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59" r:id="rId3"/>
    <p:sldId id="260" r:id="rId4"/>
    <p:sldId id="275" r:id="rId5"/>
    <p:sldId id="261" r:id="rId6"/>
    <p:sldId id="277" r:id="rId7"/>
    <p:sldId id="262" r:id="rId8"/>
    <p:sldId id="276" r:id="rId9"/>
    <p:sldId id="278" r:id="rId10"/>
    <p:sldId id="279" r:id="rId11"/>
    <p:sldId id="283" r:id="rId12"/>
    <p:sldId id="280" r:id="rId13"/>
    <p:sldId id="265" r:id="rId14"/>
    <p:sldId id="281" r:id="rId15"/>
    <p:sldId id="282" r:id="rId16"/>
    <p:sldId id="284" r:id="rId17"/>
    <p:sldId id="264" r:id="rId18"/>
    <p:sldId id="263" r:id="rId19"/>
    <p:sldId id="274" r:id="rId20"/>
  </p:sldIdLst>
  <p:sldSz cx="9144000" cy="6858000" type="screen4x3"/>
  <p:notesSz cx="6743700" cy="98552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appfile2\informatique\MUST\Engagements\Engagements_13mar09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appfile2\informatique\MUST\Engagements\Engagements_13mar0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15000788329020773"/>
          <c:y val="0.10274988000040851"/>
          <c:w val="0.82407927807610892"/>
          <c:h val="0.62402892245473518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showVal val="1"/>
          </c:dLbls>
          <c:cat>
            <c:numRef>
              <c:f>'Diagrammes évolution LCG T2'!$D$7:$H$7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'Diagrammes évolution LCG T2'!$D$8:$H$8</c:f>
              <c:numCache>
                <c:formatCode>General</c:formatCode>
                <c:ptCount val="5"/>
                <c:pt idx="0">
                  <c:v>1000</c:v>
                </c:pt>
                <c:pt idx="1">
                  <c:v>1300</c:v>
                </c:pt>
                <c:pt idx="2">
                  <c:v>1700</c:v>
                </c:pt>
                <c:pt idx="3">
                  <c:v>2100</c:v>
                </c:pt>
                <c:pt idx="4">
                  <c:v>2600</c:v>
                </c:pt>
              </c:numCache>
            </c:numRef>
          </c:val>
        </c:ser>
        <c:gapWidth val="0"/>
        <c:axId val="37391360"/>
        <c:axId val="34194560"/>
      </c:barChart>
      <c:catAx>
        <c:axId val="373913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/>
                  <a:t>Années</a:t>
                </a:r>
              </a:p>
            </c:rich>
          </c:tx>
          <c:layout/>
        </c:title>
        <c:numFmt formatCode="General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34194560"/>
        <c:crosses val="autoZero"/>
        <c:auto val="1"/>
        <c:lblAlgn val="ctr"/>
        <c:lblOffset val="100"/>
        <c:tickLblSkip val="1"/>
        <c:tickMarkSkip val="1"/>
      </c:catAx>
      <c:valAx>
        <c:axId val="3419456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0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dirty="0"/>
                  <a:t>Puissance de</a:t>
                </a:r>
                <a:r>
                  <a:rPr lang="fr-FR" baseline="0" dirty="0"/>
                  <a:t> calcul en </a:t>
                </a:r>
                <a:r>
                  <a:rPr lang="fr-FR" dirty="0"/>
                  <a:t>KSI2000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37391360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13036165588913529"/>
          <c:y val="9.1508707396976863E-2"/>
          <c:w val="0.84490534804565953"/>
          <c:h val="0.65222177519781044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showVal val="1"/>
          </c:dLbls>
          <c:cat>
            <c:numRef>
              <c:f>'Diagrammes évolution LCG T2'!$D$7:$H$7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'Diagrammes évolution LCG T2'!$D$9:$H$9</c:f>
              <c:numCache>
                <c:formatCode>General</c:formatCode>
                <c:ptCount val="5"/>
                <c:pt idx="0">
                  <c:v>140</c:v>
                </c:pt>
                <c:pt idx="1">
                  <c:v>230</c:v>
                </c:pt>
                <c:pt idx="2">
                  <c:v>330</c:v>
                </c:pt>
                <c:pt idx="3">
                  <c:v>430</c:v>
                </c:pt>
                <c:pt idx="4">
                  <c:v>530</c:v>
                </c:pt>
              </c:numCache>
            </c:numRef>
          </c:val>
        </c:ser>
        <c:gapWidth val="0"/>
        <c:axId val="36516608"/>
        <c:axId val="36518528"/>
      </c:barChart>
      <c:catAx>
        <c:axId val="365166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/>
                  <a:t>Années</a:t>
                </a:r>
              </a:p>
            </c:rich>
          </c:tx>
          <c:layout/>
        </c:title>
        <c:numFmt formatCode="General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36518528"/>
        <c:crosses val="autoZero"/>
        <c:auto val="1"/>
        <c:lblAlgn val="ctr"/>
        <c:lblOffset val="100"/>
        <c:tickLblSkip val="1"/>
        <c:tickMarkSkip val="1"/>
      </c:catAx>
      <c:valAx>
        <c:axId val="3651852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fr-FR" baseline="0" dirty="0"/>
                  <a:t>Stockage en To</a:t>
                </a:r>
                <a:endParaRPr lang="fr-FR" dirty="0"/>
              </a:p>
            </c:rich>
          </c:tx>
          <c:layout/>
        </c:title>
        <c:numFmt formatCode="General" sourceLinked="1"/>
        <c:tickLblPos val="nextTo"/>
        <c:txPr>
          <a:bodyPr rot="0" vert="horz"/>
          <a:lstStyle/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36516608"/>
        <c:crosses val="autoZero"/>
        <c:crossBetween val="between"/>
        <c:majorUnit val="100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9869" y="0"/>
            <a:ext cx="2922270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D643D-BF65-4B1E-A555-FDA63F0D8E91}" type="datetimeFigureOut">
              <a:rPr lang="fr-FR" smtClean="0"/>
              <a:pPr/>
              <a:t>18/05/2009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22270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9869" y="9360730"/>
            <a:ext cx="2922270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10A77-F97E-4587-8AD1-6CB2EC59B8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lapp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875" y="6075363"/>
            <a:ext cx="107791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8" descr="Courb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90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6" descr="Logo LAPP + text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0138" y="319088"/>
            <a:ext cx="125412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9" descr="logo-cnr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6215063"/>
            <a:ext cx="10795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0" descr="ok_in2p3_quadri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38" y="6308725"/>
            <a:ext cx="10795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11" descr="logo-universite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86688" y="6284913"/>
            <a:ext cx="1079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Espace réservé du 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fr-FR" smtClean="0"/>
              <a:t>Cliquez pour modifier le style du titre</a:t>
            </a:r>
          </a:p>
        </p:txBody>
      </p:sp>
      <p:sp>
        <p:nvSpPr>
          <p:cNvPr id="25604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/>
            </a:lvl1pPr>
          </a:lstStyle>
          <a:p>
            <a:r>
              <a:rPr lang="fr-FR" smtClean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FE2CF-D972-478A-8058-B0F82F1E9864}" type="datetimeFigureOut">
              <a:rPr lang="fr-FR"/>
              <a:pPr>
                <a:defRPr/>
              </a:pPr>
              <a:t>18/05/2009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075C0-DA07-4DD5-A818-89A35206A2F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C0072-7B79-4A15-B8E2-0041A4F623E2}" type="datetimeFigureOut">
              <a:rPr lang="fr-FR"/>
              <a:pPr>
                <a:defRPr/>
              </a:pPr>
              <a:t>18/05/2009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6AB59-F65A-4C69-8B73-AA9C7032B46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38267-D0AE-4847-9881-4CACAA573E2C}" type="datetimeFigureOut">
              <a:rPr lang="fr-FR"/>
              <a:pPr>
                <a:defRPr/>
              </a:pPr>
              <a:t>18/05/2009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A5E4D-A2DB-4C1A-A1FA-4A68419831E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88AE4-3077-49F5-8A97-DC88C0AAAAAD}" type="datetimeFigureOut">
              <a:rPr lang="fr-FR"/>
              <a:pPr>
                <a:defRPr/>
              </a:pPr>
              <a:t>18/05/2009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813FA-F6BE-4C00-B754-22CBF700B08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11AF9-5907-4482-B6E0-C8112387DDAD}" type="datetimeFigureOut">
              <a:rPr lang="fr-FR"/>
              <a:pPr>
                <a:defRPr/>
              </a:pPr>
              <a:t>18/05/2009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4F073-A8E8-4334-AB35-D657551461A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5F971-4D77-4A67-8CE7-262BBE828D33}" type="datetimeFigureOut">
              <a:rPr lang="fr-FR"/>
              <a:pPr>
                <a:defRPr/>
              </a:pPr>
              <a:t>18/05/2009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B019-B4DB-4BA1-BFE4-6D517FD1448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08E96-03CA-4D54-8699-C3C8AFFB9088}" type="datetimeFigureOut">
              <a:rPr lang="fr-FR"/>
              <a:pPr>
                <a:defRPr/>
              </a:pPr>
              <a:t>18/05/2009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F7706-21AC-407B-95F9-0AE3A8409A0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DECE1-6516-4E7B-A937-4158207A362B}" type="datetimeFigureOut">
              <a:rPr lang="fr-FR"/>
              <a:pPr>
                <a:defRPr/>
              </a:pPr>
              <a:t>18/05/2009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3C3B8-1598-4787-9173-F79DBDA7EEF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C0871-A607-4DEE-901D-ECD827C4E380}" type="datetimeFigureOut">
              <a:rPr lang="fr-FR"/>
              <a:pPr>
                <a:defRPr/>
              </a:pPr>
              <a:t>18/05/2009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649CA-6542-4BD1-ABFE-EC32443D53E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F1F37-C265-4437-AD6D-1923CEB03A3D}" type="datetimeFigureOut">
              <a:rPr lang="fr-FR"/>
              <a:pPr>
                <a:defRPr/>
              </a:pPr>
              <a:t>18/05/2009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ACBE4-DF5A-4071-849E-F5CA606A27A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FF303-FC0B-4BBC-9CDD-0CD6E847AED1}" type="datetimeFigureOut">
              <a:rPr lang="fr-FR"/>
              <a:pPr>
                <a:defRPr/>
              </a:pPr>
              <a:t>18/05/2009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B0FC3-3D02-44E1-A9C8-BE9F0EC7C73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8" descr="Courbe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890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285875" y="274638"/>
            <a:ext cx="7400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029" name="Image 6" descr="lapp2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4375" y="6215063"/>
            <a:ext cx="9001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938338" y="6356350"/>
            <a:ext cx="1062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4664E7-19D0-4AA9-8F6C-9D8F1C36804D}" type="datetimeFigureOut">
              <a:rPr lang="fr-FR"/>
              <a:pPr>
                <a:defRPr/>
              </a:pPr>
              <a:t>18/05/2009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5756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F0652F-6B14-4A06-8545-7C685D147D7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dirty="0" err="1" smtClean="0"/>
              <a:t>Tier</a:t>
            </a:r>
            <a:r>
              <a:rPr lang="fr-FR" dirty="0" smtClean="0"/>
              <a:t> 2 au LAPP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err="1" smtClean="0"/>
              <a:t>Status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1214414" y="1000108"/>
            <a:ext cx="7400925" cy="5214974"/>
          </a:xfrm>
        </p:spPr>
        <p:txBody>
          <a:bodyPr/>
          <a:lstStyle/>
          <a:p>
            <a:pPr eaLnBrk="1" hangingPunct="1"/>
            <a:r>
              <a:rPr lang="fr-FR" sz="2400" dirty="0" smtClean="0"/>
              <a:t>Services de grille (quelques machines </a:t>
            </a:r>
            <a:r>
              <a:rPr lang="fr-FR" sz="2400" dirty="0" smtClean="0"/>
              <a:t>1U/2U)</a:t>
            </a:r>
            <a:endParaRPr lang="fr-FR" sz="2400" dirty="0" smtClean="0"/>
          </a:p>
          <a:p>
            <a:pPr lvl="1" eaLnBrk="1" hangingPunct="1"/>
            <a:r>
              <a:rPr lang="fr-FR" sz="2000" dirty="0" smtClean="0"/>
              <a:t>Ordonnancement </a:t>
            </a:r>
            <a:r>
              <a:rPr lang="fr-FR" sz="2000" dirty="0" smtClean="0"/>
              <a:t>:</a:t>
            </a:r>
            <a:r>
              <a:rPr lang="fr-FR" sz="2000" dirty="0" smtClean="0"/>
              <a:t>2 WMS + LB</a:t>
            </a:r>
            <a:endParaRPr lang="fr-FR" sz="2000" dirty="0" smtClean="0"/>
          </a:p>
          <a:p>
            <a:pPr lvl="2" eaLnBrk="1" hangingPunct="1"/>
            <a:r>
              <a:rPr lang="fr-FR" sz="1800" dirty="0" smtClean="0"/>
              <a:t>Atlas, </a:t>
            </a:r>
            <a:r>
              <a:rPr lang="fr-FR" sz="1800" dirty="0" err="1" smtClean="0"/>
              <a:t>LHCb</a:t>
            </a:r>
            <a:r>
              <a:rPr lang="fr-FR" sz="1800" dirty="0" smtClean="0"/>
              <a:t>, </a:t>
            </a:r>
            <a:r>
              <a:rPr lang="fr-FR" sz="1800" dirty="0" err="1" smtClean="0"/>
              <a:t>Biomed</a:t>
            </a:r>
            <a:r>
              <a:rPr lang="fr-FR" sz="1800" dirty="0" smtClean="0"/>
              <a:t>, </a:t>
            </a:r>
            <a:r>
              <a:rPr lang="fr-FR" sz="1800" dirty="0" err="1" smtClean="0"/>
              <a:t>Egeode</a:t>
            </a:r>
            <a:r>
              <a:rPr lang="fr-FR" sz="1800" dirty="0" smtClean="0"/>
              <a:t>, CTA,…</a:t>
            </a:r>
          </a:p>
          <a:p>
            <a:pPr lvl="2" eaLnBrk="1" hangingPunct="1"/>
            <a:r>
              <a:rPr lang="fr-FR" sz="1800" dirty="0" smtClean="0"/>
              <a:t>LAPP,  IPNL , LPSC, IPHC,….</a:t>
            </a:r>
          </a:p>
          <a:p>
            <a:pPr lvl="2" eaLnBrk="1" hangingPunct="1"/>
            <a:r>
              <a:rPr lang="fr-FR" sz="1800" dirty="0" smtClean="0"/>
              <a:t>VO régionale </a:t>
            </a:r>
            <a:r>
              <a:rPr lang="fr-FR" sz="1800" dirty="0" err="1" smtClean="0"/>
              <a:t>Rhone-Alpes</a:t>
            </a:r>
            <a:endParaRPr lang="fr-FR" sz="1800" dirty="0" smtClean="0"/>
          </a:p>
          <a:p>
            <a:pPr lvl="1" eaLnBrk="1" hangingPunct="1"/>
            <a:r>
              <a:rPr lang="fr-FR" sz="2000" dirty="0" err="1" smtClean="0"/>
              <a:t>TopBDII</a:t>
            </a:r>
            <a:endParaRPr lang="fr-FR" sz="2000" dirty="0" smtClean="0"/>
          </a:p>
          <a:p>
            <a:pPr lvl="1" eaLnBrk="1" hangingPunct="1"/>
            <a:r>
              <a:rPr lang="fr-FR" sz="2000" dirty="0" smtClean="0"/>
              <a:t>UI pour le LAPP à travers le cluster interactif du laboratoire (9 machines 8 </a:t>
            </a:r>
            <a:r>
              <a:rPr lang="fr-FR" sz="2000" dirty="0" err="1" smtClean="0"/>
              <a:t>cores</a:t>
            </a:r>
            <a:r>
              <a:rPr lang="fr-FR" sz="2000" dirty="0" smtClean="0"/>
              <a:t>).</a:t>
            </a:r>
          </a:p>
          <a:p>
            <a:pPr lvl="1" eaLnBrk="1" hangingPunct="1"/>
            <a:r>
              <a:rPr lang="fr-FR" sz="2000" dirty="0" smtClean="0"/>
              <a:t>SE:DPM :</a:t>
            </a:r>
            <a:r>
              <a:rPr lang="fr-FR" sz="1200" dirty="0" smtClean="0"/>
              <a:t> </a:t>
            </a:r>
            <a:r>
              <a:rPr lang="fr-FR" sz="1400" dirty="0" smtClean="0"/>
              <a:t>atlas, </a:t>
            </a:r>
            <a:r>
              <a:rPr lang="fr-FR" sz="1400" dirty="0" err="1" smtClean="0"/>
              <a:t>dteam</a:t>
            </a:r>
            <a:r>
              <a:rPr lang="fr-FR" sz="1400" dirty="0" smtClean="0"/>
              <a:t>, </a:t>
            </a:r>
            <a:r>
              <a:rPr lang="fr-FR" sz="1400" dirty="0" err="1" smtClean="0"/>
              <a:t>ops</a:t>
            </a:r>
            <a:r>
              <a:rPr lang="fr-FR" sz="1400" dirty="0" smtClean="0"/>
              <a:t>, lhcb,vo.lapp.in2p3.fr,esr,vo.cta.in2p3.fr,vo.rhone-alpes.idgrilles.fr, vo.formation.idgrilles.fr</a:t>
            </a:r>
            <a:endParaRPr lang="fr-FR" sz="4000" dirty="0" smtClean="0"/>
          </a:p>
          <a:p>
            <a:pPr lvl="1" eaLnBrk="1" hangingPunct="1"/>
            <a:r>
              <a:rPr lang="fr-FR" sz="2000" dirty="0" smtClean="0"/>
              <a:t>CE: TORQUE/MAUI::</a:t>
            </a:r>
            <a:r>
              <a:rPr lang="fr-FR" sz="1400" dirty="0" smtClean="0"/>
              <a:t>atlas,dteam,lhcb,ops,esr,geant4,vo.lapp.in2p3.fr,vo.cta.in2p3.fr,vo.rhone-alpes.idgrilles.fr,vo.formation.idgrilles.fr</a:t>
            </a:r>
            <a:endParaRPr lang="fr-FR" sz="2000" dirty="0" smtClean="0"/>
          </a:p>
          <a:p>
            <a:pPr lvl="1" eaLnBrk="1" hangingPunct="1"/>
            <a:r>
              <a:rPr lang="fr-FR" sz="2000" dirty="0" err="1" smtClean="0"/>
              <a:t>MyProxy</a:t>
            </a:r>
            <a:r>
              <a:rPr lang="fr-FR" sz="2000" dirty="0" smtClean="0"/>
              <a:t>, </a:t>
            </a:r>
            <a:r>
              <a:rPr lang="fr-FR" sz="2000" dirty="0" err="1" smtClean="0"/>
              <a:t>Monbox</a:t>
            </a:r>
            <a:r>
              <a:rPr lang="fr-FR" sz="2000" dirty="0" smtClean="0"/>
              <a:t>.</a:t>
            </a:r>
          </a:p>
          <a:p>
            <a:pPr lvl="1" eaLnBrk="1" hangingPunct="1"/>
            <a:r>
              <a:rPr lang="fr-FR" sz="2000" dirty="0" smtClean="0"/>
              <a:t>Portail de soumission pour université de Savoie (UI).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Métrique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1214414" y="1285860"/>
            <a:ext cx="7400925" cy="500066"/>
          </a:xfrm>
        </p:spPr>
        <p:txBody>
          <a:bodyPr/>
          <a:lstStyle/>
          <a:p>
            <a:pPr eaLnBrk="1" hangingPunct="1"/>
            <a:r>
              <a:rPr lang="fr-FR" sz="2800" dirty="0" smtClean="0"/>
              <a:t>Sur une année, hors VO </a:t>
            </a:r>
            <a:r>
              <a:rPr lang="fr-FR" sz="2800" dirty="0" err="1" smtClean="0"/>
              <a:t>dteam</a:t>
            </a:r>
            <a:r>
              <a:rPr lang="fr-FR" sz="2800" dirty="0" smtClean="0"/>
              <a:t> et </a:t>
            </a:r>
            <a:r>
              <a:rPr lang="fr-FR" sz="2800" dirty="0" err="1" smtClean="0"/>
              <a:t>ops</a:t>
            </a:r>
            <a:endParaRPr lang="fr-FR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28802"/>
            <a:ext cx="5715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214554"/>
            <a:ext cx="5715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500306"/>
            <a:ext cx="5715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Métrique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1214414" y="1285860"/>
            <a:ext cx="7400925" cy="500066"/>
          </a:xfrm>
        </p:spPr>
        <p:txBody>
          <a:bodyPr/>
          <a:lstStyle/>
          <a:p>
            <a:pPr eaLnBrk="1" hangingPunct="1"/>
            <a:r>
              <a:rPr lang="fr-FR" sz="2800" dirty="0" smtClean="0"/>
              <a:t>Composante Tier2</a:t>
            </a:r>
            <a:endParaRPr lang="fr-FR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857364"/>
            <a:ext cx="6553219" cy="40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2285984" y="6072206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Production </a:t>
            </a:r>
            <a:r>
              <a:rPr lang="fr-FR" dirty="0" err="1" smtClean="0"/>
              <a:t>LHCb</a:t>
            </a:r>
            <a:r>
              <a:rPr lang="fr-FR" dirty="0" smtClean="0"/>
              <a:t> du 12/04/09 – 12/05/09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1857356" y="5357826"/>
            <a:ext cx="1500198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928934"/>
            <a:ext cx="8547679" cy="219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3071802" y="5214950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Production ATLAS du 12/04/09 – 12/05/09</a:t>
            </a:r>
            <a:endParaRPr lang="fr-FR" dirty="0"/>
          </a:p>
        </p:txBody>
      </p:sp>
      <p:sp>
        <p:nvSpPr>
          <p:cNvPr id="12" name="Ellipse 11"/>
          <p:cNvSpPr/>
          <p:nvPr/>
        </p:nvSpPr>
        <p:spPr>
          <a:xfrm>
            <a:off x="428596" y="3714752"/>
            <a:ext cx="1500198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Evolution</a:t>
            </a:r>
          </a:p>
        </p:txBody>
      </p:sp>
      <p:sp>
        <p:nvSpPr>
          <p:cNvPr id="10243" name="ZoneTexte 9"/>
          <p:cNvSpPr txBox="1">
            <a:spLocks noChangeArrowheads="1"/>
          </p:cNvSpPr>
          <p:nvPr/>
        </p:nvSpPr>
        <p:spPr bwMode="auto">
          <a:xfrm>
            <a:off x="1071563" y="4286250"/>
            <a:ext cx="2571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/>
              <a:t>Composante </a:t>
            </a:r>
            <a:r>
              <a:rPr lang="fr-FR" dirty="0" smtClean="0"/>
              <a:t>Tier2</a:t>
            </a:r>
          </a:p>
        </p:txBody>
      </p:sp>
      <p:graphicFrame>
        <p:nvGraphicFramePr>
          <p:cNvPr id="12" name="Chart 1"/>
          <p:cNvGraphicFramePr>
            <a:graphicFrameLocks/>
          </p:cNvGraphicFramePr>
          <p:nvPr/>
        </p:nvGraphicFramePr>
        <p:xfrm>
          <a:off x="1357290" y="1357298"/>
          <a:ext cx="5391150" cy="263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2"/>
          <p:cNvGraphicFramePr>
            <a:graphicFrameLocks/>
          </p:cNvGraphicFramePr>
          <p:nvPr/>
        </p:nvGraphicFramePr>
        <p:xfrm>
          <a:off x="3286116" y="4071942"/>
          <a:ext cx="5648325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Evolution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1214414" y="1285860"/>
            <a:ext cx="7400925" cy="5000660"/>
          </a:xfrm>
        </p:spPr>
        <p:txBody>
          <a:bodyPr/>
          <a:lstStyle/>
          <a:p>
            <a:pPr eaLnBrk="1" hangingPunct="1"/>
            <a:r>
              <a:rPr lang="fr-FR" sz="2800" dirty="0" smtClean="0"/>
              <a:t>Infrastructure de grille au 10Gb/s</a:t>
            </a:r>
          </a:p>
          <a:p>
            <a:pPr lvl="1" eaLnBrk="1" hangingPunct="1"/>
            <a:r>
              <a:rPr lang="fr-FR" sz="2400" dirty="0" smtClean="0"/>
              <a:t>En phase d’</a:t>
            </a:r>
            <a:r>
              <a:rPr lang="fr-FR" sz="2400" dirty="0" err="1" smtClean="0"/>
              <a:t>aquisition</a:t>
            </a:r>
            <a:r>
              <a:rPr lang="fr-FR" sz="2400" dirty="0" smtClean="0"/>
              <a:t> d’une infrastructure réseau pour la grille en 10Gb/s.</a:t>
            </a:r>
          </a:p>
          <a:p>
            <a:pPr lvl="1" eaLnBrk="1" hangingPunct="1"/>
            <a:r>
              <a:rPr lang="fr-FR" sz="2400" dirty="0" smtClean="0"/>
              <a:t>Les commandes en cours et à venir, sont définies avec des interfaces 10Gb/s.</a:t>
            </a:r>
          </a:p>
          <a:p>
            <a:pPr lvl="2" eaLnBrk="1" hangingPunct="1"/>
            <a:r>
              <a:rPr lang="fr-FR" sz="2000" dirty="0" smtClean="0"/>
              <a:t>Serveurs </a:t>
            </a:r>
            <a:r>
              <a:rPr lang="fr-FR" sz="2000" smtClean="0"/>
              <a:t>de disques.</a:t>
            </a:r>
            <a:endParaRPr lang="fr-FR" sz="2000" dirty="0" smtClean="0"/>
          </a:p>
          <a:p>
            <a:pPr lvl="2" eaLnBrk="1" hangingPunct="1"/>
            <a:r>
              <a:rPr lang="fr-FR" sz="2000" dirty="0" smtClean="0"/>
              <a:t>Serveurs avec des liens Gb/s agrégés en lien 10Gb/s vers le cœur de réseau grille et cela en respectant un </a:t>
            </a:r>
            <a:r>
              <a:rPr lang="fr-FR" sz="2000" dirty="0" err="1" smtClean="0"/>
              <a:t>upload</a:t>
            </a:r>
            <a:r>
              <a:rPr lang="fr-FR" sz="2000" dirty="0" smtClean="0"/>
              <a:t> de 1 pour 1.</a:t>
            </a:r>
          </a:p>
          <a:p>
            <a:pPr eaLnBrk="1" hangingPunct="1"/>
            <a:r>
              <a:rPr lang="fr-FR" sz="2800" dirty="0" smtClean="0"/>
              <a:t>Horizon 2013</a:t>
            </a:r>
          </a:p>
          <a:p>
            <a:pPr lvl="1" eaLnBrk="1" hangingPunct="1"/>
            <a:r>
              <a:rPr lang="fr-FR" sz="2400" dirty="0" smtClean="0"/>
              <a:t>Nouveau bâtiment avec un salle informatique de 200 m2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Conclusion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1214414" y="1285860"/>
            <a:ext cx="7400925" cy="5000660"/>
          </a:xfrm>
        </p:spPr>
        <p:txBody>
          <a:bodyPr/>
          <a:lstStyle/>
          <a:p>
            <a:pPr eaLnBrk="1" hangingPunct="1"/>
            <a:r>
              <a:rPr lang="fr-FR" sz="2000" dirty="0" smtClean="0"/>
              <a:t>3 Familles d’utilisateurs</a:t>
            </a:r>
          </a:p>
          <a:p>
            <a:pPr lvl="1" eaLnBrk="1" hangingPunct="1"/>
            <a:r>
              <a:rPr lang="fr-FR" sz="1600" dirty="0" smtClean="0"/>
              <a:t>Grille , LAPP, Universitaires</a:t>
            </a:r>
          </a:p>
          <a:p>
            <a:pPr eaLnBrk="1" hangingPunct="1"/>
            <a:r>
              <a:rPr lang="fr-FR" sz="2000" dirty="0" smtClean="0"/>
              <a:t>Des services de grille</a:t>
            </a:r>
          </a:p>
          <a:p>
            <a:pPr lvl="1" eaLnBrk="1" hangingPunct="1"/>
            <a:r>
              <a:rPr lang="fr-FR" sz="1600" dirty="0" smtClean="0"/>
              <a:t>Locaux, régionaux, nationaux et plus</a:t>
            </a:r>
          </a:p>
          <a:p>
            <a:pPr eaLnBrk="1" hangingPunct="1"/>
            <a:r>
              <a:rPr lang="fr-FR" sz="2000" dirty="0" smtClean="0"/>
              <a:t>Une puissance de calcul et stockage en tant que T2 pour Atlas et </a:t>
            </a:r>
            <a:r>
              <a:rPr lang="fr-FR" sz="2000" dirty="0" err="1" smtClean="0"/>
              <a:t>LHCb</a:t>
            </a:r>
            <a:r>
              <a:rPr lang="fr-FR" sz="2000" dirty="0" smtClean="0"/>
              <a:t> significative</a:t>
            </a:r>
          </a:p>
          <a:p>
            <a:pPr eaLnBrk="1" hangingPunct="1"/>
            <a:r>
              <a:rPr lang="fr-FR" sz="2000" dirty="0" smtClean="0"/>
              <a:t>Une infrastructure reposant</a:t>
            </a:r>
          </a:p>
          <a:p>
            <a:pPr lvl="1" eaLnBrk="1" hangingPunct="1"/>
            <a:r>
              <a:rPr lang="fr-FR" sz="1600" dirty="0" smtClean="0"/>
              <a:t>GPFS</a:t>
            </a:r>
          </a:p>
          <a:p>
            <a:pPr lvl="1" eaLnBrk="1" hangingPunct="1"/>
            <a:r>
              <a:rPr lang="fr-FR" sz="1600" dirty="0" err="1" smtClean="0"/>
              <a:t>Quattor</a:t>
            </a:r>
            <a:endParaRPr lang="fr-FR" sz="1600" dirty="0" smtClean="0"/>
          </a:p>
          <a:p>
            <a:pPr lvl="1" eaLnBrk="1" hangingPunct="1"/>
            <a:r>
              <a:rPr lang="fr-FR" sz="1600" dirty="0" smtClean="0"/>
              <a:t>Des solutions matérielles dense et robuste</a:t>
            </a:r>
          </a:p>
          <a:p>
            <a:pPr eaLnBrk="1" hangingPunct="1"/>
            <a:r>
              <a:rPr lang="fr-FR" sz="2000" dirty="0" smtClean="0"/>
              <a:t>Intégration du nœud de grille au sein </a:t>
            </a:r>
            <a:r>
              <a:rPr lang="fr-FR" sz="2000" smtClean="0"/>
              <a:t>du service </a:t>
            </a:r>
            <a:r>
              <a:rPr lang="fr-FR" sz="2000" dirty="0" smtClean="0"/>
              <a:t>informatique du laboratoire.</a:t>
            </a:r>
          </a:p>
          <a:p>
            <a:pPr lvl="1" eaLnBrk="1" hangingPunct="1"/>
            <a:r>
              <a:rPr lang="fr-FR" sz="1600" dirty="0" smtClean="0"/>
              <a:t>Cluster interactif du laboratoire = UI de grille</a:t>
            </a:r>
          </a:p>
          <a:p>
            <a:pPr lvl="1" eaLnBrk="1" hangingPunct="1"/>
            <a:r>
              <a:rPr lang="fr-FR" sz="1600" dirty="0" smtClean="0"/>
              <a:t>Facilité de calcul du labo = nœud de grille</a:t>
            </a:r>
          </a:p>
          <a:p>
            <a:pPr eaLnBrk="1" hangingPunct="1"/>
            <a:r>
              <a:rPr lang="fr-FR" sz="2000" b="1" dirty="0" smtClean="0"/>
              <a:t>Une absence totale de maitrise de notre connectivité vers l’extérieur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Questions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Accounting</a:t>
            </a:r>
            <a:endParaRPr lang="fr-FR" dirty="0" smtClean="0"/>
          </a:p>
        </p:txBody>
      </p:sp>
      <p:sp>
        <p:nvSpPr>
          <p:cNvPr id="9220" name="ZoneTexte 13"/>
          <p:cNvSpPr txBox="1">
            <a:spLocks noChangeArrowheads="1"/>
          </p:cNvSpPr>
          <p:nvPr/>
        </p:nvSpPr>
        <p:spPr bwMode="auto">
          <a:xfrm>
            <a:off x="1785938" y="5715000"/>
            <a:ext cx="571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1079054 jobs exécutés sur un an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14422"/>
            <a:ext cx="6643714" cy="487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670750"/>
            <a:ext cx="6905640" cy="465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Disponibilité / Fiabilité</a:t>
            </a:r>
          </a:p>
        </p:txBody>
      </p:sp>
      <p:pic>
        <p:nvPicPr>
          <p:cNvPr id="8196" name="Image 3" descr="avaibility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000250"/>
            <a:ext cx="5341937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avec flèche 7"/>
          <p:cNvCxnSpPr/>
          <p:nvPr/>
        </p:nvCxnSpPr>
        <p:spPr>
          <a:xfrm rot="10800000">
            <a:off x="4286250" y="2786063"/>
            <a:ext cx="2143125" cy="1000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10800000">
            <a:off x="3786188" y="2786063"/>
            <a:ext cx="2643187" cy="1000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6500813" y="3643313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dirty="0"/>
              <a:t>Coupure réseau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 rot="10800000">
            <a:off x="3929063" y="2786063"/>
            <a:ext cx="2643187" cy="1571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6643688" y="4143375"/>
            <a:ext cx="18573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dirty="0"/>
              <a:t>Coupure électrique (Morzine)+coupure réseau</a:t>
            </a:r>
          </a:p>
        </p:txBody>
      </p:sp>
      <p:pic>
        <p:nvPicPr>
          <p:cNvPr id="18" name="Image 17" descr="reliability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1143000"/>
            <a:ext cx="5768975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7990113" cy="383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Plan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Historique</a:t>
            </a:r>
          </a:p>
          <a:p>
            <a:pPr eaLnBrk="1" hangingPunct="1"/>
            <a:r>
              <a:rPr lang="fr-FR" dirty="0" smtClean="0"/>
              <a:t>Objectifs</a:t>
            </a:r>
          </a:p>
          <a:p>
            <a:pPr eaLnBrk="1" hangingPunct="1"/>
            <a:r>
              <a:rPr lang="fr-FR" dirty="0" smtClean="0"/>
              <a:t>Infrastructures</a:t>
            </a:r>
          </a:p>
          <a:p>
            <a:pPr eaLnBrk="1" hangingPunct="1"/>
            <a:r>
              <a:rPr lang="fr-FR" dirty="0" err="1" smtClean="0"/>
              <a:t>Status</a:t>
            </a:r>
            <a:r>
              <a:rPr lang="fr-FR" dirty="0" smtClean="0"/>
              <a:t>/métriques</a:t>
            </a:r>
          </a:p>
          <a:p>
            <a:pPr eaLnBrk="1" hangingPunct="1"/>
            <a:r>
              <a:rPr lang="fr-FR" dirty="0" smtClean="0"/>
              <a:t>Avenir</a:t>
            </a:r>
          </a:p>
          <a:p>
            <a:pPr eaLnBrk="1" hangingPunct="1"/>
            <a:r>
              <a:rPr lang="fr-FR" dirty="0" smtClean="0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Historique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285875" y="1357312"/>
            <a:ext cx="7400925" cy="5286397"/>
          </a:xfrm>
        </p:spPr>
        <p:txBody>
          <a:bodyPr/>
          <a:lstStyle/>
          <a:p>
            <a:pPr eaLnBrk="1" hangingPunct="1"/>
            <a:r>
              <a:rPr lang="fr-FR" sz="2400" dirty="0" smtClean="0"/>
              <a:t>Avant 2005</a:t>
            </a:r>
          </a:p>
          <a:p>
            <a:pPr lvl="1" eaLnBrk="1" hangingPunct="1"/>
            <a:r>
              <a:rPr lang="fr-FR" sz="2000" dirty="0" smtClean="0"/>
              <a:t>Participation du laboratoire à Datagrid, EGEE, LCG .</a:t>
            </a:r>
          </a:p>
          <a:p>
            <a:pPr lvl="1" eaLnBrk="1" hangingPunct="1"/>
            <a:r>
              <a:rPr lang="fr-FR" sz="2000" dirty="0" smtClean="0"/>
              <a:t>Fourniture du service d’ordonnancement RB pour diverses VO.</a:t>
            </a:r>
          </a:p>
          <a:p>
            <a:pPr eaLnBrk="1" hangingPunct="1"/>
            <a:r>
              <a:rPr lang="fr-FR" sz="2400" dirty="0" smtClean="0"/>
              <a:t>Printemps 2005</a:t>
            </a:r>
          </a:p>
          <a:p>
            <a:pPr lvl="1" eaLnBrk="1" hangingPunct="1"/>
            <a:r>
              <a:rPr lang="fr-FR" sz="2000" dirty="0" smtClean="0"/>
              <a:t>Volonté de monter un nœud de grille de type Tier3 au LAPP.</a:t>
            </a:r>
          </a:p>
          <a:p>
            <a:pPr lvl="1" eaLnBrk="1" hangingPunct="1"/>
            <a:r>
              <a:rPr lang="fr-FR" sz="2000" dirty="0" smtClean="0"/>
              <a:t>Volonté de l’Université de Savoie de fournir à ses laboratoires une facilité de calcul performante.</a:t>
            </a:r>
          </a:p>
          <a:p>
            <a:pPr eaLnBrk="1" hangingPunct="1"/>
            <a:r>
              <a:rPr lang="fr-FR" sz="2400" dirty="0" smtClean="0"/>
              <a:t>Réponse à l’appel d’offre ministériel de </a:t>
            </a:r>
            <a:r>
              <a:rPr lang="fr-FR" sz="2400" dirty="0" err="1" smtClean="0"/>
              <a:t>mésocentre</a:t>
            </a:r>
            <a:r>
              <a:rPr lang="fr-FR" sz="2400" dirty="0" smtClean="0"/>
              <a:t>.</a:t>
            </a:r>
          </a:p>
          <a:p>
            <a:pPr lvl="1"/>
            <a:r>
              <a:rPr lang="fr-FR" sz="1800" dirty="0" smtClean="0"/>
              <a:t>Projet MUST : méso‐centre</a:t>
            </a:r>
            <a:r>
              <a:rPr lang="fr-FR" sz="200" dirty="0" smtClean="0"/>
              <a:t>1 </a:t>
            </a:r>
            <a:r>
              <a:rPr lang="fr-FR" sz="1800" dirty="0" smtClean="0"/>
              <a:t>de calcul et de stockage ouvert sur la grille.</a:t>
            </a:r>
          </a:p>
          <a:p>
            <a:r>
              <a:rPr lang="fr-FR" sz="2400" dirty="0" smtClean="0"/>
              <a:t>Début 2008 passage en Tier2 en gardant une composante Tier3. </a:t>
            </a:r>
          </a:p>
          <a:p>
            <a:pPr lvl="1" eaLnBrk="1" hangingPunct="1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Objectifs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000100" y="1357298"/>
            <a:ext cx="7358091" cy="2643191"/>
          </a:xfrm>
        </p:spPr>
        <p:txBody>
          <a:bodyPr/>
          <a:lstStyle/>
          <a:p>
            <a:pPr eaLnBrk="1" hangingPunct="1"/>
            <a:r>
              <a:rPr lang="fr-FR" sz="3600" dirty="0" smtClean="0"/>
              <a:t>Triple</a:t>
            </a:r>
          </a:p>
          <a:p>
            <a:pPr lvl="1"/>
            <a:r>
              <a:rPr lang="fr-FR" sz="2400" dirty="0" smtClean="0"/>
              <a:t>Fournir du calcul et du stockage pour les laboratoires de l’université : LAPTH,LAMA, LGIT/LGCA, EDYTEM, IMEPLAHC, LMOPS,…</a:t>
            </a:r>
          </a:p>
          <a:p>
            <a:pPr lvl="1"/>
            <a:r>
              <a:rPr lang="fr-FR" sz="2400" dirty="0" smtClean="0"/>
              <a:t>Fournir du calcul et du stockage au LAPP (toutes expériences et tous services).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1000100" y="3929066"/>
            <a:ext cx="392909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Fournir des services, du calcul et du stockage comme nœud de grille. EGEE/LCG.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Tier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 : ATLAS, LHCb.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Tier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 : ATLAS, LHCb.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EGEE : Disciplines diverses (HEP,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Astro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Esr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,….).  </a:t>
            </a: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000504"/>
            <a:ext cx="3531101" cy="268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Infrastructure</a:t>
            </a: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1285852" y="1643026"/>
            <a:ext cx="7215215" cy="4643494"/>
          </a:xfrm>
        </p:spPr>
        <p:txBody>
          <a:bodyPr/>
          <a:lstStyle/>
          <a:p>
            <a:pPr eaLnBrk="1" hangingPunct="1"/>
            <a:r>
              <a:rPr lang="fr-FR" sz="2800" dirty="0" smtClean="0"/>
              <a:t>Salle informatique ~60m2.</a:t>
            </a:r>
          </a:p>
          <a:p>
            <a:pPr lvl="1" eaLnBrk="1" hangingPunct="1"/>
            <a:r>
              <a:rPr lang="fr-FR" sz="2400" dirty="0" smtClean="0"/>
              <a:t>Attentif à la densité des équipements.</a:t>
            </a:r>
          </a:p>
          <a:p>
            <a:pPr eaLnBrk="1" hangingPunct="1"/>
            <a:r>
              <a:rPr lang="fr-FR" sz="2800" dirty="0" smtClean="0"/>
              <a:t>Onduleur limité.</a:t>
            </a:r>
          </a:p>
          <a:p>
            <a:pPr lvl="1" eaLnBrk="1" hangingPunct="1"/>
            <a:r>
              <a:rPr lang="fr-FR" sz="2400" dirty="0" smtClean="0"/>
              <a:t>Attentif à la consommation des équipements.</a:t>
            </a:r>
          </a:p>
          <a:p>
            <a:pPr eaLnBrk="1" hangingPunct="1"/>
            <a:r>
              <a:rPr lang="fr-FR" sz="2800" dirty="0" smtClean="0"/>
              <a:t>Climatisation redondante.</a:t>
            </a:r>
          </a:p>
          <a:p>
            <a:pPr eaLnBrk="1" hangingPunct="1"/>
            <a:r>
              <a:rPr lang="fr-FR" sz="2800" dirty="0" smtClean="0"/>
              <a:t>Electricité à la charge du laboratoire.</a:t>
            </a:r>
          </a:p>
          <a:p>
            <a:pPr lvl="1" eaLnBrk="1" hangingPunct="1"/>
            <a:r>
              <a:rPr lang="fr-FR" sz="2400" dirty="0" smtClean="0"/>
              <a:t>Attentif à la consommation des équipements.</a:t>
            </a:r>
          </a:p>
          <a:p>
            <a:pPr eaLnBrk="1" hangingPunct="1"/>
            <a:r>
              <a:rPr lang="fr-FR" sz="2800" dirty="0" smtClean="0"/>
              <a:t>L’ensemble des serveurs de MUST sont installés/managés par </a:t>
            </a:r>
            <a:r>
              <a:rPr lang="fr-FR" sz="2800" dirty="0" err="1" smtClean="0"/>
              <a:t>Quattor</a:t>
            </a:r>
            <a:r>
              <a:rPr lang="fr-FR" sz="28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Infrastructure Réseau</a:t>
            </a: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785786" y="1214422"/>
            <a:ext cx="5000660" cy="5143536"/>
          </a:xfrm>
        </p:spPr>
        <p:txBody>
          <a:bodyPr/>
          <a:lstStyle/>
          <a:p>
            <a:pPr eaLnBrk="1" hangingPunct="1"/>
            <a:r>
              <a:rPr lang="fr-FR" sz="2400" dirty="0" err="1" smtClean="0"/>
              <a:t>Stack</a:t>
            </a:r>
            <a:r>
              <a:rPr lang="fr-FR" sz="2400" dirty="0" smtClean="0"/>
              <a:t> de 2*16Gb/s constitué de Cisco 3750(E) pour les équipements de MUST.</a:t>
            </a:r>
          </a:p>
          <a:p>
            <a:pPr eaLnBrk="1" hangingPunct="1"/>
            <a:r>
              <a:rPr lang="fr-FR" sz="2400" dirty="0" smtClean="0"/>
              <a:t>Un liaison vers le réseau régional </a:t>
            </a:r>
            <a:r>
              <a:rPr lang="fr-FR" sz="2400" dirty="0" err="1" smtClean="0"/>
              <a:t>Amplivia</a:t>
            </a:r>
            <a:r>
              <a:rPr lang="fr-FR" sz="2400" dirty="0" smtClean="0"/>
              <a:t> à 1Gb/s partagé.</a:t>
            </a:r>
          </a:p>
          <a:p>
            <a:pPr lvl="1" eaLnBrk="1" hangingPunct="1"/>
            <a:r>
              <a:rPr lang="fr-FR" sz="2000" dirty="0" smtClean="0"/>
              <a:t>La connexion sur </a:t>
            </a:r>
            <a:r>
              <a:rPr lang="fr-FR" sz="2000" dirty="0" err="1" smtClean="0"/>
              <a:t>Renater</a:t>
            </a:r>
            <a:r>
              <a:rPr lang="fr-FR" sz="2000" dirty="0" smtClean="0"/>
              <a:t> étant faite à Grenoble.</a:t>
            </a:r>
          </a:p>
          <a:p>
            <a:pPr lvl="1" eaLnBrk="1" hangingPunct="1"/>
            <a:r>
              <a:rPr lang="fr-FR" sz="2000" dirty="0" smtClean="0"/>
              <a:t>Qualité de service et débit sur </a:t>
            </a:r>
            <a:r>
              <a:rPr lang="fr-FR" sz="2000" dirty="0" err="1" smtClean="0"/>
              <a:t>Amplivia</a:t>
            </a:r>
            <a:r>
              <a:rPr lang="fr-FR" sz="2000" dirty="0" smtClean="0"/>
              <a:t> sont notre gros point NOIR.</a:t>
            </a:r>
          </a:p>
          <a:p>
            <a:pPr lvl="2" eaLnBrk="1" hangingPunct="1"/>
            <a:r>
              <a:rPr lang="fr-FR" sz="1800" dirty="0" smtClean="0"/>
              <a:t>Engendre la majeure partie de notre indisponibilité.</a:t>
            </a:r>
          </a:p>
          <a:p>
            <a:pPr eaLnBrk="1" hangingPunct="1"/>
            <a:r>
              <a:rPr lang="fr-FR" sz="2400" dirty="0" smtClean="0"/>
              <a:t>Réseau privé Gb/s </a:t>
            </a:r>
          </a:p>
          <a:p>
            <a:pPr lvl="1" eaLnBrk="1" hangingPunct="1"/>
            <a:r>
              <a:rPr lang="fr-FR" sz="2000" dirty="0" smtClean="0"/>
              <a:t>IPMI, MPI, Monitoring,….</a:t>
            </a:r>
          </a:p>
          <a:p>
            <a:pPr eaLnBrk="1" hangingPunct="1"/>
            <a:r>
              <a:rPr lang="fr-FR" sz="2400" dirty="0" smtClean="0"/>
              <a:t>VLAN.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0926" y="1928802"/>
            <a:ext cx="3453073" cy="407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Infrastructure stockage</a:t>
            </a: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785786" y="1428736"/>
            <a:ext cx="7643865" cy="5000660"/>
          </a:xfrm>
        </p:spPr>
        <p:txBody>
          <a:bodyPr/>
          <a:lstStyle/>
          <a:p>
            <a:pPr eaLnBrk="1" hangingPunct="1"/>
            <a:r>
              <a:rPr lang="fr-FR" sz="2800" dirty="0" smtClean="0"/>
              <a:t>SAN (DS4500) : ~20 To </a:t>
            </a:r>
          </a:p>
          <a:p>
            <a:pPr lvl="1" eaLnBrk="1" hangingPunct="1"/>
            <a:r>
              <a:rPr lang="fr-FR" sz="2400" dirty="0" smtClean="0"/>
              <a:t>File système partagé GPFS</a:t>
            </a:r>
          </a:p>
          <a:p>
            <a:pPr lvl="2" eaLnBrk="1" hangingPunct="1"/>
            <a:r>
              <a:rPr lang="fr-FR" sz="2000" dirty="0" smtClean="0"/>
              <a:t>Zone propre au labo et à l’université.</a:t>
            </a:r>
          </a:p>
          <a:p>
            <a:pPr lvl="2" eaLnBrk="1" hangingPunct="1"/>
            <a:r>
              <a:rPr lang="fr-FR" sz="2000" dirty="0" smtClean="0"/>
              <a:t>Zone software de grille.</a:t>
            </a:r>
          </a:p>
          <a:p>
            <a:pPr lvl="2" eaLnBrk="1" hangingPunct="1"/>
            <a:r>
              <a:rPr lang="fr-FR" sz="2000" dirty="0" smtClean="0"/>
              <a:t>Les espace de stockage SE de quelques VO (</a:t>
            </a:r>
            <a:r>
              <a:rPr lang="fr-FR" sz="2000" dirty="0" err="1" smtClean="0"/>
              <a:t>ops</a:t>
            </a:r>
            <a:r>
              <a:rPr lang="fr-FR" sz="2000" dirty="0" smtClean="0"/>
              <a:t>, </a:t>
            </a:r>
            <a:r>
              <a:rPr lang="fr-FR" sz="2000" dirty="0" err="1" smtClean="0"/>
              <a:t>dteam</a:t>
            </a:r>
            <a:r>
              <a:rPr lang="fr-FR" sz="2000" dirty="0" smtClean="0"/>
              <a:t>, </a:t>
            </a:r>
            <a:r>
              <a:rPr lang="fr-FR" sz="2000" dirty="0" err="1" smtClean="0"/>
              <a:t>esr</a:t>
            </a:r>
            <a:r>
              <a:rPr lang="fr-FR" sz="2000" dirty="0" smtClean="0"/>
              <a:t>,…).</a:t>
            </a:r>
          </a:p>
          <a:p>
            <a:pPr lvl="2" eaLnBrk="1" hangingPunct="1"/>
            <a:r>
              <a:rPr lang="fr-FR" sz="2000" dirty="0" smtClean="0"/>
              <a:t>Les HOME de grille, des utilisateurs universitaires, pour permettre les jobs MPI.</a:t>
            </a:r>
          </a:p>
          <a:p>
            <a:pPr lvl="2" eaLnBrk="1" hangingPunct="1"/>
            <a:r>
              <a:rPr lang="fr-FR" sz="2000" dirty="0" smtClean="0"/>
              <a:t>Des zones partagées diverses, notamment communes aux WN et au cluster interactif du laboratoire.</a:t>
            </a:r>
          </a:p>
          <a:p>
            <a:pPr lvl="1" eaLnBrk="1" hangingPunct="1"/>
            <a:r>
              <a:rPr lang="fr-FR" sz="2400" dirty="0" smtClean="0"/>
              <a:t>Backup de certaines zones sur bande</a:t>
            </a:r>
          </a:p>
          <a:p>
            <a:pPr lvl="2" eaLnBrk="1" hangingPunct="1"/>
            <a:r>
              <a:rPr lang="fr-FR" sz="2000" dirty="0" smtClean="0"/>
              <a:t>Zone de backup des log files des services de grille.</a:t>
            </a:r>
          </a:p>
          <a:p>
            <a:pPr lvl="2" eaLnBrk="1" hangingPunct="1"/>
            <a:r>
              <a:rPr lang="fr-FR" sz="2000" dirty="0" smtClean="0"/>
              <a:t>Des backups des diverses bases de données.</a:t>
            </a:r>
          </a:p>
          <a:p>
            <a:pPr lvl="1" eaLnBrk="1" hangingPunct="1"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Infrastructure stockage</a:t>
            </a: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1214414" y="1428736"/>
            <a:ext cx="7400925" cy="3000396"/>
          </a:xfrm>
        </p:spPr>
        <p:txBody>
          <a:bodyPr/>
          <a:lstStyle/>
          <a:p>
            <a:pPr eaLnBrk="1" hangingPunct="1"/>
            <a:r>
              <a:rPr lang="fr-FR" sz="2800" dirty="0" smtClean="0"/>
              <a:t>DAS : 70 To </a:t>
            </a:r>
            <a:endParaRPr lang="fr-FR" dirty="0" smtClean="0"/>
          </a:p>
          <a:p>
            <a:pPr lvl="1" eaLnBrk="1" hangingPunct="1"/>
            <a:r>
              <a:rPr lang="fr-FR" sz="2400" dirty="0" smtClean="0"/>
              <a:t>Simple serveur avec des baies SAS attachées formant des cellules.</a:t>
            </a:r>
          </a:p>
          <a:p>
            <a:pPr lvl="1" eaLnBrk="1" hangingPunct="1"/>
            <a:r>
              <a:rPr lang="fr-FR" sz="2400" dirty="0" smtClean="0"/>
              <a:t>Aujourd’hui 5 cellules:</a:t>
            </a:r>
          </a:p>
          <a:p>
            <a:pPr lvl="2" eaLnBrk="1" hangingPunct="1"/>
            <a:r>
              <a:rPr lang="fr-FR" sz="2000" dirty="0" smtClean="0"/>
              <a:t>2*12 disques en raid 6 par cellules =&gt; 14 To  par cellule.</a:t>
            </a:r>
          </a:p>
          <a:p>
            <a:pPr lvl="2" eaLnBrk="1" hangingPunct="1"/>
            <a:r>
              <a:rPr lang="fr-FR" sz="2000" dirty="0" smtClean="0"/>
              <a:t>4 * 1Gb/s vers le </a:t>
            </a:r>
            <a:r>
              <a:rPr lang="fr-FR" sz="2000" dirty="0" err="1" smtClean="0"/>
              <a:t>stack</a:t>
            </a:r>
            <a:r>
              <a:rPr lang="fr-FR" sz="2000" dirty="0" smtClean="0"/>
              <a:t> de réseau par cellule.</a:t>
            </a:r>
          </a:p>
          <a:p>
            <a:pPr lvl="1" eaLnBrk="1" hangingPunct="1"/>
            <a:r>
              <a:rPr lang="fr-FR" sz="2400" dirty="0" smtClean="0"/>
              <a:t>Sert la VO ATLAS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448175"/>
            <a:ext cx="55911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Infrastructure calcul</a:t>
            </a: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1214414" y="1428736"/>
            <a:ext cx="7400925" cy="3357586"/>
          </a:xfrm>
        </p:spPr>
        <p:txBody>
          <a:bodyPr/>
          <a:lstStyle/>
          <a:p>
            <a:pPr eaLnBrk="1" hangingPunct="1"/>
            <a:r>
              <a:rPr lang="fr-FR" sz="2800" dirty="0" smtClean="0"/>
              <a:t>80 Serveurs </a:t>
            </a:r>
            <a:r>
              <a:rPr lang="fr-FR" sz="2800" dirty="0" err="1" smtClean="0"/>
              <a:t>Blade</a:t>
            </a:r>
            <a:r>
              <a:rPr lang="fr-FR" sz="2800" dirty="0" smtClean="0"/>
              <a:t> HP </a:t>
            </a:r>
            <a:endParaRPr lang="fr-FR" dirty="0" smtClean="0"/>
          </a:p>
          <a:p>
            <a:pPr lvl="1" eaLnBrk="1" hangingPunct="1"/>
            <a:r>
              <a:rPr lang="fr-FR" sz="2400" dirty="0" smtClean="0"/>
              <a:t>512 </a:t>
            </a:r>
            <a:r>
              <a:rPr lang="fr-FR" sz="2400" dirty="0" err="1" smtClean="0"/>
              <a:t>cores</a:t>
            </a:r>
            <a:r>
              <a:rPr lang="fr-FR" sz="2400" dirty="0" smtClean="0"/>
              <a:t> pour un total de 1133 kSi2K</a:t>
            </a:r>
          </a:p>
          <a:p>
            <a:pPr lvl="1" eaLnBrk="1" hangingPunct="1"/>
            <a:r>
              <a:rPr lang="fr-FR" sz="2400" dirty="0" smtClean="0"/>
              <a:t>2 Interfaces Gb/s</a:t>
            </a:r>
          </a:p>
          <a:p>
            <a:pPr lvl="2" eaLnBrk="1" hangingPunct="1"/>
            <a:r>
              <a:rPr lang="fr-FR" sz="2000" dirty="0" smtClean="0"/>
              <a:t>1ere directement dans le </a:t>
            </a:r>
            <a:r>
              <a:rPr lang="fr-FR" sz="2000" dirty="0" err="1" smtClean="0"/>
              <a:t>stack</a:t>
            </a:r>
            <a:r>
              <a:rPr lang="fr-FR" sz="2000" dirty="0" smtClean="0"/>
              <a:t> : data</a:t>
            </a:r>
          </a:p>
          <a:p>
            <a:pPr lvl="2" eaLnBrk="1" hangingPunct="1"/>
            <a:r>
              <a:rPr lang="fr-FR" sz="2000" dirty="0" smtClean="0"/>
              <a:t>2ème sur le réseau privé Gb/s : MPI, monitoring</a:t>
            </a:r>
          </a:p>
          <a:p>
            <a:pPr lvl="1" eaLnBrk="1" hangingPunct="1"/>
            <a:r>
              <a:rPr lang="fr-FR" sz="2400" dirty="0" smtClean="0"/>
              <a:t>Utilise les infrastructures </a:t>
            </a:r>
            <a:r>
              <a:rPr lang="fr-FR" sz="2400" dirty="0" err="1" smtClean="0"/>
              <a:t>blade</a:t>
            </a:r>
            <a:r>
              <a:rPr lang="fr-FR" sz="2400" dirty="0" smtClean="0"/>
              <a:t> center pour tous les aspects management hardware, surveillance consommation, mise à jour,…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4702704"/>
            <a:ext cx="5000628" cy="215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PowerPoint-LAPP</Template>
  <TotalTime>1242</TotalTime>
  <Words>797</Words>
  <Application>Microsoft Office PowerPoint</Application>
  <PresentationFormat>Affichage à l'écran (4:3)</PresentationFormat>
  <Paragraphs>121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Conception personnalisée</vt:lpstr>
      <vt:lpstr>Tier 2 au LAPP</vt:lpstr>
      <vt:lpstr>Plan</vt:lpstr>
      <vt:lpstr>Historique</vt:lpstr>
      <vt:lpstr>Objectifs</vt:lpstr>
      <vt:lpstr>Infrastructure</vt:lpstr>
      <vt:lpstr>Infrastructure Réseau</vt:lpstr>
      <vt:lpstr>Infrastructure stockage</vt:lpstr>
      <vt:lpstr>Infrastructure stockage</vt:lpstr>
      <vt:lpstr>Infrastructure calcul</vt:lpstr>
      <vt:lpstr>Status </vt:lpstr>
      <vt:lpstr>Métrique </vt:lpstr>
      <vt:lpstr>Métrique </vt:lpstr>
      <vt:lpstr>Evolution</vt:lpstr>
      <vt:lpstr>Evolution </vt:lpstr>
      <vt:lpstr>Conclusion </vt:lpstr>
      <vt:lpstr>Questions </vt:lpstr>
      <vt:lpstr>Accounting</vt:lpstr>
      <vt:lpstr>Disponibilité / Fiabilité</vt:lpstr>
      <vt:lpstr>Diapositive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LCG-France</dc:title>
  <dc:creator>Fede</dc:creator>
  <cp:lastModifiedBy>Eric Fede</cp:lastModifiedBy>
  <cp:revision>200</cp:revision>
  <dcterms:created xsi:type="dcterms:W3CDTF">2009-03-23T12:49:39Z</dcterms:created>
  <dcterms:modified xsi:type="dcterms:W3CDTF">2009-05-18T05:53:16Z</dcterms:modified>
</cp:coreProperties>
</file>