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5" r:id="rId4"/>
    <p:sldId id="276" r:id="rId5"/>
    <p:sldId id="277" r:id="rId6"/>
    <p:sldId id="278" r:id="rId7"/>
    <p:sldId id="280" r:id="rId8"/>
    <p:sldId id="279" r:id="rId9"/>
    <p:sldId id="273" r:id="rId10"/>
    <p:sldId id="281" r:id="rId11"/>
    <p:sldId id="282" r:id="rId12"/>
    <p:sldId id="287" r:id="rId13"/>
    <p:sldId id="283" r:id="rId14"/>
    <p:sldId id="284" r:id="rId15"/>
    <p:sldId id="288" r:id="rId16"/>
    <p:sldId id="285" r:id="rId17"/>
    <p:sldId id="286" r:id="rId18"/>
    <p:sldId id="292" r:id="rId19"/>
    <p:sldId id="291" r:id="rId20"/>
    <p:sldId id="266" r:id="rId21"/>
    <p:sldId id="289" r:id="rId22"/>
    <p:sldId id="290" r:id="rId23"/>
    <p:sldId id="270" r:id="rId24"/>
    <p:sldId id="274" r:id="rId25"/>
    <p:sldId id="267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6429792176738698E-2"/>
          <c:w val="1"/>
          <c:h val="0.953570207823261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00951353052081E-2"/>
          <c:y val="9.1274601563426885E-2"/>
          <c:w val="0.82637789397150396"/>
          <c:h val="0.8174507968731462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3306148502821447"/>
                  <c:y val="-5.503302179042692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LHC</a:t>
                    </a:r>
                  </a:p>
                  <a:p>
                    <a:r>
                      <a:rPr lang="en-US" sz="1800" dirty="0" smtClean="0"/>
                      <a:t>52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316485513740742"/>
                  <c:y val="-0.1355053042486719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SPS</a:t>
                    </a:r>
                  </a:p>
                  <a:p>
                    <a:r>
                      <a:rPr lang="en-US" sz="1800" dirty="0" smtClean="0"/>
                      <a:t>32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47594347847726"/>
                  <c:y val="8.137115404895928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PS</a:t>
                    </a:r>
                  </a:p>
                  <a:p>
                    <a:r>
                      <a:rPr lang="en-US" sz="1800" dirty="0" smtClean="0"/>
                      <a:t>10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23893217633061"/>
                  <c:y val="0.1455928927352060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/>
                      <a:t>Autres</a:t>
                    </a:r>
                    <a:endParaRPr lang="en-US" sz="2400" b="1" dirty="0"/>
                  </a:p>
                  <a:p>
                    <a:r>
                      <a:rPr lang="en-US" sz="1800" dirty="0" smtClean="0"/>
                      <a:t>6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Feuil1!$A$1:$A$4</c:f>
              <c:strCache>
                <c:ptCount val="4"/>
                <c:pt idx="0">
                  <c:v>LHC</c:v>
                </c:pt>
                <c:pt idx="1">
                  <c:v>SPS</c:v>
                </c:pt>
                <c:pt idx="2">
                  <c:v>PS</c:v>
                </c:pt>
                <c:pt idx="3">
                  <c:v>CERN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0">
                  <c:v>649</c:v>
                </c:pt>
                <c:pt idx="1">
                  <c:v>406</c:v>
                </c:pt>
                <c:pt idx="2">
                  <c:v>131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00951353052081E-2"/>
          <c:y val="9.1274601563426885E-2"/>
          <c:w val="0.82637789397150396"/>
          <c:h val="0.8174507968731462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3306148502821447"/>
                  <c:y val="-5.503302179042692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LHC</a:t>
                    </a:r>
                  </a:p>
                  <a:p>
                    <a:r>
                      <a:rPr lang="en-US" sz="1800" dirty="0" smtClean="0"/>
                      <a:t>52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316485513740742"/>
                  <c:y val="-0.1355053042486719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SPS</a:t>
                    </a:r>
                  </a:p>
                  <a:p>
                    <a:r>
                      <a:rPr lang="en-US" sz="1800" dirty="0" smtClean="0"/>
                      <a:t>32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47594347847726"/>
                  <c:y val="8.137115404895928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PS</a:t>
                    </a:r>
                  </a:p>
                  <a:p>
                    <a:r>
                      <a:rPr lang="en-US" sz="1800" dirty="0" smtClean="0"/>
                      <a:t>10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23893217633061"/>
                  <c:y val="0.1455928927352060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/>
                      <a:t>Autres</a:t>
                    </a:r>
                    <a:endParaRPr lang="en-US" sz="2400" b="1" dirty="0"/>
                  </a:p>
                  <a:p>
                    <a:r>
                      <a:rPr lang="en-US" sz="1800" dirty="0" smtClean="0"/>
                      <a:t>6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Feuil1!$A$1:$A$4</c:f>
              <c:strCache>
                <c:ptCount val="4"/>
                <c:pt idx="0">
                  <c:v>LHC</c:v>
                </c:pt>
                <c:pt idx="1">
                  <c:v>SPS</c:v>
                </c:pt>
                <c:pt idx="2">
                  <c:v>PS</c:v>
                </c:pt>
                <c:pt idx="3">
                  <c:v>CERN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0">
                  <c:v>649</c:v>
                </c:pt>
                <c:pt idx="1">
                  <c:v>406</c:v>
                </c:pt>
                <c:pt idx="2">
                  <c:v>131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6429792176738698E-2"/>
          <c:w val="1"/>
          <c:h val="0.95357020782326118"/>
        </c:manualLayout>
      </c:layout>
      <c:pie3DChart>
        <c:varyColors val="1"/>
        <c:ser>
          <c:idx val="0"/>
          <c:order val="0"/>
          <c:cat>
            <c:strRef>
              <c:f>Feuil1!$A$2:$A$5</c:f>
              <c:strCache>
                <c:ptCount val="4"/>
                <c:pt idx="0">
                  <c:v>Cavité accélératrice + aimants</c:v>
                </c:pt>
                <c:pt idx="1">
                  <c:v>Services globaux</c:v>
                </c:pt>
                <c:pt idx="2">
                  <c:v>Ventilation</c:v>
                </c:pt>
                <c:pt idx="3">
                  <c:v>Cryogénie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</c:v>
                </c:pt>
                <c:pt idx="1">
                  <c:v>16</c:v>
                </c:pt>
                <c:pt idx="2">
                  <c:v>13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C11A8-6E84-41A6-AF83-998156A312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A35185-D48C-4BF1-AA67-217229DCBD9D}">
      <dgm:prSet phldrT="[Texte]"/>
      <dgm:spPr/>
      <dgm:t>
        <a:bodyPr/>
        <a:lstStyle/>
        <a:p>
          <a:r>
            <a:rPr lang="fr-FR" dirty="0" smtClean="0"/>
            <a:t>Etape 3</a:t>
          </a:r>
          <a:endParaRPr lang="fr-FR" dirty="0"/>
        </a:p>
      </dgm:t>
    </dgm:pt>
    <dgm:pt modelId="{1EDDE4B5-32C6-458A-8654-1B1DC3A0D2FA}" type="parTrans" cxnId="{BA46CB32-4579-40F3-BAE8-C759067441BE}">
      <dgm:prSet/>
      <dgm:spPr/>
      <dgm:t>
        <a:bodyPr/>
        <a:lstStyle/>
        <a:p>
          <a:endParaRPr lang="fr-FR"/>
        </a:p>
      </dgm:t>
    </dgm:pt>
    <dgm:pt modelId="{D7AB452C-391A-42D1-B2A8-CF37F09F7023}" type="sibTrans" cxnId="{BA46CB32-4579-40F3-BAE8-C759067441BE}">
      <dgm:prSet/>
      <dgm:spPr/>
      <dgm:t>
        <a:bodyPr/>
        <a:lstStyle/>
        <a:p>
          <a:endParaRPr lang="fr-FR"/>
        </a:p>
      </dgm:t>
    </dgm:pt>
    <dgm:pt modelId="{232AD7D7-3003-404C-9164-686A7905815C}">
      <dgm:prSet phldrT="[Texte]"/>
      <dgm:spPr/>
      <dgm:t>
        <a:bodyPr/>
        <a:lstStyle/>
        <a:p>
          <a:r>
            <a:rPr lang="fr-FR" dirty="0" smtClean="0"/>
            <a:t>4,5 K à 1,8 K</a:t>
          </a:r>
          <a:endParaRPr lang="fr-FR" dirty="0"/>
        </a:p>
      </dgm:t>
    </dgm:pt>
    <dgm:pt modelId="{777D5979-CB25-44B9-94B1-A3790F21F4C5}" type="parTrans" cxnId="{0DFA2232-05B4-47E7-B884-0557F761AF79}">
      <dgm:prSet/>
      <dgm:spPr/>
      <dgm:t>
        <a:bodyPr/>
        <a:lstStyle/>
        <a:p>
          <a:endParaRPr lang="fr-FR"/>
        </a:p>
      </dgm:t>
    </dgm:pt>
    <dgm:pt modelId="{BE7D74B6-7214-423E-99C0-90AA2F6131C7}" type="sibTrans" cxnId="{0DFA2232-05B4-47E7-B884-0557F761AF79}">
      <dgm:prSet/>
      <dgm:spPr/>
      <dgm:t>
        <a:bodyPr/>
        <a:lstStyle/>
        <a:p>
          <a:endParaRPr lang="fr-FR"/>
        </a:p>
      </dgm:t>
    </dgm:pt>
    <dgm:pt modelId="{23A03289-68BC-4FD7-9BB1-233359627EC7}">
      <dgm:prSet phldrT="[Texte]"/>
      <dgm:spPr/>
      <dgm:t>
        <a:bodyPr/>
        <a:lstStyle/>
        <a:p>
          <a:r>
            <a:rPr lang="fr-FR" dirty="0" smtClean="0"/>
            <a:t>l’hélium devient superfluide</a:t>
          </a:r>
          <a:endParaRPr lang="fr-FR" dirty="0"/>
        </a:p>
      </dgm:t>
    </dgm:pt>
    <dgm:pt modelId="{F65EBC8E-E964-48B4-88D2-F03A0EC948A5}" type="parTrans" cxnId="{E446C025-08FE-4488-83E5-41D6058E3A7E}">
      <dgm:prSet/>
      <dgm:spPr/>
      <dgm:t>
        <a:bodyPr/>
        <a:lstStyle/>
        <a:p>
          <a:endParaRPr lang="fr-FR"/>
        </a:p>
      </dgm:t>
    </dgm:pt>
    <dgm:pt modelId="{A8DD28FF-E78B-402A-96C3-E330DC756FB0}" type="sibTrans" cxnId="{E446C025-08FE-4488-83E5-41D6058E3A7E}">
      <dgm:prSet/>
      <dgm:spPr/>
      <dgm:t>
        <a:bodyPr/>
        <a:lstStyle/>
        <a:p>
          <a:endParaRPr lang="fr-FR"/>
        </a:p>
      </dgm:t>
    </dgm:pt>
    <dgm:pt modelId="{163420F2-F6F1-47D2-904A-2DCE12E4C721}">
      <dgm:prSet phldrT="[Texte]"/>
      <dgm:spPr/>
      <dgm:t>
        <a:bodyPr/>
        <a:lstStyle/>
        <a:p>
          <a:r>
            <a:rPr lang="fr-FR" dirty="0" smtClean="0"/>
            <a:t>Etape 2</a:t>
          </a:r>
          <a:endParaRPr lang="fr-FR" dirty="0"/>
        </a:p>
      </dgm:t>
    </dgm:pt>
    <dgm:pt modelId="{7298760D-19DD-4D1A-9ED8-818E1353E472}" type="parTrans" cxnId="{167100CF-4561-45E9-8D87-46F5ACF98570}">
      <dgm:prSet/>
      <dgm:spPr/>
      <dgm:t>
        <a:bodyPr/>
        <a:lstStyle/>
        <a:p>
          <a:endParaRPr lang="fr-FR"/>
        </a:p>
      </dgm:t>
    </dgm:pt>
    <dgm:pt modelId="{A2DD4159-B638-43C6-807D-0014C8C48E92}" type="sibTrans" cxnId="{167100CF-4561-45E9-8D87-46F5ACF98570}">
      <dgm:prSet/>
      <dgm:spPr/>
      <dgm:t>
        <a:bodyPr/>
        <a:lstStyle/>
        <a:p>
          <a:endParaRPr lang="fr-FR"/>
        </a:p>
      </dgm:t>
    </dgm:pt>
    <dgm:pt modelId="{FB7D31A1-77B7-4FB6-A0C9-0923FB1FAC47}">
      <dgm:prSet phldrT="[Texte]"/>
      <dgm:spPr/>
      <dgm:t>
        <a:bodyPr/>
        <a:lstStyle/>
        <a:p>
          <a:r>
            <a:rPr lang="fr-FR" dirty="0" smtClean="0"/>
            <a:t>80 K à 4,5 K</a:t>
          </a:r>
          <a:endParaRPr lang="fr-FR" dirty="0"/>
        </a:p>
      </dgm:t>
    </dgm:pt>
    <dgm:pt modelId="{F9321BD7-F35B-42BF-848E-1566E7B67C0A}" type="parTrans" cxnId="{FABE10B2-4FBB-4CE0-B5ED-1D1EC63D9A26}">
      <dgm:prSet/>
      <dgm:spPr/>
      <dgm:t>
        <a:bodyPr/>
        <a:lstStyle/>
        <a:p>
          <a:endParaRPr lang="fr-FR"/>
        </a:p>
      </dgm:t>
    </dgm:pt>
    <dgm:pt modelId="{2762CB7D-6234-4C57-AA2C-D30611865BAF}" type="sibTrans" cxnId="{FABE10B2-4FBB-4CE0-B5ED-1D1EC63D9A26}">
      <dgm:prSet/>
      <dgm:spPr/>
      <dgm:t>
        <a:bodyPr/>
        <a:lstStyle/>
        <a:p>
          <a:endParaRPr lang="fr-FR"/>
        </a:p>
      </dgm:t>
    </dgm:pt>
    <dgm:pt modelId="{2A31CF61-8B09-46B7-84D8-FF62D5284BD8}">
      <dgm:prSet phldrT="[Texte]"/>
      <dgm:spPr/>
      <dgm:t>
        <a:bodyPr/>
        <a:lstStyle/>
        <a:p>
          <a:r>
            <a:rPr lang="fr-FR" dirty="0" smtClean="0"/>
            <a:t>l’hélium devient liquide</a:t>
          </a:r>
          <a:endParaRPr lang="fr-FR" dirty="0"/>
        </a:p>
      </dgm:t>
    </dgm:pt>
    <dgm:pt modelId="{054A8F5C-BEE7-404A-B1DF-34E2E507F040}" type="parTrans" cxnId="{B4B13792-C63A-4C3F-9312-BCC924F761F8}">
      <dgm:prSet/>
      <dgm:spPr/>
      <dgm:t>
        <a:bodyPr/>
        <a:lstStyle/>
        <a:p>
          <a:endParaRPr lang="fr-FR"/>
        </a:p>
      </dgm:t>
    </dgm:pt>
    <dgm:pt modelId="{32D0FBF9-5BB2-4E14-84AB-7A6BF397A7C6}" type="sibTrans" cxnId="{B4B13792-C63A-4C3F-9312-BCC924F761F8}">
      <dgm:prSet/>
      <dgm:spPr/>
      <dgm:t>
        <a:bodyPr/>
        <a:lstStyle/>
        <a:p>
          <a:endParaRPr lang="fr-FR"/>
        </a:p>
      </dgm:t>
    </dgm:pt>
    <dgm:pt modelId="{C38E2626-EE12-4FCA-A487-DFF9E120F288}">
      <dgm:prSet phldrT="[Texte]"/>
      <dgm:spPr/>
      <dgm:t>
        <a:bodyPr/>
        <a:lstStyle/>
        <a:p>
          <a:r>
            <a:rPr lang="fr-FR" dirty="0" smtClean="0"/>
            <a:t>Etape 1</a:t>
          </a:r>
          <a:endParaRPr lang="fr-FR" dirty="0"/>
        </a:p>
      </dgm:t>
    </dgm:pt>
    <dgm:pt modelId="{D2B5E0AF-B4EF-4782-88A5-182FE97D0BDA}" type="parTrans" cxnId="{E2604D41-574A-4BFF-A9AD-9C99C3719B77}">
      <dgm:prSet/>
      <dgm:spPr/>
      <dgm:t>
        <a:bodyPr/>
        <a:lstStyle/>
        <a:p>
          <a:endParaRPr lang="fr-FR"/>
        </a:p>
      </dgm:t>
    </dgm:pt>
    <dgm:pt modelId="{717E84E3-E9C8-4928-8AB3-77ACF4947825}" type="sibTrans" cxnId="{E2604D41-574A-4BFF-A9AD-9C99C3719B77}">
      <dgm:prSet/>
      <dgm:spPr/>
      <dgm:t>
        <a:bodyPr/>
        <a:lstStyle/>
        <a:p>
          <a:endParaRPr lang="fr-FR"/>
        </a:p>
      </dgm:t>
    </dgm:pt>
    <dgm:pt modelId="{7C8C2E12-9ECF-4472-A3D1-15838D8A4EEE}">
      <dgm:prSet phldrT="[Texte]"/>
      <dgm:spPr/>
      <dgm:t>
        <a:bodyPr/>
        <a:lstStyle/>
        <a:p>
          <a:r>
            <a:rPr lang="fr-FR" dirty="0" smtClean="0"/>
            <a:t>jusqu’à 80 K</a:t>
          </a:r>
          <a:endParaRPr lang="fr-FR" dirty="0"/>
        </a:p>
      </dgm:t>
    </dgm:pt>
    <dgm:pt modelId="{DF783525-ADA6-46D2-9322-51E7826E2940}" type="parTrans" cxnId="{74E3238D-E138-4A0C-B6B6-8355E69D6B10}">
      <dgm:prSet/>
      <dgm:spPr/>
      <dgm:t>
        <a:bodyPr/>
        <a:lstStyle/>
        <a:p>
          <a:endParaRPr lang="fr-FR"/>
        </a:p>
      </dgm:t>
    </dgm:pt>
    <dgm:pt modelId="{A14F053C-F70B-4AA9-960E-8F8187B45E3D}" type="sibTrans" cxnId="{74E3238D-E138-4A0C-B6B6-8355E69D6B10}">
      <dgm:prSet/>
      <dgm:spPr/>
      <dgm:t>
        <a:bodyPr/>
        <a:lstStyle/>
        <a:p>
          <a:endParaRPr lang="fr-FR"/>
        </a:p>
      </dgm:t>
    </dgm:pt>
    <dgm:pt modelId="{9855DD98-606B-422F-B9C4-ED529F792915}">
      <dgm:prSet phldrT="[Texte]"/>
      <dgm:spPr/>
      <dgm:t>
        <a:bodyPr/>
        <a:lstStyle/>
        <a:p>
          <a:r>
            <a:rPr lang="fr-FR" dirty="0" smtClean="0"/>
            <a:t>l’hélium reste gazeux</a:t>
          </a:r>
          <a:endParaRPr lang="fr-FR" dirty="0"/>
        </a:p>
      </dgm:t>
    </dgm:pt>
    <dgm:pt modelId="{0528FABF-C90D-4EE9-AEF3-240EDF6AAFDD}" type="parTrans" cxnId="{B985A2FB-DA05-4001-9D7C-F7DAE605C10B}">
      <dgm:prSet/>
      <dgm:spPr/>
      <dgm:t>
        <a:bodyPr/>
        <a:lstStyle/>
        <a:p>
          <a:endParaRPr lang="fr-FR"/>
        </a:p>
      </dgm:t>
    </dgm:pt>
    <dgm:pt modelId="{7942B23C-2842-4F49-9CCD-FE564A3C98C4}" type="sibTrans" cxnId="{B985A2FB-DA05-4001-9D7C-F7DAE605C10B}">
      <dgm:prSet/>
      <dgm:spPr/>
      <dgm:t>
        <a:bodyPr/>
        <a:lstStyle/>
        <a:p>
          <a:endParaRPr lang="fr-FR"/>
        </a:p>
      </dgm:t>
    </dgm:pt>
    <dgm:pt modelId="{0992BD90-8688-43BB-BD04-CF9569752E3D}" type="pres">
      <dgm:prSet presAssocID="{88BC11A8-6E84-41A6-AF83-998156A312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A7478E2-07C9-491F-BB67-4206CDE1F4C1}" type="pres">
      <dgm:prSet presAssocID="{1FA35185-D48C-4BF1-AA67-217229DCBD9D}" presName="horFlow" presStyleCnt="0"/>
      <dgm:spPr/>
    </dgm:pt>
    <dgm:pt modelId="{3D5F01D9-72A2-4700-A2CE-4FDC55E1DD13}" type="pres">
      <dgm:prSet presAssocID="{1FA35185-D48C-4BF1-AA67-217229DCBD9D}" presName="bigChev" presStyleLbl="node1" presStyleIdx="0" presStyleCnt="3" custLinFactNeighborY="-17230"/>
      <dgm:spPr/>
      <dgm:t>
        <a:bodyPr/>
        <a:lstStyle/>
        <a:p>
          <a:endParaRPr lang="fr-FR"/>
        </a:p>
      </dgm:t>
    </dgm:pt>
    <dgm:pt modelId="{FC965DBB-F847-420B-B842-40C789676D04}" type="pres">
      <dgm:prSet presAssocID="{777D5979-CB25-44B9-94B1-A3790F21F4C5}" presName="parTrans" presStyleCnt="0"/>
      <dgm:spPr/>
    </dgm:pt>
    <dgm:pt modelId="{D9DB0AEA-44DA-4F86-8062-6500FEA0DE28}" type="pres">
      <dgm:prSet presAssocID="{232AD7D7-3003-404C-9164-686A7905815C}" presName="node" presStyleLbl="alignAccFollowNode1" presStyleIdx="0" presStyleCnt="6" custLinFactNeighborY="-207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CB451-3265-4AB3-AA0F-A76D12C0BCEE}" type="pres">
      <dgm:prSet presAssocID="{BE7D74B6-7214-423E-99C0-90AA2F6131C7}" presName="sibTrans" presStyleCnt="0"/>
      <dgm:spPr/>
    </dgm:pt>
    <dgm:pt modelId="{4F3E39A4-6E8B-4AA4-9442-CC5924388D15}" type="pres">
      <dgm:prSet presAssocID="{23A03289-68BC-4FD7-9BB1-233359627EC7}" presName="node" presStyleLbl="alignAccFollowNode1" presStyleIdx="1" presStyleCnt="6" custLinFactNeighborY="-207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390A72-812F-4F90-AB4A-8C91AF98A4C1}" type="pres">
      <dgm:prSet presAssocID="{1FA35185-D48C-4BF1-AA67-217229DCBD9D}" presName="vSp" presStyleCnt="0"/>
      <dgm:spPr/>
    </dgm:pt>
    <dgm:pt modelId="{85BF4E51-E373-4D37-BF33-6459615F84D3}" type="pres">
      <dgm:prSet presAssocID="{163420F2-F6F1-47D2-904A-2DCE12E4C721}" presName="horFlow" presStyleCnt="0"/>
      <dgm:spPr/>
    </dgm:pt>
    <dgm:pt modelId="{12468985-C1F7-4835-82FC-FE70DAA207A3}" type="pres">
      <dgm:prSet presAssocID="{163420F2-F6F1-47D2-904A-2DCE12E4C721}" presName="bigChev" presStyleLbl="node1" presStyleIdx="1" presStyleCnt="3" custLinFactNeighborY="11410"/>
      <dgm:spPr/>
      <dgm:t>
        <a:bodyPr/>
        <a:lstStyle/>
        <a:p>
          <a:endParaRPr lang="fr-FR"/>
        </a:p>
      </dgm:t>
    </dgm:pt>
    <dgm:pt modelId="{48943E4E-0CA2-4A30-86EB-2A543F8A4082}" type="pres">
      <dgm:prSet presAssocID="{F9321BD7-F35B-42BF-848E-1566E7B67C0A}" presName="parTrans" presStyleCnt="0"/>
      <dgm:spPr/>
    </dgm:pt>
    <dgm:pt modelId="{FC1DC368-8FCB-4E8C-8388-F1CEA2F18B20}" type="pres">
      <dgm:prSet presAssocID="{FB7D31A1-77B7-4FB6-A0C9-0923FB1FAC47}" presName="node" presStyleLbl="alignAccFollowNode1" presStyleIdx="2" presStyleCnt="6" custLinFactNeighborY="13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CFED39-894B-4EF1-8030-4E2E871FC7DC}" type="pres">
      <dgm:prSet presAssocID="{2762CB7D-6234-4C57-AA2C-D30611865BAF}" presName="sibTrans" presStyleCnt="0"/>
      <dgm:spPr/>
    </dgm:pt>
    <dgm:pt modelId="{BB9C0DEA-CD3E-4E31-9CEC-283D7C7D1B45}" type="pres">
      <dgm:prSet presAssocID="{2A31CF61-8B09-46B7-84D8-FF62D5284BD8}" presName="node" presStyleLbl="alignAccFollowNode1" presStyleIdx="3" presStyleCnt="6" custLinFactNeighborY="13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105FCA-E348-4DF1-B090-997F6E2E9569}" type="pres">
      <dgm:prSet presAssocID="{163420F2-F6F1-47D2-904A-2DCE12E4C721}" presName="vSp" presStyleCnt="0"/>
      <dgm:spPr/>
    </dgm:pt>
    <dgm:pt modelId="{7578F75C-0460-48EA-B0CF-554E6DDBFCC3}" type="pres">
      <dgm:prSet presAssocID="{C38E2626-EE12-4FCA-A487-DFF9E120F288}" presName="horFlow" presStyleCnt="0"/>
      <dgm:spPr/>
    </dgm:pt>
    <dgm:pt modelId="{D6F564AB-F9DD-437D-84B1-53DAB5BBC0AE}" type="pres">
      <dgm:prSet presAssocID="{C38E2626-EE12-4FCA-A487-DFF9E120F288}" presName="bigChev" presStyleLbl="node1" presStyleIdx="2" presStyleCnt="3" custLinFactNeighborY="32917"/>
      <dgm:spPr/>
      <dgm:t>
        <a:bodyPr/>
        <a:lstStyle/>
        <a:p>
          <a:endParaRPr lang="fr-FR"/>
        </a:p>
      </dgm:t>
    </dgm:pt>
    <dgm:pt modelId="{EB00E63B-EB6E-4F1F-B3D4-4F38C50E9117}" type="pres">
      <dgm:prSet presAssocID="{DF783525-ADA6-46D2-9322-51E7826E2940}" presName="parTrans" presStyleCnt="0"/>
      <dgm:spPr/>
    </dgm:pt>
    <dgm:pt modelId="{5C7159CE-BC9C-4F95-BC7F-429467B67F1A}" type="pres">
      <dgm:prSet presAssocID="{7C8C2E12-9ECF-4472-A3D1-15838D8A4EEE}" presName="node" presStyleLbl="alignAccFollowNode1" presStyleIdx="4" presStyleCnt="6" custLinFactNeighborY="39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45A86-2EF9-4225-832B-CE2F31F2E042}" type="pres">
      <dgm:prSet presAssocID="{A14F053C-F70B-4AA9-960E-8F8187B45E3D}" presName="sibTrans" presStyleCnt="0"/>
      <dgm:spPr/>
    </dgm:pt>
    <dgm:pt modelId="{8083D694-D949-4CE0-BAD3-11F83C0D409B}" type="pres">
      <dgm:prSet presAssocID="{9855DD98-606B-422F-B9C4-ED529F792915}" presName="node" presStyleLbl="alignAccFollowNode1" presStyleIdx="5" presStyleCnt="6" custLinFactNeighborY="396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A01D3F-D813-4B60-ADA3-EB7EE4DAADA1}" type="presOf" srcId="{FB7D31A1-77B7-4FB6-A0C9-0923FB1FAC47}" destId="{FC1DC368-8FCB-4E8C-8388-F1CEA2F18B20}" srcOrd="0" destOrd="0" presId="urn:microsoft.com/office/officeart/2005/8/layout/lProcess3"/>
    <dgm:cxn modelId="{E446C025-08FE-4488-83E5-41D6058E3A7E}" srcId="{1FA35185-D48C-4BF1-AA67-217229DCBD9D}" destId="{23A03289-68BC-4FD7-9BB1-233359627EC7}" srcOrd="1" destOrd="0" parTransId="{F65EBC8E-E964-48B4-88D2-F03A0EC948A5}" sibTransId="{A8DD28FF-E78B-402A-96C3-E330DC756FB0}"/>
    <dgm:cxn modelId="{FA78F624-CD21-488D-9430-FEDFCDA543FF}" type="presOf" srcId="{232AD7D7-3003-404C-9164-686A7905815C}" destId="{D9DB0AEA-44DA-4F86-8062-6500FEA0DE28}" srcOrd="0" destOrd="0" presId="urn:microsoft.com/office/officeart/2005/8/layout/lProcess3"/>
    <dgm:cxn modelId="{74E3238D-E138-4A0C-B6B6-8355E69D6B10}" srcId="{C38E2626-EE12-4FCA-A487-DFF9E120F288}" destId="{7C8C2E12-9ECF-4472-A3D1-15838D8A4EEE}" srcOrd="0" destOrd="0" parTransId="{DF783525-ADA6-46D2-9322-51E7826E2940}" sibTransId="{A14F053C-F70B-4AA9-960E-8F8187B45E3D}"/>
    <dgm:cxn modelId="{167100CF-4561-45E9-8D87-46F5ACF98570}" srcId="{88BC11A8-6E84-41A6-AF83-998156A3129B}" destId="{163420F2-F6F1-47D2-904A-2DCE12E4C721}" srcOrd="1" destOrd="0" parTransId="{7298760D-19DD-4D1A-9ED8-818E1353E472}" sibTransId="{A2DD4159-B638-43C6-807D-0014C8C48E92}"/>
    <dgm:cxn modelId="{41152026-3052-4E85-9502-275F3E0F7C03}" type="presOf" srcId="{1FA35185-D48C-4BF1-AA67-217229DCBD9D}" destId="{3D5F01D9-72A2-4700-A2CE-4FDC55E1DD13}" srcOrd="0" destOrd="0" presId="urn:microsoft.com/office/officeart/2005/8/layout/lProcess3"/>
    <dgm:cxn modelId="{B985A2FB-DA05-4001-9D7C-F7DAE605C10B}" srcId="{C38E2626-EE12-4FCA-A487-DFF9E120F288}" destId="{9855DD98-606B-422F-B9C4-ED529F792915}" srcOrd="1" destOrd="0" parTransId="{0528FABF-C90D-4EE9-AEF3-240EDF6AAFDD}" sibTransId="{7942B23C-2842-4F49-9CCD-FE564A3C98C4}"/>
    <dgm:cxn modelId="{C72B1334-4E91-464F-86C2-4FAD0B85AE32}" type="presOf" srcId="{2A31CF61-8B09-46B7-84D8-FF62D5284BD8}" destId="{BB9C0DEA-CD3E-4E31-9CEC-283D7C7D1B45}" srcOrd="0" destOrd="0" presId="urn:microsoft.com/office/officeart/2005/8/layout/lProcess3"/>
    <dgm:cxn modelId="{97C7EBA4-C483-42D0-9B19-16F56CF65E78}" type="presOf" srcId="{23A03289-68BC-4FD7-9BB1-233359627EC7}" destId="{4F3E39A4-6E8B-4AA4-9442-CC5924388D15}" srcOrd="0" destOrd="0" presId="urn:microsoft.com/office/officeart/2005/8/layout/lProcess3"/>
    <dgm:cxn modelId="{A99E3038-1AB6-4729-90F8-0408F827F259}" type="presOf" srcId="{7C8C2E12-9ECF-4472-A3D1-15838D8A4EEE}" destId="{5C7159CE-BC9C-4F95-BC7F-429467B67F1A}" srcOrd="0" destOrd="0" presId="urn:microsoft.com/office/officeart/2005/8/layout/lProcess3"/>
    <dgm:cxn modelId="{18346EDA-2649-4DCE-A279-14078B243099}" type="presOf" srcId="{163420F2-F6F1-47D2-904A-2DCE12E4C721}" destId="{12468985-C1F7-4835-82FC-FE70DAA207A3}" srcOrd="0" destOrd="0" presId="urn:microsoft.com/office/officeart/2005/8/layout/lProcess3"/>
    <dgm:cxn modelId="{0DFA2232-05B4-47E7-B884-0557F761AF79}" srcId="{1FA35185-D48C-4BF1-AA67-217229DCBD9D}" destId="{232AD7D7-3003-404C-9164-686A7905815C}" srcOrd="0" destOrd="0" parTransId="{777D5979-CB25-44B9-94B1-A3790F21F4C5}" sibTransId="{BE7D74B6-7214-423E-99C0-90AA2F6131C7}"/>
    <dgm:cxn modelId="{66B768E2-A79B-40AD-9AFB-A3EF5B82BBD1}" type="presOf" srcId="{C38E2626-EE12-4FCA-A487-DFF9E120F288}" destId="{D6F564AB-F9DD-437D-84B1-53DAB5BBC0AE}" srcOrd="0" destOrd="0" presId="urn:microsoft.com/office/officeart/2005/8/layout/lProcess3"/>
    <dgm:cxn modelId="{FABE10B2-4FBB-4CE0-B5ED-1D1EC63D9A26}" srcId="{163420F2-F6F1-47D2-904A-2DCE12E4C721}" destId="{FB7D31A1-77B7-4FB6-A0C9-0923FB1FAC47}" srcOrd="0" destOrd="0" parTransId="{F9321BD7-F35B-42BF-848E-1566E7B67C0A}" sibTransId="{2762CB7D-6234-4C57-AA2C-D30611865BAF}"/>
    <dgm:cxn modelId="{943144A1-A1C7-4AC3-BB70-2DEC3432FFCD}" type="presOf" srcId="{88BC11A8-6E84-41A6-AF83-998156A3129B}" destId="{0992BD90-8688-43BB-BD04-CF9569752E3D}" srcOrd="0" destOrd="0" presId="urn:microsoft.com/office/officeart/2005/8/layout/lProcess3"/>
    <dgm:cxn modelId="{BA46CB32-4579-40F3-BAE8-C759067441BE}" srcId="{88BC11A8-6E84-41A6-AF83-998156A3129B}" destId="{1FA35185-D48C-4BF1-AA67-217229DCBD9D}" srcOrd="0" destOrd="0" parTransId="{1EDDE4B5-32C6-458A-8654-1B1DC3A0D2FA}" sibTransId="{D7AB452C-391A-42D1-B2A8-CF37F09F7023}"/>
    <dgm:cxn modelId="{E18604E0-EE9E-489D-8C1C-5ABE36F694BF}" type="presOf" srcId="{9855DD98-606B-422F-B9C4-ED529F792915}" destId="{8083D694-D949-4CE0-BAD3-11F83C0D409B}" srcOrd="0" destOrd="0" presId="urn:microsoft.com/office/officeart/2005/8/layout/lProcess3"/>
    <dgm:cxn modelId="{B4B13792-C63A-4C3F-9312-BCC924F761F8}" srcId="{163420F2-F6F1-47D2-904A-2DCE12E4C721}" destId="{2A31CF61-8B09-46B7-84D8-FF62D5284BD8}" srcOrd="1" destOrd="0" parTransId="{054A8F5C-BEE7-404A-B1DF-34E2E507F040}" sibTransId="{32D0FBF9-5BB2-4E14-84AB-7A6BF397A7C6}"/>
    <dgm:cxn modelId="{E2604D41-574A-4BFF-A9AD-9C99C3719B77}" srcId="{88BC11A8-6E84-41A6-AF83-998156A3129B}" destId="{C38E2626-EE12-4FCA-A487-DFF9E120F288}" srcOrd="2" destOrd="0" parTransId="{D2B5E0AF-B4EF-4782-88A5-182FE97D0BDA}" sibTransId="{717E84E3-E9C8-4928-8AB3-77ACF4947825}"/>
    <dgm:cxn modelId="{A4A7A2CC-E86B-4615-B491-36CAC12CBC16}" type="presParOf" srcId="{0992BD90-8688-43BB-BD04-CF9569752E3D}" destId="{2A7478E2-07C9-491F-BB67-4206CDE1F4C1}" srcOrd="0" destOrd="0" presId="urn:microsoft.com/office/officeart/2005/8/layout/lProcess3"/>
    <dgm:cxn modelId="{342C4CED-0138-449C-90E6-FC6945102306}" type="presParOf" srcId="{2A7478E2-07C9-491F-BB67-4206CDE1F4C1}" destId="{3D5F01D9-72A2-4700-A2CE-4FDC55E1DD13}" srcOrd="0" destOrd="0" presId="urn:microsoft.com/office/officeart/2005/8/layout/lProcess3"/>
    <dgm:cxn modelId="{4E939210-E811-44DD-B3DA-4B7D68477502}" type="presParOf" srcId="{2A7478E2-07C9-491F-BB67-4206CDE1F4C1}" destId="{FC965DBB-F847-420B-B842-40C789676D04}" srcOrd="1" destOrd="0" presId="urn:microsoft.com/office/officeart/2005/8/layout/lProcess3"/>
    <dgm:cxn modelId="{1B07D18B-7649-4447-9A24-2E524DDCBC51}" type="presParOf" srcId="{2A7478E2-07C9-491F-BB67-4206CDE1F4C1}" destId="{D9DB0AEA-44DA-4F86-8062-6500FEA0DE28}" srcOrd="2" destOrd="0" presId="urn:microsoft.com/office/officeart/2005/8/layout/lProcess3"/>
    <dgm:cxn modelId="{0CD6CB49-5837-4A56-9335-B78CB9011BC8}" type="presParOf" srcId="{2A7478E2-07C9-491F-BB67-4206CDE1F4C1}" destId="{166CB451-3265-4AB3-AA0F-A76D12C0BCEE}" srcOrd="3" destOrd="0" presId="urn:microsoft.com/office/officeart/2005/8/layout/lProcess3"/>
    <dgm:cxn modelId="{E5851EA1-D9C6-4EC1-9384-6DD11469C2B7}" type="presParOf" srcId="{2A7478E2-07C9-491F-BB67-4206CDE1F4C1}" destId="{4F3E39A4-6E8B-4AA4-9442-CC5924388D15}" srcOrd="4" destOrd="0" presId="urn:microsoft.com/office/officeart/2005/8/layout/lProcess3"/>
    <dgm:cxn modelId="{B60E2BCC-EEF7-4709-8FFE-4F6619AA208D}" type="presParOf" srcId="{0992BD90-8688-43BB-BD04-CF9569752E3D}" destId="{A7390A72-812F-4F90-AB4A-8C91AF98A4C1}" srcOrd="1" destOrd="0" presId="urn:microsoft.com/office/officeart/2005/8/layout/lProcess3"/>
    <dgm:cxn modelId="{634C146A-0935-4E7E-A29A-667FAADAEBDF}" type="presParOf" srcId="{0992BD90-8688-43BB-BD04-CF9569752E3D}" destId="{85BF4E51-E373-4D37-BF33-6459615F84D3}" srcOrd="2" destOrd="0" presId="urn:microsoft.com/office/officeart/2005/8/layout/lProcess3"/>
    <dgm:cxn modelId="{35C63D6E-E8AB-4E5D-B52A-782DAF0CE7EF}" type="presParOf" srcId="{85BF4E51-E373-4D37-BF33-6459615F84D3}" destId="{12468985-C1F7-4835-82FC-FE70DAA207A3}" srcOrd="0" destOrd="0" presId="urn:microsoft.com/office/officeart/2005/8/layout/lProcess3"/>
    <dgm:cxn modelId="{0657970A-9960-4217-A195-B3F3A9718859}" type="presParOf" srcId="{85BF4E51-E373-4D37-BF33-6459615F84D3}" destId="{48943E4E-0CA2-4A30-86EB-2A543F8A4082}" srcOrd="1" destOrd="0" presId="urn:microsoft.com/office/officeart/2005/8/layout/lProcess3"/>
    <dgm:cxn modelId="{FBD69BEB-5B98-42B5-A040-68356F923703}" type="presParOf" srcId="{85BF4E51-E373-4D37-BF33-6459615F84D3}" destId="{FC1DC368-8FCB-4E8C-8388-F1CEA2F18B20}" srcOrd="2" destOrd="0" presId="urn:microsoft.com/office/officeart/2005/8/layout/lProcess3"/>
    <dgm:cxn modelId="{DF2A2001-F31A-441E-A7B4-F53492BA1568}" type="presParOf" srcId="{85BF4E51-E373-4D37-BF33-6459615F84D3}" destId="{DECFED39-894B-4EF1-8030-4E2E871FC7DC}" srcOrd="3" destOrd="0" presId="urn:microsoft.com/office/officeart/2005/8/layout/lProcess3"/>
    <dgm:cxn modelId="{42260FC6-AAD0-41B5-97D2-F8264F80977A}" type="presParOf" srcId="{85BF4E51-E373-4D37-BF33-6459615F84D3}" destId="{BB9C0DEA-CD3E-4E31-9CEC-283D7C7D1B45}" srcOrd="4" destOrd="0" presId="urn:microsoft.com/office/officeart/2005/8/layout/lProcess3"/>
    <dgm:cxn modelId="{6C338669-9FED-445A-980F-083845E45563}" type="presParOf" srcId="{0992BD90-8688-43BB-BD04-CF9569752E3D}" destId="{7E105FCA-E348-4DF1-B090-997F6E2E9569}" srcOrd="3" destOrd="0" presId="urn:microsoft.com/office/officeart/2005/8/layout/lProcess3"/>
    <dgm:cxn modelId="{082B0848-B65F-4065-BBE4-07E47E1687EC}" type="presParOf" srcId="{0992BD90-8688-43BB-BD04-CF9569752E3D}" destId="{7578F75C-0460-48EA-B0CF-554E6DDBFCC3}" srcOrd="4" destOrd="0" presId="urn:microsoft.com/office/officeart/2005/8/layout/lProcess3"/>
    <dgm:cxn modelId="{82132E4E-8671-43A1-B1E0-3AC2D4C8CEBA}" type="presParOf" srcId="{7578F75C-0460-48EA-B0CF-554E6DDBFCC3}" destId="{D6F564AB-F9DD-437D-84B1-53DAB5BBC0AE}" srcOrd="0" destOrd="0" presId="urn:microsoft.com/office/officeart/2005/8/layout/lProcess3"/>
    <dgm:cxn modelId="{1BC37BC1-BD81-4567-96A2-7D6E5E4BCAF4}" type="presParOf" srcId="{7578F75C-0460-48EA-B0CF-554E6DDBFCC3}" destId="{EB00E63B-EB6E-4F1F-B3D4-4F38C50E9117}" srcOrd="1" destOrd="0" presId="urn:microsoft.com/office/officeart/2005/8/layout/lProcess3"/>
    <dgm:cxn modelId="{AF4C0C68-7EEF-447E-9361-AF9969CF973E}" type="presParOf" srcId="{7578F75C-0460-48EA-B0CF-554E6DDBFCC3}" destId="{5C7159CE-BC9C-4F95-BC7F-429467B67F1A}" srcOrd="2" destOrd="0" presId="urn:microsoft.com/office/officeart/2005/8/layout/lProcess3"/>
    <dgm:cxn modelId="{8FD291F7-9ABC-4B0F-90E7-65CF16F8EC63}" type="presParOf" srcId="{7578F75C-0460-48EA-B0CF-554E6DDBFCC3}" destId="{AD645A86-2EF9-4225-832B-CE2F31F2E042}" srcOrd="3" destOrd="0" presId="urn:microsoft.com/office/officeart/2005/8/layout/lProcess3"/>
    <dgm:cxn modelId="{F1A74E04-6418-4B92-A6CE-08137D7D2F59}" type="presParOf" srcId="{7578F75C-0460-48EA-B0CF-554E6DDBFCC3}" destId="{8083D694-D949-4CE0-BAD3-11F83C0D409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F01D9-72A2-4700-A2CE-4FDC55E1DD13}">
      <dsp:nvSpPr>
        <dsp:cNvPr id="0" name=""/>
        <dsp:cNvSpPr/>
      </dsp:nvSpPr>
      <dsp:spPr>
        <a:xfrm>
          <a:off x="1633" y="202211"/>
          <a:ext cx="2524124" cy="100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Etape 3</a:t>
          </a:r>
          <a:endParaRPr lang="fr-FR" sz="3800" kern="1200" dirty="0"/>
        </a:p>
      </dsp:txBody>
      <dsp:txXfrm>
        <a:off x="506458" y="202211"/>
        <a:ext cx="1514475" cy="1009649"/>
      </dsp:txXfrm>
    </dsp:sp>
    <dsp:sp modelId="{D9DB0AEA-44DA-4F86-8062-6500FEA0DE28}">
      <dsp:nvSpPr>
        <dsp:cNvPr id="0" name=""/>
        <dsp:cNvSpPr/>
      </dsp:nvSpPr>
      <dsp:spPr>
        <a:xfrm>
          <a:off x="2197622" y="288031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4,5 K à 1,8 K</a:t>
          </a:r>
          <a:endParaRPr lang="fr-FR" sz="1900" kern="1200" dirty="0"/>
        </a:p>
      </dsp:txBody>
      <dsp:txXfrm>
        <a:off x="2616627" y="288031"/>
        <a:ext cx="1257014" cy="838009"/>
      </dsp:txXfrm>
    </dsp:sp>
    <dsp:sp modelId="{4F3E39A4-6E8B-4AA4-9442-CC5924388D15}">
      <dsp:nvSpPr>
        <dsp:cNvPr id="0" name=""/>
        <dsp:cNvSpPr/>
      </dsp:nvSpPr>
      <dsp:spPr>
        <a:xfrm>
          <a:off x="3999342" y="288031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l’hélium devient superfluide</a:t>
          </a:r>
          <a:endParaRPr lang="fr-FR" sz="1900" kern="1200" dirty="0"/>
        </a:p>
      </dsp:txBody>
      <dsp:txXfrm>
        <a:off x="4418347" y="288031"/>
        <a:ext cx="1257014" cy="838009"/>
      </dsp:txXfrm>
    </dsp:sp>
    <dsp:sp modelId="{12468985-C1F7-4835-82FC-FE70DAA207A3}">
      <dsp:nvSpPr>
        <dsp:cNvPr id="0" name=""/>
        <dsp:cNvSpPr/>
      </dsp:nvSpPr>
      <dsp:spPr>
        <a:xfrm>
          <a:off x="1633" y="1642376"/>
          <a:ext cx="2524124" cy="100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Etape 2</a:t>
          </a:r>
          <a:endParaRPr lang="fr-FR" sz="3800" kern="1200" dirty="0"/>
        </a:p>
      </dsp:txBody>
      <dsp:txXfrm>
        <a:off x="506458" y="1642376"/>
        <a:ext cx="1514475" cy="1009649"/>
      </dsp:txXfrm>
    </dsp:sp>
    <dsp:sp modelId="{FC1DC368-8FCB-4E8C-8388-F1CEA2F18B20}">
      <dsp:nvSpPr>
        <dsp:cNvPr id="0" name=""/>
        <dsp:cNvSpPr/>
      </dsp:nvSpPr>
      <dsp:spPr>
        <a:xfrm>
          <a:off x="2197622" y="1728196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80 K à 4,5 K</a:t>
          </a:r>
          <a:endParaRPr lang="fr-FR" sz="1900" kern="1200" dirty="0"/>
        </a:p>
      </dsp:txBody>
      <dsp:txXfrm>
        <a:off x="2616627" y="1728196"/>
        <a:ext cx="1257014" cy="838009"/>
      </dsp:txXfrm>
    </dsp:sp>
    <dsp:sp modelId="{BB9C0DEA-CD3E-4E31-9CEC-283D7C7D1B45}">
      <dsp:nvSpPr>
        <dsp:cNvPr id="0" name=""/>
        <dsp:cNvSpPr/>
      </dsp:nvSpPr>
      <dsp:spPr>
        <a:xfrm>
          <a:off x="3999342" y="1728196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l’hélium devient liquide</a:t>
          </a:r>
          <a:endParaRPr lang="fr-FR" sz="1900" kern="1200" dirty="0"/>
        </a:p>
      </dsp:txBody>
      <dsp:txXfrm>
        <a:off x="4418347" y="1728196"/>
        <a:ext cx="1257014" cy="838009"/>
      </dsp:txXfrm>
    </dsp:sp>
    <dsp:sp modelId="{D6F564AB-F9DD-437D-84B1-53DAB5BBC0AE}">
      <dsp:nvSpPr>
        <dsp:cNvPr id="0" name=""/>
        <dsp:cNvSpPr/>
      </dsp:nvSpPr>
      <dsp:spPr>
        <a:xfrm>
          <a:off x="1633" y="3010522"/>
          <a:ext cx="2524124" cy="100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Etape 1</a:t>
          </a:r>
          <a:endParaRPr lang="fr-FR" sz="3800" kern="1200" dirty="0"/>
        </a:p>
      </dsp:txBody>
      <dsp:txXfrm>
        <a:off x="506458" y="3010522"/>
        <a:ext cx="1514475" cy="1009649"/>
      </dsp:txXfrm>
    </dsp:sp>
    <dsp:sp modelId="{5C7159CE-BC9C-4F95-BC7F-429467B67F1A}">
      <dsp:nvSpPr>
        <dsp:cNvPr id="0" name=""/>
        <dsp:cNvSpPr/>
      </dsp:nvSpPr>
      <dsp:spPr>
        <a:xfrm>
          <a:off x="2197622" y="3096342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jusqu’à 80 K</a:t>
          </a:r>
          <a:endParaRPr lang="fr-FR" sz="1900" kern="1200" dirty="0"/>
        </a:p>
      </dsp:txBody>
      <dsp:txXfrm>
        <a:off x="2616627" y="3096342"/>
        <a:ext cx="1257014" cy="838009"/>
      </dsp:txXfrm>
    </dsp:sp>
    <dsp:sp modelId="{8083D694-D949-4CE0-BAD3-11F83C0D409B}">
      <dsp:nvSpPr>
        <dsp:cNvPr id="0" name=""/>
        <dsp:cNvSpPr/>
      </dsp:nvSpPr>
      <dsp:spPr>
        <a:xfrm>
          <a:off x="3999342" y="3096342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l’hélium reste gazeux</a:t>
          </a:r>
          <a:endParaRPr lang="fr-FR" sz="1900" kern="1200" dirty="0"/>
        </a:p>
      </dsp:txBody>
      <dsp:txXfrm>
        <a:off x="4418347" y="3096342"/>
        <a:ext cx="1257014" cy="83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0B50-1ADA-456C-9898-7F055FB469AB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3E7EF-DC8C-43FD-BF66-D1D6CF334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4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E7EF-DC8C-43FD-BF66-D1D6CF334EE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55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cm de haut, 28 cm de large et 8 cm d’épaisseur pour le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E7EF-DC8C-43FD-BF66-D1D6CF334EE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3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cm de haut, 28 cm de large et 8 cm d’épaisseur pour le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E7EF-DC8C-43FD-BF66-D1D6CF334EE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3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6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6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64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5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66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7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8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0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4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66CA-B22F-45A1-BC5D-D9B19E3646C8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464C-F020-4E90-9507-A5936BBBA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2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3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7357"/>
            <a:ext cx="84604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Le département </a:t>
            </a:r>
            <a:endParaRPr lang="fr-FR" sz="4000" b="1" dirty="0">
              <a:solidFill>
                <a:srgbClr val="7030A0"/>
              </a:solidFill>
              <a:latin typeface="Forte" panose="03060902040502070203" pitchFamily="66" charset="0"/>
            </a:endParaRPr>
          </a:p>
          <a:p>
            <a:r>
              <a:rPr lang="fr-FR" sz="5400" b="1" dirty="0" smtClean="0">
                <a:solidFill>
                  <a:srgbClr val="7030A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Génie Thermique &amp; Energie</a:t>
            </a:r>
            <a:endParaRPr lang="fr-FR" sz="5400" b="1" dirty="0">
              <a:solidFill>
                <a:srgbClr val="7030A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1028" name="Picture 4" descr="Y:\IUT Departements\GTE\GTE Administration\ZZZZZ MasterClasses\Atelier GTE\SORTIE CERN 2007-2008\SORTIE CERN 2007-2008 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552395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IUT Departements\GTE\GTE Administration\ZZZZZ MasterClasses\Atelier GTE\SORTIE CERN 2007-2008\SORTIE CERN 2007-2008 0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4005064"/>
            <a:ext cx="4512501" cy="2711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5373216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au CERN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419872" y="5949280"/>
            <a:ext cx="143773" cy="241540"/>
          </a:xfrm>
          <a:custGeom>
            <a:avLst/>
            <a:gdLst>
              <a:gd name="connsiteX0" fmla="*/ 57509 w 143773"/>
              <a:gd name="connsiteY0" fmla="*/ 0 h 241540"/>
              <a:gd name="connsiteX1" fmla="*/ 0 w 143773"/>
              <a:gd name="connsiteY1" fmla="*/ 28755 h 241540"/>
              <a:gd name="connsiteX2" fmla="*/ 28754 w 143773"/>
              <a:gd name="connsiteY2" fmla="*/ 120770 h 241540"/>
              <a:gd name="connsiteX3" fmla="*/ 57509 w 143773"/>
              <a:gd name="connsiteY3" fmla="*/ 201283 h 241540"/>
              <a:gd name="connsiteX4" fmla="*/ 103517 w 143773"/>
              <a:gd name="connsiteY4" fmla="*/ 241540 h 241540"/>
              <a:gd name="connsiteX5" fmla="*/ 143773 w 143773"/>
              <a:gd name="connsiteY5" fmla="*/ 149525 h 241540"/>
              <a:gd name="connsiteX6" fmla="*/ 57509 w 143773"/>
              <a:gd name="connsiteY6" fmla="*/ 0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73" h="241540">
                <a:moveTo>
                  <a:pt x="57509" y="0"/>
                </a:moveTo>
                <a:lnTo>
                  <a:pt x="0" y="28755"/>
                </a:lnTo>
                <a:lnTo>
                  <a:pt x="28754" y="120770"/>
                </a:lnTo>
                <a:lnTo>
                  <a:pt x="57509" y="201283"/>
                </a:lnTo>
                <a:lnTo>
                  <a:pt x="103517" y="241540"/>
                </a:lnTo>
                <a:lnTo>
                  <a:pt x="143773" y="149525"/>
                </a:lnTo>
                <a:lnTo>
                  <a:pt x="57509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 descr="Y:\IUT Departements\GTE\GTE Administration\ZZZZZ MasterClasses\Atelier GTE\SORTIE CERN 2007-2008\SORTIE CERN 2007-2008 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484784"/>
            <a:ext cx="3672408" cy="3406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6139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Qu’est-ce que </a:t>
            </a:r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59139" y="947267"/>
            <a:ext cx="254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Domaine de la cryogénie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42291" y="4367609"/>
            <a:ext cx="14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Azote liquide</a:t>
            </a:r>
            <a:endParaRPr lang="fr-FR" dirty="0"/>
          </a:p>
        </p:txBody>
      </p:sp>
      <p:sp>
        <p:nvSpPr>
          <p:cNvPr id="22" name="Accolade fermante 21"/>
          <p:cNvSpPr/>
          <p:nvPr/>
        </p:nvSpPr>
        <p:spPr>
          <a:xfrm rot="16200000">
            <a:off x="5629909" y="-723332"/>
            <a:ext cx="401981" cy="4462789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490421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812702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395536" y="4975618"/>
            <a:ext cx="8568952" cy="1645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95536" y="4975618"/>
            <a:ext cx="732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3 : Quelle est la température en °C correspondant au zéro absolu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53227" y="552393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-273,15°C</a:t>
            </a:r>
            <a:endParaRPr lang="fr-F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0946" y="552393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-123,15°C</a:t>
            </a:r>
            <a:endParaRPr lang="fr-F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765206" y="5400827"/>
            <a:ext cx="219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Le zéro absolu n’existe pas !</a:t>
            </a:r>
            <a:endParaRPr lang="fr-FR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2355068"/>
            <a:ext cx="8208912" cy="865114"/>
          </a:xfrm>
          <a:prstGeom prst="rect">
            <a:avLst/>
          </a:prstGeom>
          <a:gradFill flip="none" rotWithShape="1">
            <a:gsLst>
              <a:gs pos="15000">
                <a:srgbClr val="FFC000"/>
              </a:gs>
              <a:gs pos="0">
                <a:srgbClr val="FF0000"/>
              </a:gs>
              <a:gs pos="18000">
                <a:schemeClr val="accent1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2388344"/>
            <a:ext cx="9135782" cy="800100"/>
            <a:chOff x="0" y="1988840"/>
            <a:chExt cx="9135782" cy="800100"/>
          </a:xfrm>
        </p:grpSpPr>
        <p:pic>
          <p:nvPicPr>
            <p:cNvPr id="2050" name="Picture 2" descr="A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8840"/>
              <a:ext cx="864096" cy="79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282" y="1988840"/>
              <a:ext cx="9525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ZoneTexte 7"/>
          <p:cNvSpPr txBox="1"/>
          <p:nvPr/>
        </p:nvSpPr>
        <p:spPr>
          <a:xfrm>
            <a:off x="7361095" y="202874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1,9 K</a:t>
            </a:r>
            <a:endParaRPr lang="fr-FR" dirty="0"/>
          </a:p>
        </p:txBody>
      </p:sp>
      <p:cxnSp>
        <p:nvCxnSpPr>
          <p:cNvPr id="26" name="Connecteur droit 25"/>
          <p:cNvCxnSpPr>
            <a:stCxn id="39" idx="2"/>
          </p:cNvCxnSpPr>
          <p:nvPr/>
        </p:nvCxnSpPr>
        <p:spPr>
          <a:xfrm flipH="1">
            <a:off x="4717906" y="2399675"/>
            <a:ext cx="7664" cy="19679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812360" y="2355068"/>
            <a:ext cx="0" cy="20125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578340" y="43676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LHC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342291" y="203034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77,4 K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229379" y="203034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120 K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3595673" y="2355068"/>
            <a:ext cx="7664" cy="19679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570775" y="436760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Air liquide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954659" y="552393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-300,15°C</a:t>
            </a:r>
            <a:endParaRPr lang="fr-F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6139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Qu’est-ce que </a:t>
            </a:r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59139" y="947267"/>
            <a:ext cx="254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Domaine de la cryogénie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42291" y="4367609"/>
            <a:ext cx="14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Azote liquide</a:t>
            </a:r>
            <a:endParaRPr lang="fr-FR" dirty="0"/>
          </a:p>
        </p:txBody>
      </p:sp>
      <p:sp>
        <p:nvSpPr>
          <p:cNvPr id="22" name="Accolade fermante 21"/>
          <p:cNvSpPr/>
          <p:nvPr/>
        </p:nvSpPr>
        <p:spPr>
          <a:xfrm rot="16200000">
            <a:off x="5629909" y="-723332"/>
            <a:ext cx="401981" cy="4462789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95536" y="4975618"/>
            <a:ext cx="732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3 : Quelle est la température en °C correspondant au zéro absolu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490421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812702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395536" y="4975618"/>
            <a:ext cx="8568952" cy="1645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853227" y="552393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-273,15°C</a:t>
            </a:r>
            <a:endParaRPr lang="fr-F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0946" y="552393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-123,15°C</a:t>
            </a:r>
            <a:endParaRPr lang="fr-F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954659" y="5523938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-300,15°C</a:t>
            </a:r>
            <a:endParaRPr lang="fr-F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765206" y="5400827"/>
            <a:ext cx="219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Le zéro absolu n’existe pas !</a:t>
            </a:r>
            <a:endParaRPr lang="fr-FR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2355068"/>
            <a:ext cx="8208912" cy="865114"/>
          </a:xfrm>
          <a:prstGeom prst="rect">
            <a:avLst/>
          </a:prstGeom>
          <a:gradFill flip="none" rotWithShape="1">
            <a:gsLst>
              <a:gs pos="15000">
                <a:srgbClr val="FFC000"/>
              </a:gs>
              <a:gs pos="0">
                <a:srgbClr val="FF0000"/>
              </a:gs>
              <a:gs pos="18000">
                <a:schemeClr val="accent1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2388344"/>
            <a:ext cx="9135782" cy="800100"/>
            <a:chOff x="0" y="1988840"/>
            <a:chExt cx="9135782" cy="800100"/>
          </a:xfrm>
        </p:grpSpPr>
        <p:pic>
          <p:nvPicPr>
            <p:cNvPr id="2050" name="Picture 2" descr="A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8840"/>
              <a:ext cx="864096" cy="79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282" y="1988840"/>
              <a:ext cx="9525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ZoneTexte 7"/>
          <p:cNvSpPr txBox="1"/>
          <p:nvPr/>
        </p:nvSpPr>
        <p:spPr>
          <a:xfrm>
            <a:off x="7361095" y="202874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1,9 K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4717906" y="2355068"/>
            <a:ext cx="7664" cy="19679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812360" y="2355068"/>
            <a:ext cx="0" cy="20125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578340" y="43676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LHC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342291" y="203034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77,4 K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229379" y="203034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120 K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3595673" y="2355068"/>
            <a:ext cx="7664" cy="19679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570775" y="436760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Air liquide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79124" y="1698909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-153,15°C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37295" y="1698909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-195,75°C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56097" y="1698909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-271,25°C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3" y="4656679"/>
            <a:ext cx="2369806" cy="17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5" y="4666172"/>
            <a:ext cx="1656866" cy="16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85" y="4906571"/>
            <a:ext cx="1653399" cy="12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64" y="4869148"/>
            <a:ext cx="1703090" cy="12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7003" y="980728"/>
            <a:ext cx="838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champ magnétique du LHC : </a:t>
            </a:r>
            <a:r>
              <a:rPr lang="fr-FR" b="1" dirty="0" smtClean="0">
                <a:solidFill>
                  <a:srgbClr val="00B050"/>
                </a:solidFill>
              </a:rPr>
              <a:t>8,3 Teslas </a:t>
            </a:r>
            <a:r>
              <a:rPr lang="fr-FR" b="1" dirty="0" smtClean="0"/>
              <a:t>créés par des </a:t>
            </a:r>
            <a:r>
              <a:rPr lang="fr-FR" b="1" dirty="0" smtClean="0">
                <a:solidFill>
                  <a:srgbClr val="FF0000"/>
                </a:solidFill>
              </a:rPr>
              <a:t>électro-aimants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supraconducteurs</a:t>
            </a:r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42" y="1551160"/>
            <a:ext cx="1430907" cy="155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>
            <a:off x="5250095" y="1350060"/>
            <a:ext cx="863029" cy="355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490421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812702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37" name="Rectangle 36"/>
          <p:cNvSpPr/>
          <p:nvPr/>
        </p:nvSpPr>
        <p:spPr>
          <a:xfrm>
            <a:off x="395536" y="4153359"/>
            <a:ext cx="8568952" cy="2467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95536" y="4153359"/>
            <a:ext cx="688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4 : Quel schéma correspond au principe d’un électro-aimant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82872" y="2219218"/>
            <a:ext cx="8378257" cy="4541178"/>
            <a:chOff x="382872" y="2219218"/>
            <a:chExt cx="8378257" cy="4541178"/>
          </a:xfrm>
        </p:grpSpPr>
        <p:grpSp>
          <p:nvGrpSpPr>
            <p:cNvPr id="6" name="Groupe 5"/>
            <p:cNvGrpSpPr/>
            <p:nvPr/>
          </p:nvGrpSpPr>
          <p:grpSpPr>
            <a:xfrm>
              <a:off x="382872" y="2219218"/>
              <a:ext cx="3259749" cy="4541178"/>
              <a:chOff x="382872" y="2219218"/>
              <a:chExt cx="3259749" cy="4541178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680598" y="2432372"/>
                <a:ext cx="2664296" cy="4170896"/>
                <a:chOff x="755233" y="2559738"/>
                <a:chExt cx="2664296" cy="4170896"/>
              </a:xfrm>
            </p:grpSpPr>
            <p:pic>
              <p:nvPicPr>
                <p:cNvPr id="3076" name="Picture 4" descr="http://www.hellopro.fr/images/produit-2/0/5/1/aimant-permanent-en-u-220150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233" y="5052960"/>
                  <a:ext cx="2664296" cy="16776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4" name="Groupe 13"/>
                <p:cNvGrpSpPr/>
                <p:nvPr/>
              </p:nvGrpSpPr>
              <p:grpSpPr>
                <a:xfrm>
                  <a:off x="934856" y="2559738"/>
                  <a:ext cx="2305050" cy="2359871"/>
                  <a:chOff x="1215295" y="1961674"/>
                  <a:chExt cx="2305050" cy="2359871"/>
                </a:xfrm>
              </p:grpSpPr>
              <p:sp>
                <p:nvSpPr>
                  <p:cNvPr id="3" name="ZoneTexte 2"/>
                  <p:cNvSpPr txBox="1"/>
                  <p:nvPr/>
                </p:nvSpPr>
                <p:spPr>
                  <a:xfrm>
                    <a:off x="1277329" y="1961674"/>
                    <a:ext cx="2180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b="1" dirty="0" smtClean="0">
                        <a:solidFill>
                          <a:srgbClr val="FF0000"/>
                        </a:solidFill>
                      </a:rPr>
                      <a:t>Aimants permanents</a:t>
                    </a:r>
                    <a:endParaRPr lang="fr-FR" b="1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052" name="Picture 4" descr="Afficher l'image d'origine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15295" y="2645145"/>
                    <a:ext cx="2305050" cy="1676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24" name="Rectangle 23"/>
              <p:cNvSpPr/>
              <p:nvPr/>
            </p:nvSpPr>
            <p:spPr>
              <a:xfrm>
                <a:off x="382872" y="2219218"/>
                <a:ext cx="3259749" cy="4541178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5501380" y="2219218"/>
              <a:ext cx="3259749" cy="4541178"/>
              <a:chOff x="5501380" y="2219218"/>
              <a:chExt cx="3259749" cy="4541178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5778704" y="2432372"/>
                <a:ext cx="2705100" cy="4298262"/>
                <a:chOff x="5509092" y="2559738"/>
                <a:chExt cx="2705100" cy="4298262"/>
              </a:xfrm>
            </p:grpSpPr>
            <p:pic>
              <p:nvPicPr>
                <p:cNvPr id="26" name="Picture 2" descr="http://www.bms-industrie.com/images/prestations/828-electro-aimant-ouvert-662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510605" y="4742245"/>
                  <a:ext cx="2702074" cy="2115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3" name="Groupe 12"/>
                <p:cNvGrpSpPr/>
                <p:nvPr/>
              </p:nvGrpSpPr>
              <p:grpSpPr>
                <a:xfrm>
                  <a:off x="5509092" y="2559738"/>
                  <a:ext cx="2705100" cy="2493222"/>
                  <a:chOff x="5715719" y="1961674"/>
                  <a:chExt cx="2705100" cy="2493222"/>
                </a:xfrm>
              </p:grpSpPr>
              <p:pic>
                <p:nvPicPr>
                  <p:cNvPr id="10" name="Picture 2" descr="Afficher l'image d'origine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15719" y="2511795"/>
                    <a:ext cx="2705100" cy="19431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6227398" y="1961674"/>
                    <a:ext cx="16817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b="1" dirty="0" smtClean="0">
                        <a:solidFill>
                          <a:srgbClr val="FF0000"/>
                        </a:solidFill>
                      </a:rPr>
                      <a:t>Electro-aimants</a:t>
                    </a:r>
                    <a:endParaRPr lang="fr-FR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31" name="Rectangle 30"/>
              <p:cNvSpPr/>
              <p:nvPr/>
            </p:nvSpPr>
            <p:spPr>
              <a:xfrm>
                <a:off x="5501380" y="2219218"/>
                <a:ext cx="3259749" cy="4541178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7003" y="980728"/>
            <a:ext cx="838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champ magnétique du LHC : </a:t>
            </a:r>
            <a:r>
              <a:rPr lang="fr-FR" b="1" dirty="0" smtClean="0">
                <a:solidFill>
                  <a:srgbClr val="00B050"/>
                </a:solidFill>
              </a:rPr>
              <a:t>8,3 Teslas </a:t>
            </a:r>
            <a:r>
              <a:rPr lang="fr-FR" b="1" dirty="0" smtClean="0"/>
              <a:t>créés par des </a:t>
            </a:r>
            <a:r>
              <a:rPr lang="fr-FR" b="1" dirty="0" smtClean="0">
                <a:solidFill>
                  <a:srgbClr val="FF0000"/>
                </a:solidFill>
              </a:rPr>
              <a:t>électro-aimants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supraconducteurs</a:t>
            </a:r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42" y="1551160"/>
            <a:ext cx="1430907" cy="155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>
            <a:off x="5250095" y="1350060"/>
            <a:ext cx="863029" cy="355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352950" y="2281106"/>
            <a:ext cx="3289672" cy="4542238"/>
            <a:chOff x="352949" y="2281106"/>
            <a:chExt cx="3570193" cy="4542238"/>
          </a:xfrm>
        </p:grpSpPr>
        <p:grpSp>
          <p:nvGrpSpPr>
            <p:cNvPr id="30" name="Groupe 29"/>
            <p:cNvGrpSpPr/>
            <p:nvPr/>
          </p:nvGrpSpPr>
          <p:grpSpPr>
            <a:xfrm>
              <a:off x="352949" y="2281106"/>
              <a:ext cx="3570193" cy="4542238"/>
              <a:chOff x="523203" y="2188396"/>
              <a:chExt cx="3570193" cy="4542238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523203" y="2188396"/>
                <a:ext cx="3570193" cy="454223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H="1">
                <a:off x="523203" y="2188396"/>
                <a:ext cx="3570193" cy="454223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ZoneTexte 32"/>
            <p:cNvSpPr txBox="1"/>
            <p:nvPr/>
          </p:nvSpPr>
          <p:spPr>
            <a:xfrm>
              <a:off x="1180411" y="4383187"/>
              <a:ext cx="191667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Pas assez puissant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010869" y="4473457"/>
            <a:ext cx="22325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Intensité de </a:t>
            </a:r>
            <a:r>
              <a:rPr lang="fr-FR" b="1" dirty="0">
                <a:solidFill>
                  <a:srgbClr val="FF0000"/>
                </a:solidFill>
              </a:rPr>
              <a:t>11 850 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7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7003" y="980728"/>
            <a:ext cx="838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champ magnétique du LHC : </a:t>
            </a:r>
            <a:r>
              <a:rPr lang="fr-FR" b="1" dirty="0" smtClean="0">
                <a:solidFill>
                  <a:srgbClr val="00B050"/>
                </a:solidFill>
              </a:rPr>
              <a:t>8,3 Teslas </a:t>
            </a:r>
            <a:r>
              <a:rPr lang="fr-FR" b="1" dirty="0" smtClean="0"/>
              <a:t>créés par des </a:t>
            </a:r>
            <a:r>
              <a:rPr lang="fr-FR" b="1" dirty="0" smtClean="0">
                <a:solidFill>
                  <a:srgbClr val="FF0000"/>
                </a:solidFill>
              </a:rPr>
              <a:t>électro-aimants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supraconducteurs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463010" y="1373435"/>
            <a:ext cx="2261662" cy="46563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839190" y="1551160"/>
            <a:ext cx="1465621" cy="2206020"/>
            <a:chOff x="3913926" y="1551160"/>
            <a:chExt cx="1465621" cy="2206020"/>
          </a:xfrm>
        </p:grpSpPr>
        <p:pic>
          <p:nvPicPr>
            <p:cNvPr id="2054" name="Picture 6" descr="A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283" y="1551160"/>
              <a:ext cx="1430907" cy="1559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13926" y="3110849"/>
              <a:ext cx="14656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ym typeface="Wingdings" panose="05000000000000000000" pitchFamily="2" charset="2"/>
                </a:rPr>
                <a:t>Intensité de </a:t>
              </a:r>
              <a:r>
                <a:rPr lang="fr-FR" b="1" dirty="0">
                  <a:solidFill>
                    <a:srgbClr val="FF0000"/>
                  </a:solidFill>
                </a:rPr>
                <a:t>11 850 A </a:t>
              </a:r>
              <a:endParaRPr lang="fr-FR" dirty="0"/>
            </a:p>
          </p:txBody>
        </p:sp>
      </p:grpSp>
      <p:cxnSp>
        <p:nvCxnSpPr>
          <p:cNvPr id="11" name="Connecteur droit avec flèche 10"/>
          <p:cNvCxnSpPr>
            <a:endCxn id="12" idx="0"/>
          </p:cNvCxnSpPr>
          <p:nvPr/>
        </p:nvCxnSpPr>
        <p:spPr>
          <a:xfrm>
            <a:off x="4572000" y="3761085"/>
            <a:ext cx="1" cy="291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8736" y="4052288"/>
            <a:ext cx="2846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perte par effet J</a:t>
            </a:r>
            <a:r>
              <a:rPr lang="fr-FR" dirty="0" smtClean="0"/>
              <a:t>oule ?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347353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526566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395536" y="4975618"/>
            <a:ext cx="8568952" cy="1645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95536" y="4975618"/>
            <a:ext cx="757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5 : Quelle formule correspond à la puissance dissipée par effet Joule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49088" y="5577554"/>
                <a:ext cx="1214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𝑷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𝑹𝑰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8" y="5577554"/>
                <a:ext cx="121482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725218" y="5573386"/>
                <a:ext cx="136223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𝑷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𝑹</m:t>
                      </m:r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18" y="5573386"/>
                <a:ext cx="1362232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948760" y="5573386"/>
                <a:ext cx="136223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𝑷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760" y="5573386"/>
                <a:ext cx="1362231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172300" y="5573386"/>
                <a:ext cx="136223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fr-FR" sz="24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𝑹𝑰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00" y="5573386"/>
                <a:ext cx="1362232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7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7003" y="980728"/>
            <a:ext cx="838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champ magnétique du LHC : </a:t>
            </a:r>
            <a:r>
              <a:rPr lang="fr-FR" b="1" dirty="0" smtClean="0">
                <a:solidFill>
                  <a:srgbClr val="00B050"/>
                </a:solidFill>
              </a:rPr>
              <a:t>8,3 Teslas </a:t>
            </a:r>
            <a:r>
              <a:rPr lang="fr-FR" b="1" dirty="0" smtClean="0"/>
              <a:t>créés par des </a:t>
            </a:r>
            <a:r>
              <a:rPr lang="fr-FR" b="1" dirty="0" smtClean="0">
                <a:solidFill>
                  <a:srgbClr val="FF0000"/>
                </a:solidFill>
              </a:rPr>
              <a:t>électro-aimants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supraconducteurs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463010" y="1373435"/>
            <a:ext cx="2261662" cy="46563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839190" y="1551160"/>
            <a:ext cx="1465621" cy="2339505"/>
            <a:chOff x="3913926" y="1551160"/>
            <a:chExt cx="1465621" cy="2339505"/>
          </a:xfrm>
        </p:grpSpPr>
        <p:pic>
          <p:nvPicPr>
            <p:cNvPr id="2054" name="Picture 6" descr="A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283" y="1551160"/>
              <a:ext cx="1430907" cy="1559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13926" y="3244334"/>
              <a:ext cx="14656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ym typeface="Wingdings" panose="05000000000000000000" pitchFamily="2" charset="2"/>
                </a:rPr>
                <a:t>Intensité de </a:t>
              </a:r>
              <a:r>
                <a:rPr lang="fr-FR" b="1" dirty="0">
                  <a:solidFill>
                    <a:srgbClr val="FF0000"/>
                  </a:solidFill>
                </a:rPr>
                <a:t>11 850 A </a:t>
              </a:r>
              <a:endParaRPr lang="fr-FR" dirty="0"/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4572000" y="3974945"/>
            <a:ext cx="0" cy="6073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18677" y="4734087"/>
            <a:ext cx="1306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perte par effet J</a:t>
            </a:r>
            <a:r>
              <a:rPr lang="fr-FR" dirty="0" smtClean="0"/>
              <a:t>oule ? 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382872" y="2219218"/>
            <a:ext cx="3259749" cy="4541178"/>
            <a:chOff x="447003" y="2219218"/>
            <a:chExt cx="3259749" cy="4541178"/>
          </a:xfrm>
        </p:grpSpPr>
        <p:sp>
          <p:nvSpPr>
            <p:cNvPr id="3" name="ZoneTexte 2"/>
            <p:cNvSpPr txBox="1"/>
            <p:nvPr/>
          </p:nvSpPr>
          <p:spPr>
            <a:xfrm>
              <a:off x="1035973" y="2302884"/>
              <a:ext cx="2081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Electro-aimants ordinaires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pic>
          <p:nvPicPr>
            <p:cNvPr id="3074" name="Picture 2" descr="http://www.one-tp.com/files/catalog/products/full/electro-aimant-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8365" y="3126260"/>
              <a:ext cx="2137025" cy="216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07538" y="5919044"/>
              <a:ext cx="31386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</a:rPr>
                <a:t>perte par effet </a:t>
              </a:r>
              <a:r>
                <a:rPr lang="fr-FR" b="1" dirty="0" smtClean="0">
                  <a:solidFill>
                    <a:srgbClr val="00B050"/>
                  </a:solidFill>
                </a:rPr>
                <a:t>Joule 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≈ 1 000 000 000 W ≈ 1 </a:t>
              </a:r>
              <a:r>
                <a:rPr lang="fr-FR" b="1" dirty="0">
                  <a:solidFill>
                    <a:srgbClr val="00B050"/>
                  </a:solidFill>
                </a:rPr>
                <a:t>GW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7003" y="2219218"/>
              <a:ext cx="3259749" cy="454117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501380" y="2219218"/>
            <a:ext cx="3259749" cy="4541178"/>
            <a:chOff x="5444439" y="2219218"/>
            <a:chExt cx="3259749" cy="4541178"/>
          </a:xfrm>
        </p:grpSpPr>
        <p:sp>
          <p:nvSpPr>
            <p:cNvPr id="22" name="ZoneTexte 21"/>
            <p:cNvSpPr txBox="1"/>
            <p:nvPr/>
          </p:nvSpPr>
          <p:spPr>
            <a:xfrm>
              <a:off x="6009389" y="2302884"/>
              <a:ext cx="2129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Electro-aimants supraconducteurs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pic>
          <p:nvPicPr>
            <p:cNvPr id="28" name="Picture 2" descr="http://fr.cdn.v5.futura-sciences.com/sources/images/actu/rte/10493_Levita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196" y="3149903"/>
              <a:ext cx="2360234" cy="2121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26141" y="5365046"/>
              <a:ext cx="30963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Résistance électrique nulle proche du zéro absolu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perte par effet Joule ≈ 0 W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4439" y="2219218"/>
              <a:ext cx="3259749" cy="4541178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52950" y="2281106"/>
            <a:ext cx="3289672" cy="4542238"/>
            <a:chOff x="352949" y="2281106"/>
            <a:chExt cx="3570193" cy="4542238"/>
          </a:xfrm>
        </p:grpSpPr>
        <p:grpSp>
          <p:nvGrpSpPr>
            <p:cNvPr id="21" name="Groupe 20"/>
            <p:cNvGrpSpPr/>
            <p:nvPr/>
          </p:nvGrpSpPr>
          <p:grpSpPr>
            <a:xfrm>
              <a:off x="352949" y="2281106"/>
              <a:ext cx="3570193" cy="4542238"/>
              <a:chOff x="523203" y="2188396"/>
              <a:chExt cx="3570193" cy="4542238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523203" y="2188396"/>
                <a:ext cx="3570193" cy="454223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>
                <a:off x="523203" y="2188396"/>
                <a:ext cx="3570193" cy="454223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/>
            <p:cNvSpPr txBox="1"/>
            <p:nvPr/>
          </p:nvSpPr>
          <p:spPr>
            <a:xfrm>
              <a:off x="992143" y="4392678"/>
              <a:ext cx="2291806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Perte à compenser</a:t>
              </a:r>
            </a:p>
            <a:p>
              <a:r>
                <a:rPr lang="fr-FR" b="1" dirty="0" smtClean="0">
                  <a:solidFill>
                    <a:srgbClr val="FF0000"/>
                  </a:solidFill>
                </a:rPr>
                <a:t>et chaleur à évacuer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4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7003" y="980728"/>
            <a:ext cx="838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champ magnétique du LHC : </a:t>
            </a:r>
            <a:r>
              <a:rPr lang="fr-FR" b="1" dirty="0" smtClean="0">
                <a:solidFill>
                  <a:srgbClr val="00B050"/>
                </a:solidFill>
              </a:rPr>
              <a:t>8,3 Teslas </a:t>
            </a:r>
            <a:r>
              <a:rPr lang="fr-FR" b="1" dirty="0" smtClean="0"/>
              <a:t>créés par des </a:t>
            </a:r>
            <a:r>
              <a:rPr lang="fr-FR" b="1" dirty="0" smtClean="0">
                <a:solidFill>
                  <a:srgbClr val="FF0000"/>
                </a:solidFill>
              </a:rPr>
              <a:t>électro-aimants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supraconducteurs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65198" y="1642182"/>
            <a:ext cx="8235543" cy="4486424"/>
            <a:chOff x="323528" y="1027883"/>
            <a:chExt cx="9133956" cy="4975847"/>
          </a:xfrm>
        </p:grpSpPr>
        <p:pic>
          <p:nvPicPr>
            <p:cNvPr id="20" name="Picture 2" descr="http://home.web.cern.ch/sites/home.web.cern.ch/files/image/inline-images/old/Superconducting%20coils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742" y="1808481"/>
              <a:ext cx="4824536" cy="419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23528" y="2564904"/>
              <a:ext cx="2160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Câble nécessaire pour supporter une intensité de </a:t>
              </a:r>
              <a:r>
                <a:rPr lang="fr-FR" b="1" dirty="0">
                  <a:solidFill>
                    <a:srgbClr val="FF0000"/>
                  </a:solidFill>
                </a:rPr>
                <a:t>11 850 A </a:t>
              </a:r>
              <a:endParaRPr lang="fr-FR" dirty="0"/>
            </a:p>
            <a:p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7864" y="1027883"/>
              <a:ext cx="1951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Matériau classique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60216" y="1027883"/>
              <a:ext cx="3697268" cy="409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Matériau supraconducteur (</a:t>
              </a:r>
              <a:r>
                <a:rPr lang="fr-FR" dirty="0" err="1" smtClean="0"/>
                <a:t>NbTi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pic>
          <p:nvPicPr>
            <p:cNvPr id="26" name="Picture 2" descr="http://lhc-machine-outreach.web.cern.ch/lhc-machine-outreach/images/cable/cabl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2711">
              <a:off x="6892462" y="4156320"/>
              <a:ext cx="1814115" cy="64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Connecteur droit avec flèche 26"/>
            <p:cNvCxnSpPr>
              <a:endCxn id="24" idx="2"/>
            </p:cNvCxnSpPr>
            <p:nvPr/>
          </p:nvCxnSpPr>
          <p:spPr>
            <a:xfrm flipH="1" flipV="1">
              <a:off x="4323548" y="1397215"/>
              <a:ext cx="608492" cy="13622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7392826" y="1397215"/>
              <a:ext cx="587181" cy="129025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V="1">
            <a:off x="4576642" y="5440502"/>
            <a:ext cx="890597" cy="19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1083414"/>
            <a:ext cx="8809691" cy="57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5178982" y="3499280"/>
            <a:ext cx="1760541" cy="177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1" y="1124744"/>
            <a:ext cx="453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longueur de l’anneau du LHC est d’environ </a:t>
            </a:r>
            <a:r>
              <a:rPr lang="fr-FR" dirty="0"/>
              <a:t>27 </a:t>
            </a:r>
            <a:r>
              <a:rPr lang="fr-FR" dirty="0" smtClean="0"/>
              <a:t>km en utilisant des supraconducteurs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347353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526566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395536" y="4664765"/>
            <a:ext cx="8568952" cy="195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95535" y="4664765"/>
            <a:ext cx="352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6 : longueur de l’anneau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39" y="4975157"/>
            <a:ext cx="1469955" cy="13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t/homme-d-blanc-avec-le-point-d-interrogation-rouge-60727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0" y="2319554"/>
            <a:ext cx="1843905" cy="18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49" y="546890"/>
            <a:ext cx="2729739" cy="18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413112" y="2595176"/>
            <a:ext cx="453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Quelle devrait être sa longueur si on utilisait des conducteurs classiques ? (non supra)</a:t>
            </a:r>
          </a:p>
        </p:txBody>
      </p:sp>
      <p:pic>
        <p:nvPicPr>
          <p:cNvPr id="3076" name="Picture 4" descr="Résultat d’images pour circonférence terre a l'équateu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/>
          <a:stretch/>
        </p:blipFill>
        <p:spPr bwMode="auto">
          <a:xfrm>
            <a:off x="508238" y="4993297"/>
            <a:ext cx="175500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072403" y="5401394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𝟓𝟎𝟎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𝒌𝒎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403" y="5401394"/>
                <a:ext cx="134684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179994" y="5412104"/>
                <a:ext cx="1249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𝟎𝟎</m:t>
                    </m:r>
                    <m:r>
                      <a:rPr lang="fr-F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fr-F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𝒌𝒎</m:t>
                    </m:r>
                  </m:oMath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994" y="5412104"/>
                <a:ext cx="124906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805" t="-10526" r="-488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</p:spTree>
    <p:extLst>
      <p:ext uri="{BB962C8B-B14F-4D97-AF65-F5344CB8AC3E}">
        <p14:creationId xmlns:p14="http://schemas.microsoft.com/office/powerpoint/2010/main" val="32124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1083414"/>
            <a:ext cx="8809691" cy="57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16632"/>
            <a:ext cx="528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Pourquoi la cryogénie ?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5178982" y="3499280"/>
            <a:ext cx="1760541" cy="177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594127" y="210350"/>
            <a:ext cx="6514002" cy="65778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8657" y="17991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L’énergie au LHC</a:t>
            </a:r>
            <a:endParaRPr lang="fr-FR" sz="8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478350"/>
            <a:ext cx="20859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1052736"/>
            <a:ext cx="42484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16632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Comment la cryogénie 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1124744"/>
            <a:ext cx="4067944" cy="1058634"/>
            <a:chOff x="899592" y="1124744"/>
            <a:chExt cx="4067944" cy="1058634"/>
          </a:xfrm>
        </p:grpSpPr>
        <p:sp>
          <p:nvSpPr>
            <p:cNvPr id="3" name="Rectangle 2"/>
            <p:cNvSpPr/>
            <p:nvPr/>
          </p:nvSpPr>
          <p:spPr>
            <a:xfrm>
              <a:off x="899592" y="1124744"/>
              <a:ext cx="4067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120 tonnes </a:t>
              </a:r>
              <a:r>
                <a:rPr lang="fr-FR" dirty="0" smtClean="0"/>
                <a:t>d’hélium à 1,9 </a:t>
              </a:r>
              <a:r>
                <a:rPr lang="fr-FR" dirty="0"/>
                <a:t>K </a:t>
              </a:r>
              <a:r>
                <a:rPr lang="fr-FR" b="1" dirty="0">
                  <a:solidFill>
                    <a:srgbClr val="FF0000"/>
                  </a:solidFill>
                </a:rPr>
                <a:t>(-271,3°C</a:t>
              </a:r>
              <a:r>
                <a:rPr lang="fr-FR" dirty="0"/>
                <a:t>) </a:t>
              </a:r>
              <a:endParaRPr lang="fr-FR" dirty="0" smtClean="0"/>
            </a:p>
            <a:p>
              <a:pPr algn="ctr"/>
              <a:r>
                <a:rPr lang="fr-FR" dirty="0" smtClean="0"/>
                <a:t>pour refroidir les aimants du LHC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49388" y="1844824"/>
              <a:ext cx="3168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chemeClr val="accent3">
                      <a:lumMod val="50000"/>
                    </a:schemeClr>
                  </a:solidFill>
                </a:rPr>
                <a:t> ( + froid que l’espace intersidéral )</a:t>
              </a:r>
              <a:endParaRPr lang="fr-FR" sz="1600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050" name="Picture 2" descr="http://home.web.cern.ch/sites/home.web.cern.ch/files/image/engineering_page/2013/01/cryogenic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24336" cy="20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107504" y="2204864"/>
            <a:ext cx="6096000" cy="4496048"/>
            <a:chOff x="107504" y="2204864"/>
            <a:chExt cx="6096000" cy="4496048"/>
          </a:xfrm>
        </p:grpSpPr>
        <p:graphicFrame>
          <p:nvGraphicFramePr>
            <p:cNvPr id="11" name="Diagramme 10"/>
            <p:cNvGraphicFramePr/>
            <p:nvPr>
              <p:extLst>
                <p:ext uri="{D42A27DB-BD31-4B8C-83A1-F6EECF244321}">
                  <p14:modId xmlns:p14="http://schemas.microsoft.com/office/powerpoint/2010/main" val="3198503529"/>
                </p:ext>
              </p:extLst>
            </p:nvPr>
          </p:nvGraphicFramePr>
          <p:xfrm>
            <a:off x="107504" y="263691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" name="Groupe 12"/>
            <p:cNvGrpSpPr/>
            <p:nvPr/>
          </p:nvGrpSpPr>
          <p:grpSpPr>
            <a:xfrm>
              <a:off x="2951820" y="2204864"/>
              <a:ext cx="484632" cy="3600400"/>
              <a:chOff x="2951820" y="2204864"/>
              <a:chExt cx="484632" cy="3600400"/>
            </a:xfrm>
          </p:grpSpPr>
          <p:sp>
            <p:nvSpPr>
              <p:cNvPr id="12" name="Flèche vers le bas 11"/>
              <p:cNvSpPr/>
              <p:nvPr/>
            </p:nvSpPr>
            <p:spPr>
              <a:xfrm rot="10800000">
                <a:off x="2951820" y="3717032"/>
                <a:ext cx="484632" cy="64807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Flèche vers le bas 13"/>
              <p:cNvSpPr/>
              <p:nvPr/>
            </p:nvSpPr>
            <p:spPr>
              <a:xfrm rot="10800000">
                <a:off x="2951820" y="2204864"/>
                <a:ext cx="484632" cy="720080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èche vers le bas 14"/>
              <p:cNvSpPr/>
              <p:nvPr/>
            </p:nvSpPr>
            <p:spPr>
              <a:xfrm rot="10800000">
                <a:off x="2951820" y="5157192"/>
                <a:ext cx="484632" cy="64807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7" name="Groupe 16"/>
          <p:cNvGrpSpPr/>
          <p:nvPr/>
        </p:nvGrpSpPr>
        <p:grpSpPr>
          <a:xfrm>
            <a:off x="6372200" y="3140968"/>
            <a:ext cx="2520280" cy="3443610"/>
            <a:chOff x="6372200" y="3284984"/>
            <a:chExt cx="2520280" cy="3443610"/>
          </a:xfrm>
        </p:grpSpPr>
        <p:sp>
          <p:nvSpPr>
            <p:cNvPr id="6" name="ZoneTexte 5"/>
            <p:cNvSpPr txBox="1"/>
            <p:nvPr/>
          </p:nvSpPr>
          <p:spPr>
            <a:xfrm>
              <a:off x="6372200" y="5805264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Refroidissement </a:t>
              </a:r>
              <a:br>
                <a:rPr lang="fr-FR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</a:br>
              <a:r>
                <a:rPr lang="fr-FR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à azote liquide</a:t>
              </a:r>
            </a:p>
            <a:p>
              <a:pPr algn="ctr"/>
              <a:r>
                <a:rPr lang="fr-FR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(80 K = T d’évaporation )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88224" y="465313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Turbines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588224" y="328498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Groupes frigorifiques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1052736"/>
            <a:ext cx="42484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16632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Comment la cryogénie 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1124744"/>
            <a:ext cx="4067944" cy="1058634"/>
            <a:chOff x="899592" y="1124744"/>
            <a:chExt cx="4067944" cy="1058634"/>
          </a:xfrm>
        </p:grpSpPr>
        <p:sp>
          <p:nvSpPr>
            <p:cNvPr id="3" name="Rectangle 2"/>
            <p:cNvSpPr/>
            <p:nvPr/>
          </p:nvSpPr>
          <p:spPr>
            <a:xfrm>
              <a:off x="899592" y="1124744"/>
              <a:ext cx="4067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120 tonnes </a:t>
              </a:r>
              <a:r>
                <a:rPr lang="fr-FR" dirty="0" smtClean="0"/>
                <a:t>d’hélium à 1,9 </a:t>
              </a:r>
              <a:r>
                <a:rPr lang="fr-FR" dirty="0"/>
                <a:t>K </a:t>
              </a:r>
              <a:r>
                <a:rPr lang="fr-FR" b="1" dirty="0">
                  <a:solidFill>
                    <a:srgbClr val="FF0000"/>
                  </a:solidFill>
                </a:rPr>
                <a:t>(-271,3°C</a:t>
              </a:r>
              <a:r>
                <a:rPr lang="fr-FR" dirty="0"/>
                <a:t>) </a:t>
              </a:r>
              <a:endParaRPr lang="fr-FR" dirty="0" smtClean="0"/>
            </a:p>
            <a:p>
              <a:pPr algn="ctr"/>
              <a:r>
                <a:rPr lang="fr-FR" dirty="0" smtClean="0"/>
                <a:t>pour refroidir les aimants du LHC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49388" y="1844824"/>
              <a:ext cx="3168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chemeClr val="accent3">
                      <a:lumMod val="50000"/>
                    </a:schemeClr>
                  </a:solidFill>
                </a:rPr>
                <a:t> ( + froid que l’espace intersidéral )</a:t>
              </a:r>
              <a:endParaRPr lang="fr-FR" sz="1600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050" name="Picture 2" descr="http://home.web.cern.ch/sites/home.web.cern.ch/files/image/engineering_page/2013/01/cryogenic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24336" cy="20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pic>
        <p:nvPicPr>
          <p:cNvPr id="1028" name="Picture 4" descr="Résultat d’images pour eau de 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59" y="4953289"/>
            <a:ext cx="1935954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347353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526566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395536" y="4664765"/>
            <a:ext cx="8568952" cy="195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95535" y="4664765"/>
            <a:ext cx="391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: D’où vient l’hélium utilisé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theozonehole.com/images/atmosphere-cou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8" y="4984227"/>
            <a:ext cx="120745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39" y="4975157"/>
            <a:ext cx="1469955" cy="13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’images pour gaz natur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16" y="4936665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t/homme-d-blanc-avec-le-point-d-interrogation-rouge-607278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59" y="2657831"/>
            <a:ext cx="1843905" cy="18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1052736"/>
            <a:ext cx="42484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16632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Comment la cryogénie 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1124744"/>
            <a:ext cx="4067944" cy="1058634"/>
            <a:chOff x="899592" y="1124744"/>
            <a:chExt cx="4067944" cy="1058634"/>
          </a:xfrm>
        </p:grpSpPr>
        <p:sp>
          <p:nvSpPr>
            <p:cNvPr id="3" name="Rectangle 2"/>
            <p:cNvSpPr/>
            <p:nvPr/>
          </p:nvSpPr>
          <p:spPr>
            <a:xfrm>
              <a:off x="899592" y="1124744"/>
              <a:ext cx="4067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120 tonnes </a:t>
              </a:r>
              <a:r>
                <a:rPr lang="fr-FR" dirty="0" smtClean="0"/>
                <a:t>d’hélium à 1,9 </a:t>
              </a:r>
              <a:r>
                <a:rPr lang="fr-FR" dirty="0"/>
                <a:t>K </a:t>
              </a:r>
              <a:r>
                <a:rPr lang="fr-FR" b="1" dirty="0">
                  <a:solidFill>
                    <a:srgbClr val="FF0000"/>
                  </a:solidFill>
                </a:rPr>
                <a:t>(-271,3°C</a:t>
              </a:r>
              <a:r>
                <a:rPr lang="fr-FR" dirty="0"/>
                <a:t>) </a:t>
              </a:r>
              <a:endParaRPr lang="fr-FR" dirty="0" smtClean="0"/>
            </a:p>
            <a:p>
              <a:pPr algn="ctr"/>
              <a:r>
                <a:rPr lang="fr-FR" dirty="0" smtClean="0"/>
                <a:t>pour refroidir les aimants du LHC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49388" y="1844824"/>
              <a:ext cx="3168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chemeClr val="accent3">
                      <a:lumMod val="50000"/>
                    </a:schemeClr>
                  </a:solidFill>
                </a:rPr>
                <a:t> ( + froid que l’espace intersidéral )</a:t>
              </a:r>
              <a:endParaRPr lang="fr-FR" sz="1600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050" name="Picture 2" descr="http://home.web.cern.ch/sites/home.web.cern.ch/files/image/engineering_page/2013/01/cryogenic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24336" cy="20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347353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526566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395536" y="4664765"/>
            <a:ext cx="8568952" cy="195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95535" y="4664765"/>
            <a:ext cx="391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6 : D’où vient l’hélium utilisé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970648" y="5573385"/>
                <a:ext cx="1077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𝟕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𝟖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648" y="5573385"/>
                <a:ext cx="10775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4948760" y="5573386"/>
                <a:ext cx="1467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  <m:r>
                      <a:rPr lang="fr-F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fr-F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𝟏𝟎</m:t>
                    </m:r>
                    <m:r>
                      <a:rPr lang="fr-FR" sz="2400" b="1" i="1" baseline="300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_</m:t>
                    </m:r>
                    <m:r>
                      <a:rPr lang="fr-FR" sz="2400" b="1" i="1" baseline="300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fr-FR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%</a:t>
                </a:r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760" y="5573386"/>
                <a:ext cx="14670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50" t="-10526" r="-5417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6879463" y="5573386"/>
                <a:ext cx="1947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𝒋𝒖𝒔𝒒</m:t>
                      </m:r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à 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𝟕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463" y="5573386"/>
                <a:ext cx="194790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13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30571" y="5573386"/>
                <a:ext cx="1999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𝟎𝟎𝟎𝟓𝟐𝟒</m:t>
                      </m:r>
                      <m:r>
                        <a:rPr lang="fr-FR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fr-FR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71" y="5573386"/>
                <a:ext cx="199926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40" y="2356810"/>
            <a:ext cx="3075943" cy="21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611560" y="3789040"/>
            <a:ext cx="2736304" cy="28083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16632"/>
            <a:ext cx="537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Comment la cryogénie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69876" y="4039034"/>
            <a:ext cx="1619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</a:rPr>
              <a:t>LHC </a:t>
            </a:r>
          </a:p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= </a:t>
            </a:r>
          </a:p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La plus grande &amp; complexe station cryogénique au monde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5448" y="3972915"/>
            <a:ext cx="4968552" cy="2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124744"/>
            <a:ext cx="48600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96752"/>
            <a:ext cx="37992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776" y="3068960"/>
            <a:ext cx="29376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10 000 tonnes d’azote liquide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6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8253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Retour sur la panne du LHC en 2008</a:t>
            </a:r>
          </a:p>
        </p:txBody>
      </p:sp>
      <p:pic>
        <p:nvPicPr>
          <p:cNvPr id="1026" name="Picture 2" descr="http://fr.cdn.v5.futura-sciences.com/builds/images/thumbs/c/cf3c4163ef_dipoledefaillantCER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" y="836712"/>
            <a:ext cx="74677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mxstatic.com/lhc/photo-1-interconnexions_680_w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4071"/>
            <a:ext cx="4731154" cy="3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Les énergies mises en jeu au LHC</a:t>
            </a:r>
            <a:endParaRPr lang="fr-FR" sz="4000" b="1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524038"/>
            <a:ext cx="2821351" cy="217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0" descr="http://www.atlas.ch/photos/atlas_photos/selected-photos/events/Atlantis-dijet-highpt-159224_35331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0" y="1524038"/>
            <a:ext cx="2454781" cy="19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gurau-audibert.hd.free.fr/josdblog/wp-content/uploads/2012/06/priseelectrique-400x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0" y="1723807"/>
            <a:ext cx="2287843" cy="15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18599" y="2134112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CERN</a:t>
            </a:r>
            <a:endParaRPr lang="fr-FR" sz="4400" b="1" dirty="0"/>
          </a:p>
        </p:txBody>
      </p:sp>
      <p:sp>
        <p:nvSpPr>
          <p:cNvPr id="3" name="Flèche droite 2"/>
          <p:cNvSpPr/>
          <p:nvPr/>
        </p:nvSpPr>
        <p:spPr>
          <a:xfrm>
            <a:off x="2095419" y="2140717"/>
            <a:ext cx="1437370" cy="940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031494" y="1377829"/>
            <a:ext cx="868083" cy="2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>
            <a:off x="5834517" y="2436450"/>
            <a:ext cx="1437370" cy="349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Les énergies mises en jeu au LHC</a:t>
            </a:r>
            <a:endParaRPr lang="fr-FR" sz="4000" b="1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524038"/>
            <a:ext cx="2821351" cy="217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0" descr="http://www.atlas.ch/photos/atlas_photos/selected-photos/events/Atlantis-dijet-highpt-159224_353315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0" y="1524038"/>
            <a:ext cx="2454781" cy="19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gurau-audibert.hd.free.fr/josdblog/wp-content/uploads/2012/06/priseelectrique-400x2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0" y="1723807"/>
            <a:ext cx="2287843" cy="15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18599" y="2134112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CERN</a:t>
            </a:r>
            <a:endParaRPr lang="fr-FR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7688146" y="369404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25 </a:t>
            </a:r>
            <a:r>
              <a:rPr lang="fr-FR" b="1" dirty="0" smtClean="0">
                <a:solidFill>
                  <a:srgbClr val="FF0000"/>
                </a:solidFill>
              </a:rPr>
              <a:t>W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1" name="Picture 8" descr="http://www.mister-lumiere.com/media/catalog/product/cache/1/image/5e06319eda06f020e43594a9c230972d/f/i/file_89_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5" y="4912583"/>
            <a:ext cx="1262248" cy="12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2095419" y="2140717"/>
            <a:ext cx="1437370" cy="940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490421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812702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95536" y="4509120"/>
            <a:ext cx="8568952" cy="21119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5536" y="4474800"/>
            <a:ext cx="37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1 : Que représentent 25 W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80" y="4854750"/>
            <a:ext cx="1730849" cy="13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0217"/>
            <a:ext cx="1578550" cy="12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4760" y="4940217"/>
            <a:ext cx="1615845" cy="12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031494" y="1377829"/>
            <a:ext cx="868083" cy="2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èche droite 23"/>
          <p:cNvSpPr/>
          <p:nvPr/>
        </p:nvSpPr>
        <p:spPr>
          <a:xfrm>
            <a:off x="5834517" y="2436450"/>
            <a:ext cx="1437370" cy="349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Les énergies mises en jeu au LHC</a:t>
            </a:r>
            <a:endParaRPr lang="fr-FR" sz="4000" b="1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524038"/>
            <a:ext cx="2821351" cy="217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0" descr="http://www.atlas.ch/photos/atlas_photos/selected-photos/events/Atlantis-dijet-highpt-159224_35331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0" y="1524038"/>
            <a:ext cx="2454781" cy="19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gurau-audibert.hd.free.fr/josdblog/wp-content/uploads/2012/06/priseelectrique-400x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0" y="1723807"/>
            <a:ext cx="2287843" cy="15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18599" y="2134112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CERN</a:t>
            </a:r>
            <a:endParaRPr lang="fr-FR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170432" y="3694049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186 MW = 186 000 000 W</a:t>
            </a:r>
          </a:p>
        </p:txBody>
      </p:sp>
      <p:pic>
        <p:nvPicPr>
          <p:cNvPr id="22" name="Picture 2" descr="http://bangwe-dialogue.blogs-entreprises.com/files/2010/05/Gen%C3%A8v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8091" y="4690203"/>
            <a:ext cx="2090199" cy="14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2095419" y="2140717"/>
            <a:ext cx="1437370" cy="940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5834517" y="2436450"/>
            <a:ext cx="1437370" cy="349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68140" y="62326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490421" y="62339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812702" y="62339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688146" y="62517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95536" y="4509120"/>
            <a:ext cx="8568952" cy="21119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5536" y="4474800"/>
            <a:ext cx="405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Question 2 : Que représentent 186 MW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4866" y="4940217"/>
            <a:ext cx="1615845" cy="12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20" y="4822350"/>
            <a:ext cx="1469955" cy="13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688146" y="369404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25 </a:t>
            </a:r>
            <a:r>
              <a:rPr lang="fr-FR" b="1" dirty="0" smtClean="0">
                <a:solidFill>
                  <a:srgbClr val="FF0000"/>
                </a:solidFill>
              </a:rPr>
              <a:t>W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616" y="4854750"/>
            <a:ext cx="1730849" cy="13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031494" y="1377829"/>
            <a:ext cx="868083" cy="2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Les énergies mises en jeu au LHC</a:t>
            </a:r>
            <a:endParaRPr lang="fr-FR" sz="4000" b="1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524038"/>
            <a:ext cx="2821351" cy="217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0" descr="http://www.atlas.ch/photos/atlas_photos/selected-photos/events/Atlantis-dijet-highpt-159224_35331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0" y="1524038"/>
            <a:ext cx="2454781" cy="19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gurau-audibert.hd.free.fr/josdblog/wp-content/uploads/2012/06/priseelectrique-400x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0" y="1723807"/>
            <a:ext cx="2287843" cy="15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18599" y="2134112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CERN</a:t>
            </a:r>
            <a:endParaRPr lang="fr-FR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170432" y="3694049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186 MW = 186 000 000 W</a:t>
            </a:r>
          </a:p>
        </p:txBody>
      </p:sp>
      <p:pic>
        <p:nvPicPr>
          <p:cNvPr id="21" name="Picture 8" descr="http://www.mister-lumiere.com/media/catalog/product/cache/1/image/5e06319eda06f020e43594a9c230972d/f/i/file_89_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88" y="4448864"/>
            <a:ext cx="1762512" cy="17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bangwe-dialogue.blogs-entreprises.com/files/2010/05/Gen%C3%A8v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619" y="4474800"/>
            <a:ext cx="2455298" cy="17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88146" y="369404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25 </a:t>
            </a:r>
            <a:r>
              <a:rPr lang="fr-FR" b="1" dirty="0" smtClean="0">
                <a:solidFill>
                  <a:srgbClr val="FF0000"/>
                </a:solidFill>
              </a:rPr>
              <a:t>W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031494" y="1377829"/>
            <a:ext cx="868083" cy="2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droite 15"/>
          <p:cNvSpPr/>
          <p:nvPr/>
        </p:nvSpPr>
        <p:spPr>
          <a:xfrm>
            <a:off x="2095419" y="2140717"/>
            <a:ext cx="1437370" cy="940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834517" y="2436450"/>
            <a:ext cx="1437370" cy="349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8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47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Qui consomme toute l’électricité ?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885290"/>
              </p:ext>
            </p:extLst>
          </p:nvPr>
        </p:nvGraphicFramePr>
        <p:xfrm>
          <a:off x="3563615" y="732481"/>
          <a:ext cx="5616624" cy="323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4327814" y="1214005"/>
            <a:ext cx="4780338" cy="3276600"/>
            <a:chOff x="3681150" y="1700808"/>
            <a:chExt cx="5462850" cy="3744416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1150" y="1700808"/>
              <a:ext cx="5462850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orme libre 16"/>
            <p:cNvSpPr/>
            <p:nvPr/>
          </p:nvSpPr>
          <p:spPr>
            <a:xfrm>
              <a:off x="4142342" y="4616067"/>
              <a:ext cx="815248" cy="605928"/>
            </a:xfrm>
            <a:custGeom>
              <a:avLst/>
              <a:gdLst>
                <a:gd name="connsiteX0" fmla="*/ 815248 w 815248"/>
                <a:gd name="connsiteY0" fmla="*/ 341523 h 605928"/>
                <a:gd name="connsiteX1" fmla="*/ 815248 w 815248"/>
                <a:gd name="connsiteY1" fmla="*/ 473726 h 605928"/>
                <a:gd name="connsiteX2" fmla="*/ 528810 w 815248"/>
                <a:gd name="connsiteY2" fmla="*/ 429658 h 605928"/>
                <a:gd name="connsiteX3" fmla="*/ 583894 w 815248"/>
                <a:gd name="connsiteY3" fmla="*/ 605928 h 605928"/>
                <a:gd name="connsiteX4" fmla="*/ 0 w 815248"/>
                <a:gd name="connsiteY4" fmla="*/ 572878 h 605928"/>
                <a:gd name="connsiteX5" fmla="*/ 154236 w 815248"/>
                <a:gd name="connsiteY5" fmla="*/ 11017 h 605928"/>
                <a:gd name="connsiteX6" fmla="*/ 782198 w 815248"/>
                <a:gd name="connsiteY6" fmla="*/ 0 h 605928"/>
                <a:gd name="connsiteX7" fmla="*/ 815248 w 815248"/>
                <a:gd name="connsiteY7" fmla="*/ 341523 h 60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5248" h="605928">
                  <a:moveTo>
                    <a:pt x="815248" y="341523"/>
                  </a:moveTo>
                  <a:lnTo>
                    <a:pt x="815248" y="473726"/>
                  </a:lnTo>
                  <a:lnTo>
                    <a:pt x="528810" y="429658"/>
                  </a:lnTo>
                  <a:lnTo>
                    <a:pt x="583894" y="605928"/>
                  </a:lnTo>
                  <a:lnTo>
                    <a:pt x="0" y="572878"/>
                  </a:lnTo>
                  <a:lnTo>
                    <a:pt x="154236" y="11017"/>
                  </a:lnTo>
                  <a:lnTo>
                    <a:pt x="782198" y="0"/>
                  </a:lnTo>
                  <a:lnTo>
                    <a:pt x="815248" y="3415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8116"/>
              </p:ext>
            </p:extLst>
          </p:nvPr>
        </p:nvGraphicFramePr>
        <p:xfrm>
          <a:off x="-324544" y="2780928"/>
          <a:ext cx="5746342" cy="485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28600" y="2983498"/>
            <a:ext cx="181331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fr-FR" sz="3600" b="1" dirty="0">
                <a:solidFill>
                  <a:srgbClr val="FF0000"/>
                </a:solidFill>
              </a:rPr>
              <a:t>186 </a:t>
            </a:r>
            <a:r>
              <a:rPr lang="fr-FR" sz="3600" b="1" dirty="0" smtClean="0">
                <a:solidFill>
                  <a:srgbClr val="FF0000"/>
                </a:solidFill>
              </a:rPr>
              <a:t>MW</a:t>
            </a:r>
            <a:endParaRPr lang="fr-FR" sz="3600" b="1" dirty="0">
              <a:solidFill>
                <a:srgbClr val="FF0000"/>
              </a:solidFill>
            </a:endParaRPr>
          </a:p>
          <a:p>
            <a:pPr algn="ctr">
              <a:lnSpc>
                <a:spcPts val="2500"/>
              </a:lnSpc>
            </a:pPr>
            <a:r>
              <a:rPr lang="fr-FR" sz="3600" b="1" dirty="0" smtClean="0">
                <a:solidFill>
                  <a:srgbClr val="FF0000"/>
                </a:solidFill>
              </a:rPr>
              <a:t>=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381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47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Forte" panose="03060902040502070203" pitchFamily="66" charset="0"/>
              </a:rPr>
              <a:t>Qui consomme toute l’électricité ?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11301"/>
              </p:ext>
            </p:extLst>
          </p:nvPr>
        </p:nvGraphicFramePr>
        <p:xfrm>
          <a:off x="-324544" y="2780928"/>
          <a:ext cx="5746342" cy="485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385300"/>
              </p:ext>
            </p:extLst>
          </p:nvPr>
        </p:nvGraphicFramePr>
        <p:xfrm>
          <a:off x="3563615" y="732481"/>
          <a:ext cx="5616624" cy="323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27851" y="1250176"/>
            <a:ext cx="1589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Ventilation</a:t>
            </a:r>
          </a:p>
          <a:p>
            <a:pPr algn="ctr"/>
            <a:r>
              <a:rPr lang="fr-FR" dirty="0" smtClean="0"/>
              <a:t>17%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27851" y="2019550"/>
            <a:ext cx="1645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Services globaux</a:t>
            </a:r>
          </a:p>
          <a:p>
            <a:pPr algn="ctr"/>
            <a:r>
              <a:rPr lang="fr-FR" dirty="0" smtClean="0"/>
              <a:t>20 %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1233491"/>
            <a:ext cx="1460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Cryogénie</a:t>
            </a:r>
          </a:p>
          <a:p>
            <a:pPr algn="ctr"/>
            <a:r>
              <a:rPr lang="fr-FR" dirty="0" smtClean="0"/>
              <a:t>51%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64088" y="241890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Cavité accélératrice + aimants</a:t>
            </a:r>
          </a:p>
          <a:p>
            <a:pPr algn="ctr"/>
            <a:r>
              <a:rPr lang="fr-FR" dirty="0" smtClean="0"/>
              <a:t>12%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555776" y="1772816"/>
            <a:ext cx="1296144" cy="194421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427984" y="3429000"/>
            <a:ext cx="4176464" cy="26642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42631" y="1976847"/>
            <a:ext cx="1683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40 </a:t>
            </a:r>
            <a:r>
              <a:rPr lang="fr-FR" sz="3600" b="1" dirty="0">
                <a:solidFill>
                  <a:srgbClr val="FF0000"/>
                </a:solidFill>
              </a:rPr>
              <a:t>MW </a:t>
            </a:r>
            <a:endParaRPr lang="fr-FR" sz="3600" dirty="0"/>
          </a:p>
        </p:txBody>
      </p:sp>
      <p:sp>
        <p:nvSpPr>
          <p:cNvPr id="21" name="Rectangle 20"/>
          <p:cNvSpPr/>
          <p:nvPr/>
        </p:nvSpPr>
        <p:spPr>
          <a:xfrm>
            <a:off x="28600" y="2983498"/>
            <a:ext cx="181331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fr-FR" sz="3600" b="1" dirty="0">
                <a:solidFill>
                  <a:srgbClr val="FF0000"/>
                </a:solidFill>
              </a:rPr>
              <a:t>186 </a:t>
            </a:r>
            <a:r>
              <a:rPr lang="fr-FR" sz="3600" b="1" dirty="0" smtClean="0">
                <a:solidFill>
                  <a:srgbClr val="FF0000"/>
                </a:solidFill>
              </a:rPr>
              <a:t>MW</a:t>
            </a:r>
            <a:endParaRPr lang="fr-FR" sz="3600" b="1" dirty="0">
              <a:solidFill>
                <a:srgbClr val="FF0000"/>
              </a:solidFill>
            </a:endParaRPr>
          </a:p>
          <a:p>
            <a:pPr algn="ctr">
              <a:lnSpc>
                <a:spcPts val="2500"/>
              </a:lnSpc>
            </a:pPr>
            <a:r>
              <a:rPr lang="fr-FR" sz="3600" b="1" dirty="0" smtClean="0">
                <a:solidFill>
                  <a:srgbClr val="FF0000"/>
                </a:solidFill>
              </a:rPr>
              <a:t>=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468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38657" y="179912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La cryogénie au LHC</a:t>
            </a:r>
            <a:endParaRPr lang="fr-FR" sz="8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62" y="3121509"/>
            <a:ext cx="2600876" cy="22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731</Words>
  <Application>Microsoft Office PowerPoint</Application>
  <PresentationFormat>Affichage à l'écran (4:3)</PresentationFormat>
  <Paragraphs>204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L’énergie au LHC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Présentation GTE</dc:title>
  <dc:creator>Eric Conte</dc:creator>
  <cp:lastModifiedBy>Administrateur</cp:lastModifiedBy>
  <cp:revision>220</cp:revision>
  <dcterms:created xsi:type="dcterms:W3CDTF">2015-02-17T05:48:24Z</dcterms:created>
  <dcterms:modified xsi:type="dcterms:W3CDTF">2017-03-16T12:24:53Z</dcterms:modified>
</cp:coreProperties>
</file>