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66" r:id="rId8"/>
    <p:sldId id="275" r:id="rId9"/>
    <p:sldId id="264" r:id="rId10"/>
    <p:sldId id="276" r:id="rId11"/>
    <p:sldId id="277" r:id="rId12"/>
    <p:sldId id="268" r:id="rId13"/>
    <p:sldId id="278" r:id="rId14"/>
    <p:sldId id="265" r:id="rId15"/>
    <p:sldId id="279" r:id="rId16"/>
    <p:sldId id="260" r:id="rId17"/>
    <p:sldId id="280" r:id="rId18"/>
    <p:sldId id="281" r:id="rId19"/>
    <p:sldId id="285" r:id="rId20"/>
    <p:sldId id="269" r:id="rId21"/>
    <p:sldId id="282" r:id="rId22"/>
    <p:sldId id="284" r:id="rId23"/>
    <p:sldId id="261" r:id="rId24"/>
    <p:sldId id="262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4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6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1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7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C208-9199-45CB-BD8F-E25973FF5525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0D85-90F9-404C-BBF0-37D6670DDC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2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clipartfest.com/417485ac342f539b132e4237aced090b_cartoon-shocked-bald-man-with-bald-man-with-beard-clipart_1300-130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8" t="6951" r="29582" b="5954"/>
          <a:stretch/>
        </p:blipFill>
        <p:spPr bwMode="auto">
          <a:xfrm>
            <a:off x="0" y="0"/>
            <a:ext cx="3275856" cy="69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563888" y="188640"/>
            <a:ext cx="5472608" cy="3024336"/>
          </a:xfrm>
          <a:prstGeom prst="wedgeEllipseCallout">
            <a:avLst>
              <a:gd name="adj1" fmla="val -77405"/>
              <a:gd name="adj2" fmla="val 3058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28646" y="1124744"/>
            <a:ext cx="3743091" cy="1470025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Are </a:t>
            </a:r>
            <a:r>
              <a:rPr lang="fr-FR" sz="4800" b="1" dirty="0" err="1" smtClean="0"/>
              <a:t>you</a:t>
            </a:r>
            <a:r>
              <a:rPr lang="fr-FR" sz="4800" b="1" dirty="0" smtClean="0"/>
              <a:t> </a:t>
            </a:r>
            <a:r>
              <a:rPr lang="fr-FR" sz="4800" b="1" dirty="0" err="1" smtClean="0"/>
              <a:t>ready</a:t>
            </a:r>
            <a:r>
              <a:rPr lang="fr-FR" sz="4800" b="1" dirty="0" smtClean="0"/>
              <a:t> to </a:t>
            </a:r>
            <a:r>
              <a:rPr lang="fr-FR" sz="4800" b="1" dirty="0" err="1" smtClean="0"/>
              <a:t>speak</a:t>
            </a:r>
            <a:r>
              <a:rPr lang="fr-FR" sz="4800" b="1" dirty="0" smtClean="0"/>
              <a:t> English?</a:t>
            </a:r>
            <a:endParaRPr lang="en-US" sz="4800" b="1" dirty="0"/>
          </a:p>
        </p:txBody>
      </p:sp>
      <p:sp>
        <p:nvSpPr>
          <p:cNvPr id="5" name="Bulle ronde 4"/>
          <p:cNvSpPr/>
          <p:nvPr/>
        </p:nvSpPr>
        <p:spPr>
          <a:xfrm>
            <a:off x="5292080" y="4725144"/>
            <a:ext cx="3024336" cy="1368152"/>
          </a:xfrm>
          <a:prstGeom prst="wedgeEllipseCallout">
            <a:avLst>
              <a:gd name="adj1" fmla="val 40000"/>
              <a:gd name="adj2" fmla="val 965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36427" y="4674206"/>
            <a:ext cx="27356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No</a:t>
            </a:r>
            <a:r>
              <a:rPr lang="fr-FR" sz="3200" b="1" dirty="0"/>
              <a:t>!</a:t>
            </a:r>
            <a:r>
              <a:rPr lang="fr-FR" sz="3200" b="1" dirty="0" smtClean="0"/>
              <a:t> Mercy! Mercy!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91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28698" y="2780928"/>
            <a:ext cx="32866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err="1" smtClean="0"/>
              <a:t>Calorimeter</a:t>
            </a: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err="1" smtClean="0"/>
              <a:t>Tracker</a:t>
            </a: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err="1" smtClean="0"/>
              <a:t>Missing</a:t>
            </a:r>
            <a:r>
              <a:rPr lang="fr-FR" sz="3600" dirty="0" smtClean="0"/>
              <a:t> </a:t>
            </a:r>
            <a:r>
              <a:rPr lang="fr-FR" sz="3600" dirty="0" err="1" smtClean="0"/>
              <a:t>energy</a:t>
            </a: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Signal</a:t>
            </a:r>
            <a:endParaRPr lang="en-US" sz="36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800808" y="812800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Can you pronounce </a:t>
            </a:r>
            <a:r>
              <a:rPr lang="en-US" b="1" dirty="0" smtClean="0">
                <a:solidFill>
                  <a:srgbClr val="0070C0"/>
                </a:solidFill>
              </a:rPr>
              <a:t>these technical words?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clipartfest.com/417485ac342f539b132e4237aced090b_cartoon-shocked-bald-man-with-bald-man-with-beard-clipart_1300-130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8" t="6951" r="29582" b="5954"/>
          <a:stretch/>
        </p:blipFill>
        <p:spPr bwMode="auto">
          <a:xfrm>
            <a:off x="0" y="0"/>
            <a:ext cx="3275856" cy="69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563888" y="188640"/>
            <a:ext cx="5472608" cy="3024336"/>
          </a:xfrm>
          <a:prstGeom prst="wedgeEllipseCallout">
            <a:avLst>
              <a:gd name="adj1" fmla="val -77405"/>
              <a:gd name="adj2" fmla="val 3058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68275" y="965795"/>
            <a:ext cx="4536173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Do you like multiple choice questions?</a:t>
            </a:r>
            <a:endParaRPr lang="en-US" sz="4800" b="1" dirty="0"/>
          </a:p>
        </p:txBody>
      </p:sp>
      <p:sp>
        <p:nvSpPr>
          <p:cNvPr id="5" name="Bulle ronde 4"/>
          <p:cNvSpPr/>
          <p:nvPr/>
        </p:nvSpPr>
        <p:spPr>
          <a:xfrm>
            <a:off x="5292080" y="4725144"/>
            <a:ext cx="3024336" cy="1368152"/>
          </a:xfrm>
          <a:prstGeom prst="wedgeEllipseCallout">
            <a:avLst>
              <a:gd name="adj1" fmla="val 40000"/>
              <a:gd name="adj2" fmla="val 965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36427" y="4674206"/>
            <a:ext cx="27356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Damned!!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45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27584" y="812800"/>
            <a:ext cx="76328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The proton </a:t>
            </a:r>
            <a:r>
              <a:rPr lang="fr-FR" b="1" dirty="0" err="1">
                <a:solidFill>
                  <a:srgbClr val="0070C0"/>
                </a:solidFill>
              </a:rPr>
              <a:t>beams</a:t>
            </a:r>
            <a:r>
              <a:rPr lang="fr-FR" b="1" dirty="0">
                <a:solidFill>
                  <a:srgbClr val="0070C0"/>
                </a:solidFill>
              </a:rPr>
              <a:t> …….. in the center of the ATLAS detector.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40067" y="3212976"/>
            <a:ext cx="19800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Crash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</a:t>
            </a:r>
            <a:r>
              <a:rPr lang="fr-FR" sz="3600" dirty="0" err="1" smtClean="0"/>
              <a:t>Collide</a:t>
            </a:r>
            <a:endParaRPr lang="fr-FR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</a:t>
            </a:r>
            <a:r>
              <a:rPr lang="fr-FR" sz="3600" dirty="0" err="1" smtClean="0"/>
              <a:t>Merge</a:t>
            </a:r>
            <a:endParaRPr lang="fr-FR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</a:t>
            </a:r>
            <a:r>
              <a:rPr lang="fr-FR" sz="3600" dirty="0" err="1" smtClean="0"/>
              <a:t>Kiss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27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27584" y="812800"/>
            <a:ext cx="76328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The proton </a:t>
            </a:r>
            <a:r>
              <a:rPr lang="fr-FR" b="1" dirty="0" err="1">
                <a:solidFill>
                  <a:srgbClr val="0070C0"/>
                </a:solidFill>
              </a:rPr>
              <a:t>beams</a:t>
            </a:r>
            <a:r>
              <a:rPr lang="fr-FR" b="1" dirty="0">
                <a:solidFill>
                  <a:srgbClr val="0070C0"/>
                </a:solidFill>
              </a:rPr>
              <a:t> …….. in the center of the ATLAS detector.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40067" y="3212976"/>
            <a:ext cx="20409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Crash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 err="1" smtClean="0">
                <a:solidFill>
                  <a:schemeClr val="accent3">
                    <a:lumMod val="75000"/>
                  </a:schemeClr>
                </a:solidFill>
              </a:rPr>
              <a:t>Collide</a:t>
            </a:r>
            <a:endParaRPr lang="fr-FR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</a:t>
            </a:r>
            <a:r>
              <a:rPr lang="fr-FR" sz="3600" dirty="0" err="1" smtClean="0"/>
              <a:t>Merge</a:t>
            </a:r>
            <a:endParaRPr lang="fr-FR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600" dirty="0" smtClean="0"/>
              <a:t> </a:t>
            </a:r>
            <a:r>
              <a:rPr lang="fr-FR" sz="3600" dirty="0" err="1" smtClean="0"/>
              <a:t>Kiss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22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5556" y="812800"/>
            <a:ext cx="79928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The </a:t>
            </a:r>
            <a:r>
              <a:rPr lang="fr-FR" b="1" dirty="0" smtClean="0">
                <a:solidFill>
                  <a:srgbClr val="0070C0"/>
                </a:solidFill>
              </a:rPr>
              <a:t>W+ </a:t>
            </a:r>
            <a:r>
              <a:rPr lang="fr-FR" b="1" dirty="0">
                <a:solidFill>
                  <a:srgbClr val="0070C0"/>
                </a:solidFill>
              </a:rPr>
              <a:t>boson …….. </a:t>
            </a:r>
            <a:r>
              <a:rPr lang="fr-FR" b="1" dirty="0" err="1">
                <a:solidFill>
                  <a:srgbClr val="0070C0"/>
                </a:solidFill>
              </a:rPr>
              <a:t>into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one </a:t>
            </a:r>
            <a:r>
              <a:rPr lang="fr-FR" b="1" dirty="0" err="1" smtClean="0">
                <a:solidFill>
                  <a:srgbClr val="0070C0"/>
                </a:solidFill>
              </a:rPr>
              <a:t>electron</a:t>
            </a:r>
            <a:r>
              <a:rPr lang="fr-FR" b="1" dirty="0" smtClean="0">
                <a:solidFill>
                  <a:srgbClr val="0070C0"/>
                </a:solidFill>
              </a:rPr>
              <a:t> and one </a:t>
            </a:r>
            <a:r>
              <a:rPr lang="fr-FR" b="1" dirty="0" err="1" smtClean="0">
                <a:solidFill>
                  <a:srgbClr val="0070C0"/>
                </a:solidFill>
              </a:rPr>
              <a:t>anti-neutrino</a:t>
            </a:r>
            <a:r>
              <a:rPr lang="fr-FR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90069" y="2996952"/>
            <a:ext cx="21638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Merges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Splits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/>
              <a:t>Breaks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Decays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106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90069" y="2996952"/>
            <a:ext cx="21638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Merges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Splits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/>
              <a:t>Breaks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 err="1">
                <a:solidFill>
                  <a:schemeClr val="accent3">
                    <a:lumMod val="75000"/>
                  </a:schemeClr>
                </a:solidFill>
              </a:rPr>
              <a:t>Decays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5556" y="812800"/>
            <a:ext cx="79928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The </a:t>
            </a:r>
            <a:r>
              <a:rPr lang="fr-FR" b="1" dirty="0" smtClean="0">
                <a:solidFill>
                  <a:srgbClr val="0070C0"/>
                </a:solidFill>
              </a:rPr>
              <a:t>W+ </a:t>
            </a:r>
            <a:r>
              <a:rPr lang="fr-FR" b="1" dirty="0">
                <a:solidFill>
                  <a:srgbClr val="0070C0"/>
                </a:solidFill>
              </a:rPr>
              <a:t>boson …….. </a:t>
            </a:r>
            <a:r>
              <a:rPr lang="fr-FR" b="1" dirty="0" err="1">
                <a:solidFill>
                  <a:srgbClr val="0070C0"/>
                </a:solidFill>
              </a:rPr>
              <a:t>into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one </a:t>
            </a:r>
            <a:r>
              <a:rPr lang="fr-FR" b="1" dirty="0" err="1" smtClean="0">
                <a:solidFill>
                  <a:srgbClr val="0070C0"/>
                </a:solidFill>
              </a:rPr>
              <a:t>electron</a:t>
            </a:r>
            <a:r>
              <a:rPr lang="fr-FR" b="1" dirty="0" smtClean="0">
                <a:solidFill>
                  <a:srgbClr val="0070C0"/>
                </a:solidFill>
              </a:rPr>
              <a:t> and one </a:t>
            </a:r>
            <a:r>
              <a:rPr lang="fr-FR" b="1" dirty="0" err="1" smtClean="0">
                <a:solidFill>
                  <a:srgbClr val="0070C0"/>
                </a:solidFill>
              </a:rPr>
              <a:t>anti-neutrino</a:t>
            </a:r>
            <a:r>
              <a:rPr lang="fr-FR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39752" y="812800"/>
            <a:ext cx="4824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>
                <a:solidFill>
                  <a:srgbClr val="0070C0"/>
                </a:solidFill>
              </a:rPr>
              <a:t>What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is</a:t>
            </a:r>
            <a:r>
              <a:rPr lang="fr-FR" b="1" dirty="0">
                <a:solidFill>
                  <a:srgbClr val="0070C0"/>
                </a:solidFill>
              </a:rPr>
              <a:t> the mass of the </a:t>
            </a:r>
            <a:r>
              <a:rPr lang="fr-FR" b="1" dirty="0" err="1">
                <a:solidFill>
                  <a:srgbClr val="0070C0"/>
                </a:solidFill>
              </a:rPr>
              <a:t>Higgs</a:t>
            </a:r>
            <a:r>
              <a:rPr lang="fr-FR" b="1" dirty="0">
                <a:solidFill>
                  <a:srgbClr val="0070C0"/>
                </a:solidFill>
              </a:rPr>
              <a:t> boson?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90069" y="2996952"/>
            <a:ext cx="23503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125 </a:t>
            </a:r>
            <a:r>
              <a:rPr lang="fr-FR" sz="3600" dirty="0" err="1" smtClean="0"/>
              <a:t>GeV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91 </a:t>
            </a:r>
            <a:r>
              <a:rPr lang="fr-FR" sz="3600" dirty="0" err="1" smtClean="0"/>
              <a:t>GeV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14 </a:t>
            </a:r>
            <a:r>
              <a:rPr lang="fr-FR" sz="3600" dirty="0" err="1" smtClean="0"/>
              <a:t>TeV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511 </a:t>
            </a:r>
            <a:r>
              <a:rPr lang="fr-FR" sz="3600" dirty="0" err="1" smtClean="0"/>
              <a:t>keV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974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39752" y="812800"/>
            <a:ext cx="4824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>
                <a:solidFill>
                  <a:srgbClr val="0070C0"/>
                </a:solidFill>
              </a:rPr>
              <a:t>What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is</a:t>
            </a:r>
            <a:r>
              <a:rPr lang="fr-FR" b="1" dirty="0">
                <a:solidFill>
                  <a:srgbClr val="0070C0"/>
                </a:solidFill>
              </a:rPr>
              <a:t> the mass of the </a:t>
            </a:r>
            <a:r>
              <a:rPr lang="fr-FR" b="1" dirty="0" err="1">
                <a:solidFill>
                  <a:srgbClr val="0070C0"/>
                </a:solidFill>
              </a:rPr>
              <a:t>Higgs</a:t>
            </a:r>
            <a:r>
              <a:rPr lang="fr-FR" b="1" dirty="0">
                <a:solidFill>
                  <a:srgbClr val="0070C0"/>
                </a:solidFill>
              </a:rPr>
              <a:t> boson?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90069" y="2996952"/>
            <a:ext cx="23503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accent3">
                    <a:lumMod val="75000"/>
                  </a:schemeClr>
                </a:solidFill>
              </a:rPr>
              <a:t>125 </a:t>
            </a:r>
            <a:r>
              <a:rPr lang="fr-FR" sz="3600" dirty="0" err="1">
                <a:solidFill>
                  <a:schemeClr val="accent3">
                    <a:lumMod val="75000"/>
                  </a:schemeClr>
                </a:solidFill>
              </a:rPr>
              <a:t>GeV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91 </a:t>
            </a:r>
            <a:r>
              <a:rPr lang="fr-FR" sz="3600" dirty="0" err="1" smtClean="0"/>
              <a:t>GeV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14 </a:t>
            </a:r>
            <a:r>
              <a:rPr lang="fr-FR" sz="3600" dirty="0" err="1" smtClean="0"/>
              <a:t>TeV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511 </a:t>
            </a:r>
            <a:r>
              <a:rPr lang="fr-FR" sz="3600" dirty="0" err="1" smtClean="0"/>
              <a:t>keV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771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079612" y="812800"/>
            <a:ext cx="69847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the ……..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5840392" y="2958914"/>
            <a:ext cx="23183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drawing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graphics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plot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Smurf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Jul</a:t>
            </a:r>
            <a:endParaRPr lang="fr-FR" sz="3600" dirty="0"/>
          </a:p>
        </p:txBody>
      </p:sp>
      <p:pic>
        <p:nvPicPr>
          <p:cNvPr id="1026" name="Picture 2" descr="http://atlas.physicsmasterclasses.org/results/histo.php?numClasses=&amp;ymax=&amp;norm=&amp;cut=&amp;higgsino=&amp;institutID=515&amp;datu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5146136" cy="38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079612" y="812800"/>
            <a:ext cx="69847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the ……..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5840392" y="2958914"/>
            <a:ext cx="23183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drawing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graphics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plot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Smurf</a:t>
            </a:r>
            <a:endParaRPr lang="fr-FR" sz="36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Jul</a:t>
            </a:r>
            <a:endParaRPr lang="fr-FR" sz="3600" dirty="0"/>
          </a:p>
        </p:txBody>
      </p:sp>
      <p:pic>
        <p:nvPicPr>
          <p:cNvPr id="1026" name="Picture 2" descr="http://atlas.physicsmasterclasses.org/results/histo.php?numClasses=&amp;ymax=&amp;norm=&amp;cut=&amp;higgsino=&amp;institutID=515&amp;datu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5146136" cy="38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0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2132856"/>
            <a:ext cx="3241913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/>
              <a:t>Students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Colmar (France)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Erlangen (Germany)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 smtClean="0"/>
              <a:t>Hamburg</a:t>
            </a:r>
            <a:r>
              <a:rPr lang="fr-FR" sz="2400" dirty="0" smtClean="0"/>
              <a:t> (Germany)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Bonn (Germany)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r>
              <a:rPr lang="fr-FR" sz="2800" dirty="0" err="1" smtClean="0"/>
              <a:t>Moderators</a:t>
            </a:r>
            <a:r>
              <a:rPr lang="fr-FR" sz="2800" dirty="0" smtClean="0"/>
              <a:t> at CERN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Rosa </a:t>
            </a:r>
            <a:r>
              <a:rPr lang="fr-FR" sz="2400" dirty="0" err="1" smtClean="0"/>
              <a:t>Simoniello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Steffen </a:t>
            </a:r>
            <a:r>
              <a:rPr lang="en-US" sz="2400" dirty="0" err="1"/>
              <a:t>Schaepe</a:t>
            </a: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1520" y="404664"/>
            <a:ext cx="86409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Participants of the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conference</a:t>
            </a:r>
            <a:endParaRPr lang="en-US" dirty="0"/>
          </a:p>
        </p:txBody>
      </p:sp>
      <p:pic>
        <p:nvPicPr>
          <p:cNvPr id="1026" name="Picture 2" descr="http://www.physicsmasterclasses.org/img/personen/pic_rosa_simonie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37112"/>
            <a:ext cx="1143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hysicsmasterclasses.org/img/personen/pic_steffen_schae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6774"/>
            <a:ext cx="1152128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4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11560" y="812800"/>
            <a:ext cx="77768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For </a:t>
            </a:r>
            <a:r>
              <a:rPr lang="fr-FR" dirty="0" err="1"/>
              <a:t>getting</a:t>
            </a:r>
            <a:r>
              <a:rPr lang="fr-FR" dirty="0"/>
              <a:t> an </a:t>
            </a:r>
            <a:r>
              <a:rPr lang="fr-FR" dirty="0" err="1"/>
              <a:t>accurate</a:t>
            </a:r>
            <a:r>
              <a:rPr lang="fr-FR" dirty="0"/>
              <a:t> </a:t>
            </a:r>
            <a:r>
              <a:rPr lang="fr-FR" dirty="0" err="1"/>
              <a:t>measure</a:t>
            </a:r>
            <a:r>
              <a:rPr lang="fr-FR" dirty="0"/>
              <a:t>, I </a:t>
            </a:r>
            <a:r>
              <a:rPr lang="fr-FR" dirty="0" err="1"/>
              <a:t>need</a:t>
            </a:r>
            <a:r>
              <a:rPr lang="fr-FR" dirty="0"/>
              <a:t> a lot of …………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384560" y="2996952"/>
            <a:ext cx="23748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luck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Smurfs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events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s</a:t>
            </a:r>
            <a:r>
              <a:rPr lang="fr-FR" sz="3600" dirty="0" err="1" smtClean="0"/>
              <a:t>teroids</a:t>
            </a:r>
            <a:endParaRPr lang="fr-FR" sz="36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statistics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766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11560" y="812800"/>
            <a:ext cx="77768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 getting an accurate measure, I need a lot of …………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384560" y="2996952"/>
            <a:ext cx="23748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 smtClean="0"/>
              <a:t>luck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/>
              <a:t>Smurfs</a:t>
            </a:r>
            <a:endParaRPr lang="fr-FR" sz="36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 err="1">
                <a:solidFill>
                  <a:schemeClr val="accent3">
                    <a:lumMod val="75000"/>
                  </a:schemeClr>
                </a:solidFill>
              </a:rPr>
              <a:t>events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err="1"/>
              <a:t>s</a:t>
            </a:r>
            <a:r>
              <a:rPr lang="fr-FR" sz="3600" dirty="0" err="1" smtClean="0"/>
              <a:t>teroids</a:t>
            </a:r>
            <a:endParaRPr lang="fr-FR" sz="3600" dirty="0" smtClean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 err="1">
                <a:solidFill>
                  <a:schemeClr val="accent3">
                    <a:lumMod val="75000"/>
                  </a:schemeClr>
                </a:solidFill>
              </a:rPr>
              <a:t>statistics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clipartfest.com/417485ac342f539b132e4237aced090b_cartoon-shocked-bald-man-with-bald-man-with-beard-clipart_1300-130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8" t="6951" r="29582" b="5954"/>
          <a:stretch/>
        </p:blipFill>
        <p:spPr bwMode="auto">
          <a:xfrm>
            <a:off x="0" y="0"/>
            <a:ext cx="3275856" cy="69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563888" y="188640"/>
            <a:ext cx="5472608" cy="3024336"/>
          </a:xfrm>
          <a:prstGeom prst="wedgeEllipseCallout">
            <a:avLst>
              <a:gd name="adj1" fmla="val -77405"/>
              <a:gd name="adj2" fmla="val 3058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68275" y="965795"/>
            <a:ext cx="4536173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More questions?</a:t>
            </a:r>
            <a:endParaRPr lang="en-US" sz="4800" b="1" dirty="0"/>
          </a:p>
        </p:txBody>
      </p:sp>
      <p:sp>
        <p:nvSpPr>
          <p:cNvPr id="5" name="Bulle ronde 4"/>
          <p:cNvSpPr/>
          <p:nvPr/>
        </p:nvSpPr>
        <p:spPr>
          <a:xfrm>
            <a:off x="5292080" y="4725144"/>
            <a:ext cx="3024336" cy="1368152"/>
          </a:xfrm>
          <a:prstGeom prst="wedgeEllipseCallout">
            <a:avLst>
              <a:gd name="adj1" fmla="val 40000"/>
              <a:gd name="adj2" fmla="val 965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36427" y="4674206"/>
            <a:ext cx="27356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ZZZZZZZZZZ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50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39752" y="812800"/>
            <a:ext cx="4824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favourite</a:t>
            </a:r>
            <a:r>
              <a:rPr lang="fr-FR" dirty="0" smtClean="0"/>
              <a:t> moment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39752" y="812800"/>
            <a:ext cx="4824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listening</a:t>
            </a:r>
            <a:r>
              <a:rPr lang="fr-FR" dirty="0" smtClean="0"/>
              <a:t> </a:t>
            </a:r>
            <a:r>
              <a:rPr lang="fr-FR" dirty="0" err="1" smtClean="0"/>
              <a:t>Jul</a:t>
            </a:r>
            <a:r>
              <a:rPr lang="fr-F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39752" y="812800"/>
            <a:ext cx="4824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Are </a:t>
            </a:r>
            <a:r>
              <a:rPr lang="fr-FR" dirty="0" err="1" smtClean="0"/>
              <a:t>you</a:t>
            </a:r>
            <a:r>
              <a:rPr lang="fr-FR" dirty="0" smtClean="0"/>
              <a:t> sure to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listening</a:t>
            </a:r>
            <a:r>
              <a:rPr lang="fr-FR" dirty="0" smtClean="0"/>
              <a:t> </a:t>
            </a:r>
            <a:r>
              <a:rPr lang="fr-FR" dirty="0" err="1" smtClean="0"/>
              <a:t>Jul</a:t>
            </a:r>
            <a:r>
              <a:rPr lang="fr-F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5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51520" y="404664"/>
            <a:ext cx="86409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 smtClean="0"/>
              <a:t>Outlines</a:t>
            </a:r>
            <a:r>
              <a:rPr lang="fr-FR" dirty="0" smtClean="0"/>
              <a:t> of the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conference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t="62451" r="43271" b="8644"/>
          <a:stretch/>
        </p:blipFill>
        <p:spPr bwMode="auto">
          <a:xfrm>
            <a:off x="843618" y="2622123"/>
            <a:ext cx="7456765" cy="247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0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clipartfest.com/417485ac342f539b132e4237aced090b_cartoon-shocked-bald-man-with-bald-man-with-beard-clipart_1300-130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8" t="6951" r="29582" b="5954"/>
          <a:stretch/>
        </p:blipFill>
        <p:spPr bwMode="auto">
          <a:xfrm>
            <a:off x="0" y="0"/>
            <a:ext cx="3275856" cy="69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563888" y="188640"/>
            <a:ext cx="5472608" cy="3024336"/>
          </a:xfrm>
          <a:prstGeom prst="wedgeEllipseCallout">
            <a:avLst>
              <a:gd name="adj1" fmla="val -77405"/>
              <a:gd name="adj2" fmla="val 3058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56307" y="965795"/>
            <a:ext cx="388777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How is your pronunciation?</a:t>
            </a:r>
            <a:endParaRPr lang="en-US" sz="4800" b="1" dirty="0"/>
          </a:p>
        </p:txBody>
      </p:sp>
      <p:sp>
        <p:nvSpPr>
          <p:cNvPr id="5" name="Bulle ronde 4"/>
          <p:cNvSpPr/>
          <p:nvPr/>
        </p:nvSpPr>
        <p:spPr>
          <a:xfrm>
            <a:off x="5292080" y="4725144"/>
            <a:ext cx="3024336" cy="1368152"/>
          </a:xfrm>
          <a:prstGeom prst="wedgeEllipseCallout">
            <a:avLst>
              <a:gd name="adj1" fmla="val 40000"/>
              <a:gd name="adj2" fmla="val 965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36427" y="4674206"/>
            <a:ext cx="27356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Oh </a:t>
            </a:r>
            <a:r>
              <a:rPr lang="fr-FR" sz="3200" b="1" dirty="0" err="1" smtClean="0"/>
              <a:t>my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God</a:t>
            </a:r>
            <a:r>
              <a:rPr lang="fr-FR" sz="3200" b="1" dirty="0" smtClean="0"/>
              <a:t>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601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00808" y="812800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 smtClean="0">
                <a:solidFill>
                  <a:srgbClr val="0070C0"/>
                </a:solidFill>
              </a:rPr>
              <a:t>What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does</a:t>
            </a:r>
            <a:r>
              <a:rPr lang="fr-FR" b="1" dirty="0" smtClean="0">
                <a:solidFill>
                  <a:srgbClr val="0070C0"/>
                </a:solidFill>
              </a:rPr>
              <a:t> LHC </a:t>
            </a:r>
            <a:r>
              <a:rPr lang="fr-FR" b="1" dirty="0" err="1" smtClean="0">
                <a:solidFill>
                  <a:srgbClr val="0070C0"/>
                </a:solidFill>
              </a:rPr>
              <a:t>mean</a:t>
            </a:r>
            <a:r>
              <a:rPr lang="fr-FR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40414" y="2924944"/>
            <a:ext cx="535724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fr-FR" dirty="0"/>
              <a:t>L</a:t>
            </a:r>
          </a:p>
          <a:p>
            <a:pPr algn="l">
              <a:lnSpc>
                <a:spcPct val="150000"/>
              </a:lnSpc>
            </a:pPr>
            <a:r>
              <a:rPr lang="fr-FR" dirty="0"/>
              <a:t>H</a:t>
            </a:r>
          </a:p>
          <a:p>
            <a:pPr algn="l">
              <a:lnSpc>
                <a:spcPct val="150000"/>
              </a:lnSpc>
            </a:pPr>
            <a:r>
              <a:rPr lang="fr-FR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40414" y="2924944"/>
            <a:ext cx="5431986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fr-FR" dirty="0" smtClean="0"/>
              <a:t>Large</a:t>
            </a:r>
            <a:endParaRPr lang="fr-FR" dirty="0"/>
          </a:p>
          <a:p>
            <a:pPr algn="l">
              <a:lnSpc>
                <a:spcPct val="150000"/>
              </a:lnSpc>
            </a:pPr>
            <a:r>
              <a:rPr lang="fr-FR" dirty="0" smtClean="0"/>
              <a:t>Hadron</a:t>
            </a:r>
            <a:endParaRPr lang="fr-FR" dirty="0"/>
          </a:p>
          <a:p>
            <a:pPr algn="l">
              <a:lnSpc>
                <a:spcPct val="150000"/>
              </a:lnSpc>
            </a:pPr>
            <a:r>
              <a:rPr lang="fr-FR" dirty="0" err="1" smtClean="0"/>
              <a:t>Collider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800808" y="812800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 smtClean="0">
                <a:solidFill>
                  <a:srgbClr val="0070C0"/>
                </a:solidFill>
              </a:rPr>
              <a:t>What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does</a:t>
            </a:r>
            <a:r>
              <a:rPr lang="fr-FR" b="1" dirty="0" smtClean="0">
                <a:solidFill>
                  <a:srgbClr val="0070C0"/>
                </a:solidFill>
              </a:rPr>
              <a:t> LHC </a:t>
            </a:r>
            <a:r>
              <a:rPr lang="fr-FR" b="1" dirty="0" err="1" smtClean="0">
                <a:solidFill>
                  <a:srgbClr val="0070C0"/>
                </a:solidFill>
              </a:rPr>
              <a:t>mean</a:t>
            </a:r>
            <a:r>
              <a:rPr lang="fr-FR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808" y="812800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 smtClean="0">
                <a:solidFill>
                  <a:srgbClr val="0070C0"/>
                </a:solidFill>
              </a:rPr>
              <a:t>What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is</a:t>
            </a:r>
            <a:r>
              <a:rPr lang="fr-FR" b="1" dirty="0" smtClean="0">
                <a:solidFill>
                  <a:srgbClr val="0070C0"/>
                </a:solidFill>
              </a:rPr>
              <a:t> the </a:t>
            </a:r>
            <a:r>
              <a:rPr lang="fr-FR" b="1" dirty="0" err="1" smtClean="0">
                <a:solidFill>
                  <a:srgbClr val="0070C0"/>
                </a:solidFill>
              </a:rPr>
              <a:t>name</a:t>
            </a:r>
            <a:r>
              <a:rPr lang="fr-FR" b="1" dirty="0" smtClean="0">
                <a:solidFill>
                  <a:srgbClr val="0070C0"/>
                </a:solidFill>
              </a:rPr>
              <a:t> of </a:t>
            </a:r>
            <a:r>
              <a:rPr lang="fr-FR" b="1" dirty="0" err="1" smtClean="0">
                <a:solidFill>
                  <a:srgbClr val="0070C0"/>
                </a:solidFill>
              </a:rPr>
              <a:t>this</a:t>
            </a:r>
            <a:r>
              <a:rPr lang="fr-FR" b="1" dirty="0" smtClean="0">
                <a:solidFill>
                  <a:srgbClr val="0070C0"/>
                </a:solidFill>
              </a:rPr>
              <a:t> detector?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Résultat de recherche d'images pour &quot;atlas cen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5" y="2591117"/>
            <a:ext cx="6408711" cy="414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1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808" y="812800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err="1" smtClean="0">
                <a:solidFill>
                  <a:srgbClr val="0070C0"/>
                </a:solidFill>
              </a:rPr>
              <a:t>What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is</a:t>
            </a:r>
            <a:r>
              <a:rPr lang="fr-FR" b="1" dirty="0" smtClean="0">
                <a:solidFill>
                  <a:srgbClr val="0070C0"/>
                </a:solidFill>
              </a:rPr>
              <a:t> the </a:t>
            </a:r>
            <a:r>
              <a:rPr lang="fr-FR" b="1" dirty="0" err="1" smtClean="0">
                <a:solidFill>
                  <a:srgbClr val="0070C0"/>
                </a:solidFill>
              </a:rPr>
              <a:t>name</a:t>
            </a:r>
            <a:r>
              <a:rPr lang="fr-FR" b="1" dirty="0" smtClean="0">
                <a:solidFill>
                  <a:srgbClr val="0070C0"/>
                </a:solidFill>
              </a:rPr>
              <a:t> of </a:t>
            </a:r>
            <a:r>
              <a:rPr lang="fr-FR" b="1" dirty="0" err="1" smtClean="0">
                <a:solidFill>
                  <a:srgbClr val="0070C0"/>
                </a:solidFill>
              </a:rPr>
              <a:t>this</a:t>
            </a:r>
            <a:r>
              <a:rPr lang="fr-FR" b="1" dirty="0" smtClean="0">
                <a:solidFill>
                  <a:srgbClr val="0070C0"/>
                </a:solidFill>
              </a:rPr>
              <a:t> detector?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Résultat de recherche d'images pour &quot;atlas cen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5" y="2591117"/>
            <a:ext cx="6408711" cy="414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276" y="2967335"/>
            <a:ext cx="7955448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ATLAS</a:t>
            </a:r>
            <a:endParaRPr lang="fr-F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6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2636912"/>
            <a:ext cx="27441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Muon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Lepton</a:t>
            </a: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/>
              <a:t>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/>
              <a:t>P</a:t>
            </a:r>
            <a:r>
              <a:rPr lang="fr-FR" sz="3600" dirty="0" smtClean="0"/>
              <a:t>roton</a:t>
            </a:r>
            <a:endParaRPr lang="fr-F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err="1" smtClean="0"/>
              <a:t>Higgs</a:t>
            </a:r>
            <a:r>
              <a:rPr lang="fr-FR" sz="3600" dirty="0" smtClean="0"/>
              <a:t> boson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63688" y="836712"/>
            <a:ext cx="55423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</a:rPr>
              <a:t>Can you pronounce the name of these particles?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322</Words>
  <Application>Microsoft Office PowerPoint</Application>
  <PresentationFormat>Affichage à l'écran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Are you ready to speak English?</vt:lpstr>
      <vt:lpstr>Présentation PowerPoint</vt:lpstr>
      <vt:lpstr>Présentation PowerPoint</vt:lpstr>
      <vt:lpstr>How is your pronunciation?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 you like multiple choice questions?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More questions?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ready for speaking English?</dc:title>
  <dc:creator>Administrateur</dc:creator>
  <cp:lastModifiedBy>Administrateur</cp:lastModifiedBy>
  <cp:revision>107</cp:revision>
  <dcterms:created xsi:type="dcterms:W3CDTF">2017-03-15T18:11:12Z</dcterms:created>
  <dcterms:modified xsi:type="dcterms:W3CDTF">2018-02-19T17:17:53Z</dcterms:modified>
</cp:coreProperties>
</file>