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85" r:id="rId3"/>
    <p:sldId id="273" r:id="rId4"/>
    <p:sldId id="270" r:id="rId5"/>
    <p:sldId id="286" r:id="rId6"/>
    <p:sldId id="287" r:id="rId7"/>
    <p:sldId id="276" r:id="rId8"/>
    <p:sldId id="281" r:id="rId9"/>
    <p:sldId id="289" r:id="rId10"/>
    <p:sldId id="288" r:id="rId11"/>
    <p:sldId id="274" r:id="rId12"/>
    <p:sldId id="277" r:id="rId13"/>
    <p:sldId id="278" r:id="rId14"/>
    <p:sldId id="279" r:id="rId15"/>
    <p:sldId id="269" r:id="rId16"/>
    <p:sldId id="28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40" autoAdjust="0"/>
  </p:normalViewPr>
  <p:slideViewPr>
    <p:cSldViewPr snapToGrid="0">
      <p:cViewPr>
        <p:scale>
          <a:sx n="73" d="100"/>
          <a:sy n="73" d="100"/>
        </p:scale>
        <p:origin x="-272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19/02/2018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A66F-BC92-4927-8A13-C80DFCA5BB32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B1106-83DD-4952-AF0D-333F64AE1077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481F-74EE-417D-9035-8B59E7BD27FD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3AAA-AEF9-41F7-A401-1F731B402521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045E-39D3-40D8-BDE8-38DE02A18424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C3D5-F878-47C3-B981-ED2519AEBB88}" type="datetime1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9F4A1-CBAC-4E25-9C65-A90ACED9C5BB}" type="datetime1">
              <a:rPr lang="fr-FR" smtClean="0"/>
              <a:t>19/02/2018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851E3-E145-40EF-8A18-FD19981A367E}" type="datetime1">
              <a:rPr lang="fr-FR" smtClean="0"/>
              <a:t>19/02/2018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DD9C-D531-421D-BED0-BB5BA9CDA5A7}" type="datetime1">
              <a:rPr lang="fr-FR" smtClean="0"/>
              <a:t>19/02/2018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4B864-6AD3-40F7-BA49-EC7EF1AC943C}" type="datetime1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2960-4CD0-44AC-9732-3A738541D7EC}" type="datetime1">
              <a:rPr lang="fr-FR" smtClean="0"/>
              <a:t>19/02/2018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EA9A-945B-46FE-BCD8-444C253596F6}" type="datetime1">
              <a:rPr lang="fr-FR" smtClean="0"/>
              <a:t>19/02/2018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6" y="442126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Programme de visualisation</a:t>
            </a:r>
            <a:b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</a:br>
            <a:r>
              <a:rPr lang="fr-F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des événements pris par ATLAS</a:t>
            </a:r>
            <a:endParaRPr lang="fr-FR" sz="4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erge.mehl.free.fr/jpeg/rapporte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63" y="1214846"/>
            <a:ext cx="1692358" cy="11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813" y="2560709"/>
            <a:ext cx="3671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1</a:t>
            </a:r>
            <a:r>
              <a:rPr lang="fr-FR" b="1" dirty="0" smtClean="0"/>
              <a:t>. Faites un zoom sur les traces dans la vue transversale.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440" y="804873"/>
            <a:ext cx="3187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Mesurer l’angle entre </a:t>
            </a:r>
            <a:br>
              <a:rPr lang="fr-FR" sz="2400" b="1" dirty="0" smtClean="0">
                <a:solidFill>
                  <a:srgbClr val="0070C0"/>
                </a:solidFill>
              </a:rPr>
            </a:br>
            <a:r>
              <a:rPr lang="fr-FR" sz="2400" b="1" dirty="0" smtClean="0">
                <a:solidFill>
                  <a:srgbClr val="0070C0"/>
                </a:solidFill>
              </a:rPr>
              <a:t>2 traces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3" y="3376385"/>
            <a:ext cx="297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. Sélectionnez la </a:t>
            </a:r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</a:t>
            </a:r>
            <a:r>
              <a:rPr lang="fr-FR" b="1" dirty="0" smtClean="0"/>
              <a:t>icône.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9767" y="4478494"/>
            <a:ext cx="3680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3. Laissez appuyer sur la touche «P »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6704" y="5017171"/>
            <a:ext cx="358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4</a:t>
            </a:r>
            <a:r>
              <a:rPr lang="fr-FR" b="1" dirty="0" smtClean="0"/>
              <a:t>. Cliquez successivement sur les 2 traces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9026" r="50308" b="8103"/>
          <a:stretch/>
        </p:blipFill>
        <p:spPr bwMode="auto">
          <a:xfrm>
            <a:off x="4004185" y="1008184"/>
            <a:ext cx="4885776" cy="48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931920" y="5179703"/>
            <a:ext cx="50030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i="1" dirty="0" smtClean="0"/>
              <a:t>La valeur de l’angle (</a:t>
            </a:r>
            <a:r>
              <a:rPr lang="el-GR" b="1" i="1" dirty="0" smtClean="0"/>
              <a:t>Δ</a:t>
            </a:r>
            <a:r>
              <a:rPr lang="el-GR" b="1" i="1" dirty="0" smtClean="0">
                <a:latin typeface="Times New Roman"/>
                <a:cs typeface="Times New Roman"/>
              </a:rPr>
              <a:t>φ</a:t>
            </a:r>
            <a:r>
              <a:rPr lang="fr-FR" b="1" i="1" dirty="0" smtClean="0">
                <a:latin typeface="Times New Roman"/>
                <a:cs typeface="Times New Roman"/>
              </a:rPr>
              <a:t>) </a:t>
            </a:r>
            <a:r>
              <a:rPr lang="fr-FR" b="1" i="1" dirty="0" smtClean="0"/>
              <a:t>en ° doit s’afficher dans la fenêtre d’information.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10</a:t>
            </a:fld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8572" r="43859" b="88527"/>
          <a:stretch/>
        </p:blipFill>
        <p:spPr bwMode="auto">
          <a:xfrm>
            <a:off x="744582" y="3696788"/>
            <a:ext cx="2166066" cy="4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1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7024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6232" r="50694" b="8287"/>
          <a:stretch/>
        </p:blipFill>
        <p:spPr bwMode="auto">
          <a:xfrm>
            <a:off x="2730137" y="966652"/>
            <a:ext cx="2769326" cy="282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Savoir identifier les particules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6800" r="73657" b="48236"/>
          <a:stretch/>
        </p:blipFill>
        <p:spPr bwMode="auto">
          <a:xfrm>
            <a:off x="5146766" y="2415666"/>
            <a:ext cx="3683726" cy="38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4293957" y="3563906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692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e libre 1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Savoir identifier les particules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6857" r="50200" b="7961"/>
          <a:stretch/>
        </p:blipFill>
        <p:spPr bwMode="auto">
          <a:xfrm>
            <a:off x="2521133" y="901335"/>
            <a:ext cx="2837653" cy="284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6857" r="73474" b="48861"/>
          <a:stretch/>
        </p:blipFill>
        <p:spPr bwMode="auto">
          <a:xfrm>
            <a:off x="5414924" y="2591663"/>
            <a:ext cx="3729076" cy="379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courbée vers la droite 7"/>
          <p:cNvSpPr/>
          <p:nvPr/>
        </p:nvSpPr>
        <p:spPr>
          <a:xfrm rot="19128377">
            <a:off x="4698906" y="3603094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7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tlas.physicsmasterclasses.org/img/neutrino_einsch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874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Savoir identifier les particules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6553" r="50200" b="8115"/>
          <a:stretch/>
        </p:blipFill>
        <p:spPr bwMode="auto">
          <a:xfrm>
            <a:off x="3056709" y="1449977"/>
            <a:ext cx="2837653" cy="285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 courbée vers la droite 5"/>
          <p:cNvSpPr/>
          <p:nvPr/>
        </p:nvSpPr>
        <p:spPr>
          <a:xfrm rot="19128377">
            <a:off x="4698906" y="3603094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51879" r="50200" b="8114"/>
          <a:stretch/>
        </p:blipFill>
        <p:spPr bwMode="auto">
          <a:xfrm>
            <a:off x="5316583" y="3000303"/>
            <a:ext cx="3525631" cy="34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0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tlas.physicsmasterclasses.org/img/jets_einsch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7" y="1242307"/>
            <a:ext cx="3213463" cy="43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Savoir identifier les particules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7010" r="50114" b="8571"/>
          <a:stretch/>
        </p:blipFill>
        <p:spPr bwMode="auto">
          <a:xfrm>
            <a:off x="3566160" y="1014088"/>
            <a:ext cx="5303520" cy="52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1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mydago.com/wp-content/uploads/2011/05/besoin_d_a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2342685" y="0"/>
            <a:ext cx="4024592" cy="36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2" name="Groupe 13"/>
          <p:cNvGrpSpPr>
            <a:grpSpLocks/>
          </p:cNvGrpSpPr>
          <p:nvPr/>
        </p:nvGrpSpPr>
        <p:grpSpPr bwMode="auto">
          <a:xfrm>
            <a:off x="655529" y="3746981"/>
            <a:ext cx="7832943" cy="1954212"/>
            <a:chOff x="611560" y="4904000"/>
            <a:chExt cx="7833379" cy="1954000"/>
          </a:xfrm>
        </p:grpSpPr>
        <p:grpSp>
          <p:nvGrpSpPr>
            <p:cNvPr id="14349" name="Groupe 11"/>
            <p:cNvGrpSpPr>
              <a:grpSpLocks/>
            </p:cNvGrpSpPr>
            <p:nvPr/>
          </p:nvGrpSpPr>
          <p:grpSpPr bwMode="auto">
            <a:xfrm>
              <a:off x="611560" y="5480598"/>
              <a:ext cx="3538984" cy="1225863"/>
              <a:chOff x="889000" y="5480598"/>
              <a:chExt cx="3538984" cy="1225863"/>
            </a:xfrm>
          </p:grpSpPr>
          <p:pic>
            <p:nvPicPr>
              <p:cNvPr id="1435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00" y="5480598"/>
                <a:ext cx="1776108" cy="1225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4" name="Rectangle 9"/>
              <p:cNvSpPr>
                <a:spLocks noChangeArrowheads="1"/>
              </p:cNvSpPr>
              <p:nvPr/>
            </p:nvSpPr>
            <p:spPr bwMode="auto">
              <a:xfrm>
                <a:off x="2644107" y="5764450"/>
                <a:ext cx="1783877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/>
                  <a:t>Lire le guide de l’utilisateur</a:t>
                </a:r>
              </a:p>
            </p:txBody>
          </p:sp>
        </p:grpSp>
        <p:grpSp>
          <p:nvGrpSpPr>
            <p:cNvPr id="14350" name="Groupe 10"/>
            <p:cNvGrpSpPr>
              <a:grpSpLocks/>
            </p:cNvGrpSpPr>
            <p:nvPr/>
          </p:nvGrpSpPr>
          <p:grpSpPr bwMode="auto">
            <a:xfrm>
              <a:off x="4860032" y="4904000"/>
              <a:ext cx="3584907" cy="1954000"/>
              <a:chOff x="5220072" y="4904000"/>
              <a:chExt cx="3584907" cy="1954000"/>
            </a:xfrm>
          </p:grpSpPr>
          <p:pic>
            <p:nvPicPr>
              <p:cNvPr id="143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306"/>
              <a:stretch>
                <a:fillRect/>
              </a:stretch>
            </p:blipFill>
            <p:spPr bwMode="auto">
              <a:xfrm>
                <a:off x="5220072" y="4904000"/>
                <a:ext cx="1419474" cy="195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352" name="Rectangle 12"/>
              <p:cNvSpPr>
                <a:spLocks noChangeArrowheads="1"/>
              </p:cNvSpPr>
              <p:nvPr/>
            </p:nvSpPr>
            <p:spPr bwMode="auto">
              <a:xfrm>
                <a:off x="6535186" y="5764450"/>
                <a:ext cx="226979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fr-FR"/>
                  <a:t>Faire </a:t>
                </a:r>
                <a:r>
                  <a:rPr lang="fr-FR" smtClean="0"/>
                  <a:t>appel </a:t>
                </a:r>
                <a:r>
                  <a:rPr lang="fr-FR" dirty="0"/>
                  <a:t>à un GE (Gentil Encadrant)</a:t>
                </a:r>
              </a:p>
            </p:txBody>
          </p:sp>
        </p:grp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5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Êtes-vous prêt à commencer l’exercice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3589" y="16610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b="1" dirty="0" smtClean="0"/>
              <a:t>Réaliser toutes les opérations présentes sur la check-list. </a:t>
            </a:r>
            <a:endParaRPr lang="fr-FR" sz="3200" b="1" dirty="0"/>
          </a:p>
        </p:txBody>
      </p:sp>
      <p:pic>
        <p:nvPicPr>
          <p:cNvPr id="8194" name="Picture 2" descr="http://kgi.org/sites/default/files/check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99" y="2886258"/>
            <a:ext cx="4581555" cy="34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120482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Vue en 3D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695266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722412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714170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014596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53990" y="5775832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1910113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2889826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881154" y="5243990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Vue longitudinale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9569" r="67467" b="38282"/>
          <a:stretch/>
        </p:blipFill>
        <p:spPr bwMode="auto">
          <a:xfrm>
            <a:off x="883920" y="850569"/>
            <a:ext cx="2113280" cy="20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65987" r="58176" b="8854"/>
          <a:stretch/>
        </p:blipFill>
        <p:spPr bwMode="auto">
          <a:xfrm>
            <a:off x="4074160" y="3065449"/>
            <a:ext cx="4879696" cy="21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8"/>
          <a:stretch/>
        </p:blipFill>
        <p:spPr bwMode="auto">
          <a:xfrm>
            <a:off x="773925" y="1632858"/>
            <a:ext cx="7596151" cy="428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</a:t>
            </a:r>
            <a:r>
              <a:rPr lang="fr-FR" sz="3600" b="1" dirty="0" smtClean="0">
                <a:solidFill>
                  <a:srgbClr val="003478"/>
                </a:solidFill>
              </a:rPr>
              <a:t>programme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808390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11019" y="6160698"/>
            <a:ext cx="3498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Vue longitudinale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808390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Information sur</a:t>
            </a: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l’énergie manquante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160698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Fenêtre d’information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2011685" y="5238206"/>
            <a:ext cx="930358" cy="93036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6361611" y="5272415"/>
            <a:ext cx="430745" cy="9078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482807" y="1476772"/>
            <a:ext cx="267616" cy="7047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398060"/>
            <a:ext cx="0" cy="7297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808390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Barre d’outils</a:t>
            </a:r>
            <a:endParaRPr lang="fr-FR" b="1" dirty="0">
              <a:solidFill>
                <a:srgbClr val="00B05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785811" y="1218635"/>
            <a:ext cx="343429" cy="8116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9872" r="50803" b="9883"/>
          <a:stretch/>
        </p:blipFill>
        <p:spPr bwMode="auto">
          <a:xfrm>
            <a:off x="3261360" y="737326"/>
            <a:ext cx="5262880" cy="51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97875" y="808056"/>
            <a:ext cx="3618525" cy="1138310"/>
            <a:chOff x="597875" y="1147690"/>
            <a:chExt cx="3618525" cy="1138310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2148449" cy="7526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093574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Calorimètre hadronique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239589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Calorimètre électromagnétique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500846"/>
            <a:ext cx="4731771" cy="1533096"/>
            <a:chOff x="597875" y="3840480"/>
            <a:chExt cx="4731771" cy="1533096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Aimant</a:t>
              </a:r>
              <a:endParaRPr lang="fr-FR" b="1" dirty="0"/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40480"/>
              <a:ext cx="3739997" cy="13505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526972"/>
            <a:ext cx="5006091" cy="2254233"/>
            <a:chOff x="597875" y="3866606"/>
            <a:chExt cx="5006091" cy="2254233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5751507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Trajectographe</a:t>
              </a:r>
              <a:endParaRPr lang="fr-FR" b="1" dirty="0"/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42309" y="3866606"/>
              <a:ext cx="3461657" cy="202474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5806720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812" y="3041361"/>
            <a:ext cx="2898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1. Sélectionnez la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icône.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042872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. Cliquez sur une vue </a:t>
            </a:r>
            <a:br>
              <a:rPr lang="fr-FR" b="1" dirty="0" smtClean="0"/>
            </a:br>
            <a:r>
              <a:rPr lang="fr-FR" b="1" dirty="0" smtClean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4873508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3.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9872" r="50803" b="9883"/>
          <a:stretch/>
        </p:blipFill>
        <p:spPr bwMode="auto">
          <a:xfrm>
            <a:off x="3261360" y="1076960"/>
            <a:ext cx="5262880" cy="51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8572" r="43859" b="88527"/>
          <a:stretch/>
        </p:blipFill>
        <p:spPr bwMode="auto">
          <a:xfrm>
            <a:off x="444136" y="3383279"/>
            <a:ext cx="2166066" cy="4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Possibilité de se déplacer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812" y="3067487"/>
            <a:ext cx="2898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1. Sélectionnez la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icône.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0559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. Cliquez sur une vue </a:t>
            </a:r>
            <a:br>
              <a:rPr lang="fr-FR" b="1" dirty="0" smtClean="0"/>
            </a:br>
            <a:r>
              <a:rPr lang="fr-FR" b="1" dirty="0" smtClean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4978010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3. Touche «M»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9872" r="50803" b="9883"/>
          <a:stretch/>
        </p:blipFill>
        <p:spPr bwMode="auto">
          <a:xfrm>
            <a:off x="3261360" y="1076960"/>
            <a:ext cx="5262880" cy="51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6</a:t>
            </a:fld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8572" r="43859" b="88527"/>
          <a:stretch/>
        </p:blipFill>
        <p:spPr bwMode="auto">
          <a:xfrm>
            <a:off x="444136" y="3383279"/>
            <a:ext cx="2166066" cy="4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9872" r="50803" b="9883"/>
          <a:stretch/>
        </p:blipFill>
        <p:spPr bwMode="auto">
          <a:xfrm>
            <a:off x="3261360" y="1076960"/>
            <a:ext cx="5262880" cy="51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267286" y="1147690"/>
            <a:ext cx="5613561" cy="369332"/>
            <a:chOff x="267286" y="1147690"/>
            <a:chExt cx="5613561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  <a:endParaRPr lang="fr-FR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1489166" y="1371600"/>
              <a:ext cx="4391681" cy="7171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708126" cy="929326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Dépôt d’énergie dans le calorimètre hadronique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245225"/>
            <a:ext cx="4968102" cy="1396832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Dépôt d’énergie dans le calorimètre électromagnétique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931920"/>
            <a:ext cx="5454245" cy="1381032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Traces</a:t>
              </a:r>
              <a:endParaRPr lang="fr-FR" b="1" dirty="0"/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155371" y="5020235"/>
            <a:ext cx="3519288" cy="58373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395461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 smtClean="0"/>
              <a:t>Energie manquante</a:t>
            </a:r>
            <a:endParaRPr lang="fr-FR" b="1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assets1.wordansassets.com/wvc-1354384148/wordansfiles/images/2012/12/1/171749/171749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15" y="914401"/>
            <a:ext cx="1593214" cy="15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21145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812" y="2558033"/>
            <a:ext cx="297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1. Sélectionnez la </a:t>
            </a:r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</a:t>
            </a:r>
            <a:r>
              <a:rPr lang="fr-FR" b="1" dirty="0" smtClean="0"/>
              <a:t>icône.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812" y="3501235"/>
            <a:ext cx="2327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. Cliquez sur une vue.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811" y="4102796"/>
            <a:ext cx="2757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3. Cliquez sur un des objets. </a:t>
            </a:r>
          </a:p>
          <a:p>
            <a:endParaRPr lang="fr-FR" b="1" dirty="0"/>
          </a:p>
          <a:p>
            <a:r>
              <a:rPr lang="fr-FR" b="1" i="1" dirty="0" smtClean="0"/>
              <a:t>Les caractéristiques de l’objet s’affichent dans la fenêtre d’information.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Vue transversale du détecteur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440" y="1053067"/>
            <a:ext cx="318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Afficher les caractéristiques </a:t>
            </a:r>
            <a:br>
              <a:rPr lang="fr-FR" sz="2400" b="1" dirty="0" smtClean="0">
                <a:solidFill>
                  <a:srgbClr val="0070C0"/>
                </a:solidFill>
              </a:rPr>
            </a:br>
            <a:r>
              <a:rPr lang="fr-FR" sz="2400" b="1" dirty="0" smtClean="0">
                <a:solidFill>
                  <a:srgbClr val="0070C0"/>
                </a:solidFill>
              </a:rPr>
              <a:t>des objets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9872" r="50803" b="9883"/>
          <a:stretch/>
        </p:blipFill>
        <p:spPr bwMode="auto">
          <a:xfrm>
            <a:off x="3261360" y="1076960"/>
            <a:ext cx="5262880" cy="51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8</a:t>
            </a:fld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8572" r="43859" b="88527"/>
          <a:stretch/>
        </p:blipFill>
        <p:spPr bwMode="auto">
          <a:xfrm>
            <a:off x="444136" y="2886890"/>
            <a:ext cx="2166066" cy="4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assets1.wordansassets.com/wvc-1354384148/wordansfiles/images/2012/12/1/171749/171749_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15" y="914401"/>
            <a:ext cx="1593214" cy="15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21145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 smtClean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812" y="2558033"/>
            <a:ext cx="297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1. Sélectionnez la </a:t>
            </a:r>
            <a:r>
              <a:rPr lang="fr-FR" b="1" dirty="0" smtClean="0"/>
              <a:t>2</a:t>
            </a:r>
            <a:r>
              <a:rPr lang="fr-FR" b="1" baseline="30000" dirty="0" smtClean="0"/>
              <a:t>ème</a:t>
            </a:r>
            <a:r>
              <a:rPr lang="fr-FR" b="1" dirty="0" smtClean="0"/>
              <a:t> </a:t>
            </a:r>
            <a:r>
              <a:rPr lang="fr-FR" b="1" dirty="0" smtClean="0"/>
              <a:t>icône.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812" y="3501235"/>
            <a:ext cx="2327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</a:t>
            </a:r>
            <a:r>
              <a:rPr lang="fr-FR" b="1" dirty="0" smtClean="0"/>
              <a:t>. Cliquez sur une vue.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8811" y="4102796"/>
            <a:ext cx="2757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3. Cliquez sur un des objets. </a:t>
            </a:r>
          </a:p>
          <a:p>
            <a:endParaRPr lang="fr-FR" b="1" dirty="0"/>
          </a:p>
          <a:p>
            <a:r>
              <a:rPr lang="fr-FR" b="1" i="1" dirty="0" smtClean="0"/>
              <a:t>Les caractéristiques de l’objet s’affichent dans la fenêtre d’information.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1440" y="1053067"/>
            <a:ext cx="318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Afficher les caractéristiques </a:t>
            </a:r>
            <a:br>
              <a:rPr lang="fr-FR" sz="2400" b="1" dirty="0" smtClean="0">
                <a:solidFill>
                  <a:srgbClr val="0070C0"/>
                </a:solidFill>
              </a:rPr>
            </a:br>
            <a:r>
              <a:rPr lang="fr-FR" sz="2400" b="1" dirty="0" smtClean="0">
                <a:solidFill>
                  <a:srgbClr val="0070C0"/>
                </a:solidFill>
              </a:rPr>
              <a:t>des objets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9</a:t>
            </a:fld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8572" r="43859" b="88527"/>
          <a:stretch/>
        </p:blipFill>
        <p:spPr bwMode="auto">
          <a:xfrm>
            <a:off x="444136" y="2886890"/>
            <a:ext cx="2166066" cy="49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74540" r="70465" b="11111"/>
          <a:stretch/>
        </p:blipFill>
        <p:spPr bwMode="auto">
          <a:xfrm>
            <a:off x="3931921" y="2155371"/>
            <a:ext cx="2717075" cy="2980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167053" y="1371600"/>
            <a:ext cx="212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 d’une trace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011686" y="2429691"/>
            <a:ext cx="129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Impulsion transverse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11685" y="3313611"/>
            <a:ext cx="196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Charge électrique (+1 ou -1)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011685" y="4432662"/>
            <a:ext cx="2000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Isolation (trace est isolée si &lt; 0.2)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021977" y="4702629"/>
            <a:ext cx="901337" cy="13062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6056811" y="3644537"/>
            <a:ext cx="853440" cy="93617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6248400" y="2751908"/>
            <a:ext cx="670560" cy="10014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4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387</Words>
  <Application>Microsoft Office PowerPoint</Application>
  <PresentationFormat>Affichage à l'écran (4:3)</PresentationFormat>
  <Paragraphs>89</Paragraphs>
  <Slides>16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Administrateur</cp:lastModifiedBy>
  <cp:revision>152</cp:revision>
  <dcterms:created xsi:type="dcterms:W3CDTF">2013-03-01T10:27:03Z</dcterms:created>
  <dcterms:modified xsi:type="dcterms:W3CDTF">2018-02-19T13:56:56Z</dcterms:modified>
</cp:coreProperties>
</file>