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2" r:id="rId3"/>
    <p:sldId id="279" r:id="rId4"/>
    <p:sldId id="276" r:id="rId5"/>
    <p:sldId id="293" r:id="rId6"/>
    <p:sldId id="296" r:id="rId7"/>
    <p:sldId id="278" r:id="rId8"/>
    <p:sldId id="297" r:id="rId9"/>
    <p:sldId id="261" r:id="rId10"/>
    <p:sldId id="262" r:id="rId11"/>
    <p:sldId id="263" r:id="rId12"/>
    <p:sldId id="264" r:id="rId13"/>
    <p:sldId id="288" r:id="rId14"/>
    <p:sldId id="294" r:id="rId15"/>
    <p:sldId id="275" r:id="rId16"/>
    <p:sldId id="274" r:id="rId17"/>
    <p:sldId id="295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01E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0DF1C-9206-FF4F-9699-F616285823F7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0AA32-D29B-3940-9E7A-9CFD8757690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68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9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7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1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79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3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98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2037-D27D-2D40-B5B2-FDEEAEA73439}" type="datetimeFigureOut">
              <a:rPr lang="fr-FR" smtClean="0"/>
              <a:t>12/03/2018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" y="5310280"/>
            <a:ext cx="1784321" cy="1331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294" y="5310279"/>
            <a:ext cx="1814345" cy="1331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772" y="5310279"/>
            <a:ext cx="3332492" cy="13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1340" y="382620"/>
            <a:ext cx="32888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Accélérateur 4 MV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40" y="956021"/>
            <a:ext cx="3399426" cy="28364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484" y="1049284"/>
            <a:ext cx="36576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84" y="398531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Van </a:t>
            </a:r>
            <a:r>
              <a:rPr lang="fr-FR" sz="1400" b="1" dirty="0">
                <a:latin typeface="Arial"/>
                <a:cs typeface="Arial"/>
              </a:rPr>
              <a:t>de </a:t>
            </a:r>
            <a:r>
              <a:rPr lang="fr-FR" sz="1400" b="1" dirty="0" err="1">
                <a:latin typeface="Arial"/>
                <a:cs typeface="Arial"/>
              </a:rPr>
              <a:t>Graaff</a:t>
            </a:r>
            <a:r>
              <a:rPr lang="fr-FR" sz="1400" b="1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simple étage. Fabriqué par </a:t>
            </a:r>
            <a:r>
              <a:rPr lang="fr-FR" sz="1400" dirty="0" smtClean="0">
                <a:latin typeface="Arial"/>
                <a:cs typeface="Arial"/>
              </a:rPr>
              <a:t>HVEE </a:t>
            </a:r>
          </a:p>
          <a:p>
            <a:r>
              <a:rPr lang="fr-FR" sz="1400" dirty="0" smtClean="0">
                <a:latin typeface="Arial"/>
                <a:cs typeface="Arial"/>
              </a:rPr>
              <a:t>Modification et jouvence en 2006 (CPER)</a:t>
            </a:r>
          </a:p>
          <a:p>
            <a:r>
              <a:rPr lang="fr-FR" sz="1400" dirty="0">
                <a:latin typeface="Arial"/>
                <a:cs typeface="Arial"/>
              </a:rPr>
              <a:t>Faisceaux disponibles : ions sous forme gazeuse (H, D, 3He, 4He, C, N, O, Ne, Ar, Kr, Xe ...</a:t>
            </a:r>
            <a:r>
              <a:rPr lang="fr-FR" sz="1400" dirty="0" smtClean="0">
                <a:latin typeface="Arial"/>
                <a:cs typeface="Arial"/>
              </a:rPr>
              <a:t>)</a:t>
            </a:r>
          </a:p>
          <a:p>
            <a:r>
              <a:rPr lang="fr-FR" sz="1400" dirty="0">
                <a:latin typeface="Arial"/>
                <a:cs typeface="Arial"/>
              </a:rPr>
              <a:t>L'</a:t>
            </a:r>
            <a:r>
              <a:rPr lang="fr-FR" sz="1400" b="1" dirty="0">
                <a:latin typeface="Arial"/>
                <a:cs typeface="Arial"/>
              </a:rPr>
              <a:t>énergie</a:t>
            </a:r>
            <a:r>
              <a:rPr lang="fr-FR" sz="1400" dirty="0">
                <a:latin typeface="Arial"/>
                <a:cs typeface="Arial"/>
              </a:rPr>
              <a:t> des particules varie de 500 </a:t>
            </a:r>
            <a:r>
              <a:rPr lang="fr-FR" sz="1400" dirty="0" err="1">
                <a:latin typeface="Arial"/>
                <a:cs typeface="Arial"/>
              </a:rPr>
              <a:t>keV</a:t>
            </a:r>
            <a:r>
              <a:rPr lang="fr-FR" sz="1400" dirty="0">
                <a:latin typeface="Arial"/>
                <a:cs typeface="Arial"/>
              </a:rPr>
              <a:t> à 4 MeV pour des particules mono-chargées avec une résolution de quelques </a:t>
            </a:r>
            <a:r>
              <a:rPr lang="fr-FR" sz="1400" dirty="0" err="1" smtClean="0">
                <a:latin typeface="Arial"/>
                <a:cs typeface="Arial"/>
              </a:rPr>
              <a:t>keV</a:t>
            </a:r>
            <a:endParaRPr lang="fr-FR" sz="1400" dirty="0" smtClean="0">
              <a:latin typeface="Arial"/>
              <a:cs typeface="Arial"/>
            </a:endParaRPr>
          </a:p>
          <a:p>
            <a:r>
              <a:rPr lang="fr-FR" sz="1400" dirty="0">
                <a:latin typeface="Arial"/>
                <a:cs typeface="Arial"/>
              </a:rPr>
              <a:t>Le </a:t>
            </a:r>
            <a:r>
              <a:rPr lang="fr-FR" sz="1400" b="1" dirty="0">
                <a:latin typeface="Arial"/>
                <a:cs typeface="Arial"/>
              </a:rPr>
              <a:t>courant</a:t>
            </a:r>
            <a:r>
              <a:rPr lang="fr-FR" sz="1400" dirty="0">
                <a:latin typeface="Arial"/>
                <a:cs typeface="Arial"/>
              </a:rPr>
              <a:t> d'ions peut atteindre 200 µA à la sortie de l'accélérateur</a:t>
            </a:r>
            <a:r>
              <a:rPr lang="fr-FR" sz="1400" dirty="0" smtClean="0">
                <a:latin typeface="Arial"/>
                <a:cs typeface="Arial"/>
              </a:rPr>
              <a:t>.</a:t>
            </a:r>
          </a:p>
          <a:p>
            <a:endParaRPr lang="fr-FR" sz="1400" dirty="0">
              <a:latin typeface="Arial"/>
              <a:cs typeface="Arial"/>
            </a:endParaRPr>
          </a:p>
          <a:p>
            <a:r>
              <a:rPr lang="fr-FR" sz="1400" b="1" dirty="0" smtClean="0">
                <a:latin typeface="Arial"/>
                <a:cs typeface="Arial"/>
              </a:rPr>
              <a:t>3 lignes de faisceau </a:t>
            </a:r>
            <a:r>
              <a:rPr lang="fr-FR" sz="1400" dirty="0" smtClean="0">
                <a:latin typeface="Arial"/>
                <a:cs typeface="Arial"/>
              </a:rPr>
              <a:t>: chimie nucléaire, implantation (matériaux), physique nucléaire</a:t>
            </a:r>
            <a:endParaRPr lang="fr-FR" sz="1400" dirty="0">
              <a:latin typeface="Arial"/>
              <a:cs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878" y="4284424"/>
            <a:ext cx="2401872" cy="18494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630" y="6330903"/>
            <a:ext cx="1647697" cy="5270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10278" t="4495" r="10555" b="89853"/>
          <a:stretch/>
        </p:blipFill>
        <p:spPr>
          <a:xfrm>
            <a:off x="939800" y="0"/>
            <a:ext cx="7239000" cy="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630" y="6330903"/>
            <a:ext cx="1647697" cy="5270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0278" t="4495" r="10555" b="89853"/>
          <a:stretch/>
        </p:blipFill>
        <p:spPr>
          <a:xfrm>
            <a:off x="939800" y="0"/>
            <a:ext cx="7239000" cy="3831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7564"/>
          <a:stretch/>
        </p:blipFill>
        <p:spPr>
          <a:xfrm>
            <a:off x="0" y="528320"/>
            <a:ext cx="9144000" cy="630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7200" y="1118122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9h00 </a:t>
            </a:r>
            <a:r>
              <a:rPr lang="en-GB" sz="2800" dirty="0" err="1" smtClean="0"/>
              <a:t>Accueil</a:t>
            </a:r>
            <a:endParaRPr lang="en-GB" sz="2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9h15 </a:t>
            </a:r>
            <a:r>
              <a:rPr lang="en-GB" sz="2800" dirty="0" err="1" smtClean="0"/>
              <a:t>Présentation</a:t>
            </a:r>
            <a:r>
              <a:rPr lang="en-GB" sz="2800" dirty="0" smtClean="0"/>
              <a:t> </a:t>
            </a:r>
            <a:r>
              <a:rPr lang="en-GB" sz="2800" dirty="0" err="1" smtClean="0"/>
              <a:t>sur</a:t>
            </a:r>
            <a:r>
              <a:rPr lang="en-GB" sz="2800" dirty="0" smtClean="0"/>
              <a:t> la physique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10h25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10h40 1er </a:t>
            </a:r>
            <a:r>
              <a:rPr lang="en-GB" sz="2800" dirty="0" err="1" smtClean="0"/>
              <a:t>exercice</a:t>
            </a:r>
            <a:endParaRPr lang="en-GB" sz="2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12h20 </a:t>
            </a:r>
            <a:r>
              <a:rPr lang="en-GB" sz="2800" dirty="0" err="1" smtClean="0"/>
              <a:t>Déjeuner</a:t>
            </a:r>
            <a:endParaRPr lang="en-GB" sz="2800" dirty="0"/>
          </a:p>
        </p:txBody>
      </p:sp>
      <p:cxnSp>
        <p:nvCxnSpPr>
          <p:cNvPr id="16" name="Connecteur droit avec flèche 15"/>
          <p:cNvCxnSpPr>
            <a:stCxn id="7" idx="2"/>
          </p:cNvCxnSpPr>
          <p:nvPr/>
        </p:nvCxnSpPr>
        <p:spPr>
          <a:xfrm>
            <a:off x="4303750" y="4077570"/>
            <a:ext cx="860381" cy="69628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7" idx="2"/>
          </p:cNvCxnSpPr>
          <p:nvPr/>
        </p:nvCxnSpPr>
        <p:spPr>
          <a:xfrm>
            <a:off x="4303750" y="4077570"/>
            <a:ext cx="2774328" cy="1168436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7" idx="2"/>
          </p:cNvCxnSpPr>
          <p:nvPr/>
        </p:nvCxnSpPr>
        <p:spPr>
          <a:xfrm flipH="1">
            <a:off x="7325783" y="4077570"/>
            <a:ext cx="924627" cy="261225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3" idx="2"/>
          </p:cNvCxnSpPr>
          <p:nvPr/>
        </p:nvCxnSpPr>
        <p:spPr>
          <a:xfrm>
            <a:off x="6196926" y="4124738"/>
            <a:ext cx="164629" cy="649112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974502" y="5006716"/>
            <a:ext cx="117589" cy="478581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4880797" y="5843851"/>
            <a:ext cx="774758" cy="27044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>
            <a:off x="3556070" y="3755853"/>
            <a:ext cx="1495360" cy="32171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Salles de TP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449246" y="3551582"/>
            <a:ext cx="1495360" cy="573156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Accélérateur 4MV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7646382" y="3642648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Cantine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3488063" y="4571794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Cyclotron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5655555" y="5936832"/>
            <a:ext cx="1004295" cy="54304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Vous êtes ici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43856" y="450072"/>
            <a:ext cx="4389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Programme de la matinée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2568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559872" y="4503738"/>
            <a:ext cx="2007344" cy="938612"/>
          </a:xfrm>
          <a:prstGeom prst="wedgeEllipseCallout">
            <a:avLst>
              <a:gd name="adj1" fmla="val 185673"/>
              <a:gd name="adj2" fmla="val 82320"/>
            </a:avLst>
          </a:pr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Retour ici à 13h20 !!!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>
            <a:stCxn id="12" idx="2"/>
          </p:cNvCxnSpPr>
          <p:nvPr/>
        </p:nvCxnSpPr>
        <p:spPr>
          <a:xfrm flipH="1">
            <a:off x="7325783" y="4077570"/>
            <a:ext cx="924627" cy="261225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4880797" y="5843851"/>
            <a:ext cx="774758" cy="27044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7646382" y="3642648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Cantine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5655555" y="5936832"/>
            <a:ext cx="1004295" cy="54304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Vous êtes ici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5347546" y="4441863"/>
            <a:ext cx="1871641" cy="1418615"/>
          </a:xfrm>
          <a:custGeom>
            <a:avLst/>
            <a:gdLst>
              <a:gd name="connsiteX0" fmla="*/ 0 w 1871641"/>
              <a:gd name="connsiteY0" fmla="*/ 1367195 h 1418615"/>
              <a:gd name="connsiteX1" fmla="*/ 783902 w 1871641"/>
              <a:gd name="connsiteY1" fmla="*/ 1294278 h 1418615"/>
              <a:gd name="connsiteX2" fmla="*/ 151919 w 1871641"/>
              <a:gd name="connsiteY2" fmla="*/ 285592 h 1418615"/>
              <a:gd name="connsiteX3" fmla="*/ 1470575 w 1871641"/>
              <a:gd name="connsiteY3" fmla="*/ 176217 h 1418615"/>
              <a:gd name="connsiteX4" fmla="*/ 1871641 w 1871641"/>
              <a:gd name="connsiteY4" fmla="*/ 0 h 1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641" h="1418615">
                <a:moveTo>
                  <a:pt x="0" y="1367195"/>
                </a:moveTo>
                <a:cubicBezTo>
                  <a:pt x="379291" y="1420870"/>
                  <a:pt x="758582" y="1474545"/>
                  <a:pt x="783902" y="1294278"/>
                </a:cubicBezTo>
                <a:cubicBezTo>
                  <a:pt x="809222" y="1114011"/>
                  <a:pt x="37474" y="471935"/>
                  <a:pt x="151919" y="285592"/>
                </a:cubicBezTo>
                <a:cubicBezTo>
                  <a:pt x="266364" y="99249"/>
                  <a:pt x="1183955" y="223816"/>
                  <a:pt x="1470575" y="176217"/>
                </a:cubicBezTo>
                <a:cubicBezTo>
                  <a:pt x="1757195" y="128618"/>
                  <a:pt x="1871641" y="0"/>
                  <a:pt x="187164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space réservé du contenu 12"/>
          <p:cNvSpPr txBox="1">
            <a:spLocks/>
          </p:cNvSpPr>
          <p:nvPr/>
        </p:nvSpPr>
        <p:spPr>
          <a:xfrm>
            <a:off x="457200" y="111812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9h00 </a:t>
            </a:r>
            <a:r>
              <a:rPr lang="en-GB" sz="2800" dirty="0" err="1" smtClean="0"/>
              <a:t>Accueil</a:t>
            </a:r>
            <a:endParaRPr lang="en-GB" sz="2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9h15 </a:t>
            </a:r>
            <a:r>
              <a:rPr lang="en-GB" sz="2800" dirty="0" err="1" smtClean="0"/>
              <a:t>Présentation</a:t>
            </a:r>
            <a:r>
              <a:rPr lang="en-GB" sz="2800" dirty="0" smtClean="0"/>
              <a:t> </a:t>
            </a:r>
            <a:r>
              <a:rPr lang="en-GB" sz="2800" dirty="0" err="1" smtClean="0"/>
              <a:t>sur</a:t>
            </a:r>
            <a:r>
              <a:rPr lang="en-GB" sz="2800" dirty="0" smtClean="0"/>
              <a:t> la physique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10h25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10h40 1er </a:t>
            </a:r>
            <a:r>
              <a:rPr lang="en-GB" sz="2800" dirty="0" err="1" smtClean="0"/>
              <a:t>exercice</a:t>
            </a:r>
            <a:endParaRPr lang="en-GB" sz="2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 smtClean="0"/>
              <a:t>12h20 </a:t>
            </a:r>
            <a:r>
              <a:rPr lang="en-GB" sz="2800" dirty="0" err="1" smtClean="0"/>
              <a:t>Déjeuner</a:t>
            </a:r>
            <a:endParaRPr lang="en-GB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43856" y="450072"/>
            <a:ext cx="4389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Programme de la matinée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1994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12"/>
          <p:cNvSpPr txBox="1">
            <a:spLocks/>
          </p:cNvSpPr>
          <p:nvPr/>
        </p:nvSpPr>
        <p:spPr>
          <a:xfrm>
            <a:off x="457200" y="191855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13h20 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exercice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14h30 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14h50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15h00 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15h25 3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15h45 Préparation visioconférence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16h00 Visioconférence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 smtClean="0"/>
              <a:t>17h00 Conclusion</a:t>
            </a:r>
          </a:p>
        </p:txBody>
      </p:sp>
      <p:pic>
        <p:nvPicPr>
          <p:cNvPr id="17" name="Image 16" descr="tornade-mosell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2" b="7393"/>
          <a:stretch/>
        </p:blipFill>
        <p:spPr>
          <a:xfrm>
            <a:off x="4374303" y="1024058"/>
            <a:ext cx="4452207" cy="334560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43856" y="450072"/>
            <a:ext cx="46632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Programme de l’après midi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9270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9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15866" r="10084" b="15885"/>
          <a:stretch/>
        </p:blipFill>
        <p:spPr>
          <a:xfrm>
            <a:off x="2397759" y="5110543"/>
            <a:ext cx="2935086" cy="1746000"/>
          </a:xfrm>
          <a:prstGeom prst="rect">
            <a:avLst/>
          </a:prstGeom>
        </p:spPr>
      </p:pic>
      <p:pic>
        <p:nvPicPr>
          <p:cNvPr id="6" name="Image 5" descr="LHC_underground_Screen shot 2014-06-24 at 13.24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5745"/>
          <a:stretch/>
        </p:blipFill>
        <p:spPr>
          <a:xfrm>
            <a:off x="-337170" y="5110543"/>
            <a:ext cx="2895600" cy="17474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0" b="11432"/>
          <a:stretch/>
        </p:blipFill>
        <p:spPr>
          <a:xfrm>
            <a:off x="5332845" y="5110543"/>
            <a:ext cx="3789161" cy="1747457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263900" y="3765550"/>
            <a:ext cx="3517900" cy="1295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15875" dist="58039" dir="5400000" sx="102000" sy="102000" rotWithShape="0">
              <a:schemeClr val="tx1">
                <a:lumMod val="65000"/>
                <a:lumOff val="35000"/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3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18409" y="167880"/>
            <a:ext cx="7507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Instituts impliqués dans l’expérience ALICE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8" y="1574800"/>
            <a:ext cx="9168077" cy="42875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32144" y="5885656"/>
            <a:ext cx="40797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smtClean="0">
                <a:solidFill>
                  <a:schemeClr val="accent2"/>
                </a:solidFill>
              </a:rPr>
              <a:t>37 pays, 154 instituts, 1500 membres</a:t>
            </a:r>
            <a:endParaRPr lang="fr-FR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5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Masterclasses 2018: Participants du 13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/>
          <a:stretch/>
        </p:blipFill>
        <p:spPr>
          <a:xfrm>
            <a:off x="1162363" y="903774"/>
            <a:ext cx="6819275" cy="56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Masterclasses 2018: Participants du 13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3592" r="12265" b="12772"/>
          <a:stretch/>
        </p:blipFill>
        <p:spPr>
          <a:xfrm>
            <a:off x="2032082" y="999451"/>
            <a:ext cx="5079836" cy="5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6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Masterclasses 2018: Participants du 20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 b="16847"/>
          <a:stretch/>
        </p:blipFill>
        <p:spPr>
          <a:xfrm>
            <a:off x="601094" y="1390110"/>
            <a:ext cx="7941813" cy="47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Masterclasses 2018: Participants du 20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4421" b="10774"/>
          <a:stretch/>
        </p:blipFill>
        <p:spPr>
          <a:xfrm>
            <a:off x="1638160" y="925303"/>
            <a:ext cx="5867681" cy="55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0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6970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639373" y="2028689"/>
            <a:ext cx="162393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Accélérateur</a:t>
            </a:r>
            <a:b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4 MV</a:t>
            </a:r>
            <a:endParaRPr lang="fr-FR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dist="254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059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149</Words>
  <Application>Microsoft Macintosh PowerPoint</Application>
  <PresentationFormat>Présentation à l'écran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Van Hove</dc:creator>
  <cp:lastModifiedBy>Pierre Van Hove</cp:lastModifiedBy>
  <cp:revision>69</cp:revision>
  <dcterms:created xsi:type="dcterms:W3CDTF">2015-03-19T07:01:22Z</dcterms:created>
  <dcterms:modified xsi:type="dcterms:W3CDTF">2018-03-12T16:20:18Z</dcterms:modified>
</cp:coreProperties>
</file>