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49D9-BF99-114E-9CB8-A642EF568F10}" type="datetimeFigureOut">
              <a:rPr lang="en-GB" smtClean="0"/>
              <a:pPr/>
              <a:t>11/6/17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4C98-CE03-0C49-A4F3-607BF2D769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2.pdf"/><Relationship Id="rId5" Type="http://schemas.openxmlformats.org/officeDocument/2006/relationships/image" Target="../media/image4.png"/><Relationship Id="rId6" Type="http://schemas.openxmlformats.org/officeDocument/2006/relationships/image" Target="../media/image3.pd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df"/><Relationship Id="rId5" Type="http://schemas.openxmlformats.org/officeDocument/2006/relationships/image" Target="../media/image7.png"/><Relationship Id="rId6" Type="http://schemas.openxmlformats.org/officeDocument/2006/relationships/image" Target="../media/image8.pdf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876800" y="4800600"/>
            <a:ext cx="3886200" cy="736937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ResolCalc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3369262"/>
            <a:ext cx="4801248" cy="3488738"/>
          </a:xfrm>
          <a:prstGeom prst="rect">
            <a:avLst/>
          </a:prstGeom>
        </p:spPr>
      </p:pic>
      <p:pic>
        <p:nvPicPr>
          <p:cNvPr id="5" name="Picture 4" descr="MIssingETCalc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558497" y="457200"/>
            <a:ext cx="4509303" cy="3276600"/>
          </a:xfrm>
          <a:prstGeom prst="rect">
            <a:avLst/>
          </a:prstGeom>
        </p:spPr>
      </p:pic>
      <p:pic>
        <p:nvPicPr>
          <p:cNvPr id="4" name="Picture 3" descr="MissingE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61277" y="431800"/>
            <a:ext cx="4334523" cy="314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3925669"/>
            <a:ext cx="1249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</a:rPr>
              <a:t>E</a:t>
            </a:r>
            <a:r>
              <a:rPr lang="en-US" b="1" baseline="-25000" dirty="0" err="1" smtClean="0">
                <a:solidFill>
                  <a:srgbClr val="008000"/>
                </a:solidFill>
              </a:rPr>
              <a:t>t</a:t>
            </a:r>
            <a:r>
              <a:rPr lang="en-GB" b="1" baseline="30000" dirty="0" smtClean="0">
                <a:solidFill>
                  <a:srgbClr val="008000"/>
                </a:solidFill>
              </a:rPr>
              <a:t>had</a:t>
            </a:r>
            <a:r>
              <a:rPr lang="en-GB" b="1" dirty="0" smtClean="0">
                <a:solidFill>
                  <a:srgbClr val="008000"/>
                </a:solidFill>
              </a:rPr>
              <a:t> &amp; E</a:t>
            </a:r>
            <a:r>
              <a:rPr lang="en-US" b="1" baseline="-25000" dirty="0" err="1" smtClean="0">
                <a:solidFill>
                  <a:srgbClr val="008000"/>
                </a:solidFill>
              </a:rPr>
              <a:t>t</a:t>
            </a:r>
            <a:r>
              <a:rPr lang="en-GB" b="1" baseline="30000" dirty="0" err="1" smtClean="0">
                <a:solidFill>
                  <a:srgbClr val="008000"/>
                </a:solidFill>
              </a:rPr>
              <a:t>mis</a:t>
            </a:r>
            <a:r>
              <a:rPr lang="en-GB" b="1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GB" b="1" dirty="0" smtClean="0">
                <a:solidFill>
                  <a:srgbClr val="008000"/>
                </a:solidFill>
              </a:rPr>
              <a:t>resolution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8535" y="10180"/>
            <a:ext cx="2876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E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T</a:t>
            </a:r>
            <a:r>
              <a:rPr lang="en-GB" sz="2800" b="1" baseline="30000" dirty="0" smtClean="0">
                <a:solidFill>
                  <a:srgbClr val="FF0000"/>
                </a:solidFill>
              </a:rPr>
              <a:t>miss</a:t>
            </a:r>
            <a:r>
              <a:rPr lang="en-GB" sz="2800" b="1" dirty="0" smtClean="0">
                <a:solidFill>
                  <a:srgbClr val="FF0000"/>
                </a:solidFill>
              </a:rPr>
              <a:t> distributions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762000"/>
            <a:ext cx="1303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</a:rPr>
              <a:t> E</a:t>
            </a:r>
            <a:r>
              <a:rPr lang="en-US" b="1" baseline="-25000" dirty="0" err="1" smtClean="0">
                <a:solidFill>
                  <a:srgbClr val="008000"/>
                </a:solidFill>
              </a:rPr>
              <a:t>t</a:t>
            </a:r>
            <a:r>
              <a:rPr lang="en-GB" b="1" baseline="30000" dirty="0" smtClean="0">
                <a:solidFill>
                  <a:srgbClr val="008000"/>
                </a:solidFill>
              </a:rPr>
              <a:t>hard </a:t>
            </a:r>
            <a:r>
              <a:rPr lang="en-GB" b="1" dirty="0" smtClean="0">
                <a:solidFill>
                  <a:srgbClr val="008000"/>
                </a:solidFill>
              </a:rPr>
              <a:t>~ E</a:t>
            </a:r>
            <a:r>
              <a:rPr lang="en-US" b="1" baseline="-25000" dirty="0" smtClean="0">
                <a:solidFill>
                  <a:srgbClr val="008000"/>
                </a:solidFill>
              </a:rPr>
              <a:t>T</a:t>
            </a:r>
            <a:r>
              <a:rPr lang="en-GB" b="1" baseline="30000" dirty="0" err="1" smtClean="0">
                <a:solidFill>
                  <a:srgbClr val="008000"/>
                </a:solidFill>
              </a:rPr>
              <a:t>mis</a:t>
            </a:r>
            <a:endParaRPr lang="en-GB" b="1" baseline="300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733800"/>
            <a:ext cx="44422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Font typeface="Wingdings" charset="2"/>
              <a:buChar char="§"/>
            </a:pPr>
            <a:r>
              <a:rPr lang="en-GB" sz="2000" dirty="0" smtClean="0"/>
              <a:t> </a:t>
            </a:r>
            <a:r>
              <a:rPr lang="en-GB" sz="2000" b="1" dirty="0" smtClean="0"/>
              <a:t>E</a:t>
            </a:r>
            <a:r>
              <a:rPr lang="en-US" sz="2000" b="1" baseline="-25000" dirty="0" smtClean="0"/>
              <a:t>T</a:t>
            </a:r>
            <a:r>
              <a:rPr lang="en-GB" sz="2000" b="1" baseline="30000" dirty="0" smtClean="0"/>
              <a:t>hard</a:t>
            </a:r>
            <a:r>
              <a:rPr lang="en-GB" sz="2000" b="1" dirty="0" smtClean="0"/>
              <a:t>  is recomputed using the </a:t>
            </a:r>
            <a:r>
              <a:rPr lang="en-GB" sz="2000" b="1" dirty="0" err="1" smtClean="0"/>
              <a:t>reco</a:t>
            </a:r>
            <a:endParaRPr lang="en-GB" sz="2000" b="1" dirty="0" smtClean="0"/>
          </a:p>
          <a:p>
            <a:pPr>
              <a:buClr>
                <a:srgbClr val="FF0000"/>
              </a:buClr>
            </a:pPr>
            <a:r>
              <a:rPr lang="en-GB" sz="2000" b="1" dirty="0" smtClean="0"/>
              <a:t>    jets “Track Confirmed”, </a:t>
            </a:r>
            <a:r>
              <a:rPr lang="en-GB" sz="2000" b="1" dirty="0" err="1" smtClean="0">
                <a:solidFill>
                  <a:srgbClr val="FF0000"/>
                </a:solidFill>
              </a:rPr>
              <a:t>p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T</a:t>
            </a:r>
            <a:r>
              <a:rPr lang="en-GB" sz="2000" b="1" baseline="30000" dirty="0" smtClean="0">
                <a:solidFill>
                  <a:srgbClr val="FF0000"/>
                </a:solidFill>
              </a:rPr>
              <a:t>jet</a:t>
            </a:r>
            <a:r>
              <a:rPr lang="en-GB" sz="2000" b="1" dirty="0" smtClean="0">
                <a:solidFill>
                  <a:srgbClr val="FF0000"/>
                </a:solidFill>
              </a:rPr>
              <a:t> &gt; 30 </a:t>
            </a:r>
            <a:r>
              <a:rPr lang="en-GB" sz="2000" b="1" dirty="0" err="1" smtClean="0">
                <a:solidFill>
                  <a:srgbClr val="FF0000"/>
                </a:solidFill>
              </a:rPr>
              <a:t>GeV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GB" sz="2000" b="1" dirty="0" smtClean="0"/>
              <a:t>   and the </a:t>
            </a:r>
            <a:r>
              <a:rPr lang="en-GB" sz="2000" b="1" dirty="0" err="1" smtClean="0"/>
              <a:t>reco</a:t>
            </a:r>
            <a:r>
              <a:rPr lang="en-GB" sz="2000" b="1" dirty="0" smtClean="0"/>
              <a:t> leptons, </a:t>
            </a:r>
            <a:r>
              <a:rPr lang="en-GB" sz="2000" b="1" dirty="0" err="1" smtClean="0">
                <a:solidFill>
                  <a:srgbClr val="FF0000"/>
                </a:solidFill>
              </a:rPr>
              <a:t>p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T</a:t>
            </a:r>
            <a:r>
              <a:rPr lang="en-GB" sz="2000" b="1" baseline="30000" dirty="0" err="1" smtClean="0">
                <a:solidFill>
                  <a:srgbClr val="FF0000"/>
                </a:solidFill>
              </a:rPr>
              <a:t>lept</a:t>
            </a:r>
            <a:r>
              <a:rPr lang="en-GB" sz="2000" b="1" dirty="0" smtClean="0">
                <a:solidFill>
                  <a:srgbClr val="FF0000"/>
                </a:solidFill>
              </a:rPr>
              <a:t> &gt; 5 </a:t>
            </a:r>
            <a:r>
              <a:rPr lang="en-GB" sz="2000" b="1" dirty="0" err="1" smtClean="0">
                <a:solidFill>
                  <a:srgbClr val="FF0000"/>
                </a:solidFill>
              </a:rPr>
              <a:t>GeV</a:t>
            </a:r>
            <a:r>
              <a:rPr lang="en-GB" sz="2000" b="1" baseline="30000" dirty="0" smtClean="0">
                <a:solidFill>
                  <a:srgbClr val="FF0000"/>
                </a:solidFill>
              </a:rPr>
              <a:t> </a:t>
            </a:r>
            <a:endParaRPr lang="en-GB" sz="2000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29200" y="4919007"/>
            <a:ext cx="3390822" cy="461665"/>
            <a:chOff x="5105400" y="5105400"/>
            <a:chExt cx="3390822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5105400" y="5105400"/>
              <a:ext cx="3390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/>
                <a:t>E</a:t>
              </a:r>
              <a:r>
                <a:rPr lang="en-US" sz="2400" b="1" baseline="-25000" dirty="0" smtClean="0"/>
                <a:t>T</a:t>
              </a:r>
              <a:r>
                <a:rPr lang="en-GB" sz="2400" b="1" baseline="30000" dirty="0" smtClean="0"/>
                <a:t>hard</a:t>
              </a:r>
              <a:r>
                <a:rPr lang="en-GB" sz="2400" b="1" dirty="0" smtClean="0"/>
                <a:t>= - | </a:t>
              </a:r>
              <a:r>
                <a:rPr lang="en-GB" sz="2400" b="1" dirty="0" err="1" smtClean="0"/>
                <a:t>Σ</a:t>
              </a:r>
              <a:r>
                <a:rPr lang="en-GB" sz="2400" b="1" dirty="0" smtClean="0"/>
                <a:t> </a:t>
              </a:r>
              <a:r>
                <a:rPr lang="en-GB" sz="2400" b="1" dirty="0" err="1" smtClean="0"/>
                <a:t>p</a:t>
              </a:r>
              <a:r>
                <a:rPr lang="en-GB" sz="2400" b="1" baseline="-25000" dirty="0" err="1" smtClean="0"/>
                <a:t>T</a:t>
              </a:r>
              <a:r>
                <a:rPr lang="en-GB" sz="2400" b="1" baseline="30000" dirty="0" err="1" smtClean="0"/>
                <a:t>jet</a:t>
              </a:r>
              <a:r>
                <a:rPr lang="en-GB" sz="2400" b="1" dirty="0" smtClean="0"/>
                <a:t> + </a:t>
              </a:r>
              <a:r>
                <a:rPr lang="en-GB" sz="2400" b="1" dirty="0" err="1" smtClean="0"/>
                <a:t>Σ</a:t>
              </a:r>
              <a:r>
                <a:rPr lang="en-GB" sz="2400" b="1" dirty="0" smtClean="0"/>
                <a:t> </a:t>
              </a:r>
              <a:r>
                <a:rPr lang="en-GB" sz="2400" b="1" dirty="0" err="1" smtClean="0"/>
                <a:t>p</a:t>
              </a:r>
              <a:r>
                <a:rPr lang="en-GB" sz="2400" b="1" baseline="-25000" dirty="0" err="1" smtClean="0"/>
                <a:t>T</a:t>
              </a:r>
              <a:r>
                <a:rPr lang="en-GB" sz="2400" b="1" baseline="30000" dirty="0" err="1" smtClean="0"/>
                <a:t>lept</a:t>
              </a:r>
              <a:r>
                <a:rPr lang="en-GB" sz="2400" b="1" dirty="0" smtClean="0"/>
                <a:t>|  </a:t>
              </a:r>
              <a:endParaRPr lang="en-GB" sz="2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527018" y="5184477"/>
              <a:ext cx="254782" cy="158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517618" y="5186065"/>
              <a:ext cx="254782" cy="158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724400" y="5613737"/>
            <a:ext cx="4215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Font typeface="Wingdings" charset="2"/>
              <a:buChar char="§"/>
            </a:pPr>
            <a:r>
              <a:rPr lang="en-GB" sz="2000" b="1" dirty="0" smtClean="0"/>
              <a:t> This improves the E</a:t>
            </a:r>
            <a:r>
              <a:rPr lang="en-US" sz="2000" b="1" baseline="-25000" dirty="0" err="1" smtClean="0"/>
              <a:t>T</a:t>
            </a:r>
            <a:r>
              <a:rPr lang="en-GB" sz="2000" b="1" baseline="30000" dirty="0" smtClean="0"/>
              <a:t>miss </a:t>
            </a:r>
            <a:r>
              <a:rPr lang="en-GB" sz="2000" b="1" dirty="0" smtClean="0"/>
              <a:t>resolution</a:t>
            </a:r>
          </a:p>
          <a:p>
            <a:pPr>
              <a:buClr>
                <a:srgbClr val="FF0000"/>
              </a:buClr>
            </a:pPr>
            <a:r>
              <a:rPr lang="en-GB" sz="2000" b="1" dirty="0" smtClean="0"/>
              <a:t>   (but the distribution is not </a:t>
            </a:r>
            <a:r>
              <a:rPr lang="en-GB" sz="2000" b="1" dirty="0" err="1" smtClean="0"/>
              <a:t>gaussian</a:t>
            </a:r>
            <a:endParaRPr lang="en-GB" sz="2000" b="1" dirty="0" smtClean="0"/>
          </a:p>
          <a:p>
            <a:pPr>
              <a:buClr>
                <a:srgbClr val="FF0000"/>
              </a:buClr>
            </a:pPr>
            <a:r>
              <a:rPr lang="en-GB" sz="2000" b="1" dirty="0" smtClean="0"/>
              <a:t>   anymore)  </a:t>
            </a:r>
            <a:endParaRPr lang="en-GB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WTBeforeMZCu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962400" y="381000"/>
            <a:ext cx="4299566" cy="3124200"/>
          </a:xfrm>
          <a:prstGeom prst="rect">
            <a:avLst/>
          </a:prstGeom>
        </p:spPr>
      </p:pic>
      <p:pic>
        <p:nvPicPr>
          <p:cNvPr id="6" name="Picture 5" descr="junk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34592" t="43333" r="33961" b="31111"/>
              <a:stretch>
                <a:fillRect/>
              </a:stretch>
            </p:blipFill>
          </mc:Choice>
          <mc:Fallback>
            <p:blipFill>
              <a:blip r:embed="rId5"/>
              <a:srcRect l="34592" t="43333" r="33961" b="31111"/>
              <a:stretch>
                <a:fillRect/>
              </a:stretch>
            </p:blipFill>
          </mc:Fallback>
        </mc:AlternateContent>
        <p:spPr>
          <a:xfrm>
            <a:off x="60325" y="1513125"/>
            <a:ext cx="2290744" cy="263435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667000"/>
            <a:ext cx="2971800" cy="293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077494" y="17907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1371600"/>
            <a:ext cx="99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&lt; 4 Basic</a:t>
            </a:r>
            <a:endParaRPr lang="en-GB" dirty="0"/>
          </a:p>
        </p:txBody>
      </p:sp>
      <p:pic>
        <p:nvPicPr>
          <p:cNvPr id="13" name="Picture 12" descr="MWTAfterMjjCU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962400" y="3501168"/>
            <a:ext cx="4514849" cy="32806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81200" y="1676400"/>
            <a:ext cx="99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</a:t>
            </a:r>
            <a:r>
              <a:rPr lang="en-GB" dirty="0" smtClean="0"/>
              <a:t> </a:t>
            </a:r>
            <a:r>
              <a:rPr lang="en-GB" dirty="0" smtClean="0"/>
              <a:t>3</a:t>
            </a:r>
            <a:r>
              <a:rPr lang="en-GB" dirty="0" smtClean="0"/>
              <a:t> </a:t>
            </a:r>
            <a:r>
              <a:rPr lang="en-GB" dirty="0" err="1" smtClean="0"/>
              <a:t>Zlept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752600" y="4038600"/>
            <a:ext cx="20574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0" y="472440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20" name="Smiley Face 19"/>
          <p:cNvSpPr/>
          <p:nvPr/>
        </p:nvSpPr>
        <p:spPr>
          <a:xfrm>
            <a:off x="7092778" y="1676400"/>
            <a:ext cx="374822" cy="369332"/>
          </a:xfrm>
          <a:prstGeom prst="smileyFac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miley Face 20"/>
          <p:cNvSpPr>
            <a:spLocks noChangeAspect="1"/>
          </p:cNvSpPr>
          <p:nvPr/>
        </p:nvSpPr>
        <p:spPr>
          <a:xfrm>
            <a:off x="7245179" y="4812269"/>
            <a:ext cx="414421" cy="395039"/>
          </a:xfrm>
          <a:prstGeom prst="smileyFace">
            <a:avLst>
              <a:gd name="adj" fmla="val -75"/>
            </a:avLst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152106" y="5066506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72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 Di Ciaccio</dc:creator>
  <cp:lastModifiedBy>Lucia Di Ciaccio</cp:lastModifiedBy>
  <cp:revision>12</cp:revision>
  <dcterms:created xsi:type="dcterms:W3CDTF">2017-11-06T17:07:26Z</dcterms:created>
  <dcterms:modified xsi:type="dcterms:W3CDTF">2017-11-06T17:33:04Z</dcterms:modified>
</cp:coreProperties>
</file>