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8" r:id="rId3"/>
    <p:sldId id="283" r:id="rId4"/>
    <p:sldId id="279" r:id="rId5"/>
    <p:sldId id="280" r:id="rId6"/>
    <p:sldId id="257" r:id="rId7"/>
    <p:sldId id="282" r:id="rId8"/>
    <p:sldId id="285" r:id="rId9"/>
    <p:sldId id="284" r:id="rId10"/>
    <p:sldId id="281" r:id="rId11"/>
    <p:sldId id="258" r:id="rId12"/>
    <p:sldId id="273" r:id="rId13"/>
    <p:sldId id="274" r:id="rId14"/>
    <p:sldId id="275" r:id="rId15"/>
    <p:sldId id="277" r:id="rId16"/>
    <p:sldId id="276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94760-216B-48F4-BAC3-A3A5283FCBBE}" type="datetimeFigureOut">
              <a:rPr lang="fr-FR" smtClean="0"/>
              <a:pPr/>
              <a:t>26/02/2009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D210B-69B7-4018-A16A-C15387CEE0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D544F-9FC2-451A-8F31-803EFF590A4C}" type="slidenum">
              <a:rPr lang="en-US"/>
              <a:pPr/>
              <a:t>3</a:t>
            </a:fld>
            <a:endParaRPr lang="en-US"/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8025" cy="3387725"/>
          </a:xfrm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065" y="4377447"/>
            <a:ext cx="5043747" cy="4095631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26/02/2009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26/02/2009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26/02/2009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26/02/2009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26/02/2009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26/02/2009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26/02/2009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26/02/2009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26/02/2009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26/02/2009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26/02/2009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26/02/2009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57224" y="6596390"/>
            <a:ext cx="2582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FKPPL, </a:t>
            </a:r>
            <a:r>
              <a:rPr lang="en-US" sz="1100" dirty="0" err="1" smtClean="0"/>
              <a:t>Febuary</a:t>
            </a:r>
            <a:r>
              <a:rPr lang="en-US" sz="1100" dirty="0" smtClean="0"/>
              <a:t>  25-26 2009,  </a:t>
            </a:r>
            <a:r>
              <a:rPr lang="en-US" sz="1100" dirty="0" err="1" smtClean="0"/>
              <a:t>Rémi</a:t>
            </a:r>
            <a:r>
              <a:rPr lang="en-US" sz="1100" dirty="0" smtClean="0"/>
              <a:t> </a:t>
            </a:r>
            <a:r>
              <a:rPr lang="en-US" sz="1100" dirty="0" err="1" smtClean="0"/>
              <a:t>Cornat</a:t>
            </a:r>
            <a:endParaRPr lang="en-US" sz="1100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574613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B5C4A86-10D4-4B3F-864C-52F5B709876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logo_CALICE-col_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429396"/>
            <a:ext cx="815300" cy="428604"/>
          </a:xfrm>
          <a:prstGeom prst="rect">
            <a:avLst/>
          </a:prstGeom>
        </p:spPr>
      </p:pic>
      <p:pic>
        <p:nvPicPr>
          <p:cNvPr id="12" name="Image 11" descr="CNRSfrIN2P3-Q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787406" cy="1071546"/>
          </a:xfrm>
          <a:prstGeom prst="rect">
            <a:avLst/>
          </a:prstGeom>
        </p:spPr>
      </p:pic>
      <p:pic>
        <p:nvPicPr>
          <p:cNvPr id="11" name="Image 10" descr="logo_llr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4348" y="571480"/>
            <a:ext cx="571504" cy="2597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FKPPL technical activities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CALICE Si-W ECAL</a:t>
            </a:r>
            <a:endParaRPr lang="fr-FR" sz="3600" strike="sngStrike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596" y="5500702"/>
            <a:ext cx="3343276" cy="1185874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Rémi CORNAT</a:t>
            </a:r>
          </a:p>
          <a:p>
            <a:pPr algn="r"/>
            <a:r>
              <a:rPr lang="fr-FR" sz="2000" dirty="0" smtClean="0"/>
              <a:t>remi.cornat@in2p3.fr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000232" cy="105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 11" descr="CNRSfrIN2P3-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996696" cy="1356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6215082"/>
            <a:ext cx="1022816" cy="46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 descr="FEV2 + Wafe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071810"/>
            <a:ext cx="5338821" cy="1375488"/>
          </a:xfrm>
          <a:prstGeom prst="rect">
            <a:avLst/>
          </a:prstGeom>
          <a:noFill/>
        </p:spPr>
      </p:pic>
      <p:pic>
        <p:nvPicPr>
          <p:cNvPr id="13" name="Image 12" descr="WaferHamamastu1.jpg"/>
          <p:cNvPicPr>
            <a:picLocks noChangeAspect="1"/>
          </p:cNvPicPr>
          <p:nvPr/>
        </p:nvPicPr>
        <p:blipFill>
          <a:blip r:embed="rId6">
            <a:lum bright="63000" contrast="31000"/>
          </a:blip>
          <a:stretch>
            <a:fillRect/>
          </a:stretch>
        </p:blipFill>
        <p:spPr>
          <a:xfrm>
            <a:off x="5286380" y="2571744"/>
            <a:ext cx="3036894" cy="2913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Sensors : next step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3578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e.g. : Hamamatsu design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New size </a:t>
            </a:r>
            <a:r>
              <a:rPr lang="en-US" dirty="0" smtClean="0"/>
              <a:t>ordered: 300 nm, 9x9 cm², 256 pads</a:t>
            </a:r>
          </a:p>
          <a:p>
            <a:pPr lvl="1"/>
            <a:r>
              <a:rPr lang="en-US" dirty="0" smtClean="0"/>
              <a:t>Sold as having no guard rings (thus no square events)</a:t>
            </a:r>
          </a:p>
          <a:p>
            <a:pPr lvl="1"/>
            <a:r>
              <a:rPr lang="en-US" dirty="0" smtClean="0"/>
              <a:t>Have guard rings  ! External charge injection shows square events…</a:t>
            </a:r>
          </a:p>
          <a:p>
            <a:pPr lvl="1"/>
            <a:r>
              <a:rPr lang="en-US" dirty="0" smtClean="0"/>
              <a:t>Large dead space (1.2 mm)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Behavior</a:t>
            </a:r>
            <a:r>
              <a:rPr lang="en-US" dirty="0" smtClean="0"/>
              <a:t> with glue checked over 8 months : </a:t>
            </a:r>
            <a:r>
              <a:rPr lang="en-US" dirty="0" smtClean="0">
                <a:solidFill>
                  <a:srgbClr val="00B050"/>
                </a:solidFill>
              </a:rPr>
              <a:t>OK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Cost of prototypes: 70 k€ = 40 wafers, not enough for EUDET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 new version of sensor from Korea would be helpful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Feedback from the physics prototype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Control of the cost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Ideas for the guard-rings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Meeting last week at </a:t>
            </a:r>
            <a:r>
              <a:rPr lang="en-US" dirty="0" err="1" smtClean="0">
                <a:solidFill>
                  <a:schemeClr val="tx2"/>
                </a:solidFill>
              </a:rPr>
              <a:t>Daegu</a:t>
            </a:r>
            <a:r>
              <a:rPr lang="en-US" dirty="0" smtClean="0">
                <a:solidFill>
                  <a:schemeClr val="tx2"/>
                </a:solidFill>
              </a:rPr>
              <a:t> (CALICE week) : new design could be envisaged</a:t>
            </a: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 study at LLR : </a:t>
            </a:r>
            <a:br>
              <a:rPr lang="en-US" dirty="0" smtClean="0"/>
            </a:br>
            <a:r>
              <a:rPr lang="en-US" dirty="0" smtClean="0"/>
              <a:t>Segmented guard rings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071546"/>
            <a:ext cx="5929354" cy="57864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Should avoid the signal propagation along the border of the wafer</a:t>
            </a:r>
          </a:p>
          <a:p>
            <a:endParaRPr lang="en-US" sz="2400" dirty="0" smtClean="0"/>
          </a:p>
          <a:p>
            <a:r>
              <a:rPr lang="en-US" sz="2400" dirty="0" smtClean="0"/>
              <a:t>Idea tested thanks to PCBs and test bench at LPC (CALOR’08, NSS-MIC’08 talk)</a:t>
            </a:r>
          </a:p>
          <a:p>
            <a:pPr lvl="1"/>
            <a:r>
              <a:rPr lang="en-US" sz="2000" dirty="0" smtClean="0"/>
              <a:t>Segmented topology helps to prevent </a:t>
            </a:r>
            <a:r>
              <a:rPr lang="en-US" sz="2000" dirty="0" err="1" smtClean="0"/>
              <a:t>SqEvt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Prototype wafers are being manufactured (LLR made layout)</a:t>
            </a:r>
          </a:p>
          <a:p>
            <a:pPr lvl="1"/>
            <a:r>
              <a:rPr lang="en-US" sz="2000" dirty="0" smtClean="0"/>
              <a:t>Current </a:t>
            </a:r>
            <a:r>
              <a:rPr lang="en-US" sz="2000" dirty="0" err="1" smtClean="0"/>
              <a:t>leackage</a:t>
            </a:r>
            <a:r>
              <a:rPr lang="en-US" sz="2000" dirty="0" smtClean="0"/>
              <a:t> can now be measured</a:t>
            </a:r>
          </a:p>
          <a:p>
            <a:pPr lvl="1"/>
            <a:r>
              <a:rPr lang="en-US" sz="2000" dirty="0" smtClean="0"/>
              <a:t>Together with crosstalk</a:t>
            </a:r>
          </a:p>
          <a:p>
            <a:r>
              <a:rPr lang="en-US" sz="2400" dirty="0" smtClean="0"/>
              <a:t>First 8 wafers were measured at LPC</a:t>
            </a:r>
          </a:p>
          <a:p>
            <a:r>
              <a:rPr lang="en-US" sz="2400" dirty="0" smtClean="0"/>
              <a:t>Other version from Korea ?</a:t>
            </a:r>
          </a:p>
        </p:txBody>
      </p:sp>
      <p:pic>
        <p:nvPicPr>
          <p:cNvPr id="5" name="Image 4" descr="3x3_p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286256"/>
            <a:ext cx="2786050" cy="194727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857496"/>
            <a:ext cx="1289447" cy="107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4207" y="1990840"/>
            <a:ext cx="1319204" cy="11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Segmented guard rings prototypes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5357826"/>
            <a:ext cx="7858180" cy="15001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Glued on PCB supports</a:t>
            </a:r>
          </a:p>
          <a:p>
            <a:r>
              <a:rPr lang="en-US" sz="2400" dirty="0" smtClean="0"/>
              <a:t>Measured with signal injection and charge amplifiers</a:t>
            </a:r>
          </a:p>
          <a:p>
            <a:endParaRPr lang="en-US" sz="2400" dirty="0" smtClean="0"/>
          </a:p>
        </p:txBody>
      </p:sp>
      <p:pic>
        <p:nvPicPr>
          <p:cNvPr id="1026" name="Picture 2" descr="C:\Users\Remy\Documents\CALICE3\Wafer\Test3x3\pics\DSCN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4264033" cy="3198024"/>
          </a:xfrm>
          <a:prstGeom prst="rect">
            <a:avLst/>
          </a:prstGeom>
          <a:noFill/>
        </p:spPr>
      </p:pic>
      <p:pic>
        <p:nvPicPr>
          <p:cNvPr id="1027" name="Picture 3" descr="C:\Users\Remy\Documents\CALICE3\Wafer\Test3x3\pics\LPC_mesw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3116"/>
            <a:ext cx="5024446" cy="3561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Segmented guard rings prototypes</a:t>
            </a:r>
            <a:br>
              <a:rPr lang="en-US" sz="3600" dirty="0" smtClean="0"/>
            </a:br>
            <a:r>
              <a:rPr lang="en-US" sz="3600" dirty="0" smtClean="0"/>
              <a:t>preliminary measurements results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71612"/>
            <a:ext cx="7858180" cy="47863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segmentation of guard rings clearly contributes to the lowering of crosstalk along the edge of the wafers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I(V) characteristics are not standard</a:t>
            </a:r>
          </a:p>
          <a:p>
            <a:r>
              <a:rPr lang="en-US" sz="2400" dirty="0" smtClean="0"/>
              <a:t>Breakdown occurs early, in a 100-300 V range (non segmented: &gt;500 V)</a:t>
            </a:r>
          </a:p>
          <a:p>
            <a:r>
              <a:rPr lang="en-US" sz="2400" dirty="0" smtClean="0"/>
              <a:t>BUT: no optimizations were done on the layout</a:t>
            </a:r>
          </a:p>
          <a:p>
            <a:pPr lvl="1"/>
            <a:r>
              <a:rPr lang="en-US" sz="2000" dirty="0" smtClean="0"/>
              <a:t>Further investigations are needed</a:t>
            </a:r>
          </a:p>
          <a:p>
            <a:pPr lvl="1"/>
            <a:r>
              <a:rPr lang="en-US" sz="2000" dirty="0" smtClean="0"/>
              <a:t>Not the only solution (see next slide)</a:t>
            </a:r>
          </a:p>
          <a:p>
            <a:pPr lvl="1">
              <a:buNone/>
            </a:pPr>
            <a:endParaRPr lang="en-US" sz="2000" dirty="0" smtClean="0"/>
          </a:p>
          <a:p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643182"/>
            <a:ext cx="2899077" cy="88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683446"/>
            <a:ext cx="2966583" cy="83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2643182"/>
            <a:ext cx="2952757" cy="88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1071538" y="2428868"/>
            <a:ext cx="125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Continuous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857620" y="2428868"/>
            <a:ext cx="15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cm segments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715140" y="2428868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mm segments</a:t>
            </a:r>
            <a:endParaRPr lang="en-US" dirty="0"/>
          </a:p>
        </p:txBody>
      </p:sp>
      <p:cxnSp>
        <p:nvCxnSpPr>
          <p:cNvPr id="14" name="Connecteur droit avec flèche 13"/>
          <p:cNvCxnSpPr>
            <a:endCxn id="2053" idx="1"/>
          </p:cNvCxnSpPr>
          <p:nvPr/>
        </p:nvCxnSpPr>
        <p:spPr>
          <a:xfrm rot="16200000" flipH="1">
            <a:off x="-7160" y="2793217"/>
            <a:ext cx="300038" cy="285719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Layout: Some optimizations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857232"/>
            <a:ext cx="8429652" cy="600076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3D sensors </a:t>
            </a:r>
            <a:r>
              <a:rPr lang="en-US" dirty="0" smtClean="0"/>
              <a:t>: lower </a:t>
            </a:r>
            <a:r>
              <a:rPr lang="en-US" dirty="0" err="1" smtClean="0"/>
              <a:t>Vbias</a:t>
            </a:r>
            <a:r>
              <a:rPr lang="en-US" dirty="0" smtClean="0"/>
              <a:t>, internal current flow, low sensibility to edge effects : can be ~edgeless (100 um)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Cut through edge</a:t>
            </a:r>
          </a:p>
          <a:p>
            <a:pPr>
              <a:buNone/>
            </a:pPr>
            <a:r>
              <a:rPr lang="en-US" dirty="0" smtClean="0"/>
              <a:t>	same technology as for 3D but used only at the edge</a:t>
            </a:r>
          </a:p>
          <a:p>
            <a:pPr>
              <a:buNone/>
            </a:pPr>
            <a:r>
              <a:rPr lang="en-US" dirty="0" smtClean="0"/>
              <a:t>	no saw cuts, 3D edges</a:t>
            </a:r>
          </a:p>
          <a:p>
            <a:pPr>
              <a:buNone/>
            </a:pPr>
            <a:r>
              <a:rPr lang="en-US" sz="2900" dirty="0" smtClean="0"/>
              <a:t>	4-side </a:t>
            </a:r>
            <a:r>
              <a:rPr lang="en-US" sz="2900" dirty="0" err="1" smtClean="0"/>
              <a:t>abuttable</a:t>
            </a:r>
            <a:r>
              <a:rPr lang="en-US" sz="2900" dirty="0" smtClean="0"/>
              <a:t> ~</a:t>
            </a:r>
            <a:r>
              <a:rPr lang="en-US" sz="2900" i="1" dirty="0" smtClean="0"/>
              <a:t>no dead space, </a:t>
            </a:r>
            <a:r>
              <a:rPr lang="en-US" sz="2900" dirty="0" smtClean="0"/>
              <a:t>Deep trench etch, n doped </a:t>
            </a:r>
            <a:r>
              <a:rPr lang="en-US" sz="2900" dirty="0" err="1" smtClean="0"/>
              <a:t>polysilicon</a:t>
            </a:r>
            <a:r>
              <a:rPr lang="en-US" sz="2900" dirty="0" smtClean="0"/>
              <a:t> fill provides edge doping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Trenches + saw cut </a:t>
            </a:r>
            <a:r>
              <a:rPr lang="en-US" dirty="0" smtClean="0"/>
              <a:t>: cost of trenching, post processing of every sensors, bad control of current.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Dry etching cut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Current terminating ring</a:t>
            </a:r>
          </a:p>
          <a:p>
            <a:pPr>
              <a:buNone/>
            </a:pPr>
            <a:r>
              <a:rPr lang="en-US" dirty="0" smtClean="0"/>
              <a:t>	two rings but biased : thin contact needed, gluing not applicable</a:t>
            </a:r>
          </a:p>
          <a:p>
            <a:pPr>
              <a:buNone/>
            </a:pPr>
            <a:r>
              <a:rPr lang="en-US" dirty="0" smtClean="0"/>
              <a:t>	edge width less than ½ wafer thickness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Double sided GR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Doped edges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Punch-through biasing </a:t>
            </a:r>
          </a:p>
          <a:p>
            <a:pPr>
              <a:buNone/>
            </a:pPr>
            <a:r>
              <a:rPr lang="en-US" b="1" dirty="0" smtClean="0"/>
              <a:t>Biased GR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Segmented GR </a:t>
            </a:r>
            <a:r>
              <a:rPr lang="en-US" dirty="0" smtClean="0"/>
              <a:t>: need further tests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lèche droite rayée 3"/>
          <p:cNvSpPr/>
          <p:nvPr/>
        </p:nvSpPr>
        <p:spPr>
          <a:xfrm rot="16200000">
            <a:off x="-2250329" y="3607595"/>
            <a:ext cx="5429288" cy="214314"/>
          </a:xfrm>
          <a:prstGeom prst="stripedRight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 rot="16200000">
            <a:off x="-112369" y="3541371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 rot="19488192">
            <a:off x="5983847" y="3712691"/>
            <a:ext cx="134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Integration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8" name="Accolade fermante 7"/>
          <p:cNvSpPr/>
          <p:nvPr/>
        </p:nvSpPr>
        <p:spPr>
          <a:xfrm>
            <a:off x="3214678" y="4572008"/>
            <a:ext cx="285752" cy="12858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 rot="20741213">
            <a:off x="1376249" y="5689543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Integration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/>
              </a:rPr>
              <a:t></a:t>
            </a:r>
            <a:endParaRPr lang="en-US" sz="1200" dirty="0"/>
          </a:p>
        </p:txBody>
      </p:sp>
      <p:sp>
        <p:nvSpPr>
          <p:cNvPr id="10" name="ZoneTexte 9"/>
          <p:cNvSpPr txBox="1"/>
          <p:nvPr/>
        </p:nvSpPr>
        <p:spPr>
          <a:xfrm rot="19488192">
            <a:off x="6983981" y="1640990"/>
            <a:ext cx="134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Integration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571868" y="5072074"/>
            <a:ext cx="332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Crosstalk + ~edgeless </a:t>
            </a:r>
            <a:r>
              <a:rPr lang="en-US" dirty="0" smtClean="0">
                <a:sym typeface="Wingdings"/>
              </a:rPr>
              <a:t> (300 um)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 rot="17453441">
            <a:off x="-640355" y="2068434"/>
            <a:ext cx="208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Vertex detectors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857620" y="6000768"/>
            <a:ext cx="179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</a:t>
            </a:r>
            <a:r>
              <a:rPr lang="en-US" dirty="0" smtClean="0">
                <a:sym typeface="Wingdings"/>
              </a:rPr>
              <a:t> (800 um)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 board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sensors could</a:t>
            </a:r>
            <a:r>
              <a:rPr lang="en-US" dirty="0" smtClean="0"/>
              <a:t> </a:t>
            </a:r>
            <a:r>
              <a:rPr lang="en-US" dirty="0" smtClean="0"/>
              <a:t>have pads to bias the GR in order to avoid crosstalk (if necessary)</a:t>
            </a:r>
          </a:p>
          <a:p>
            <a:pPr lvl="1"/>
            <a:r>
              <a:rPr lang="en-US" dirty="0" smtClean="0"/>
              <a:t>FEV7 to be adapted for bounding (holes)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Prototype for a definitive solution (additional cost) if segmented/other do not work</a:t>
            </a:r>
          </a:p>
          <a:p>
            <a:r>
              <a:rPr lang="en-US" dirty="0" smtClean="0"/>
              <a:t>FLCPHY3 should be used for crosstalk measurements</a:t>
            </a:r>
          </a:p>
          <a:p>
            <a:pPr lvl="1"/>
            <a:r>
              <a:rPr lang="en-US" dirty="0" smtClean="0"/>
              <a:t>Instead of Op. Amp.</a:t>
            </a:r>
          </a:p>
          <a:p>
            <a:pPr lvl="1"/>
            <a:r>
              <a:rPr lang="en-US" dirty="0" smtClean="0"/>
              <a:t>Upgrade of test bench at LPC</a:t>
            </a:r>
          </a:p>
          <a:p>
            <a:pPr lvl="1"/>
            <a:r>
              <a:rPr lang="en-US" dirty="0" smtClean="0"/>
              <a:t>measurements with laser or beam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71670" y="3071810"/>
            <a:ext cx="5715040" cy="714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86512" y="3000372"/>
            <a:ext cx="1509722" cy="809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57290" y="3214686"/>
            <a:ext cx="6429420" cy="71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5984" y="3000372"/>
            <a:ext cx="3224234" cy="809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00826" y="2928934"/>
            <a:ext cx="1285884" cy="809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5984" y="2928934"/>
            <a:ext cx="3071834" cy="809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86446" y="3000372"/>
            <a:ext cx="347666" cy="619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57290" y="3071810"/>
            <a:ext cx="285752" cy="809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57290" y="2928934"/>
            <a:ext cx="285752" cy="809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57290" y="3000372"/>
            <a:ext cx="285752" cy="809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rme libre 13"/>
          <p:cNvSpPr/>
          <p:nvPr/>
        </p:nvSpPr>
        <p:spPr>
          <a:xfrm>
            <a:off x="1764406" y="3005070"/>
            <a:ext cx="386366" cy="188891"/>
          </a:xfrm>
          <a:custGeom>
            <a:avLst/>
            <a:gdLst>
              <a:gd name="connsiteX0" fmla="*/ 0 w 386366"/>
              <a:gd name="connsiteY0" fmla="*/ 188891 h 188891"/>
              <a:gd name="connsiteX1" fmla="*/ 141667 w 386366"/>
              <a:gd name="connsiteY1" fmla="*/ 21465 h 188891"/>
              <a:gd name="connsiteX2" fmla="*/ 386366 w 386366"/>
              <a:gd name="connsiteY2" fmla="*/ 60102 h 188891"/>
              <a:gd name="connsiteX3" fmla="*/ 386366 w 386366"/>
              <a:gd name="connsiteY3" fmla="*/ 60102 h 18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366" h="188891">
                <a:moveTo>
                  <a:pt x="0" y="188891"/>
                </a:moveTo>
                <a:cubicBezTo>
                  <a:pt x="38636" y="115910"/>
                  <a:pt x="77273" y="42930"/>
                  <a:pt x="141667" y="21465"/>
                </a:cubicBezTo>
                <a:cubicBezTo>
                  <a:pt x="206061" y="0"/>
                  <a:pt x="386366" y="60102"/>
                  <a:pt x="386366" y="60102"/>
                </a:cubicBezTo>
                <a:lnTo>
                  <a:pt x="386366" y="6010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e libre 14"/>
          <p:cNvSpPr/>
          <p:nvPr/>
        </p:nvSpPr>
        <p:spPr>
          <a:xfrm>
            <a:off x="5434885" y="2919211"/>
            <a:ext cx="425002" cy="81566"/>
          </a:xfrm>
          <a:custGeom>
            <a:avLst/>
            <a:gdLst>
              <a:gd name="connsiteX0" fmla="*/ 425002 w 425002"/>
              <a:gd name="connsiteY0" fmla="*/ 81566 h 81566"/>
              <a:gd name="connsiteX1" fmla="*/ 218940 w 425002"/>
              <a:gd name="connsiteY1" fmla="*/ 4293 h 81566"/>
              <a:gd name="connsiteX2" fmla="*/ 0 w 425002"/>
              <a:gd name="connsiteY2" fmla="*/ 55809 h 8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002" h="81566">
                <a:moveTo>
                  <a:pt x="425002" y="81566"/>
                </a:moveTo>
                <a:cubicBezTo>
                  <a:pt x="357388" y="45076"/>
                  <a:pt x="289774" y="8586"/>
                  <a:pt x="218940" y="4293"/>
                </a:cubicBezTo>
                <a:cubicBezTo>
                  <a:pt x="148106" y="0"/>
                  <a:pt x="74053" y="27904"/>
                  <a:pt x="0" y="558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e libre 15"/>
          <p:cNvSpPr/>
          <p:nvPr/>
        </p:nvSpPr>
        <p:spPr>
          <a:xfrm>
            <a:off x="6000760" y="2928934"/>
            <a:ext cx="425002" cy="81566"/>
          </a:xfrm>
          <a:custGeom>
            <a:avLst/>
            <a:gdLst>
              <a:gd name="connsiteX0" fmla="*/ 425002 w 425002"/>
              <a:gd name="connsiteY0" fmla="*/ 81566 h 81566"/>
              <a:gd name="connsiteX1" fmla="*/ 218940 w 425002"/>
              <a:gd name="connsiteY1" fmla="*/ 4293 h 81566"/>
              <a:gd name="connsiteX2" fmla="*/ 0 w 425002"/>
              <a:gd name="connsiteY2" fmla="*/ 55809 h 8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002" h="81566">
                <a:moveTo>
                  <a:pt x="425002" y="81566"/>
                </a:moveTo>
                <a:cubicBezTo>
                  <a:pt x="357388" y="45076"/>
                  <a:pt x="289774" y="8586"/>
                  <a:pt x="218940" y="4293"/>
                </a:cubicBezTo>
                <a:cubicBezTo>
                  <a:pt x="148106" y="0"/>
                  <a:pt x="74053" y="27904"/>
                  <a:pt x="0" y="558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1214414" y="2643182"/>
            <a:ext cx="1500198" cy="10001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WaferHamamastu1.jpg"/>
          <p:cNvPicPr>
            <a:picLocks noChangeAspect="1"/>
          </p:cNvPicPr>
          <p:nvPr/>
        </p:nvPicPr>
        <p:blipFill>
          <a:blip r:embed="rId2">
            <a:lum bright="69000" contrast="31000"/>
          </a:blip>
          <a:stretch>
            <a:fillRect/>
          </a:stretch>
        </p:blipFill>
        <p:spPr>
          <a:xfrm>
            <a:off x="1357290" y="414697"/>
            <a:ext cx="6715172" cy="644330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85860"/>
            <a:ext cx="8715404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Plenty of issues to work on together	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In particular the silicon sensors</a:t>
            </a:r>
          </a:p>
          <a:p>
            <a:r>
              <a:rPr lang="en-US" sz="2000" dirty="0" smtClean="0"/>
              <a:t>Optimization of guard rings to avoid the crosstalk </a:t>
            </a:r>
          </a:p>
          <a:p>
            <a:r>
              <a:rPr lang="en-US" sz="2000" dirty="0" smtClean="0"/>
              <a:t>and lower the dead space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Would require other meetings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What about a PhD student ?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Use of 8 inches raw wafers ?</a:t>
            </a:r>
          </a:p>
          <a:p>
            <a:r>
              <a:rPr lang="en-US" sz="2000" dirty="0" smtClean="0"/>
              <a:t>Have to be checked according mechanical constraints and dead space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Summary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en-US" dirty="0" smtClean="0"/>
              <a:t>Front end board</a:t>
            </a:r>
          </a:p>
          <a:p>
            <a:pPr lvl="1"/>
            <a:r>
              <a:rPr lang="en-US" dirty="0" smtClean="0"/>
              <a:t>See presentation from Pr. CHAI &amp; Christophe de la </a:t>
            </a:r>
            <a:r>
              <a:rPr lang="en-US" dirty="0" err="1" smtClean="0"/>
              <a:t>Taille</a:t>
            </a:r>
            <a:endParaRPr lang="en-US" dirty="0" smtClean="0"/>
          </a:p>
          <a:p>
            <a:pPr lvl="1"/>
            <a:r>
              <a:rPr lang="en-US" dirty="0" smtClean="0"/>
              <a:t>New design FEV7, some simplifications</a:t>
            </a:r>
          </a:p>
          <a:p>
            <a:r>
              <a:rPr lang="en-US" dirty="0" smtClean="0"/>
              <a:t>Bounding of Chips</a:t>
            </a:r>
          </a:p>
          <a:p>
            <a:pPr lvl="1"/>
            <a:r>
              <a:rPr lang="en-US" dirty="0" smtClean="0"/>
              <a:t>Inside a groove, horizontal wires</a:t>
            </a:r>
          </a:p>
          <a:p>
            <a:r>
              <a:rPr lang="en-US" dirty="0" smtClean="0"/>
              <a:t>Silicon wafers</a:t>
            </a:r>
          </a:p>
          <a:p>
            <a:pPr lvl="1"/>
            <a:r>
              <a:rPr lang="en-US" dirty="0" smtClean="0"/>
              <a:t>New size and pixel number</a:t>
            </a:r>
          </a:p>
          <a:p>
            <a:pPr lvl="1"/>
            <a:r>
              <a:rPr lang="en-US" dirty="0" smtClean="0"/>
              <a:t>Crosstalk issue (“square events”)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9"/>
          <p:cNvGrpSpPr/>
          <p:nvPr/>
        </p:nvGrpSpPr>
        <p:grpSpPr>
          <a:xfrm>
            <a:off x="-1143040" y="142852"/>
            <a:ext cx="4786314" cy="2857349"/>
            <a:chOff x="1" y="995363"/>
            <a:chExt cx="4786314" cy="2857349"/>
          </a:xfrm>
        </p:grpSpPr>
        <p:pic>
          <p:nvPicPr>
            <p:cNvPr id="31" name="Picture 6" descr="modu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995363"/>
              <a:ext cx="4786314" cy="2857349"/>
            </a:xfrm>
            <a:prstGeom prst="rect">
              <a:avLst/>
            </a:prstGeom>
            <a:noFill/>
          </p:spPr>
        </p:pic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3571855" y="3071794"/>
              <a:ext cx="857252" cy="214313"/>
              <a:chOff x="3833" y="2724"/>
              <a:chExt cx="854" cy="154"/>
            </a:xfrm>
          </p:grpSpPr>
          <p:sp>
            <p:nvSpPr>
              <p:cNvPr id="35" name="Line 28"/>
              <p:cNvSpPr>
                <a:spLocks noChangeShapeType="1"/>
              </p:cNvSpPr>
              <p:nvPr/>
            </p:nvSpPr>
            <p:spPr bwMode="auto">
              <a:xfrm>
                <a:off x="3833" y="2810"/>
                <a:ext cx="26" cy="6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9"/>
              <p:cNvSpPr>
                <a:spLocks noChangeShapeType="1"/>
              </p:cNvSpPr>
              <p:nvPr/>
            </p:nvSpPr>
            <p:spPr bwMode="auto">
              <a:xfrm flipV="1">
                <a:off x="3864" y="2791"/>
                <a:ext cx="823" cy="8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2"/>
              <p:cNvSpPr>
                <a:spLocks noChangeShapeType="1"/>
              </p:cNvSpPr>
              <p:nvPr/>
            </p:nvSpPr>
            <p:spPr bwMode="auto">
              <a:xfrm flipH="1" flipV="1">
                <a:off x="4656" y="2726"/>
                <a:ext cx="29" cy="6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 flipV="1">
                <a:off x="3833" y="2724"/>
                <a:ext cx="821" cy="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 rot="21276864">
              <a:off x="3083782" y="2766315"/>
              <a:ext cx="1116011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0000FF"/>
                  </a:solidFill>
                </a:rPr>
                <a:t>182</a:t>
              </a:r>
              <a:r>
                <a:rPr lang="en-US" sz="1400" dirty="0" smtClean="0">
                  <a:solidFill>
                    <a:srgbClr val="0000FF"/>
                  </a:solidFill>
                  <a:cs typeface="Arial" pitchFamily="34" charset="0"/>
                </a:rPr>
                <a:t>×7.3 </a:t>
              </a:r>
              <a:r>
                <a:rPr lang="en-US" sz="1400" dirty="0">
                  <a:solidFill>
                    <a:srgbClr val="0000FF"/>
                  </a:solidFill>
                  <a:cs typeface="Arial" pitchFamily="34" charset="0"/>
                </a:rPr>
                <a:t>mm</a:t>
              </a:r>
            </a:p>
          </p:txBody>
        </p:sp>
        <p:sp>
          <p:nvSpPr>
            <p:cNvPr id="34" name="Text Box 42"/>
            <p:cNvSpPr txBox="1">
              <a:spLocks noChangeArrowheads="1"/>
            </p:cNvSpPr>
            <p:nvPr/>
          </p:nvSpPr>
          <p:spPr bwMode="auto">
            <a:xfrm rot="21276864">
              <a:off x="2869469" y="1909057"/>
              <a:ext cx="1116011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chemeClr val="accent2"/>
                  </a:solidFill>
                </a:rPr>
                <a:t>182</a:t>
              </a:r>
              <a:r>
                <a:rPr lang="en-US" sz="1400" dirty="0" smtClean="0">
                  <a:solidFill>
                    <a:schemeClr val="accent2"/>
                  </a:solidFill>
                  <a:cs typeface="Arial" pitchFamily="34" charset="0"/>
                </a:rPr>
                <a:t>×9.4 </a:t>
              </a:r>
              <a:r>
                <a:rPr lang="en-US" sz="1400" dirty="0">
                  <a:solidFill>
                    <a:schemeClr val="accent2"/>
                  </a:solidFill>
                  <a:cs typeface="Arial" pitchFamily="34" charset="0"/>
                </a:rPr>
                <a:t>mm</a:t>
              </a:r>
            </a:p>
          </p:txBody>
        </p:sp>
      </p:grpSp>
      <p:sp>
        <p:nvSpPr>
          <p:cNvPr id="2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CALOR08  Pavia   25 may 08</a:t>
            </a:r>
            <a:endParaRPr lang="fr-FR"/>
          </a:p>
        </p:txBody>
      </p:sp>
      <p:sp>
        <p:nvSpPr>
          <p:cNvPr id="2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cdlt : 2nd generation ASICs for CALICE/EUDET</a:t>
            </a:r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E059-6B6E-4480-B82C-A7DEC679F5F3}" type="slidenum">
              <a:rPr lang="fr-FR"/>
              <a:pPr/>
              <a:t>3</a:t>
            </a:fld>
            <a:endParaRPr lang="fr-FR"/>
          </a:p>
        </p:txBody>
      </p:sp>
      <p:pic>
        <p:nvPicPr>
          <p:cNvPr id="883714" name="Picture 2" descr="DSCN26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8363" y="762000"/>
            <a:ext cx="3074987" cy="2306638"/>
          </a:xfrm>
          <a:prstGeom prst="rect">
            <a:avLst/>
          </a:prstGeom>
          <a:noFill/>
        </p:spPr>
      </p:pic>
      <p:pic>
        <p:nvPicPr>
          <p:cNvPr id="883715" name="Picture 3" descr="vue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0888" y="3132138"/>
            <a:ext cx="5853112" cy="3502025"/>
          </a:xfrm>
          <a:prstGeom prst="rect">
            <a:avLst/>
          </a:prstGeom>
          <a:noFill/>
        </p:spPr>
      </p:pic>
      <p:sp>
        <p:nvSpPr>
          <p:cNvPr id="88371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fr-FR" dirty="0"/>
              <a:t>ECAL detector </a:t>
            </a:r>
            <a:r>
              <a:rPr lang="fr-FR" dirty="0" err="1"/>
              <a:t>slab</a:t>
            </a:r>
            <a:r>
              <a:rPr lang="fr-FR" dirty="0"/>
              <a:t> </a:t>
            </a:r>
          </a:p>
        </p:txBody>
      </p:sp>
      <p:sp>
        <p:nvSpPr>
          <p:cNvPr id="883718" name="Oval 6"/>
          <p:cNvSpPr>
            <a:spLocks noChangeArrowheads="1"/>
          </p:cNvSpPr>
          <p:nvPr/>
        </p:nvSpPr>
        <p:spPr bwMode="auto">
          <a:xfrm>
            <a:off x="6588125" y="4032250"/>
            <a:ext cx="479425" cy="4667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3719" name="Line 7"/>
          <p:cNvSpPr>
            <a:spLocks noChangeShapeType="1"/>
          </p:cNvSpPr>
          <p:nvPr/>
        </p:nvSpPr>
        <p:spPr bwMode="auto">
          <a:xfrm flipH="1" flipV="1">
            <a:off x="6770688" y="2851150"/>
            <a:ext cx="39687" cy="1182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3720" name="Text Box 8"/>
          <p:cNvSpPr txBox="1">
            <a:spLocks noChangeArrowheads="1"/>
          </p:cNvSpPr>
          <p:nvPr/>
        </p:nvSpPr>
        <p:spPr bwMode="auto">
          <a:xfrm>
            <a:off x="6440488" y="2446338"/>
            <a:ext cx="2328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 i="1">
                <a:solidFill>
                  <a:schemeClr val="bg1"/>
                </a:solidFill>
                <a:latin typeface="Times New Roman" pitchFamily="18" charset="0"/>
              </a:rPr>
              <a:t>Connection between 2 A.S.U.</a:t>
            </a:r>
          </a:p>
        </p:txBody>
      </p:sp>
      <p:sp>
        <p:nvSpPr>
          <p:cNvPr id="883721" name="Line 9"/>
          <p:cNvSpPr>
            <a:spLocks noChangeShapeType="1"/>
          </p:cNvSpPr>
          <p:nvPr/>
        </p:nvSpPr>
        <p:spPr bwMode="auto">
          <a:xfrm flipV="1">
            <a:off x="4054475" y="3870325"/>
            <a:ext cx="4716463" cy="27368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3722" name="Line 10"/>
          <p:cNvSpPr>
            <a:spLocks noChangeShapeType="1"/>
          </p:cNvSpPr>
          <p:nvPr/>
        </p:nvSpPr>
        <p:spPr bwMode="auto">
          <a:xfrm>
            <a:off x="3921125" y="6518275"/>
            <a:ext cx="160338" cy="9683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3723" name="Line 11"/>
          <p:cNvSpPr>
            <a:spLocks noChangeShapeType="1"/>
          </p:cNvSpPr>
          <p:nvPr/>
        </p:nvSpPr>
        <p:spPr bwMode="auto">
          <a:xfrm>
            <a:off x="8626475" y="3778250"/>
            <a:ext cx="160338" cy="9683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3724" name="Rectangle 12"/>
          <p:cNvSpPr>
            <a:spLocks noChangeArrowheads="1"/>
          </p:cNvSpPr>
          <p:nvPr/>
        </p:nvSpPr>
        <p:spPr bwMode="auto">
          <a:xfrm rot="-1792031">
            <a:off x="6103938" y="5133975"/>
            <a:ext cx="104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1">
                <a:solidFill>
                  <a:schemeClr val="accent2"/>
                </a:solidFill>
                <a:latin typeface="Times New Roman" pitchFamily="18" charset="0"/>
              </a:rPr>
              <a:t>7 A.S.U. </a:t>
            </a:r>
            <a:endParaRPr lang="fr-FR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83725" name="Line 13"/>
          <p:cNvSpPr>
            <a:spLocks noChangeShapeType="1"/>
          </p:cNvSpPr>
          <p:nvPr/>
        </p:nvSpPr>
        <p:spPr bwMode="auto">
          <a:xfrm flipV="1">
            <a:off x="7985125" y="3133725"/>
            <a:ext cx="493713" cy="2825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3726" name="Line 14"/>
          <p:cNvSpPr>
            <a:spLocks noChangeShapeType="1"/>
          </p:cNvSpPr>
          <p:nvPr/>
        </p:nvSpPr>
        <p:spPr bwMode="auto">
          <a:xfrm>
            <a:off x="8453438" y="3117850"/>
            <a:ext cx="160337" cy="968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3727" name="Line 15"/>
          <p:cNvSpPr>
            <a:spLocks noChangeShapeType="1"/>
          </p:cNvSpPr>
          <p:nvPr/>
        </p:nvSpPr>
        <p:spPr bwMode="auto">
          <a:xfrm>
            <a:off x="7977188" y="3405188"/>
            <a:ext cx="160337" cy="968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3728" name="Rectangle 16"/>
          <p:cNvSpPr>
            <a:spLocks noChangeArrowheads="1"/>
          </p:cNvSpPr>
          <p:nvPr/>
        </p:nvSpPr>
        <p:spPr bwMode="auto">
          <a:xfrm rot="-1804323">
            <a:off x="6870700" y="3300413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1">
                <a:solidFill>
                  <a:srgbClr val="0066FF"/>
                </a:solidFill>
                <a:latin typeface="Times New Roman" pitchFamily="18" charset="0"/>
              </a:rPr>
              <a:t>“end” PCB</a:t>
            </a:r>
            <a:endParaRPr lang="fr-FR" b="1">
              <a:solidFill>
                <a:srgbClr val="0066FF"/>
              </a:solidFill>
              <a:latin typeface="Times New Roman" pitchFamily="18" charset="0"/>
            </a:endParaRPr>
          </a:p>
        </p:txBody>
      </p:sp>
      <p:pic>
        <p:nvPicPr>
          <p:cNvPr id="883729" name="Picture 17" descr="pcb 0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363" y="2971800"/>
            <a:ext cx="3910012" cy="2932113"/>
          </a:xfrm>
          <a:prstGeom prst="rect">
            <a:avLst/>
          </a:prstGeom>
          <a:noFill/>
        </p:spPr>
      </p:pic>
      <p:sp>
        <p:nvSpPr>
          <p:cNvPr id="883730" name="Oval 18"/>
          <p:cNvSpPr>
            <a:spLocks noChangeArrowheads="1"/>
          </p:cNvSpPr>
          <p:nvPr/>
        </p:nvSpPr>
        <p:spPr bwMode="auto">
          <a:xfrm>
            <a:off x="4371975" y="4865688"/>
            <a:ext cx="1509713" cy="14716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3731" name="Line 19"/>
          <p:cNvSpPr>
            <a:spLocks noChangeShapeType="1"/>
          </p:cNvSpPr>
          <p:nvPr/>
        </p:nvSpPr>
        <p:spPr bwMode="auto">
          <a:xfrm flipH="1" flipV="1">
            <a:off x="2346325" y="4806950"/>
            <a:ext cx="2028825" cy="6318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3732" name="Text Box 20"/>
          <p:cNvSpPr txBox="1">
            <a:spLocks noChangeArrowheads="1"/>
          </p:cNvSpPr>
          <p:nvPr/>
        </p:nvSpPr>
        <p:spPr bwMode="auto">
          <a:xfrm>
            <a:off x="196850" y="5603875"/>
            <a:ext cx="1147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 i="1">
                <a:latin typeface="Times New Roman" pitchFamily="18" charset="0"/>
              </a:rPr>
              <a:t>Short sample</a:t>
            </a:r>
          </a:p>
        </p:txBody>
      </p:sp>
      <p:sp>
        <p:nvSpPr>
          <p:cNvPr id="883734" name="Text Box 22"/>
          <p:cNvSpPr txBox="1">
            <a:spLocks noChangeArrowheads="1"/>
          </p:cNvSpPr>
          <p:nvPr/>
        </p:nvSpPr>
        <p:spPr bwMode="auto">
          <a:xfrm>
            <a:off x="4568825" y="4365625"/>
            <a:ext cx="131603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 i="1" dirty="0">
                <a:latin typeface="Times New Roman" pitchFamily="18" charset="0"/>
              </a:rPr>
              <a:t>Chip embedded</a:t>
            </a:r>
            <a:endParaRPr lang="en-US" sz="1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83735" name="Picture 23" descr="chipembeded 0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2133600"/>
            <a:ext cx="2987675" cy="2241550"/>
          </a:xfrm>
          <a:prstGeom prst="rect">
            <a:avLst/>
          </a:prstGeom>
          <a:noFill/>
        </p:spPr>
      </p:pic>
      <p:sp>
        <p:nvSpPr>
          <p:cNvPr id="883736" name="Rectangle 24"/>
          <p:cNvSpPr>
            <a:spLocks noChangeArrowheads="1"/>
          </p:cNvSpPr>
          <p:nvPr/>
        </p:nvSpPr>
        <p:spPr bwMode="auto">
          <a:xfrm>
            <a:off x="2720975" y="3878263"/>
            <a:ext cx="349250" cy="29686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3737" name="Line 25"/>
          <p:cNvSpPr>
            <a:spLocks noChangeShapeType="1"/>
          </p:cNvSpPr>
          <p:nvPr/>
        </p:nvSpPr>
        <p:spPr bwMode="auto">
          <a:xfrm flipV="1">
            <a:off x="3070225" y="3673475"/>
            <a:ext cx="671513" cy="2730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9" name="Picture 27" descr="EUDET 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02613" y="0"/>
            <a:ext cx="941387" cy="1047750"/>
          </a:xfrm>
          <a:prstGeom prst="rect">
            <a:avLst/>
          </a:prstGeom>
          <a:noFill/>
        </p:spPr>
      </p:pic>
      <p:sp>
        <p:nvSpPr>
          <p:cNvPr id="39" name="ZoneTexte 38"/>
          <p:cNvSpPr txBox="1"/>
          <p:nvPr/>
        </p:nvSpPr>
        <p:spPr>
          <a:xfrm>
            <a:off x="3143240" y="714356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Slightly relaxed mechanical constraints : ILD + 0.4 mm</a:t>
            </a:r>
            <a:endParaRPr lang="en-US" sz="2000" dirty="0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142844" y="357166"/>
            <a:ext cx="255044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 i="1" dirty="0" smtClean="0">
                <a:latin typeface="Times New Roman" pitchFamily="18" charset="0"/>
              </a:rPr>
              <a:t>Carbon fiber Alveolar Structure</a:t>
            </a:r>
            <a:endParaRPr lang="en-US" sz="1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000760" y="5786454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 long SLAB and a tower made up of short SLABs (30 layers)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 board (reminder)</a:t>
            </a:r>
            <a:endParaRPr lang="en-US" dirty="0"/>
          </a:p>
        </p:txBody>
      </p:sp>
      <p:pic>
        <p:nvPicPr>
          <p:cNvPr id="4" name="Espace réservé du contenu 3" descr="chipinpcbdr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8153400" cy="3327400"/>
          </a:xfrm>
        </p:spPr>
      </p:pic>
      <p:sp>
        <p:nvSpPr>
          <p:cNvPr id="6" name="ZoneTexte 5"/>
          <p:cNvSpPr txBox="1"/>
          <p:nvPr/>
        </p:nvSpPr>
        <p:spPr>
          <a:xfrm>
            <a:off x="714348" y="3571876"/>
            <a:ext cx="719261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Complex PCB and manufacturing process as well</a:t>
            </a:r>
          </a:p>
          <a:p>
            <a:r>
              <a:rPr lang="en-US" sz="2000" dirty="0" smtClean="0"/>
              <a:t>Many tries with French manufacturers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Problems with resin between the two assembled PCBs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Clean-up needed but it degrades the coating of bonding pads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/>
              <a:t>Many hope from our Korean colleagues to fix this PCB 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 board (FEV7, FEV++)</a:t>
            </a:r>
            <a:endParaRPr lang="en-US" dirty="0"/>
          </a:p>
        </p:txBody>
      </p:sp>
      <p:pic>
        <p:nvPicPr>
          <p:cNvPr id="4" name="Espace réservé du contenu 3" descr="chipinpcbdr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8153400" cy="3327400"/>
          </a:xfrm>
        </p:spPr>
      </p:pic>
      <p:cxnSp>
        <p:nvCxnSpPr>
          <p:cNvPr id="6" name="Connecteur droit 5"/>
          <p:cNvCxnSpPr/>
          <p:nvPr/>
        </p:nvCxnSpPr>
        <p:spPr>
          <a:xfrm>
            <a:off x="3214678" y="2000240"/>
            <a:ext cx="428628" cy="3571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214678" y="2000240"/>
            <a:ext cx="438152" cy="3571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143636" y="2000240"/>
            <a:ext cx="428628" cy="3571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143636" y="2000240"/>
            <a:ext cx="438152" cy="3571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14348" y="3571876"/>
            <a:ext cx="719261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Simpler chip integration but strong requirements on signal integrity</a:t>
            </a:r>
          </a:p>
          <a:p>
            <a:r>
              <a:rPr lang="en-US" sz="2000" dirty="0" smtClean="0"/>
              <a:t>Overall PCB should be slightly simpler</a:t>
            </a:r>
          </a:p>
          <a:p>
            <a:r>
              <a:rPr lang="en-US" sz="2000" dirty="0" smtClean="0"/>
              <a:t>Could be re-routed to be compliant with available </a:t>
            </a:r>
            <a:r>
              <a:rPr lang="en-US" sz="2000" dirty="0" err="1" smtClean="0"/>
              <a:t>tehchnology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Silicon wafers overview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Low cost (3000 m2 for an ILC detector)</a:t>
            </a:r>
          </a:p>
          <a:p>
            <a:pPr lvl="1"/>
            <a:r>
              <a:rPr lang="en-US" dirty="0" smtClean="0"/>
              <a:t>Very common process, few number of steps</a:t>
            </a:r>
          </a:p>
          <a:p>
            <a:pPr lvl="1"/>
            <a:r>
              <a:rPr lang="en-US" dirty="0" smtClean="0"/>
              <a:t>PIN diode, reverse bias</a:t>
            </a:r>
          </a:p>
          <a:p>
            <a:endParaRPr lang="en-US" dirty="0" smtClean="0"/>
          </a:p>
          <a:p>
            <a:r>
              <a:rPr lang="en-US" dirty="0" smtClean="0"/>
              <a:t>CALICE physics prototype </a:t>
            </a:r>
          </a:p>
          <a:p>
            <a:pPr lvl="1"/>
            <a:r>
              <a:rPr lang="en-US" dirty="0" smtClean="0"/>
              <a:t>Various sensors were tested including Korean ones (finally not included in the prototype)</a:t>
            </a:r>
          </a:p>
          <a:p>
            <a:pPr lvl="1"/>
            <a:r>
              <a:rPr lang="en-US" dirty="0" smtClean="0"/>
              <a:t>500 nm, 6x6 cm², 36 pads</a:t>
            </a:r>
          </a:p>
          <a:p>
            <a:pPr lvl="1"/>
            <a:r>
              <a:rPr lang="en-US" dirty="0" smtClean="0"/>
              <a:t>Square events : understood to come from guard rings</a:t>
            </a:r>
          </a:p>
          <a:p>
            <a:pPr lvl="1"/>
            <a:r>
              <a:rPr lang="en-US" dirty="0" smtClean="0"/>
              <a:t>Dead Space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 LLR we are searching for new design techniques</a:t>
            </a:r>
          </a:p>
          <a:p>
            <a:pPr lvl="1"/>
            <a:r>
              <a:rPr lang="en-US" dirty="0" smtClean="0"/>
              <a:t>Reducing crosstalk due to the GR</a:t>
            </a:r>
          </a:p>
          <a:p>
            <a:pPr lvl="2"/>
            <a:r>
              <a:rPr lang="en-US" dirty="0" smtClean="0"/>
              <a:t>Segmented guard rings to avoid square events</a:t>
            </a:r>
          </a:p>
          <a:p>
            <a:pPr lvl="1"/>
            <a:r>
              <a:rPr lang="en-US" dirty="0" smtClean="0"/>
              <a:t>Lowering Dead space (at the border)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0"/>
            <a:ext cx="7443782" cy="642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Sensors : crosstalk</a:t>
            </a: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5720" y="1142984"/>
            <a:ext cx="4714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When a particle (&gt;100 MIPs) hit the floating guard-rings…</a:t>
            </a:r>
            <a:endParaRPr lang="en-US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14348" y="4357694"/>
            <a:ext cx="2209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/>
              <a:t>square shape corresponds </a:t>
            </a:r>
            <a:r>
              <a:rPr lang="en-US" sz="1400" dirty="0" smtClean="0"/>
              <a:t>to the </a:t>
            </a:r>
            <a:r>
              <a:rPr lang="en-US" sz="1400" dirty="0"/>
              <a:t>guard-rings location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500430" y="4071942"/>
            <a:ext cx="53811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Unbiased</a:t>
            </a:r>
            <a:r>
              <a:rPr lang="en-US" dirty="0" smtClean="0"/>
              <a:t> guard-rings act as a pad all around the sensor</a:t>
            </a:r>
          </a:p>
          <a:p>
            <a:endParaRPr lang="en-US" dirty="0" smtClean="0"/>
          </a:p>
          <a:p>
            <a:r>
              <a:rPr lang="en-US" dirty="0" smtClean="0"/>
              <a:t>Definitely confusing for clustering and reconstruction</a:t>
            </a:r>
            <a:endParaRPr lang="en-US" dirty="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428728" y="5643578"/>
            <a:ext cx="7215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Guard-rings </a:t>
            </a:r>
            <a:r>
              <a:rPr lang="en-US" dirty="0"/>
              <a:t>are </a:t>
            </a:r>
            <a:r>
              <a:rPr lang="en-US" dirty="0" smtClean="0"/>
              <a:t>mandatory </a:t>
            </a:r>
            <a:r>
              <a:rPr lang="en-US" dirty="0"/>
              <a:t>to avoid </a:t>
            </a:r>
            <a:r>
              <a:rPr lang="en-US" dirty="0" smtClean="0"/>
              <a:t>breakdown = need to find a turnaround which meet the cost requirements</a:t>
            </a:r>
            <a:endParaRPr lang="en-US" baseline="30000" dirty="0"/>
          </a:p>
        </p:txBody>
      </p:sp>
      <p:pic>
        <p:nvPicPr>
          <p:cNvPr id="17" name="Image 16" descr="sqev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928670"/>
            <a:ext cx="3835400" cy="2146300"/>
          </a:xfrm>
          <a:prstGeom prst="rect">
            <a:avLst/>
          </a:prstGeom>
        </p:spPr>
      </p:pic>
      <p:pic>
        <p:nvPicPr>
          <p:cNvPr id="18" name="Image 17" descr="sqev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071678"/>
            <a:ext cx="1949410" cy="1500198"/>
          </a:xfrm>
          <a:prstGeom prst="rect">
            <a:avLst/>
          </a:prstGeom>
        </p:spPr>
      </p:pic>
      <p:pic>
        <p:nvPicPr>
          <p:cNvPr id="19" name="Picture 4" descr="Si-matrix_z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756545">
            <a:off x="7251920" y="1801569"/>
            <a:ext cx="863617" cy="808477"/>
          </a:xfrm>
          <a:prstGeom prst="rect">
            <a:avLst/>
          </a:prstGeom>
          <a:noFill/>
        </p:spPr>
      </p:pic>
      <p:pic>
        <p:nvPicPr>
          <p:cNvPr id="20" name="Picture 6" descr="display_R300195_E13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0034" y="2143116"/>
            <a:ext cx="2347907" cy="2266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3833813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0"/>
            <a:ext cx="7786710" cy="642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Analytic model of the crosstalk</a:t>
            </a:r>
            <a:endParaRPr lang="en-US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47482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 rot="16200000">
            <a:off x="-534066" y="2498209"/>
            <a:ext cx="17396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Guard-rings only</a:t>
            </a:r>
            <a:endParaRPr lang="en-US" dirty="0"/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357298"/>
            <a:ext cx="40386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887438" y="1714488"/>
            <a:ext cx="1256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Continuous</a:t>
            </a:r>
            <a:endParaRPr lang="en-US" dirty="0">
              <a:solidFill>
                <a:srgbClr val="FF3300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1 cm</a:t>
            </a:r>
          </a:p>
          <a:p>
            <a:r>
              <a:rPr lang="en-US" dirty="0">
                <a:solidFill>
                  <a:srgbClr val="33CC33"/>
                </a:solidFill>
              </a:rPr>
              <a:t>3 mm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00364" y="4071942"/>
            <a:ext cx="357190" cy="285752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0" y="4357694"/>
            <a:ext cx="2050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Measurement electronics</a:t>
            </a:r>
            <a:endParaRPr lang="en-US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428992" y="4357694"/>
            <a:ext cx="1296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Charge injector</a:t>
            </a:r>
            <a:endParaRPr lang="en-US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000232" y="4357694"/>
            <a:ext cx="10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Crosstalk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00298" y="857232"/>
            <a:ext cx="456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Couplings are modeled with </a:t>
            </a:r>
            <a:r>
              <a:rPr lang="en-US" b="1" dirty="0" err="1" smtClean="0"/>
              <a:t>quadripoles</a:t>
            </a:r>
            <a:r>
              <a:rPr lang="en-US" b="1" dirty="0" smtClean="0"/>
              <a:t> filters</a:t>
            </a:r>
          </a:p>
          <a:p>
            <a:r>
              <a:rPr lang="en-US" dirty="0" smtClean="0"/>
              <a:t> the number of segment </a:t>
            </a:r>
            <a:r>
              <a:rPr lang="en-US" dirty="0" err="1" smtClean="0"/>
              <a:t>Nseg</a:t>
            </a:r>
            <a:r>
              <a:rPr lang="en-US" dirty="0" smtClean="0"/>
              <a:t> appears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000372"/>
            <a:ext cx="26384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oneTexte 15"/>
          <p:cNvSpPr txBox="1"/>
          <p:nvPr/>
        </p:nvSpPr>
        <p:spPr>
          <a:xfrm>
            <a:off x="5357786" y="4286256"/>
            <a:ext cx="35719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Includes the whole measurement chain (band pass filter)</a:t>
            </a:r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714884"/>
            <a:ext cx="197008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5286388"/>
            <a:ext cx="162718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857224" y="2285992"/>
            <a:ext cx="357190" cy="642942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4643438" y="5429264"/>
            <a:ext cx="40005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</a:t>
            </a:r>
            <a:r>
              <a:rPr lang="en-US" b="1" dirty="0" smtClean="0"/>
              <a:t>electrical simulations </a:t>
            </a:r>
            <a:r>
              <a:rPr lang="en-US" dirty="0" smtClean="0"/>
              <a:t>(SPICE)</a:t>
            </a:r>
          </a:p>
          <a:p>
            <a:r>
              <a:rPr lang="en-US" dirty="0" smtClean="0"/>
              <a:t>including the pixel to pixel crosstalk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 : dead space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928802"/>
            <a:ext cx="3328982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Guard rings + spacing between sensors degrade the efficiency of the charge collection</a:t>
            </a:r>
          </a:p>
          <a:p>
            <a:r>
              <a:rPr lang="en-US" sz="2400" dirty="0" smtClean="0"/>
              <a:t>9 cm large sensors : less dead space</a:t>
            </a:r>
          </a:p>
          <a:p>
            <a:r>
              <a:rPr lang="en-US" sz="2400" dirty="0" smtClean="0"/>
              <a:t>“edgeless” sensor ?</a:t>
            </a:r>
            <a:endParaRPr lang="en-US" sz="2400" dirty="0"/>
          </a:p>
        </p:txBody>
      </p:sp>
      <p:pic>
        <p:nvPicPr>
          <p:cNvPr id="1026" name="Picture 2" descr="C:\Users\Remy\Documents\CALICE3\PUB\NSS_ecaltechandsensors\Pic\EefficiencyX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85926"/>
            <a:ext cx="4546600" cy="4229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43504" y="1785926"/>
            <a:ext cx="2286016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829</Words>
  <PresentationFormat>Affichage à l'écran (4:3)</PresentationFormat>
  <Paragraphs>179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FKPPL technical activities  CALICE Si-W ECAL</vt:lpstr>
      <vt:lpstr>Overview</vt:lpstr>
      <vt:lpstr>ECAL detector slab </vt:lpstr>
      <vt:lpstr>Front end board (reminder)</vt:lpstr>
      <vt:lpstr>Front end board (FEV7, FEV++)</vt:lpstr>
      <vt:lpstr>Silicon wafers overview</vt:lpstr>
      <vt:lpstr>Sensors : crosstalk</vt:lpstr>
      <vt:lpstr>Analytic model of the crosstalk</vt:lpstr>
      <vt:lpstr>Sensors : dead space</vt:lpstr>
      <vt:lpstr>Sensors : next step</vt:lpstr>
      <vt:lpstr>Under study at LLR :  Segmented guard rings</vt:lpstr>
      <vt:lpstr>Segmented guard rings prototypes</vt:lpstr>
      <vt:lpstr>Segmented guard rings prototypes preliminary measurements results</vt:lpstr>
      <vt:lpstr>Layout: Some optimizations</vt:lpstr>
      <vt:lpstr>Front end board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Si-W ECAL Silicon wafers status</dc:title>
  <dc:creator>Remi</dc:creator>
  <cp:lastModifiedBy>LLR/IN2P3/CNRS</cp:lastModifiedBy>
  <cp:revision>165</cp:revision>
  <dcterms:created xsi:type="dcterms:W3CDTF">2008-08-26T13:36:59Z</dcterms:created>
  <dcterms:modified xsi:type="dcterms:W3CDTF">2009-02-26T07:44:12Z</dcterms:modified>
</cp:coreProperties>
</file>