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2" r:id="rId4"/>
    <p:sldId id="263" r:id="rId5"/>
    <p:sldId id="259" r:id="rId6"/>
    <p:sldId id="258" r:id="rId7"/>
    <p:sldId id="260" r:id="rId8"/>
    <p:sldId id="261" r:id="rId9"/>
    <p:sldId id="265" r:id="rId10"/>
    <p:sldId id="267" r:id="rId11"/>
    <p:sldId id="268" r:id="rId12"/>
    <p:sldId id="269" r:id="rId13"/>
    <p:sldId id="264" r:id="rId14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>
        <p:scale>
          <a:sx n="94" d="100"/>
          <a:sy n="94" d="100"/>
        </p:scale>
        <p:origin x="-1408" y="-72"/>
      </p:cViewPr>
      <p:guideLst>
        <p:guide orient="horz" pos="4319"/>
        <p:guide pos="371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877B94-F4EC-884B-A2D0-11C99CEBC6F6}" type="datetimeFigureOut">
              <a:t>24/11/17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9C516C-BFA8-A74B-8DC0-CCEE83A46C9E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5302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516C-BFA8-A74B-8DC0-CCEE83A46C9E}" type="slidenum"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822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E781-F6DD-F143-858C-E69A0C7732D2}" type="datetimeFigureOut">
              <a:t>24/11/17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386A-D866-0F4C-951D-2132537DB097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7983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E781-F6DD-F143-858C-E69A0C7732D2}" type="datetimeFigureOut">
              <a:t>24/11/17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386A-D866-0F4C-951D-2132537DB097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4105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E781-F6DD-F143-858C-E69A0C7732D2}" type="datetimeFigureOut">
              <a:t>24/11/17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386A-D866-0F4C-951D-2132537DB097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4782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E781-F6DD-F143-858C-E69A0C7732D2}" type="datetimeFigureOut">
              <a:t>24/11/17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386A-D866-0F4C-951D-2132537DB097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4367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E781-F6DD-F143-858C-E69A0C7732D2}" type="datetimeFigureOut">
              <a:t>24/11/17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386A-D866-0F4C-951D-2132537DB097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5968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E781-F6DD-F143-858C-E69A0C7732D2}" type="datetimeFigureOut">
              <a:t>24/11/17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386A-D866-0F4C-951D-2132537DB097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5388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E781-F6DD-F143-858C-E69A0C7732D2}" type="datetimeFigureOut">
              <a:t>24/11/17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386A-D866-0F4C-951D-2132537DB097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3415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E781-F6DD-F143-858C-E69A0C7732D2}" type="datetimeFigureOut">
              <a:t>24/11/17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386A-D866-0F4C-951D-2132537DB097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6803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E781-F6DD-F143-858C-E69A0C7732D2}" type="datetimeFigureOut">
              <a:t>24/11/17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386A-D866-0F4C-951D-2132537DB097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345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E781-F6DD-F143-858C-E69A0C7732D2}" type="datetimeFigureOut">
              <a:t>24/11/17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386A-D866-0F4C-951D-2132537DB097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7378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E781-F6DD-F143-858C-E69A0C7732D2}" type="datetimeFigureOut">
              <a:t>24/11/17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386A-D866-0F4C-951D-2132537DB097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9361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CE781-F6DD-F143-858C-E69A0C7732D2}" type="datetimeFigureOut">
              <a:t>24/11/17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F386A-D866-0F4C-951D-2132537DB097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103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04774" y="2130425"/>
            <a:ext cx="7086600" cy="1470025"/>
          </a:xfrm>
        </p:spPr>
        <p:txBody>
          <a:bodyPr>
            <a:normAutofit fontScale="90000"/>
          </a:bodyPr>
          <a:lstStyle/>
          <a:p>
            <a:r>
              <a:rPr lang="fr-FR" sz="4900"/>
              <a:t>P</a:t>
            </a:r>
            <a:r>
              <a:rPr lang="fr-FR"/>
              <a:t>rojets </a:t>
            </a:r>
            <a:r>
              <a:rPr lang="fr-FR" sz="5300"/>
              <a:t>H</a:t>
            </a:r>
            <a:r>
              <a:rPr lang="fr-FR"/>
              <a:t>yper-</a:t>
            </a:r>
            <a:r>
              <a:rPr lang="fr-FR" sz="5300"/>
              <a:t>E</a:t>
            </a:r>
            <a:r>
              <a:rPr lang="fr-FR"/>
              <a:t>mblématiques Dark Universe (Science topic </a:t>
            </a:r>
            <a:r>
              <a:rPr lang="fr-FR">
                <a:solidFill>
                  <a:srgbClr val="000090"/>
                </a:solidFill>
              </a:rPr>
              <a:t>P2</a:t>
            </a:r>
            <a:r>
              <a:rPr lang="fr-FR"/>
              <a:t>)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>
                <a:solidFill>
                  <a:srgbClr val="008000"/>
                </a:solidFill>
              </a:rPr>
              <a:t>P2IO Labex SC Nov. 2017</a:t>
            </a:r>
          </a:p>
          <a:p>
            <a:endParaRPr lang="fr-FR"/>
          </a:p>
          <a:p>
            <a:r>
              <a:rPr lang="fr-FR" sz="2000"/>
              <a:t>Presented by F. Couchot (LAL)</a:t>
            </a:r>
          </a:p>
        </p:txBody>
      </p:sp>
      <p:pic>
        <p:nvPicPr>
          <p:cNvPr id="4" name="Image 3" descr="bandeau_P2i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50137" cy="178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2035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GW_EM_P2IO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0" t="35279" r="6020"/>
          <a:stretch/>
        </p:blipFill>
        <p:spPr>
          <a:xfrm>
            <a:off x="-145982" y="204388"/>
            <a:ext cx="9486837" cy="9816680"/>
          </a:xfrm>
        </p:spPr>
      </p:pic>
    </p:spTree>
    <p:extLst>
      <p:ext uri="{BB962C8B-B14F-4D97-AF65-F5344CB8AC3E}">
        <p14:creationId xmlns:p14="http://schemas.microsoft.com/office/powerpoint/2010/main" val="486703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P2IO_MultimessengerAstrophysics_Schussler_deNaurois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" r="32" b="51503"/>
          <a:stretch/>
        </p:blipFill>
        <p:spPr>
          <a:xfrm>
            <a:off x="-791553" y="-525574"/>
            <a:ext cx="10409124" cy="7154356"/>
          </a:xfrm>
        </p:spPr>
      </p:pic>
    </p:spTree>
    <p:extLst>
      <p:ext uri="{BB962C8B-B14F-4D97-AF65-F5344CB8AC3E}">
        <p14:creationId xmlns:p14="http://schemas.microsoft.com/office/powerpoint/2010/main" val="1064907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P2IO_MultimessengerAstrophysics_Schussler_deNaurois.pdf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" t="48489" r="1086" b="1"/>
          <a:stretch/>
        </p:blipFill>
        <p:spPr>
          <a:xfrm>
            <a:off x="-773474" y="367935"/>
            <a:ext cx="10087180" cy="7442667"/>
          </a:xfrm>
        </p:spPr>
      </p:pic>
    </p:spTree>
    <p:extLst>
      <p:ext uri="{BB962C8B-B14F-4D97-AF65-F5344CB8AC3E}">
        <p14:creationId xmlns:p14="http://schemas.microsoft.com/office/powerpoint/2010/main" val="1868932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/>
              <a:t>The</a:t>
            </a:r>
            <a:r>
              <a:rPr lang="fr-FR"/>
              <a:t> local potential in this thematic is huge</a:t>
            </a:r>
          </a:p>
          <a:p>
            <a:pPr lvl="1"/>
            <a:r>
              <a:rPr lang="fr-FR"/>
              <a:t>Needs coordination to prepare anwering the next challenges</a:t>
            </a:r>
            <a:endParaRPr lang="fr-FR"/>
          </a:p>
          <a:p>
            <a:pPr lvl="1"/>
            <a:r>
              <a:rPr lang="fr-FR"/>
              <a:t>With the PHE, our labex plays fully this proactive role.</a:t>
            </a:r>
          </a:p>
          <a:p>
            <a:pPr lvl="1"/>
            <a:r>
              <a:rPr lang="fr-FR"/>
              <a:t>Melting pot: Theory, data analysis, observation, construction, R&amp;D may be present in the same project </a:t>
            </a:r>
            <a:r>
              <a:rPr lang="fr-FR"/>
              <a:t>(I like that :)</a:t>
            </a:r>
            <a:endParaRPr lang="fr-FR"/>
          </a:p>
          <a:p>
            <a:r>
              <a:rPr lang="fr-FR"/>
              <a:t>Cosmo2stars propose de fédérer des forces réparties localement – dans l’esprit du LABEX</a:t>
            </a:r>
          </a:p>
          <a:p>
            <a:r>
              <a:rPr lang="fr-FR"/>
              <a:t>La demande LISA est une évidence (comme l’était celle de JWST pour les anciens projets emblématiques) et améliore son impact avec le volet multimessagers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650698"/>
            <a:ext cx="8229600" cy="752120"/>
          </a:xfrm>
        </p:spPr>
        <p:txBody>
          <a:bodyPr>
            <a:normAutofit fontScale="90000"/>
          </a:bodyPr>
          <a:lstStyle/>
          <a:p>
            <a:r>
              <a:rPr lang="fr-FR"/>
              <a:t>Conclusions</a:t>
            </a:r>
            <a:br>
              <a:rPr lang="fr-FR"/>
            </a:b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5538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6451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fr-FR"/>
              <a:t>2 generic + 1 smaller</a:t>
            </a:r>
            <a:r>
              <a:rPr lang="fr-FR"/>
              <a:t> Answer to PHE AO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448" y="1600200"/>
            <a:ext cx="9095552" cy="4525963"/>
          </a:xfrm>
        </p:spPr>
        <p:txBody>
          <a:bodyPr>
            <a:normAutofit/>
          </a:bodyPr>
          <a:lstStyle/>
          <a:p>
            <a:r>
              <a:rPr lang="fr-FR"/>
              <a:t>Cosmo2stars (CEA/DAp, IAS, LPT, CEA/IPhT, CEA/DPhP, LAL)</a:t>
            </a:r>
          </a:p>
          <a:p>
            <a:r>
              <a:rPr lang="fr-FR"/>
              <a:t>LISA (CPhT, LAL, LLR, LPT, CEA/IPhT, CEA/Irfu )</a:t>
            </a:r>
          </a:p>
          <a:p>
            <a:pPr marL="457200" lvl="1" indent="0">
              <a:buNone/>
            </a:pPr>
            <a:r>
              <a:rPr lang="fr-FR"/>
              <a:t>+ Multimessenger component (IPNO, Irfu/Dap&amp;DphP, LAL, LRR)</a:t>
            </a:r>
          </a:p>
          <a:p>
            <a:r>
              <a:rPr lang="fr-FR"/>
              <a:t>SCIENCe : A Space CMB InstrumENt Calibration facility (Irfu/Sap, IAS, LAL)</a:t>
            </a:r>
          </a:p>
          <a:p>
            <a:pPr marL="0" indent="0">
              <a:buNone/>
            </a:pPr>
            <a:endParaRPr lang="fr-FR"/>
          </a:p>
          <a:p>
            <a:endParaRPr lang="fr-FR"/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0219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P2-AMI_2017_Science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" r="-704" b="35634"/>
          <a:stretch/>
        </p:blipFill>
        <p:spPr>
          <a:xfrm>
            <a:off x="788885" y="63442"/>
            <a:ext cx="7475879" cy="6755477"/>
          </a:xfrm>
        </p:spPr>
      </p:pic>
    </p:spTree>
    <p:extLst>
      <p:ext uri="{BB962C8B-B14F-4D97-AF65-F5344CB8AC3E}">
        <p14:creationId xmlns:p14="http://schemas.microsoft.com/office/powerpoint/2010/main" val="3289407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P2-AMI_2017_Science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9" t="63934" r="3314"/>
          <a:stretch/>
        </p:blipFill>
        <p:spPr>
          <a:xfrm>
            <a:off x="195385" y="1328614"/>
            <a:ext cx="8948615" cy="4895240"/>
          </a:xfrm>
        </p:spPr>
      </p:pic>
    </p:spTree>
    <p:extLst>
      <p:ext uri="{BB962C8B-B14F-4D97-AF65-F5344CB8AC3E}">
        <p14:creationId xmlns:p14="http://schemas.microsoft.com/office/powerpoint/2010/main" val="2101318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P2-GalaxiesCosmologieP2io_v1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" r="-270" b="45156"/>
          <a:stretch/>
        </p:blipFill>
        <p:spPr>
          <a:xfrm>
            <a:off x="176771" y="56874"/>
            <a:ext cx="8777670" cy="6801126"/>
          </a:xfrm>
        </p:spPr>
      </p:pic>
    </p:spTree>
    <p:extLst>
      <p:ext uri="{BB962C8B-B14F-4D97-AF65-F5344CB8AC3E}">
        <p14:creationId xmlns:p14="http://schemas.microsoft.com/office/powerpoint/2010/main" val="905351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P2-GalaxiesCosmologieP2io_v1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3" t="52775" r="5643" b="6393"/>
          <a:stretch/>
        </p:blipFill>
        <p:spPr>
          <a:xfrm>
            <a:off x="0" y="488463"/>
            <a:ext cx="9144000" cy="5939692"/>
          </a:xfrm>
        </p:spPr>
      </p:pic>
    </p:spTree>
    <p:extLst>
      <p:ext uri="{BB962C8B-B14F-4D97-AF65-F5344CB8AC3E}">
        <p14:creationId xmlns:p14="http://schemas.microsoft.com/office/powerpoint/2010/main" val="3946770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P2-P2IO_LOI_LISA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0" t="5879" r="6226" b="49014"/>
          <a:stretch/>
        </p:blipFill>
        <p:spPr>
          <a:xfrm>
            <a:off x="0" y="0"/>
            <a:ext cx="9144000" cy="6701691"/>
          </a:xfrm>
        </p:spPr>
      </p:pic>
    </p:spTree>
    <p:extLst>
      <p:ext uri="{BB962C8B-B14F-4D97-AF65-F5344CB8AC3E}">
        <p14:creationId xmlns:p14="http://schemas.microsoft.com/office/powerpoint/2010/main" val="891994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P2-P2IO_LOI_LISA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9" t="50120" r="7149" b="4167"/>
          <a:stretch/>
        </p:blipFill>
        <p:spPr>
          <a:xfrm>
            <a:off x="1" y="1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242368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GW_EM_P2IO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8" t="9226" r="6020" b="64821"/>
          <a:stretch/>
        </p:blipFill>
        <p:spPr>
          <a:xfrm>
            <a:off x="0" y="1878538"/>
            <a:ext cx="8890355" cy="3737409"/>
          </a:xfrm>
        </p:spPr>
      </p:pic>
    </p:spTree>
    <p:extLst>
      <p:ext uri="{BB962C8B-B14F-4D97-AF65-F5344CB8AC3E}">
        <p14:creationId xmlns:p14="http://schemas.microsoft.com/office/powerpoint/2010/main" val="411878245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202</Words>
  <Application>Microsoft Macintosh PowerPoint</Application>
  <PresentationFormat>Présentation à l'écran (4:3)</PresentationFormat>
  <Paragraphs>18</Paragraphs>
  <Slides>13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Thème Office</vt:lpstr>
      <vt:lpstr>Projets Hyper-Emblématiques Dark Universe (Science topic P2)</vt:lpstr>
      <vt:lpstr>2 generic + 1 smaller Answer to PHE AO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Conclusions </vt:lpstr>
    </vt:vector>
  </TitlesOfParts>
  <Company>LAL/CNRS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Réponses PHE composantes sombres (thématique P2)</dc:title>
  <dc:creator>Couchot François</dc:creator>
  <cp:lastModifiedBy>Couchot François</cp:lastModifiedBy>
  <cp:revision>27</cp:revision>
  <dcterms:created xsi:type="dcterms:W3CDTF">2017-11-15T13:26:19Z</dcterms:created>
  <dcterms:modified xsi:type="dcterms:W3CDTF">2017-11-24T08:14:59Z</dcterms:modified>
</cp:coreProperties>
</file>