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11" autoAdjust="0"/>
  </p:normalViewPr>
  <p:slideViewPr>
    <p:cSldViewPr>
      <p:cViewPr varScale="1">
        <p:scale>
          <a:sx n="103" d="100"/>
          <a:sy n="103" d="100"/>
        </p:scale>
        <p:origin x="11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EC6AE0-A76A-4571-8B58-A338DA854169}" type="datetimeFigureOut">
              <a:rPr lang="fr-FR"/>
              <a:pPr>
                <a:defRPr/>
              </a:pPr>
              <a:t>11/04/2017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4030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87E105-89C5-4F0E-986A-F5E85A5B8CA1}" type="datetimeFigureOut">
              <a:rPr lang="fr-FR"/>
              <a:pPr>
                <a:defRPr/>
              </a:pPr>
              <a:t>11/04/2017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317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DBAC2BE-4E1D-44BF-82CE-959ABA7E1D58}" type="datetime1">
              <a:rPr lang="fr-FR" smtClean="0"/>
              <a:t>11/04/2017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706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55BB6A5-6DD3-4F68-B187-B5A328EC401E}" type="datetime1">
              <a:rPr lang="fr-FR" smtClean="0"/>
              <a:t>11/04/2017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96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55BB6A5-6DD3-4F68-B187-B5A328EC401E}" type="datetime1">
              <a:rPr lang="fr-FR" smtClean="0"/>
              <a:t>11/04/2017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44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4" y="3140968"/>
            <a:ext cx="6620272" cy="1470025"/>
          </a:xfr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 smtClean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 smtClean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7 MARS </a:t>
            </a:r>
            <a:r>
              <a:rPr lang="fr-FR" sz="1800" baseline="0" dirty="0" smtClean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11/04/2017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41401" y="6356351"/>
            <a:ext cx="8405233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11/04/2017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41401" y="6356351"/>
            <a:ext cx="8405233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11/04/2017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41401" y="6356351"/>
            <a:ext cx="8405233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11/04/2017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11/04/2017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11/04/2017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938338" y="63563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0ED06-0ED1-4AED-B14F-B27593AB8EFE}" type="datetime1">
              <a:rPr lang="fr-FR"/>
              <a:pPr>
                <a:defRPr/>
              </a:pPr>
              <a:t>11/04/2017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575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22D0-6A26-4700-92D2-75E3B120BB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835696" y="274638"/>
            <a:ext cx="68511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11/04/2017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441401" y="6356351"/>
            <a:ext cx="8405233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153449"/>
                </a:solidFill>
              </a:rPr>
              <a:t>Les métiers de la recherche</a:t>
            </a:r>
            <a:br>
              <a:rPr lang="fr-FR" b="1" dirty="0" smtClean="0">
                <a:solidFill>
                  <a:srgbClr val="153449"/>
                </a:solidFill>
              </a:rPr>
            </a:br>
            <a:r>
              <a:rPr lang="fr-FR" dirty="0" smtClean="0">
                <a:solidFill>
                  <a:srgbClr val="01B2CD"/>
                </a:solidFill>
              </a:rPr>
              <a:t/>
            </a:r>
            <a:br>
              <a:rPr lang="fr-FR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2017</a:t>
            </a:r>
            <a:r>
              <a:rPr lang="fr-FR" sz="2800" dirty="0" smtClean="0">
                <a:solidFill>
                  <a:srgbClr val="153449"/>
                </a:solidFill>
              </a:rPr>
              <a:t/>
            </a:r>
            <a:br>
              <a:rPr lang="fr-FR" sz="2800" dirty="0" smtClean="0">
                <a:solidFill>
                  <a:srgbClr val="153449"/>
                </a:solidFill>
              </a:rPr>
            </a:b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470025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Avant-propos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5181" y="2636912"/>
            <a:ext cx="6400800" cy="2664296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fr-FR" sz="2000" dirty="0">
                <a:ln w="6350">
                  <a:noFill/>
                </a:ln>
                <a:solidFill>
                  <a:schemeClr val="tx2"/>
                </a:solidFill>
              </a:rPr>
              <a:t>Les personnels permanents du CNRS sont </a:t>
            </a:r>
          </a:p>
          <a:p>
            <a:pPr>
              <a:spcBef>
                <a:spcPct val="0"/>
              </a:spcBef>
              <a:defRPr/>
            </a:pPr>
            <a:r>
              <a:rPr lang="fr-FR" sz="2000" dirty="0">
                <a:solidFill>
                  <a:schemeClr val="tx2"/>
                </a:solidFill>
              </a:rPr>
              <a:t>des fonctionnaires de l'État français. À ce titre, ils relèvent du statut général de la fonction publique.</a:t>
            </a:r>
          </a:p>
          <a:p>
            <a:pPr>
              <a:spcBef>
                <a:spcPct val="0"/>
              </a:spcBef>
              <a:defRPr/>
            </a:pPr>
            <a:endParaRPr lang="fr-FR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fr-FR" sz="2000" dirty="0">
                <a:solidFill>
                  <a:schemeClr val="tx2"/>
                </a:solidFill>
              </a:rPr>
              <a:t>La voie de recrutement pour y accéder est, </a:t>
            </a:r>
          </a:p>
          <a:p>
            <a:pPr>
              <a:spcBef>
                <a:spcPct val="0"/>
              </a:spcBef>
              <a:defRPr/>
            </a:pPr>
            <a:r>
              <a:rPr lang="fr-FR" sz="2000" dirty="0">
                <a:solidFill>
                  <a:schemeClr val="tx2"/>
                </a:solidFill>
              </a:rPr>
              <a:t>en France, celle du concours.</a:t>
            </a:r>
          </a:p>
          <a:p>
            <a:pPr>
              <a:spcBef>
                <a:spcPct val="0"/>
              </a:spcBef>
              <a:defRPr/>
            </a:pPr>
            <a:r>
              <a:rPr lang="fr-FR" sz="2000" dirty="0">
                <a:solidFill>
                  <a:schemeClr val="tx2"/>
                </a:solidFill>
              </a:rPr>
              <a:t>Les concours externes ont lieu tous les ans, les postes ouverts au concours sont publiés au Journal Officiel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11/04/2017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Chantal VALLEE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0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700" y="836712"/>
            <a:ext cx="6851104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Le métier de chercheur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11/04/2017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Chantal VALLEE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55576" y="2060848"/>
            <a:ext cx="79312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2"/>
                </a:solidFill>
              </a:rPr>
              <a:t>Dans l’exercice de son métier, le chercheur concourt :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B3CC"/>
                </a:solidFill>
              </a:rPr>
              <a:t>au </a:t>
            </a:r>
            <a:r>
              <a:rPr lang="fr-FR" b="1" dirty="0">
                <a:solidFill>
                  <a:srgbClr val="00B3CC"/>
                </a:solidFill>
              </a:rPr>
              <a:t>développement des connaissances, à leur transfert et à leur application</a:t>
            </a:r>
            <a:r>
              <a:rPr lang="fr-FR" dirty="0">
                <a:solidFill>
                  <a:srgbClr val="00B3CC"/>
                </a:solidFill>
              </a:rPr>
              <a:t>, 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B3CC"/>
                </a:solidFill>
              </a:rPr>
              <a:t>à la </a:t>
            </a:r>
            <a:r>
              <a:rPr lang="fr-FR" b="1" dirty="0">
                <a:solidFill>
                  <a:srgbClr val="00B3CC"/>
                </a:solidFill>
              </a:rPr>
              <a:t>diffusion de l'information </a:t>
            </a:r>
            <a:r>
              <a:rPr lang="fr-FR" dirty="0">
                <a:solidFill>
                  <a:srgbClr val="00B3CC"/>
                </a:solidFill>
              </a:rPr>
              <a:t>et de la culture scientifique et technique. </a:t>
            </a:r>
          </a:p>
          <a:p>
            <a:pPr marL="0" indent="0">
              <a:buNone/>
            </a:pPr>
            <a:r>
              <a:rPr lang="fr-FR" dirty="0">
                <a:solidFill>
                  <a:schemeClr val="tx2"/>
                </a:solidFill>
              </a:rPr>
              <a:t>Il participe dans ses domaines de compétences 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B3CC"/>
                </a:solidFill>
              </a:rPr>
              <a:t>à </a:t>
            </a:r>
            <a:r>
              <a:rPr lang="fr-FR" b="1" dirty="0">
                <a:solidFill>
                  <a:srgbClr val="00B3CC"/>
                </a:solidFill>
              </a:rPr>
              <a:t>la formation </a:t>
            </a:r>
            <a:r>
              <a:rPr lang="fr-FR" dirty="0">
                <a:solidFill>
                  <a:srgbClr val="00B3CC"/>
                </a:solidFill>
              </a:rPr>
              <a:t>des doctorants, des post-doctorants et des jeunes chercheurs.</a:t>
            </a:r>
          </a:p>
          <a:p>
            <a:pPr marL="0" indent="0">
              <a:buNone/>
            </a:pPr>
            <a:r>
              <a:rPr lang="fr-FR" dirty="0">
                <a:solidFill>
                  <a:schemeClr val="tx2"/>
                </a:solidFill>
              </a:rPr>
              <a:t>Le chercheur peut également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B3CC"/>
                </a:solidFill>
              </a:rPr>
              <a:t>encadrer</a:t>
            </a:r>
            <a:r>
              <a:rPr lang="fr-FR" dirty="0">
                <a:solidFill>
                  <a:srgbClr val="00B3CC"/>
                </a:solidFill>
              </a:rPr>
              <a:t> des équipes,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B3CC"/>
                </a:solidFill>
              </a:rPr>
              <a:t>diriger</a:t>
            </a:r>
            <a:r>
              <a:rPr lang="fr-FR" dirty="0">
                <a:solidFill>
                  <a:srgbClr val="00B3CC"/>
                </a:solidFill>
              </a:rPr>
              <a:t> des projets scientifiques,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B3CC"/>
                </a:solidFill>
              </a:rPr>
              <a:t>dispenser </a:t>
            </a:r>
            <a:r>
              <a:rPr lang="fr-FR" dirty="0">
                <a:solidFill>
                  <a:srgbClr val="00B3CC"/>
                </a:solidFill>
              </a:rPr>
              <a:t>un enseignement,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B3CC"/>
                </a:solidFill>
              </a:rPr>
              <a:t>valoriser </a:t>
            </a:r>
            <a:r>
              <a:rPr lang="fr-FR" dirty="0">
                <a:solidFill>
                  <a:schemeClr val="tx2"/>
                </a:solidFill>
              </a:rPr>
              <a:t>le résultat de ses travaux de recherche</a:t>
            </a:r>
          </a:p>
          <a:p>
            <a:pPr marL="0" indent="0">
              <a:buNone/>
            </a:pPr>
            <a:r>
              <a:rPr lang="fr-FR" dirty="0">
                <a:solidFill>
                  <a:schemeClr val="tx2"/>
                </a:solidFill>
              </a:rPr>
              <a:t>Dans certains cas, il peut également consacrer une partie de son activité à </a:t>
            </a:r>
            <a:r>
              <a:rPr lang="fr-FR" b="1" dirty="0">
                <a:solidFill>
                  <a:srgbClr val="00B3CC"/>
                </a:solidFill>
              </a:rPr>
              <a:t>gérer et à administrer la recherche</a:t>
            </a:r>
            <a:r>
              <a:rPr lang="fr-FR" dirty="0">
                <a:solidFill>
                  <a:srgbClr val="00B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396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882" y="1052736"/>
            <a:ext cx="7556236" cy="1800200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Les métiers d’accompagnement de la recherche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11/04/2017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Chantal VALLEE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033832" y="3284984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B3CC"/>
                </a:solidFill>
              </a:rPr>
              <a:t>Le monde de la recherche n’est pas seulement constitué de chercheurs, toute une équipe de métiers différents participe aux projets à différents niveaux de la chaîne</a:t>
            </a:r>
            <a:r>
              <a:rPr lang="fr-FR" dirty="0" smtClean="0">
                <a:solidFill>
                  <a:srgbClr val="00B3CC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rgbClr val="00B3CC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B3CC"/>
                </a:solidFill>
              </a:rPr>
              <a:t>Tous ces métiers sont regroupés en branches professionnelles (BAP) et appartiennent aux corps des ingénieurs ou techniciens accompagnant les chercheurs dans leurs activités de chercheurs</a:t>
            </a:r>
          </a:p>
        </p:txBody>
      </p:sp>
    </p:spTree>
    <p:extLst>
      <p:ext uri="{BB962C8B-B14F-4D97-AF65-F5344CB8AC3E}">
        <p14:creationId xmlns:p14="http://schemas.microsoft.com/office/powerpoint/2010/main" val="353917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4113" y="559405"/>
            <a:ext cx="8280920" cy="936104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Branches d’activité professionnelle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11/04/2017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Chantal VALLEE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46121" y="1358073"/>
            <a:ext cx="82089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00B3CC"/>
                </a:solidFill>
              </a:rPr>
              <a:t>Mécanicien, secrétaire, informaticien, verrier, animalier, chimiste, cartographe, graphiste, paysagiste, infirmier, juriste... autant de métiers présents dans les laboratoires, services, directions au CNRS.</a:t>
            </a:r>
            <a:endParaRPr lang="fr-FR" dirty="0">
              <a:solidFill>
                <a:srgbClr val="00B3CC"/>
              </a:solidFill>
            </a:endParaRPr>
          </a:p>
          <a:p>
            <a:pPr algn="ctr">
              <a:buNone/>
            </a:pPr>
            <a:r>
              <a:rPr lang="fr-FR" sz="1400" dirty="0">
                <a:solidFill>
                  <a:srgbClr val="00B3CC"/>
                </a:solidFill>
              </a:rPr>
              <a:t>Tous ces métiers sont regroupés en branches d'activité professionnelle (BAP) et appartiennent aux corps des ingénieurs ou techniciens accompagnant les chercheurs dans leurs activités de recherche.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85" y="2712290"/>
            <a:ext cx="7321007" cy="36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1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11/04/2017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Chantal VALLEE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2175" y="-297"/>
            <a:ext cx="9748349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5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700" y="836712"/>
            <a:ext cx="6851104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Le recrutement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11/04/2017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Chantal VALLEE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72816"/>
            <a:ext cx="6715842" cy="444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3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11/04/2017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Chantal VALLEE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87" y="620688"/>
            <a:ext cx="8261638" cy="564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89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11/04/2017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Chantal VALLEE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45" y="1656623"/>
            <a:ext cx="3761558" cy="35055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99992" y="3212976"/>
            <a:ext cx="435262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En savoir plus : </a:t>
            </a:r>
            <a:endParaRPr lang="fr-FR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Consultez 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la rubrique </a:t>
            </a:r>
            <a:endParaRPr lang="fr-FR" sz="3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« 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Travailler au CNRS » </a:t>
            </a:r>
            <a:endParaRPr lang="fr-FR" sz="3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du 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site www.cnrs.fr </a:t>
            </a:r>
          </a:p>
        </p:txBody>
      </p:sp>
    </p:spTree>
    <p:extLst>
      <p:ext uri="{BB962C8B-B14F-4D97-AF65-F5344CB8AC3E}">
        <p14:creationId xmlns:p14="http://schemas.microsoft.com/office/powerpoint/2010/main" val="259041428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65B1BEBA-2ACD-EE4B-8A4E-A7A92331B0D1}" vid="{9DE71B95-A8B5-764D-A0BD-757A5AE25D9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PowerPoint-LAPP-couverture blanche</Template>
  <TotalTime>34</TotalTime>
  <Words>366</Words>
  <Application>Microsoft Office PowerPoint</Application>
  <PresentationFormat>Affichage à l'écran (4:3)</PresentationFormat>
  <Paragraphs>66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</vt:lpstr>
      <vt:lpstr>Conception personnalisée</vt:lpstr>
      <vt:lpstr>Les métiers de la recherche  2017 </vt:lpstr>
      <vt:lpstr>Avant-propos</vt:lpstr>
      <vt:lpstr>Le métier de chercheur</vt:lpstr>
      <vt:lpstr>Les métiers d’accompagnement de la recherche</vt:lpstr>
      <vt:lpstr>Branches d’activité professionnelle</vt:lpstr>
      <vt:lpstr>Présentation PowerPoint</vt:lpstr>
      <vt:lpstr>Le recrutement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métiers de la recherche  21 mars 2016</dc:title>
  <dc:creator>Chantal Vallee</dc:creator>
  <cp:lastModifiedBy>Chantal Vallee</cp:lastModifiedBy>
  <cp:revision>7</cp:revision>
  <dcterms:created xsi:type="dcterms:W3CDTF">2016-03-18T16:21:03Z</dcterms:created>
  <dcterms:modified xsi:type="dcterms:W3CDTF">2017-04-11T06:53:38Z</dcterms:modified>
</cp:coreProperties>
</file>