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4032" r:id="rId2"/>
    <p:sldMasterId id="2147485004" r:id="rId3"/>
    <p:sldMasterId id="2147486103" r:id="rId4"/>
    <p:sldMasterId id="2147486139" r:id="rId5"/>
    <p:sldMasterId id="2147486151" r:id="rId6"/>
    <p:sldMasterId id="2147486163" r:id="rId7"/>
    <p:sldMasterId id="2147486175" r:id="rId8"/>
    <p:sldMasterId id="2147486187" r:id="rId9"/>
    <p:sldMasterId id="2147486199" r:id="rId10"/>
    <p:sldMasterId id="2147486211" r:id="rId11"/>
    <p:sldMasterId id="2147486223" r:id="rId12"/>
    <p:sldMasterId id="2147486235" r:id="rId13"/>
    <p:sldMasterId id="2147486247" r:id="rId14"/>
  </p:sldMasterIdLst>
  <p:notesMasterIdLst>
    <p:notesMasterId r:id="rId53"/>
  </p:notesMasterIdLst>
  <p:sldIdLst>
    <p:sldId id="448" r:id="rId15"/>
    <p:sldId id="485" r:id="rId16"/>
    <p:sldId id="631" r:id="rId17"/>
    <p:sldId id="598" r:id="rId18"/>
    <p:sldId id="612" r:id="rId19"/>
    <p:sldId id="599" r:id="rId20"/>
    <p:sldId id="613" r:id="rId21"/>
    <p:sldId id="614" r:id="rId22"/>
    <p:sldId id="579" r:id="rId23"/>
    <p:sldId id="582" r:id="rId24"/>
    <p:sldId id="633" r:id="rId25"/>
    <p:sldId id="620" r:id="rId26"/>
    <p:sldId id="523" r:id="rId27"/>
    <p:sldId id="524" r:id="rId28"/>
    <p:sldId id="621" r:id="rId29"/>
    <p:sldId id="622" r:id="rId30"/>
    <p:sldId id="623" r:id="rId31"/>
    <p:sldId id="624" r:id="rId32"/>
    <p:sldId id="527" r:id="rId33"/>
    <p:sldId id="625" r:id="rId34"/>
    <p:sldId id="491" r:id="rId35"/>
    <p:sldId id="529" r:id="rId36"/>
    <p:sldId id="549" r:id="rId37"/>
    <p:sldId id="553" r:id="rId38"/>
    <p:sldId id="554" r:id="rId39"/>
    <p:sldId id="555" r:id="rId40"/>
    <p:sldId id="492" r:id="rId41"/>
    <p:sldId id="557" r:id="rId42"/>
    <p:sldId id="626" r:id="rId43"/>
    <p:sldId id="628" r:id="rId44"/>
    <p:sldId id="627" r:id="rId45"/>
    <p:sldId id="629" r:id="rId46"/>
    <p:sldId id="562" r:id="rId47"/>
    <p:sldId id="565" r:id="rId48"/>
    <p:sldId id="566" r:id="rId49"/>
    <p:sldId id="630" r:id="rId50"/>
    <p:sldId id="568" r:id="rId51"/>
    <p:sldId id="530" r:id="rId52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CFF77"/>
    <a:srgbClr val="BD5E54"/>
    <a:srgbClr val="EFD3EB"/>
    <a:srgbClr val="EEB3EF"/>
    <a:srgbClr val="FFFF00"/>
    <a:srgbClr val="FF0000"/>
    <a:srgbClr val="800080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4" y="-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50" Type="http://schemas.openxmlformats.org/officeDocument/2006/relationships/slide" Target="slides/slide36.xml"/><Relationship Id="rId51" Type="http://schemas.openxmlformats.org/officeDocument/2006/relationships/slide" Target="slides/slide37.xml"/><Relationship Id="rId52" Type="http://schemas.openxmlformats.org/officeDocument/2006/relationships/slide" Target="slides/slide38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slide" Target="slides/slide28.xml"/><Relationship Id="rId43" Type="http://schemas.openxmlformats.org/officeDocument/2006/relationships/slide" Target="slides/slide29.xml"/><Relationship Id="rId44" Type="http://schemas.openxmlformats.org/officeDocument/2006/relationships/slide" Target="slides/slide30.xml"/><Relationship Id="rId45" Type="http://schemas.openxmlformats.org/officeDocument/2006/relationships/slide" Target="slides/slide31.xml"/><Relationship Id="rId46" Type="http://schemas.openxmlformats.org/officeDocument/2006/relationships/slide" Target="slides/slide32.xml"/><Relationship Id="rId47" Type="http://schemas.openxmlformats.org/officeDocument/2006/relationships/slide" Target="slides/slide33.xml"/><Relationship Id="rId48" Type="http://schemas.openxmlformats.org/officeDocument/2006/relationships/slide" Target="slides/slide34.xml"/><Relationship Id="rId49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6673C51-35A7-934E-914E-A25AC4A3F1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339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8002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12800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74309C2-B04E-8F4E-BF78-1BB2C1551140}" type="slidenum">
              <a:rPr lang="fr-FR" sz="1200"/>
              <a:pPr/>
              <a:t>1</a:t>
            </a:fld>
            <a:endParaRPr lang="fr-FR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73C51-35A7-934E-914E-A25AC4A3F1FC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61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88418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/>
          </a:p>
        </p:txBody>
      </p:sp>
      <p:sp>
        <p:nvSpPr>
          <p:cNvPr id="18841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E04C2C-FCA5-FF40-9B78-0D92BD295618}" type="slidenum">
              <a:rPr lang="fr-FR" sz="1200">
                <a:solidFill>
                  <a:srgbClr val="000000"/>
                </a:solidFill>
              </a:rPr>
              <a:pPr/>
              <a:t>18</a:t>
            </a:fld>
            <a:endParaRPr lang="fr-F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73C51-35A7-934E-914E-A25AC4A3F1FC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073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73C51-35A7-934E-914E-A25AC4A3F1FC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112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73C51-35A7-934E-914E-A25AC4A3F1FC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170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73C51-35A7-934E-914E-A25AC4A3F1FC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59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0050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130051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336012-6B3D-C543-A838-9EC5BC30DDAE}" type="slidenum">
              <a:rPr lang="fr-FR" sz="1200"/>
              <a:pPr/>
              <a:t>2</a:t>
            </a:fld>
            <a:endParaRPr lang="fr-F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73C51-35A7-934E-914E-A25AC4A3F1FC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38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73C51-35A7-934E-914E-A25AC4A3F1FC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67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73C51-35A7-934E-914E-A25AC4A3F1FC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67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FA03B1-7883-924D-ACD9-D89EBA5FCEAA}" type="slidenum">
              <a:rPr lang="fr-FR" sz="1200">
                <a:solidFill>
                  <a:srgbClr val="000000"/>
                </a:solidFill>
              </a:rPr>
              <a:pPr/>
              <a:t>7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73C51-35A7-934E-914E-A25AC4A3F1FC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78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73C51-35A7-934E-914E-A25AC4A3F1FC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28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73C51-35A7-934E-914E-A25AC4A3F1FC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232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14A9E-9866-DD46-A4EC-05657893304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541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13F10-D4FE-294D-8B5C-0C7B859319D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3606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13F10-D4FE-294D-8B5C-0C7B859319D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606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CC8A7-626F-CD4F-ABE0-6F736E9E990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0946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14A9E-9866-DD46-A4EC-05657893304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4160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881D-3072-604A-B0B0-D64FE233AA9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475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99E4-6E5A-E446-AEDB-EC89BFBD6B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724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A2D8-5BC3-F240-8B7E-683A74B456A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500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FAE5-2008-EB49-A023-DEE261D3E68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2424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2BEA-28F1-9B44-B0D5-979BA3DFC98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778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548B-7426-034A-8944-D099E928C3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644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22FAC-ED08-F94C-9E56-3DBB418104F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8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CC8A7-626F-CD4F-ABE0-6F736E9E990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8094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5A536-9ED7-C847-8175-3AA5F27F9D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157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13F10-D4FE-294D-8B5C-0C7B859319D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606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CC8A7-626F-CD4F-ABE0-6F736E9E990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0946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14A9E-9866-DD46-A4EC-05657893304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4160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881D-3072-604A-B0B0-D64FE233AA9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475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99E4-6E5A-E446-AEDB-EC89BFBD6B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7248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A2D8-5BC3-F240-8B7E-683A74B456A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500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FAE5-2008-EB49-A023-DEE261D3E68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2424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2BEA-28F1-9B44-B0D5-979BA3DFC98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778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548B-7426-034A-8944-D099E928C3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64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02EDD-A4BD-2146-8319-4C5D1C7F4C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3333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22FAC-ED08-F94C-9E56-3DBB418104F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834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5A536-9ED7-C847-8175-3AA5F27F9D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1576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13F10-D4FE-294D-8B5C-0C7B859319D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6064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CC8A7-626F-CD4F-ABE0-6F736E9E990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0946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14A9E-9866-DD46-A4EC-05657893304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4160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881D-3072-604A-B0B0-D64FE233AA9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4755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99E4-6E5A-E446-AEDB-EC89BFBD6B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7248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A2D8-5BC3-F240-8B7E-683A74B456A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5001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FAE5-2008-EB49-A023-DEE261D3E68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2424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2BEA-28F1-9B44-B0D5-979BA3DFC98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77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4B1BB-743B-5B41-A239-B70622A565A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46420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548B-7426-034A-8944-D099E928C3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6448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22FAC-ED08-F94C-9E56-3DBB418104F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83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5A536-9ED7-C847-8175-3AA5F27F9D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1576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13F10-D4FE-294D-8B5C-0C7B859319D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6064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CC8A7-626F-CD4F-ABE0-6F736E9E990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0946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14A9E-9866-DD46-A4EC-05657893304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4160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881D-3072-604A-B0B0-D64FE233AA9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4755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99E4-6E5A-E446-AEDB-EC89BFBD6B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7248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A2D8-5BC3-F240-8B7E-683A74B456A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500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FAE5-2008-EB49-A023-DEE261D3E68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24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82BC4-18C7-B348-91EC-EAE65DB5BC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54809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2BEA-28F1-9B44-B0D5-979BA3DFC98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7782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548B-7426-034A-8944-D099E928C3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6448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22FAC-ED08-F94C-9E56-3DBB418104F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834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5A536-9ED7-C847-8175-3AA5F27F9D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1576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13F10-D4FE-294D-8B5C-0C7B859319D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6064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CC8A7-626F-CD4F-ABE0-6F736E9E990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0946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14A9E-9866-DD46-A4EC-05657893304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4160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881D-3072-604A-B0B0-D64FE233AA9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4755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99E4-6E5A-E446-AEDB-EC89BFBD6B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7248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A2D8-5BC3-F240-8B7E-683A74B456A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50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D702E-2F1B-C247-9D9E-767C1037B3C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6399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FAE5-2008-EB49-A023-DEE261D3E68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2424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2BEA-28F1-9B44-B0D5-979BA3DFC98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7782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548B-7426-034A-8944-D099E928C3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6448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22FAC-ED08-F94C-9E56-3DBB418104F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834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5A536-9ED7-C847-8175-3AA5F27F9D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1576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13F10-D4FE-294D-8B5C-0C7B859319D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6064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CC8A7-626F-CD4F-ABE0-6F736E9E990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09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FFB20-052F-424E-A137-EB4CDE146E5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844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C9091-5D0D-8448-B28D-375EC7E96B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330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7C024-1519-4349-A477-69221F4F925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142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5CB0A-EBB1-DA49-9B19-0D4A354B365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74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881D-3072-604A-B0B0-D64FE233AA9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647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19A15-AC60-6A4B-8178-50ACB4AE63D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543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46910-326D-C741-A252-50A674CA8E3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922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B2E0A-A2B1-284A-BB23-DFC58807223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16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95FB63BF-4DF9-A741-AAD1-D4441F05C3A7}" type="datetime1">
              <a:rPr lang="fr-FR"/>
              <a:pPr>
                <a:defRPr/>
              </a:pPr>
              <a:t>11/10/2017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43803EA4-6EE7-7A4C-AD88-0C679F16194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87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F013FFB0-861D-BF4B-A23B-8A5BB75FE120}" type="datetime1">
              <a:rPr lang="fr-FR"/>
              <a:pPr>
                <a:defRPr/>
              </a:pPr>
              <a:t>11/10/2017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AE6B59CC-C3DF-6C46-A81A-55EE7B5A5A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823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A8F39A9E-A099-C24C-8CD1-EE68638DA86A}" type="datetime1">
              <a:rPr lang="fr-FR"/>
              <a:pPr>
                <a:defRPr/>
              </a:pPr>
              <a:t>11/10/2017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9D7BABDF-5436-5147-9002-7D3A835D49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523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D284A582-E274-5940-9996-A2E3473B3015}" type="datetime1">
              <a:rPr lang="fr-FR"/>
              <a:pPr>
                <a:defRPr/>
              </a:pPr>
              <a:t>11/10/2017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B4098165-901B-CC44-A040-52F64622B6B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632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FA1EC3AC-A28F-F546-8C2F-544E654656BA}" type="datetime1">
              <a:rPr lang="fr-FR"/>
              <a:pPr>
                <a:defRPr/>
              </a:pPr>
              <a:t>11/10/2017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767ADDB7-AEC5-A145-B0AD-316D5A2132F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150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9234CB3B-3C73-2C40-903F-365504C15235}" type="datetime1">
              <a:rPr lang="fr-FR"/>
              <a:pPr>
                <a:defRPr/>
              </a:pPr>
              <a:t>11/10/2017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BA27494F-AD69-034D-99D5-D230EB91E44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036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 txBox="1">
            <a:spLocks noGrp="1"/>
          </p:cNvSpPr>
          <p:nvPr userDrawn="1"/>
        </p:nvSpPr>
        <p:spPr bwMode="auto">
          <a:xfrm>
            <a:off x="687705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fld id="{AD4C1DC7-9856-5042-8CF3-F4487B3DE8A3}" type="slidenum">
              <a:rPr lang="fr-FR" sz="12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fr-FR" sz="1200" smtClean="0">
              <a:solidFill>
                <a:srgbClr val="898989"/>
              </a:solidFill>
            </a:endParaRP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35467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99E4-6E5A-E446-AEDB-EC89BFBD6B1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9724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B602E773-6CC3-004E-A4C4-10B1525A48F6}" type="datetime1">
              <a:rPr lang="fr-FR"/>
              <a:pPr>
                <a:defRPr/>
              </a:pPr>
              <a:t>11/10/2017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924CE91B-19A9-B541-A44A-888E825A0D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64077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05175143-E9A1-3547-8361-7FED1447BB2A}" type="datetime1">
              <a:rPr lang="fr-FR"/>
              <a:pPr>
                <a:defRPr/>
              </a:pPr>
              <a:t>11/10/2017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B2A22462-70E9-6C4C-BDA8-6D426A55C36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1048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82A7DCC6-942E-4E44-B340-53409D907A06}" type="datetime1">
              <a:rPr lang="fr-FR"/>
              <a:pPr>
                <a:defRPr/>
              </a:pPr>
              <a:t>11/10/2017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B5ABC4C4-DFB8-1743-B0BC-0C55E2EE997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66508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587B9F84-F9FC-6B40-9564-5D0C46E0D132}" type="datetime1">
              <a:rPr lang="fr-FR"/>
              <a:pPr>
                <a:defRPr/>
              </a:pPr>
              <a:t>11/10/2017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5320C987-6AA6-1943-9311-5A7D510FA46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5733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C0C74730-EDD7-9A49-8D9B-AC312321A035}" type="datetime1">
              <a:rPr lang="fr-FR"/>
              <a:pPr>
                <a:defRPr/>
              </a:pPr>
              <a:t>11/10/2017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4E94EE86-50C5-DF4E-AB46-A6EAAF4DB4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2056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EB03C00C-AEAF-F546-8184-27C9FF109D0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972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3976F6D-5134-D840-A8B5-F34D886ACE1E}" type="datetime1">
              <a:rPr lang="fr-FR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5C462D1-C98F-654E-9A0F-A8E76A710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501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63E861A-364A-7242-A59B-1828EB30F201}" type="datetime1">
              <a:rPr lang="fr-FR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CAD75B0-8446-4441-A05C-E5D24CC9C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732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B4C9FE9-6B82-DD4C-A19B-A289202A25DD}" type="datetime1">
              <a:rPr lang="fr-FR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A81555D-A680-CA49-9A64-863CE6C55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595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46F9842-0A88-A14C-88B3-87D008CAED08}" type="datetime1">
              <a:rPr lang="fr-FR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4BF77AB-0443-9C4B-9FDC-D029EB3D2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6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A2D8-5BC3-F240-8B7E-683A74B456A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4500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FD4636F-4941-A94A-B7EA-3BD98A6A2CC2}" type="datetime1">
              <a:rPr lang="fr-FR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C792E45-C76A-F344-80D3-CD8AD2E13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106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55E63CD-DA9F-8C43-8C28-460A7DA5601B}" type="datetime1">
              <a:rPr lang="fr-FR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EC19AA-89FD-9D40-8F0E-39CD26FC3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117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A04CE5E-70A7-DD4B-83C7-C661C579E24B}" type="datetime1">
              <a:rPr lang="fr-FR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2F4856-9AFD-D745-ACE8-82B842152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81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AEA712E-3403-A442-9FA4-FD2DE649C55D}" type="datetime1">
              <a:rPr lang="fr-FR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B18811B-6273-D147-9F4D-98AE96C8A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457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7CAE2DC-E546-3A43-B5C5-7C0921789959}" type="datetime1">
              <a:rPr lang="fr-FR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5CA1B3B-7E0C-E443-A76D-94F50B50D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384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5BED4DA-D60A-6A4D-A454-25915C7C15F4}" type="datetime1">
              <a:rPr lang="fr-FR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CC9A854-1124-4D44-ACE4-C489E5120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039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8050CB3-C939-CA49-BF6D-718493478B4B}" type="datetime1">
              <a:rPr lang="fr-FR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0B0CEC4-4E6C-6D46-838D-6682F2605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059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14A9E-9866-DD46-A4EC-05657893304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416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881D-3072-604A-B0B0-D64FE233AA9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475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99E4-6E5A-E446-AEDB-EC89BFBD6B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7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FAE5-2008-EB49-A023-DEE261D3E68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1242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A2D8-5BC3-F240-8B7E-683A74B456A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500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FAE5-2008-EB49-A023-DEE261D3E68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242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2BEA-28F1-9B44-B0D5-979BA3DFC98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778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548B-7426-034A-8944-D099E928C3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644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22FAC-ED08-F94C-9E56-3DBB418104F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83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5A536-9ED7-C847-8175-3AA5F27F9D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157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13F10-D4FE-294D-8B5C-0C7B859319D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606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CC8A7-626F-CD4F-ABE0-6F736E9E990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094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14A9E-9866-DD46-A4EC-05657893304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416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881D-3072-604A-B0B0-D64FE233AA9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4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2BEA-28F1-9B44-B0D5-979BA3DFC98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4778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99E4-6E5A-E446-AEDB-EC89BFBD6B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724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A2D8-5BC3-F240-8B7E-683A74B456A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500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FAE5-2008-EB49-A023-DEE261D3E68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24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2BEA-28F1-9B44-B0D5-979BA3DFC98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778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548B-7426-034A-8944-D099E928C3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644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22FAC-ED08-F94C-9E56-3DBB418104F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83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5A536-9ED7-C847-8175-3AA5F27F9D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157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13F10-D4FE-294D-8B5C-0C7B859319D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606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CC8A7-626F-CD4F-ABE0-6F736E9E990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094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14A9E-9866-DD46-A4EC-05657893304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4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548B-7426-034A-8944-D099E928C32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9644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881D-3072-604A-B0B0-D64FE233AA9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475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99E4-6E5A-E446-AEDB-EC89BFBD6B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724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A2D8-5BC3-F240-8B7E-683A74B456A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500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FAE5-2008-EB49-A023-DEE261D3E68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242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2BEA-28F1-9B44-B0D5-979BA3DFC98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778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548B-7426-034A-8944-D099E928C3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644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22FAC-ED08-F94C-9E56-3DBB418104F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83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5A536-9ED7-C847-8175-3AA5F27F9D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157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13F10-D4FE-294D-8B5C-0C7B859319D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606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CC8A7-626F-CD4F-ABE0-6F736E9E990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09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22FAC-ED08-F94C-9E56-3DBB418104F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083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14A9E-9866-DD46-A4EC-05657893304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416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881D-3072-604A-B0B0-D64FE233AA9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475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99E4-6E5A-E446-AEDB-EC89BFBD6B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724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A2D8-5BC3-F240-8B7E-683A74B456A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500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FAE5-2008-EB49-A023-DEE261D3E68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242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2BEA-28F1-9B44-B0D5-979BA3DFC98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778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548B-7426-034A-8944-D099E928C3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644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22FAC-ED08-F94C-9E56-3DBB418104F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83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5A536-9ED7-C847-8175-3AA5F27F9D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157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13F10-D4FE-294D-8B5C-0C7B859319D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60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5A536-9ED7-C847-8175-3AA5F27F9D2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9157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CC8A7-626F-CD4F-ABE0-6F736E9E990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094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14A9E-9866-DD46-A4EC-05657893304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416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881D-3072-604A-B0B0-D64FE233AA9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475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99E4-6E5A-E446-AEDB-EC89BFBD6B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724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A2D8-5BC3-F240-8B7E-683A74B456A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500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FAE5-2008-EB49-A023-DEE261D3E68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242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2BEA-28F1-9B44-B0D5-979BA3DFC98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778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548B-7426-034A-8944-D099E928C3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644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22FAC-ED08-F94C-9E56-3DBB418104F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83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5A536-9ED7-C847-8175-3AA5F27F9D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1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1.xml"/><Relationship Id="rId8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6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2.xml"/><Relationship Id="rId8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5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80.xml"/><Relationship Id="rId2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7.xml"/><Relationship Id="rId9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8.xml"/><Relationship Id="rId9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B701A7-7ABE-A442-A67B-8040FBF640C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9" r:id="rId1"/>
    <p:sldLayoutId id="2147485980" r:id="rId2"/>
    <p:sldLayoutId id="2147485981" r:id="rId3"/>
    <p:sldLayoutId id="2147485982" r:id="rId4"/>
    <p:sldLayoutId id="2147485983" r:id="rId5"/>
    <p:sldLayoutId id="2147485984" r:id="rId6"/>
    <p:sldLayoutId id="2147485985" r:id="rId7"/>
    <p:sldLayoutId id="2147485986" r:id="rId8"/>
    <p:sldLayoutId id="2147485987" r:id="rId9"/>
    <p:sldLayoutId id="2147485988" r:id="rId10"/>
    <p:sldLayoutId id="21474859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B701A7-7ABE-A442-A67B-8040FBF640C6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00" r:id="rId1"/>
    <p:sldLayoutId id="2147486201" r:id="rId2"/>
    <p:sldLayoutId id="2147486202" r:id="rId3"/>
    <p:sldLayoutId id="2147486203" r:id="rId4"/>
    <p:sldLayoutId id="2147486204" r:id="rId5"/>
    <p:sldLayoutId id="2147486205" r:id="rId6"/>
    <p:sldLayoutId id="2147486206" r:id="rId7"/>
    <p:sldLayoutId id="2147486207" r:id="rId8"/>
    <p:sldLayoutId id="2147486208" r:id="rId9"/>
    <p:sldLayoutId id="2147486209" r:id="rId10"/>
    <p:sldLayoutId id="21474862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B701A7-7ABE-A442-A67B-8040FBF640C6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12" r:id="rId1"/>
    <p:sldLayoutId id="2147486213" r:id="rId2"/>
    <p:sldLayoutId id="2147486214" r:id="rId3"/>
    <p:sldLayoutId id="2147486215" r:id="rId4"/>
    <p:sldLayoutId id="2147486216" r:id="rId5"/>
    <p:sldLayoutId id="2147486217" r:id="rId6"/>
    <p:sldLayoutId id="2147486218" r:id="rId7"/>
    <p:sldLayoutId id="2147486219" r:id="rId8"/>
    <p:sldLayoutId id="2147486220" r:id="rId9"/>
    <p:sldLayoutId id="2147486221" r:id="rId10"/>
    <p:sldLayoutId id="21474862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B701A7-7ABE-A442-A67B-8040FBF640C6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24" r:id="rId1"/>
    <p:sldLayoutId id="2147486225" r:id="rId2"/>
    <p:sldLayoutId id="2147486226" r:id="rId3"/>
    <p:sldLayoutId id="2147486227" r:id="rId4"/>
    <p:sldLayoutId id="2147486228" r:id="rId5"/>
    <p:sldLayoutId id="2147486229" r:id="rId6"/>
    <p:sldLayoutId id="2147486230" r:id="rId7"/>
    <p:sldLayoutId id="2147486231" r:id="rId8"/>
    <p:sldLayoutId id="2147486232" r:id="rId9"/>
    <p:sldLayoutId id="2147486233" r:id="rId10"/>
    <p:sldLayoutId id="21474862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B701A7-7ABE-A442-A67B-8040FBF640C6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36" r:id="rId1"/>
    <p:sldLayoutId id="2147486237" r:id="rId2"/>
    <p:sldLayoutId id="2147486238" r:id="rId3"/>
    <p:sldLayoutId id="2147486239" r:id="rId4"/>
    <p:sldLayoutId id="2147486240" r:id="rId5"/>
    <p:sldLayoutId id="2147486241" r:id="rId6"/>
    <p:sldLayoutId id="2147486242" r:id="rId7"/>
    <p:sldLayoutId id="2147486243" r:id="rId8"/>
    <p:sldLayoutId id="2147486244" r:id="rId9"/>
    <p:sldLayoutId id="2147486245" r:id="rId10"/>
    <p:sldLayoutId id="21474862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B701A7-7ABE-A442-A67B-8040FBF640C6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48" r:id="rId1"/>
    <p:sldLayoutId id="2147486249" r:id="rId2"/>
    <p:sldLayoutId id="2147486250" r:id="rId3"/>
    <p:sldLayoutId id="2147486251" r:id="rId4"/>
    <p:sldLayoutId id="2147486252" r:id="rId5"/>
    <p:sldLayoutId id="2147486253" r:id="rId6"/>
    <p:sldLayoutId id="2147486254" r:id="rId7"/>
    <p:sldLayoutId id="2147486255" r:id="rId8"/>
    <p:sldLayoutId id="2147486256" r:id="rId9"/>
    <p:sldLayoutId id="2147486257" r:id="rId10"/>
    <p:sldLayoutId id="21474862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3B4010-2DB7-E94B-B6AF-5F3215CFD97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0" r:id="rId1"/>
    <p:sldLayoutId id="2147485991" r:id="rId2"/>
    <p:sldLayoutId id="2147485992" r:id="rId3"/>
    <p:sldLayoutId id="2147485993" r:id="rId4"/>
    <p:sldLayoutId id="2147485994" r:id="rId5"/>
    <p:sldLayoutId id="2147485995" r:id="rId6"/>
    <p:sldLayoutId id="2147485996" r:id="rId7"/>
    <p:sldLayoutId id="2147485997" r:id="rId8"/>
    <p:sldLayoutId id="2147485998" r:id="rId9"/>
    <p:sldLayoutId id="2147485999" r:id="rId10"/>
    <p:sldLayoutId id="21474860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789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Verdana" charset="0"/>
              </a:defRPr>
            </a:lvl1pPr>
          </a:lstStyle>
          <a:p>
            <a:pPr>
              <a:defRPr/>
            </a:pPr>
            <a:fld id="{3A34E632-0E29-7F44-887C-F48B4B4DCC34}" type="datetime1">
              <a:rPr lang="fr-FR"/>
              <a:pPr>
                <a:defRPr/>
              </a:pPr>
              <a:t>11/10/2017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Verdana" charset="0"/>
              </a:defRPr>
            </a:lvl1pPr>
          </a:lstStyle>
          <a:p>
            <a:pPr>
              <a:defRPr/>
            </a:pPr>
            <a:fld id="{3A6974BF-B1FB-134F-ACDB-CAAF8A115AA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78" r:id="rId1"/>
    <p:sldLayoutId id="2147486079" r:id="rId2"/>
    <p:sldLayoutId id="2147486080" r:id="rId3"/>
    <p:sldLayoutId id="2147486081" r:id="rId4"/>
    <p:sldLayoutId id="2147486082" r:id="rId5"/>
    <p:sldLayoutId id="2147486083" r:id="rId6"/>
    <p:sldLayoutId id="2147486084" r:id="rId7"/>
    <p:sldLayoutId id="2147486085" r:id="rId8"/>
    <p:sldLayoutId id="2147486086" r:id="rId9"/>
    <p:sldLayoutId id="2147486087" r:id="rId10"/>
    <p:sldLayoutId id="2147486088" r:id="rId11"/>
    <p:sldLayoutId id="2147486089" r:id="rId12"/>
    <p:sldLayoutId id="2147486090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  <a:endParaRPr lang="en-US"/>
          </a:p>
        </p:txBody>
      </p:sp>
      <p:sp>
        <p:nvSpPr>
          <p:cNvPr id="3789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84" charset="-128"/>
                <a:cs typeface="ＭＳ Ｐゴシック" pitchFamily="84" charset="-128"/>
              </a:defRPr>
            </a:lvl1pPr>
          </a:lstStyle>
          <a:p>
            <a:pPr>
              <a:defRPr/>
            </a:pPr>
            <a:fld id="{121BA955-C4D7-EF4D-A18A-1A70633CAB79}" type="datetime1">
              <a:rPr lang="fr-FR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84" charset="-128"/>
                <a:cs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84" charset="-128"/>
                <a:cs typeface="ＭＳ Ｐゴシック" pitchFamily="84" charset="-128"/>
              </a:defRPr>
            </a:lvl1pPr>
          </a:lstStyle>
          <a:p>
            <a:pPr>
              <a:defRPr/>
            </a:pPr>
            <a:fld id="{C12C0125-1485-E84E-9F24-B59C6517A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04" r:id="rId1"/>
    <p:sldLayoutId id="2147486105" r:id="rId2"/>
    <p:sldLayoutId id="2147486106" r:id="rId3"/>
    <p:sldLayoutId id="2147486107" r:id="rId4"/>
    <p:sldLayoutId id="2147486108" r:id="rId5"/>
    <p:sldLayoutId id="2147486109" r:id="rId6"/>
    <p:sldLayoutId id="2147486110" r:id="rId7"/>
    <p:sldLayoutId id="2147486111" r:id="rId8"/>
    <p:sldLayoutId id="2147486112" r:id="rId9"/>
    <p:sldLayoutId id="2147486113" r:id="rId10"/>
    <p:sldLayoutId id="2147486114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B701A7-7ABE-A442-A67B-8040FBF640C6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40" r:id="rId1"/>
    <p:sldLayoutId id="2147486141" r:id="rId2"/>
    <p:sldLayoutId id="2147486142" r:id="rId3"/>
    <p:sldLayoutId id="2147486143" r:id="rId4"/>
    <p:sldLayoutId id="2147486144" r:id="rId5"/>
    <p:sldLayoutId id="2147486145" r:id="rId6"/>
    <p:sldLayoutId id="2147486146" r:id="rId7"/>
    <p:sldLayoutId id="2147486147" r:id="rId8"/>
    <p:sldLayoutId id="2147486148" r:id="rId9"/>
    <p:sldLayoutId id="2147486149" r:id="rId10"/>
    <p:sldLayoutId id="21474861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B701A7-7ABE-A442-A67B-8040FBF640C6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52" r:id="rId1"/>
    <p:sldLayoutId id="2147486153" r:id="rId2"/>
    <p:sldLayoutId id="2147486154" r:id="rId3"/>
    <p:sldLayoutId id="2147486155" r:id="rId4"/>
    <p:sldLayoutId id="2147486156" r:id="rId5"/>
    <p:sldLayoutId id="2147486157" r:id="rId6"/>
    <p:sldLayoutId id="2147486158" r:id="rId7"/>
    <p:sldLayoutId id="2147486159" r:id="rId8"/>
    <p:sldLayoutId id="2147486160" r:id="rId9"/>
    <p:sldLayoutId id="2147486161" r:id="rId10"/>
    <p:sldLayoutId id="21474861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B701A7-7ABE-A442-A67B-8040FBF640C6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64" r:id="rId1"/>
    <p:sldLayoutId id="2147486165" r:id="rId2"/>
    <p:sldLayoutId id="2147486166" r:id="rId3"/>
    <p:sldLayoutId id="2147486167" r:id="rId4"/>
    <p:sldLayoutId id="2147486168" r:id="rId5"/>
    <p:sldLayoutId id="2147486169" r:id="rId6"/>
    <p:sldLayoutId id="2147486170" r:id="rId7"/>
    <p:sldLayoutId id="2147486171" r:id="rId8"/>
    <p:sldLayoutId id="2147486172" r:id="rId9"/>
    <p:sldLayoutId id="2147486173" r:id="rId10"/>
    <p:sldLayoutId id="21474861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B701A7-7ABE-A442-A67B-8040FBF640C6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76" r:id="rId1"/>
    <p:sldLayoutId id="2147486177" r:id="rId2"/>
    <p:sldLayoutId id="2147486178" r:id="rId3"/>
    <p:sldLayoutId id="2147486179" r:id="rId4"/>
    <p:sldLayoutId id="2147486180" r:id="rId5"/>
    <p:sldLayoutId id="2147486181" r:id="rId6"/>
    <p:sldLayoutId id="2147486182" r:id="rId7"/>
    <p:sldLayoutId id="2147486183" r:id="rId8"/>
    <p:sldLayoutId id="2147486184" r:id="rId9"/>
    <p:sldLayoutId id="2147486185" r:id="rId10"/>
    <p:sldLayoutId id="21474861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B701A7-7ABE-A442-A67B-8040FBF640C6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88" r:id="rId1"/>
    <p:sldLayoutId id="2147486189" r:id="rId2"/>
    <p:sldLayoutId id="2147486190" r:id="rId3"/>
    <p:sldLayoutId id="2147486191" r:id="rId4"/>
    <p:sldLayoutId id="2147486192" r:id="rId5"/>
    <p:sldLayoutId id="2147486193" r:id="rId6"/>
    <p:sldLayoutId id="2147486194" r:id="rId7"/>
    <p:sldLayoutId id="2147486195" r:id="rId8"/>
    <p:sldLayoutId id="2147486196" r:id="rId9"/>
    <p:sldLayoutId id="2147486197" r:id="rId10"/>
    <p:sldLayoutId id="21474861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3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4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3" Type="http://schemas.openxmlformats.org/officeDocument/2006/relationships/image" Target="../media/image4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Relationship Id="rId2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Relationship Id="rId2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Relationship Id="rId2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gif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pic>
        <p:nvPicPr>
          <p:cNvPr id="126980" name="Picture 6" descr="IPN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45" y="5373216"/>
            <a:ext cx="129698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1" name="Picture 7" descr="CNRSfr-gr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229200"/>
            <a:ext cx="111918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85184"/>
            <a:ext cx="1440160" cy="144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95536" y="2924944"/>
            <a:ext cx="8316416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Marcella </a:t>
            </a:r>
            <a:r>
              <a:rPr lang="fr-FR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Grasso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fr-FR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From dilute matter to the equilibrium point in the energy-density-functional theory</a:t>
            </a:r>
          </a:p>
        </p:txBody>
      </p:sp>
      <p:pic>
        <p:nvPicPr>
          <p:cNvPr id="2" name="Image 1" descr="LogoC14755v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7200900" cy="20574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75856" y="260648"/>
            <a:ext cx="5652120" cy="2431435"/>
          </a:xfrm>
          <a:prstGeom prst="rect">
            <a:avLst/>
          </a:prstGeom>
          <a:ln>
            <a:solidFill>
              <a:srgbClr val="6600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b="1" dirty="0" err="1">
                <a:solidFill>
                  <a:schemeClr val="bg1"/>
                </a:solidFill>
              </a:rPr>
              <a:t>Nuclear</a:t>
            </a:r>
            <a:r>
              <a:rPr lang="fr-FR" sz="3200" b="1" dirty="0">
                <a:solidFill>
                  <a:schemeClr val="bg1"/>
                </a:solidFill>
              </a:rPr>
              <a:t> Structure and </a:t>
            </a:r>
            <a:r>
              <a:rPr lang="fr-FR" sz="3200" b="1" dirty="0" err="1">
                <a:solidFill>
                  <a:schemeClr val="bg1"/>
                </a:solidFill>
              </a:rPr>
              <a:t>Reactions</a:t>
            </a:r>
            <a:r>
              <a:rPr lang="fr-FR" sz="3200" b="1" dirty="0">
                <a:solidFill>
                  <a:schemeClr val="bg1"/>
                </a:solidFill>
              </a:rPr>
              <a:t>: Building </a:t>
            </a:r>
            <a:r>
              <a:rPr lang="fr-FR" sz="3200" b="1" dirty="0" err="1">
                <a:solidFill>
                  <a:schemeClr val="bg1"/>
                </a:solidFill>
              </a:rPr>
              <a:t>Together</a:t>
            </a:r>
            <a:r>
              <a:rPr lang="fr-FR" sz="3200" b="1" dirty="0">
                <a:solidFill>
                  <a:schemeClr val="bg1"/>
                </a:solidFill>
              </a:rPr>
              <a:t> for the Future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9 October 2017 GANIL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08175" y="333375"/>
            <a:ext cx="511175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Pressure and incompressibility (not entering in the fit)</a:t>
            </a:r>
            <a:endParaRPr lang="en-US" b="1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65890" name="ZoneTexte 5"/>
          <p:cNvSpPr txBox="1">
            <a:spLocks noChangeArrowheads="1"/>
          </p:cNvSpPr>
          <p:nvPr/>
        </p:nvSpPr>
        <p:spPr bwMode="auto">
          <a:xfrm>
            <a:off x="755650" y="6362700"/>
            <a:ext cx="81375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800" b="1" dirty="0">
                <a:solidFill>
                  <a:srgbClr val="000000"/>
                </a:solidFill>
              </a:rPr>
              <a:t>Yang, </a:t>
            </a:r>
            <a:r>
              <a:rPr lang="fr-FR" sz="1800" b="1" dirty="0" err="1">
                <a:solidFill>
                  <a:srgbClr val="000000"/>
                </a:solidFill>
              </a:rPr>
              <a:t>Grasso</a:t>
            </a:r>
            <a:r>
              <a:rPr lang="fr-FR" sz="1800" b="1" dirty="0">
                <a:solidFill>
                  <a:srgbClr val="000000"/>
                </a:solidFill>
              </a:rPr>
              <a:t>, Roca-Maza, </a:t>
            </a:r>
            <a:r>
              <a:rPr lang="fr-FR" sz="1800" b="1" dirty="0" smtClean="0">
                <a:solidFill>
                  <a:srgbClr val="000000"/>
                </a:solidFill>
              </a:rPr>
              <a:t>et al, PRC </a:t>
            </a:r>
            <a:r>
              <a:rPr lang="fr-FR" sz="1800" b="1" dirty="0">
                <a:solidFill>
                  <a:srgbClr val="000000"/>
                </a:solidFill>
              </a:rPr>
              <a:t>94, 034311 (2016)</a:t>
            </a:r>
          </a:p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6084168" y="2051556"/>
            <a:ext cx="1440829" cy="36933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800" b="1" dirty="0">
                <a:solidFill>
                  <a:srgbClr val="FFFFFF"/>
                </a:solidFill>
              </a:rPr>
              <a:t>PRESSURE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6012160" y="3284984"/>
            <a:ext cx="3131840" cy="147732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800" b="1" dirty="0" smtClean="0">
                <a:solidFill>
                  <a:srgbClr val="FFFFFF"/>
                </a:solidFill>
              </a:rPr>
              <a:t>INCOMPRESSIBILITY: </a:t>
            </a:r>
          </a:p>
          <a:p>
            <a:endParaRPr lang="fr-FR" sz="1800" b="1" dirty="0">
              <a:solidFill>
                <a:srgbClr val="FFFFFF"/>
              </a:solidFill>
            </a:endParaRPr>
          </a:p>
          <a:p>
            <a:r>
              <a:rPr lang="fr-FR" sz="1800" b="1" dirty="0" smtClean="0">
                <a:solidFill>
                  <a:srgbClr val="FFFFFF"/>
                </a:solidFill>
              </a:rPr>
              <a:t>BENCHMARK: 229.9 MeV</a:t>
            </a:r>
            <a:endParaRPr lang="fr-FR" sz="1800" b="1" dirty="0">
              <a:solidFill>
                <a:srgbClr val="FFFFFF"/>
              </a:solidFill>
            </a:endParaRPr>
          </a:p>
          <a:p>
            <a:endParaRPr lang="fr-FR" sz="1800" b="1" dirty="0" smtClean="0">
              <a:solidFill>
                <a:srgbClr val="FFFFFF"/>
              </a:solidFill>
            </a:endParaRPr>
          </a:p>
          <a:p>
            <a:r>
              <a:rPr lang="fr-FR" sz="1800" b="1" dirty="0" smtClean="0">
                <a:solidFill>
                  <a:srgbClr val="FFFFFF"/>
                </a:solidFill>
              </a:rPr>
              <a:t>Max </a:t>
            </a:r>
            <a:r>
              <a:rPr lang="fr-FR" sz="1800" b="1" dirty="0" err="1" smtClean="0">
                <a:solidFill>
                  <a:srgbClr val="FFFFFF"/>
                </a:solidFill>
              </a:rPr>
              <a:t>deviation</a:t>
            </a:r>
            <a:r>
              <a:rPr lang="fr-FR" sz="1800" b="1" dirty="0" smtClean="0">
                <a:solidFill>
                  <a:srgbClr val="FFFFFF"/>
                </a:solidFill>
              </a:rPr>
              <a:t>: 25 MeV</a:t>
            </a:r>
            <a:endParaRPr lang="fr-FR" sz="1800" b="1" dirty="0">
              <a:solidFill>
                <a:srgbClr val="FFFFFF"/>
              </a:solidFill>
            </a:endParaRPr>
          </a:p>
        </p:txBody>
      </p:sp>
      <p:pic>
        <p:nvPicPr>
          <p:cNvPr id="165893" name="Image 1" descr="aa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125538"/>
            <a:ext cx="53975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115616" y="5373216"/>
            <a:ext cx="720080" cy="21602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7772400" cy="1143000"/>
          </a:xfrm>
          <a:solidFill>
            <a:srgbClr val="EFD3EB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3600" b="1" dirty="0" err="1" smtClean="0"/>
              <a:t>Low-density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regime</a:t>
            </a:r>
            <a:r>
              <a:rPr lang="fr-FR" sz="3600" b="1" dirty="0" smtClean="0"/>
              <a:t> … </a:t>
            </a:r>
            <a:br>
              <a:rPr lang="fr-FR" sz="3600" b="1" dirty="0" smtClean="0"/>
            </a:br>
            <a:r>
              <a:rPr lang="fr-FR" sz="3600" b="1" dirty="0" err="1" smtClean="0"/>
              <a:t>at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leading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order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2236290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Titr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1143000"/>
          </a:xfrm>
        </p:spPr>
        <p:txBody>
          <a:bodyPr/>
          <a:lstStyle/>
          <a:p>
            <a:r>
              <a:rPr lang="en-US" sz="2000" b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Low-density for neutron matter </a:t>
            </a:r>
            <a:r>
              <a:rPr lang="en-US" sz="20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000" b="1" dirty="0">
                <a:solidFill>
                  <a:srgbClr val="800080"/>
                </a:solidFill>
              </a:rPr>
              <a:t>EFT </a:t>
            </a:r>
            <a:r>
              <a:rPr lang="en-US" sz="2000" b="1" dirty="0" smtClean="0">
                <a:solidFill>
                  <a:srgbClr val="800080"/>
                </a:solidFill>
              </a:rPr>
              <a:t>satisfies </a:t>
            </a:r>
            <a:r>
              <a:rPr lang="en-US" sz="2000" b="1" dirty="0">
                <a:solidFill>
                  <a:srgbClr val="800080"/>
                </a:solidFill>
              </a:rPr>
              <a:t>this regime -&gt; </a:t>
            </a:r>
            <a:br>
              <a:rPr lang="en-US" sz="2000" b="1" dirty="0">
                <a:solidFill>
                  <a:srgbClr val="800080"/>
                </a:solidFill>
              </a:rPr>
            </a:br>
            <a:r>
              <a:rPr lang="en-US" sz="2000" b="1" dirty="0">
                <a:solidFill>
                  <a:srgbClr val="800080"/>
                </a:solidFill>
              </a:rPr>
              <a:t>Hammer, </a:t>
            </a:r>
            <a:r>
              <a:rPr lang="en-US" sz="2000" b="1" dirty="0" err="1">
                <a:solidFill>
                  <a:srgbClr val="800080"/>
                </a:solidFill>
              </a:rPr>
              <a:t>Furnstahl</a:t>
            </a:r>
            <a:r>
              <a:rPr lang="en-US" sz="2000" b="1" dirty="0">
                <a:solidFill>
                  <a:srgbClr val="800080"/>
                </a:solidFill>
              </a:rPr>
              <a:t>, </a:t>
            </a:r>
            <a:r>
              <a:rPr lang="en-US" sz="2000" b="1" dirty="0" smtClean="0">
                <a:solidFill>
                  <a:srgbClr val="800080"/>
                </a:solidFill>
              </a:rPr>
              <a:t>NPA </a:t>
            </a:r>
            <a:r>
              <a:rPr lang="en-US" sz="2000" b="1" dirty="0">
                <a:solidFill>
                  <a:srgbClr val="800080"/>
                </a:solidFill>
              </a:rPr>
              <a:t>678, 277 (2000</a:t>
            </a:r>
            <a:r>
              <a:rPr lang="en-US" sz="2000" b="1" dirty="0" smtClean="0">
                <a:solidFill>
                  <a:srgbClr val="800080"/>
                </a:solidFill>
              </a:rPr>
              <a:t>)</a:t>
            </a:r>
            <a:r>
              <a:rPr lang="en-US" sz="20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br>
              <a:rPr lang="en-US" sz="20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0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Lee</a:t>
            </a:r>
            <a:r>
              <a:rPr lang="en-US" sz="2000" b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-Yang expansion </a:t>
            </a:r>
            <a:r>
              <a:rPr lang="en-US" sz="20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in (</a:t>
            </a:r>
            <a:r>
              <a:rPr lang="en-US" sz="2000" b="1" dirty="0" err="1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ak</a:t>
            </a:r>
            <a:r>
              <a:rPr lang="en-US" sz="2000" b="1" baseline="-25000" dirty="0" err="1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0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). Low-density EOS</a:t>
            </a:r>
            <a:endParaRPr lang="en-US" sz="2000" b="1" dirty="0">
              <a:solidFill>
                <a:srgbClr val="80008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8178" name="ZoneTexte 7"/>
          <p:cNvSpPr txBox="1">
            <a:spLocks noChangeArrowheads="1"/>
          </p:cNvSpPr>
          <p:nvPr/>
        </p:nvSpPr>
        <p:spPr bwMode="auto">
          <a:xfrm>
            <a:off x="757238" y="1484784"/>
            <a:ext cx="7343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800" b="1" dirty="0">
                <a:solidFill>
                  <a:srgbClr val="000000"/>
                </a:solidFill>
              </a:rPr>
              <a:t>Lee and Yang, Phys. </a:t>
            </a:r>
            <a:r>
              <a:rPr lang="fr-FR" sz="1800" b="1" dirty="0" err="1">
                <a:solidFill>
                  <a:srgbClr val="000000"/>
                </a:solidFill>
              </a:rPr>
              <a:t>Rev</a:t>
            </a:r>
            <a:r>
              <a:rPr lang="fr-FR" sz="1800" b="1" dirty="0">
                <a:solidFill>
                  <a:srgbClr val="000000"/>
                </a:solidFill>
              </a:rPr>
              <a:t>. 105, 1119 (1957)</a:t>
            </a:r>
          </a:p>
        </p:txBody>
      </p:sp>
      <p:pic>
        <p:nvPicPr>
          <p:cNvPr id="178179" name="Image 3" descr="un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44824"/>
            <a:ext cx="73787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99592" y="2924944"/>
            <a:ext cx="6696719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800" b="1" dirty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a -&gt; </a:t>
            </a:r>
            <a:r>
              <a:rPr lang="fr-FR" sz="1800" b="1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neutron-neutron </a:t>
            </a:r>
            <a:r>
              <a:rPr lang="fr-FR" sz="1800" b="1" dirty="0" err="1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scattering</a:t>
            </a:r>
            <a:r>
              <a:rPr lang="fr-FR" sz="1800" b="1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1800" b="1" dirty="0" err="1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length</a:t>
            </a:r>
            <a:r>
              <a:rPr lang="fr-FR" sz="1800" b="1" dirty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, -18.9 </a:t>
            </a:r>
            <a:r>
              <a:rPr lang="fr-FR" sz="1800" b="1" dirty="0" err="1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fm</a:t>
            </a:r>
            <a:r>
              <a:rPr lang="fr-FR" sz="1800" b="1" dirty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endParaRPr lang="fr-FR" sz="1800" b="1" dirty="0" smtClean="0">
              <a:solidFill>
                <a:srgbClr val="FFFF00"/>
              </a:solidFill>
              <a:latin typeface="Arial"/>
              <a:ea typeface="ＭＳ Ｐゴシック"/>
              <a:cs typeface="ＭＳ Ｐゴシック"/>
            </a:endParaRPr>
          </a:p>
          <a:p>
            <a:pPr>
              <a:defRPr/>
            </a:pPr>
            <a:r>
              <a:rPr lang="fr-FR" sz="1800" b="1" dirty="0" err="1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k</a:t>
            </a:r>
            <a:r>
              <a:rPr lang="fr-FR" sz="1800" b="1" baseline="-25000" dirty="0" err="1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N</a:t>
            </a:r>
            <a:r>
              <a:rPr lang="fr-FR" sz="1800" b="1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 -&gt; neutron Fermi </a:t>
            </a:r>
            <a:r>
              <a:rPr lang="fr-FR" sz="1800" b="1" dirty="0" err="1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momentum</a:t>
            </a:r>
            <a:r>
              <a:rPr lang="fr-FR" sz="1800" b="1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 = (3π</a:t>
            </a:r>
            <a:r>
              <a:rPr lang="fr-FR" sz="1800" b="1" baseline="30000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2</a:t>
            </a:r>
            <a:r>
              <a:rPr lang="fr-FR" sz="1800" b="1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1800" b="1" dirty="0" err="1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ρ</a:t>
            </a:r>
            <a:r>
              <a:rPr lang="fr-FR" sz="1800" b="1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)</a:t>
            </a:r>
            <a:r>
              <a:rPr lang="fr-FR" sz="1800" b="1" baseline="30000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1/3</a:t>
            </a:r>
            <a:endParaRPr lang="fr-FR" sz="1800" b="1" baseline="30000" dirty="0">
              <a:solidFill>
                <a:srgbClr val="FFFF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ZoneTexte 1"/>
          <p:cNvSpPr txBox="1">
            <a:spLocks noChangeArrowheads="1"/>
          </p:cNvSpPr>
          <p:nvPr/>
        </p:nvSpPr>
        <p:spPr bwMode="auto">
          <a:xfrm>
            <a:off x="971600" y="4293096"/>
            <a:ext cx="5544616" cy="400110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2000" b="1" dirty="0" err="1" smtClean="0">
                <a:solidFill>
                  <a:srgbClr val="FFFFFF"/>
                </a:solidFill>
              </a:rPr>
              <a:t>What</a:t>
            </a:r>
            <a:r>
              <a:rPr lang="fr-FR" sz="2000" b="1" dirty="0" smtClean="0">
                <a:solidFill>
                  <a:srgbClr val="FFFFFF"/>
                </a:solidFill>
              </a:rPr>
              <a:t> about the </a:t>
            </a:r>
            <a:r>
              <a:rPr lang="fr-FR" sz="2000" b="1" dirty="0" err="1" smtClean="0">
                <a:solidFill>
                  <a:srgbClr val="FFFFFF"/>
                </a:solidFill>
              </a:rPr>
              <a:t>mean-field</a:t>
            </a:r>
            <a:r>
              <a:rPr lang="fr-FR" sz="2000" b="1" dirty="0" smtClean="0">
                <a:solidFill>
                  <a:srgbClr val="FFFFFF"/>
                </a:solidFill>
              </a:rPr>
              <a:t> </a:t>
            </a:r>
            <a:r>
              <a:rPr lang="fr-FR" sz="2000" b="1" dirty="0" err="1" smtClean="0">
                <a:solidFill>
                  <a:srgbClr val="FFFFFF"/>
                </a:solidFill>
              </a:rPr>
              <a:t>Skyrme</a:t>
            </a:r>
            <a:r>
              <a:rPr lang="fr-FR" sz="2000" b="1" dirty="0" smtClean="0">
                <a:solidFill>
                  <a:srgbClr val="FFFFFF"/>
                </a:solidFill>
              </a:rPr>
              <a:t> EOS?</a:t>
            </a:r>
            <a:endParaRPr lang="fr-FR" sz="2000" b="1" dirty="0">
              <a:solidFill>
                <a:srgbClr val="FFFFFF"/>
              </a:solidFill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519234"/>
              </p:ext>
            </p:extLst>
          </p:nvPr>
        </p:nvGraphicFramePr>
        <p:xfrm>
          <a:off x="1187624" y="4869160"/>
          <a:ext cx="6576392" cy="1742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08176"/>
                <a:gridCol w="3468216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Skyrme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term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kN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dependence</a:t>
                      </a:r>
                      <a:r>
                        <a:rPr lang="fr-FR" baseline="0" dirty="0" smtClean="0"/>
                        <a:t> in the EOS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b="1" dirty="0" err="1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fr-FR" sz="2400" b="1" baseline="-25000" dirty="0" smtClean="0">
                          <a:solidFill>
                            <a:srgbClr val="FF0000"/>
                          </a:solidFill>
                        </a:rPr>
                        <a:t> 0</a:t>
                      </a:r>
                      <a:endParaRPr lang="fr-FR" sz="2400" b="1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k</a:t>
                      </a:r>
                      <a:r>
                        <a:rPr lang="fr-FR" sz="2400" b="1" baseline="-25000" dirty="0" smtClean="0"/>
                        <a:t>N</a:t>
                      </a:r>
                      <a:r>
                        <a:rPr lang="fr-FR" sz="2400" b="1" baseline="30000" dirty="0" smtClean="0"/>
                        <a:t>3</a:t>
                      </a:r>
                      <a:endParaRPr lang="fr-FR" sz="2400" b="1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b="1" dirty="0" err="1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2400" b="1" baseline="-25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fr-FR" sz="2400" b="1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k</a:t>
                      </a:r>
                      <a:r>
                        <a:rPr lang="fr-FR" sz="2400" b="1" baseline="-25000" dirty="0" smtClean="0"/>
                        <a:t>N</a:t>
                      </a:r>
                      <a:r>
                        <a:rPr lang="fr-FR" sz="2400" b="1" baseline="30000" dirty="0" smtClean="0"/>
                        <a:t>3α+3</a:t>
                      </a:r>
                      <a:endParaRPr lang="fr-FR" sz="2400" b="1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b="1" dirty="0" err="1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2400" b="1" baseline="-25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 and </a:t>
                      </a:r>
                      <a:r>
                        <a:rPr lang="fr-FR" sz="2400" b="1" dirty="0" err="1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2400" b="1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fr-FR" sz="2400" b="1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k</a:t>
                      </a:r>
                      <a:r>
                        <a:rPr lang="fr-FR" sz="2400" b="1" baseline="-25000" dirty="0" smtClean="0"/>
                        <a:t>N</a:t>
                      </a:r>
                      <a:r>
                        <a:rPr lang="fr-FR" sz="2400" b="1" baseline="30000" dirty="0" smtClean="0"/>
                        <a:t>5</a:t>
                      </a:r>
                      <a:endParaRPr lang="fr-FR" sz="2400" b="1" baseline="30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33774" y="2852936"/>
            <a:ext cx="9144000" cy="20162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 bwMode="auto">
          <a:xfrm flipH="1" flipV="1">
            <a:off x="3851920" y="2780928"/>
            <a:ext cx="1080120" cy="273630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Connecteur droit avec flèche 14"/>
          <p:cNvCxnSpPr/>
          <p:nvPr/>
        </p:nvCxnSpPr>
        <p:spPr bwMode="auto">
          <a:xfrm flipV="1">
            <a:off x="5292080" y="2708920"/>
            <a:ext cx="1296144" cy="331236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ZoneTexte 12"/>
          <p:cNvSpPr txBox="1"/>
          <p:nvPr/>
        </p:nvSpPr>
        <p:spPr>
          <a:xfrm>
            <a:off x="6588224" y="3501008"/>
            <a:ext cx="1296144" cy="461665"/>
          </a:xfrm>
          <a:prstGeom prst="rect">
            <a:avLst/>
          </a:prstGeom>
          <a:noFill/>
          <a:ln w="76200" cmpd="sng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α = 1/3</a:t>
            </a:r>
            <a:endParaRPr lang="fr-F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Image 5" descr="un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84313"/>
            <a:ext cx="41656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4" name="Image 6" descr="un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05038"/>
            <a:ext cx="70453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5" name="ZoneTexte 1"/>
          <p:cNvSpPr txBox="1">
            <a:spLocks noChangeArrowheads="1"/>
          </p:cNvSpPr>
          <p:nvPr/>
        </p:nvSpPr>
        <p:spPr bwMode="auto">
          <a:xfrm>
            <a:off x="1258888" y="549275"/>
            <a:ext cx="61928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b="1">
                <a:solidFill>
                  <a:srgbClr val="800080"/>
                </a:solidFill>
              </a:rPr>
              <a:t>We have to constrain the parameters in the following way:</a:t>
            </a:r>
          </a:p>
        </p:txBody>
      </p:sp>
      <p:pic>
        <p:nvPicPr>
          <p:cNvPr id="182276" name="Image 2" descr="un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429000"/>
            <a:ext cx="3529013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age 1" descr="refit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341438"/>
            <a:ext cx="7235825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900113" y="2997200"/>
            <a:ext cx="7200900" cy="8302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b="1">
                <a:solidFill>
                  <a:schemeClr val="bg1"/>
                </a:solidFill>
              </a:rPr>
              <a:t>But the EOS of neutron matter is completely wrong at ordinary scales of densities</a:t>
            </a:r>
          </a:p>
        </p:txBody>
      </p:sp>
      <p:sp>
        <p:nvSpPr>
          <p:cNvPr id="183299" name="ZoneTexte 4"/>
          <p:cNvSpPr txBox="1">
            <a:spLocks noChangeArrowheads="1"/>
          </p:cNvSpPr>
          <p:nvPr/>
        </p:nvSpPr>
        <p:spPr bwMode="auto">
          <a:xfrm>
            <a:off x="755650" y="6300788"/>
            <a:ext cx="8208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800" b="1" dirty="0"/>
              <a:t>Yang, </a:t>
            </a:r>
            <a:r>
              <a:rPr lang="fr-FR" sz="1800" b="1" dirty="0" err="1"/>
              <a:t>Grasso</a:t>
            </a:r>
            <a:r>
              <a:rPr lang="fr-FR" sz="1800" b="1" dirty="0"/>
              <a:t>, Lacroix, PRC 94 , 031301</a:t>
            </a:r>
            <a:r>
              <a:rPr lang="fr-FR" sz="1800" b="1" dirty="0" smtClean="0"/>
              <a:t>(R) </a:t>
            </a:r>
            <a:r>
              <a:rPr lang="fr-FR" sz="1800" b="1" dirty="0"/>
              <a:t>(2016)</a:t>
            </a:r>
          </a:p>
        </p:txBody>
      </p:sp>
      <p:sp>
        <p:nvSpPr>
          <p:cNvPr id="183300" name="Titre 1"/>
          <p:cNvSpPr>
            <a:spLocks noGrp="1"/>
          </p:cNvSpPr>
          <p:nvPr>
            <p:ph type="title"/>
          </p:nvPr>
        </p:nvSpPr>
        <p:spPr>
          <a:xfrm>
            <a:off x="685800" y="404813"/>
            <a:ext cx="7772400" cy="1143000"/>
          </a:xfrm>
        </p:spPr>
        <p:txBody>
          <a:bodyPr/>
          <a:lstStyle/>
          <a:p>
            <a:r>
              <a:rPr lang="fr-FR" sz="2400" b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It </a:t>
            </a:r>
            <a:r>
              <a:rPr lang="fr-FR" sz="2400" b="1" dirty="0" err="1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is</a:t>
            </a:r>
            <a:r>
              <a:rPr lang="fr-FR" sz="2400" b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possible to </a:t>
            </a:r>
            <a:r>
              <a:rPr lang="fr-FR" sz="2400" b="1" dirty="0" err="1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constrain</a:t>
            </a:r>
            <a:r>
              <a:rPr lang="fr-FR" sz="2400" b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the </a:t>
            </a:r>
            <a:r>
              <a:rPr lang="fr-FR" sz="2400" b="1" u="sng" dirty="0" err="1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low-density</a:t>
            </a:r>
            <a:r>
              <a:rPr lang="fr-FR" sz="2400" b="1" u="sng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400" b="1" u="sng" dirty="0" err="1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behavior</a:t>
            </a:r>
            <a:r>
              <a:rPr lang="fr-FR" sz="2400" b="1" u="sng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of neutron </a:t>
            </a:r>
            <a:r>
              <a:rPr lang="fr-FR" sz="2400" b="1" u="sng" dirty="0" err="1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matter</a:t>
            </a:r>
            <a:r>
              <a:rPr lang="fr-FR" sz="24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fr-FR" sz="2400" b="1" dirty="0" err="1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with</a:t>
            </a:r>
            <a:r>
              <a:rPr lang="fr-FR" sz="2400" b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α=1/3, and to </a:t>
            </a:r>
            <a:r>
              <a:rPr lang="fr-FR" sz="2400" b="1" dirty="0" err="1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adjust</a:t>
            </a:r>
            <a:r>
              <a:rPr lang="fr-FR" sz="2400" b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x0 and x3 for </a:t>
            </a:r>
            <a:r>
              <a:rPr lang="fr-FR" sz="2400" b="1" dirty="0" err="1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reproducing</a:t>
            </a:r>
            <a:r>
              <a:rPr lang="fr-FR" sz="2400" b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a </a:t>
            </a:r>
            <a:r>
              <a:rPr lang="fr-FR" sz="2400" b="1" u="sng" dirty="0" err="1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reasonable</a:t>
            </a:r>
            <a:r>
              <a:rPr lang="fr-FR" sz="2400" b="1" u="sng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EOS for </a:t>
            </a:r>
            <a:r>
              <a:rPr lang="fr-FR" sz="2400" b="1" u="sng" dirty="0" err="1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symmetric</a:t>
            </a:r>
            <a:r>
              <a:rPr lang="fr-FR" sz="2400" b="1" u="sng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400" b="1" u="sng" dirty="0" err="1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matter</a:t>
            </a:r>
            <a:r>
              <a:rPr lang="fr-FR" sz="2400" b="1" u="sng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fr-FR" sz="2400" b="1" u="sng" dirty="0" err="1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at</a:t>
            </a:r>
            <a:r>
              <a:rPr lang="fr-FR" sz="2400" b="1" u="sng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400" b="1" u="sng" dirty="0" err="1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ordinary</a:t>
            </a:r>
            <a:r>
              <a:rPr lang="fr-FR" sz="2400" b="1" u="sng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400" b="1" u="sng" dirty="0" err="1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densities</a:t>
            </a:r>
            <a:r>
              <a:rPr lang="fr-FR" sz="2400" b="1" u="sng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fr-FR" sz="2400" b="1" u="sng" dirty="0">
              <a:solidFill>
                <a:srgbClr val="80008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1" name="Image 3" descr="akm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465115" cy="315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3887663" cy="1143000"/>
          </a:xfrm>
        </p:spPr>
        <p:txBody>
          <a:bodyPr/>
          <a:lstStyle/>
          <a:p>
            <a:r>
              <a:rPr lang="fr-FR" sz="2400" b="1" u="sng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Neutron </a:t>
            </a:r>
            <a:r>
              <a:rPr lang="fr-FR" sz="2400" b="1" u="sng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matter</a:t>
            </a:r>
            <a:r>
              <a:rPr lang="fr-FR" sz="2400" b="1" u="sng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400" b="1" u="sng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at</a:t>
            </a:r>
            <a:r>
              <a:rPr lang="fr-FR" sz="2400" b="1" u="sng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400" b="1" u="sng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‘</a:t>
            </a:r>
            <a:r>
              <a:rPr lang="fr-FR" sz="2400" b="1" u="sng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usual</a:t>
            </a:r>
            <a:r>
              <a:rPr lang="fr-FR" sz="2400" b="1" u="sng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’ </a:t>
            </a:r>
            <a:r>
              <a:rPr lang="fr-FR" sz="2400" b="1" u="sng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density</a:t>
            </a:r>
            <a:r>
              <a:rPr lang="fr-FR" sz="2400" b="1" u="sng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400" b="1" u="sng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scales</a:t>
            </a:r>
            <a:r>
              <a:rPr lang="fr-FR" sz="2400" b="1" u="sng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2000" b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Example of Lyon-</a:t>
            </a:r>
            <a:r>
              <a:rPr lang="en-US" sz="2000" b="1" dirty="0" err="1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Saclay</a:t>
            </a:r>
            <a:r>
              <a:rPr lang="en-US" sz="2000" b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forces adjusted on the neutron EOS</a:t>
            </a:r>
          </a:p>
        </p:txBody>
      </p:sp>
      <p:sp>
        <p:nvSpPr>
          <p:cNvPr id="179203" name="ZoneTexte 1"/>
          <p:cNvSpPr txBox="1">
            <a:spLocks noChangeArrowheads="1"/>
          </p:cNvSpPr>
          <p:nvPr/>
        </p:nvSpPr>
        <p:spPr bwMode="auto">
          <a:xfrm>
            <a:off x="251520" y="5157192"/>
            <a:ext cx="39603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600" b="1" dirty="0">
                <a:solidFill>
                  <a:srgbClr val="000000"/>
                </a:solidFill>
              </a:rPr>
              <a:t>SLy5 -&gt; </a:t>
            </a:r>
            <a:r>
              <a:rPr lang="fr-FR" sz="1600" b="1" dirty="0" err="1">
                <a:solidFill>
                  <a:srgbClr val="000000"/>
                </a:solidFill>
              </a:rPr>
              <a:t>Chabanat</a:t>
            </a:r>
            <a:r>
              <a:rPr lang="fr-FR" sz="1600" b="1" dirty="0">
                <a:solidFill>
                  <a:srgbClr val="000000"/>
                </a:solidFill>
              </a:rPr>
              <a:t> et al. NPA 627, 710 (1997); 635, 231 (1998), 643, 441 (1998)</a:t>
            </a:r>
          </a:p>
          <a:p>
            <a:r>
              <a:rPr lang="fr-FR" sz="1600" b="1" dirty="0" err="1">
                <a:solidFill>
                  <a:srgbClr val="000000"/>
                </a:solidFill>
              </a:rPr>
              <a:t>Akmal</a:t>
            </a:r>
            <a:r>
              <a:rPr lang="fr-FR" sz="1600" b="1" dirty="0">
                <a:solidFill>
                  <a:srgbClr val="000000"/>
                </a:solidFill>
              </a:rPr>
              <a:t> et al. -&gt; PRC 58, 1804 (1998)</a:t>
            </a:r>
          </a:p>
        </p:txBody>
      </p:sp>
      <p:pic>
        <p:nvPicPr>
          <p:cNvPr id="7" name="Image 3" descr="un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4704"/>
            <a:ext cx="4392488" cy="59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 bwMode="auto">
          <a:xfrm>
            <a:off x="4788024" y="44624"/>
            <a:ext cx="3887663" cy="71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2400" b="1" u="sng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Low-density</a:t>
            </a:r>
            <a:r>
              <a:rPr lang="fr-FR" sz="2400" b="1" u="sng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400" b="1" u="sng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regime</a:t>
            </a:r>
            <a:endParaRPr lang="en-US" sz="2000" b="1" dirty="0">
              <a:solidFill>
                <a:srgbClr val="80008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Image 8" descr="aa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00808"/>
            <a:ext cx="5112568" cy="50367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3995936" y="5373216"/>
            <a:ext cx="5148064" cy="148478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355976" y="5589240"/>
            <a:ext cx="4644008" cy="830997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366FF"/>
                </a:solidFill>
              </a:rPr>
              <a:t>Neutron </a:t>
            </a:r>
            <a:r>
              <a:rPr lang="fr-FR" b="1" dirty="0" err="1" smtClean="0">
                <a:solidFill>
                  <a:srgbClr val="3366FF"/>
                </a:solidFill>
              </a:rPr>
              <a:t>matter</a:t>
            </a:r>
            <a:r>
              <a:rPr lang="fr-FR" b="1" dirty="0" smtClean="0">
                <a:solidFill>
                  <a:srgbClr val="3366FF"/>
                </a:solidFill>
              </a:rPr>
              <a:t> </a:t>
            </a:r>
            <a:r>
              <a:rPr lang="fr-FR" b="1" dirty="0" err="1" smtClean="0">
                <a:solidFill>
                  <a:srgbClr val="3366FF"/>
                </a:solidFill>
              </a:rPr>
              <a:t>energy</a:t>
            </a:r>
            <a:r>
              <a:rPr lang="fr-FR" b="1" dirty="0" smtClean="0">
                <a:solidFill>
                  <a:srgbClr val="3366FF"/>
                </a:solidFill>
              </a:rPr>
              <a:t> </a:t>
            </a:r>
            <a:r>
              <a:rPr lang="fr-FR" b="1" dirty="0" err="1" smtClean="0">
                <a:solidFill>
                  <a:srgbClr val="3366FF"/>
                </a:solidFill>
              </a:rPr>
              <a:t>divided</a:t>
            </a:r>
            <a:r>
              <a:rPr lang="fr-FR" b="1" dirty="0" smtClean="0">
                <a:solidFill>
                  <a:srgbClr val="3366FF"/>
                </a:solidFill>
              </a:rPr>
              <a:t> by the free </a:t>
            </a:r>
            <a:r>
              <a:rPr lang="fr-FR" b="1" dirty="0" err="1" smtClean="0">
                <a:solidFill>
                  <a:srgbClr val="3366FF"/>
                </a:solidFill>
              </a:rPr>
              <a:t>gas</a:t>
            </a:r>
            <a:r>
              <a:rPr lang="fr-FR" b="1" dirty="0" smtClean="0">
                <a:solidFill>
                  <a:srgbClr val="3366FF"/>
                </a:solidFill>
              </a:rPr>
              <a:t> </a:t>
            </a:r>
            <a:r>
              <a:rPr lang="fr-FR" b="1" dirty="0" err="1" smtClean="0">
                <a:solidFill>
                  <a:srgbClr val="3366FF"/>
                </a:solidFill>
              </a:rPr>
              <a:t>energy</a:t>
            </a:r>
            <a:endParaRPr lang="fr-FR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1143000"/>
          </a:xfrm>
        </p:spPr>
        <p:txBody>
          <a:bodyPr/>
          <a:lstStyle/>
          <a:p>
            <a:r>
              <a:rPr lang="fr-FR" sz="2400" b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The second-</a:t>
            </a:r>
            <a:r>
              <a:rPr lang="fr-FR" sz="2400" b="1" dirty="0" err="1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order</a:t>
            </a:r>
            <a:r>
              <a:rPr lang="fr-FR" sz="2400" b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contribution has </a:t>
            </a:r>
            <a:r>
              <a:rPr lang="fr-FR" sz="24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fr-FR" sz="2400" b="1" dirty="0" err="1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required</a:t>
            </a:r>
            <a:r>
              <a:rPr lang="fr-FR" sz="24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400" b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k</a:t>
            </a:r>
            <a:r>
              <a:rPr lang="fr-FR" sz="2400" b="1" baseline="-25000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F</a:t>
            </a:r>
            <a:r>
              <a:rPr lang="fr-FR" sz="2400" b="1" baseline="30000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lang="fr-FR" sz="2400" b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400" b="1" dirty="0" err="1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term</a:t>
            </a:r>
            <a:r>
              <a:rPr lang="fr-FR" sz="2400" b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6" name="Image 1" descr="aa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32" y="1916832"/>
            <a:ext cx="5590580" cy="308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39948" y="5517232"/>
            <a:ext cx="8064500" cy="101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Effective field theories capable of describing systems with anomalously large scattering lengths require summing an infinite number of Feynman diagrams at leading order …</a:t>
            </a:r>
          </a:p>
        </p:txBody>
      </p:sp>
      <p:sp>
        <p:nvSpPr>
          <p:cNvPr id="184323" name="ZoneTexte 1"/>
          <p:cNvSpPr txBox="1">
            <a:spLocks noChangeArrowheads="1"/>
          </p:cNvSpPr>
          <p:nvPr/>
        </p:nvSpPr>
        <p:spPr bwMode="auto">
          <a:xfrm>
            <a:off x="179512" y="1052736"/>
            <a:ext cx="8784976" cy="707886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2000" b="1" dirty="0" smtClean="0">
                <a:solidFill>
                  <a:srgbClr val="FFFF00"/>
                </a:solidFill>
              </a:rPr>
              <a:t>… </a:t>
            </a:r>
            <a:r>
              <a:rPr lang="fr-FR" sz="2000" b="1" dirty="0">
                <a:solidFill>
                  <a:srgbClr val="FFFF00"/>
                </a:solidFill>
              </a:rPr>
              <a:t>but </a:t>
            </a:r>
            <a:r>
              <a:rPr lang="fr-FR" sz="2000" b="1" dirty="0" err="1">
                <a:solidFill>
                  <a:srgbClr val="FFFF00"/>
                </a:solidFill>
              </a:rPr>
              <a:t>only</a:t>
            </a:r>
            <a:r>
              <a:rPr lang="fr-FR" sz="2000" b="1" dirty="0">
                <a:solidFill>
                  <a:srgbClr val="FFFF00"/>
                </a:solidFill>
              </a:rPr>
              <a:t> second </a:t>
            </a:r>
            <a:r>
              <a:rPr lang="fr-FR" sz="2000" b="1" dirty="0" err="1">
                <a:solidFill>
                  <a:srgbClr val="FFFF00"/>
                </a:solidFill>
              </a:rPr>
              <a:t>order</a:t>
            </a:r>
            <a:r>
              <a:rPr lang="fr-FR" sz="2000" b="1" dirty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is</a:t>
            </a:r>
            <a:r>
              <a:rPr lang="fr-FR" sz="2000" b="1" dirty="0" smtClean="0">
                <a:solidFill>
                  <a:srgbClr val="FFFF00"/>
                </a:solidFill>
              </a:rPr>
              <a:t> not </a:t>
            </a:r>
            <a:r>
              <a:rPr lang="fr-FR" sz="2000" b="1" dirty="0" err="1" smtClean="0">
                <a:solidFill>
                  <a:srgbClr val="FFFF00"/>
                </a:solidFill>
              </a:rPr>
              <a:t>enough</a:t>
            </a:r>
            <a:r>
              <a:rPr lang="fr-FR" sz="2000" b="1" dirty="0" smtClean="0">
                <a:solidFill>
                  <a:srgbClr val="FFFF00"/>
                </a:solidFill>
              </a:rPr>
              <a:t> (if one </a:t>
            </a:r>
            <a:r>
              <a:rPr lang="fr-FR" sz="2000" b="1" dirty="0" err="1" smtClean="0">
                <a:solidFill>
                  <a:srgbClr val="FFFF00"/>
                </a:solidFill>
              </a:rPr>
              <a:t>wants</a:t>
            </a:r>
            <a:r>
              <a:rPr lang="fr-FR" sz="2000" b="1" dirty="0" smtClean="0">
                <a:solidFill>
                  <a:srgbClr val="FFFF00"/>
                </a:solidFill>
              </a:rPr>
              <a:t> to </a:t>
            </a:r>
            <a:r>
              <a:rPr lang="fr-FR" sz="2000" b="1" dirty="0" err="1" smtClean="0">
                <a:solidFill>
                  <a:srgbClr val="FFFF00"/>
                </a:solidFill>
              </a:rPr>
              <a:t>keep</a:t>
            </a:r>
            <a:r>
              <a:rPr lang="fr-FR" sz="2000" b="1" dirty="0" smtClean="0">
                <a:solidFill>
                  <a:srgbClr val="FFFF00"/>
                </a:solidFill>
              </a:rPr>
              <a:t> the </a:t>
            </a:r>
            <a:r>
              <a:rPr lang="fr-FR" sz="2000" b="1" dirty="0">
                <a:solidFill>
                  <a:srgbClr val="FFFF00"/>
                </a:solidFill>
              </a:rPr>
              <a:t>correct value of the </a:t>
            </a:r>
            <a:r>
              <a:rPr lang="fr-FR" sz="2000" b="1" dirty="0" err="1">
                <a:solidFill>
                  <a:srgbClr val="FFFF00"/>
                </a:solidFill>
              </a:rPr>
              <a:t>scattering</a:t>
            </a:r>
            <a:r>
              <a:rPr lang="fr-FR" sz="2000" b="1" dirty="0">
                <a:solidFill>
                  <a:srgbClr val="FFFF00"/>
                </a:solidFill>
              </a:rPr>
              <a:t> </a:t>
            </a:r>
            <a:r>
              <a:rPr lang="fr-FR" sz="2000" b="1" dirty="0" err="1">
                <a:solidFill>
                  <a:srgbClr val="FFFF00"/>
                </a:solidFill>
              </a:rPr>
              <a:t>length</a:t>
            </a:r>
            <a:r>
              <a:rPr lang="fr-FR" sz="2000" b="1" dirty="0">
                <a:solidFill>
                  <a:srgbClr val="FFFF00"/>
                </a:solidFill>
              </a:rPr>
              <a:t>)  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7504" y="3936538"/>
            <a:ext cx="4176588" cy="12926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Resummation</a:t>
            </a:r>
            <a:r>
              <a:rPr lang="fr-FR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techniques</a:t>
            </a:r>
          </a:p>
          <a:p>
            <a:pPr marL="285750" indent="-285750">
              <a:buFontTx/>
              <a:buChar char="-"/>
              <a:defRPr/>
            </a:pPr>
            <a:r>
              <a:rPr lang="fr-FR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Steele, </a:t>
            </a:r>
            <a:r>
              <a:rPr lang="fr-FR" sz="18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arXiv</a:t>
            </a:r>
            <a:r>
              <a:rPr lang="fr-FR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: </a:t>
            </a:r>
            <a:r>
              <a:rPr lang="fr-FR" sz="18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nucl</a:t>
            </a:r>
            <a:r>
              <a:rPr lang="fr-FR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-th/0010066v2</a:t>
            </a:r>
          </a:p>
          <a:p>
            <a:pPr marL="285750" indent="-285750">
              <a:buFontTx/>
              <a:buChar char="-"/>
              <a:defRPr/>
            </a:pPr>
            <a:r>
              <a:rPr lang="fr-FR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Kaiser, NPA 860, 41 (2011)</a:t>
            </a:r>
          </a:p>
          <a:p>
            <a:pPr marL="285750" indent="-285750">
              <a:buFontTx/>
              <a:buChar char="-"/>
              <a:defRPr/>
            </a:pPr>
            <a:r>
              <a:rPr lang="fr-FR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Schaefer, NPA 762, 82 (2005)</a:t>
            </a:r>
            <a:endParaRPr lang="fr-FR" sz="1800" b="1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aa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2505052"/>
          </a:xfrm>
          <a:prstGeom prst="rect">
            <a:avLst/>
          </a:prstGeom>
        </p:spPr>
      </p:pic>
      <p:pic>
        <p:nvPicPr>
          <p:cNvPr id="7" name="Image 6" descr="aa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03340"/>
            <a:ext cx="7975600" cy="14859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619672" y="5694347"/>
            <a:ext cx="6048672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Beta = 1 - &gt;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symmetric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matter</a:t>
            </a:r>
            <a:endParaRPr lang="fr-FR" b="1" dirty="0" smtClean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  <a:p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Beta =0 -&gt; neutron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matter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endParaRPr lang="fr-FR" b="1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188640"/>
            <a:ext cx="9144000" cy="295232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9512" y="188640"/>
            <a:ext cx="8856984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Guided</a:t>
            </a:r>
            <a:r>
              <a:rPr lang="fr-FR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by:</a:t>
            </a:r>
          </a:p>
          <a:p>
            <a:pPr marL="457200" indent="-457200">
              <a:buFontTx/>
              <a:buAutoNum type="arabicParenR"/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The fact that the second-order t</a:t>
            </a:r>
            <a:r>
              <a:rPr lang="en-US" b="1" baseline="-2500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0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contribution leads to the correct dependence on the Fermi momentum in neutron matter; </a:t>
            </a:r>
          </a:p>
          <a:p>
            <a:pPr marL="457200" indent="-457200">
              <a:buFontTx/>
              <a:buAutoNum type="arabicParenR"/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The resumed formulae; </a:t>
            </a:r>
          </a:p>
          <a:p>
            <a:pPr marL="457200" indent="-457200">
              <a:buFontTx/>
              <a:buAutoNum type="arabicParenR"/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Good properties of </a:t>
            </a:r>
            <a:r>
              <a:rPr lang="en-US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Skyrme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functionals</a:t>
            </a:r>
            <a:endParaRPr lang="en-US" b="1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2996952"/>
            <a:ext cx="8784976" cy="1200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A </a:t>
            </a:r>
            <a:r>
              <a:rPr lang="fr-FR" dirty="0" err="1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hybrid</a:t>
            </a:r>
            <a:r>
              <a:rPr lang="fr-FR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dirty="0" err="1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functional</a:t>
            </a:r>
            <a:r>
              <a:rPr lang="fr-FR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, </a:t>
            </a:r>
            <a:r>
              <a:rPr lang="fr-FR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YGLO (Yang, </a:t>
            </a:r>
            <a:r>
              <a:rPr lang="fr-FR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Grasso</a:t>
            </a:r>
            <a:r>
              <a:rPr lang="fr-FR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, Lacroix, Orsay)</a:t>
            </a:r>
            <a:r>
              <a:rPr lang="fr-FR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: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Matching</a:t>
            </a:r>
            <a:r>
              <a:rPr lang="fr-FR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 the </a:t>
            </a:r>
            <a:r>
              <a:rPr lang="fr-FR" dirty="0" err="1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low-density</a:t>
            </a:r>
            <a:r>
              <a:rPr lang="fr-FR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dirty="0" err="1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limit</a:t>
            </a:r>
            <a:r>
              <a:rPr lang="fr-FR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dirty="0" err="1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with</a:t>
            </a:r>
            <a:r>
              <a:rPr lang="fr-FR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 the Lee-Yang expansion of the </a:t>
            </a:r>
            <a:r>
              <a:rPr lang="fr-FR" dirty="0" err="1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energy</a:t>
            </a:r>
            <a:r>
              <a:rPr lang="fr-FR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 (</a:t>
            </a:r>
            <a:r>
              <a:rPr lang="fr-FR" dirty="0" err="1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at</a:t>
            </a:r>
            <a:r>
              <a:rPr lang="fr-FR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dirty="0" err="1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leading</a:t>
            </a:r>
            <a:r>
              <a:rPr lang="fr-FR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dirty="0" err="1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order</a:t>
            </a:r>
            <a:r>
              <a:rPr lang="fr-FR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)</a:t>
            </a:r>
            <a:endParaRPr lang="fr-FR" dirty="0">
              <a:solidFill>
                <a:srgbClr val="FFFF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15285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re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77724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YGLO functional</a:t>
            </a:r>
            <a:r>
              <a:rPr lang="en-US" sz="2800" b="1" dirty="0" smtClean="0">
                <a:latin typeface="Arial" charset="0"/>
                <a:ea typeface="ＭＳ Ｐゴシック" charset="0"/>
                <a:cs typeface="ＭＳ Ｐゴシック" charset="0"/>
              </a:rPr>
              <a:t>: Inspired by resumed expressions (resumed functional) (EFT)</a:t>
            </a:r>
            <a:endParaRPr lang="en-US" sz="28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7394" name="ZoneTexte 4"/>
          <p:cNvSpPr txBox="1">
            <a:spLocks noChangeArrowheads="1"/>
          </p:cNvSpPr>
          <p:nvPr/>
        </p:nvSpPr>
        <p:spPr bwMode="auto">
          <a:xfrm>
            <a:off x="755650" y="6300788"/>
            <a:ext cx="8208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800" b="1" dirty="0">
                <a:solidFill>
                  <a:srgbClr val="000000"/>
                </a:solidFill>
              </a:rPr>
              <a:t>Yang, </a:t>
            </a:r>
            <a:r>
              <a:rPr lang="fr-FR" sz="1800" b="1" dirty="0" err="1">
                <a:solidFill>
                  <a:srgbClr val="000000"/>
                </a:solidFill>
              </a:rPr>
              <a:t>Grasso</a:t>
            </a:r>
            <a:r>
              <a:rPr lang="fr-FR" sz="1800" b="1" dirty="0">
                <a:solidFill>
                  <a:srgbClr val="000000"/>
                </a:solidFill>
              </a:rPr>
              <a:t>, Lacroix, PRC 94 , 031301</a:t>
            </a:r>
            <a:r>
              <a:rPr lang="fr-FR" sz="1800" b="1" dirty="0" smtClean="0">
                <a:solidFill>
                  <a:srgbClr val="000000"/>
                </a:solidFill>
              </a:rPr>
              <a:t>(R) </a:t>
            </a:r>
            <a:r>
              <a:rPr lang="fr-FR" sz="1800" b="1" dirty="0">
                <a:solidFill>
                  <a:srgbClr val="000000"/>
                </a:solidFill>
              </a:rPr>
              <a:t>(2016)</a:t>
            </a:r>
          </a:p>
        </p:txBody>
      </p:sp>
      <p:pic>
        <p:nvPicPr>
          <p:cNvPr id="187395" name="Image 3" descr="Sans tit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57563"/>
            <a:ext cx="72517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258888" y="2276475"/>
            <a:ext cx="6913562" cy="4619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EOS for </a:t>
            </a:r>
            <a:r>
              <a:rPr lang="fr-FR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symmetric</a:t>
            </a:r>
            <a:r>
              <a:rPr lang="fr-FR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and neutron </a:t>
            </a:r>
            <a:r>
              <a:rPr lang="fr-FR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matter</a:t>
            </a:r>
            <a:r>
              <a:rPr lang="fr-FR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: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843213" y="4581525"/>
            <a:ext cx="1800225" cy="83026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b="1" dirty="0" err="1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Resumed</a:t>
            </a:r>
            <a:r>
              <a:rPr lang="fr-FR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expression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92500" y="3357563"/>
            <a:ext cx="647700" cy="576262"/>
          </a:xfrm>
          <a:prstGeom prst="rect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87675" y="3860800"/>
            <a:ext cx="647700" cy="576263"/>
          </a:xfrm>
          <a:prstGeom prst="rect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795963" y="4292600"/>
            <a:ext cx="2736850" cy="12001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b="1" dirty="0" err="1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Mimic</a:t>
            </a:r>
            <a:r>
              <a:rPr lang="fr-FR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velocity</a:t>
            </a:r>
            <a:r>
              <a:rPr lang="fr-FR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- and </a:t>
            </a:r>
            <a:r>
              <a:rPr lang="fr-FR" b="1" dirty="0" err="1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density-dependent</a:t>
            </a:r>
            <a:r>
              <a:rPr lang="fr-FR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terms</a:t>
            </a:r>
            <a:endParaRPr lang="fr-FR" b="1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43438" y="2276475"/>
            <a:ext cx="4176712" cy="12001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Constrained</a:t>
            </a:r>
            <a:r>
              <a:rPr lang="fr-FR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by the first </a:t>
            </a:r>
            <a:r>
              <a:rPr lang="fr-FR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two</a:t>
            </a:r>
            <a:r>
              <a:rPr lang="fr-FR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terms</a:t>
            </a:r>
            <a:r>
              <a:rPr lang="fr-FR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of Lee Yang formula (</a:t>
            </a:r>
            <a:r>
              <a:rPr lang="fr-FR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scattering</a:t>
            </a:r>
            <a:r>
              <a:rPr lang="fr-FR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length</a:t>
            </a:r>
            <a:r>
              <a:rPr lang="fr-FR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)</a:t>
            </a:r>
          </a:p>
        </p:txBody>
      </p:sp>
      <p:cxnSp>
        <p:nvCxnSpPr>
          <p:cNvPr id="7" name="Connecteur droit avec flèche 6"/>
          <p:cNvCxnSpPr>
            <a:stCxn id="4" idx="0"/>
          </p:cNvCxnSpPr>
          <p:nvPr/>
        </p:nvCxnSpPr>
        <p:spPr bwMode="auto">
          <a:xfrm flipV="1">
            <a:off x="3816350" y="2636838"/>
            <a:ext cx="755650" cy="72072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Connecteur droit avec flèche 14"/>
          <p:cNvCxnSpPr/>
          <p:nvPr/>
        </p:nvCxnSpPr>
        <p:spPr bwMode="auto">
          <a:xfrm flipV="1">
            <a:off x="3708400" y="3357563"/>
            <a:ext cx="1079500" cy="8636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ZoneTexte 12"/>
          <p:cNvSpPr txBox="1"/>
          <p:nvPr/>
        </p:nvSpPr>
        <p:spPr>
          <a:xfrm>
            <a:off x="107950" y="5517232"/>
            <a:ext cx="8964613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2000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Other</a:t>
            </a:r>
            <a:r>
              <a:rPr lang="fr-FR" sz="2000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parameters</a:t>
            </a:r>
            <a:r>
              <a:rPr lang="fr-FR" sz="2000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adjusted</a:t>
            </a:r>
            <a:r>
              <a:rPr lang="fr-FR" sz="2000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on QMC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results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at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extremely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low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densities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and on </a:t>
            </a:r>
            <a:r>
              <a:rPr lang="fr-FR" sz="2000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Friedman et al. 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or </a:t>
            </a:r>
            <a:r>
              <a:rPr lang="fr-FR" sz="2000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Akmal</a:t>
            </a:r>
            <a:r>
              <a:rPr lang="fr-FR" sz="2000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et al.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EOSs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at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higher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densities</a:t>
            </a:r>
            <a:endParaRPr lang="fr-FR" sz="2000" b="1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4" grpId="0" animBg="1"/>
      <p:bldP spid="10" grpId="0" animBg="1"/>
      <p:bldP spid="11" grpId="0" animBg="1"/>
      <p:bldP spid="5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332656"/>
            <a:ext cx="7344816" cy="1200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B and R are </a:t>
            </a:r>
            <a:r>
              <a:rPr lang="fr-FR" b="1" dirty="0" err="1" smtClean="0"/>
              <a:t>fixed</a:t>
            </a:r>
            <a:r>
              <a:rPr lang="fr-FR" b="1" dirty="0" smtClean="0"/>
              <a:t> by </a:t>
            </a:r>
            <a:r>
              <a:rPr lang="fr-FR" b="1" dirty="0" err="1" smtClean="0"/>
              <a:t>imposing</a:t>
            </a:r>
            <a:r>
              <a:rPr lang="fr-FR" b="1" dirty="0" smtClean="0"/>
              <a:t> to </a:t>
            </a:r>
            <a:r>
              <a:rPr lang="fr-FR" b="1" dirty="0" err="1" smtClean="0"/>
              <a:t>recover</a:t>
            </a:r>
            <a:r>
              <a:rPr lang="fr-FR" b="1" dirty="0" smtClean="0"/>
              <a:t> the Lee-Yang formula (the </a:t>
            </a:r>
            <a:r>
              <a:rPr lang="fr-FR" b="1" dirty="0" err="1" smtClean="0"/>
              <a:t>analog</a:t>
            </a:r>
            <a:r>
              <a:rPr lang="fr-FR" b="1" dirty="0" smtClean="0"/>
              <a:t> for </a:t>
            </a:r>
            <a:r>
              <a:rPr lang="fr-FR" b="1" dirty="0" err="1" smtClean="0"/>
              <a:t>symmetric</a:t>
            </a:r>
            <a:r>
              <a:rPr lang="fr-FR" b="1" dirty="0" smtClean="0"/>
              <a:t> </a:t>
            </a:r>
            <a:r>
              <a:rPr lang="fr-FR" b="1" dirty="0" err="1" smtClean="0"/>
              <a:t>matter</a:t>
            </a:r>
            <a:r>
              <a:rPr lang="fr-FR" b="1" dirty="0" smtClean="0"/>
              <a:t> </a:t>
            </a:r>
            <a:r>
              <a:rPr lang="fr-FR" b="1" dirty="0" err="1" smtClean="0"/>
              <a:t>may</a:t>
            </a:r>
            <a:r>
              <a:rPr lang="fr-FR" b="1" dirty="0" smtClean="0"/>
              <a:t>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found</a:t>
            </a:r>
            <a:r>
              <a:rPr lang="fr-FR" b="1" dirty="0" smtClean="0"/>
              <a:t> in </a:t>
            </a:r>
            <a:r>
              <a:rPr lang="fr-FR" b="1" dirty="0" err="1" smtClean="0"/>
              <a:t>Fetter-Walecka</a:t>
            </a:r>
            <a:r>
              <a:rPr lang="fr-FR" b="1" dirty="0" smtClean="0"/>
              <a:t> book)   </a:t>
            </a:r>
            <a:endParaRPr lang="fr-FR" b="1" dirty="0"/>
          </a:p>
        </p:txBody>
      </p:sp>
      <p:pic>
        <p:nvPicPr>
          <p:cNvPr id="3" name="Image 2" descr="aa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8118071" cy="1152128"/>
          </a:xfrm>
          <a:prstGeom prst="rect">
            <a:avLst/>
          </a:prstGeom>
        </p:spPr>
      </p:pic>
      <p:pic>
        <p:nvPicPr>
          <p:cNvPr id="4" name="Image 3" descr="aa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65104"/>
            <a:ext cx="5251045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3528" y="188640"/>
            <a:ext cx="8712968" cy="63709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fr-FR" b="1" dirty="0" smtClean="0"/>
          </a:p>
          <a:p>
            <a:pPr>
              <a:defRPr/>
            </a:pPr>
            <a:r>
              <a:rPr lang="fr-FR" b="1" dirty="0" err="1" smtClean="0"/>
              <a:t>Present</a:t>
            </a:r>
            <a:r>
              <a:rPr lang="fr-FR" b="1" dirty="0" smtClean="0"/>
              <a:t> </a:t>
            </a:r>
            <a:r>
              <a:rPr lang="fr-FR" b="1" dirty="0" err="1"/>
              <a:t>c</a:t>
            </a:r>
            <a:r>
              <a:rPr lang="fr-FR" b="1" dirty="0" err="1" smtClean="0"/>
              <a:t>ollaborators</a:t>
            </a:r>
            <a:r>
              <a:rPr lang="fr-FR" b="1" dirty="0" smtClean="0"/>
              <a:t> </a:t>
            </a:r>
            <a:r>
              <a:rPr lang="fr-FR" b="1" dirty="0" err="1" smtClean="0"/>
              <a:t>along</a:t>
            </a:r>
            <a:r>
              <a:rPr lang="fr-FR" b="1" dirty="0" smtClean="0"/>
              <a:t> </a:t>
            </a:r>
            <a:r>
              <a:rPr lang="fr-FR" b="1" dirty="0" err="1" smtClean="0"/>
              <a:t>this</a:t>
            </a:r>
            <a:r>
              <a:rPr lang="fr-FR" b="1" dirty="0" smtClean="0"/>
              <a:t> </a:t>
            </a:r>
            <a:r>
              <a:rPr lang="fr-FR" b="1" dirty="0" err="1" smtClean="0"/>
              <a:t>research</a:t>
            </a:r>
            <a:r>
              <a:rPr lang="fr-FR" b="1" dirty="0" smtClean="0"/>
              <a:t> line:</a:t>
            </a:r>
            <a:endParaRPr lang="fr-FR" b="1" dirty="0"/>
          </a:p>
          <a:p>
            <a:pPr marL="342900" indent="-342900">
              <a:buFontTx/>
              <a:buChar char="-"/>
              <a:defRPr/>
            </a:pPr>
            <a:r>
              <a:rPr lang="fr-FR" sz="2000" b="1" dirty="0" smtClean="0"/>
              <a:t>ENSAR2</a:t>
            </a:r>
            <a:r>
              <a:rPr lang="fr-FR" sz="2000" b="1" dirty="0"/>
              <a:t>, </a:t>
            </a:r>
            <a:r>
              <a:rPr lang="fr-FR" sz="2000" b="1" dirty="0" smtClean="0"/>
              <a:t>JRA </a:t>
            </a:r>
            <a:r>
              <a:rPr lang="fr-FR" sz="2000" b="1" dirty="0" err="1" smtClean="0"/>
              <a:t>TheoS</a:t>
            </a:r>
            <a:r>
              <a:rPr lang="fr-FR" sz="2000" b="1" dirty="0" smtClean="0"/>
              <a:t> </a:t>
            </a:r>
            <a:r>
              <a:rPr lang="fr-FR" sz="2000" b="1" dirty="0"/>
              <a:t>(</a:t>
            </a:r>
            <a:r>
              <a:rPr lang="fr-FR" sz="2000" b="1" dirty="0" err="1"/>
              <a:t>Theoretical</a:t>
            </a:r>
            <a:r>
              <a:rPr lang="fr-FR" sz="2000" b="1" dirty="0"/>
              <a:t> Support for </a:t>
            </a:r>
            <a:r>
              <a:rPr lang="fr-FR" sz="2000" b="1" dirty="0" err="1"/>
              <a:t>Nuclear</a:t>
            </a:r>
            <a:r>
              <a:rPr lang="fr-FR" sz="2000" b="1" dirty="0"/>
              <a:t> </a:t>
            </a:r>
            <a:r>
              <a:rPr lang="fr-FR" sz="2000" b="1" dirty="0" err="1"/>
              <a:t>Facilities</a:t>
            </a:r>
            <a:r>
              <a:rPr lang="fr-FR" sz="2000" b="1" dirty="0"/>
              <a:t> in </a:t>
            </a:r>
            <a:r>
              <a:rPr lang="fr-FR" sz="2000" b="1" dirty="0" smtClean="0"/>
              <a:t>Europe), </a:t>
            </a:r>
            <a:r>
              <a:rPr lang="fr-FR" sz="2000" b="1" dirty="0" err="1" smtClean="0"/>
              <a:t>Task</a:t>
            </a:r>
            <a:r>
              <a:rPr lang="fr-FR" sz="2000" b="1" dirty="0" smtClean="0"/>
              <a:t>: </a:t>
            </a:r>
            <a:r>
              <a:rPr lang="fr-FR" sz="2000" b="1" dirty="0" err="1"/>
              <a:t>Development</a:t>
            </a:r>
            <a:r>
              <a:rPr lang="fr-FR" sz="2000" b="1" dirty="0"/>
              <a:t> of </a:t>
            </a:r>
            <a:r>
              <a:rPr lang="fr-FR" sz="2000" b="1" dirty="0" err="1"/>
              <a:t>suitable</a:t>
            </a:r>
            <a:r>
              <a:rPr lang="fr-FR" sz="2000" b="1" dirty="0"/>
              <a:t> effective interactions in </a:t>
            </a:r>
            <a:r>
              <a:rPr lang="fr-FR" sz="2000" b="1" dirty="0" err="1"/>
              <a:t>mean-field</a:t>
            </a:r>
            <a:r>
              <a:rPr lang="fr-FR" sz="2000" b="1" dirty="0"/>
              <a:t> and BMF </a:t>
            </a:r>
            <a:r>
              <a:rPr lang="fr-FR" sz="2000" b="1" dirty="0" err="1" smtClean="0"/>
              <a:t>theories</a:t>
            </a:r>
            <a:endParaRPr lang="fr-FR" sz="2000" b="1" dirty="0" smtClean="0"/>
          </a:p>
          <a:p>
            <a:pPr marL="342900" indent="-342900">
              <a:buFontTx/>
              <a:buChar char="-"/>
              <a:defRPr/>
            </a:pPr>
            <a:endParaRPr lang="fr-FR" sz="2000" b="1" dirty="0" smtClean="0"/>
          </a:p>
          <a:p>
            <a:pPr marL="342900" indent="-342900">
              <a:buFontTx/>
              <a:buChar char="-"/>
              <a:defRPr/>
            </a:pPr>
            <a:endParaRPr lang="fr-FR" sz="2000" b="1" dirty="0"/>
          </a:p>
          <a:p>
            <a:pPr marL="342900" indent="-342900">
              <a:buFontTx/>
              <a:buChar char="-"/>
              <a:defRPr/>
            </a:pPr>
            <a:r>
              <a:rPr lang="fr-FR" sz="2000" b="1" dirty="0" smtClean="0"/>
              <a:t>Laboratoire Internationale LIA COLL-AGAIN</a:t>
            </a:r>
            <a:endParaRPr lang="fr-FR" sz="2000" dirty="0"/>
          </a:p>
          <a:p>
            <a:pPr>
              <a:defRPr/>
            </a:pPr>
            <a:endParaRPr lang="fr-FR" b="1" dirty="0"/>
          </a:p>
          <a:p>
            <a:pPr>
              <a:defRPr/>
            </a:pPr>
            <a:endParaRPr lang="fr-FR" b="1" dirty="0" smtClean="0"/>
          </a:p>
          <a:p>
            <a:pPr>
              <a:defRPr/>
            </a:pPr>
            <a:endParaRPr lang="fr-FR" b="1" dirty="0">
              <a:solidFill>
                <a:srgbClr val="0000FF"/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fr-FR" b="1" dirty="0" smtClean="0">
                <a:solidFill>
                  <a:srgbClr val="0000FF"/>
                </a:solidFill>
              </a:rPr>
              <a:t>J</a:t>
            </a:r>
            <a:r>
              <a:rPr lang="fr-FR" b="1" dirty="0">
                <a:solidFill>
                  <a:srgbClr val="0000FF"/>
                </a:solidFill>
              </a:rPr>
              <a:t>. </a:t>
            </a:r>
            <a:r>
              <a:rPr lang="fr-FR" b="1" dirty="0" smtClean="0">
                <a:solidFill>
                  <a:srgbClr val="0000FF"/>
                </a:solidFill>
              </a:rPr>
              <a:t>Bonnard, A. </a:t>
            </a:r>
            <a:r>
              <a:rPr lang="fr-FR" b="1" dirty="0" err="1" smtClean="0">
                <a:solidFill>
                  <a:srgbClr val="0000FF"/>
                </a:solidFill>
              </a:rPr>
              <a:t>Boulet,,</a:t>
            </a:r>
            <a:r>
              <a:rPr lang="fr-FR" b="1" dirty="0" err="1">
                <a:solidFill>
                  <a:srgbClr val="0000FF"/>
                </a:solidFill>
              </a:rPr>
              <a:t>U</a:t>
            </a:r>
            <a:r>
              <a:rPr lang="fr-FR" b="1" dirty="0">
                <a:solidFill>
                  <a:srgbClr val="0000FF"/>
                </a:solidFill>
              </a:rPr>
              <a:t>. van </a:t>
            </a:r>
            <a:r>
              <a:rPr lang="fr-FR" b="1" dirty="0" err="1">
                <a:solidFill>
                  <a:srgbClr val="0000FF"/>
                </a:solidFill>
              </a:rPr>
              <a:t>Kolck</a:t>
            </a:r>
            <a:r>
              <a:rPr lang="fr-FR" b="1" dirty="0">
                <a:solidFill>
                  <a:srgbClr val="0000FF"/>
                </a:solidFill>
              </a:rPr>
              <a:t>, D. </a:t>
            </a:r>
            <a:r>
              <a:rPr lang="fr-FR" b="1" dirty="0" smtClean="0">
                <a:solidFill>
                  <a:srgbClr val="0000FF"/>
                </a:solidFill>
              </a:rPr>
              <a:t>Lacroix, O. Vasseur, J</a:t>
            </a:r>
            <a:r>
              <a:rPr lang="fr-FR" b="1" dirty="0">
                <a:solidFill>
                  <a:srgbClr val="0000FF"/>
                </a:solidFill>
              </a:rPr>
              <a:t>. Yang </a:t>
            </a:r>
            <a:r>
              <a:rPr lang="fr-FR" b="1" dirty="0" smtClean="0">
                <a:solidFill>
                  <a:srgbClr val="0000FF"/>
                </a:solidFill>
              </a:rPr>
              <a:t>(</a:t>
            </a:r>
            <a:r>
              <a:rPr lang="fr-FR" b="1" dirty="0">
                <a:solidFill>
                  <a:srgbClr val="0000FF"/>
                </a:solidFill>
              </a:rPr>
              <a:t>IPN Orsay)</a:t>
            </a:r>
          </a:p>
          <a:p>
            <a:pPr marL="342900" indent="-342900">
              <a:buFontTx/>
              <a:buChar char="-"/>
              <a:defRPr/>
            </a:pPr>
            <a:endParaRPr lang="fr-FR" b="1" dirty="0" smtClean="0">
              <a:solidFill>
                <a:srgbClr val="0000FF"/>
              </a:solidFill>
            </a:endParaRPr>
          </a:p>
          <a:p>
            <a:pPr marL="342900" indent="-342900">
              <a:buFontTx/>
              <a:buChar char="-"/>
              <a:defRPr/>
            </a:pPr>
            <a:endParaRPr lang="fr-FR" b="1" dirty="0">
              <a:solidFill>
                <a:srgbClr val="0000FF"/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fr-FR" b="1" dirty="0">
                <a:solidFill>
                  <a:srgbClr val="0000FF"/>
                </a:solidFill>
              </a:rPr>
              <a:t>G. </a:t>
            </a:r>
            <a:r>
              <a:rPr lang="fr-FR" b="1" dirty="0" err="1">
                <a:solidFill>
                  <a:srgbClr val="0000FF"/>
                </a:solidFill>
              </a:rPr>
              <a:t>Colò</a:t>
            </a:r>
            <a:r>
              <a:rPr lang="fr-FR" b="1" dirty="0">
                <a:solidFill>
                  <a:srgbClr val="0000FF"/>
                </a:solidFill>
              </a:rPr>
              <a:t>, X. Roca-Maza (</a:t>
            </a:r>
            <a:r>
              <a:rPr lang="fr-FR" b="1" dirty="0" err="1">
                <a:solidFill>
                  <a:srgbClr val="0000FF"/>
                </a:solidFill>
              </a:rPr>
              <a:t>Univ</a:t>
            </a:r>
            <a:r>
              <a:rPr lang="fr-FR" b="1" dirty="0">
                <a:solidFill>
                  <a:srgbClr val="0000FF"/>
                </a:solidFill>
              </a:rPr>
              <a:t>. of Milano)</a:t>
            </a:r>
          </a:p>
          <a:p>
            <a:pPr marL="342900" indent="-342900">
              <a:buFontTx/>
              <a:buChar char="-"/>
              <a:defRPr/>
            </a:pPr>
            <a:endParaRPr lang="fr-FR" b="1" dirty="0"/>
          </a:p>
          <a:p>
            <a:pPr>
              <a:defRPr/>
            </a:pPr>
            <a:endParaRPr lang="fr-FR" b="1" dirty="0">
              <a:solidFill>
                <a:srgbClr val="FFFF00"/>
              </a:solidFill>
            </a:endParaRPr>
          </a:p>
        </p:txBody>
      </p:sp>
      <p:pic>
        <p:nvPicPr>
          <p:cNvPr id="2" name="Image 1" descr="logo_collicopi20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132856"/>
            <a:ext cx="1152128" cy="1152128"/>
          </a:xfrm>
          <a:prstGeom prst="rect">
            <a:avLst/>
          </a:prstGeom>
        </p:spPr>
      </p:pic>
      <p:pic>
        <p:nvPicPr>
          <p:cNvPr id="4" name="Image 3" descr="cia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28800"/>
            <a:ext cx="1963936" cy="715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a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764704"/>
            <a:ext cx="6908800" cy="30226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3568" y="116632"/>
            <a:ext cx="5184576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The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other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adjusted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parameters</a:t>
            </a:r>
            <a:endParaRPr lang="fr-FR" b="1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55576" y="620688"/>
            <a:ext cx="7416824" cy="648072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Image 6" descr="aa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45024"/>
            <a:ext cx="7848872" cy="31332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07504" y="3645024"/>
            <a:ext cx="3744416" cy="36004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876256" y="6381328"/>
            <a:ext cx="1872208" cy="288032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1" name="Connecteur droit 10"/>
          <p:cNvCxnSpPr/>
          <p:nvPr/>
        </p:nvCxnSpPr>
        <p:spPr bwMode="auto">
          <a:xfrm>
            <a:off x="7236296" y="3933056"/>
            <a:ext cx="1008112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Connecteur droit 12"/>
          <p:cNvCxnSpPr/>
          <p:nvPr/>
        </p:nvCxnSpPr>
        <p:spPr bwMode="auto">
          <a:xfrm>
            <a:off x="5508104" y="6021288"/>
            <a:ext cx="1296144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86904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itre 1"/>
          <p:cNvSpPr>
            <a:spLocks noGrp="1"/>
          </p:cNvSpPr>
          <p:nvPr>
            <p:ph type="title"/>
          </p:nvPr>
        </p:nvSpPr>
        <p:spPr>
          <a:xfrm>
            <a:off x="685800" y="341313"/>
            <a:ext cx="77724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 sz="3600" b="1" dirty="0" smtClean="0">
                <a:latin typeface="Arial" charset="0"/>
                <a:ea typeface="ＭＳ Ｐゴシック" charset="0"/>
                <a:cs typeface="ＭＳ Ｐゴシック" charset="0"/>
              </a:rPr>
              <a:t>YGLO. </a:t>
            </a:r>
            <a:r>
              <a:rPr lang="fr-FR" sz="36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Very</a:t>
            </a:r>
            <a:r>
              <a:rPr lang="fr-FR" sz="36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3600" b="1" dirty="0" err="1">
                <a:latin typeface="Arial" charset="0"/>
                <a:ea typeface="ＭＳ Ｐゴシック" charset="0"/>
                <a:cs typeface="ＭＳ Ｐゴシック" charset="0"/>
              </a:rPr>
              <a:t>l</a:t>
            </a:r>
            <a:r>
              <a:rPr lang="fr-FR" sz="36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ow-density</a:t>
            </a:r>
            <a:r>
              <a:rPr lang="fr-FR" sz="36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36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behavior</a:t>
            </a:r>
            <a:r>
              <a:rPr lang="fr-FR" sz="3600" b="1" dirty="0" smtClean="0">
                <a:latin typeface="Arial" charset="0"/>
                <a:ea typeface="ＭＳ Ｐゴシック" charset="0"/>
                <a:cs typeface="ＭＳ Ｐゴシック" charset="0"/>
              </a:rPr>
              <a:t> of neutron </a:t>
            </a:r>
            <a:r>
              <a:rPr lang="fr-FR" sz="36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matter</a:t>
            </a:r>
            <a:endParaRPr lang="fr-FR" sz="36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90466" name="Image 3" descr="u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543050"/>
            <a:ext cx="532765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7" name="ZoneTexte 3"/>
          <p:cNvSpPr txBox="1">
            <a:spLocks noChangeArrowheads="1"/>
          </p:cNvSpPr>
          <p:nvPr/>
        </p:nvSpPr>
        <p:spPr bwMode="auto">
          <a:xfrm>
            <a:off x="539750" y="6426200"/>
            <a:ext cx="86042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800" b="1" dirty="0"/>
              <a:t>Yang, </a:t>
            </a:r>
            <a:r>
              <a:rPr lang="fr-FR" sz="1800" b="1" dirty="0" err="1"/>
              <a:t>Grasso</a:t>
            </a:r>
            <a:r>
              <a:rPr lang="fr-FR" sz="1800" b="1" dirty="0"/>
              <a:t>, Lacroix, PRC 94, 031301</a:t>
            </a:r>
            <a:r>
              <a:rPr lang="fr-FR" sz="1800" b="1" dirty="0" smtClean="0"/>
              <a:t>(R) </a:t>
            </a:r>
            <a:r>
              <a:rPr lang="fr-FR" sz="1800" b="1" dirty="0"/>
              <a:t>(2016)</a:t>
            </a:r>
          </a:p>
          <a:p>
            <a:endParaRPr lang="fr-FR" sz="2000" b="1" dirty="0"/>
          </a:p>
          <a:p>
            <a:endParaRPr lang="fr-FR" sz="2000" b="1" dirty="0"/>
          </a:p>
          <a:p>
            <a:endParaRPr lang="fr-FR" sz="2000" dirty="0"/>
          </a:p>
        </p:txBody>
      </p:sp>
      <p:sp>
        <p:nvSpPr>
          <p:cNvPr id="2" name="ZoneTexte 1"/>
          <p:cNvSpPr txBox="1"/>
          <p:nvPr/>
        </p:nvSpPr>
        <p:spPr>
          <a:xfrm>
            <a:off x="684213" y="3213100"/>
            <a:ext cx="1943100" cy="15700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b="1" dirty="0" err="1"/>
              <a:t>Energy</a:t>
            </a:r>
            <a:r>
              <a:rPr lang="fr-FR" b="1" dirty="0"/>
              <a:t> </a:t>
            </a:r>
            <a:r>
              <a:rPr lang="fr-FR" b="1" dirty="0" err="1"/>
              <a:t>divided</a:t>
            </a:r>
            <a:r>
              <a:rPr lang="fr-FR" b="1" dirty="0"/>
              <a:t> by the free </a:t>
            </a:r>
            <a:r>
              <a:rPr lang="fr-FR" b="1" dirty="0" err="1"/>
              <a:t>gas</a:t>
            </a:r>
            <a:r>
              <a:rPr lang="fr-FR" b="1" dirty="0"/>
              <a:t> </a:t>
            </a:r>
            <a:r>
              <a:rPr lang="fr-FR" b="1" dirty="0" err="1"/>
              <a:t>energy</a:t>
            </a:r>
            <a:endParaRPr lang="fr-FR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Titre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Asymmetric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matter</a:t>
            </a:r>
            <a:endParaRPr lang="fr-FR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55650" y="1878013"/>
            <a:ext cx="2376488" cy="830262"/>
          </a:xfrm>
          <a:prstGeom prst="rect">
            <a:avLst/>
          </a:prstGeom>
          <a:solidFill>
            <a:srgbClr val="EEB3EF"/>
          </a:solidFill>
          <a:ln>
            <a:solidFill>
              <a:srgbClr val="EEB3EF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b="1" dirty="0" err="1">
                <a:solidFill>
                  <a:schemeClr val="tx1"/>
                </a:solidFill>
              </a:rPr>
              <a:t>Parabolic</a:t>
            </a:r>
            <a:r>
              <a:rPr lang="fr-FR" b="1" dirty="0">
                <a:solidFill>
                  <a:schemeClr val="tx1"/>
                </a:solidFill>
              </a:rPr>
              <a:t> approximation</a:t>
            </a:r>
          </a:p>
        </p:txBody>
      </p:sp>
      <p:pic>
        <p:nvPicPr>
          <p:cNvPr id="5" name="Image 4" descr="Sans tit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36" y="2959348"/>
            <a:ext cx="38989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 descr="aa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347" y="4221088"/>
            <a:ext cx="3977821" cy="6480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611560" y="4077072"/>
            <a:ext cx="1080120" cy="21602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47664" y="5334307"/>
            <a:ext cx="1584176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Neutron </a:t>
            </a:r>
          </a:p>
          <a:p>
            <a:r>
              <a:rPr lang="fr-FR" dirty="0" err="1" smtClean="0"/>
              <a:t>density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364088" y="5373216"/>
            <a:ext cx="1584176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Proton</a:t>
            </a:r>
          </a:p>
          <a:p>
            <a:r>
              <a:rPr lang="fr-FR" dirty="0" err="1" smtClean="0"/>
              <a:t>density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 bwMode="auto">
          <a:xfrm flipV="1">
            <a:off x="2843808" y="4725144"/>
            <a:ext cx="288032" cy="50405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Connecteur droit avec flèche 11"/>
          <p:cNvCxnSpPr/>
          <p:nvPr/>
        </p:nvCxnSpPr>
        <p:spPr bwMode="auto">
          <a:xfrm flipH="1" flipV="1">
            <a:off x="5796136" y="4725144"/>
            <a:ext cx="216024" cy="57606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aa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96674"/>
            <a:ext cx="4916016" cy="5388710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Asymmetric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matter</a:t>
            </a:r>
            <a:endParaRPr lang="fr-FR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907704" y="5517232"/>
            <a:ext cx="504056" cy="28803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232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0160" y="125760"/>
            <a:ext cx="7772400" cy="1143000"/>
          </a:xfrm>
        </p:spPr>
        <p:txBody>
          <a:bodyPr/>
          <a:lstStyle/>
          <a:p>
            <a:r>
              <a:rPr lang="fr-FR" sz="2000" b="1" dirty="0" smtClean="0"/>
              <a:t>Neutron skin </a:t>
            </a:r>
            <a:r>
              <a:rPr lang="fr-FR" sz="2000" b="1" dirty="0" err="1" smtClean="0"/>
              <a:t>thickness</a:t>
            </a:r>
            <a:r>
              <a:rPr lang="fr-FR" sz="2000" b="1" dirty="0" smtClean="0"/>
              <a:t> (</a:t>
            </a:r>
            <a:r>
              <a:rPr lang="fr-FR" sz="2000" b="1" dirty="0" err="1" smtClean="0"/>
              <a:t>difference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between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rms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radii</a:t>
            </a:r>
            <a:r>
              <a:rPr lang="fr-FR" sz="2000" b="1" dirty="0" smtClean="0"/>
              <a:t> of neutrons and protons)</a:t>
            </a:r>
            <a:endParaRPr lang="fr-FR" sz="2000" b="1" dirty="0"/>
          </a:p>
        </p:txBody>
      </p:sp>
      <p:pic>
        <p:nvPicPr>
          <p:cNvPr id="16" name="Espace réservé du contenu 15" descr="aa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5" b="10585"/>
          <a:stretch>
            <a:fillRect/>
          </a:stretch>
        </p:blipFill>
        <p:spPr>
          <a:xfrm>
            <a:off x="-252536" y="44624"/>
            <a:ext cx="2584287" cy="1368152"/>
          </a:xfrm>
        </p:spPr>
      </p:pic>
      <p:cxnSp>
        <p:nvCxnSpPr>
          <p:cNvPr id="19" name="Connecteur droit 18"/>
          <p:cNvCxnSpPr/>
          <p:nvPr/>
        </p:nvCxnSpPr>
        <p:spPr bwMode="auto">
          <a:xfrm>
            <a:off x="467544" y="1412776"/>
            <a:ext cx="1008112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" name="Image 19" descr="aa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2348880"/>
            <a:ext cx="9793088" cy="5688632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683568" y="1556792"/>
            <a:ext cx="3744416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/>
              <a:t>Dipole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polarizability</a:t>
            </a:r>
            <a:r>
              <a:rPr lang="fr-FR" sz="2000" b="1" dirty="0" smtClean="0"/>
              <a:t> versus neutron skin </a:t>
            </a:r>
            <a:r>
              <a:rPr lang="fr-FR" sz="2000" b="1" dirty="0" err="1" smtClean="0"/>
              <a:t>thickness</a:t>
            </a:r>
            <a:endParaRPr lang="fr-FR" sz="20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5292080" y="1196752"/>
            <a:ext cx="3744416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/>
              <a:t>Dipole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polarizability</a:t>
            </a:r>
            <a:r>
              <a:rPr lang="fr-FR" sz="2000" b="1" dirty="0" smtClean="0"/>
              <a:t> times </a:t>
            </a:r>
            <a:r>
              <a:rPr lang="fr-FR" sz="2000" b="1" dirty="0" err="1" smtClean="0"/>
              <a:t>symmetry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energy</a:t>
            </a:r>
            <a:r>
              <a:rPr lang="fr-FR" sz="2000" b="1" dirty="0" smtClean="0"/>
              <a:t> versus neutron skin </a:t>
            </a:r>
            <a:r>
              <a:rPr lang="fr-FR" sz="2000" b="1" dirty="0" err="1" smtClean="0"/>
              <a:t>thickness</a:t>
            </a:r>
            <a:endParaRPr lang="fr-FR" sz="2000" b="1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51720" y="5085184"/>
            <a:ext cx="864096" cy="36004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956376" y="5085184"/>
            <a:ext cx="864096" cy="36004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-252536" y="6237312"/>
            <a:ext cx="10009112" cy="165618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971600" y="6309320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Roca-Maza et al, PRC 92, 064304 (2015)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10674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467544" y="-243408"/>
            <a:ext cx="84249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2800" b="1" dirty="0" err="1" smtClean="0"/>
              <a:t>Symmetry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energy</a:t>
            </a:r>
            <a:r>
              <a:rPr lang="fr-FR" sz="2800" b="1" dirty="0" smtClean="0"/>
              <a:t> and </a:t>
            </a:r>
            <a:r>
              <a:rPr lang="fr-FR" sz="2800" b="1" dirty="0" err="1" smtClean="0"/>
              <a:t>its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slope</a:t>
            </a:r>
            <a:r>
              <a:rPr lang="fr-FR" sz="2800" b="1" dirty="0" smtClean="0"/>
              <a:t> </a:t>
            </a:r>
            <a:r>
              <a:rPr lang="fr-FR" sz="2400" b="1" dirty="0" smtClean="0"/>
              <a:t>L=3ρ</a:t>
            </a:r>
            <a:r>
              <a:rPr lang="fr-FR" sz="2400" b="1" baseline="-25000" dirty="0" smtClean="0"/>
              <a:t>0</a:t>
            </a:r>
            <a:r>
              <a:rPr lang="fr-FR" sz="2400" b="1" dirty="0" smtClean="0"/>
              <a:t> (</a:t>
            </a:r>
            <a:r>
              <a:rPr lang="fr-FR" sz="2400" b="1" dirty="0" err="1" smtClean="0"/>
              <a:t>dS</a:t>
            </a:r>
            <a:r>
              <a:rPr lang="fr-FR" sz="2400" b="1" dirty="0" smtClean="0"/>
              <a:t>/</a:t>
            </a:r>
            <a:r>
              <a:rPr lang="fr-FR" sz="2400" b="1" dirty="0" err="1" smtClean="0"/>
              <a:t>dρ</a:t>
            </a:r>
            <a:r>
              <a:rPr lang="fr-FR" sz="2400" b="1" dirty="0" smtClean="0"/>
              <a:t>)</a:t>
            </a:r>
            <a:r>
              <a:rPr lang="fr-FR" sz="2400" b="1" baseline="-25000" dirty="0" err="1" smtClean="0"/>
              <a:t>ρ</a:t>
            </a:r>
            <a:r>
              <a:rPr lang="fr-FR" sz="2400" b="1" baseline="-25000" dirty="0" smtClean="0"/>
              <a:t>=ρ0</a:t>
            </a:r>
            <a:endParaRPr lang="fr-FR" sz="2400" b="1" baseline="-25000" dirty="0"/>
          </a:p>
        </p:txBody>
      </p:sp>
      <p:sp>
        <p:nvSpPr>
          <p:cNvPr id="5" name="ZoneTexte 4"/>
          <p:cNvSpPr txBox="1"/>
          <p:nvPr/>
        </p:nvSpPr>
        <p:spPr>
          <a:xfrm>
            <a:off x="72008" y="692696"/>
            <a:ext cx="8964488" cy="22467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b="1" dirty="0" err="1"/>
              <a:t>Strong</a:t>
            </a:r>
            <a:r>
              <a:rPr lang="fr-FR" sz="2000" b="1" dirty="0"/>
              <a:t> </a:t>
            </a:r>
            <a:r>
              <a:rPr lang="fr-FR" sz="2000" b="1" dirty="0" err="1"/>
              <a:t>correlation</a:t>
            </a:r>
            <a:r>
              <a:rPr lang="fr-FR" sz="2000" b="1" dirty="0"/>
              <a:t> </a:t>
            </a:r>
            <a:r>
              <a:rPr lang="fr-FR" sz="2000" b="1" dirty="0" err="1"/>
              <a:t>observed</a:t>
            </a:r>
            <a:r>
              <a:rPr lang="fr-FR" sz="2000" b="1" dirty="0"/>
              <a:t> </a:t>
            </a:r>
            <a:r>
              <a:rPr lang="fr-FR" sz="2000" b="1" dirty="0" err="1"/>
              <a:t>between</a:t>
            </a:r>
            <a:r>
              <a:rPr lang="fr-FR" sz="2000" b="1" dirty="0"/>
              <a:t> the neutron skin </a:t>
            </a:r>
            <a:r>
              <a:rPr lang="fr-FR" sz="2000" b="1" dirty="0" err="1" smtClean="0"/>
              <a:t>thickness</a:t>
            </a:r>
            <a:r>
              <a:rPr lang="fr-FR" sz="2000" b="1" dirty="0" smtClean="0"/>
              <a:t> and the </a:t>
            </a:r>
            <a:r>
              <a:rPr lang="fr-FR" sz="2000" b="1" dirty="0" err="1" smtClean="0"/>
              <a:t>slope</a:t>
            </a:r>
            <a:r>
              <a:rPr lang="fr-FR" sz="2000" b="1" dirty="0" smtClean="0"/>
              <a:t> L of the </a:t>
            </a:r>
            <a:r>
              <a:rPr lang="fr-FR" sz="2000" b="1" dirty="0" err="1" smtClean="0"/>
              <a:t>symmetry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energy</a:t>
            </a:r>
            <a:r>
              <a:rPr lang="fr-FR" sz="2000" b="1" dirty="0" smtClean="0"/>
              <a:t> ( </a:t>
            </a:r>
            <a:r>
              <a:rPr lang="fr-FR" sz="2000" b="1" dirty="0" err="1" smtClean="0"/>
              <a:t>see</a:t>
            </a:r>
            <a:r>
              <a:rPr lang="fr-FR" sz="2000" b="1" dirty="0" smtClean="0"/>
              <a:t> for instance: </a:t>
            </a:r>
            <a:r>
              <a:rPr lang="fr-FR" sz="2000" b="1" dirty="0" err="1" smtClean="0"/>
              <a:t>Warda</a:t>
            </a:r>
            <a:r>
              <a:rPr lang="fr-FR" sz="2000" b="1" dirty="0" smtClean="0"/>
              <a:t> et al. PRC 80, 024316 (2009), </a:t>
            </a:r>
            <a:r>
              <a:rPr lang="fr-FR" sz="2000" b="1" dirty="0" err="1" smtClean="0"/>
              <a:t>Centelles</a:t>
            </a:r>
            <a:r>
              <a:rPr lang="fr-FR" sz="2000" b="1" dirty="0" smtClean="0"/>
              <a:t> et al. PRL 102, 122502 (2009) -&gt; </a:t>
            </a:r>
          </a:p>
          <a:p>
            <a:endParaRPr lang="fr-FR" sz="2000" b="1" dirty="0"/>
          </a:p>
          <a:p>
            <a:r>
              <a:rPr lang="fr-FR" sz="2000" b="1" dirty="0">
                <a:solidFill>
                  <a:srgbClr val="FFFF00"/>
                </a:solidFill>
              </a:rPr>
              <a:t>T</a:t>
            </a:r>
            <a:r>
              <a:rPr lang="fr-FR" sz="2000" b="1" dirty="0" smtClean="0">
                <a:solidFill>
                  <a:srgbClr val="FFFF00"/>
                </a:solidFill>
              </a:rPr>
              <a:t>his </a:t>
            </a:r>
            <a:r>
              <a:rPr lang="fr-FR" sz="2000" b="1" dirty="0" err="1" smtClean="0">
                <a:solidFill>
                  <a:srgbClr val="FFFF00"/>
                </a:solidFill>
              </a:rPr>
              <a:t>correlation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is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thus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expected</a:t>
            </a:r>
            <a:r>
              <a:rPr lang="fr-FR" sz="2000" b="1" dirty="0" smtClean="0">
                <a:solidFill>
                  <a:srgbClr val="FFFF00"/>
                </a:solidFill>
              </a:rPr>
              <a:t> to </a:t>
            </a:r>
            <a:r>
              <a:rPr lang="fr-FR" sz="2000" b="1" dirty="0" err="1" smtClean="0">
                <a:solidFill>
                  <a:srgbClr val="FFFF00"/>
                </a:solidFill>
              </a:rPr>
              <a:t>exist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between</a:t>
            </a:r>
            <a:r>
              <a:rPr lang="fr-FR" sz="2000" b="1" dirty="0" smtClean="0">
                <a:solidFill>
                  <a:srgbClr val="FFFF00"/>
                </a:solidFill>
              </a:rPr>
              <a:t> the </a:t>
            </a:r>
            <a:r>
              <a:rPr lang="fr-FR" sz="2000" b="1" dirty="0" err="1" smtClean="0">
                <a:solidFill>
                  <a:srgbClr val="FFFF00"/>
                </a:solidFill>
              </a:rPr>
              <a:t>electric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dipole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polarizability</a:t>
            </a:r>
            <a:r>
              <a:rPr lang="fr-FR" sz="2000" b="1" dirty="0" smtClean="0">
                <a:solidFill>
                  <a:srgbClr val="FFFF00"/>
                </a:solidFill>
              </a:rPr>
              <a:t> times the </a:t>
            </a:r>
            <a:r>
              <a:rPr lang="fr-FR" sz="2000" b="1" dirty="0" err="1" smtClean="0">
                <a:solidFill>
                  <a:srgbClr val="FFFF00"/>
                </a:solidFill>
              </a:rPr>
              <a:t>symmetry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energy</a:t>
            </a:r>
            <a:r>
              <a:rPr lang="fr-FR" sz="2000" b="1" dirty="0" smtClean="0">
                <a:solidFill>
                  <a:srgbClr val="FFFF00"/>
                </a:solidFill>
              </a:rPr>
              <a:t> and the </a:t>
            </a:r>
            <a:r>
              <a:rPr lang="fr-FR" sz="2000" b="1" dirty="0" err="1" smtClean="0">
                <a:solidFill>
                  <a:srgbClr val="FFFF00"/>
                </a:solidFill>
              </a:rPr>
              <a:t>slope</a:t>
            </a:r>
            <a:r>
              <a:rPr lang="fr-FR" sz="2000" b="1" dirty="0" smtClean="0">
                <a:solidFill>
                  <a:srgbClr val="FFFF00"/>
                </a:solidFill>
              </a:rPr>
              <a:t> of the </a:t>
            </a:r>
            <a:r>
              <a:rPr lang="fr-FR" sz="2000" b="1" dirty="0" err="1" smtClean="0">
                <a:solidFill>
                  <a:srgbClr val="FFFF00"/>
                </a:solidFill>
              </a:rPr>
              <a:t>symmetry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energy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3181032"/>
            <a:ext cx="9144000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800" b="1" dirty="0" err="1" smtClean="0"/>
              <a:t>Recent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experimental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determinations</a:t>
            </a:r>
            <a:r>
              <a:rPr lang="fr-FR" sz="1800" b="1" dirty="0" smtClean="0"/>
              <a:t> of the </a:t>
            </a:r>
            <a:r>
              <a:rPr lang="fr-FR" sz="1800" b="1" dirty="0" err="1"/>
              <a:t>electric</a:t>
            </a:r>
            <a:r>
              <a:rPr lang="fr-FR" sz="1800" b="1" dirty="0"/>
              <a:t> </a:t>
            </a:r>
            <a:r>
              <a:rPr lang="fr-FR" sz="1800" b="1" dirty="0" err="1"/>
              <a:t>dipole</a:t>
            </a:r>
            <a:r>
              <a:rPr lang="fr-FR" sz="1800" b="1" dirty="0"/>
              <a:t> </a:t>
            </a:r>
            <a:r>
              <a:rPr lang="fr-FR" sz="1800" b="1" dirty="0" err="1"/>
              <a:t>polarizability</a:t>
            </a:r>
            <a:r>
              <a:rPr lang="fr-FR" sz="1800" b="1" dirty="0" smtClean="0"/>
              <a:t>:</a:t>
            </a:r>
          </a:p>
          <a:p>
            <a:endParaRPr lang="fr-FR" sz="1800" b="1" dirty="0"/>
          </a:p>
          <a:p>
            <a:pPr marL="342900" indent="-342900">
              <a:buFontTx/>
              <a:buChar char="-"/>
            </a:pPr>
            <a:r>
              <a:rPr lang="fr-FR" sz="1800" b="1" baseline="30000" dirty="0" smtClean="0">
                <a:solidFill>
                  <a:srgbClr val="0000FF"/>
                </a:solidFill>
              </a:rPr>
              <a:t>208</a:t>
            </a:r>
            <a:r>
              <a:rPr lang="fr-FR" sz="1800" b="1" dirty="0" smtClean="0">
                <a:solidFill>
                  <a:srgbClr val="0000FF"/>
                </a:solidFill>
              </a:rPr>
              <a:t>Pb </a:t>
            </a:r>
            <a:r>
              <a:rPr lang="fr-FR" sz="1800" b="1" dirty="0" smtClean="0"/>
              <a:t>(</a:t>
            </a:r>
            <a:r>
              <a:rPr lang="fr-FR" sz="1800" b="1" dirty="0" err="1" smtClean="0"/>
              <a:t>polarized</a:t>
            </a:r>
            <a:r>
              <a:rPr lang="fr-FR" sz="1800" b="1" dirty="0" smtClean="0"/>
              <a:t> proton </a:t>
            </a:r>
            <a:r>
              <a:rPr lang="fr-FR" sz="1800" b="1" dirty="0" err="1" smtClean="0"/>
              <a:t>inelastic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scattering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at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forward</a:t>
            </a:r>
            <a:r>
              <a:rPr lang="fr-FR" sz="1800" b="1" dirty="0" smtClean="0"/>
              <a:t> angles, RCNP) (</a:t>
            </a:r>
            <a:r>
              <a:rPr lang="fr-FR" sz="1800" b="1" dirty="0" err="1" smtClean="0"/>
              <a:t>Tamii</a:t>
            </a:r>
            <a:r>
              <a:rPr lang="fr-FR" sz="1800" b="1" dirty="0" smtClean="0"/>
              <a:t> et al. PRL107, 062502 (2011)). </a:t>
            </a:r>
            <a:r>
              <a:rPr lang="fr-FR" sz="1800" b="1" dirty="0" err="1" smtClean="0"/>
              <a:t>Combining</a:t>
            </a:r>
            <a:r>
              <a:rPr lang="fr-FR" sz="1800" b="1" dirty="0" smtClean="0"/>
              <a:t> all </a:t>
            </a:r>
            <a:r>
              <a:rPr lang="fr-FR" sz="1800" b="1" dirty="0" err="1" smtClean="0"/>
              <a:t>available</a:t>
            </a:r>
            <a:r>
              <a:rPr lang="fr-FR" sz="1800" b="1" dirty="0" smtClean="0"/>
              <a:t> data: </a:t>
            </a:r>
            <a:r>
              <a:rPr lang="fr-FR" sz="1800" b="1" dirty="0" smtClean="0">
                <a:solidFill>
                  <a:srgbClr val="660066"/>
                </a:solidFill>
              </a:rPr>
              <a:t>α</a:t>
            </a:r>
            <a:r>
              <a:rPr lang="fr-FR" sz="1800" b="1" baseline="-25000" dirty="0" smtClean="0">
                <a:solidFill>
                  <a:srgbClr val="660066"/>
                </a:solidFill>
              </a:rPr>
              <a:t>D</a:t>
            </a:r>
            <a:r>
              <a:rPr lang="fr-FR" sz="1800" b="1" dirty="0" smtClean="0">
                <a:solidFill>
                  <a:srgbClr val="660066"/>
                </a:solidFill>
              </a:rPr>
              <a:t>=20.1 ± 0.6 fm</a:t>
            </a:r>
            <a:r>
              <a:rPr lang="fr-FR" sz="1800" b="1" baseline="30000" dirty="0" smtClean="0">
                <a:solidFill>
                  <a:srgbClr val="660066"/>
                </a:solidFill>
              </a:rPr>
              <a:t>3</a:t>
            </a:r>
            <a:r>
              <a:rPr lang="fr-FR" sz="1800" b="1" dirty="0" smtClean="0">
                <a:solidFill>
                  <a:srgbClr val="660066"/>
                </a:solidFill>
              </a:rPr>
              <a:t> </a:t>
            </a:r>
          </a:p>
          <a:p>
            <a:pPr marL="342900" indent="-342900">
              <a:buFontTx/>
              <a:buChar char="-"/>
            </a:pPr>
            <a:endParaRPr lang="fr-FR" sz="1800" b="1" dirty="0" smtClean="0"/>
          </a:p>
          <a:p>
            <a:pPr marL="342900" indent="-342900">
              <a:buFontTx/>
              <a:buChar char="-"/>
            </a:pPr>
            <a:r>
              <a:rPr lang="fr-FR" sz="1800" b="1" dirty="0"/>
              <a:t>- </a:t>
            </a:r>
            <a:r>
              <a:rPr lang="fr-FR" sz="1800" b="1" baseline="30000" dirty="0" smtClean="0">
                <a:solidFill>
                  <a:srgbClr val="0000FF"/>
                </a:solidFill>
              </a:rPr>
              <a:t>120</a:t>
            </a:r>
            <a:r>
              <a:rPr lang="fr-FR" sz="1800" b="1" dirty="0" smtClean="0">
                <a:solidFill>
                  <a:srgbClr val="0000FF"/>
                </a:solidFill>
              </a:rPr>
              <a:t>Sn</a:t>
            </a:r>
            <a:r>
              <a:rPr lang="fr-FR" sz="1800" b="1" dirty="0" smtClean="0"/>
              <a:t> </a:t>
            </a:r>
            <a:r>
              <a:rPr lang="fr-FR" sz="1800" b="1" dirty="0"/>
              <a:t>(</a:t>
            </a:r>
            <a:r>
              <a:rPr lang="fr-FR" sz="1800" b="1" dirty="0" err="1"/>
              <a:t>polarized</a:t>
            </a:r>
            <a:r>
              <a:rPr lang="fr-FR" sz="1800" b="1" dirty="0"/>
              <a:t> proton </a:t>
            </a:r>
            <a:r>
              <a:rPr lang="fr-FR" sz="1800" b="1" dirty="0" err="1"/>
              <a:t>inelastic</a:t>
            </a:r>
            <a:r>
              <a:rPr lang="fr-FR" sz="1800" b="1" dirty="0"/>
              <a:t> </a:t>
            </a:r>
            <a:r>
              <a:rPr lang="fr-FR" sz="1800" b="1" dirty="0" err="1"/>
              <a:t>scattering</a:t>
            </a:r>
            <a:r>
              <a:rPr lang="fr-FR" sz="1800" b="1" dirty="0"/>
              <a:t> </a:t>
            </a:r>
            <a:r>
              <a:rPr lang="fr-FR" sz="1800" b="1" dirty="0" err="1"/>
              <a:t>at</a:t>
            </a:r>
            <a:r>
              <a:rPr lang="fr-FR" sz="1800" b="1" dirty="0"/>
              <a:t> </a:t>
            </a:r>
            <a:r>
              <a:rPr lang="fr-FR" sz="1800" b="1" dirty="0" err="1"/>
              <a:t>forward</a:t>
            </a:r>
            <a:r>
              <a:rPr lang="fr-FR" sz="1800" b="1" dirty="0"/>
              <a:t> </a:t>
            </a:r>
            <a:r>
              <a:rPr lang="fr-FR" sz="1800" b="1" dirty="0" smtClean="0"/>
              <a:t>angles, RCNP) (Hashimoto </a:t>
            </a:r>
            <a:r>
              <a:rPr lang="fr-FR" sz="1800" b="1" dirty="0"/>
              <a:t>et al. </a:t>
            </a:r>
            <a:r>
              <a:rPr lang="fr-FR" sz="1800" b="1" dirty="0" smtClean="0"/>
              <a:t>PRC 92, 031305 </a:t>
            </a:r>
            <a:r>
              <a:rPr lang="fr-FR" sz="1800" b="1" dirty="0"/>
              <a:t>(</a:t>
            </a:r>
            <a:r>
              <a:rPr lang="fr-FR" sz="1800" b="1" dirty="0" smtClean="0"/>
              <a:t>2015)). </a:t>
            </a:r>
            <a:r>
              <a:rPr lang="fr-FR" sz="1800" b="1" dirty="0" err="1" smtClean="0"/>
              <a:t>Combining</a:t>
            </a:r>
            <a:r>
              <a:rPr lang="fr-FR" sz="1800" b="1" dirty="0" smtClean="0"/>
              <a:t> </a:t>
            </a:r>
            <a:r>
              <a:rPr lang="fr-FR" sz="1800" b="1" dirty="0"/>
              <a:t>all </a:t>
            </a:r>
            <a:r>
              <a:rPr lang="fr-FR" sz="1800" b="1" dirty="0" err="1"/>
              <a:t>available</a:t>
            </a:r>
            <a:r>
              <a:rPr lang="fr-FR" sz="1800" b="1" dirty="0"/>
              <a:t> data: </a:t>
            </a:r>
            <a:r>
              <a:rPr lang="fr-FR" sz="1800" b="1" dirty="0">
                <a:solidFill>
                  <a:srgbClr val="660066"/>
                </a:solidFill>
              </a:rPr>
              <a:t>α</a:t>
            </a:r>
            <a:r>
              <a:rPr lang="fr-FR" sz="1800" b="1" baseline="-25000" dirty="0">
                <a:solidFill>
                  <a:srgbClr val="660066"/>
                </a:solidFill>
              </a:rPr>
              <a:t>D</a:t>
            </a:r>
            <a:r>
              <a:rPr lang="fr-FR" sz="1800" b="1" dirty="0" smtClean="0">
                <a:solidFill>
                  <a:srgbClr val="660066"/>
                </a:solidFill>
              </a:rPr>
              <a:t>=8.93 </a:t>
            </a:r>
            <a:r>
              <a:rPr lang="fr-FR" sz="1800" b="1" dirty="0">
                <a:solidFill>
                  <a:srgbClr val="660066"/>
                </a:solidFill>
              </a:rPr>
              <a:t>± </a:t>
            </a:r>
            <a:r>
              <a:rPr lang="fr-FR" sz="1800" b="1" dirty="0" smtClean="0">
                <a:solidFill>
                  <a:srgbClr val="660066"/>
                </a:solidFill>
              </a:rPr>
              <a:t>0.36 </a:t>
            </a:r>
            <a:r>
              <a:rPr lang="fr-FR" sz="1800" b="1" dirty="0">
                <a:solidFill>
                  <a:srgbClr val="660066"/>
                </a:solidFill>
              </a:rPr>
              <a:t>fm</a:t>
            </a:r>
            <a:r>
              <a:rPr lang="fr-FR" sz="1800" b="1" baseline="30000" dirty="0">
                <a:solidFill>
                  <a:srgbClr val="660066"/>
                </a:solidFill>
              </a:rPr>
              <a:t>3</a:t>
            </a:r>
            <a:r>
              <a:rPr lang="fr-FR" sz="1800" b="1" dirty="0">
                <a:solidFill>
                  <a:srgbClr val="660066"/>
                </a:solidFill>
              </a:rPr>
              <a:t> </a:t>
            </a:r>
            <a:endParaRPr lang="fr-FR" sz="1800" b="1" dirty="0" smtClean="0">
              <a:solidFill>
                <a:srgbClr val="660066"/>
              </a:solidFill>
            </a:endParaRPr>
          </a:p>
          <a:p>
            <a:pPr marL="342900" indent="-342900">
              <a:buFontTx/>
              <a:buChar char="-"/>
            </a:pPr>
            <a:endParaRPr lang="fr-FR" sz="1800" b="1" dirty="0" smtClean="0"/>
          </a:p>
          <a:p>
            <a:pPr marL="342900" indent="-342900">
              <a:buFontTx/>
              <a:buChar char="-"/>
            </a:pPr>
            <a:r>
              <a:rPr lang="fr-FR" sz="1800" b="1" baseline="30000" dirty="0" smtClean="0">
                <a:solidFill>
                  <a:srgbClr val="0000FF"/>
                </a:solidFill>
              </a:rPr>
              <a:t>68</a:t>
            </a:r>
            <a:r>
              <a:rPr lang="fr-FR" sz="1800" b="1" dirty="0" smtClean="0">
                <a:solidFill>
                  <a:srgbClr val="0000FF"/>
                </a:solidFill>
              </a:rPr>
              <a:t>Ni</a:t>
            </a:r>
            <a:r>
              <a:rPr lang="fr-FR" sz="1800" b="1" dirty="0" smtClean="0"/>
              <a:t> (Coulomb excitation in inverse </a:t>
            </a:r>
            <a:r>
              <a:rPr lang="fr-FR" sz="1800" b="1" dirty="0" err="1" smtClean="0"/>
              <a:t>kinematics</a:t>
            </a:r>
            <a:r>
              <a:rPr lang="fr-FR" sz="1800" b="1" dirty="0" smtClean="0"/>
              <a:t> and invariant mass in one- and </a:t>
            </a:r>
            <a:r>
              <a:rPr lang="fr-FR" sz="1800" b="1" dirty="0" err="1" smtClean="0"/>
              <a:t>two</a:t>
            </a:r>
            <a:r>
              <a:rPr lang="fr-FR" sz="1800" b="1" dirty="0"/>
              <a:t>-</a:t>
            </a:r>
            <a:r>
              <a:rPr lang="fr-FR" sz="1800" b="1" dirty="0" smtClean="0"/>
              <a:t>neutron </a:t>
            </a:r>
            <a:r>
              <a:rPr lang="fr-FR" sz="1800" b="1" dirty="0" err="1" smtClean="0"/>
              <a:t>decay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channels</a:t>
            </a:r>
            <a:r>
              <a:rPr lang="fr-FR" sz="1800" b="1" dirty="0" smtClean="0"/>
              <a:t>, GSI) (Wieland et al, PRL 102, 092502 (2009); Rossi et al. PRL 111, 242503 (2013)). </a:t>
            </a:r>
            <a:r>
              <a:rPr lang="fr-FR" sz="1800" b="1" dirty="0" smtClean="0">
                <a:solidFill>
                  <a:srgbClr val="660066"/>
                </a:solidFill>
              </a:rPr>
              <a:t>α</a:t>
            </a:r>
            <a:r>
              <a:rPr lang="fr-FR" sz="1800" b="1" baseline="-25000" dirty="0" smtClean="0">
                <a:solidFill>
                  <a:srgbClr val="660066"/>
                </a:solidFill>
              </a:rPr>
              <a:t>D</a:t>
            </a:r>
            <a:r>
              <a:rPr lang="fr-FR" sz="1800" b="1" dirty="0" smtClean="0">
                <a:solidFill>
                  <a:srgbClr val="660066"/>
                </a:solidFill>
              </a:rPr>
              <a:t>=3.40 </a:t>
            </a:r>
            <a:r>
              <a:rPr lang="fr-FR" sz="1800" b="1" dirty="0">
                <a:solidFill>
                  <a:srgbClr val="660066"/>
                </a:solidFill>
              </a:rPr>
              <a:t>± </a:t>
            </a:r>
            <a:r>
              <a:rPr lang="fr-FR" sz="1800" b="1" dirty="0" smtClean="0">
                <a:solidFill>
                  <a:srgbClr val="660066"/>
                </a:solidFill>
              </a:rPr>
              <a:t>0.23 </a:t>
            </a:r>
            <a:r>
              <a:rPr lang="fr-FR" sz="1800" b="1" dirty="0">
                <a:solidFill>
                  <a:srgbClr val="660066"/>
                </a:solidFill>
              </a:rPr>
              <a:t>fm</a:t>
            </a:r>
            <a:r>
              <a:rPr lang="fr-FR" sz="1800" b="1" baseline="30000" dirty="0">
                <a:solidFill>
                  <a:srgbClr val="660066"/>
                </a:solidFill>
              </a:rPr>
              <a:t>3</a:t>
            </a:r>
            <a:r>
              <a:rPr lang="fr-FR" sz="1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235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sz="2800" b="1" dirty="0" err="1" smtClean="0"/>
              <a:t>Using</a:t>
            </a:r>
            <a:r>
              <a:rPr lang="fr-FR" sz="2800" b="1" dirty="0" smtClean="0"/>
              <a:t> the </a:t>
            </a:r>
            <a:r>
              <a:rPr lang="fr-FR" sz="2800" b="1" dirty="0" err="1" smtClean="0"/>
              <a:t>experimental</a:t>
            </a:r>
            <a:r>
              <a:rPr lang="fr-FR" sz="2800" b="1" dirty="0" smtClean="0"/>
              <a:t> values of the </a:t>
            </a:r>
            <a:r>
              <a:rPr lang="fr-FR" sz="2800" b="1" dirty="0" err="1" smtClean="0"/>
              <a:t>electric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dipole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polarizability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three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nuclei</a:t>
            </a:r>
            <a:endParaRPr lang="fr-FR" sz="2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827584" y="2636912"/>
            <a:ext cx="7632848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baseline="30000" dirty="0" smtClean="0">
                <a:solidFill>
                  <a:srgbClr val="660066"/>
                </a:solidFill>
              </a:rPr>
              <a:t>208</a:t>
            </a:r>
            <a:r>
              <a:rPr lang="fr-FR" b="1" dirty="0" smtClean="0">
                <a:solidFill>
                  <a:srgbClr val="660066"/>
                </a:solidFill>
              </a:rPr>
              <a:t>Pb -&gt; J=(24.5 ± 0.8)+(0.168 ± 0.007) L</a:t>
            </a:r>
          </a:p>
          <a:p>
            <a:endParaRPr lang="fr-FR" b="1" dirty="0">
              <a:solidFill>
                <a:srgbClr val="660066"/>
              </a:solidFill>
            </a:endParaRPr>
          </a:p>
          <a:p>
            <a:r>
              <a:rPr lang="fr-FR" b="1" baseline="30000" dirty="0" smtClean="0">
                <a:solidFill>
                  <a:srgbClr val="660066"/>
                </a:solidFill>
              </a:rPr>
              <a:t>68</a:t>
            </a:r>
            <a:r>
              <a:rPr lang="fr-FR" b="1" dirty="0" smtClean="0">
                <a:solidFill>
                  <a:srgbClr val="660066"/>
                </a:solidFill>
              </a:rPr>
              <a:t>Ni </a:t>
            </a:r>
            <a:r>
              <a:rPr lang="fr-FR" b="1" dirty="0">
                <a:solidFill>
                  <a:srgbClr val="660066"/>
                </a:solidFill>
              </a:rPr>
              <a:t>-&gt; J=(</a:t>
            </a:r>
            <a:r>
              <a:rPr lang="fr-FR" b="1" dirty="0" smtClean="0">
                <a:solidFill>
                  <a:srgbClr val="660066"/>
                </a:solidFill>
              </a:rPr>
              <a:t>24.9 </a:t>
            </a:r>
            <a:r>
              <a:rPr lang="fr-FR" b="1" dirty="0">
                <a:solidFill>
                  <a:srgbClr val="660066"/>
                </a:solidFill>
              </a:rPr>
              <a:t>± </a:t>
            </a:r>
            <a:r>
              <a:rPr lang="fr-FR" b="1" dirty="0" smtClean="0">
                <a:solidFill>
                  <a:srgbClr val="660066"/>
                </a:solidFill>
              </a:rPr>
              <a:t>2.0)</a:t>
            </a:r>
            <a:r>
              <a:rPr lang="fr-FR" b="1" dirty="0">
                <a:solidFill>
                  <a:srgbClr val="660066"/>
                </a:solidFill>
              </a:rPr>
              <a:t>+(</a:t>
            </a:r>
            <a:r>
              <a:rPr lang="fr-FR" b="1" dirty="0" smtClean="0">
                <a:solidFill>
                  <a:srgbClr val="660066"/>
                </a:solidFill>
              </a:rPr>
              <a:t>0.19 </a:t>
            </a:r>
            <a:r>
              <a:rPr lang="fr-FR" b="1" dirty="0">
                <a:solidFill>
                  <a:srgbClr val="660066"/>
                </a:solidFill>
              </a:rPr>
              <a:t>± </a:t>
            </a:r>
            <a:r>
              <a:rPr lang="fr-FR" b="1" dirty="0" smtClean="0">
                <a:solidFill>
                  <a:srgbClr val="660066"/>
                </a:solidFill>
              </a:rPr>
              <a:t>0.02) </a:t>
            </a:r>
            <a:r>
              <a:rPr lang="fr-FR" b="1" dirty="0">
                <a:solidFill>
                  <a:srgbClr val="660066"/>
                </a:solidFill>
              </a:rPr>
              <a:t>L</a:t>
            </a:r>
          </a:p>
          <a:p>
            <a:endParaRPr lang="fr-FR" b="1" dirty="0" smtClean="0">
              <a:solidFill>
                <a:srgbClr val="660066"/>
              </a:solidFill>
            </a:endParaRPr>
          </a:p>
          <a:p>
            <a:r>
              <a:rPr lang="fr-FR" b="1" baseline="30000" dirty="0" smtClean="0">
                <a:solidFill>
                  <a:srgbClr val="660066"/>
                </a:solidFill>
              </a:rPr>
              <a:t>120</a:t>
            </a:r>
            <a:r>
              <a:rPr lang="fr-FR" b="1" dirty="0" smtClean="0">
                <a:solidFill>
                  <a:srgbClr val="660066"/>
                </a:solidFill>
              </a:rPr>
              <a:t>Sn </a:t>
            </a:r>
            <a:r>
              <a:rPr lang="fr-FR" b="1" dirty="0">
                <a:solidFill>
                  <a:srgbClr val="660066"/>
                </a:solidFill>
              </a:rPr>
              <a:t>-&gt; J=(</a:t>
            </a:r>
            <a:r>
              <a:rPr lang="fr-FR" b="1" dirty="0" smtClean="0">
                <a:solidFill>
                  <a:srgbClr val="660066"/>
                </a:solidFill>
              </a:rPr>
              <a:t>25.4 </a:t>
            </a:r>
            <a:r>
              <a:rPr lang="fr-FR" b="1" dirty="0">
                <a:solidFill>
                  <a:srgbClr val="660066"/>
                </a:solidFill>
              </a:rPr>
              <a:t>± </a:t>
            </a:r>
            <a:r>
              <a:rPr lang="fr-FR" b="1" dirty="0" smtClean="0">
                <a:solidFill>
                  <a:srgbClr val="660066"/>
                </a:solidFill>
              </a:rPr>
              <a:t>1.1)</a:t>
            </a:r>
            <a:r>
              <a:rPr lang="fr-FR" b="1" dirty="0">
                <a:solidFill>
                  <a:srgbClr val="660066"/>
                </a:solidFill>
              </a:rPr>
              <a:t>+(</a:t>
            </a:r>
            <a:r>
              <a:rPr lang="fr-FR" b="1" dirty="0" smtClean="0">
                <a:solidFill>
                  <a:srgbClr val="660066"/>
                </a:solidFill>
              </a:rPr>
              <a:t>0.17 </a:t>
            </a:r>
            <a:r>
              <a:rPr lang="fr-FR" b="1" dirty="0">
                <a:solidFill>
                  <a:srgbClr val="660066"/>
                </a:solidFill>
              </a:rPr>
              <a:t>± </a:t>
            </a:r>
            <a:r>
              <a:rPr lang="fr-FR" b="1" dirty="0" smtClean="0">
                <a:solidFill>
                  <a:srgbClr val="660066"/>
                </a:solidFill>
              </a:rPr>
              <a:t>0.01) </a:t>
            </a:r>
            <a:r>
              <a:rPr lang="fr-FR" b="1" dirty="0">
                <a:solidFill>
                  <a:srgbClr val="660066"/>
                </a:solidFill>
              </a:rPr>
              <a:t>L</a:t>
            </a:r>
          </a:p>
          <a:p>
            <a:endParaRPr lang="fr-FR" b="1" dirty="0">
              <a:solidFill>
                <a:srgbClr val="660066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71600" y="5661248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Roca-Maza et al, PRC 92, 064304 (2015)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18334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itr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772400" cy="5763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 sz="24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Symmetry</a:t>
            </a:r>
            <a:r>
              <a:rPr lang="fr-FR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4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energy</a:t>
            </a:r>
            <a:r>
              <a:rPr lang="fr-FR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fr-FR" sz="24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its</a:t>
            </a:r>
            <a:r>
              <a:rPr lang="fr-FR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4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slope</a:t>
            </a:r>
            <a:endParaRPr lang="fr-FR" sz="24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Image 4" descr="d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84338"/>
            <a:ext cx="7559675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83568" y="980728"/>
            <a:ext cx="7561262" cy="647700"/>
          </a:xfrm>
          <a:prstGeom prst="rect">
            <a:avLst/>
          </a:prstGeom>
          <a:solidFill>
            <a:srgbClr val="EFD3EB"/>
          </a:solidFill>
          <a:ln>
            <a:solidFill>
              <a:srgbClr val="BD5E5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800" b="1" dirty="0" err="1">
                <a:solidFill>
                  <a:srgbClr val="000000"/>
                </a:solidFill>
              </a:rPr>
              <a:t>Lines</a:t>
            </a:r>
            <a:r>
              <a:rPr lang="fr-FR" sz="1800" b="1" dirty="0">
                <a:solidFill>
                  <a:srgbClr val="000000"/>
                </a:solidFill>
              </a:rPr>
              <a:t> </a:t>
            </a:r>
            <a:r>
              <a:rPr lang="fr-FR" sz="1800" b="1" dirty="0" err="1">
                <a:solidFill>
                  <a:srgbClr val="000000"/>
                </a:solidFill>
              </a:rPr>
              <a:t>delimit</a:t>
            </a:r>
            <a:r>
              <a:rPr lang="fr-FR" sz="1800" b="1" dirty="0">
                <a:solidFill>
                  <a:srgbClr val="000000"/>
                </a:solidFill>
              </a:rPr>
              <a:t> the </a:t>
            </a:r>
            <a:r>
              <a:rPr lang="fr-FR" sz="1800" b="1" dirty="0" err="1">
                <a:solidFill>
                  <a:srgbClr val="000000"/>
                </a:solidFill>
              </a:rPr>
              <a:t>phenomenological</a:t>
            </a:r>
            <a:r>
              <a:rPr lang="fr-FR" sz="1800" b="1" dirty="0">
                <a:solidFill>
                  <a:srgbClr val="000000"/>
                </a:solidFill>
              </a:rPr>
              <a:t> areas </a:t>
            </a:r>
            <a:r>
              <a:rPr lang="fr-FR" sz="1800" b="1" dirty="0" err="1">
                <a:solidFill>
                  <a:srgbClr val="000000"/>
                </a:solidFill>
              </a:rPr>
              <a:t>constrained</a:t>
            </a:r>
            <a:r>
              <a:rPr lang="fr-FR" sz="1800" b="1" dirty="0">
                <a:solidFill>
                  <a:srgbClr val="000000"/>
                </a:solidFill>
              </a:rPr>
              <a:t> by the </a:t>
            </a:r>
            <a:r>
              <a:rPr lang="fr-FR" sz="1800" b="1" dirty="0" err="1">
                <a:solidFill>
                  <a:srgbClr val="000000"/>
                </a:solidFill>
              </a:rPr>
              <a:t>exp</a:t>
            </a:r>
            <a:r>
              <a:rPr lang="fr-FR" sz="1800" b="1" dirty="0">
                <a:solidFill>
                  <a:srgbClr val="000000"/>
                </a:solidFill>
              </a:rPr>
              <a:t>. </a:t>
            </a:r>
            <a:r>
              <a:rPr lang="fr-FR" sz="1800" b="1" dirty="0" err="1">
                <a:solidFill>
                  <a:srgbClr val="000000"/>
                </a:solidFill>
              </a:rPr>
              <a:t>determination</a:t>
            </a:r>
            <a:r>
              <a:rPr lang="fr-FR" sz="1800" b="1" dirty="0">
                <a:solidFill>
                  <a:srgbClr val="000000"/>
                </a:solidFill>
              </a:rPr>
              <a:t> of the </a:t>
            </a:r>
            <a:r>
              <a:rPr lang="fr-FR" sz="1800" b="1" dirty="0" err="1">
                <a:solidFill>
                  <a:srgbClr val="000000"/>
                </a:solidFill>
              </a:rPr>
              <a:t>electric</a:t>
            </a:r>
            <a:r>
              <a:rPr lang="fr-FR" sz="1800" b="1" dirty="0">
                <a:solidFill>
                  <a:srgbClr val="000000"/>
                </a:solidFill>
              </a:rPr>
              <a:t> </a:t>
            </a:r>
            <a:r>
              <a:rPr lang="fr-FR" sz="1800" b="1" dirty="0" err="1">
                <a:solidFill>
                  <a:srgbClr val="000000"/>
                </a:solidFill>
              </a:rPr>
              <a:t>dipole</a:t>
            </a:r>
            <a:r>
              <a:rPr lang="fr-FR" sz="1800" b="1" dirty="0">
                <a:solidFill>
                  <a:srgbClr val="000000"/>
                </a:solidFill>
              </a:rPr>
              <a:t> </a:t>
            </a:r>
            <a:r>
              <a:rPr lang="fr-FR" sz="1800" b="1" dirty="0" err="1">
                <a:solidFill>
                  <a:srgbClr val="000000"/>
                </a:solidFill>
              </a:rPr>
              <a:t>polarizability</a:t>
            </a:r>
            <a:endParaRPr lang="fr-FR" sz="1800" b="1" dirty="0">
              <a:solidFill>
                <a:srgbClr val="000000"/>
              </a:solidFill>
            </a:endParaRPr>
          </a:p>
        </p:txBody>
      </p:sp>
      <p:sp>
        <p:nvSpPr>
          <p:cNvPr id="192516" name="ZoneTexte 3"/>
          <p:cNvSpPr txBox="1">
            <a:spLocks noChangeArrowheads="1"/>
          </p:cNvSpPr>
          <p:nvPr/>
        </p:nvSpPr>
        <p:spPr bwMode="auto">
          <a:xfrm>
            <a:off x="611188" y="6426200"/>
            <a:ext cx="93614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800" b="1" dirty="0"/>
              <a:t>Yang, </a:t>
            </a:r>
            <a:r>
              <a:rPr lang="fr-FR" sz="1800" b="1" dirty="0" err="1"/>
              <a:t>Grasso</a:t>
            </a:r>
            <a:r>
              <a:rPr lang="fr-FR" sz="1800" b="1" dirty="0"/>
              <a:t>, Lacroix, PRC 94, 031301</a:t>
            </a:r>
            <a:r>
              <a:rPr lang="fr-FR" sz="1800" b="1" dirty="0" smtClean="0"/>
              <a:t>(R) </a:t>
            </a:r>
            <a:r>
              <a:rPr lang="fr-FR" sz="1800" b="1" dirty="0"/>
              <a:t>(2016)</a:t>
            </a:r>
          </a:p>
          <a:p>
            <a:endParaRPr lang="fr-FR" sz="2000" b="1" dirty="0"/>
          </a:p>
          <a:p>
            <a:endParaRPr lang="fr-FR" sz="2000" b="1" dirty="0"/>
          </a:p>
          <a:p>
            <a:endParaRPr lang="fr-FR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2400" cy="936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sz="2400" dirty="0" smtClean="0"/>
              <a:t>… </a:t>
            </a:r>
            <a:r>
              <a:rPr lang="fr-FR" sz="2400" b="1" dirty="0" err="1"/>
              <a:t>W</a:t>
            </a:r>
            <a:r>
              <a:rPr lang="fr-FR" sz="2400" b="1" dirty="0" err="1" smtClean="0"/>
              <a:t>ithout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resummation</a:t>
            </a:r>
            <a:r>
              <a:rPr lang="fr-FR" sz="2400" b="1" dirty="0" smtClean="0"/>
              <a:t>, how to </a:t>
            </a:r>
            <a:r>
              <a:rPr lang="fr-FR" sz="2400" b="1" dirty="0" err="1" smtClean="0"/>
              <a:t>handle</a:t>
            </a:r>
            <a:r>
              <a:rPr lang="fr-FR" sz="2400" b="1" dirty="0" smtClean="0"/>
              <a:t> the </a:t>
            </a:r>
            <a:r>
              <a:rPr lang="fr-FR" sz="2400" b="1" dirty="0" err="1" smtClean="0"/>
              <a:t>different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density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scales</a:t>
            </a:r>
            <a:r>
              <a:rPr lang="fr-FR" sz="2400" b="1" dirty="0" smtClean="0"/>
              <a:t> ? 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755576" y="637203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err="1" smtClean="0"/>
              <a:t>Grasso</a:t>
            </a:r>
            <a:r>
              <a:rPr lang="fr-FR" sz="1800" b="1" dirty="0" smtClean="0"/>
              <a:t>, Lacroix, Yang,</a:t>
            </a:r>
            <a:r>
              <a:rPr lang="fr-FR" sz="1800" b="1" dirty="0" err="1"/>
              <a:t>Phys</a:t>
            </a:r>
            <a:r>
              <a:rPr lang="fr-FR" sz="1800" b="1" dirty="0"/>
              <a:t>. </a:t>
            </a:r>
            <a:r>
              <a:rPr lang="fr-FR" sz="1800" b="1" dirty="0" err="1"/>
              <a:t>Rev</a:t>
            </a:r>
            <a:r>
              <a:rPr lang="fr-FR" sz="1800" b="1" dirty="0"/>
              <a:t>. C 95, 054327 (2017)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683568" y="1700808"/>
            <a:ext cx="7920880" cy="1152128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… </a:t>
            </a:r>
            <a:r>
              <a:rPr lang="fr-FR" sz="2400" b="1" dirty="0" smtClean="0"/>
              <a:t>A Lee-Yang type expression for the EOS of neutron </a:t>
            </a:r>
            <a:r>
              <a:rPr lang="fr-FR" sz="2400" b="1" dirty="0" err="1" smtClean="0"/>
              <a:t>matter</a:t>
            </a:r>
            <a:r>
              <a:rPr lang="fr-FR" sz="2400" b="1" dirty="0" smtClean="0"/>
              <a:t>-&gt; if the </a:t>
            </a:r>
            <a:r>
              <a:rPr lang="fr-FR" sz="2400" b="1" dirty="0" err="1" smtClean="0"/>
              <a:t>low-density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regime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is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always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satisfied</a:t>
            </a:r>
            <a:endParaRPr lang="fr-FR" sz="2400" b="1" dirty="0"/>
          </a:p>
        </p:txBody>
      </p:sp>
      <p:pic>
        <p:nvPicPr>
          <p:cNvPr id="7" name="Image 6" descr="cia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89424"/>
            <a:ext cx="7337674" cy="1075680"/>
          </a:xfrm>
          <a:prstGeom prst="rect">
            <a:avLst/>
          </a:prstGeom>
        </p:spPr>
      </p:pic>
      <p:pic>
        <p:nvPicPr>
          <p:cNvPr id="8" name="Image 7" descr="cia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79" y="4581127"/>
            <a:ext cx="4882429" cy="100811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51520" y="5662989"/>
            <a:ext cx="856895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800" b="1" dirty="0" err="1" smtClean="0"/>
              <a:t>We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choose</a:t>
            </a:r>
            <a:r>
              <a:rPr lang="fr-FR" sz="1800" b="1" dirty="0" smtClean="0"/>
              <a:t> to </a:t>
            </a:r>
            <a:r>
              <a:rPr lang="fr-FR" sz="1800" b="1" dirty="0" err="1" smtClean="0"/>
              <a:t>keep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terms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containing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only</a:t>
            </a:r>
            <a:r>
              <a:rPr lang="fr-FR" sz="1800" b="1" dirty="0" smtClean="0"/>
              <a:t> the s-</a:t>
            </a:r>
            <a:r>
              <a:rPr lang="fr-FR" sz="1800" b="1" dirty="0" err="1" smtClean="0"/>
              <a:t>wave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scattering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length</a:t>
            </a:r>
            <a:r>
              <a:rPr lang="fr-FR" sz="1800" b="1" dirty="0" smtClean="0"/>
              <a:t>. The </a:t>
            </a:r>
            <a:r>
              <a:rPr lang="fr-FR" sz="1800" b="1" dirty="0" err="1" smtClean="0"/>
              <a:t>next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term</a:t>
            </a:r>
            <a:r>
              <a:rPr lang="fr-FR" sz="1800" b="1" dirty="0" smtClean="0"/>
              <a:t> in the Lee-Yang expansion </a:t>
            </a:r>
            <a:r>
              <a:rPr lang="fr-FR" sz="1800" b="1" dirty="0" err="1" smtClean="0"/>
              <a:t>contains</a:t>
            </a:r>
            <a:r>
              <a:rPr lang="fr-FR" sz="1800" b="1" dirty="0" smtClean="0"/>
              <a:t> the p-</a:t>
            </a:r>
            <a:r>
              <a:rPr lang="fr-FR" sz="1800" b="1" dirty="0" err="1" smtClean="0"/>
              <a:t>wave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scattering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length</a:t>
            </a:r>
            <a:endParaRPr lang="fr-FR" sz="18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6588224" y="3068960"/>
            <a:ext cx="1872208" cy="584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b="1" dirty="0"/>
              <a:t>s</a:t>
            </a:r>
            <a:r>
              <a:rPr lang="fr-FR" sz="1600" b="1" dirty="0" smtClean="0"/>
              <a:t>-</a:t>
            </a:r>
            <a:r>
              <a:rPr lang="fr-FR" sz="1600" b="1" dirty="0" err="1" smtClean="0"/>
              <a:t>wave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scattering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length</a:t>
            </a:r>
            <a:endParaRPr lang="fr-FR" sz="16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732240" y="4428400"/>
            <a:ext cx="1872208" cy="584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b="1" dirty="0" err="1" smtClean="0"/>
              <a:t>Associated</a:t>
            </a:r>
            <a:r>
              <a:rPr lang="fr-FR" sz="1600" b="1" dirty="0" smtClean="0"/>
              <a:t> effective range</a:t>
            </a:r>
            <a:endParaRPr lang="fr-FR" sz="1600" b="1" dirty="0"/>
          </a:p>
        </p:txBody>
      </p:sp>
      <p:cxnSp>
        <p:nvCxnSpPr>
          <p:cNvPr id="13" name="Connecteur droit avec flèche 12"/>
          <p:cNvCxnSpPr/>
          <p:nvPr/>
        </p:nvCxnSpPr>
        <p:spPr bwMode="auto">
          <a:xfrm flipH="1">
            <a:off x="4211960" y="3573016"/>
            <a:ext cx="2376264" cy="36004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Connecteur droit avec flèche 13"/>
          <p:cNvCxnSpPr/>
          <p:nvPr/>
        </p:nvCxnSpPr>
        <p:spPr bwMode="auto">
          <a:xfrm flipH="1">
            <a:off x="3131840" y="4581128"/>
            <a:ext cx="3600400" cy="36004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Connecteur droit 16"/>
          <p:cNvCxnSpPr/>
          <p:nvPr/>
        </p:nvCxnSpPr>
        <p:spPr bwMode="auto">
          <a:xfrm>
            <a:off x="3995936" y="4149080"/>
            <a:ext cx="288032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Connecteur droit 17"/>
          <p:cNvCxnSpPr/>
          <p:nvPr/>
        </p:nvCxnSpPr>
        <p:spPr bwMode="auto">
          <a:xfrm>
            <a:off x="2987824" y="5229200"/>
            <a:ext cx="288032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91059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685800" y="548680"/>
            <a:ext cx="7772400" cy="129614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Neutron-neutron scattering length. </a:t>
            </a:r>
          </a:p>
          <a:p>
            <a:endParaRPr lang="en-US" sz="1800" b="1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  <a:p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Low-density regime: 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5" name="Image 4" descr="cia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56" y="1196752"/>
            <a:ext cx="1764196" cy="5040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83568" y="2407528"/>
            <a:ext cx="7560840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We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impose a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low-density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constraint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: - a k</a:t>
            </a:r>
            <a:r>
              <a:rPr lang="fr-FR" b="1" baseline="-25000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F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=1 -&gt; </a:t>
            </a:r>
          </a:p>
          <a:p>
            <a:endParaRPr lang="fr-FR" b="1" dirty="0" smtClean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  <a:p>
            <a:pPr marL="342900" indent="-342900">
              <a:buFontTx/>
              <a:buChar char="-"/>
            </a:pP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a =-18.9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fm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up to a max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momentum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so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that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18.9 k</a:t>
            </a:r>
            <a:r>
              <a:rPr lang="fr-FR" b="1" baseline="-25000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F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=1. </a:t>
            </a:r>
          </a:p>
          <a:p>
            <a:pPr marL="342900" indent="-342900">
              <a:buFontTx/>
              <a:buChar char="-"/>
            </a:pPr>
            <a:endParaRPr lang="fr-FR" b="1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  <a:p>
            <a:pPr marL="342900" indent="-342900">
              <a:buFontTx/>
              <a:buChar char="-"/>
            </a:pP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Beyond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this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value,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we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tune the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scattering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length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so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that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–a = 1/k</a:t>
            </a:r>
            <a:r>
              <a:rPr lang="fr-FR" b="1" baseline="-25000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F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endParaRPr lang="fr-FR" b="1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82335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99792" y="2825641"/>
            <a:ext cx="3528392" cy="1938992"/>
          </a:xfrm>
          <a:prstGeom prst="rect">
            <a:avLst/>
          </a:prstGeom>
          <a:solidFill>
            <a:schemeClr val="tx1"/>
          </a:solidFill>
          <a:ln>
            <a:solidFill>
              <a:srgbClr val="BBE0E3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FF00"/>
                </a:solidFill>
              </a:rPr>
              <a:t>Energy Density Functional</a:t>
            </a:r>
          </a:p>
          <a:p>
            <a:pPr>
              <a:defRPr/>
            </a:pPr>
            <a:r>
              <a:rPr lang="en-US" sz="2000" b="1" dirty="0">
                <a:solidFill>
                  <a:srgbClr val="FFFF00"/>
                </a:solidFill>
              </a:rPr>
              <a:t>(EDF) theory (</a:t>
            </a:r>
            <a:r>
              <a:rPr lang="en-US" sz="2000" b="1" dirty="0" err="1">
                <a:solidFill>
                  <a:srgbClr val="FFFF00"/>
                </a:solidFill>
              </a:rPr>
              <a:t>functionals</a:t>
            </a:r>
            <a:r>
              <a:rPr lang="en-US" sz="2000" b="1" dirty="0">
                <a:solidFill>
                  <a:srgbClr val="FFFF00"/>
                </a:solidFill>
              </a:rPr>
              <a:t> derived in most cases from </a:t>
            </a:r>
            <a:r>
              <a:rPr lang="en-US" sz="2000" b="1" dirty="0" smtClean="0">
                <a:solidFill>
                  <a:srgbClr val="FFFF00"/>
                </a:solidFill>
              </a:rPr>
              <a:t>effective phenomenological interactions)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… since several decades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771801" y="1642691"/>
            <a:ext cx="3456384" cy="11382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u="sng" dirty="0" err="1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Nuclear</a:t>
            </a:r>
            <a:r>
              <a:rPr lang="fr-FR" b="1" u="sng" dirty="0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u="sng" dirty="0" err="1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many</a:t>
            </a:r>
            <a:r>
              <a:rPr lang="fr-FR" b="1" u="sng" dirty="0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-body </a:t>
            </a:r>
            <a:r>
              <a:rPr lang="fr-FR" b="1" u="sng" dirty="0" err="1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problem</a:t>
            </a:r>
            <a:r>
              <a:rPr lang="fr-FR" b="1" u="sng" dirty="0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with</a:t>
            </a:r>
            <a:r>
              <a:rPr lang="fr-FR" sz="2000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effective interactions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44016" y="116632"/>
            <a:ext cx="2411760" cy="2123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u="sng" dirty="0" err="1" smtClean="0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Density</a:t>
            </a:r>
            <a:r>
              <a:rPr lang="fr-FR" b="1" u="sng" dirty="0" smtClean="0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u="sng" dirty="0" err="1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F</a:t>
            </a:r>
            <a:r>
              <a:rPr lang="fr-FR" b="1" u="sng" dirty="0" err="1" smtClean="0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unctional</a:t>
            </a:r>
            <a:r>
              <a:rPr lang="fr-FR" b="1" u="sng" dirty="0" smtClean="0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u="sng" dirty="0" err="1" smtClean="0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Theory</a:t>
            </a:r>
            <a:r>
              <a:rPr lang="fr-FR" b="1" u="sng" dirty="0" smtClean="0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in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chemistry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and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solid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state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physics</a:t>
            </a:r>
            <a:endParaRPr lang="fr-FR" sz="2000" b="1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0" y="5157192"/>
            <a:ext cx="2483768" cy="115212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" name="Image 12" descr="cia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77" y="5362252"/>
            <a:ext cx="3755111" cy="2819276"/>
          </a:xfrm>
          <a:prstGeom prst="rect">
            <a:avLst/>
          </a:prstGeom>
        </p:spPr>
      </p:pic>
      <p:pic>
        <p:nvPicPr>
          <p:cNvPr id="14" name="Image 13" descr="ciao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" y="2852936"/>
            <a:ext cx="2043288" cy="3288268"/>
          </a:xfrm>
          <a:prstGeom prst="rect">
            <a:avLst/>
          </a:prstGeom>
        </p:spPr>
      </p:pic>
      <p:pic>
        <p:nvPicPr>
          <p:cNvPr id="12" name="Image 11" descr="ciao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348880"/>
            <a:ext cx="1528176" cy="226139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0" y="3789040"/>
            <a:ext cx="2123728" cy="7920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547664" y="2708920"/>
            <a:ext cx="864096" cy="1800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 bwMode="auto">
          <a:xfrm flipH="1" flipV="1">
            <a:off x="1979712" y="2852936"/>
            <a:ext cx="576064" cy="64807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Connecteur droit avec flèche 9"/>
          <p:cNvCxnSpPr/>
          <p:nvPr/>
        </p:nvCxnSpPr>
        <p:spPr bwMode="auto">
          <a:xfrm flipH="1">
            <a:off x="2123728" y="3501008"/>
            <a:ext cx="432048" cy="7920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2051720" y="5301208"/>
            <a:ext cx="3528392" cy="504056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0" y="5157192"/>
            <a:ext cx="2123728" cy="1224136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516216" y="1769909"/>
            <a:ext cx="2376264" cy="3108544"/>
          </a:xfrm>
          <a:prstGeom prst="rect">
            <a:avLst/>
          </a:prstGeom>
          <a:solidFill>
            <a:srgbClr val="EFD3E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  <a:ea typeface="ＭＳ Ｐゴシック"/>
                <a:cs typeface="ＭＳ Ｐゴシック"/>
              </a:rPr>
              <a:t>D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ea typeface="ＭＳ Ｐゴシック"/>
                <a:cs typeface="ＭＳ Ｐゴシック"/>
              </a:rPr>
              <a:t>ouble counting …</a:t>
            </a:r>
          </a:p>
          <a:p>
            <a:pPr>
              <a:defRPr/>
            </a:pPr>
            <a:endParaRPr lang="en-US" sz="2000" b="1" dirty="0" smtClean="0">
              <a:solidFill>
                <a:prstClr val="black"/>
              </a:solidFill>
              <a:latin typeface="Calibri"/>
              <a:ea typeface="ＭＳ Ｐゴシック"/>
              <a:cs typeface="ＭＳ Ｐゴシック"/>
            </a:endParaRPr>
          </a:p>
          <a:p>
            <a:pPr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Calibri"/>
                <a:ea typeface="ＭＳ Ｐゴシック"/>
                <a:cs typeface="ＭＳ Ｐゴシック"/>
              </a:rPr>
              <a:t>Work on EDF designed for beyond-mean-field models </a:t>
            </a:r>
            <a:r>
              <a:rPr lang="en-US" b="1" u="sng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N</a:t>
            </a:r>
            <a:r>
              <a:rPr lang="en-US" b="1" u="sng" dirty="0" smtClean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uclear matter </a:t>
            </a:r>
            <a:endParaRPr lang="en-US" b="1" u="sng" dirty="0">
              <a:solidFill>
                <a:srgbClr val="000000"/>
              </a:solidFill>
              <a:latin typeface="Calibri"/>
              <a:ea typeface="ＭＳ Ｐゴシック"/>
              <a:cs typeface="ＭＳ Ｐゴシック"/>
            </a:endParaRPr>
          </a:p>
          <a:p>
            <a:pPr>
              <a:defRPr/>
            </a:pPr>
            <a:r>
              <a:rPr lang="en-US" b="1" u="sng" dirty="0" smtClean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Bridging with EFT/ </a:t>
            </a:r>
            <a:r>
              <a:rPr lang="en-US" b="1" u="sng" dirty="0" err="1" smtClean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ab</a:t>
            </a:r>
            <a:r>
              <a:rPr lang="en-US" b="1" u="sng" dirty="0" smtClean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 initio</a:t>
            </a:r>
            <a:endParaRPr lang="en-US" b="1" u="sng" dirty="0">
              <a:solidFill>
                <a:srgbClr val="000000"/>
              </a:solidFill>
              <a:latin typeface="Calibri"/>
              <a:ea typeface="ＭＳ Ｐゴシック"/>
              <a:cs typeface="ＭＳ Ｐゴシック"/>
            </a:endParaRPr>
          </a:p>
        </p:txBody>
      </p:sp>
      <p:pic>
        <p:nvPicPr>
          <p:cNvPr id="22" name="Image 21" descr="cia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941168"/>
            <a:ext cx="2902138" cy="1077274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6516216" y="116632"/>
            <a:ext cx="241176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u="sng" dirty="0" err="1" smtClean="0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Mean-field</a:t>
            </a:r>
            <a:r>
              <a:rPr lang="fr-FR" b="1" u="sng" dirty="0" smtClean="0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u="sng" dirty="0" err="1" smtClean="0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models</a:t>
            </a:r>
            <a:r>
              <a:rPr lang="fr-FR" b="1" u="sng" dirty="0" smtClean="0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3200" b="1" u="sng" dirty="0" smtClean="0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and </a:t>
            </a:r>
            <a:r>
              <a:rPr lang="fr-FR" sz="3200" b="1" u="sng" dirty="0" err="1" smtClean="0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beyond</a:t>
            </a:r>
            <a:endParaRPr lang="fr-FR" sz="3200" b="1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88205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fr-FR" sz="3200" b="1" dirty="0" smtClean="0"/>
              <a:t>Neutron-neutron </a:t>
            </a:r>
            <a:r>
              <a:rPr lang="fr-FR" sz="3200" b="1" dirty="0" err="1" smtClean="0"/>
              <a:t>scattering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length</a:t>
            </a:r>
            <a:endParaRPr lang="fr-FR" sz="3200" b="1" dirty="0"/>
          </a:p>
        </p:txBody>
      </p:sp>
      <p:pic>
        <p:nvPicPr>
          <p:cNvPr id="5" name="Image 4" descr="cia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242" y="1772816"/>
            <a:ext cx="6604126" cy="446449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55576" y="644404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err="1" smtClean="0">
                <a:solidFill>
                  <a:srgbClr val="000000"/>
                </a:solidFill>
              </a:rPr>
              <a:t>Grasso</a:t>
            </a:r>
            <a:r>
              <a:rPr lang="fr-FR" sz="1800" b="1" dirty="0" smtClean="0">
                <a:solidFill>
                  <a:srgbClr val="000000"/>
                </a:solidFill>
              </a:rPr>
              <a:t>, Lacroix, Yang, </a:t>
            </a:r>
            <a:r>
              <a:rPr lang="fr-FR" sz="1800" b="1" dirty="0">
                <a:solidFill>
                  <a:srgbClr val="000000"/>
                </a:solidFill>
              </a:rPr>
              <a:t>PRC </a:t>
            </a:r>
            <a:r>
              <a:rPr lang="en-US" sz="1800" b="1" dirty="0">
                <a:solidFill>
                  <a:srgbClr val="000000"/>
                </a:solidFill>
              </a:rPr>
              <a:t>95, 054327 (2017).</a:t>
            </a:r>
            <a:r>
              <a:rPr lang="fr-FR" sz="1800" b="1" dirty="0">
                <a:solidFill>
                  <a:srgbClr val="00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606574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685800" y="548680"/>
            <a:ext cx="7772400" cy="93610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We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introduce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a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Skyrme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-type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functional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containing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only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s-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wave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terms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and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leading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,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at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the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mean-field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level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, to a neutron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matter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EOS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given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by the LY expression,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with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the relations :</a:t>
            </a:r>
            <a:endParaRPr lang="fr-FR" sz="2000" b="1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5" name="Image 4" descr="cia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5884999" cy="238427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11560" y="4581128"/>
            <a:ext cx="784887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The power of the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density-dependent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term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is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chosen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equal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to 1/3</a:t>
            </a:r>
            <a:endParaRPr lang="fr-FR" b="1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55576" y="602128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err="1" smtClean="0">
                <a:solidFill>
                  <a:srgbClr val="000000"/>
                </a:solidFill>
              </a:rPr>
              <a:t>Grasso</a:t>
            </a:r>
            <a:r>
              <a:rPr lang="fr-FR" sz="1800" b="1" dirty="0" smtClean="0">
                <a:solidFill>
                  <a:srgbClr val="000000"/>
                </a:solidFill>
              </a:rPr>
              <a:t>, Lacroix, Yang, </a:t>
            </a:r>
            <a:r>
              <a:rPr lang="fr-FR" sz="1800" b="1" dirty="0">
                <a:solidFill>
                  <a:srgbClr val="000000"/>
                </a:solidFill>
              </a:rPr>
              <a:t>PRC </a:t>
            </a:r>
            <a:r>
              <a:rPr lang="en-US" sz="1800" b="1" dirty="0">
                <a:solidFill>
                  <a:srgbClr val="000000"/>
                </a:solidFill>
              </a:rPr>
              <a:t>95, 054327 (2017).</a:t>
            </a:r>
            <a:r>
              <a:rPr lang="fr-FR" sz="1800" b="1" dirty="0">
                <a:solidFill>
                  <a:srgbClr val="00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77064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685800" y="548680"/>
            <a:ext cx="7772400" cy="252028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We require that: </a:t>
            </a:r>
          </a:p>
          <a:p>
            <a:endParaRPr lang="en-US" sz="2000" b="1" dirty="0" smtClean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  <a:p>
            <a:pPr marL="514350" indent="-514350">
              <a:buFontTx/>
              <a:buAutoNum type="romanLcParenBoth"/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The functional correctly describes neutron matter at all density scales</a:t>
            </a:r>
          </a:p>
          <a:p>
            <a:pPr marL="514350" indent="-514350">
              <a:buFontTx/>
              <a:buAutoNum type="romanLcParenBoth"/>
            </a:pPr>
            <a:endParaRPr lang="en-US" sz="2000" b="1" dirty="0" smtClean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  <a:p>
            <a:pPr marL="514350" indent="-514350">
              <a:buFontTx/>
              <a:buAutoNum type="romanLcParenBoth"/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The functional leads to a reasonable EOS for symmetric matter around the equilibrium point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683568" y="3645024"/>
            <a:ext cx="7772400" cy="1944216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This may be obtained by imposing a low-density regime everywhere (with a density-dependent neutron-neutron scattering length)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2905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ia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76872"/>
            <a:ext cx="6192688" cy="440368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685800" y="548680"/>
            <a:ext cx="7772400" cy="1872208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The parameters x</a:t>
            </a:r>
            <a:r>
              <a:rPr lang="en-US" sz="1800" b="1" baseline="-25000" dirty="0" smtClean="0"/>
              <a:t>i</a:t>
            </a:r>
            <a:r>
              <a:rPr lang="en-US" sz="1800" b="1" dirty="0" smtClean="0"/>
              <a:t> do not enter in the EOS of symmetric matter. </a:t>
            </a:r>
          </a:p>
          <a:p>
            <a:endParaRPr lang="en-US" sz="1800" b="1" dirty="0"/>
          </a:p>
          <a:p>
            <a:r>
              <a:rPr lang="en-US" sz="1800" b="1" dirty="0" smtClean="0"/>
              <a:t>We may thus adjust the parameters </a:t>
            </a:r>
            <a:r>
              <a:rPr lang="en-US" sz="1800" b="1" dirty="0" err="1" smtClean="0"/>
              <a:t>t</a:t>
            </a:r>
            <a:r>
              <a:rPr lang="en-US" sz="1800" b="1" baseline="-25000" dirty="0" err="1" smtClean="0"/>
              <a:t>i</a:t>
            </a:r>
            <a:r>
              <a:rPr lang="en-US" sz="1800" b="1" dirty="0" smtClean="0"/>
              <a:t> to have a reasonable EOS of symmetric matter and tune the neutron-neutron scattering length by  imposing, at each density scale, a low-density constraint</a:t>
            </a:r>
            <a:endParaRPr lang="en-US" sz="18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8" y="2996952"/>
            <a:ext cx="230425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err="1" smtClean="0"/>
              <a:t>Symmetric</a:t>
            </a:r>
            <a:r>
              <a:rPr lang="fr-FR" b="1" dirty="0" smtClean="0"/>
              <a:t> </a:t>
            </a:r>
            <a:r>
              <a:rPr lang="fr-FR" b="1" dirty="0" err="1" smtClean="0"/>
              <a:t>matter</a:t>
            </a:r>
            <a:r>
              <a:rPr lang="fr-FR" b="1" dirty="0" smtClean="0"/>
              <a:t>, </a:t>
            </a:r>
            <a:r>
              <a:rPr lang="fr-FR" b="1" dirty="0" err="1" smtClean="0"/>
              <a:t>two</a:t>
            </a:r>
            <a:r>
              <a:rPr lang="fr-FR" b="1" dirty="0" smtClean="0"/>
              <a:t> cases </a:t>
            </a:r>
          </a:p>
          <a:p>
            <a:pPr marL="342900" indent="-342900">
              <a:buFontTx/>
              <a:buChar char="-"/>
            </a:pPr>
            <a:r>
              <a:rPr lang="fr-FR" b="1" dirty="0" smtClean="0"/>
              <a:t>t</a:t>
            </a:r>
            <a:r>
              <a:rPr lang="fr-FR" b="1" baseline="-25000" dirty="0" smtClean="0"/>
              <a:t>0</a:t>
            </a:r>
            <a:r>
              <a:rPr lang="fr-FR" b="1" dirty="0" smtClean="0"/>
              <a:t>-t</a:t>
            </a:r>
            <a:r>
              <a:rPr lang="fr-FR" b="1" baseline="-25000" dirty="0" smtClean="0"/>
              <a:t>3</a:t>
            </a:r>
          </a:p>
          <a:p>
            <a:pPr marL="342900" indent="-342900">
              <a:buFontTx/>
              <a:buChar char="-"/>
            </a:pPr>
            <a:r>
              <a:rPr lang="fr-FR" b="1" dirty="0"/>
              <a:t>t</a:t>
            </a:r>
            <a:r>
              <a:rPr lang="fr-FR" b="1" baseline="-25000" dirty="0" smtClean="0"/>
              <a:t>0</a:t>
            </a:r>
            <a:r>
              <a:rPr lang="fr-FR" b="1" dirty="0" smtClean="0"/>
              <a:t>-t</a:t>
            </a:r>
            <a:r>
              <a:rPr lang="fr-FR" b="1" baseline="-25000" dirty="0" smtClean="0"/>
              <a:t>3</a:t>
            </a:r>
            <a:r>
              <a:rPr lang="fr-FR" b="1" dirty="0" smtClean="0"/>
              <a:t>-t</a:t>
            </a:r>
            <a:r>
              <a:rPr lang="fr-FR" b="1" baseline="-25000" dirty="0" smtClean="0"/>
              <a:t>1</a:t>
            </a:r>
            <a:endParaRPr lang="fr-FR" b="1" baseline="-25000" dirty="0"/>
          </a:p>
        </p:txBody>
      </p:sp>
      <p:sp>
        <p:nvSpPr>
          <p:cNvPr id="8" name="ZoneTexte 7"/>
          <p:cNvSpPr txBox="1"/>
          <p:nvPr/>
        </p:nvSpPr>
        <p:spPr>
          <a:xfrm>
            <a:off x="683568" y="645333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err="1" smtClean="0"/>
              <a:t>Grasso</a:t>
            </a:r>
            <a:r>
              <a:rPr lang="fr-FR" sz="1800" b="1" dirty="0" smtClean="0"/>
              <a:t>, Lacroix, Yang,</a:t>
            </a:r>
            <a:r>
              <a:rPr lang="fr-FR" sz="1800" b="1" dirty="0" err="1"/>
              <a:t>Phys</a:t>
            </a:r>
            <a:r>
              <a:rPr lang="fr-FR" sz="1800" b="1" dirty="0"/>
              <a:t>. </a:t>
            </a:r>
            <a:r>
              <a:rPr lang="fr-FR" sz="1800" b="1" dirty="0" err="1"/>
              <a:t>Rev</a:t>
            </a:r>
            <a:r>
              <a:rPr lang="fr-FR" sz="1800" b="1" dirty="0"/>
              <a:t>. C 95, 054327 (2017)</a:t>
            </a:r>
          </a:p>
        </p:txBody>
      </p:sp>
    </p:spTree>
    <p:extLst>
      <p:ext uri="{BB962C8B-B14F-4D97-AF65-F5344CB8AC3E}">
        <p14:creationId xmlns:p14="http://schemas.microsoft.com/office/powerpoint/2010/main" val="219110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fr-FR" sz="3200" b="1" dirty="0" err="1" smtClean="0"/>
              <a:t>Density</a:t>
            </a:r>
            <a:r>
              <a:rPr lang="fr-FR" sz="3200" b="1" dirty="0"/>
              <a:t> </a:t>
            </a:r>
            <a:r>
              <a:rPr lang="fr-FR" sz="3200" b="1" dirty="0" err="1" smtClean="0"/>
              <a:t>dependence</a:t>
            </a:r>
            <a:r>
              <a:rPr lang="fr-FR" sz="3200" b="1" dirty="0" smtClean="0"/>
              <a:t> of the </a:t>
            </a:r>
            <a:r>
              <a:rPr lang="fr-FR" sz="3200" b="1" dirty="0" err="1" smtClean="0"/>
              <a:t>parameters</a:t>
            </a:r>
            <a:r>
              <a:rPr lang="fr-FR" sz="3200" b="1" dirty="0" smtClean="0"/>
              <a:t> x</a:t>
            </a:r>
            <a:r>
              <a:rPr lang="fr-FR" sz="3200" b="1" baseline="-25000" dirty="0" smtClean="0"/>
              <a:t>0</a:t>
            </a:r>
            <a:r>
              <a:rPr lang="fr-FR" sz="3200" b="1" dirty="0" smtClean="0"/>
              <a:t> and x</a:t>
            </a:r>
            <a:r>
              <a:rPr lang="fr-FR" sz="3200" b="1" baseline="-25000" dirty="0" smtClean="0"/>
              <a:t>3</a:t>
            </a:r>
            <a:endParaRPr lang="fr-FR" sz="3200" b="1" baseline="-25000" dirty="0"/>
          </a:p>
        </p:txBody>
      </p:sp>
      <p:pic>
        <p:nvPicPr>
          <p:cNvPr id="5" name="Image 4" descr="cia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6555617" cy="459050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804248" y="2564904"/>
            <a:ext cx="1872208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err="1" smtClean="0"/>
              <a:t>Typical</a:t>
            </a:r>
            <a:r>
              <a:rPr lang="fr-FR" b="1" dirty="0" smtClean="0"/>
              <a:t> </a:t>
            </a:r>
            <a:r>
              <a:rPr lang="fr-FR" b="1" dirty="0" err="1" smtClean="0"/>
              <a:t>Skyrme</a:t>
            </a:r>
            <a:r>
              <a:rPr lang="fr-FR" b="1" dirty="0" smtClean="0"/>
              <a:t> values </a:t>
            </a:r>
            <a:r>
              <a:rPr lang="fr-FR" b="1" dirty="0" err="1" smtClean="0"/>
              <a:t>at</a:t>
            </a:r>
            <a:r>
              <a:rPr lang="fr-FR" b="1" dirty="0" smtClean="0"/>
              <a:t> </a:t>
            </a:r>
            <a:r>
              <a:rPr lang="fr-FR" b="1" dirty="0" err="1" smtClean="0"/>
              <a:t>densities</a:t>
            </a:r>
            <a:r>
              <a:rPr lang="fr-FR" b="1" dirty="0" smtClean="0"/>
              <a:t> </a:t>
            </a:r>
            <a:r>
              <a:rPr lang="fr-FR" b="1" dirty="0" err="1" smtClean="0"/>
              <a:t>around</a:t>
            </a:r>
            <a:r>
              <a:rPr lang="fr-FR" b="1" dirty="0" smtClean="0"/>
              <a:t> the saturation point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755576" y="638132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err="1" smtClean="0"/>
              <a:t>Grasso</a:t>
            </a:r>
            <a:r>
              <a:rPr lang="fr-FR" sz="1800" b="1" dirty="0" smtClean="0"/>
              <a:t>, Lacroix, Yang,</a:t>
            </a:r>
            <a:r>
              <a:rPr lang="fr-FR" sz="1800" b="1" dirty="0" err="1"/>
              <a:t>Phys</a:t>
            </a:r>
            <a:r>
              <a:rPr lang="fr-FR" sz="1800" b="1" dirty="0"/>
              <a:t>. </a:t>
            </a:r>
            <a:r>
              <a:rPr lang="fr-FR" sz="1800" b="1" dirty="0" err="1"/>
              <a:t>Rev</a:t>
            </a:r>
            <a:r>
              <a:rPr lang="fr-FR" sz="1800" b="1" dirty="0"/>
              <a:t>. C 95, 054327 (2017)</a:t>
            </a:r>
          </a:p>
        </p:txBody>
      </p:sp>
    </p:spTree>
    <p:extLst>
      <p:ext uri="{BB962C8B-B14F-4D97-AF65-F5344CB8AC3E}">
        <p14:creationId xmlns:p14="http://schemas.microsoft.com/office/powerpoint/2010/main" val="44664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ia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6840760" cy="5122061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 bwMode="auto">
          <a:xfrm>
            <a:off x="838200" y="548680"/>
            <a:ext cx="7772400" cy="11430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 smtClean="0"/>
              <a:t>First </a:t>
            </a:r>
            <a:r>
              <a:rPr lang="fr-FR" sz="3200" b="1" dirty="0" err="1" smtClean="0"/>
              <a:t>two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terms</a:t>
            </a:r>
            <a:r>
              <a:rPr lang="fr-FR" sz="3200" b="1" dirty="0" smtClean="0"/>
              <a:t> of the Lee-Yang expansion. EOS of neutron </a:t>
            </a:r>
            <a:r>
              <a:rPr lang="fr-FR" sz="3200" b="1" dirty="0" err="1" smtClean="0"/>
              <a:t>matter</a:t>
            </a:r>
            <a:endParaRPr lang="fr-FR" sz="3200" b="1" baseline="-25000" dirty="0"/>
          </a:p>
        </p:txBody>
      </p:sp>
      <p:sp>
        <p:nvSpPr>
          <p:cNvPr id="7" name="ZoneTexte 6"/>
          <p:cNvSpPr txBox="1"/>
          <p:nvPr/>
        </p:nvSpPr>
        <p:spPr>
          <a:xfrm>
            <a:off x="827584" y="2276872"/>
            <a:ext cx="1440160" cy="58477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0000"/>
                </a:solidFill>
              </a:rPr>
              <a:t>LY </a:t>
            </a:r>
            <a:r>
              <a:rPr lang="fr-FR" sz="1600" b="1" dirty="0" err="1" smtClean="0">
                <a:solidFill>
                  <a:srgbClr val="000000"/>
                </a:solidFill>
              </a:rPr>
              <a:t>with</a:t>
            </a:r>
            <a:r>
              <a:rPr lang="fr-FR" sz="1600" b="1" dirty="0" smtClean="0">
                <a:solidFill>
                  <a:srgbClr val="000000"/>
                </a:solidFill>
              </a:rPr>
              <a:t> -18.9 </a:t>
            </a:r>
            <a:r>
              <a:rPr lang="fr-FR" sz="1600" b="1" dirty="0" err="1" smtClean="0">
                <a:solidFill>
                  <a:srgbClr val="000000"/>
                </a:solidFill>
              </a:rPr>
              <a:t>fm</a:t>
            </a:r>
            <a:endParaRPr lang="fr-FR" sz="1600" b="1" dirty="0">
              <a:solidFill>
                <a:srgbClr val="0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43808" y="2340168"/>
            <a:ext cx="1440160" cy="58477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0000"/>
                </a:solidFill>
              </a:rPr>
              <a:t>First </a:t>
            </a:r>
            <a:r>
              <a:rPr lang="fr-FR" sz="1600" b="1" dirty="0" err="1" smtClean="0">
                <a:solidFill>
                  <a:srgbClr val="000000"/>
                </a:solidFill>
              </a:rPr>
              <a:t>two</a:t>
            </a:r>
            <a:r>
              <a:rPr lang="fr-FR" sz="1600" b="1" dirty="0" smtClean="0">
                <a:solidFill>
                  <a:srgbClr val="000000"/>
                </a:solidFill>
              </a:rPr>
              <a:t> </a:t>
            </a:r>
            <a:r>
              <a:rPr lang="fr-FR" sz="1600" b="1" dirty="0" err="1" smtClean="0">
                <a:solidFill>
                  <a:srgbClr val="000000"/>
                </a:solidFill>
              </a:rPr>
              <a:t>terms</a:t>
            </a:r>
            <a:endParaRPr lang="fr-FR" sz="1600" b="1" dirty="0">
              <a:solidFill>
                <a:srgbClr val="0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932040" y="2492896"/>
            <a:ext cx="1296144" cy="58477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0000"/>
                </a:solidFill>
              </a:rPr>
              <a:t>SLy5 </a:t>
            </a:r>
            <a:r>
              <a:rPr lang="fr-FR" sz="1600" b="1" dirty="0" err="1" smtClean="0">
                <a:solidFill>
                  <a:srgbClr val="000000"/>
                </a:solidFill>
              </a:rPr>
              <a:t>mean</a:t>
            </a:r>
            <a:r>
              <a:rPr lang="fr-FR" sz="1600" b="1" dirty="0" smtClean="0">
                <a:solidFill>
                  <a:srgbClr val="000000"/>
                </a:solidFill>
              </a:rPr>
              <a:t> </a:t>
            </a:r>
            <a:r>
              <a:rPr lang="fr-FR" sz="1600" b="1" dirty="0" err="1" smtClean="0">
                <a:solidFill>
                  <a:srgbClr val="000000"/>
                </a:solidFill>
              </a:rPr>
              <a:t>field</a:t>
            </a:r>
            <a:endParaRPr lang="fr-FR" sz="1600" b="1" dirty="0">
              <a:solidFill>
                <a:srgbClr val="0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804248" y="2700208"/>
            <a:ext cx="1296144" cy="58477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000000"/>
                </a:solidFill>
              </a:rPr>
              <a:t>SkP</a:t>
            </a:r>
            <a:r>
              <a:rPr lang="fr-FR" sz="1600" b="1" dirty="0" smtClean="0">
                <a:solidFill>
                  <a:srgbClr val="000000"/>
                </a:solidFill>
              </a:rPr>
              <a:t> </a:t>
            </a:r>
            <a:r>
              <a:rPr lang="fr-FR" sz="1600" b="1" dirty="0" err="1" smtClean="0">
                <a:solidFill>
                  <a:srgbClr val="000000"/>
                </a:solidFill>
              </a:rPr>
              <a:t>mean</a:t>
            </a:r>
            <a:r>
              <a:rPr lang="fr-FR" sz="1600" b="1" dirty="0" smtClean="0">
                <a:solidFill>
                  <a:srgbClr val="000000"/>
                </a:solidFill>
              </a:rPr>
              <a:t> </a:t>
            </a:r>
            <a:r>
              <a:rPr lang="fr-FR" sz="1600" b="1" dirty="0" err="1" smtClean="0">
                <a:solidFill>
                  <a:srgbClr val="000000"/>
                </a:solidFill>
              </a:rPr>
              <a:t>field</a:t>
            </a:r>
            <a:endParaRPr lang="fr-FR" sz="1600" b="1" dirty="0">
              <a:solidFill>
                <a:srgbClr val="0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092280" y="3420288"/>
            <a:ext cx="1296144" cy="58477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0000"/>
                </a:solidFill>
              </a:rPr>
              <a:t>SIII </a:t>
            </a:r>
            <a:r>
              <a:rPr lang="fr-FR" sz="1600" b="1" dirty="0" err="1" smtClean="0">
                <a:solidFill>
                  <a:srgbClr val="000000"/>
                </a:solidFill>
              </a:rPr>
              <a:t>mean</a:t>
            </a:r>
            <a:r>
              <a:rPr lang="fr-FR" sz="1600" b="1" dirty="0" smtClean="0">
                <a:solidFill>
                  <a:srgbClr val="000000"/>
                </a:solidFill>
              </a:rPr>
              <a:t> </a:t>
            </a:r>
            <a:r>
              <a:rPr lang="fr-FR" sz="1600" b="1" dirty="0" err="1" smtClean="0">
                <a:solidFill>
                  <a:srgbClr val="000000"/>
                </a:solidFill>
              </a:rPr>
              <a:t>field</a:t>
            </a:r>
            <a:endParaRPr lang="fr-FR" sz="1600" b="1" dirty="0">
              <a:solidFill>
                <a:srgbClr val="000000"/>
              </a:solidFill>
            </a:endParaRPr>
          </a:p>
        </p:txBody>
      </p:sp>
      <p:sp>
        <p:nvSpPr>
          <p:cNvPr id="12" name="Double flèche verticale 11"/>
          <p:cNvSpPr/>
          <p:nvPr/>
        </p:nvSpPr>
        <p:spPr bwMode="auto">
          <a:xfrm>
            <a:off x="4355976" y="2492896"/>
            <a:ext cx="288032" cy="1368152"/>
          </a:xfrm>
          <a:prstGeom prst="up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411760" y="3140968"/>
            <a:ext cx="2160240" cy="338554"/>
          </a:xfrm>
          <a:prstGeom prst="rect">
            <a:avLst/>
          </a:prstGeom>
          <a:solidFill>
            <a:srgbClr val="CCFFCC"/>
          </a:solidFill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err="1" smtClean="0"/>
              <a:t>Huge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discrepancy</a:t>
            </a:r>
            <a:endParaRPr lang="fr-FR" sz="16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755576" y="638132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err="1" smtClean="0"/>
              <a:t>Grasso</a:t>
            </a:r>
            <a:r>
              <a:rPr lang="fr-FR" sz="1800" b="1" dirty="0" smtClean="0"/>
              <a:t>, Lacroix, Yang,</a:t>
            </a:r>
            <a:r>
              <a:rPr lang="fr-FR" sz="1800" b="1" dirty="0" err="1"/>
              <a:t>Phys</a:t>
            </a:r>
            <a:r>
              <a:rPr lang="fr-FR" sz="1800" b="1" dirty="0"/>
              <a:t>. </a:t>
            </a:r>
            <a:r>
              <a:rPr lang="fr-FR" sz="1800" b="1" dirty="0" err="1"/>
              <a:t>Rev</a:t>
            </a:r>
            <a:r>
              <a:rPr lang="fr-FR" sz="1800" b="1" dirty="0"/>
              <a:t>. C 95, 054327 (2017)</a:t>
            </a:r>
          </a:p>
        </p:txBody>
      </p:sp>
    </p:spTree>
    <p:extLst>
      <p:ext uri="{BB962C8B-B14F-4D97-AF65-F5344CB8AC3E}">
        <p14:creationId xmlns:p14="http://schemas.microsoft.com/office/powerpoint/2010/main" val="622446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ia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17" y="1350267"/>
            <a:ext cx="7200075" cy="5391101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 bwMode="auto">
          <a:xfrm>
            <a:off x="838200" y="548680"/>
            <a:ext cx="7772400" cy="11430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Including</a:t>
            </a:r>
            <a:r>
              <a:rPr lang="fr-FR" sz="3200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the s-</a:t>
            </a:r>
            <a:r>
              <a:rPr lang="fr-FR" sz="3200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wave</a:t>
            </a:r>
            <a:r>
              <a:rPr lang="fr-FR" sz="3200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k</a:t>
            </a:r>
            <a:r>
              <a:rPr lang="fr-FR" sz="3200" b="1" baseline="-25000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F</a:t>
            </a:r>
            <a:r>
              <a:rPr lang="fr-FR" sz="3200" b="1" baseline="30000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5</a:t>
            </a:r>
            <a:r>
              <a:rPr lang="fr-FR" sz="3200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3200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terms</a:t>
            </a:r>
            <a:r>
              <a:rPr lang="fr-FR" sz="3200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and </a:t>
            </a:r>
            <a:r>
              <a:rPr lang="fr-FR" sz="3200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adjusting</a:t>
            </a:r>
            <a:r>
              <a:rPr lang="fr-FR" sz="3200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the effective range</a:t>
            </a:r>
            <a:endParaRPr lang="fr-FR" sz="3200" b="1" baseline="-25000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cxnSp>
        <p:nvCxnSpPr>
          <p:cNvPr id="8" name="Connecteur droit avec flèche 7"/>
          <p:cNvCxnSpPr/>
          <p:nvPr/>
        </p:nvCxnSpPr>
        <p:spPr bwMode="auto">
          <a:xfrm>
            <a:off x="3059832" y="3933056"/>
            <a:ext cx="432048" cy="43204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Connecteur droit avec flèche 8"/>
          <p:cNvCxnSpPr/>
          <p:nvPr/>
        </p:nvCxnSpPr>
        <p:spPr bwMode="auto">
          <a:xfrm>
            <a:off x="3995936" y="3068960"/>
            <a:ext cx="864096" cy="86409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Connecteur droit avec flèche 9"/>
          <p:cNvCxnSpPr/>
          <p:nvPr/>
        </p:nvCxnSpPr>
        <p:spPr bwMode="auto">
          <a:xfrm>
            <a:off x="5148064" y="2060848"/>
            <a:ext cx="1440160" cy="158417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ZoneTexte 10"/>
          <p:cNvSpPr txBox="1"/>
          <p:nvPr/>
        </p:nvSpPr>
        <p:spPr>
          <a:xfrm>
            <a:off x="755576" y="644404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err="1" smtClean="0">
                <a:solidFill>
                  <a:srgbClr val="000000"/>
                </a:solidFill>
              </a:rPr>
              <a:t>Grasso</a:t>
            </a:r>
            <a:r>
              <a:rPr lang="fr-FR" sz="1800" b="1" dirty="0" smtClean="0">
                <a:solidFill>
                  <a:srgbClr val="000000"/>
                </a:solidFill>
              </a:rPr>
              <a:t>, Lacroix, Yang, </a:t>
            </a:r>
            <a:r>
              <a:rPr lang="fr-FR" sz="1800" b="1" dirty="0">
                <a:solidFill>
                  <a:srgbClr val="000000"/>
                </a:solidFill>
              </a:rPr>
              <a:t>PRC </a:t>
            </a:r>
            <a:r>
              <a:rPr lang="en-US" sz="1800" b="1" dirty="0">
                <a:solidFill>
                  <a:srgbClr val="000000"/>
                </a:solidFill>
              </a:rPr>
              <a:t>95, 054327 (2017).</a:t>
            </a:r>
            <a:r>
              <a:rPr lang="fr-FR" sz="1800" b="1" dirty="0">
                <a:solidFill>
                  <a:srgbClr val="00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602397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ia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3808"/>
            <a:ext cx="7424619" cy="4895552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838200" y="548680"/>
            <a:ext cx="7772400" cy="11430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 err="1" smtClean="0"/>
              <a:t>Low-density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behavior</a:t>
            </a:r>
            <a:endParaRPr lang="fr-FR" sz="3200" b="1" baseline="-25000" dirty="0"/>
          </a:p>
        </p:txBody>
      </p:sp>
      <p:sp>
        <p:nvSpPr>
          <p:cNvPr id="7" name="ZoneTexte 6"/>
          <p:cNvSpPr txBox="1"/>
          <p:nvPr/>
        </p:nvSpPr>
        <p:spPr>
          <a:xfrm>
            <a:off x="755576" y="638132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err="1" smtClean="0"/>
              <a:t>Grasso</a:t>
            </a:r>
            <a:r>
              <a:rPr lang="fr-FR" sz="1800" b="1" dirty="0" smtClean="0"/>
              <a:t>, Lacroix, Yang,</a:t>
            </a:r>
            <a:r>
              <a:rPr lang="fr-FR" sz="1800" b="1" dirty="0" err="1"/>
              <a:t>Phys</a:t>
            </a:r>
            <a:r>
              <a:rPr lang="fr-FR" sz="1800" b="1" dirty="0"/>
              <a:t>. </a:t>
            </a:r>
            <a:r>
              <a:rPr lang="fr-FR" sz="1800" b="1" dirty="0" err="1"/>
              <a:t>Rev</a:t>
            </a:r>
            <a:r>
              <a:rPr lang="fr-FR" sz="1800" b="1" dirty="0"/>
              <a:t>. C 95, 054327 (2017)</a:t>
            </a:r>
          </a:p>
        </p:txBody>
      </p:sp>
    </p:spTree>
    <p:extLst>
      <p:ext uri="{BB962C8B-B14F-4D97-AF65-F5344CB8AC3E}">
        <p14:creationId xmlns:p14="http://schemas.microsoft.com/office/powerpoint/2010/main" val="324504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Titre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Conclusions</a:t>
            </a:r>
            <a:endParaRPr lang="fr-FR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3538" name="Espace réservé du contenu 2"/>
          <p:cNvSpPr>
            <a:spLocks noGrp="1"/>
          </p:cNvSpPr>
          <p:nvPr>
            <p:ph idx="1"/>
          </p:nvPr>
        </p:nvSpPr>
        <p:spPr>
          <a:xfrm>
            <a:off x="469776" y="1700808"/>
            <a:ext cx="8350696" cy="41148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Beyond-mean-field tailored interactions -&gt; second-order calculations for matter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 b="1" dirty="0" smtClean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ew </a:t>
            </a:r>
            <a:r>
              <a:rPr lang="en-US" sz="2400" b="1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functionals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valid at all density scales for neutron matter and at densities around saturation for symmetric matter</a:t>
            </a:r>
          </a:p>
          <a:p>
            <a:endParaRPr lang="en-US" sz="2400" b="1" dirty="0" smtClean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1800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&gt; YGLO (</a:t>
            </a:r>
            <a:r>
              <a:rPr lang="en-US" sz="1800" b="1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resummation</a:t>
            </a:r>
            <a:r>
              <a:rPr lang="en-US" sz="1800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from EFT and good properties of </a:t>
            </a:r>
            <a:r>
              <a:rPr lang="en-US" sz="1800" b="1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Skyrme</a:t>
            </a:r>
            <a:r>
              <a:rPr lang="en-US" sz="1800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forces : a hybrid functional)</a:t>
            </a:r>
          </a:p>
          <a:p>
            <a:pPr marL="0" indent="0">
              <a:buNone/>
            </a:pPr>
            <a:endParaRPr lang="en-US" sz="1800" b="1" dirty="0" smtClean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-&gt; without </a:t>
            </a:r>
            <a:r>
              <a:rPr lang="en-US" sz="1800" b="1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resummation</a:t>
            </a:r>
            <a:r>
              <a:rPr lang="en-US" sz="1800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-&gt; density-dependent neutron-neutron scattering length</a:t>
            </a:r>
            <a:endParaRPr lang="en-US" sz="1800" b="1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059113" y="188640"/>
            <a:ext cx="2665412" cy="4619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OUTLINE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51520" y="692696"/>
            <a:ext cx="8784976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charset="0"/>
              <a:buChar char="u"/>
              <a:defRPr/>
            </a:pPr>
            <a:r>
              <a:rPr lang="fr-FR" sz="1600" b="1" u="sng" dirty="0" err="1">
                <a:solidFill>
                  <a:srgbClr val="800080"/>
                </a:solidFill>
              </a:rPr>
              <a:t>P</a:t>
            </a:r>
            <a:r>
              <a:rPr lang="fr-FR" sz="1600" b="1" u="sng" dirty="0" err="1" smtClean="0">
                <a:solidFill>
                  <a:srgbClr val="800080"/>
                </a:solidFill>
              </a:rPr>
              <a:t>erturbative</a:t>
            </a:r>
            <a:r>
              <a:rPr lang="fr-FR" sz="1600" b="1" u="sng" dirty="0" smtClean="0">
                <a:solidFill>
                  <a:srgbClr val="800080"/>
                </a:solidFill>
              </a:rPr>
              <a:t> </a:t>
            </a:r>
            <a:r>
              <a:rPr lang="fr-FR" sz="1600" b="1" u="sng" dirty="0" err="1" smtClean="0">
                <a:solidFill>
                  <a:srgbClr val="800080"/>
                </a:solidFill>
              </a:rPr>
              <a:t>many</a:t>
            </a:r>
            <a:r>
              <a:rPr lang="fr-FR" sz="1600" b="1" u="sng" dirty="0" smtClean="0">
                <a:solidFill>
                  <a:srgbClr val="800080"/>
                </a:solidFill>
              </a:rPr>
              <a:t>-body </a:t>
            </a:r>
            <a:r>
              <a:rPr lang="fr-FR" sz="1600" b="1" u="sng" dirty="0" err="1" smtClean="0">
                <a:solidFill>
                  <a:srgbClr val="800080"/>
                </a:solidFill>
              </a:rPr>
              <a:t>problem</a:t>
            </a:r>
            <a:r>
              <a:rPr lang="fr-FR" sz="1600" b="1" u="sng" dirty="0" smtClean="0">
                <a:solidFill>
                  <a:srgbClr val="800080"/>
                </a:solidFill>
              </a:rPr>
              <a:t> (</a:t>
            </a:r>
            <a:r>
              <a:rPr lang="fr-FR" sz="1600" b="1" u="sng" dirty="0" err="1" smtClean="0">
                <a:solidFill>
                  <a:srgbClr val="800080"/>
                </a:solidFill>
              </a:rPr>
              <a:t>beyond</a:t>
            </a:r>
            <a:r>
              <a:rPr lang="fr-FR" sz="1600" b="1" u="sng" dirty="0" smtClean="0">
                <a:solidFill>
                  <a:srgbClr val="800080"/>
                </a:solidFill>
              </a:rPr>
              <a:t> </a:t>
            </a:r>
            <a:r>
              <a:rPr lang="fr-FR" sz="1600" b="1" u="sng" dirty="0" err="1" smtClean="0">
                <a:solidFill>
                  <a:srgbClr val="800080"/>
                </a:solidFill>
              </a:rPr>
              <a:t>mean</a:t>
            </a:r>
            <a:r>
              <a:rPr lang="fr-FR" sz="1600" b="1" u="sng" dirty="0" smtClean="0">
                <a:solidFill>
                  <a:srgbClr val="800080"/>
                </a:solidFill>
              </a:rPr>
              <a:t> </a:t>
            </a:r>
            <a:r>
              <a:rPr lang="fr-FR" sz="1600" b="1" u="sng" dirty="0" err="1" smtClean="0">
                <a:solidFill>
                  <a:srgbClr val="800080"/>
                </a:solidFill>
              </a:rPr>
              <a:t>field</a:t>
            </a:r>
            <a:r>
              <a:rPr lang="fr-FR" sz="1600" b="1" u="sng" dirty="0" smtClean="0">
                <a:solidFill>
                  <a:srgbClr val="800080"/>
                </a:solidFill>
              </a:rPr>
              <a:t>)</a:t>
            </a:r>
          </a:p>
          <a:p>
            <a:pPr>
              <a:defRPr/>
            </a:pPr>
            <a:r>
              <a:rPr lang="fr-FR" sz="1600" b="1" u="sng" dirty="0" err="1" smtClean="0">
                <a:solidFill>
                  <a:srgbClr val="800080"/>
                </a:solidFill>
              </a:rPr>
              <a:t>Work</a:t>
            </a:r>
            <a:r>
              <a:rPr lang="fr-FR" sz="1600" b="1" u="sng" dirty="0" smtClean="0">
                <a:solidFill>
                  <a:srgbClr val="800080"/>
                </a:solidFill>
              </a:rPr>
              <a:t> </a:t>
            </a:r>
            <a:r>
              <a:rPr lang="fr-FR" sz="1600" b="1" u="sng" dirty="0">
                <a:solidFill>
                  <a:srgbClr val="800080"/>
                </a:solidFill>
              </a:rPr>
              <a:t>on</a:t>
            </a:r>
            <a:r>
              <a:rPr lang="fr-FR" sz="1600" b="1" u="sng" dirty="0" smtClean="0">
                <a:solidFill>
                  <a:srgbClr val="000000"/>
                </a:solidFill>
              </a:rPr>
              <a:t> EDF </a:t>
            </a:r>
            <a:r>
              <a:rPr lang="fr-FR" sz="1600" b="1" u="sng" dirty="0" err="1" smtClean="0">
                <a:solidFill>
                  <a:srgbClr val="000000"/>
                </a:solidFill>
              </a:rPr>
              <a:t>designed</a:t>
            </a:r>
            <a:r>
              <a:rPr lang="fr-FR" sz="1600" b="1" u="sng" dirty="0" smtClean="0">
                <a:solidFill>
                  <a:srgbClr val="000000"/>
                </a:solidFill>
              </a:rPr>
              <a:t> for </a:t>
            </a:r>
            <a:r>
              <a:rPr lang="fr-FR" sz="1600" b="1" u="sng" dirty="0" err="1" smtClean="0">
                <a:solidFill>
                  <a:srgbClr val="000000"/>
                </a:solidFill>
              </a:rPr>
              <a:t>beyond-mean-field</a:t>
            </a:r>
            <a:r>
              <a:rPr lang="fr-FR" sz="1600" b="1" u="sng" dirty="0" smtClean="0">
                <a:solidFill>
                  <a:srgbClr val="000000"/>
                </a:solidFill>
              </a:rPr>
              <a:t> </a:t>
            </a:r>
            <a:r>
              <a:rPr lang="fr-FR" sz="1600" b="1" u="sng" dirty="0" err="1" smtClean="0">
                <a:solidFill>
                  <a:srgbClr val="000000"/>
                </a:solidFill>
              </a:rPr>
              <a:t>models</a:t>
            </a:r>
            <a:endParaRPr lang="fr-FR" sz="1600" dirty="0">
              <a:solidFill>
                <a:srgbClr val="000000"/>
              </a:solidFill>
            </a:endParaRPr>
          </a:p>
          <a:p>
            <a:pPr>
              <a:defRPr/>
            </a:pPr>
            <a:endParaRPr lang="fr-FR" sz="1600" dirty="0">
              <a:solidFill>
                <a:srgbClr val="800080"/>
              </a:solidFill>
            </a:endParaRPr>
          </a:p>
          <a:p>
            <a:pPr>
              <a:defRPr/>
            </a:pPr>
            <a:r>
              <a:rPr lang="fr-FR" sz="1800" b="1" u="sng" dirty="0" smtClean="0">
                <a:solidFill>
                  <a:srgbClr val="000090"/>
                </a:solidFill>
              </a:rPr>
              <a:t>Divergences, </a:t>
            </a:r>
            <a:r>
              <a:rPr lang="fr-FR" sz="1800" b="1" u="sng" dirty="0" err="1" smtClean="0">
                <a:solidFill>
                  <a:srgbClr val="000090"/>
                </a:solidFill>
              </a:rPr>
              <a:t>instabilities</a:t>
            </a:r>
            <a:r>
              <a:rPr lang="fr-FR" sz="1800" b="1" u="sng" dirty="0" smtClean="0">
                <a:solidFill>
                  <a:srgbClr val="000090"/>
                </a:solidFill>
              </a:rPr>
              <a:t>, double </a:t>
            </a:r>
            <a:r>
              <a:rPr lang="fr-FR" sz="1800" b="1" u="sng" dirty="0" err="1" smtClean="0">
                <a:solidFill>
                  <a:srgbClr val="000090"/>
                </a:solidFill>
              </a:rPr>
              <a:t>counting</a:t>
            </a:r>
            <a:r>
              <a:rPr lang="fr-FR" sz="1800" b="1" u="sng" dirty="0">
                <a:solidFill>
                  <a:srgbClr val="000090"/>
                </a:solidFill>
              </a:rPr>
              <a:t> </a:t>
            </a:r>
            <a:r>
              <a:rPr lang="fr-FR" sz="1800" b="1" u="sng" dirty="0" smtClean="0">
                <a:solidFill>
                  <a:srgbClr val="000090"/>
                </a:solidFill>
              </a:rPr>
              <a:t>-&gt; </a:t>
            </a:r>
            <a:r>
              <a:rPr lang="fr-FR" sz="1800" b="1" u="sng" dirty="0" err="1" smtClean="0">
                <a:solidFill>
                  <a:srgbClr val="000090"/>
                </a:solidFill>
              </a:rPr>
              <a:t>bridging</a:t>
            </a:r>
            <a:r>
              <a:rPr lang="fr-FR" sz="1800" b="1" u="sng" dirty="0" smtClean="0">
                <a:solidFill>
                  <a:srgbClr val="000090"/>
                </a:solidFill>
              </a:rPr>
              <a:t> </a:t>
            </a:r>
            <a:r>
              <a:rPr lang="fr-FR" sz="1800" b="1" u="sng" dirty="0" err="1" smtClean="0">
                <a:solidFill>
                  <a:srgbClr val="000090"/>
                </a:solidFill>
              </a:rPr>
              <a:t>with</a:t>
            </a:r>
            <a:r>
              <a:rPr lang="fr-FR" sz="1800" b="1" u="sng" dirty="0" smtClean="0">
                <a:solidFill>
                  <a:srgbClr val="000090"/>
                </a:solidFill>
              </a:rPr>
              <a:t> EFT </a:t>
            </a:r>
            <a:r>
              <a:rPr lang="fr-FR" sz="1600" b="1" dirty="0" smtClean="0">
                <a:solidFill>
                  <a:srgbClr val="000090"/>
                </a:solidFill>
              </a:rPr>
              <a:t>-&gt; </a:t>
            </a:r>
            <a:r>
              <a:rPr lang="fr-FR" sz="1600" b="1" dirty="0" err="1">
                <a:solidFill>
                  <a:srgbClr val="000090"/>
                </a:solidFill>
              </a:rPr>
              <a:t>r</a:t>
            </a:r>
            <a:r>
              <a:rPr lang="fr-FR" sz="1600" b="1" dirty="0" err="1" smtClean="0">
                <a:solidFill>
                  <a:srgbClr val="000090"/>
                </a:solidFill>
              </a:rPr>
              <a:t>egularization</a:t>
            </a:r>
            <a:r>
              <a:rPr lang="fr-FR" sz="1600" b="1" dirty="0" smtClean="0">
                <a:solidFill>
                  <a:srgbClr val="000090"/>
                </a:solidFill>
              </a:rPr>
              <a:t> </a:t>
            </a:r>
            <a:r>
              <a:rPr lang="fr-FR" sz="1600" b="1" dirty="0" err="1">
                <a:solidFill>
                  <a:srgbClr val="000090"/>
                </a:solidFill>
              </a:rPr>
              <a:t>procedures</a:t>
            </a:r>
            <a:r>
              <a:rPr lang="fr-FR" sz="1600" b="1" dirty="0">
                <a:solidFill>
                  <a:srgbClr val="000090"/>
                </a:solidFill>
              </a:rPr>
              <a:t> and </a:t>
            </a:r>
            <a:r>
              <a:rPr lang="fr-FR" sz="1600" b="1" dirty="0" err="1" smtClean="0">
                <a:solidFill>
                  <a:srgbClr val="000090"/>
                </a:solidFill>
              </a:rPr>
              <a:t>parameters</a:t>
            </a:r>
            <a:r>
              <a:rPr lang="fr-FR" sz="1600" b="1" dirty="0" smtClean="0">
                <a:solidFill>
                  <a:srgbClr val="000090"/>
                </a:solidFill>
              </a:rPr>
              <a:t> </a:t>
            </a:r>
            <a:r>
              <a:rPr lang="fr-FR" sz="1600" b="1" dirty="0" err="1" smtClean="0">
                <a:solidFill>
                  <a:srgbClr val="000090"/>
                </a:solidFill>
              </a:rPr>
              <a:t>adjustment</a:t>
            </a:r>
            <a:r>
              <a:rPr lang="fr-FR" sz="1600" b="1" dirty="0" smtClean="0">
                <a:solidFill>
                  <a:srgbClr val="000090"/>
                </a:solidFill>
              </a:rPr>
              <a:t> (</a:t>
            </a:r>
            <a:r>
              <a:rPr lang="fr-FR" sz="1600" b="1" dirty="0" err="1" smtClean="0">
                <a:solidFill>
                  <a:srgbClr val="000090"/>
                </a:solidFill>
              </a:rPr>
              <a:t>around</a:t>
            </a:r>
            <a:r>
              <a:rPr lang="fr-FR" sz="1600" b="1" dirty="0" smtClean="0">
                <a:solidFill>
                  <a:srgbClr val="000090"/>
                </a:solidFill>
              </a:rPr>
              <a:t> the saturation </a:t>
            </a:r>
            <a:r>
              <a:rPr lang="fr-FR" sz="1600" b="1" dirty="0" err="1" smtClean="0">
                <a:solidFill>
                  <a:srgbClr val="000090"/>
                </a:solidFill>
              </a:rPr>
              <a:t>density</a:t>
            </a:r>
            <a:r>
              <a:rPr lang="fr-FR" sz="1600" b="1" dirty="0" smtClean="0">
                <a:solidFill>
                  <a:srgbClr val="000090"/>
                </a:solidFill>
              </a:rPr>
              <a:t>) </a:t>
            </a:r>
            <a:endParaRPr lang="fr-FR" sz="1600" b="1" dirty="0">
              <a:solidFill>
                <a:srgbClr val="000090"/>
              </a:solidFill>
            </a:endParaRPr>
          </a:p>
          <a:p>
            <a:pPr>
              <a:defRPr/>
            </a:pPr>
            <a:endParaRPr lang="fr-FR" b="1" dirty="0">
              <a:solidFill>
                <a:srgbClr val="800080"/>
              </a:solidFill>
            </a:endParaRPr>
          </a:p>
          <a:p>
            <a:pPr>
              <a:defRPr/>
            </a:pPr>
            <a:r>
              <a:rPr lang="fr-FR" b="1" dirty="0">
                <a:solidFill>
                  <a:srgbClr val="800080"/>
                </a:solidFill>
                <a:latin typeface="Wingdings"/>
                <a:ea typeface="Wingdings"/>
                <a:cs typeface="Wingdings"/>
                <a:sym typeface="Wingdings"/>
              </a:rPr>
              <a:t> </a:t>
            </a:r>
            <a:r>
              <a:rPr lang="fr-FR" b="1" dirty="0">
                <a:solidFill>
                  <a:srgbClr val="800080"/>
                </a:solidFill>
                <a:sym typeface="Wingdings"/>
              </a:rPr>
              <a:t>I</a:t>
            </a:r>
            <a:r>
              <a:rPr lang="fr-FR" b="1" dirty="0" smtClean="0">
                <a:solidFill>
                  <a:srgbClr val="800080"/>
                </a:solidFill>
              </a:rPr>
              <a:t>ntroduction of new </a:t>
            </a:r>
            <a:r>
              <a:rPr lang="fr-FR" b="1" dirty="0" err="1" smtClean="0">
                <a:solidFill>
                  <a:srgbClr val="800080"/>
                </a:solidFill>
              </a:rPr>
              <a:t>functionals</a:t>
            </a:r>
            <a:r>
              <a:rPr lang="fr-FR" b="1" dirty="0" smtClean="0">
                <a:solidFill>
                  <a:srgbClr val="800080"/>
                </a:solidFill>
              </a:rPr>
              <a:t>: </a:t>
            </a:r>
            <a:r>
              <a:rPr lang="fr-FR" b="1" u="sng" dirty="0" err="1" smtClean="0">
                <a:solidFill>
                  <a:srgbClr val="800080"/>
                </a:solidFill>
              </a:rPr>
              <a:t>very</a:t>
            </a:r>
            <a:r>
              <a:rPr lang="fr-FR" b="1" u="sng" dirty="0" smtClean="0">
                <a:solidFill>
                  <a:srgbClr val="800080"/>
                </a:solidFill>
              </a:rPr>
              <a:t> </a:t>
            </a:r>
            <a:r>
              <a:rPr lang="fr-FR" b="1" u="sng" dirty="0" err="1">
                <a:solidFill>
                  <a:srgbClr val="800080"/>
                </a:solidFill>
              </a:rPr>
              <a:t>low-density</a:t>
            </a:r>
            <a:r>
              <a:rPr lang="fr-FR" b="1" u="sng" dirty="0">
                <a:solidFill>
                  <a:srgbClr val="800080"/>
                </a:solidFill>
              </a:rPr>
              <a:t> </a:t>
            </a:r>
            <a:r>
              <a:rPr lang="fr-FR" b="1" u="sng" dirty="0" err="1" smtClean="0">
                <a:solidFill>
                  <a:srgbClr val="800080"/>
                </a:solidFill>
              </a:rPr>
              <a:t>nuclear</a:t>
            </a:r>
            <a:r>
              <a:rPr lang="fr-FR" b="1" u="sng" dirty="0" smtClean="0">
                <a:solidFill>
                  <a:srgbClr val="800080"/>
                </a:solidFill>
              </a:rPr>
              <a:t> </a:t>
            </a:r>
            <a:r>
              <a:rPr lang="fr-FR" b="1" u="sng" dirty="0" err="1">
                <a:solidFill>
                  <a:srgbClr val="800080"/>
                </a:solidFill>
              </a:rPr>
              <a:t>matter</a:t>
            </a:r>
            <a:r>
              <a:rPr lang="fr-FR" b="1" dirty="0">
                <a:solidFill>
                  <a:srgbClr val="800080"/>
                </a:solidFill>
              </a:rPr>
              <a:t> -&gt; </a:t>
            </a:r>
          </a:p>
          <a:p>
            <a:pPr>
              <a:defRPr/>
            </a:pPr>
            <a:r>
              <a:rPr lang="fr-FR" b="1" dirty="0">
                <a:solidFill>
                  <a:srgbClr val="800080"/>
                </a:solidFill>
              </a:rPr>
              <a:t> </a:t>
            </a:r>
            <a:r>
              <a:rPr lang="fr-FR" sz="2000" b="1" dirty="0" smtClean="0">
                <a:solidFill>
                  <a:srgbClr val="000090"/>
                </a:solidFill>
              </a:rPr>
              <a:t>New </a:t>
            </a:r>
            <a:r>
              <a:rPr lang="fr-FR" sz="2000" b="1" dirty="0" err="1" smtClean="0">
                <a:solidFill>
                  <a:srgbClr val="000090"/>
                </a:solidFill>
              </a:rPr>
              <a:t>functionals</a:t>
            </a:r>
            <a:r>
              <a:rPr lang="fr-FR" sz="2000" b="1" dirty="0" smtClean="0">
                <a:solidFill>
                  <a:srgbClr val="000090"/>
                </a:solidFill>
              </a:rPr>
              <a:t> </a:t>
            </a:r>
            <a:r>
              <a:rPr lang="fr-FR" sz="2000" b="1" dirty="0" err="1">
                <a:solidFill>
                  <a:srgbClr val="000090"/>
                </a:solidFill>
              </a:rPr>
              <a:t>designed</a:t>
            </a:r>
            <a:r>
              <a:rPr lang="fr-FR" sz="2000" b="1" dirty="0">
                <a:solidFill>
                  <a:srgbClr val="000090"/>
                </a:solidFill>
              </a:rPr>
              <a:t> to </a:t>
            </a:r>
            <a:r>
              <a:rPr lang="fr-FR" sz="2000" b="1" dirty="0" err="1">
                <a:solidFill>
                  <a:srgbClr val="000090"/>
                </a:solidFill>
              </a:rPr>
              <a:t>correctly</a:t>
            </a:r>
            <a:r>
              <a:rPr lang="fr-FR" sz="2000" b="1" dirty="0">
                <a:solidFill>
                  <a:srgbClr val="000090"/>
                </a:solidFill>
              </a:rPr>
              <a:t> </a:t>
            </a:r>
            <a:r>
              <a:rPr lang="fr-FR" sz="2000" b="1" dirty="0" err="1">
                <a:solidFill>
                  <a:srgbClr val="000090"/>
                </a:solidFill>
              </a:rPr>
              <a:t>reproduce</a:t>
            </a:r>
            <a:r>
              <a:rPr lang="fr-FR" sz="2000" b="1" dirty="0">
                <a:solidFill>
                  <a:srgbClr val="000090"/>
                </a:solidFill>
              </a:rPr>
              <a:t> </a:t>
            </a:r>
            <a:r>
              <a:rPr lang="fr-FR" sz="2000" b="1" dirty="0" smtClean="0">
                <a:solidFill>
                  <a:srgbClr val="000090"/>
                </a:solidFill>
              </a:rPr>
              <a:t>ALSO the </a:t>
            </a:r>
            <a:r>
              <a:rPr lang="fr-FR" sz="2000" b="1" dirty="0" err="1">
                <a:solidFill>
                  <a:srgbClr val="000090"/>
                </a:solidFill>
              </a:rPr>
              <a:t>low-density</a:t>
            </a:r>
            <a:r>
              <a:rPr lang="fr-FR" sz="2000" b="1" dirty="0">
                <a:solidFill>
                  <a:srgbClr val="000090"/>
                </a:solidFill>
              </a:rPr>
              <a:t> </a:t>
            </a:r>
            <a:r>
              <a:rPr lang="fr-FR" sz="2000" b="1" dirty="0" err="1" smtClean="0">
                <a:solidFill>
                  <a:srgbClr val="000090"/>
                </a:solidFill>
              </a:rPr>
              <a:t>behavior</a:t>
            </a:r>
            <a:r>
              <a:rPr lang="fr-FR" sz="2000" b="1" dirty="0" smtClean="0">
                <a:solidFill>
                  <a:srgbClr val="000090"/>
                </a:solidFill>
              </a:rPr>
              <a:t>, </a:t>
            </a:r>
            <a:r>
              <a:rPr lang="fr-FR" sz="2000" b="1" dirty="0" err="1" smtClean="0">
                <a:solidFill>
                  <a:srgbClr val="000090"/>
                </a:solidFill>
              </a:rPr>
              <a:t>bridging</a:t>
            </a:r>
            <a:r>
              <a:rPr lang="fr-FR" sz="2000" b="1" dirty="0" smtClean="0">
                <a:solidFill>
                  <a:srgbClr val="000090"/>
                </a:solidFill>
              </a:rPr>
              <a:t> </a:t>
            </a:r>
            <a:r>
              <a:rPr lang="fr-FR" sz="2000" b="1" dirty="0" err="1" smtClean="0">
                <a:solidFill>
                  <a:srgbClr val="000090"/>
                </a:solidFill>
              </a:rPr>
              <a:t>with</a:t>
            </a:r>
            <a:r>
              <a:rPr lang="fr-FR" sz="2000" b="1" dirty="0" smtClean="0">
                <a:solidFill>
                  <a:srgbClr val="000090"/>
                </a:solidFill>
              </a:rPr>
              <a:t> EFT/ ab </a:t>
            </a:r>
            <a:r>
              <a:rPr lang="fr-FR" sz="2000" b="1" dirty="0" err="1" smtClean="0">
                <a:solidFill>
                  <a:srgbClr val="000090"/>
                </a:solidFill>
              </a:rPr>
              <a:t>initio</a:t>
            </a:r>
            <a:endParaRPr lang="fr-FR" sz="2000" b="1" dirty="0" smtClean="0">
              <a:solidFill>
                <a:srgbClr val="000090"/>
              </a:solidFill>
            </a:endParaRPr>
          </a:p>
          <a:p>
            <a:pPr>
              <a:defRPr/>
            </a:pPr>
            <a:endParaRPr lang="fr-FR" sz="2000" b="1" dirty="0">
              <a:solidFill>
                <a:srgbClr val="000090"/>
              </a:solidFill>
            </a:endParaRPr>
          </a:p>
          <a:p>
            <a:pPr>
              <a:defRPr/>
            </a:pPr>
            <a:endParaRPr lang="fr-FR" sz="2000" b="1" dirty="0" smtClean="0">
              <a:solidFill>
                <a:srgbClr val="000090"/>
              </a:solidFill>
            </a:endParaRPr>
          </a:p>
          <a:p>
            <a:pPr>
              <a:defRPr/>
            </a:pPr>
            <a:endParaRPr lang="fr-FR" sz="2000" b="1" dirty="0">
              <a:solidFill>
                <a:srgbClr val="000090"/>
              </a:solidFill>
            </a:endParaRPr>
          </a:p>
          <a:p>
            <a:pPr marL="457200" indent="-457200">
              <a:buFontTx/>
              <a:buAutoNum type="arabicParenR"/>
              <a:defRPr/>
            </a:pPr>
            <a:r>
              <a:rPr lang="fr-FR" sz="2000" b="1" dirty="0" smtClean="0">
                <a:solidFill>
                  <a:srgbClr val="000000"/>
                </a:solidFill>
              </a:rPr>
              <a:t>YGLO </a:t>
            </a:r>
            <a:r>
              <a:rPr lang="fr-FR" sz="2000" b="1" dirty="0" err="1" smtClean="0">
                <a:solidFill>
                  <a:srgbClr val="000000"/>
                </a:solidFill>
              </a:rPr>
              <a:t>functional</a:t>
            </a:r>
            <a:r>
              <a:rPr lang="fr-FR" sz="2000" b="1" dirty="0" smtClean="0">
                <a:solidFill>
                  <a:srgbClr val="000000"/>
                </a:solidFill>
              </a:rPr>
              <a:t> (</a:t>
            </a:r>
            <a:r>
              <a:rPr lang="fr-FR" sz="2000" b="1" dirty="0" err="1" smtClean="0">
                <a:solidFill>
                  <a:srgbClr val="000000"/>
                </a:solidFill>
              </a:rPr>
              <a:t>resumed</a:t>
            </a:r>
            <a:r>
              <a:rPr lang="fr-FR" sz="2000" b="1" dirty="0" smtClean="0">
                <a:solidFill>
                  <a:srgbClr val="000000"/>
                </a:solidFill>
              </a:rPr>
              <a:t> formula </a:t>
            </a:r>
            <a:r>
              <a:rPr lang="fr-FR" sz="2000" b="1" dirty="0" err="1" smtClean="0">
                <a:solidFill>
                  <a:srgbClr val="000000"/>
                </a:solidFill>
              </a:rPr>
              <a:t>from</a:t>
            </a:r>
            <a:r>
              <a:rPr lang="fr-FR" sz="2000" b="1" dirty="0" smtClean="0">
                <a:solidFill>
                  <a:srgbClr val="000000"/>
                </a:solidFill>
              </a:rPr>
              <a:t> EFT)</a:t>
            </a:r>
          </a:p>
          <a:p>
            <a:pPr marL="457200" indent="-457200">
              <a:buFontTx/>
              <a:buAutoNum type="arabicParenR"/>
              <a:defRPr/>
            </a:pPr>
            <a:r>
              <a:rPr lang="fr-FR" sz="2000" b="1" dirty="0" smtClean="0">
                <a:solidFill>
                  <a:srgbClr val="000000"/>
                </a:solidFill>
              </a:rPr>
              <a:t>Lee-Yang </a:t>
            </a:r>
            <a:r>
              <a:rPr lang="fr-FR" sz="2000" b="1" dirty="0" err="1" smtClean="0">
                <a:solidFill>
                  <a:srgbClr val="000000"/>
                </a:solidFill>
              </a:rPr>
              <a:t>inspired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functional</a:t>
            </a:r>
            <a:r>
              <a:rPr lang="fr-FR" sz="2000" b="1" dirty="0" smtClean="0">
                <a:solidFill>
                  <a:srgbClr val="000000"/>
                </a:solidFill>
              </a:rPr>
              <a:t> (</a:t>
            </a:r>
            <a:r>
              <a:rPr lang="fr-FR" sz="2000" b="1" dirty="0" err="1" smtClean="0">
                <a:solidFill>
                  <a:srgbClr val="000000"/>
                </a:solidFill>
              </a:rPr>
              <a:t>density-dependent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scattering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length</a:t>
            </a:r>
            <a:r>
              <a:rPr lang="fr-FR" sz="2000" b="1" dirty="0" smtClean="0">
                <a:solidFill>
                  <a:srgbClr val="000000"/>
                </a:solidFill>
              </a:rPr>
              <a:t>)</a:t>
            </a:r>
          </a:p>
          <a:p>
            <a:pPr marL="457200" indent="-457200">
              <a:buFontTx/>
              <a:buAutoNum type="arabicParenR"/>
              <a:defRPr/>
            </a:pPr>
            <a:endParaRPr lang="fr-FR" sz="2000" b="1" dirty="0" smtClean="0">
              <a:solidFill>
                <a:srgbClr val="000090"/>
              </a:solidFill>
            </a:endParaRPr>
          </a:p>
          <a:p>
            <a:pPr marL="457200" indent="-457200">
              <a:buFontTx/>
              <a:buAutoNum type="arabicParenR"/>
              <a:defRPr/>
            </a:pPr>
            <a:endParaRPr lang="fr-FR" sz="2000" b="1" dirty="0">
              <a:solidFill>
                <a:srgbClr val="000090"/>
              </a:solidFill>
            </a:endParaRPr>
          </a:p>
          <a:p>
            <a:pPr marL="457200" indent="-457200">
              <a:buFontTx/>
              <a:buAutoNum type="arabicParenR"/>
              <a:defRPr/>
            </a:pPr>
            <a:r>
              <a:rPr lang="fr-FR" sz="2000" b="1" dirty="0" err="1" smtClean="0">
                <a:solidFill>
                  <a:srgbClr val="000000"/>
                </a:solidFill>
              </a:rPr>
              <a:t>Resumed</a:t>
            </a:r>
            <a:r>
              <a:rPr lang="fr-FR" sz="2000" b="1" dirty="0" smtClean="0">
                <a:solidFill>
                  <a:srgbClr val="000000"/>
                </a:solidFill>
              </a:rPr>
              <a:t> formula for the </a:t>
            </a:r>
            <a:r>
              <a:rPr lang="fr-FR" sz="2000" b="1" dirty="0" err="1" smtClean="0">
                <a:solidFill>
                  <a:srgbClr val="000000"/>
                </a:solidFill>
              </a:rPr>
              <a:t>unitary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limit</a:t>
            </a:r>
            <a:endParaRPr lang="fr-FR" sz="2000" b="1" dirty="0">
              <a:solidFill>
                <a:srgbClr val="000000"/>
              </a:solidFill>
            </a:endParaRPr>
          </a:p>
          <a:p>
            <a:pPr marL="457200" indent="-457200">
              <a:buFontTx/>
              <a:buAutoNum type="arabicParenR"/>
              <a:defRPr/>
            </a:pPr>
            <a:r>
              <a:rPr lang="fr-FR" sz="2000" b="1" dirty="0" smtClean="0">
                <a:solidFill>
                  <a:srgbClr val="000000"/>
                </a:solidFill>
              </a:rPr>
              <a:t>… </a:t>
            </a:r>
            <a:r>
              <a:rPr lang="fr-FR" sz="2000" b="1" dirty="0" err="1" smtClean="0">
                <a:solidFill>
                  <a:srgbClr val="000000"/>
                </a:solidFill>
              </a:rPr>
              <a:t>Towards</a:t>
            </a:r>
            <a:r>
              <a:rPr lang="fr-FR" sz="2000" b="1" dirty="0" smtClean="0">
                <a:solidFill>
                  <a:srgbClr val="000000"/>
                </a:solidFill>
              </a:rPr>
              <a:t> a power </a:t>
            </a:r>
            <a:r>
              <a:rPr lang="fr-FR" sz="2000" b="1" dirty="0" err="1" smtClean="0">
                <a:solidFill>
                  <a:srgbClr val="000000"/>
                </a:solidFill>
              </a:rPr>
              <a:t>counting</a:t>
            </a:r>
            <a:r>
              <a:rPr lang="fr-FR" sz="2000" b="1" dirty="0" smtClean="0">
                <a:solidFill>
                  <a:srgbClr val="000000"/>
                </a:solidFill>
              </a:rPr>
              <a:t> in EDF </a:t>
            </a:r>
            <a:r>
              <a:rPr lang="fr-FR" sz="2000" b="1" dirty="0" err="1" smtClean="0">
                <a:solidFill>
                  <a:srgbClr val="000000"/>
                </a:solidFill>
              </a:rPr>
              <a:t>theories</a:t>
            </a: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3528" y="4509120"/>
            <a:ext cx="8640960" cy="108012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Image 10" descr="cia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501008"/>
            <a:ext cx="2994465" cy="11115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79512" y="2276872"/>
            <a:ext cx="8964488" cy="252028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2" name="Multiplication 11"/>
          <p:cNvSpPr/>
          <p:nvPr/>
        </p:nvSpPr>
        <p:spPr bwMode="auto">
          <a:xfrm>
            <a:off x="1547664" y="5805264"/>
            <a:ext cx="3168352" cy="864096"/>
          </a:xfrm>
          <a:prstGeom prst="mathMultiply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4016" y="5661248"/>
            <a:ext cx="8892480" cy="105273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79512" y="2276872"/>
            <a:ext cx="8712968" cy="4320480"/>
          </a:xfrm>
          <a:prstGeom prst="rect">
            <a:avLst/>
          </a:prstGeom>
          <a:noFill/>
          <a:ln w="762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12" grpId="0" animBg="1"/>
      <p:bldP spid="9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2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58" y="2708920"/>
            <a:ext cx="2005598" cy="135172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36904" cy="93610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000" b="1" dirty="0" err="1" smtClean="0">
                <a:solidFill>
                  <a:srgbClr val="FFFF00"/>
                </a:solidFill>
              </a:rPr>
              <a:t>Properties</a:t>
            </a:r>
            <a:r>
              <a:rPr lang="fr-FR" sz="2000" b="1" dirty="0" smtClean="0">
                <a:solidFill>
                  <a:srgbClr val="FFFF00"/>
                </a:solidFill>
              </a:rPr>
              <a:t> of </a:t>
            </a:r>
            <a:r>
              <a:rPr lang="fr-FR" sz="2000" b="1" dirty="0" err="1" smtClean="0">
                <a:solidFill>
                  <a:srgbClr val="FFFF00"/>
                </a:solidFill>
              </a:rPr>
              <a:t>matter</a:t>
            </a:r>
            <a:r>
              <a:rPr lang="fr-FR" sz="2000" b="1" dirty="0" smtClean="0">
                <a:solidFill>
                  <a:srgbClr val="FFFF00"/>
                </a:solidFill>
              </a:rPr>
              <a:t>: relevant for </a:t>
            </a:r>
            <a:r>
              <a:rPr lang="fr-FR" sz="2000" b="1" dirty="0" err="1" smtClean="0">
                <a:solidFill>
                  <a:srgbClr val="FFFF00"/>
                </a:solidFill>
              </a:rPr>
              <a:t>constraining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energy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density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functionals</a:t>
            </a: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6512" y="1762472"/>
            <a:ext cx="4968552" cy="4114800"/>
          </a:xfrm>
        </p:spPr>
        <p:txBody>
          <a:bodyPr/>
          <a:lstStyle/>
          <a:p>
            <a:r>
              <a:rPr lang="fr-FR" sz="1800" b="1" dirty="0"/>
              <a:t>Neutron-</a:t>
            </a:r>
            <a:r>
              <a:rPr lang="fr-FR" sz="1800" b="1" dirty="0" err="1"/>
              <a:t>rich</a:t>
            </a:r>
            <a:r>
              <a:rPr lang="fr-FR" sz="1800" b="1" dirty="0"/>
              <a:t> </a:t>
            </a:r>
            <a:r>
              <a:rPr lang="fr-FR" sz="1800" b="1" dirty="0" err="1"/>
              <a:t>matter</a:t>
            </a:r>
            <a:r>
              <a:rPr lang="fr-FR" sz="1800" b="1" dirty="0"/>
              <a:t> and pure neutron </a:t>
            </a:r>
            <a:r>
              <a:rPr lang="fr-FR" sz="1800" b="1" dirty="0" err="1" smtClean="0"/>
              <a:t>matter</a:t>
            </a:r>
            <a:r>
              <a:rPr lang="fr-FR" sz="1800" b="1" dirty="0" smtClean="0"/>
              <a:t> -&gt; </a:t>
            </a:r>
            <a:r>
              <a:rPr lang="fr-FR" sz="1800" b="1" dirty="0" err="1" smtClean="0"/>
              <a:t>physics</a:t>
            </a:r>
            <a:r>
              <a:rPr lang="fr-FR" sz="1800" b="1" dirty="0"/>
              <a:t> </a:t>
            </a:r>
            <a:r>
              <a:rPr lang="fr-FR" sz="1800" b="1" dirty="0" smtClean="0"/>
              <a:t>of </a:t>
            </a:r>
            <a:r>
              <a:rPr lang="fr-FR" sz="2400" b="1" u="sng" dirty="0" smtClean="0">
                <a:solidFill>
                  <a:srgbClr val="FF0000"/>
                </a:solidFill>
              </a:rPr>
              <a:t>isospin </a:t>
            </a:r>
            <a:r>
              <a:rPr lang="fr-FR" sz="2400" b="1" u="sng" dirty="0" err="1" smtClean="0">
                <a:solidFill>
                  <a:srgbClr val="FF0000"/>
                </a:solidFill>
              </a:rPr>
              <a:t>asymmetric</a:t>
            </a:r>
            <a:r>
              <a:rPr lang="fr-FR" sz="2400" b="1" u="sng" dirty="0" smtClean="0">
                <a:solidFill>
                  <a:srgbClr val="FF0000"/>
                </a:solidFill>
              </a:rPr>
              <a:t> </a:t>
            </a:r>
            <a:r>
              <a:rPr lang="fr-FR" sz="2400" b="1" u="sng" dirty="0" err="1" smtClean="0">
                <a:solidFill>
                  <a:srgbClr val="FF0000"/>
                </a:solidFill>
              </a:rPr>
              <a:t>systems</a:t>
            </a:r>
            <a:endParaRPr lang="fr-FR" sz="2400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b="1" dirty="0"/>
          </a:p>
          <a:p>
            <a:r>
              <a:rPr lang="fr-FR" sz="2400" b="1" dirty="0" err="1" smtClean="0">
                <a:solidFill>
                  <a:srgbClr val="660066"/>
                </a:solidFill>
              </a:rPr>
              <a:t>Very</a:t>
            </a:r>
            <a:r>
              <a:rPr lang="fr-FR" sz="2400" b="1" dirty="0" smtClean="0">
                <a:solidFill>
                  <a:srgbClr val="660066"/>
                </a:solidFill>
              </a:rPr>
              <a:t> </a:t>
            </a:r>
            <a:r>
              <a:rPr lang="fr-FR" sz="2400" b="1" dirty="0" err="1">
                <a:solidFill>
                  <a:srgbClr val="660066"/>
                </a:solidFill>
              </a:rPr>
              <a:t>l</a:t>
            </a:r>
            <a:r>
              <a:rPr lang="fr-FR" sz="2400" b="1" dirty="0" err="1" smtClean="0">
                <a:solidFill>
                  <a:srgbClr val="660066"/>
                </a:solidFill>
              </a:rPr>
              <a:t>ow</a:t>
            </a:r>
            <a:r>
              <a:rPr lang="fr-FR" sz="2400" b="1" dirty="0" err="1">
                <a:solidFill>
                  <a:srgbClr val="660066"/>
                </a:solidFill>
              </a:rPr>
              <a:t>-density</a:t>
            </a:r>
            <a:r>
              <a:rPr lang="fr-FR" sz="2400" b="1" dirty="0">
                <a:solidFill>
                  <a:srgbClr val="660066"/>
                </a:solidFill>
              </a:rPr>
              <a:t> </a:t>
            </a:r>
            <a:r>
              <a:rPr lang="fr-FR" sz="1800" b="1" dirty="0" smtClean="0"/>
              <a:t>neutron </a:t>
            </a:r>
            <a:r>
              <a:rPr lang="fr-FR" sz="1800" b="1" dirty="0" err="1" smtClean="0"/>
              <a:t>matter</a:t>
            </a:r>
            <a:r>
              <a:rPr lang="fr-FR" sz="1800" b="1" dirty="0" smtClean="0"/>
              <a:t> </a:t>
            </a:r>
          </a:p>
          <a:p>
            <a:endParaRPr lang="fr-FR" sz="1800" b="1" dirty="0">
              <a:solidFill>
                <a:srgbClr val="660066"/>
              </a:solidFill>
            </a:endParaRPr>
          </a:p>
          <a:p>
            <a:pPr>
              <a:buFontTx/>
              <a:buChar char="-"/>
            </a:pPr>
            <a:r>
              <a:rPr lang="fr-FR" sz="1800" b="1" u="sng" dirty="0" smtClean="0">
                <a:solidFill>
                  <a:srgbClr val="FF0000"/>
                </a:solidFill>
              </a:rPr>
              <a:t>Surface </a:t>
            </a:r>
            <a:r>
              <a:rPr lang="fr-FR" sz="1800" b="1" u="sng" dirty="0" err="1" smtClean="0">
                <a:solidFill>
                  <a:srgbClr val="FF0000"/>
                </a:solidFill>
              </a:rPr>
              <a:t>properties</a:t>
            </a:r>
            <a:r>
              <a:rPr lang="fr-FR" sz="1800" b="1" u="sng" dirty="0" smtClean="0">
                <a:solidFill>
                  <a:srgbClr val="FF0000"/>
                </a:solidFill>
              </a:rPr>
              <a:t> of neutron-</a:t>
            </a:r>
            <a:r>
              <a:rPr lang="fr-FR" sz="1800" b="1" u="sng" dirty="0" err="1" smtClean="0">
                <a:solidFill>
                  <a:srgbClr val="FF0000"/>
                </a:solidFill>
              </a:rPr>
              <a:t>rich</a:t>
            </a:r>
            <a:r>
              <a:rPr lang="fr-FR" sz="1800" b="1" u="sng" dirty="0" smtClean="0">
                <a:solidFill>
                  <a:srgbClr val="FF0000"/>
                </a:solidFill>
              </a:rPr>
              <a:t> </a:t>
            </a:r>
            <a:r>
              <a:rPr lang="fr-FR" sz="1800" b="1" u="sng" dirty="0" err="1" smtClean="0">
                <a:solidFill>
                  <a:srgbClr val="FF0000"/>
                </a:solidFill>
              </a:rPr>
              <a:t>nuclei</a:t>
            </a:r>
            <a:r>
              <a:rPr lang="fr-FR" sz="1800" b="1" u="sng" dirty="0" smtClean="0">
                <a:solidFill>
                  <a:srgbClr val="FF0000"/>
                </a:solidFill>
              </a:rPr>
              <a:t> </a:t>
            </a:r>
            <a:r>
              <a:rPr lang="fr-FR" sz="1800" b="1" dirty="0" err="1" smtClean="0">
                <a:solidFill>
                  <a:srgbClr val="660066"/>
                </a:solidFill>
              </a:rPr>
              <a:t>with</a:t>
            </a:r>
            <a:r>
              <a:rPr lang="fr-FR" sz="1800" b="1" dirty="0" smtClean="0">
                <a:solidFill>
                  <a:srgbClr val="660066"/>
                </a:solidFill>
              </a:rPr>
              <a:t> a diffuse </a:t>
            </a:r>
            <a:r>
              <a:rPr lang="fr-FR" sz="1800" b="1" dirty="0" err="1" smtClean="0">
                <a:solidFill>
                  <a:srgbClr val="660066"/>
                </a:solidFill>
              </a:rPr>
              <a:t>density</a:t>
            </a:r>
            <a:r>
              <a:rPr lang="fr-FR" sz="1800" b="1" dirty="0" smtClean="0">
                <a:solidFill>
                  <a:srgbClr val="660066"/>
                </a:solidFill>
              </a:rPr>
              <a:t>. </a:t>
            </a:r>
          </a:p>
          <a:p>
            <a:pPr marL="0" indent="0">
              <a:buNone/>
            </a:pPr>
            <a:endParaRPr lang="fr-FR" sz="1800" b="1" dirty="0" smtClean="0">
              <a:solidFill>
                <a:srgbClr val="660066"/>
              </a:solidFill>
            </a:endParaRPr>
          </a:p>
          <a:p>
            <a:pPr>
              <a:buFontTx/>
              <a:buChar char="-"/>
            </a:pPr>
            <a:r>
              <a:rPr lang="fr-FR" sz="1800" b="1" dirty="0" err="1" smtClean="0">
                <a:solidFill>
                  <a:srgbClr val="660066"/>
                </a:solidFill>
              </a:rPr>
              <a:t>Outer</a:t>
            </a:r>
            <a:r>
              <a:rPr lang="fr-FR" sz="1800" b="1" dirty="0" smtClean="0">
                <a:solidFill>
                  <a:srgbClr val="660066"/>
                </a:solidFill>
              </a:rPr>
              <a:t> </a:t>
            </a:r>
            <a:r>
              <a:rPr lang="fr-FR" sz="1800" b="1" dirty="0" err="1" smtClean="0">
                <a:solidFill>
                  <a:srgbClr val="660066"/>
                </a:solidFill>
              </a:rPr>
              <a:t>crust</a:t>
            </a:r>
            <a:r>
              <a:rPr lang="fr-FR" sz="1800" b="1" dirty="0" smtClean="0">
                <a:solidFill>
                  <a:srgbClr val="660066"/>
                </a:solidFill>
              </a:rPr>
              <a:t> of </a:t>
            </a:r>
            <a:r>
              <a:rPr lang="fr-FR" sz="1800" b="1" u="sng" dirty="0" smtClean="0">
                <a:solidFill>
                  <a:srgbClr val="FF0000"/>
                </a:solidFill>
              </a:rPr>
              <a:t>neutron stars</a:t>
            </a:r>
          </a:p>
          <a:p>
            <a:pPr>
              <a:buFontTx/>
              <a:buChar char="-"/>
            </a:pPr>
            <a:endParaRPr lang="fr-FR" sz="1800" b="1" u="sng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fr-FR" sz="1800" b="1" dirty="0" err="1" smtClean="0">
                <a:solidFill>
                  <a:srgbClr val="660066"/>
                </a:solidFill>
              </a:rPr>
              <a:t>Analogy</a:t>
            </a:r>
            <a:r>
              <a:rPr lang="fr-FR" sz="1800" b="1" dirty="0" smtClean="0">
                <a:solidFill>
                  <a:srgbClr val="660066"/>
                </a:solidFill>
              </a:rPr>
              <a:t> </a:t>
            </a:r>
            <a:r>
              <a:rPr lang="fr-FR" sz="1800" b="1" dirty="0" err="1" smtClean="0">
                <a:solidFill>
                  <a:srgbClr val="660066"/>
                </a:solidFill>
              </a:rPr>
              <a:t>with</a:t>
            </a:r>
            <a:r>
              <a:rPr lang="fr-FR" sz="1800" b="1" dirty="0" smtClean="0">
                <a:solidFill>
                  <a:srgbClr val="660066"/>
                </a:solidFill>
              </a:rPr>
              <a:t> </a:t>
            </a:r>
            <a:r>
              <a:rPr lang="fr-FR" sz="1800" b="1" u="sng" dirty="0" err="1" smtClean="0">
                <a:solidFill>
                  <a:srgbClr val="FF0000"/>
                </a:solidFill>
              </a:rPr>
              <a:t>ultracold</a:t>
            </a:r>
            <a:r>
              <a:rPr lang="fr-FR" sz="1800" b="1" u="sng" dirty="0" smtClean="0">
                <a:solidFill>
                  <a:srgbClr val="FF0000"/>
                </a:solidFill>
              </a:rPr>
              <a:t> </a:t>
            </a:r>
            <a:r>
              <a:rPr lang="fr-FR" sz="1800" b="1" u="sng" dirty="0" err="1" smtClean="0">
                <a:solidFill>
                  <a:srgbClr val="FF0000"/>
                </a:solidFill>
              </a:rPr>
              <a:t>atomic</a:t>
            </a:r>
            <a:r>
              <a:rPr lang="fr-FR" sz="1800" b="1" u="sng" dirty="0" smtClean="0">
                <a:solidFill>
                  <a:srgbClr val="FF0000"/>
                </a:solidFill>
              </a:rPr>
              <a:t> </a:t>
            </a:r>
            <a:r>
              <a:rPr lang="fr-FR" sz="1800" b="1" u="sng" dirty="0" err="1" smtClean="0">
                <a:solidFill>
                  <a:srgbClr val="FF0000"/>
                </a:solidFill>
              </a:rPr>
              <a:t>gases</a:t>
            </a:r>
            <a:r>
              <a:rPr lang="fr-FR" sz="1800" b="1" u="sng" dirty="0" smtClean="0">
                <a:solidFill>
                  <a:srgbClr val="FF0000"/>
                </a:solidFill>
              </a:rPr>
              <a:t> </a:t>
            </a:r>
            <a:r>
              <a:rPr lang="fr-FR" sz="1800" b="1" dirty="0" err="1" smtClean="0">
                <a:solidFill>
                  <a:srgbClr val="660066"/>
                </a:solidFill>
              </a:rPr>
              <a:t>at</a:t>
            </a:r>
            <a:r>
              <a:rPr lang="fr-FR" sz="1800" b="1" dirty="0" smtClean="0">
                <a:solidFill>
                  <a:srgbClr val="660066"/>
                </a:solidFill>
              </a:rPr>
              <a:t> </a:t>
            </a:r>
            <a:r>
              <a:rPr lang="fr-FR" sz="1800" b="1" dirty="0" err="1" smtClean="0">
                <a:solidFill>
                  <a:srgbClr val="660066"/>
                </a:solidFill>
              </a:rPr>
              <a:t>unitarity</a:t>
            </a:r>
            <a:r>
              <a:rPr lang="fr-FR" sz="1800" b="1" dirty="0" smtClean="0">
                <a:solidFill>
                  <a:srgbClr val="660066"/>
                </a:solidFill>
              </a:rPr>
              <a:t> (large </a:t>
            </a:r>
            <a:r>
              <a:rPr lang="fr-FR" sz="1800" b="1" dirty="0" err="1" smtClean="0">
                <a:solidFill>
                  <a:srgbClr val="660066"/>
                </a:solidFill>
              </a:rPr>
              <a:t>scattering</a:t>
            </a:r>
            <a:r>
              <a:rPr lang="fr-FR" sz="1800" b="1" dirty="0" smtClean="0">
                <a:solidFill>
                  <a:srgbClr val="660066"/>
                </a:solidFill>
              </a:rPr>
              <a:t> </a:t>
            </a:r>
            <a:r>
              <a:rPr lang="fr-FR" sz="1800" b="1" dirty="0" err="1" smtClean="0">
                <a:solidFill>
                  <a:srgbClr val="660066"/>
                </a:solidFill>
              </a:rPr>
              <a:t>length</a:t>
            </a:r>
            <a:r>
              <a:rPr lang="fr-FR" sz="1800" b="1" dirty="0" smtClean="0">
                <a:solidFill>
                  <a:srgbClr val="660066"/>
                </a:solidFill>
              </a:rPr>
              <a:t>)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 descr="aa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97152"/>
            <a:ext cx="3744416" cy="207434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4572000" y="4725144"/>
            <a:ext cx="2952328" cy="28803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</a:endParaRPr>
          </a:p>
        </p:txBody>
      </p:sp>
      <p:pic>
        <p:nvPicPr>
          <p:cNvPr id="4" name="Image 3" descr="S2n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938" y="1124744"/>
            <a:ext cx="2723486" cy="1596595"/>
          </a:xfrm>
          <a:prstGeom prst="rect">
            <a:avLst/>
          </a:prstGeom>
        </p:spPr>
      </p:pic>
      <p:cxnSp>
        <p:nvCxnSpPr>
          <p:cNvPr id="19" name="Connecteur droit avec flèche 18"/>
          <p:cNvCxnSpPr/>
          <p:nvPr/>
        </p:nvCxnSpPr>
        <p:spPr bwMode="auto">
          <a:xfrm>
            <a:off x="6732240" y="1700808"/>
            <a:ext cx="504056" cy="21602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Rectangle 16"/>
          <p:cNvSpPr/>
          <p:nvPr/>
        </p:nvSpPr>
        <p:spPr>
          <a:xfrm>
            <a:off x="0" y="1412776"/>
            <a:ext cx="4860032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3140968"/>
            <a:ext cx="4283968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3789040"/>
            <a:ext cx="4932040" cy="86409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4725144"/>
            <a:ext cx="3491880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445224"/>
            <a:ext cx="4355976" cy="79208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0" y="6597352"/>
            <a:ext cx="3168352" cy="2606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Image 9" descr="sta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924944"/>
            <a:ext cx="1792776" cy="191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24744"/>
            <a:ext cx="4968552" cy="4114800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sz="2400" b="1" dirty="0" err="1">
                <a:solidFill>
                  <a:srgbClr val="660066"/>
                </a:solidFill>
              </a:rPr>
              <a:t>Around</a:t>
            </a:r>
            <a:r>
              <a:rPr lang="fr-FR" sz="2400" b="1" dirty="0">
                <a:solidFill>
                  <a:srgbClr val="660066"/>
                </a:solidFill>
              </a:rPr>
              <a:t> the saturation point and </a:t>
            </a:r>
            <a:r>
              <a:rPr lang="fr-FR" sz="2400" b="1" dirty="0" err="1" smtClean="0">
                <a:solidFill>
                  <a:srgbClr val="660066"/>
                </a:solidFill>
              </a:rPr>
              <a:t>beyond</a:t>
            </a:r>
            <a:r>
              <a:rPr lang="fr-FR" sz="2400" b="1" dirty="0" smtClean="0">
                <a:solidFill>
                  <a:srgbClr val="660066"/>
                </a:solidFill>
              </a:rPr>
              <a:t>. </a:t>
            </a:r>
            <a:endParaRPr lang="fr-FR" sz="2400" b="1" dirty="0">
              <a:solidFill>
                <a:srgbClr val="660066"/>
              </a:solidFill>
            </a:endParaRPr>
          </a:p>
          <a:p>
            <a:pPr marL="0" indent="0">
              <a:buNone/>
            </a:pPr>
            <a:r>
              <a:rPr lang="fr-FR" sz="2000" b="1" dirty="0" smtClean="0">
                <a:solidFill>
                  <a:srgbClr val="660066"/>
                </a:solidFill>
              </a:rPr>
              <a:t>The structure of neutron stars </a:t>
            </a:r>
            <a:r>
              <a:rPr lang="fr-FR" sz="2000" b="1" dirty="0" err="1" smtClean="0">
                <a:solidFill>
                  <a:srgbClr val="660066"/>
                </a:solidFill>
              </a:rPr>
              <a:t>may</a:t>
            </a:r>
            <a:r>
              <a:rPr lang="fr-FR" sz="2000" b="1" dirty="0" smtClean="0">
                <a:solidFill>
                  <a:srgbClr val="660066"/>
                </a:solidFill>
              </a:rPr>
              <a:t> </a:t>
            </a:r>
            <a:r>
              <a:rPr lang="fr-FR" sz="2000" b="1" dirty="0" err="1" smtClean="0">
                <a:solidFill>
                  <a:srgbClr val="660066"/>
                </a:solidFill>
              </a:rPr>
              <a:t>be</a:t>
            </a:r>
            <a:r>
              <a:rPr lang="fr-FR" sz="2000" b="1" dirty="0" smtClean="0">
                <a:solidFill>
                  <a:srgbClr val="660066"/>
                </a:solidFill>
              </a:rPr>
              <a:t> </a:t>
            </a:r>
            <a:r>
              <a:rPr lang="fr-FR" sz="2000" b="1" dirty="0" err="1" smtClean="0">
                <a:solidFill>
                  <a:srgbClr val="660066"/>
                </a:solidFill>
              </a:rPr>
              <a:t>calculated</a:t>
            </a:r>
            <a:r>
              <a:rPr lang="fr-FR" sz="2000" b="1" dirty="0" smtClean="0">
                <a:solidFill>
                  <a:srgbClr val="660066"/>
                </a:solidFill>
              </a:rPr>
              <a:t> by </a:t>
            </a:r>
            <a:r>
              <a:rPr lang="fr-FR" sz="2000" b="1" dirty="0" err="1" smtClean="0">
                <a:solidFill>
                  <a:srgbClr val="660066"/>
                </a:solidFill>
              </a:rPr>
              <a:t>solving</a:t>
            </a:r>
            <a:r>
              <a:rPr lang="fr-FR" sz="2000" b="1" dirty="0" smtClean="0">
                <a:solidFill>
                  <a:srgbClr val="660066"/>
                </a:solidFill>
              </a:rPr>
              <a:t> the </a:t>
            </a:r>
            <a:r>
              <a:rPr lang="fr-FR" sz="2000" b="1" dirty="0" err="1" smtClean="0">
                <a:solidFill>
                  <a:srgbClr val="660066"/>
                </a:solidFill>
              </a:rPr>
              <a:t>Tolmann</a:t>
            </a:r>
            <a:r>
              <a:rPr lang="fr-FR" sz="2000" b="1" dirty="0" smtClean="0">
                <a:solidFill>
                  <a:srgbClr val="660066"/>
                </a:solidFill>
              </a:rPr>
              <a:t>-Oppenheimer-</a:t>
            </a:r>
            <a:r>
              <a:rPr lang="fr-FR" sz="2000" b="1" dirty="0" err="1" smtClean="0">
                <a:solidFill>
                  <a:srgbClr val="660066"/>
                </a:solidFill>
              </a:rPr>
              <a:t>Volkoff</a:t>
            </a:r>
            <a:r>
              <a:rPr lang="fr-FR" sz="2000" b="1" dirty="0" smtClean="0">
                <a:solidFill>
                  <a:srgbClr val="660066"/>
                </a:solidFill>
              </a:rPr>
              <a:t> </a:t>
            </a:r>
            <a:r>
              <a:rPr lang="fr-FR" sz="2000" b="1" dirty="0" err="1" smtClean="0">
                <a:solidFill>
                  <a:srgbClr val="660066"/>
                </a:solidFill>
              </a:rPr>
              <a:t>equations</a:t>
            </a:r>
            <a:r>
              <a:rPr lang="fr-FR" sz="2000" b="1" dirty="0" smtClean="0">
                <a:solidFill>
                  <a:srgbClr val="660066"/>
                </a:solidFill>
              </a:rPr>
              <a:t>. </a:t>
            </a:r>
          </a:p>
          <a:p>
            <a:pPr marL="0" indent="0">
              <a:buNone/>
            </a:pPr>
            <a:r>
              <a:rPr lang="fr-FR" sz="2000" b="1" dirty="0" smtClean="0">
                <a:solidFill>
                  <a:srgbClr val="660066"/>
                </a:solidFill>
              </a:rPr>
              <a:t>Pressure (first </a:t>
            </a:r>
            <a:r>
              <a:rPr lang="fr-FR" sz="2000" b="1" dirty="0" err="1" smtClean="0">
                <a:solidFill>
                  <a:srgbClr val="660066"/>
                </a:solidFill>
              </a:rPr>
              <a:t>derivative</a:t>
            </a:r>
            <a:r>
              <a:rPr lang="fr-FR" sz="2000" b="1" dirty="0" smtClean="0">
                <a:solidFill>
                  <a:srgbClr val="660066"/>
                </a:solidFill>
              </a:rPr>
              <a:t> of the EOS) </a:t>
            </a:r>
            <a:r>
              <a:rPr lang="fr-FR" sz="2000" b="1" dirty="0" err="1" smtClean="0">
                <a:solidFill>
                  <a:srgbClr val="660066"/>
                </a:solidFill>
              </a:rPr>
              <a:t>enters</a:t>
            </a:r>
            <a:r>
              <a:rPr lang="fr-FR" sz="2000" b="1" dirty="0" smtClean="0">
                <a:solidFill>
                  <a:srgbClr val="660066"/>
                </a:solidFill>
              </a:rPr>
              <a:t> in </a:t>
            </a:r>
            <a:r>
              <a:rPr lang="fr-FR" sz="2000" b="1" dirty="0" err="1" smtClean="0">
                <a:solidFill>
                  <a:srgbClr val="660066"/>
                </a:solidFill>
              </a:rPr>
              <a:t>such</a:t>
            </a:r>
            <a:r>
              <a:rPr lang="fr-FR" sz="2000" b="1" dirty="0" smtClean="0">
                <a:solidFill>
                  <a:srgbClr val="660066"/>
                </a:solidFill>
              </a:rPr>
              <a:t> </a:t>
            </a:r>
            <a:r>
              <a:rPr lang="fr-FR" sz="2000" b="1" dirty="0" err="1" smtClean="0">
                <a:solidFill>
                  <a:srgbClr val="660066"/>
                </a:solidFill>
              </a:rPr>
              <a:t>equations</a:t>
            </a:r>
            <a:r>
              <a:rPr lang="fr-FR" sz="2000" b="1" dirty="0" smtClean="0">
                <a:solidFill>
                  <a:srgbClr val="660066"/>
                </a:solidFill>
              </a:rPr>
              <a:t>. The total radius </a:t>
            </a:r>
            <a:r>
              <a:rPr lang="fr-FR" sz="2000" b="1" dirty="0" err="1" smtClean="0">
                <a:solidFill>
                  <a:srgbClr val="660066"/>
                </a:solidFill>
              </a:rPr>
              <a:t>is</a:t>
            </a:r>
            <a:r>
              <a:rPr lang="fr-FR" sz="2000" b="1" dirty="0" smtClean="0">
                <a:solidFill>
                  <a:srgbClr val="660066"/>
                </a:solidFill>
              </a:rPr>
              <a:t> </a:t>
            </a:r>
            <a:r>
              <a:rPr lang="fr-FR" sz="2000" b="1" dirty="0" err="1" smtClean="0">
                <a:solidFill>
                  <a:srgbClr val="660066"/>
                </a:solidFill>
              </a:rPr>
              <a:t>provided</a:t>
            </a:r>
            <a:r>
              <a:rPr lang="fr-FR" sz="2000" b="1" dirty="0" smtClean="0">
                <a:solidFill>
                  <a:srgbClr val="660066"/>
                </a:solidFill>
              </a:rPr>
              <a:t> by the point </a:t>
            </a:r>
            <a:r>
              <a:rPr lang="fr-FR" sz="2000" b="1" dirty="0" err="1" smtClean="0">
                <a:solidFill>
                  <a:srgbClr val="660066"/>
                </a:solidFill>
              </a:rPr>
              <a:t>where</a:t>
            </a:r>
            <a:r>
              <a:rPr lang="fr-FR" sz="2000" b="1" dirty="0" smtClean="0">
                <a:solidFill>
                  <a:srgbClr val="660066"/>
                </a:solidFill>
              </a:rPr>
              <a:t> the pressure </a:t>
            </a:r>
            <a:r>
              <a:rPr lang="fr-FR" sz="2000" b="1" dirty="0" err="1" smtClean="0">
                <a:solidFill>
                  <a:srgbClr val="660066"/>
                </a:solidFill>
              </a:rPr>
              <a:t>vanishes</a:t>
            </a:r>
            <a:r>
              <a:rPr lang="fr-FR" sz="2000" b="1" dirty="0" smtClean="0">
                <a:solidFill>
                  <a:srgbClr val="660066"/>
                </a:solidFill>
              </a:rPr>
              <a:t>: </a:t>
            </a:r>
          </a:p>
          <a:p>
            <a:pPr marL="0" indent="0">
              <a:buNone/>
            </a:pPr>
            <a:r>
              <a:rPr lang="fr-FR" sz="2400" b="1" u="sng" dirty="0" smtClean="0">
                <a:solidFill>
                  <a:srgbClr val="FF0000"/>
                </a:solidFill>
              </a:rPr>
              <a:t>neutron </a:t>
            </a:r>
            <a:r>
              <a:rPr lang="fr-FR" sz="2400" b="1" u="sng" dirty="0">
                <a:solidFill>
                  <a:srgbClr val="FF0000"/>
                </a:solidFill>
              </a:rPr>
              <a:t>star </a:t>
            </a:r>
            <a:r>
              <a:rPr lang="fr-FR" sz="2400" b="1" u="sng" dirty="0" smtClean="0">
                <a:solidFill>
                  <a:srgbClr val="FF0000"/>
                </a:solidFill>
              </a:rPr>
              <a:t>mass/radius</a:t>
            </a:r>
            <a:r>
              <a:rPr lang="fr-FR" sz="2400" b="1" u="sng" dirty="0">
                <a:solidFill>
                  <a:srgbClr val="FF0000"/>
                </a:solidFill>
              </a:rPr>
              <a:t>, </a:t>
            </a:r>
            <a:endParaRPr lang="fr-FR" sz="2400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400" b="1" u="sng" dirty="0" err="1" smtClean="0">
                <a:solidFill>
                  <a:srgbClr val="FF0000"/>
                </a:solidFill>
              </a:rPr>
              <a:t>symmetry</a:t>
            </a:r>
            <a:r>
              <a:rPr lang="fr-FR" sz="2400" b="1" u="sng" dirty="0" smtClean="0">
                <a:solidFill>
                  <a:srgbClr val="FF0000"/>
                </a:solidFill>
              </a:rPr>
              <a:t> </a:t>
            </a:r>
            <a:r>
              <a:rPr lang="fr-FR" sz="2400" b="1" u="sng" dirty="0" err="1" smtClean="0">
                <a:solidFill>
                  <a:srgbClr val="FF0000"/>
                </a:solidFill>
              </a:rPr>
              <a:t>energy</a:t>
            </a:r>
            <a:r>
              <a:rPr lang="fr-FR" sz="2400" b="1" u="sng" dirty="0" smtClean="0">
                <a:solidFill>
                  <a:srgbClr val="FF0000"/>
                </a:solidFill>
              </a:rPr>
              <a:t> and </a:t>
            </a:r>
            <a:r>
              <a:rPr lang="fr-FR" sz="2400" b="1" u="sng" dirty="0" err="1" smtClean="0">
                <a:solidFill>
                  <a:srgbClr val="FF0000"/>
                </a:solidFill>
              </a:rPr>
              <a:t>its</a:t>
            </a:r>
            <a:r>
              <a:rPr lang="fr-FR" sz="2400" b="1" u="sng" dirty="0" smtClean="0">
                <a:solidFill>
                  <a:srgbClr val="FF0000"/>
                </a:solidFill>
              </a:rPr>
              <a:t> </a:t>
            </a:r>
            <a:r>
              <a:rPr lang="fr-FR" sz="2400" b="1" u="sng" dirty="0" err="1" smtClean="0">
                <a:solidFill>
                  <a:srgbClr val="FF0000"/>
                </a:solidFill>
              </a:rPr>
              <a:t>density</a:t>
            </a:r>
            <a:r>
              <a:rPr lang="fr-FR" sz="2400" b="1" u="sng" dirty="0" smtClean="0">
                <a:solidFill>
                  <a:srgbClr val="FF0000"/>
                </a:solidFill>
              </a:rPr>
              <a:t> </a:t>
            </a:r>
            <a:r>
              <a:rPr lang="fr-FR" sz="2400" b="1" u="sng" dirty="0" err="1" smtClean="0">
                <a:solidFill>
                  <a:srgbClr val="FF0000"/>
                </a:solidFill>
              </a:rPr>
              <a:t>dependence</a:t>
            </a:r>
            <a:endParaRPr lang="fr-FR" sz="2400" b="1" u="sng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860032" y="4869160"/>
            <a:ext cx="3456384" cy="10081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</a:endParaRPr>
          </a:p>
        </p:txBody>
      </p:sp>
      <p:pic>
        <p:nvPicPr>
          <p:cNvPr id="9" name="Image 8" descr="aa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40768"/>
            <a:ext cx="2016224" cy="1962601"/>
          </a:xfrm>
          <a:prstGeom prst="rect">
            <a:avLst/>
          </a:prstGeom>
        </p:spPr>
      </p:pic>
      <p:pic>
        <p:nvPicPr>
          <p:cNvPr id="8" name="Image 7" descr="aa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351" y="3861048"/>
            <a:ext cx="3771785" cy="2636912"/>
          </a:xfrm>
          <a:prstGeom prst="rect">
            <a:avLst/>
          </a:prstGeom>
        </p:spPr>
      </p:pic>
      <p:sp>
        <p:nvSpPr>
          <p:cNvPr id="18" name="Titre 1"/>
          <p:cNvSpPr txBox="1">
            <a:spLocks/>
          </p:cNvSpPr>
          <p:nvPr/>
        </p:nvSpPr>
        <p:spPr bwMode="auto">
          <a:xfrm>
            <a:off x="539552" y="116632"/>
            <a:ext cx="8136904" cy="93610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err="1" smtClean="0">
                <a:solidFill>
                  <a:srgbClr val="FFFF00"/>
                </a:solidFill>
              </a:rPr>
              <a:t>Properties</a:t>
            </a:r>
            <a:r>
              <a:rPr lang="fr-FR" sz="2000" b="1" dirty="0" smtClean="0">
                <a:solidFill>
                  <a:srgbClr val="FFFF00"/>
                </a:solidFill>
              </a:rPr>
              <a:t> of </a:t>
            </a:r>
            <a:r>
              <a:rPr lang="fr-FR" sz="2000" b="1" dirty="0" err="1" smtClean="0">
                <a:solidFill>
                  <a:srgbClr val="FFFF00"/>
                </a:solidFill>
              </a:rPr>
              <a:t>matter</a:t>
            </a:r>
            <a:r>
              <a:rPr lang="fr-FR" sz="2000" b="1" dirty="0" smtClean="0">
                <a:solidFill>
                  <a:srgbClr val="FFFF00"/>
                </a:solidFill>
              </a:rPr>
              <a:t>: relevant for </a:t>
            </a:r>
            <a:r>
              <a:rPr lang="fr-FR" sz="2000" b="1" dirty="0" err="1" smtClean="0">
                <a:solidFill>
                  <a:srgbClr val="FFFF00"/>
                </a:solidFill>
              </a:rPr>
              <a:t>constraining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energy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density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functionals</a:t>
            </a:r>
            <a:endParaRPr lang="fr-FR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29" name="Picture 5" descr="Cliché 2013-12-03 09-39-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4864"/>
            <a:ext cx="7315200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6" name="Text Box 6"/>
          <p:cNvSpPr txBox="1">
            <a:spLocks noChangeArrowheads="1"/>
          </p:cNvSpPr>
          <p:nvPr/>
        </p:nvSpPr>
        <p:spPr bwMode="auto">
          <a:xfrm>
            <a:off x="107504" y="1196752"/>
            <a:ext cx="9036496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sz="1800" b="1" dirty="0" smtClean="0">
                <a:solidFill>
                  <a:srgbClr val="000000"/>
                </a:solidFill>
              </a:rPr>
              <a:t>Equation of state of </a:t>
            </a:r>
            <a:r>
              <a:rPr lang="fr-FR" sz="1800" b="1" dirty="0" err="1" smtClean="0">
                <a:solidFill>
                  <a:srgbClr val="000000"/>
                </a:solidFill>
              </a:rPr>
              <a:t>nuclear</a:t>
            </a:r>
            <a:r>
              <a:rPr lang="fr-FR" sz="1800" b="1" dirty="0" smtClean="0">
                <a:solidFill>
                  <a:srgbClr val="000000"/>
                </a:solidFill>
              </a:rPr>
              <a:t> </a:t>
            </a:r>
            <a:r>
              <a:rPr lang="fr-FR" sz="1800" b="1" dirty="0" err="1" smtClean="0">
                <a:solidFill>
                  <a:srgbClr val="000000"/>
                </a:solidFill>
              </a:rPr>
              <a:t>matter</a:t>
            </a:r>
            <a:r>
              <a:rPr lang="fr-FR" sz="1800" b="1" dirty="0" smtClean="0">
                <a:solidFill>
                  <a:srgbClr val="000000"/>
                </a:solidFill>
              </a:rPr>
              <a:t> </a:t>
            </a:r>
            <a:r>
              <a:rPr lang="fr-FR" sz="1800" b="1" dirty="0" err="1" smtClean="0">
                <a:solidFill>
                  <a:srgbClr val="000000"/>
                </a:solidFill>
              </a:rPr>
              <a:t>with</a:t>
            </a:r>
            <a:r>
              <a:rPr lang="fr-FR" sz="1800" b="1" dirty="0" smtClean="0">
                <a:solidFill>
                  <a:srgbClr val="000000"/>
                </a:solidFill>
              </a:rPr>
              <a:t> a </a:t>
            </a:r>
            <a:r>
              <a:rPr lang="fr-FR" sz="1800" b="1" dirty="0" err="1" smtClean="0">
                <a:solidFill>
                  <a:srgbClr val="000000"/>
                </a:solidFill>
              </a:rPr>
              <a:t>Skyrme</a:t>
            </a:r>
            <a:r>
              <a:rPr lang="fr-FR" sz="1800" b="1" dirty="0" smtClean="0">
                <a:solidFill>
                  <a:srgbClr val="000000"/>
                </a:solidFill>
              </a:rPr>
              <a:t>-type interaction. </a:t>
            </a:r>
            <a:endParaRPr lang="fr-FR" b="1" dirty="0" smtClean="0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fr-FR" sz="2000" b="1" dirty="0" smtClean="0">
                <a:solidFill>
                  <a:srgbClr val="000000"/>
                </a:solidFill>
              </a:rPr>
              <a:t>The </a:t>
            </a:r>
            <a:r>
              <a:rPr lang="fr-FR" sz="2000" b="1" dirty="0" err="1" smtClean="0">
                <a:solidFill>
                  <a:srgbClr val="000000"/>
                </a:solidFill>
              </a:rPr>
              <a:t>perturbative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many</a:t>
            </a:r>
            <a:r>
              <a:rPr lang="fr-FR" sz="2000" b="1" dirty="0" smtClean="0">
                <a:solidFill>
                  <a:srgbClr val="000000"/>
                </a:solidFill>
              </a:rPr>
              <a:t>-body </a:t>
            </a:r>
            <a:r>
              <a:rPr lang="fr-FR" sz="2000" b="1" dirty="0" err="1" smtClean="0">
                <a:solidFill>
                  <a:srgbClr val="000000"/>
                </a:solidFill>
              </a:rPr>
              <a:t>problem</a:t>
            </a:r>
            <a:r>
              <a:rPr lang="fr-FR" sz="2000" b="1" dirty="0" smtClean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150531" name="Rectangle 7"/>
          <p:cNvSpPr>
            <a:spLocks noChangeArrowheads="1"/>
          </p:cNvSpPr>
          <p:nvPr/>
        </p:nvSpPr>
        <p:spPr bwMode="auto">
          <a:xfrm>
            <a:off x="762000" y="5029200"/>
            <a:ext cx="914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0533" name="Rectangle 11"/>
          <p:cNvSpPr>
            <a:spLocks noChangeArrowheads="1"/>
          </p:cNvSpPr>
          <p:nvPr/>
        </p:nvSpPr>
        <p:spPr bwMode="auto">
          <a:xfrm>
            <a:off x="533400" y="4653136"/>
            <a:ext cx="7543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3896" name="Oval 8"/>
          <p:cNvSpPr>
            <a:spLocks noChangeArrowheads="1"/>
          </p:cNvSpPr>
          <p:nvPr/>
        </p:nvSpPr>
        <p:spPr bwMode="auto">
          <a:xfrm>
            <a:off x="2209800" y="3140968"/>
            <a:ext cx="4343400" cy="1447800"/>
          </a:xfrm>
          <a:prstGeom prst="ellips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3897" name="Line 9"/>
          <p:cNvSpPr>
            <a:spLocks noChangeShapeType="1"/>
          </p:cNvSpPr>
          <p:nvPr/>
        </p:nvSpPr>
        <p:spPr bwMode="auto">
          <a:xfrm>
            <a:off x="4355976" y="4653136"/>
            <a:ext cx="0" cy="63056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6568" name="ZoneTexte 1"/>
          <p:cNvSpPr txBox="1">
            <a:spLocks noChangeArrowheads="1"/>
          </p:cNvSpPr>
          <p:nvPr/>
        </p:nvSpPr>
        <p:spPr bwMode="auto">
          <a:xfrm>
            <a:off x="250825" y="116632"/>
            <a:ext cx="87487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>
              <a:buFont typeface="Wingdings" charset="0"/>
              <a:buChar char="w"/>
              <a:defRPr/>
            </a:pPr>
            <a:r>
              <a:rPr lang="fr-FR" sz="1400" b="1" dirty="0" err="1" smtClean="0">
                <a:solidFill>
                  <a:srgbClr val="0000FF"/>
                </a:solidFill>
              </a:rPr>
              <a:t>Moghrabi</a:t>
            </a:r>
            <a:r>
              <a:rPr lang="fr-FR" sz="1400" b="1" dirty="0" smtClean="0">
                <a:solidFill>
                  <a:srgbClr val="0000FF"/>
                </a:solidFill>
              </a:rPr>
              <a:t>, </a:t>
            </a:r>
            <a:r>
              <a:rPr lang="fr-FR" sz="1400" b="1" dirty="0" err="1" smtClean="0">
                <a:solidFill>
                  <a:srgbClr val="0000FF"/>
                </a:solidFill>
              </a:rPr>
              <a:t>Grasso</a:t>
            </a:r>
            <a:r>
              <a:rPr lang="fr-FR" sz="1400" b="1" dirty="0" smtClean="0">
                <a:solidFill>
                  <a:srgbClr val="0000FF"/>
                </a:solidFill>
              </a:rPr>
              <a:t>, Colo’, Van </a:t>
            </a:r>
            <a:r>
              <a:rPr lang="fr-FR" sz="1400" b="1" dirty="0" err="1" smtClean="0">
                <a:solidFill>
                  <a:srgbClr val="0000FF"/>
                </a:solidFill>
              </a:rPr>
              <a:t>Giai</a:t>
            </a:r>
            <a:r>
              <a:rPr lang="fr-FR" sz="1400" b="1" dirty="0" smtClean="0">
                <a:solidFill>
                  <a:srgbClr val="0000FF"/>
                </a:solidFill>
              </a:rPr>
              <a:t>, PRL 105, 262501 (2010)</a:t>
            </a:r>
          </a:p>
          <a:p>
            <a:pPr marL="342900" indent="-342900">
              <a:buFont typeface="Wingdings" charset="0"/>
              <a:buChar char="w"/>
              <a:defRPr/>
            </a:pPr>
            <a:r>
              <a:rPr lang="fr-FR" sz="1400" b="1" dirty="0" smtClean="0">
                <a:solidFill>
                  <a:srgbClr val="0000FF"/>
                </a:solidFill>
              </a:rPr>
              <a:t>First application to </a:t>
            </a:r>
            <a:r>
              <a:rPr lang="fr-FR" sz="1400" b="1" dirty="0" err="1" smtClean="0">
                <a:solidFill>
                  <a:srgbClr val="0000FF"/>
                </a:solidFill>
              </a:rPr>
              <a:t>finite</a:t>
            </a:r>
            <a:r>
              <a:rPr lang="fr-FR" sz="1400" b="1" dirty="0" smtClean="0">
                <a:solidFill>
                  <a:srgbClr val="0000FF"/>
                </a:solidFill>
              </a:rPr>
              <a:t> </a:t>
            </a:r>
            <a:r>
              <a:rPr lang="fr-FR" sz="1400" b="1" dirty="0" err="1" smtClean="0">
                <a:solidFill>
                  <a:srgbClr val="0000FF"/>
                </a:solidFill>
              </a:rPr>
              <a:t>nuclei</a:t>
            </a:r>
            <a:r>
              <a:rPr lang="fr-FR" sz="1400" b="1" dirty="0" smtClean="0">
                <a:solidFill>
                  <a:srgbClr val="0000FF"/>
                </a:solidFill>
              </a:rPr>
              <a:t>: </a:t>
            </a:r>
            <a:r>
              <a:rPr lang="fr-FR" sz="1400" b="1" dirty="0" err="1" smtClean="0">
                <a:solidFill>
                  <a:srgbClr val="0000FF"/>
                </a:solidFill>
              </a:rPr>
              <a:t>Brenna</a:t>
            </a:r>
            <a:r>
              <a:rPr lang="fr-FR" sz="1400" b="1" dirty="0" smtClean="0">
                <a:solidFill>
                  <a:srgbClr val="0000FF"/>
                </a:solidFill>
              </a:rPr>
              <a:t> et al. PRC 90</a:t>
            </a:r>
            <a:r>
              <a:rPr lang="fr-FR" sz="1400" b="1" dirty="0">
                <a:solidFill>
                  <a:srgbClr val="0000FF"/>
                </a:solidFill>
              </a:rPr>
              <a:t>, 044316 (2014) </a:t>
            </a:r>
          </a:p>
          <a:p>
            <a:pPr>
              <a:defRPr/>
            </a:pPr>
            <a:r>
              <a:rPr lang="fr-FR" sz="1400" b="1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 </a:t>
            </a:r>
            <a:r>
              <a:rPr lang="fr-FR" sz="1400" b="1" dirty="0" smtClean="0">
                <a:solidFill>
                  <a:srgbClr val="0000FF"/>
                </a:solidFill>
              </a:rPr>
              <a:t>Yang, </a:t>
            </a:r>
            <a:r>
              <a:rPr lang="fr-FR" sz="1400" b="1" dirty="0" err="1" smtClean="0">
                <a:solidFill>
                  <a:srgbClr val="0000FF"/>
                </a:solidFill>
              </a:rPr>
              <a:t>Grasso</a:t>
            </a:r>
            <a:r>
              <a:rPr lang="fr-FR" sz="1400" b="1" dirty="0" smtClean="0">
                <a:solidFill>
                  <a:srgbClr val="0000FF"/>
                </a:solidFill>
              </a:rPr>
              <a:t>, Roca-Maza, et al., PRC 94, 034311 (2016)</a:t>
            </a:r>
          </a:p>
          <a:p>
            <a:pPr>
              <a:defRPr/>
            </a:pPr>
            <a:r>
              <a:rPr lang="fr-FR" sz="1400" b="1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 </a:t>
            </a:r>
            <a:r>
              <a:rPr lang="fr-FR" sz="1400" b="1" dirty="0" err="1" smtClean="0">
                <a:solidFill>
                  <a:srgbClr val="0000FF"/>
                </a:solidFill>
              </a:rPr>
              <a:t>Grasso</a:t>
            </a:r>
            <a:r>
              <a:rPr lang="fr-FR" sz="1400" b="1" dirty="0" smtClean="0">
                <a:solidFill>
                  <a:srgbClr val="0000FF"/>
                </a:solidFill>
              </a:rPr>
              <a:t>, Lacroix, van </a:t>
            </a:r>
            <a:r>
              <a:rPr lang="fr-FR" sz="1400" b="1" dirty="0" err="1" smtClean="0">
                <a:solidFill>
                  <a:srgbClr val="0000FF"/>
                </a:solidFill>
              </a:rPr>
              <a:t>Kolck</a:t>
            </a:r>
            <a:r>
              <a:rPr lang="fr-FR" sz="1400" b="1" dirty="0" smtClean="0">
                <a:solidFill>
                  <a:srgbClr val="0000FF"/>
                </a:solidFill>
              </a:rPr>
              <a:t>, </a:t>
            </a:r>
            <a:r>
              <a:rPr lang="fr-FR" sz="1400" b="1" dirty="0" err="1" smtClean="0">
                <a:solidFill>
                  <a:srgbClr val="0000FF"/>
                </a:solidFill>
              </a:rPr>
              <a:t>Invited</a:t>
            </a:r>
            <a:r>
              <a:rPr lang="fr-FR" sz="1400" b="1" dirty="0" smtClean="0">
                <a:solidFill>
                  <a:srgbClr val="0000FF"/>
                </a:solidFill>
              </a:rPr>
              <a:t> Comment, Phys</a:t>
            </a:r>
            <a:r>
              <a:rPr lang="fr-FR" sz="1400" b="1" dirty="0">
                <a:solidFill>
                  <a:srgbClr val="0000FF"/>
                </a:solidFill>
              </a:rPr>
              <a:t>. </a:t>
            </a:r>
            <a:r>
              <a:rPr lang="fr-FR" sz="1400" b="1" dirty="0" err="1">
                <a:solidFill>
                  <a:srgbClr val="0000FF"/>
                </a:solidFill>
              </a:rPr>
              <a:t>Scr</a:t>
            </a:r>
            <a:r>
              <a:rPr lang="fr-FR" sz="1400" b="1" dirty="0">
                <a:solidFill>
                  <a:srgbClr val="0000FF"/>
                </a:solidFill>
              </a:rPr>
              <a:t>. </a:t>
            </a:r>
            <a:r>
              <a:rPr lang="fr-FR" sz="1400" b="1" dirty="0" smtClean="0">
                <a:solidFill>
                  <a:srgbClr val="0000FF"/>
                </a:solidFill>
              </a:rPr>
              <a:t>91, 063005 (2016)</a:t>
            </a:r>
            <a:endParaRPr lang="fr-FR" sz="1400" b="1" dirty="0">
              <a:solidFill>
                <a:srgbClr val="0000FF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300788" y="2636912"/>
            <a:ext cx="2087562" cy="4619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First </a:t>
            </a:r>
            <a:r>
              <a:rPr lang="fr-FR" b="1" dirty="0" err="1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order</a:t>
            </a:r>
            <a:endParaRPr lang="fr-FR" b="1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625084" y="3573016"/>
            <a:ext cx="2411412" cy="4603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Second </a:t>
            </a:r>
            <a:r>
              <a:rPr lang="fr-FR" b="1" dirty="0" err="1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order</a:t>
            </a:r>
            <a:endParaRPr lang="fr-FR" b="1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93898" name="Text Box 10"/>
          <p:cNvSpPr txBox="1">
            <a:spLocks noChangeArrowheads="1"/>
          </p:cNvSpPr>
          <p:nvPr/>
        </p:nvSpPr>
        <p:spPr bwMode="auto">
          <a:xfrm>
            <a:off x="179512" y="5373216"/>
            <a:ext cx="8784976" cy="13388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sz="1800" b="1" dirty="0" smtClean="0">
                <a:solidFill>
                  <a:srgbClr val="FFFFFF"/>
                </a:solidFill>
              </a:rPr>
              <a:t>This second-</a:t>
            </a:r>
            <a:r>
              <a:rPr lang="fr-FR" sz="1800" b="1" dirty="0" err="1" smtClean="0">
                <a:solidFill>
                  <a:srgbClr val="FFFFFF"/>
                </a:solidFill>
              </a:rPr>
              <a:t>order</a:t>
            </a:r>
            <a:r>
              <a:rPr lang="fr-FR" sz="1800" b="1" dirty="0" smtClean="0">
                <a:solidFill>
                  <a:srgbClr val="FFFFFF"/>
                </a:solidFill>
              </a:rPr>
              <a:t> contribution diverges  -&gt;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800" b="1" dirty="0" smtClean="0">
                <a:solidFill>
                  <a:srgbClr val="FFFFFF"/>
                </a:solidFill>
              </a:rPr>
              <a:t>For ex. </a:t>
            </a:r>
            <a:r>
              <a:rPr lang="en-US" sz="1800" b="1" dirty="0" smtClean="0">
                <a:solidFill>
                  <a:srgbClr val="FFFF00"/>
                </a:solidFill>
              </a:rPr>
              <a:t>the square of the </a:t>
            </a:r>
            <a:r>
              <a:rPr lang="en-US" sz="1800" b="1" dirty="0" err="1" smtClean="0">
                <a:solidFill>
                  <a:srgbClr val="FFFF00"/>
                </a:solidFill>
              </a:rPr>
              <a:t>Skyrme</a:t>
            </a:r>
            <a:r>
              <a:rPr lang="en-US" sz="1800" b="1" dirty="0" smtClean="0">
                <a:solidFill>
                  <a:srgbClr val="FFFF00"/>
                </a:solidFill>
              </a:rPr>
              <a:t>  t</a:t>
            </a:r>
            <a:r>
              <a:rPr lang="en-US" sz="1800" b="1" baseline="-25000" dirty="0" smtClean="0">
                <a:solidFill>
                  <a:srgbClr val="FFFF00"/>
                </a:solidFill>
              </a:rPr>
              <a:t>0 </a:t>
            </a:r>
            <a:r>
              <a:rPr lang="en-US" sz="1800" b="1" dirty="0" smtClean="0">
                <a:solidFill>
                  <a:srgbClr val="FFFF00"/>
                </a:solidFill>
              </a:rPr>
              <a:t>term </a:t>
            </a:r>
            <a:r>
              <a:rPr lang="en-US" sz="1800" b="1" dirty="0" smtClean="0">
                <a:solidFill>
                  <a:srgbClr val="FFFFFF"/>
                </a:solidFill>
              </a:rPr>
              <a:t>has a </a:t>
            </a:r>
            <a:r>
              <a:rPr lang="en-US" sz="1800" b="1" dirty="0" smtClean="0">
                <a:solidFill>
                  <a:srgbClr val="FFFF00"/>
                </a:solidFill>
              </a:rPr>
              <a:t>k</a:t>
            </a:r>
            <a:r>
              <a:rPr lang="en-US" sz="1800" b="1" baseline="-25000" dirty="0" smtClean="0">
                <a:solidFill>
                  <a:srgbClr val="FFFF00"/>
                </a:solidFill>
              </a:rPr>
              <a:t>F</a:t>
            </a:r>
            <a:r>
              <a:rPr lang="en-US" sz="1800" b="1" baseline="30000" dirty="0" smtClean="0">
                <a:solidFill>
                  <a:srgbClr val="FFFF00"/>
                </a:solidFill>
              </a:rPr>
              <a:t>4</a:t>
            </a:r>
            <a:r>
              <a:rPr lang="en-US" sz="1800" b="1" dirty="0" smtClean="0">
                <a:solidFill>
                  <a:srgbClr val="FFFF00"/>
                </a:solidFill>
              </a:rPr>
              <a:t> dependence </a:t>
            </a:r>
            <a:r>
              <a:rPr lang="en-US" sz="1800" b="1" dirty="0" smtClean="0">
                <a:solidFill>
                  <a:srgbClr val="FFFFFF"/>
                </a:solidFill>
              </a:rPr>
              <a:t>and is the sum of a finite part plus a term </a:t>
            </a:r>
            <a:r>
              <a:rPr lang="en-US" sz="1800" b="1" dirty="0" smtClean="0">
                <a:solidFill>
                  <a:srgbClr val="FFFF00"/>
                </a:solidFill>
              </a:rPr>
              <a:t>linearly dependent on the cutoff </a:t>
            </a:r>
            <a:r>
              <a:rPr lang="en-US" sz="1800" b="1" dirty="0" smtClean="0">
                <a:solidFill>
                  <a:srgbClr val="FFFFFF"/>
                </a:solidFill>
              </a:rPr>
              <a:t>(on the transferred momentum q) </a:t>
            </a:r>
            <a:r>
              <a:rPr lang="en-US" sz="1800" b="1" dirty="0" smtClean="0">
                <a:solidFill>
                  <a:srgbClr val="FFFF00"/>
                </a:solidFill>
              </a:rPr>
              <a:t>-&gt;  REGULARIZATION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652120" y="4797152"/>
            <a:ext cx="2952328" cy="369332"/>
          </a:xfrm>
          <a:prstGeom prst="rect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k</a:t>
            </a:r>
            <a:r>
              <a:rPr lang="fr-FR" sz="1800" b="1" baseline="-2500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F</a:t>
            </a:r>
            <a:r>
              <a:rPr lang="fr-FR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-&gt; Fermi </a:t>
            </a:r>
            <a:r>
              <a:rPr lang="fr-FR" sz="18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momentum</a:t>
            </a:r>
            <a:endParaRPr lang="fr-FR" sz="1800" b="1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cxnSp>
        <p:nvCxnSpPr>
          <p:cNvPr id="5" name="Connecteur droit avec flèche 4"/>
          <p:cNvCxnSpPr/>
          <p:nvPr/>
        </p:nvCxnSpPr>
        <p:spPr bwMode="auto">
          <a:xfrm flipV="1">
            <a:off x="5580112" y="5229200"/>
            <a:ext cx="504056" cy="64807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ZoneTexte 14"/>
          <p:cNvSpPr txBox="1"/>
          <p:nvPr/>
        </p:nvSpPr>
        <p:spPr>
          <a:xfrm>
            <a:off x="179512" y="4365104"/>
            <a:ext cx="2952328" cy="923330"/>
          </a:xfrm>
          <a:prstGeom prst="rect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k</a:t>
            </a:r>
            <a:r>
              <a:rPr lang="fr-FR" sz="1800" b="1" baseline="-25000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F</a:t>
            </a:r>
            <a:r>
              <a:rPr lang="fr-FR" sz="1800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= (</a:t>
            </a:r>
            <a:r>
              <a:rPr lang="fr-FR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3/2 π</a:t>
            </a:r>
            <a:r>
              <a:rPr lang="fr-FR" sz="1800" b="1" baseline="3000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2 </a:t>
            </a:r>
            <a:r>
              <a:rPr lang="fr-FR" sz="1800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ρ</a:t>
            </a:r>
            <a:r>
              <a:rPr lang="fr-FR" sz="1800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) </a:t>
            </a:r>
            <a:r>
              <a:rPr lang="fr-FR" sz="1800" b="1" baseline="30000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1/3       </a:t>
            </a:r>
            <a:r>
              <a:rPr lang="fr-FR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SM</a:t>
            </a:r>
            <a:endParaRPr lang="fr-FR" sz="1800" b="1" baseline="30000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  <a:p>
            <a:endParaRPr lang="fr-FR" sz="1800" b="1" dirty="0" smtClean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  <a:p>
            <a:r>
              <a:rPr lang="fr-FR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k</a:t>
            </a:r>
            <a:r>
              <a:rPr lang="fr-FR" sz="1800" b="1" baseline="-2500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F</a:t>
            </a:r>
            <a:r>
              <a:rPr lang="fr-FR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= </a:t>
            </a:r>
            <a:r>
              <a:rPr lang="fr-FR" sz="18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k</a:t>
            </a:r>
            <a:r>
              <a:rPr lang="fr-FR" sz="1800" b="1" baseline="-25000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N</a:t>
            </a:r>
            <a:r>
              <a:rPr lang="fr-FR" sz="1800" b="1" baseline="-2500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= (3π</a:t>
            </a:r>
            <a:r>
              <a:rPr lang="fr-FR" sz="1800" b="1" baseline="3000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2 </a:t>
            </a:r>
            <a:r>
              <a:rPr lang="fr-FR" sz="18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ρ</a:t>
            </a:r>
            <a:r>
              <a:rPr lang="fr-FR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) </a:t>
            </a:r>
            <a:r>
              <a:rPr lang="fr-FR" sz="1800" b="1" baseline="3000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1/3       </a:t>
            </a:r>
            <a:r>
              <a:rPr lang="fr-FR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NM</a:t>
            </a:r>
            <a:endParaRPr lang="fr-FR" sz="1800" b="1" baseline="30000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3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3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3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6" grpId="0" animBg="1"/>
      <p:bldP spid="293897" grpId="0" animBg="1"/>
      <p:bldP spid="293898" grpId="0" animBg="1"/>
      <p:bldP spid="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itre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2400" cy="1143000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Skyrme</a:t>
            </a:r>
            <a:r>
              <a:rPr lang="en-US" sz="32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interaction for matter (no spin orbit at the mean-field level)</a:t>
            </a:r>
            <a:endParaRPr lang="en-US" sz="3200" b="1" dirty="0">
              <a:solidFill>
                <a:srgbClr val="80008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9506" name="Image 3" descr="un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80928"/>
            <a:ext cx="892810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7" name="Image 4" descr="un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5457825"/>
            <a:ext cx="2540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8" name="ZoneTexte 5"/>
          <p:cNvSpPr txBox="1">
            <a:spLocks noChangeArrowheads="1"/>
          </p:cNvSpPr>
          <p:nvPr/>
        </p:nvSpPr>
        <p:spPr bwMode="auto">
          <a:xfrm>
            <a:off x="1547813" y="5300663"/>
            <a:ext cx="2663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800" b="1">
                <a:solidFill>
                  <a:srgbClr val="000000"/>
                </a:solidFill>
              </a:rPr>
              <a:t>Spin-exchange operator</a:t>
            </a:r>
          </a:p>
        </p:txBody>
      </p:sp>
      <p:sp>
        <p:nvSpPr>
          <p:cNvPr id="149509" name="Flèche vers la droite 6"/>
          <p:cNvSpPr>
            <a:spLocks noChangeArrowheads="1"/>
          </p:cNvSpPr>
          <p:nvPr/>
        </p:nvSpPr>
        <p:spPr bwMode="auto">
          <a:xfrm>
            <a:off x="3779838" y="5445125"/>
            <a:ext cx="720725" cy="3603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3" descr="uno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3" b="7863"/>
          <a:stretch>
            <a:fillRect/>
          </a:stretch>
        </p:blipFill>
        <p:spPr>
          <a:xfrm>
            <a:off x="5421613" y="2341810"/>
            <a:ext cx="3686891" cy="1951286"/>
          </a:xfrm>
        </p:spPr>
      </p:pic>
      <p:pic>
        <p:nvPicPr>
          <p:cNvPr id="162817" name="Image 4" descr="aa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908050"/>
            <a:ext cx="60706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8313" y="333375"/>
            <a:ext cx="8064500" cy="8302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Double </a:t>
            </a:r>
            <a:r>
              <a:rPr lang="fr-FR" b="1" dirty="0" err="1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counting</a:t>
            </a:r>
            <a:r>
              <a:rPr lang="fr-FR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and 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ultraviolet </a:t>
            </a:r>
            <a:r>
              <a:rPr lang="fr-FR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divergence (pressure and </a:t>
            </a:r>
            <a:r>
              <a:rPr lang="fr-FR" b="1" dirty="0" err="1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incompressibility</a:t>
            </a:r>
            <a:r>
              <a:rPr lang="fr-FR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)</a:t>
            </a:r>
          </a:p>
        </p:txBody>
      </p:sp>
      <p:sp>
        <p:nvSpPr>
          <p:cNvPr id="162819" name="ZoneTexte 5"/>
          <p:cNvSpPr txBox="1">
            <a:spLocks noChangeArrowheads="1"/>
          </p:cNvSpPr>
          <p:nvPr/>
        </p:nvSpPr>
        <p:spPr bwMode="auto">
          <a:xfrm>
            <a:off x="755650" y="6362700"/>
            <a:ext cx="81375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800" b="1" dirty="0">
                <a:solidFill>
                  <a:srgbClr val="000000"/>
                </a:solidFill>
              </a:rPr>
              <a:t>Yang, </a:t>
            </a:r>
            <a:r>
              <a:rPr lang="fr-FR" sz="1800" b="1" dirty="0" err="1">
                <a:solidFill>
                  <a:srgbClr val="000000"/>
                </a:solidFill>
              </a:rPr>
              <a:t>Grasso</a:t>
            </a:r>
            <a:r>
              <a:rPr lang="fr-FR" sz="1800" b="1" dirty="0">
                <a:solidFill>
                  <a:srgbClr val="000000"/>
                </a:solidFill>
              </a:rPr>
              <a:t>, </a:t>
            </a:r>
            <a:r>
              <a:rPr lang="fr-FR" sz="1800" b="1" dirty="0" smtClean="0">
                <a:solidFill>
                  <a:srgbClr val="000000"/>
                </a:solidFill>
              </a:rPr>
              <a:t>Roca-Maza, et al, </a:t>
            </a:r>
            <a:r>
              <a:rPr lang="fr-FR" sz="1800" b="1" dirty="0">
                <a:solidFill>
                  <a:srgbClr val="000000"/>
                </a:solidFill>
              </a:rPr>
              <a:t>PRC 94, 034311 (2016)</a:t>
            </a:r>
          </a:p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6372200" y="1340768"/>
            <a:ext cx="2124075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b="1">
                <a:solidFill>
                  <a:srgbClr val="FFFFFF"/>
                </a:solidFill>
              </a:rPr>
              <a:t>PRESSURE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6012160" y="4407198"/>
            <a:ext cx="2124075" cy="4619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b="1">
                <a:solidFill>
                  <a:srgbClr val="FFFFFF"/>
                </a:solidFill>
              </a:rPr>
              <a:t>INCOMPR.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51520" y="5805264"/>
            <a:ext cx="720080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1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26851</TotalTime>
  <Words>2232</Words>
  <Application>Microsoft Macintosh PowerPoint</Application>
  <PresentationFormat>Présentation à l'écran (4:3)</PresentationFormat>
  <Paragraphs>247</Paragraphs>
  <Slides>38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14</vt:i4>
      </vt:variant>
      <vt:variant>
        <vt:lpstr>Titres des diapositives</vt:lpstr>
      </vt:variant>
      <vt:variant>
        <vt:i4>38</vt:i4>
      </vt:variant>
    </vt:vector>
  </HeadingPairs>
  <TitlesOfParts>
    <vt:vector size="52" baseType="lpstr">
      <vt:lpstr>Nouvelle présentation</vt:lpstr>
      <vt:lpstr>31_Nouvelle présentation</vt:lpstr>
      <vt:lpstr>Conception personnalisée</vt:lpstr>
      <vt:lpstr>2_Thème Office</vt:lpstr>
      <vt:lpstr>4_Nouvelle présentation</vt:lpstr>
      <vt:lpstr>1_Nouvelle présentation</vt:lpstr>
      <vt:lpstr>5_Nouvelle présentation</vt:lpstr>
      <vt:lpstr>6_Nouvelle présentation</vt:lpstr>
      <vt:lpstr>7_Nouvelle présentation</vt:lpstr>
      <vt:lpstr>8_Nouvelle présentation</vt:lpstr>
      <vt:lpstr>9_Nouvelle présentation</vt:lpstr>
      <vt:lpstr>10_Nouvelle présentation</vt:lpstr>
      <vt:lpstr>11_Nouvelle présentation</vt:lpstr>
      <vt:lpstr>12_Nouvelle présentation</vt:lpstr>
      <vt:lpstr>Présentation PowerPoint</vt:lpstr>
      <vt:lpstr>Présentation PowerPoint</vt:lpstr>
      <vt:lpstr>Présentation PowerPoint</vt:lpstr>
      <vt:lpstr>Présentation PowerPoint</vt:lpstr>
      <vt:lpstr>Properties of matter: relevant for constraining energy density functionals</vt:lpstr>
      <vt:lpstr>Présentation PowerPoint</vt:lpstr>
      <vt:lpstr>Présentation PowerPoint</vt:lpstr>
      <vt:lpstr>Skyrme interaction for matter (no spin orbit at the mean-field level)</vt:lpstr>
      <vt:lpstr>Présentation PowerPoint</vt:lpstr>
      <vt:lpstr>Présentation PowerPoint</vt:lpstr>
      <vt:lpstr>Low-density regime …  at leading order</vt:lpstr>
      <vt:lpstr>Low-density for neutron matter (EFT satisfies this regime -&gt;  Hammer, Furnstahl, NPA 678, 277 (2000))  Lee-Yang expansion in (akN). Low-density EOS</vt:lpstr>
      <vt:lpstr>Présentation PowerPoint</vt:lpstr>
      <vt:lpstr>It is possible to constrain the low-density behavior of neutron matter, with α=1/3, and to adjust x0 and x3 for reproducing a reasonable EOS for symmetric matter (at ordinary densities)</vt:lpstr>
      <vt:lpstr>Neutron matter at ‘usual’ density scales. Example of Lyon-Saclay forces adjusted on the neutron EOS</vt:lpstr>
      <vt:lpstr>The second-order contribution has the required kF4 term </vt:lpstr>
      <vt:lpstr>Présentation PowerPoint</vt:lpstr>
      <vt:lpstr>YGLO functional: Inspired by resumed expressions (resumed functional) (EFT)</vt:lpstr>
      <vt:lpstr>Présentation PowerPoint</vt:lpstr>
      <vt:lpstr>Présentation PowerPoint</vt:lpstr>
      <vt:lpstr>YGLO. Very low-density behavior of neutron matter</vt:lpstr>
      <vt:lpstr>Asymmetric matter</vt:lpstr>
      <vt:lpstr>Asymmetric matter</vt:lpstr>
      <vt:lpstr>Neutron skin thickness (difference between rms radii of neutrons and protons)</vt:lpstr>
      <vt:lpstr>Présentation PowerPoint</vt:lpstr>
      <vt:lpstr>Using the experimental values of the electric dipole polarizability in the three nuclei</vt:lpstr>
      <vt:lpstr>Symmetry energy and its slope</vt:lpstr>
      <vt:lpstr>… Without resummation, how to handle the different density scales ? </vt:lpstr>
      <vt:lpstr>Présentation PowerPoint</vt:lpstr>
      <vt:lpstr>Neutron-neutron scattering length</vt:lpstr>
      <vt:lpstr>Présentation PowerPoint</vt:lpstr>
      <vt:lpstr>Présentation PowerPoint</vt:lpstr>
      <vt:lpstr>Présentation PowerPoint</vt:lpstr>
      <vt:lpstr>Density dependence of the parameters x0 and x3</vt:lpstr>
      <vt:lpstr>Présentation PowerPoint</vt:lpstr>
      <vt:lpstr>Présentation PowerPoint</vt:lpstr>
      <vt:lpstr>Présentation PowerPoint</vt:lpstr>
      <vt:lpstr>Conclusions</vt:lpstr>
    </vt:vector>
  </TitlesOfParts>
  <Company>Marcella Grasso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Marcella Grasso</dc:creator>
  <cp:lastModifiedBy>Marcella</cp:lastModifiedBy>
  <cp:revision>539</cp:revision>
  <cp:lastPrinted>2016-05-09T09:46:24Z</cp:lastPrinted>
  <dcterms:created xsi:type="dcterms:W3CDTF">2012-06-14T13:59:05Z</dcterms:created>
  <dcterms:modified xsi:type="dcterms:W3CDTF">2017-10-11T10:25:47Z</dcterms:modified>
</cp:coreProperties>
</file>