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5" r:id="rId3"/>
    <p:sldId id="266" r:id="rId4"/>
    <p:sldId id="267" r:id="rId5"/>
    <p:sldId id="281" r:id="rId6"/>
    <p:sldId id="282" r:id="rId7"/>
    <p:sldId id="283" r:id="rId8"/>
    <p:sldId id="272" r:id="rId9"/>
    <p:sldId id="298" r:id="rId10"/>
    <p:sldId id="301" r:id="rId11"/>
    <p:sldId id="285" r:id="rId12"/>
    <p:sldId id="284" r:id="rId13"/>
    <p:sldId id="277" r:id="rId14"/>
    <p:sldId id="286" r:id="rId15"/>
    <p:sldId id="292" r:id="rId16"/>
    <p:sldId id="302" r:id="rId17"/>
    <p:sldId id="289" r:id="rId18"/>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66"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0DA9C882-E1EF-417C-A5E0-0F4191309A8E}" type="datetimeFigureOut">
              <a:rPr lang="fr-FR" smtClean="0"/>
              <a:pPr/>
              <a:t>14/10/2017</a:t>
            </a:fld>
            <a:endParaRPr lang="fr-FR"/>
          </a:p>
        </p:txBody>
      </p:sp>
      <p:sp>
        <p:nvSpPr>
          <p:cNvPr id="4" name="Espace réservé de l'image des diapositives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B55DB934-608D-4054-A59A-2A5D4FDA5AD1}" type="slidenum">
              <a:rPr lang="fr-FR" smtClean="0"/>
              <a:pPr/>
              <a:t>‹N°›</a:t>
            </a:fld>
            <a:endParaRPr lang="fr-FR"/>
          </a:p>
        </p:txBody>
      </p:sp>
    </p:spTree>
    <p:extLst>
      <p:ext uri="{BB962C8B-B14F-4D97-AF65-F5344CB8AC3E}">
        <p14:creationId xmlns:p14="http://schemas.microsoft.com/office/powerpoint/2010/main" val="99798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5CA72E-F1B6-4411-9CC3-9E592B0412DF}" type="slidenum">
              <a:rPr lang="en-GB" altLang="fr-FR"/>
              <a:pPr/>
              <a:t>6</a:t>
            </a:fld>
            <a:endParaRPr lang="en-GB" altLang="fr-FR"/>
          </a:p>
        </p:txBody>
      </p:sp>
      <p:sp>
        <p:nvSpPr>
          <p:cNvPr id="8193" name="Rectangle 1"/>
          <p:cNvSpPr txBox="1">
            <a:spLocks noGrp="1" noRot="1" noChangeAspect="1" noChangeArrowheads="1"/>
          </p:cNvSpPr>
          <p:nvPr>
            <p:ph type="sldImg"/>
          </p:nvPr>
        </p:nvSpPr>
        <p:spPr bwMode="auto">
          <a:xfrm>
            <a:off x="1041400" y="950913"/>
            <a:ext cx="6248400" cy="468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txBox="1">
            <a:spLocks noGrp="1" noChangeArrowheads="1"/>
          </p:cNvSpPr>
          <p:nvPr>
            <p:ph type="body" idx="1"/>
          </p:nvPr>
        </p:nvSpPr>
        <p:spPr bwMode="auto">
          <a:xfrm>
            <a:off x="832964" y="5938040"/>
            <a:ext cx="6667214" cy="56261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2821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F4053D-C54A-4691-9FBF-D3C2BCA476DD}" type="slidenum">
              <a:rPr lang="fr-FR" smtClean="0"/>
              <a:pPr/>
              <a:t>8</a:t>
            </a:fld>
            <a:endParaRPr lang="fr-FR"/>
          </a:p>
        </p:txBody>
      </p:sp>
    </p:spTree>
    <p:extLst>
      <p:ext uri="{BB962C8B-B14F-4D97-AF65-F5344CB8AC3E}">
        <p14:creationId xmlns:p14="http://schemas.microsoft.com/office/powerpoint/2010/main" val="20559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F4053D-C54A-4691-9FBF-D3C2BCA476DD}" type="slidenum">
              <a:rPr lang="fr-FR" smtClean="0"/>
              <a:t>9</a:t>
            </a:fld>
            <a:endParaRPr lang="fr-FR"/>
          </a:p>
        </p:txBody>
      </p:sp>
    </p:spTree>
    <p:extLst>
      <p:ext uri="{BB962C8B-B14F-4D97-AF65-F5344CB8AC3E}">
        <p14:creationId xmlns:p14="http://schemas.microsoft.com/office/powerpoint/2010/main" val="224259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Freeform 7"/>
          <p:cNvSpPr>
            <a:spLocks noChangeArrowheads="1"/>
          </p:cNvSpPr>
          <p:nvPr userDrawn="1"/>
        </p:nvSpPr>
        <p:spPr bwMode="auto">
          <a:xfrm>
            <a:off x="220663" y="709613"/>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1750" cap="flat" cmpd="sng">
            <a:solidFill>
              <a:srgbClr val="008FF0"/>
            </a:solidFill>
            <a:prstDash val="solid"/>
            <a:miter lim="800000"/>
            <a:headEnd/>
            <a:tailEnd/>
          </a:ln>
        </p:spPr>
        <p:txBody>
          <a:bodyPr/>
          <a:lstStyle/>
          <a:p>
            <a:pPr>
              <a:defRPr/>
            </a:pPr>
            <a:endParaRPr lang="fr-FR"/>
          </a:p>
        </p:txBody>
      </p:sp>
    </p:spTree>
    <p:extLst>
      <p:ext uri="{BB962C8B-B14F-4D97-AF65-F5344CB8AC3E}">
        <p14:creationId xmlns:p14="http://schemas.microsoft.com/office/powerpoint/2010/main" val="3454767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933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52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518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5" name="Freeform 7"/>
          <p:cNvSpPr>
            <a:spLocks noChangeArrowheads="1"/>
          </p:cNvSpPr>
          <p:nvPr userDrawn="1"/>
        </p:nvSpPr>
        <p:spPr bwMode="auto">
          <a:xfrm>
            <a:off x="220663" y="709613"/>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1750" cap="flat" cmpd="sng">
            <a:solidFill>
              <a:srgbClr val="008FF0"/>
            </a:solidFill>
            <a:prstDash val="solid"/>
            <a:miter lim="800000"/>
            <a:headEnd/>
            <a:tailEnd/>
          </a:ln>
        </p:spPr>
        <p:txBody>
          <a:bodyPr/>
          <a:lstStyle/>
          <a:p>
            <a:pPr>
              <a:defRPr/>
            </a:pPr>
            <a:endParaRPr lang="fr-FR"/>
          </a:p>
        </p:txBody>
      </p:sp>
    </p:spTree>
    <p:extLst>
      <p:ext uri="{BB962C8B-B14F-4D97-AF65-F5344CB8AC3E}">
        <p14:creationId xmlns:p14="http://schemas.microsoft.com/office/powerpoint/2010/main" val="235549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AD7E3-F395-45D4-8903-A458324E37BB}" type="slidenum">
              <a:rPr lang="fr-FR" smtClean="0"/>
              <a:pPr/>
              <a:t>‹N°›</a:t>
            </a:fld>
            <a:endParaRPr lang="fr-FR"/>
          </a:p>
        </p:txBody>
      </p:sp>
      <p:sp>
        <p:nvSpPr>
          <p:cNvPr id="4" name="Espace réservé du pied de page 4"/>
          <p:cNvSpPr>
            <a:spLocks noGrp="1"/>
          </p:cNvSpPr>
          <p:nvPr>
            <p:ph type="ftr" sz="quarter" idx="11"/>
          </p:nvPr>
        </p:nvSpPr>
        <p:spPr>
          <a:xfrm>
            <a:off x="1692275" y="6381750"/>
            <a:ext cx="6480175" cy="404813"/>
          </a:xfrm>
          <a:prstGeom prst="rect">
            <a:avLst/>
          </a:prstGeom>
        </p:spPr>
        <p:txBody>
          <a:bodyPr/>
          <a:lstStyle>
            <a:lvl1pPr>
              <a:defRPr/>
            </a:lvl1pPr>
          </a:lstStyle>
          <a:p>
            <a:r>
              <a:rPr lang="fr-FR"/>
              <a:t>J-Y. Hostachy, LPSC-Grenoble</a:t>
            </a:r>
          </a:p>
        </p:txBody>
      </p:sp>
    </p:spTree>
    <p:extLst>
      <p:ext uri="{BB962C8B-B14F-4D97-AF65-F5344CB8AC3E}">
        <p14:creationId xmlns:p14="http://schemas.microsoft.com/office/powerpoint/2010/main" val="323710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alpha val="13000"/>
          </a:srgbClr>
        </a:solidFill>
        <a:effectLst/>
      </p:bgPr>
    </p:bg>
    <p:spTree>
      <p:nvGrpSpPr>
        <p:cNvPr id="1" name=""/>
        <p:cNvGrpSpPr/>
        <p:nvPr/>
      </p:nvGrpSpPr>
      <p:grpSpPr>
        <a:xfrm>
          <a:off x="0" y="0"/>
          <a:ext cx="0" cy="0"/>
          <a:chOff x="0" y="0"/>
          <a:chExt cx="0" cy="0"/>
        </a:xfrm>
      </p:grpSpPr>
      <p:sp>
        <p:nvSpPr>
          <p:cNvPr id="6" name="CustomShape 1"/>
          <p:cNvSpPr/>
          <p:nvPr/>
        </p:nvSpPr>
        <p:spPr>
          <a:xfrm>
            <a:off x="220680" y="709560"/>
            <a:ext cx="8229240" cy="609120"/>
          </a:xfrm>
          <a:custGeom>
            <a:avLst/>
            <a:gdLst/>
            <a:ahLst/>
            <a:cxnLst/>
            <a:rect l="0" t="0" r="r" b="b"/>
            <a:pathLst>
              <a:path w="1001" h="1001">
                <a:moveTo>
                  <a:pt x="0" y="1000"/>
                </a:moveTo>
                <a:lnTo>
                  <a:pt x="0" y="0"/>
                </a:lnTo>
                <a:lnTo>
                  <a:pt x="1000" y="0"/>
                </a:lnTo>
              </a:path>
            </a:pathLst>
          </a:custGeom>
          <a:noFill/>
          <a:ln w="31680">
            <a:solidFill>
              <a:srgbClr val="008FF0"/>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0" cstate="print"/>
          <a:stretch/>
        </p:blipFill>
        <p:spPr>
          <a:xfrm>
            <a:off x="7729560" y="0"/>
            <a:ext cx="1414080" cy="666360"/>
          </a:xfrm>
          <a:prstGeom prst="rect">
            <a:avLst/>
          </a:prstGeom>
          <a:ln w="9360">
            <a:noFill/>
          </a:ln>
        </p:spPr>
      </p:pic>
      <p:sp>
        <p:nvSpPr>
          <p:cNvPr id="2" name="CustomShape 2"/>
          <p:cNvSpPr/>
          <p:nvPr/>
        </p:nvSpPr>
        <p:spPr>
          <a:xfrm>
            <a:off x="6705720" y="6508800"/>
            <a:ext cx="2133360" cy="3646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r">
              <a:lnSpc>
                <a:spcPct val="100000"/>
              </a:lnSpc>
            </a:pPr>
            <a:fld id="{20B8997D-DDEA-4FF9-922F-5C47F8222CDC}" type="slidenum">
              <a:rPr lang="fr-FR" sz="1200" strike="noStrike">
                <a:solidFill>
                  <a:srgbClr val="8B8B8B"/>
                </a:solidFill>
                <a:latin typeface="Calibri"/>
              </a:rPr>
              <a:pPr algn="r">
                <a:lnSpc>
                  <a:spcPct val="100000"/>
                </a:lnSpc>
              </a:pPr>
              <a:t>‹N°›</a:t>
            </a:fld>
            <a:endParaRPr dirty="0"/>
          </a:p>
        </p:txBody>
      </p:sp>
      <p:sp>
        <p:nvSpPr>
          <p:cNvPr id="3" name="PlaceHolder 3"/>
          <p:cNvSpPr>
            <a:spLocks noGrp="1"/>
          </p:cNvSpPr>
          <p:nvPr>
            <p:ph type="ftr"/>
          </p:nvPr>
        </p:nvSpPr>
        <p:spPr>
          <a:xfrm>
            <a:off x="1692360" y="6381720"/>
            <a:ext cx="6479640" cy="404280"/>
          </a:xfrm>
          <a:prstGeom prst="rect">
            <a:avLst/>
          </a:prstGeom>
        </p:spPr>
        <p:txBody>
          <a:bodyPr anchor="ctr"/>
          <a:lstStyle/>
          <a:p>
            <a:pPr algn="ctr">
              <a:lnSpc>
                <a:spcPct val="100000"/>
              </a:lnSpc>
            </a:pPr>
            <a:r>
              <a:rPr lang="fr-FR" sz="1200" strike="noStrike">
                <a:solidFill>
                  <a:srgbClr val="8B8B8B"/>
                </a:solidFill>
                <a:latin typeface="Calibri"/>
              </a:rPr>
              <a:t>J-Y. Hostachy, LPSC-Grenoble</a:t>
            </a:r>
            <a:endParaRPr/>
          </a:p>
        </p:txBody>
      </p:sp>
      <p:sp>
        <p:nvSpPr>
          <p:cNvPr id="4" name="PlaceHolder 4"/>
          <p:cNvSpPr>
            <a:spLocks noGrp="1"/>
          </p:cNvSpPr>
          <p:nvPr>
            <p:ph type="title"/>
          </p:nvPr>
        </p:nvSpPr>
        <p:spPr>
          <a:xfrm>
            <a:off x="457200" y="273600"/>
            <a:ext cx="8229240" cy="1144800"/>
          </a:xfrm>
          <a:prstGeom prst="rect">
            <a:avLst/>
          </a:prstGeom>
        </p:spPr>
        <p:txBody>
          <a:bodyPr lIns="0" tIns="0" rIns="0" bIns="0" anchor="ctr"/>
          <a:lstStyle/>
          <a:p>
            <a:r>
              <a:rPr lang="fr-FR">
                <a:latin typeface="Calibri"/>
              </a:rPr>
              <a:t>Click to edit the title text format</a:t>
            </a:r>
            <a:endParaRPr/>
          </a:p>
        </p:txBody>
      </p:sp>
      <p:sp>
        <p:nvSpPr>
          <p:cNvPr id="5"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Calibri"/>
              </a:rPr>
              <a:t>Click to edit the outline text format</a:t>
            </a:r>
            <a:endParaRPr/>
          </a:p>
          <a:p>
            <a:pPr lvl="1">
              <a:buSzPct val="75000"/>
              <a:buFont typeface="StarSymbol"/>
              <a:buChar char=""/>
            </a:pPr>
            <a:r>
              <a:rPr lang="fr-FR" sz="2400">
                <a:latin typeface="Calibri"/>
              </a:rPr>
              <a:t>Second Outline Level</a:t>
            </a:r>
            <a:endParaRPr/>
          </a:p>
          <a:p>
            <a:pPr lvl="2">
              <a:buSzPct val="45000"/>
              <a:buFont typeface="StarSymbol"/>
              <a:buChar char=""/>
            </a:pPr>
            <a:r>
              <a:rPr lang="fr-FR" sz="2000">
                <a:latin typeface="Calibri"/>
              </a:rPr>
              <a:t>Third Outline Level</a:t>
            </a:r>
            <a:endParaRPr/>
          </a:p>
          <a:p>
            <a:pPr lvl="3">
              <a:buSzPct val="75000"/>
              <a:buFont typeface="StarSymbol"/>
              <a:buChar char=""/>
            </a:pPr>
            <a:r>
              <a:rPr lang="fr-FR" sz="2000">
                <a:latin typeface="Calibri"/>
              </a:rPr>
              <a:t>Fourth Outline Level</a:t>
            </a:r>
            <a:endParaRPr/>
          </a:p>
          <a:p>
            <a:pPr lvl="4">
              <a:buSzPct val="45000"/>
              <a:buFont typeface="StarSymbol"/>
              <a:buChar char=""/>
            </a:pPr>
            <a:r>
              <a:rPr lang="fr-FR" sz="2000">
                <a:latin typeface="Calibri"/>
              </a:rPr>
              <a:t>Fifth Outline Level</a:t>
            </a:r>
            <a:endParaRPr/>
          </a:p>
          <a:p>
            <a:pPr lvl="5">
              <a:buSzPct val="45000"/>
              <a:buFont typeface="StarSymbol"/>
              <a:buChar char=""/>
            </a:pPr>
            <a:r>
              <a:rPr lang="fr-FR" sz="2000">
                <a:latin typeface="Calibri"/>
              </a:rPr>
              <a:t>Sixth Outline Level</a:t>
            </a:r>
            <a:endParaRPr/>
          </a:p>
          <a:p>
            <a:pPr lvl="6">
              <a:buSzPct val="45000"/>
              <a:buFont typeface="StarSymbol"/>
              <a:buChar char=""/>
            </a:pPr>
            <a:r>
              <a:rPr lang="fr-FR"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708" r:id="rId3"/>
    <p:sldLayoutId id="2147483709" r:id="rId4"/>
    <p:sldLayoutId id="2147483710" r:id="rId5"/>
    <p:sldLayoutId id="2147483711" r:id="rId6"/>
    <p:sldLayoutId id="2147483712" r:id="rId7"/>
    <p:sldLayoutId id="2147483714" r:id="rId8"/>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g"/><Relationship Id="rId7"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gif"/></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emf"/><Relationship Id="rId4" Type="http://schemas.openxmlformats.org/officeDocument/2006/relationships/image" Target="../media/image2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977400" y="66960"/>
            <a:ext cx="9509400" cy="84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200" strike="noStrike" dirty="0">
                <a:solidFill>
                  <a:srgbClr val="C00000"/>
                </a:solidFill>
                <a:latin typeface="Comic Sans MS"/>
              </a:rPr>
              <a:t>Le projet CALICE au LPSC-Grenoble</a:t>
            </a:r>
            <a:endParaRPr dirty="0"/>
          </a:p>
        </p:txBody>
      </p:sp>
      <p:sp>
        <p:nvSpPr>
          <p:cNvPr id="157" name="CustomShape 2"/>
          <p:cNvSpPr/>
          <p:nvPr/>
        </p:nvSpPr>
        <p:spPr>
          <a:xfrm>
            <a:off x="539640" y="692696"/>
            <a:ext cx="777636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strike="noStrike" dirty="0">
                <a:solidFill>
                  <a:srgbClr val="002060"/>
                </a:solidFill>
                <a:latin typeface="Calibri"/>
              </a:rPr>
              <a:t>Activités </a:t>
            </a:r>
            <a:r>
              <a:rPr lang="fr-FR" sz="3200" strike="noStrike" dirty="0" smtClean="0">
                <a:solidFill>
                  <a:srgbClr val="002060"/>
                </a:solidFill>
                <a:latin typeface="Calibri"/>
              </a:rPr>
              <a:t>2017 </a:t>
            </a:r>
            <a:r>
              <a:rPr lang="fr-FR" sz="3200" strike="noStrike" dirty="0">
                <a:solidFill>
                  <a:srgbClr val="002060"/>
                </a:solidFill>
                <a:latin typeface="Calibri"/>
              </a:rPr>
              <a:t>et demande de budget </a:t>
            </a:r>
            <a:r>
              <a:rPr lang="fr-FR" sz="3200" strike="noStrike" dirty="0" smtClean="0">
                <a:solidFill>
                  <a:srgbClr val="002060"/>
                </a:solidFill>
                <a:latin typeface="Calibri"/>
              </a:rPr>
              <a:t>2018</a:t>
            </a:r>
            <a:endParaRPr dirty="0"/>
          </a:p>
        </p:txBody>
      </p:sp>
      <p:sp>
        <p:nvSpPr>
          <p:cNvPr id="158" name="CustomShape 3"/>
          <p:cNvSpPr/>
          <p:nvPr/>
        </p:nvSpPr>
        <p:spPr>
          <a:xfrm>
            <a:off x="1735200" y="1196752"/>
            <a:ext cx="5117400" cy="456120"/>
          </a:xfrm>
          <a:prstGeom prst="rect">
            <a:avLst/>
          </a:prstGeom>
          <a:noFill/>
          <a:ln w="2844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400" strike="noStrike" dirty="0">
                <a:solidFill>
                  <a:srgbClr val="0033CC"/>
                </a:solidFill>
                <a:latin typeface="Calibri"/>
              </a:rPr>
              <a:t>Projet de R&amp;D : -&gt; </a:t>
            </a:r>
            <a:r>
              <a:rPr lang="fr-FR" sz="2400" strike="noStrike" dirty="0" err="1">
                <a:solidFill>
                  <a:srgbClr val="0033CC"/>
                </a:solidFill>
                <a:latin typeface="Calibri"/>
              </a:rPr>
              <a:t>calorimètrie</a:t>
            </a:r>
            <a:r>
              <a:rPr lang="fr-FR" sz="2400" strike="noStrike" dirty="0">
                <a:solidFill>
                  <a:srgbClr val="0033CC"/>
                </a:solidFill>
                <a:latin typeface="Calibri"/>
              </a:rPr>
              <a:t> EM Si/W</a:t>
            </a:r>
            <a:endParaRPr dirty="0"/>
          </a:p>
        </p:txBody>
      </p:sp>
      <p:sp>
        <p:nvSpPr>
          <p:cNvPr id="159" name="CustomShape 4"/>
          <p:cNvSpPr/>
          <p:nvPr/>
        </p:nvSpPr>
        <p:spPr>
          <a:xfrm>
            <a:off x="504000" y="1556792"/>
            <a:ext cx="8316000" cy="237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trike="noStrike" dirty="0">
                <a:solidFill>
                  <a:srgbClr val="C00000"/>
                </a:solidFill>
                <a:latin typeface="Calibri"/>
              </a:rPr>
              <a:t>Équipe (</a:t>
            </a:r>
            <a:r>
              <a:rPr lang="fr-FR" sz="2400" strike="noStrike" dirty="0" smtClean="0">
                <a:solidFill>
                  <a:srgbClr val="C00000"/>
                </a:solidFill>
                <a:latin typeface="Calibri"/>
              </a:rPr>
              <a:t>2018)</a:t>
            </a:r>
            <a:endParaRPr dirty="0">
              <a:solidFill>
                <a:srgbClr val="C00000"/>
              </a:solidFill>
            </a:endParaRPr>
          </a:p>
          <a:p>
            <a:pPr>
              <a:lnSpc>
                <a:spcPct val="100000"/>
              </a:lnSpc>
            </a:pPr>
            <a:r>
              <a:rPr lang="fr-FR" strike="noStrike" dirty="0">
                <a:solidFill>
                  <a:srgbClr val="000000"/>
                </a:solidFill>
                <a:latin typeface="Calibri"/>
              </a:rPr>
              <a:t>Physiciens : 1</a:t>
            </a:r>
            <a:endParaRPr dirty="0"/>
          </a:p>
          <a:p>
            <a:pPr>
              <a:lnSpc>
                <a:spcPct val="100000"/>
              </a:lnSpc>
            </a:pPr>
            <a:r>
              <a:rPr lang="fr-FR" strike="noStrike" dirty="0">
                <a:solidFill>
                  <a:srgbClr val="3333FF"/>
                </a:solidFill>
                <a:latin typeface="Calibri"/>
              </a:rPr>
              <a:t>     </a:t>
            </a:r>
            <a:r>
              <a:rPr lang="fr-FR" u="sng" strike="noStrike" dirty="0">
                <a:solidFill>
                  <a:srgbClr val="0033CC"/>
                </a:solidFill>
                <a:latin typeface="Calibri"/>
              </a:rPr>
              <a:t>J-Y. </a:t>
            </a:r>
            <a:r>
              <a:rPr lang="fr-FR" u="sng" strike="noStrike" dirty="0" err="1">
                <a:solidFill>
                  <a:srgbClr val="0033CC"/>
                </a:solidFill>
                <a:latin typeface="Calibri"/>
              </a:rPr>
              <a:t>Hostachy</a:t>
            </a:r>
            <a:r>
              <a:rPr lang="fr-FR" strike="noStrike" dirty="0">
                <a:solidFill>
                  <a:srgbClr val="0033CC"/>
                </a:solidFill>
                <a:latin typeface="Calibri"/>
              </a:rPr>
              <a:t> (DR 70%)</a:t>
            </a:r>
            <a:endParaRPr dirty="0"/>
          </a:p>
          <a:p>
            <a:pPr>
              <a:lnSpc>
                <a:spcPct val="100000"/>
              </a:lnSpc>
            </a:pPr>
            <a:r>
              <a:rPr lang="fr-FR" strike="noStrike" dirty="0">
                <a:solidFill>
                  <a:srgbClr val="000000"/>
                </a:solidFill>
                <a:latin typeface="Calibri"/>
              </a:rPr>
              <a:t>Ingénieurs de Recherche : 1</a:t>
            </a:r>
            <a:endParaRPr dirty="0"/>
          </a:p>
          <a:p>
            <a:pPr>
              <a:lnSpc>
                <a:spcPct val="100000"/>
              </a:lnSpc>
            </a:pPr>
            <a:r>
              <a:rPr lang="fr-FR" strike="noStrike" dirty="0">
                <a:solidFill>
                  <a:srgbClr val="0033CC"/>
                </a:solidFill>
                <a:latin typeface="Calibri"/>
              </a:rPr>
              <a:t>     D. Grondin (IR 25%)</a:t>
            </a:r>
            <a:endParaRPr dirty="0"/>
          </a:p>
          <a:p>
            <a:pPr>
              <a:lnSpc>
                <a:spcPct val="100000"/>
              </a:lnSpc>
            </a:pPr>
            <a:r>
              <a:rPr lang="fr-FR" strike="noStrike" dirty="0">
                <a:solidFill>
                  <a:srgbClr val="000000"/>
                </a:solidFill>
                <a:latin typeface="Calibri"/>
              </a:rPr>
              <a:t>Ingénieurs (autres que IR) et techniciens : </a:t>
            </a:r>
            <a:endParaRPr dirty="0"/>
          </a:p>
          <a:p>
            <a:pPr>
              <a:lnSpc>
                <a:spcPct val="100000"/>
              </a:lnSpc>
            </a:pPr>
            <a:r>
              <a:rPr lang="fr-FR" strike="noStrike" dirty="0">
                <a:solidFill>
                  <a:srgbClr val="3333FF"/>
                </a:solidFill>
                <a:latin typeface="Calibri"/>
              </a:rPr>
              <a:t>     </a:t>
            </a:r>
            <a:r>
              <a:rPr lang="fr-FR" strike="noStrike" dirty="0">
                <a:solidFill>
                  <a:srgbClr val="0033CC"/>
                </a:solidFill>
                <a:latin typeface="Calibri"/>
              </a:rPr>
              <a:t>J. Giraud (IE 20%) + L. </a:t>
            </a:r>
            <a:r>
              <a:rPr lang="fr-FR" strike="noStrike" dirty="0" err="1">
                <a:solidFill>
                  <a:srgbClr val="0033CC"/>
                </a:solidFill>
                <a:latin typeface="Calibri"/>
              </a:rPr>
              <a:t>Vivargent</a:t>
            </a:r>
            <a:r>
              <a:rPr lang="fr-FR" strike="noStrike" dirty="0">
                <a:solidFill>
                  <a:srgbClr val="0033CC"/>
                </a:solidFill>
                <a:latin typeface="Calibri"/>
              </a:rPr>
              <a:t> (AI </a:t>
            </a:r>
            <a:r>
              <a:rPr lang="fr-FR" strike="noStrike" dirty="0" smtClean="0">
                <a:solidFill>
                  <a:srgbClr val="0033CC"/>
                </a:solidFill>
                <a:latin typeface="Calibri"/>
              </a:rPr>
              <a:t>30</a:t>
            </a:r>
            <a:r>
              <a:rPr lang="fr-FR" strike="noStrike" dirty="0">
                <a:solidFill>
                  <a:srgbClr val="0033CC"/>
                </a:solidFill>
                <a:latin typeface="Calibri"/>
              </a:rPr>
              <a:t>%), atelier (</a:t>
            </a:r>
            <a:r>
              <a:rPr lang="fr-FR" strike="noStrike" dirty="0" smtClean="0">
                <a:solidFill>
                  <a:srgbClr val="0033CC"/>
                </a:solidFill>
                <a:latin typeface="Calibri"/>
              </a:rPr>
              <a:t>10%)</a:t>
            </a:r>
            <a:endParaRPr dirty="0"/>
          </a:p>
          <a:p>
            <a:pPr>
              <a:lnSpc>
                <a:spcPct val="100000"/>
              </a:lnSpc>
            </a:pPr>
            <a:r>
              <a:rPr lang="fr-FR" b="1" strike="noStrike" dirty="0">
                <a:solidFill>
                  <a:srgbClr val="C00000"/>
                </a:solidFill>
                <a:latin typeface="Calibri"/>
              </a:rPr>
              <a:t>Soit au TOTAL : </a:t>
            </a:r>
            <a:r>
              <a:rPr lang="fr-FR" b="1" strike="noStrike" dirty="0" smtClean="0">
                <a:solidFill>
                  <a:srgbClr val="C00000"/>
                </a:solidFill>
                <a:latin typeface="Calibri"/>
              </a:rPr>
              <a:t>1,55</a:t>
            </a:r>
            <a:endParaRPr dirty="0"/>
          </a:p>
        </p:txBody>
      </p:sp>
      <p:sp>
        <p:nvSpPr>
          <p:cNvPr id="160" name="CustomShape 5"/>
          <p:cNvSpPr/>
          <p:nvPr/>
        </p:nvSpPr>
        <p:spPr>
          <a:xfrm>
            <a:off x="539552" y="4005064"/>
            <a:ext cx="8496944" cy="1728192"/>
          </a:xfrm>
          <a:prstGeom prst="rect">
            <a:avLst/>
          </a:prstGeom>
          <a:noFill/>
          <a:ln w="2844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400" strike="noStrike" dirty="0">
                <a:solidFill>
                  <a:srgbClr val="C00000"/>
                </a:solidFill>
                <a:latin typeface="Calibri"/>
              </a:rPr>
              <a:t>R&amp;D mécanique :</a:t>
            </a:r>
            <a:endParaRPr dirty="0">
              <a:solidFill>
                <a:srgbClr val="C00000"/>
              </a:solidFill>
            </a:endParaRPr>
          </a:p>
          <a:p>
            <a:pPr>
              <a:lnSpc>
                <a:spcPct val="100000"/>
              </a:lnSpc>
              <a:buFont typeface="Arial"/>
              <a:buChar char="•"/>
            </a:pPr>
            <a:r>
              <a:rPr lang="fr-FR" sz="2000" strike="noStrike" dirty="0" smtClean="0">
                <a:solidFill>
                  <a:srgbClr val="003399"/>
                </a:solidFill>
                <a:latin typeface="Calibri"/>
              </a:rPr>
              <a:t> Conception de la structure </a:t>
            </a:r>
            <a:r>
              <a:rPr lang="fr-FR" sz="2000" dirty="0">
                <a:solidFill>
                  <a:srgbClr val="003399"/>
                </a:solidFill>
                <a:latin typeface="Calibri"/>
              </a:rPr>
              <a:t>a</a:t>
            </a:r>
            <a:r>
              <a:rPr lang="fr-FR" sz="2000" strike="noStrike" dirty="0" smtClean="0">
                <a:solidFill>
                  <a:srgbClr val="003399"/>
                </a:solidFill>
                <a:latin typeface="Calibri"/>
              </a:rPr>
              <a:t>lvéolaire </a:t>
            </a:r>
            <a:r>
              <a:rPr lang="fr-FR" sz="2000" strike="noStrike" dirty="0">
                <a:solidFill>
                  <a:srgbClr val="003399"/>
                </a:solidFill>
                <a:latin typeface="Calibri"/>
              </a:rPr>
              <a:t>des bouchons </a:t>
            </a:r>
            <a:r>
              <a:rPr lang="fr-FR" sz="2000" strike="noStrike" dirty="0" smtClean="0">
                <a:solidFill>
                  <a:srgbClr val="003399"/>
                </a:solidFill>
                <a:latin typeface="Calibri"/>
              </a:rPr>
              <a:t>EM (dessins et prototypes)</a:t>
            </a:r>
            <a:endParaRPr dirty="0"/>
          </a:p>
          <a:p>
            <a:pPr>
              <a:lnSpc>
                <a:spcPct val="100000"/>
              </a:lnSpc>
              <a:buFont typeface="Arial"/>
              <a:buChar char="•"/>
            </a:pPr>
            <a:r>
              <a:rPr lang="fr-FR" sz="2000" strike="noStrike" dirty="0" smtClean="0">
                <a:solidFill>
                  <a:srgbClr val="003399"/>
                </a:solidFill>
                <a:latin typeface="Calibri"/>
              </a:rPr>
              <a:t> Système </a:t>
            </a:r>
            <a:r>
              <a:rPr lang="fr-FR" sz="2000" strike="noStrike" dirty="0">
                <a:solidFill>
                  <a:srgbClr val="003399"/>
                </a:solidFill>
                <a:latin typeface="Calibri"/>
              </a:rPr>
              <a:t>de refroidissement (thermalisation) </a:t>
            </a:r>
            <a:r>
              <a:rPr lang="fr-FR" sz="2000" strike="noStrike" dirty="0" smtClean="0">
                <a:solidFill>
                  <a:srgbClr val="003399"/>
                </a:solidFill>
                <a:latin typeface="Calibri"/>
              </a:rPr>
              <a:t>de </a:t>
            </a:r>
            <a:r>
              <a:rPr lang="fr-FR" sz="2000" strike="noStrike" dirty="0">
                <a:solidFill>
                  <a:srgbClr val="003399"/>
                </a:solidFill>
                <a:latin typeface="Calibri"/>
              </a:rPr>
              <a:t>l’ensemble du </a:t>
            </a:r>
            <a:r>
              <a:rPr lang="fr-FR" sz="2000" strike="noStrike" dirty="0" smtClean="0">
                <a:solidFill>
                  <a:srgbClr val="003399"/>
                </a:solidFill>
                <a:latin typeface="Calibri"/>
              </a:rPr>
              <a:t>calorimètre </a:t>
            </a:r>
            <a:r>
              <a:rPr lang="fr-FR" sz="2000" dirty="0" smtClean="0">
                <a:solidFill>
                  <a:srgbClr val="003399"/>
                </a:solidFill>
                <a:latin typeface="Calibri" pitchFamily="34" charset="0"/>
              </a:rPr>
              <a:t>EM</a:t>
            </a:r>
            <a:endParaRPr lang="fr-FR" sz="2000" strike="noStrike" dirty="0" smtClean="0">
              <a:solidFill>
                <a:srgbClr val="003399"/>
              </a:solidFill>
              <a:latin typeface="Calibri"/>
            </a:endParaRPr>
          </a:p>
          <a:p>
            <a:pPr>
              <a:lnSpc>
                <a:spcPct val="100000"/>
              </a:lnSpc>
              <a:buFont typeface="Arial"/>
              <a:buChar char="•"/>
            </a:pPr>
            <a:r>
              <a:rPr lang="fr-FR" sz="2000" dirty="0" smtClean="0">
                <a:solidFill>
                  <a:srgbClr val="003399"/>
                </a:solidFill>
                <a:latin typeface="Calibri"/>
              </a:rPr>
              <a:t> </a:t>
            </a:r>
            <a:r>
              <a:rPr lang="fr-FR" sz="2000" dirty="0" smtClean="0">
                <a:solidFill>
                  <a:srgbClr val="003399"/>
                </a:solidFill>
                <a:latin typeface="Calibri" pitchFamily="34" charset="0"/>
              </a:rPr>
              <a:t>Assemblage et positionnement de la totalité du calorimètre EM</a:t>
            </a:r>
          </a:p>
          <a:p>
            <a:pPr>
              <a:buFont typeface="Arial"/>
              <a:buChar char="•"/>
            </a:pPr>
            <a:r>
              <a:rPr lang="fr-FR" sz="2000" dirty="0" smtClean="0">
                <a:solidFill>
                  <a:srgbClr val="003399"/>
                </a:solidFill>
                <a:latin typeface="Calibri" pitchFamily="34" charset="0"/>
              </a:rPr>
              <a:t> Outillage et intégration des bouchons EM dans le détecteur ILD</a:t>
            </a:r>
          </a:p>
        </p:txBody>
      </p:sp>
      <p:sp>
        <p:nvSpPr>
          <p:cNvPr id="7" name="CustomShape 4"/>
          <p:cNvSpPr/>
          <p:nvPr/>
        </p:nvSpPr>
        <p:spPr>
          <a:xfrm>
            <a:off x="576480" y="5733256"/>
            <a:ext cx="8316000" cy="136815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dirty="0" smtClean="0">
                <a:solidFill>
                  <a:srgbClr val="C00000"/>
                </a:solidFill>
                <a:latin typeface="Calibri"/>
              </a:rPr>
              <a:t>Financement</a:t>
            </a:r>
            <a:r>
              <a:rPr lang="fr-FR" sz="2400" strike="noStrike" dirty="0" smtClean="0">
                <a:solidFill>
                  <a:srgbClr val="C00000"/>
                </a:solidFill>
                <a:latin typeface="Calibri"/>
              </a:rPr>
              <a:t> IN2P3 2017</a:t>
            </a:r>
            <a:endParaRPr dirty="0"/>
          </a:p>
          <a:p>
            <a:pPr>
              <a:lnSpc>
                <a:spcPct val="100000"/>
              </a:lnSpc>
            </a:pPr>
            <a:r>
              <a:rPr lang="fr-FR" strike="noStrike" dirty="0">
                <a:solidFill>
                  <a:srgbClr val="3333FF"/>
                </a:solidFill>
                <a:latin typeface="Calibri"/>
              </a:rPr>
              <a:t>     </a:t>
            </a:r>
            <a:r>
              <a:rPr lang="fr-FR" dirty="0" smtClean="0">
                <a:solidFill>
                  <a:srgbClr val="0033CC"/>
                </a:solidFill>
                <a:latin typeface="Calibri"/>
              </a:rPr>
              <a:t>Missions : 2850 €</a:t>
            </a:r>
          </a:p>
          <a:p>
            <a:pPr>
              <a:lnSpc>
                <a:spcPct val="100000"/>
              </a:lnSpc>
            </a:pPr>
            <a:r>
              <a:rPr lang="fr-FR" dirty="0">
                <a:solidFill>
                  <a:srgbClr val="0033CC"/>
                </a:solidFill>
                <a:latin typeface="Calibri"/>
              </a:rPr>
              <a:t> </a:t>
            </a:r>
            <a:r>
              <a:rPr lang="fr-FR" dirty="0" smtClean="0">
                <a:solidFill>
                  <a:srgbClr val="0033CC"/>
                </a:solidFill>
                <a:latin typeface="Calibri"/>
              </a:rPr>
              <a:t>    AP : </a:t>
            </a:r>
            <a:r>
              <a:rPr lang="fr-FR" b="1" dirty="0" smtClean="0">
                <a:solidFill>
                  <a:srgbClr val="C00000"/>
                </a:solidFill>
                <a:latin typeface="Calibri"/>
              </a:rPr>
              <a:t>1900 €</a:t>
            </a:r>
            <a:endParaRPr b="1" dirty="0">
              <a:solidFill>
                <a:srgbClr val="C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7"/>
          <p:cNvSpPr txBox="1">
            <a:spLocks noChangeArrowheads="1"/>
          </p:cNvSpPr>
          <p:nvPr/>
        </p:nvSpPr>
        <p:spPr bwMode="auto">
          <a:xfrm>
            <a:off x="4324202" y="1090145"/>
            <a:ext cx="3528392" cy="429481"/>
          </a:xfrm>
          <a:prstGeom prst="rect">
            <a:avLst/>
          </a:prstGeom>
          <a:solidFill>
            <a:schemeClr val="bg1"/>
          </a:solidFill>
          <a:ln w="9525">
            <a:noFill/>
            <a:miter lim="800000"/>
            <a:headEnd/>
            <a:tailEnd/>
          </a:ln>
        </p:spPr>
        <p:txBody>
          <a:bodyPr/>
          <a:lstStyle/>
          <a:p>
            <a:pPr marL="88900" indent="-88900">
              <a:defRPr/>
            </a:pPr>
            <a:r>
              <a:rPr lang="en-GB" sz="1200" dirty="0" smtClean="0">
                <a:latin typeface="Calibri" panose="020F0502020204030204" pitchFamily="34" charset="0"/>
                <a:cs typeface="Tahoma" pitchFamily="34" charset="0"/>
              </a:rPr>
              <a:t>- </a:t>
            </a:r>
            <a:r>
              <a:rPr lang="en-GB" sz="1200" dirty="0" smtClean="0">
                <a:latin typeface="Tahoma" pitchFamily="34" charset="0"/>
              </a:rPr>
              <a:t>Full </a:t>
            </a:r>
            <a:r>
              <a:rPr lang="en-GB" sz="1200" dirty="0">
                <a:latin typeface="Tahoma" pitchFamily="34" charset="0"/>
              </a:rPr>
              <a:t>scale </a:t>
            </a:r>
            <a:r>
              <a:rPr lang="en-GB" sz="1200" dirty="0" err="1">
                <a:latin typeface="Tahoma" pitchFamily="34" charset="0"/>
              </a:rPr>
              <a:t>leakless</a:t>
            </a:r>
            <a:r>
              <a:rPr lang="en-GB" sz="1200" dirty="0">
                <a:latin typeface="Tahoma" pitchFamily="34" charset="0"/>
              </a:rPr>
              <a:t> loop demonstrator </a:t>
            </a:r>
            <a:r>
              <a:rPr lang="en-GB" sz="1200" dirty="0" smtClean="0">
                <a:latin typeface="Tahoma" pitchFamily="34" charset="0"/>
              </a:rPr>
              <a:t>Integration   </a:t>
            </a:r>
            <a:r>
              <a:rPr lang="en-US" sz="1050" dirty="0" smtClean="0">
                <a:latin typeface="Calibri" panose="020F0502020204030204" pitchFamily="34" charset="0"/>
              </a:rPr>
              <a:t>(</a:t>
            </a:r>
            <a:r>
              <a:rPr lang="en-US" sz="1050" dirty="0">
                <a:latin typeface="Calibri" panose="020F0502020204030204" pitchFamily="34" charset="0"/>
              </a:rPr>
              <a:t>3 </a:t>
            </a:r>
            <a:r>
              <a:rPr lang="en-US" sz="1050" dirty="0" smtClean="0">
                <a:latin typeface="Calibri" panose="020F0502020204030204" pitchFamily="34" charset="0"/>
              </a:rPr>
              <a:t>levels </a:t>
            </a:r>
            <a:r>
              <a:rPr lang="en-US" sz="1050" dirty="0">
                <a:latin typeface="Calibri" panose="020F0502020204030204" pitchFamily="34" charset="0"/>
              </a:rPr>
              <a:t>9-10 &amp; 13m &lt;1 </a:t>
            </a:r>
            <a:r>
              <a:rPr lang="en-US" sz="1050" dirty="0" err="1">
                <a:latin typeface="Calibri" panose="020F0502020204030204" pitchFamily="34" charset="0"/>
              </a:rPr>
              <a:t>atm</a:t>
            </a:r>
            <a:r>
              <a:rPr lang="en-US" sz="1050" dirty="0">
                <a:latin typeface="Calibri" panose="020F0502020204030204" pitchFamily="34" charset="0"/>
              </a:rPr>
              <a:t>) </a:t>
            </a:r>
            <a:endParaRPr lang="en-GB" altLang="ja-JP" sz="1000" dirty="0" smtClean="0">
              <a:latin typeface="Tahoma"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3" y="1438061"/>
            <a:ext cx="1971261" cy="1695111"/>
          </a:xfrm>
          <a:prstGeom prst="rect">
            <a:avLst/>
          </a:prstGeom>
        </p:spPr>
      </p:pic>
      <p:sp>
        <p:nvSpPr>
          <p:cNvPr id="41"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185" y="1700808"/>
            <a:ext cx="4283311" cy="3501141"/>
          </a:xfrm>
          <a:prstGeom prst="rect">
            <a:avLst/>
          </a:prstGeom>
        </p:spPr>
      </p:pic>
      <p:sp>
        <p:nvSpPr>
          <p:cNvPr id="56" name="ZoneTexte 55"/>
          <p:cNvSpPr txBox="1"/>
          <p:nvPr/>
        </p:nvSpPr>
        <p:spPr>
          <a:xfrm>
            <a:off x="5845928" y="5105277"/>
            <a:ext cx="2162122" cy="213585"/>
          </a:xfrm>
          <a:prstGeom prst="rect">
            <a:avLst/>
          </a:prstGeom>
          <a:noFill/>
        </p:spPr>
        <p:txBody>
          <a:bodyPr wrap="square" rtlCol="0">
            <a:spAutoFit/>
          </a:bodyPr>
          <a:lstStyle/>
          <a:p>
            <a:r>
              <a:rPr lang="en-US" sz="788" dirty="0"/>
              <a:t>Design of one </a:t>
            </a:r>
            <a:r>
              <a:rPr lang="en-US" sz="788" dirty="0" err="1"/>
              <a:t>leakless</a:t>
            </a:r>
            <a:r>
              <a:rPr lang="en-US" sz="788" dirty="0"/>
              <a:t> loop for </a:t>
            </a:r>
            <a:r>
              <a:rPr lang="en-US" sz="788" dirty="0" smtClean="0"/>
              <a:t>ongoing tests</a:t>
            </a:r>
            <a:endParaRPr lang="en-US" sz="788" dirty="0"/>
          </a:p>
        </p:txBody>
      </p:sp>
      <p:sp>
        <p:nvSpPr>
          <p:cNvPr id="102" name="Zone de texte 3"/>
          <p:cNvSpPr txBox="1"/>
          <p:nvPr/>
        </p:nvSpPr>
        <p:spPr>
          <a:xfrm>
            <a:off x="5845928" y="5298621"/>
            <a:ext cx="2219307" cy="118445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spcBef>
                <a:spcPts val="150"/>
              </a:spcBef>
              <a:spcAft>
                <a:spcPts val="150"/>
              </a:spcAft>
            </a:pPr>
            <a:r>
              <a:rPr lang="en-US" sz="900" b="1" dirty="0">
                <a:solidFill>
                  <a:srgbClr val="0070C0"/>
                </a:solidFill>
                <a:latin typeface="Times New Roman" panose="02020603050405020304" pitchFamily="18" charset="0"/>
                <a:ea typeface="Times New Roman" panose="02020603050405020304" pitchFamily="18" charset="0"/>
              </a:rPr>
              <a:t>Rough estimate on fluid circulation:</a:t>
            </a:r>
            <a:endParaRPr lang="fr-FR" sz="900" dirty="0">
              <a:latin typeface="Times New Roman" panose="02020603050405020304" pitchFamily="18" charset="0"/>
              <a:ea typeface="Times New Roman" panose="02020603050405020304" pitchFamily="18" charset="0"/>
            </a:endParaRPr>
          </a:p>
          <a:p>
            <a:pPr algn="just">
              <a:spcBef>
                <a:spcPts val="150"/>
              </a:spcBef>
              <a:spcAft>
                <a:spcPts val="150"/>
              </a:spcAft>
            </a:pPr>
            <a:r>
              <a:rPr lang="en-GB" sz="900" dirty="0">
                <a:latin typeface="Times New Roman" panose="02020603050405020304" pitchFamily="18" charset="0"/>
                <a:ea typeface="Times New Roman" panose="02020603050405020304" pitchFamily="18" charset="0"/>
              </a:rPr>
              <a:t>Global flow rate : 150 l/min</a:t>
            </a:r>
            <a:endParaRPr lang="fr-FR" sz="900" dirty="0">
              <a:latin typeface="Times New Roman" panose="02020603050405020304" pitchFamily="18" charset="0"/>
              <a:ea typeface="Times New Roman" panose="02020603050405020304" pitchFamily="18" charset="0"/>
            </a:endParaRPr>
          </a:p>
          <a:p>
            <a:pPr algn="just">
              <a:spcBef>
                <a:spcPts val="150"/>
              </a:spcBef>
              <a:spcAft>
                <a:spcPts val="150"/>
              </a:spcAft>
            </a:pPr>
            <a:r>
              <a:rPr lang="en-GB" sz="900" dirty="0">
                <a:latin typeface="Times New Roman" panose="02020603050405020304" pitchFamily="18" charset="0"/>
                <a:ea typeface="Times New Roman" panose="02020603050405020304" pitchFamily="18" charset="0"/>
              </a:rPr>
              <a:t>Variation of fluid </a:t>
            </a:r>
            <a:r>
              <a:rPr lang="en-GB" sz="900" dirty="0" smtClean="0">
                <a:latin typeface="Times New Roman" panose="02020603050405020304" pitchFamily="18" charset="0"/>
                <a:ea typeface="Times New Roman" panose="02020603050405020304" pitchFamily="18" charset="0"/>
              </a:rPr>
              <a:t>temperature: </a:t>
            </a:r>
            <a:r>
              <a:rPr lang="en-GB" sz="900" dirty="0">
                <a:latin typeface="Times New Roman" panose="02020603050405020304" pitchFamily="18" charset="0"/>
                <a:ea typeface="Times New Roman" panose="02020603050405020304" pitchFamily="18" charset="0"/>
              </a:rPr>
              <a:t>in-out =&gt; </a:t>
            </a:r>
            <a:r>
              <a:rPr lang="en-GB" sz="900" dirty="0" smtClean="0">
                <a:latin typeface="Times New Roman" panose="02020603050405020304" pitchFamily="18" charset="0"/>
                <a:ea typeface="Times New Roman" panose="02020603050405020304" pitchFamily="18" charset="0"/>
              </a:rPr>
              <a:t>3°C</a:t>
            </a:r>
            <a:endParaRPr lang="fr-FR" sz="900" dirty="0">
              <a:latin typeface="Times New Roman" panose="02020603050405020304" pitchFamily="18" charset="0"/>
              <a:ea typeface="Times New Roman" panose="02020603050405020304" pitchFamily="18" charset="0"/>
            </a:endParaRPr>
          </a:p>
          <a:p>
            <a:pPr algn="just">
              <a:spcBef>
                <a:spcPts val="150"/>
              </a:spcBef>
              <a:spcAft>
                <a:spcPts val="150"/>
              </a:spcAft>
            </a:pPr>
            <a:r>
              <a:rPr lang="en-GB" sz="900" dirty="0">
                <a:latin typeface="Times New Roman" panose="02020603050405020304" pitchFamily="18" charset="0"/>
                <a:ea typeface="Times New Roman" panose="02020603050405020304" pitchFamily="18" charset="0"/>
              </a:rPr>
              <a:t>Fluid speed &lt; 2 m/s</a:t>
            </a:r>
            <a:endParaRPr lang="fr-FR" sz="900" dirty="0">
              <a:latin typeface="Times New Roman" panose="02020603050405020304" pitchFamily="18" charset="0"/>
              <a:ea typeface="Times New Roman" panose="02020603050405020304" pitchFamily="18" charset="0"/>
            </a:endParaRPr>
          </a:p>
          <a:p>
            <a:pPr algn="just">
              <a:spcBef>
                <a:spcPts val="150"/>
              </a:spcBef>
              <a:spcAft>
                <a:spcPts val="150"/>
              </a:spcAft>
            </a:pPr>
            <a:r>
              <a:rPr lang="en-GB" sz="900" dirty="0">
                <a:latin typeface="Times New Roman" panose="02020603050405020304" pitchFamily="18" charset="0"/>
                <a:ea typeface="Times New Roman" panose="02020603050405020304" pitchFamily="18" charset="0"/>
              </a:rPr>
              <a:t>Maximal pressure drop : 1.2 </a:t>
            </a:r>
            <a:r>
              <a:rPr lang="en-GB" sz="900" dirty="0" smtClean="0">
                <a:latin typeface="Times New Roman" panose="02020603050405020304" pitchFamily="18" charset="0"/>
                <a:ea typeface="Times New Roman" panose="02020603050405020304" pitchFamily="18" charset="0"/>
              </a:rPr>
              <a:t>bar</a:t>
            </a:r>
          </a:p>
          <a:p>
            <a:pPr algn="just">
              <a:spcBef>
                <a:spcPts val="150"/>
              </a:spcBef>
              <a:spcAft>
                <a:spcPts val="150"/>
              </a:spcAft>
            </a:pPr>
            <a:r>
              <a:rPr lang="en-GB" sz="900" dirty="0">
                <a:latin typeface="Times New Roman" panose="02020603050405020304" pitchFamily="18" charset="0"/>
                <a:ea typeface="Times New Roman" panose="02020603050405020304" pitchFamily="18" charset="0"/>
                <a:cs typeface="GKKDAC+TimesNewRoman"/>
              </a:rPr>
              <a:t>Total heat to be removed: # 4.6 kW </a:t>
            </a:r>
            <a:endParaRPr lang="fr-FR" sz="900" dirty="0">
              <a:latin typeface="GKKDAC+TimesNewRoman"/>
              <a:ea typeface="MS Mincho" panose="02020609040205080304" pitchFamily="49" charset="-128"/>
              <a:cs typeface="GKKDAC+TimesNewRoman"/>
            </a:endParaRPr>
          </a:p>
        </p:txBody>
      </p:sp>
      <p:sp>
        <p:nvSpPr>
          <p:cNvPr id="45" name="Rectangle 44"/>
          <p:cNvSpPr/>
          <p:nvPr/>
        </p:nvSpPr>
        <p:spPr>
          <a:xfrm>
            <a:off x="179512" y="749836"/>
            <a:ext cx="8617741" cy="669414"/>
          </a:xfrm>
          <a:prstGeom prst="rect">
            <a:avLst/>
          </a:prstGeom>
        </p:spPr>
        <p:txBody>
          <a:bodyPr wrap="square">
            <a:spAutoFit/>
          </a:bodyPr>
          <a:lstStyle/>
          <a:p>
            <a:r>
              <a:rPr lang="fr-FR" sz="1350" b="1" dirty="0" err="1">
                <a:latin typeface="Arial" panose="020B0604020202020204" pitchFamily="34" charset="0"/>
              </a:rPr>
              <a:t>Principle</a:t>
            </a:r>
            <a:r>
              <a:rPr lang="fr-FR" sz="1350" b="1" dirty="0">
                <a:latin typeface="Arial" panose="020B0604020202020204" pitchFamily="34" charset="0"/>
              </a:rPr>
              <a:t> of </a:t>
            </a:r>
            <a:r>
              <a:rPr lang="fr-FR" sz="1350" b="1" dirty="0" err="1">
                <a:latin typeface="Arial" panose="020B0604020202020204" pitchFamily="34" charset="0"/>
              </a:rPr>
              <a:t>leak</a:t>
            </a:r>
            <a:r>
              <a:rPr lang="fr-FR" sz="1350" b="1" dirty="0">
                <a:latin typeface="Arial" panose="020B0604020202020204" pitchFamily="34" charset="0"/>
              </a:rPr>
              <a:t> </a:t>
            </a:r>
            <a:r>
              <a:rPr lang="fr-FR" sz="1350" b="1" dirty="0" err="1">
                <a:latin typeface="Arial" panose="020B0604020202020204" pitchFamily="34" charset="0"/>
              </a:rPr>
              <a:t>less</a:t>
            </a:r>
            <a:r>
              <a:rPr lang="fr-FR" sz="1350" b="1" dirty="0">
                <a:latin typeface="Arial" panose="020B0604020202020204" pitchFamily="34" charset="0"/>
              </a:rPr>
              <a:t>:</a:t>
            </a:r>
          </a:p>
          <a:p>
            <a:pPr marL="214313" indent="-214313">
              <a:buFont typeface="Wingdings" panose="05000000000000000000" pitchFamily="2" charset="2"/>
              <a:buChar char="Ø"/>
            </a:pPr>
            <a:r>
              <a:rPr lang="en-US" sz="1200" dirty="0" smtClean="0">
                <a:latin typeface="ArialMT"/>
              </a:rPr>
              <a:t>Pressure </a:t>
            </a:r>
            <a:r>
              <a:rPr lang="en-US" sz="1200" dirty="0">
                <a:latin typeface="ArialMT"/>
              </a:rPr>
              <a:t>distribution as a function of height, </a:t>
            </a:r>
            <a:r>
              <a:rPr lang="en-US" sz="1200" dirty="0" smtClean="0">
                <a:latin typeface="ArialMT"/>
              </a:rPr>
              <a:t/>
            </a:r>
            <a:br>
              <a:rPr lang="en-US" sz="1200" dirty="0" smtClean="0">
                <a:latin typeface="ArialMT"/>
              </a:rPr>
            </a:br>
            <a:r>
              <a:rPr lang="en-US" sz="1200" dirty="0" smtClean="0">
                <a:latin typeface="ArialMT"/>
              </a:rPr>
              <a:t>depends </a:t>
            </a:r>
            <a:r>
              <a:rPr lang="en-US" sz="1200" dirty="0">
                <a:latin typeface="ArialMT"/>
              </a:rPr>
              <a:t>on the pressure drop and </a:t>
            </a:r>
            <a:r>
              <a:rPr lang="en-US" sz="1200" dirty="0" smtClean="0">
                <a:latin typeface="ArialMT"/>
              </a:rPr>
              <a:t>altitude</a:t>
            </a:r>
          </a:p>
        </p:txBody>
      </p:sp>
      <p:pic>
        <p:nvPicPr>
          <p:cNvPr id="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365492" y="412575"/>
            <a:ext cx="1195392" cy="35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Tableau 46"/>
          <p:cNvGraphicFramePr>
            <a:graphicFrameLocks noGrp="1"/>
          </p:cNvGraphicFramePr>
          <p:nvPr>
            <p:extLst>
              <p:ext uri="{D42A27DB-BD31-4B8C-83A1-F6EECF244321}">
                <p14:modId xmlns:p14="http://schemas.microsoft.com/office/powerpoint/2010/main" val="1829618988"/>
              </p:ext>
            </p:extLst>
          </p:nvPr>
        </p:nvGraphicFramePr>
        <p:xfrm>
          <a:off x="4255974" y="789361"/>
          <a:ext cx="4348475" cy="875245"/>
        </p:xfrm>
        <a:graphic>
          <a:graphicData uri="http://schemas.openxmlformats.org/drawingml/2006/table">
            <a:tbl>
              <a:tblPr/>
              <a:tblGrid>
                <a:gridCol w="4348475"/>
              </a:tblGrid>
              <a:tr h="87524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defRPr/>
                      </a:pPr>
                      <a:r>
                        <a:rPr lang="en-GB" sz="1800" kern="1200" noProof="0" dirty="0" smtClean="0">
                          <a:solidFill>
                            <a:schemeClr val="hlink"/>
                          </a:solidFill>
                          <a:latin typeface="Comic Sans MS" pitchFamily="66" charset="0"/>
                          <a:ea typeface="+mn-ea"/>
                          <a:cs typeface="+mn-cs"/>
                        </a:rPr>
                        <a:t>Ongoing developments </a:t>
                      </a:r>
                      <a:r>
                        <a:rPr lang="en-GB" sz="1800" b="1" kern="1200" noProof="0" dirty="0" smtClean="0">
                          <a:solidFill>
                            <a:schemeClr val="hlink"/>
                          </a:solidFill>
                          <a:latin typeface="Comic Sans MS" pitchFamily="66" charset="0"/>
                          <a:ea typeface="+mn-ea"/>
                          <a:cs typeface="+mn-cs"/>
                        </a:rPr>
                        <a:t>2017</a:t>
                      </a:r>
                    </a:p>
                    <a:p>
                      <a:pPr marL="0" marR="0" lvl="0" indent="0" algn="l" defTabSz="914400" rtl="0" eaLnBrk="1" fontAlgn="base" latinLnBrk="0" hangingPunct="1">
                        <a:lnSpc>
                          <a:spcPct val="100000"/>
                        </a:lnSpc>
                        <a:spcBef>
                          <a:spcPct val="20000"/>
                        </a:spcBef>
                        <a:spcAft>
                          <a:spcPct val="0"/>
                        </a:spcAft>
                        <a:buClr>
                          <a:schemeClr val="accent1"/>
                        </a:buClr>
                        <a:buSzPct val="65000"/>
                        <a:buFontTx/>
                        <a:buChar char="-"/>
                        <a:tabLst/>
                        <a:defRPr/>
                      </a:pPr>
                      <a:endParaRPr lang="en-GB" sz="1000" b="0" noProof="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a:solidFill>
                  <a:schemeClr val="bg1"/>
                </a:solidFill>
                <a:latin typeface="+mj-lt"/>
                <a:ea typeface="+mj-ea"/>
                <a:cs typeface="+mj-cs"/>
              </a:rPr>
              <a:t> </a:t>
            </a:r>
            <a:r>
              <a:rPr lang="fr-FR" sz="3200" kern="0" smtClean="0">
                <a:solidFill>
                  <a:schemeClr val="bg1"/>
                </a:solidFill>
                <a:latin typeface="+mj-lt"/>
                <a:cs typeface="Arial"/>
              </a:rPr>
              <a:t>Système </a:t>
            </a:r>
            <a:r>
              <a:rPr lang="fr-FR" sz="3200" kern="0" dirty="0" smtClean="0">
                <a:solidFill>
                  <a:schemeClr val="bg1"/>
                </a:solidFill>
                <a:latin typeface="+mj-lt"/>
                <a:cs typeface="Arial"/>
              </a:rPr>
              <a:t>de refroidissement </a:t>
            </a:r>
            <a:r>
              <a:rPr lang="en-GB" sz="3200" kern="0" dirty="0" smtClean="0">
                <a:solidFill>
                  <a:schemeClr val="bg1"/>
                </a:solidFill>
                <a:latin typeface="+mj-lt"/>
                <a:cs typeface="Arial"/>
              </a:rPr>
              <a:t>global</a:t>
            </a:r>
            <a:endParaRPr lang="en-GB" sz="3200" kern="0" dirty="0">
              <a:solidFill>
                <a:schemeClr val="bg1"/>
              </a:solidFill>
              <a:latin typeface="+mj-lt"/>
              <a:cs typeface="Arial"/>
            </a:endParaRPr>
          </a:p>
        </p:txBody>
      </p:sp>
      <p:grpSp>
        <p:nvGrpSpPr>
          <p:cNvPr id="2" name="Groupe 1"/>
          <p:cNvGrpSpPr/>
          <p:nvPr/>
        </p:nvGrpSpPr>
        <p:grpSpPr>
          <a:xfrm>
            <a:off x="2083826" y="1505648"/>
            <a:ext cx="2309474" cy="2766752"/>
            <a:chOff x="2372888" y="1735309"/>
            <a:chExt cx="2309474" cy="2766752"/>
          </a:xfrm>
        </p:grpSpPr>
        <p:pic>
          <p:nvPicPr>
            <p:cNvPr id="46" name="Image 4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3000"/>
                      </a14:imgEffect>
                    </a14:imgLayer>
                  </a14:imgProps>
                </a:ext>
                <a:ext uri="{28A0092B-C50C-407E-A947-70E740481C1C}">
                  <a14:useLocalDpi xmlns:a14="http://schemas.microsoft.com/office/drawing/2010/main" val="0"/>
                </a:ext>
              </a:extLst>
            </a:blip>
            <a:stretch>
              <a:fillRect/>
            </a:stretch>
          </p:blipFill>
          <p:spPr>
            <a:xfrm>
              <a:off x="2372888" y="1735309"/>
              <a:ext cx="2075064" cy="2766752"/>
            </a:xfrm>
            <a:prstGeom prst="rect">
              <a:avLst/>
            </a:prstGeom>
            <a:effectLst/>
          </p:spPr>
        </p:pic>
        <p:sp>
          <p:nvSpPr>
            <p:cNvPr id="52" name="ZoneTexte 51"/>
            <p:cNvSpPr txBox="1"/>
            <p:nvPr/>
          </p:nvSpPr>
          <p:spPr>
            <a:xfrm>
              <a:off x="3404528" y="3512746"/>
              <a:ext cx="1277834" cy="253916"/>
            </a:xfrm>
            <a:prstGeom prst="rect">
              <a:avLst/>
            </a:prstGeom>
            <a:noFill/>
          </p:spPr>
          <p:txBody>
            <a:bodyPr wrap="square" rtlCol="0">
              <a:spAutoFit/>
            </a:bodyPr>
            <a:lstStyle/>
            <a:p>
              <a:r>
                <a:rPr lang="fr-FR" sz="1050" i="1" dirty="0"/>
                <a:t>Detector location</a:t>
              </a:r>
            </a:p>
          </p:txBody>
        </p:sp>
      </p:grpSp>
      <p:grpSp>
        <p:nvGrpSpPr>
          <p:cNvPr id="12" name="Groupe 11"/>
          <p:cNvGrpSpPr/>
          <p:nvPr/>
        </p:nvGrpSpPr>
        <p:grpSpPr>
          <a:xfrm>
            <a:off x="62367" y="2144717"/>
            <a:ext cx="2964995" cy="3516531"/>
            <a:chOff x="178979" y="2835496"/>
            <a:chExt cx="2964995" cy="3516531"/>
          </a:xfrm>
        </p:grpSpPr>
        <p:grpSp>
          <p:nvGrpSpPr>
            <p:cNvPr id="74" name="Groupe 73"/>
            <p:cNvGrpSpPr/>
            <p:nvPr/>
          </p:nvGrpSpPr>
          <p:grpSpPr>
            <a:xfrm>
              <a:off x="178979" y="4150898"/>
              <a:ext cx="2037781" cy="2201129"/>
              <a:chOff x="6084283" y="1351801"/>
              <a:chExt cx="3059717" cy="2950606"/>
            </a:xfrm>
          </p:grpSpPr>
          <p:grpSp>
            <p:nvGrpSpPr>
              <p:cNvPr id="75" name="Groupe 10"/>
              <p:cNvGrpSpPr/>
              <p:nvPr/>
            </p:nvGrpSpPr>
            <p:grpSpPr>
              <a:xfrm>
                <a:off x="6084283" y="1351801"/>
                <a:ext cx="2908161" cy="2704331"/>
                <a:chOff x="133350" y="1863708"/>
                <a:chExt cx="4438650" cy="4180698"/>
              </a:xfrm>
            </p:grpSpPr>
            <p:sp>
              <p:nvSpPr>
                <p:cNvPr id="77" name="ZoneTexte 76"/>
                <p:cNvSpPr txBox="1"/>
                <p:nvPr/>
              </p:nvSpPr>
              <p:spPr>
                <a:xfrm>
                  <a:off x="1168127" y="4362447"/>
                  <a:ext cx="927374" cy="765370"/>
                </a:xfrm>
                <a:prstGeom prst="rect">
                  <a:avLst/>
                </a:prstGeom>
                <a:noFill/>
              </p:spPr>
              <p:txBody>
                <a:bodyPr wrap="square" rtlCol="0">
                  <a:spAutoFit/>
                </a:bodyPr>
                <a:lstStyle/>
                <a:p>
                  <a:r>
                    <a:rPr lang="fr-FR" sz="600" i="1" dirty="0"/>
                    <a:t>cooling station</a:t>
                  </a:r>
                </a:p>
              </p:txBody>
            </p:sp>
            <p:pic>
              <p:nvPicPr>
                <p:cNvPr id="78" name="Image 77" descr="Cooling.bmp"/>
                <p:cNvPicPr>
                  <a:picLocks noChangeAspect="1"/>
                </p:cNvPicPr>
                <p:nvPr/>
              </p:nvPicPr>
              <p:blipFill>
                <a:blip r:embed="rId7" cstate="print"/>
                <a:stretch>
                  <a:fillRect/>
                </a:stretch>
              </p:blipFill>
              <p:spPr>
                <a:xfrm>
                  <a:off x="561975" y="1863708"/>
                  <a:ext cx="3771900" cy="4180698"/>
                </a:xfrm>
                <a:prstGeom prst="rect">
                  <a:avLst/>
                </a:prstGeom>
                <a:ln>
                  <a:noFill/>
                </a:ln>
                <a:effectLst>
                  <a:outerShdw blurRad="292100" dist="139700" dir="2700000" algn="tl" rotWithShape="0">
                    <a:srgbClr val="333333">
                      <a:alpha val="65000"/>
                    </a:srgbClr>
                  </a:outerShdw>
                </a:effectLst>
              </p:spPr>
            </p:pic>
            <p:cxnSp>
              <p:nvCxnSpPr>
                <p:cNvPr id="79" name="Connecteur droit 78"/>
                <p:cNvCxnSpPr/>
                <p:nvPr/>
              </p:nvCxnSpPr>
              <p:spPr>
                <a:xfrm>
                  <a:off x="142875" y="2152650"/>
                  <a:ext cx="19145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flipH="1" flipV="1">
                  <a:off x="180975" y="2143126"/>
                  <a:ext cx="19050" cy="31146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318913" y="2116331"/>
                  <a:ext cx="916986" cy="478355"/>
                </a:xfrm>
                <a:prstGeom prst="rect">
                  <a:avLst/>
                </a:prstGeom>
                <a:noFill/>
              </p:spPr>
              <p:txBody>
                <a:bodyPr wrap="square" rtlCol="0">
                  <a:spAutoFit/>
                </a:bodyPr>
                <a:lstStyle/>
                <a:p>
                  <a:pPr algn="ctr"/>
                  <a:r>
                    <a:rPr lang="fr-FR" sz="450" dirty="0"/>
                    <a:t>13m</a:t>
                  </a:r>
                  <a:br>
                    <a:rPr lang="fr-FR" sz="450" dirty="0"/>
                  </a:br>
                  <a:r>
                    <a:rPr lang="fr-FR" sz="450" dirty="0"/>
                    <a:t>High Line</a:t>
                  </a:r>
                </a:p>
              </p:txBody>
            </p:sp>
            <p:cxnSp>
              <p:nvCxnSpPr>
                <p:cNvPr id="82" name="Connecteur droit 81"/>
                <p:cNvCxnSpPr/>
                <p:nvPr/>
              </p:nvCxnSpPr>
              <p:spPr>
                <a:xfrm flipV="1">
                  <a:off x="133350" y="5238751"/>
                  <a:ext cx="952500"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323850" y="2914650"/>
                  <a:ext cx="1857375" cy="19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V="1">
                  <a:off x="466725" y="3152776"/>
                  <a:ext cx="1933575"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flipV="1">
                  <a:off x="371475" y="2924175"/>
                  <a:ext cx="0" cy="23431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V="1">
                  <a:off x="542925" y="3143251"/>
                  <a:ext cx="0" cy="2114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445089" y="3171826"/>
                  <a:ext cx="916986" cy="478355"/>
                </a:xfrm>
                <a:prstGeom prst="rect">
                  <a:avLst/>
                </a:prstGeom>
                <a:noFill/>
              </p:spPr>
              <p:txBody>
                <a:bodyPr wrap="square" rtlCol="0">
                  <a:spAutoFit/>
                </a:bodyPr>
                <a:lstStyle/>
                <a:p>
                  <a:pPr algn="ctr"/>
                  <a:r>
                    <a:rPr lang="en-GB" sz="450" dirty="0"/>
                    <a:t>9 m</a:t>
                  </a:r>
                  <a:br>
                    <a:rPr lang="en-GB" sz="450" dirty="0"/>
                  </a:br>
                  <a:r>
                    <a:rPr lang="en-GB" sz="450" dirty="0"/>
                    <a:t>Low Line</a:t>
                  </a:r>
                </a:p>
              </p:txBody>
            </p:sp>
            <p:sp>
              <p:nvSpPr>
                <p:cNvPr id="88" name="ZoneTexte 87"/>
                <p:cNvSpPr txBox="1"/>
                <p:nvPr/>
              </p:nvSpPr>
              <p:spPr>
                <a:xfrm>
                  <a:off x="207580" y="2542968"/>
                  <a:ext cx="1125922" cy="478355"/>
                </a:xfrm>
                <a:prstGeom prst="rect">
                  <a:avLst/>
                </a:prstGeom>
                <a:noFill/>
              </p:spPr>
              <p:txBody>
                <a:bodyPr wrap="square" rtlCol="0">
                  <a:spAutoFit/>
                </a:bodyPr>
                <a:lstStyle/>
                <a:p>
                  <a:pPr algn="ctr"/>
                  <a:r>
                    <a:rPr lang="fr-FR" sz="450" dirty="0"/>
                    <a:t>10 m</a:t>
                  </a:r>
                  <a:br>
                    <a:rPr lang="fr-FR" sz="450" dirty="0"/>
                  </a:br>
                  <a:r>
                    <a:rPr lang="fr-FR" sz="450" dirty="0"/>
                    <a:t>Medium Line</a:t>
                  </a:r>
                </a:p>
              </p:txBody>
            </p:sp>
            <p:cxnSp>
              <p:nvCxnSpPr>
                <p:cNvPr id="89" name="Connecteur droit 88"/>
                <p:cNvCxnSpPr/>
                <p:nvPr/>
              </p:nvCxnSpPr>
              <p:spPr>
                <a:xfrm>
                  <a:off x="4048125" y="5200650"/>
                  <a:ext cx="4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4048125" y="4800600"/>
                  <a:ext cx="4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4467225" y="4791075"/>
                  <a:ext cx="0" cy="4095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3519435" y="4816905"/>
                  <a:ext cx="790088" cy="574028"/>
                </a:xfrm>
                <a:prstGeom prst="rect">
                  <a:avLst/>
                </a:prstGeom>
                <a:noFill/>
              </p:spPr>
              <p:txBody>
                <a:bodyPr wrap="square" rtlCol="0">
                  <a:spAutoFit/>
                </a:bodyPr>
                <a:lstStyle/>
                <a:p>
                  <a:pPr algn="ctr"/>
                  <a:r>
                    <a:rPr lang="fr-FR" sz="600" dirty="0" smtClean="0">
                      <a:solidFill>
                        <a:schemeClr val="bg1"/>
                      </a:solidFill>
                    </a:rPr>
                    <a:t>2.5 </a:t>
                  </a:r>
                  <a:r>
                    <a:rPr lang="fr-FR" sz="600" dirty="0">
                      <a:solidFill>
                        <a:schemeClr val="bg1"/>
                      </a:solidFill>
                    </a:rPr>
                    <a:t>m</a:t>
                  </a:r>
                </a:p>
              </p:txBody>
            </p:sp>
            <p:cxnSp>
              <p:nvCxnSpPr>
                <p:cNvPr id="93" name="Connecteur droit 92"/>
                <p:cNvCxnSpPr/>
                <p:nvPr/>
              </p:nvCxnSpPr>
              <p:spPr>
                <a:xfrm>
                  <a:off x="4048125" y="4676775"/>
                  <a:ext cx="4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4067175" y="3562350"/>
                  <a:ext cx="476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V="1">
                  <a:off x="4467225" y="3552825"/>
                  <a:ext cx="0" cy="11239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3753607" y="3978771"/>
                  <a:ext cx="744415" cy="574028"/>
                </a:xfrm>
                <a:prstGeom prst="rect">
                  <a:avLst/>
                </a:prstGeom>
                <a:noFill/>
              </p:spPr>
              <p:txBody>
                <a:bodyPr wrap="square" rtlCol="0">
                  <a:spAutoFit/>
                </a:bodyPr>
                <a:lstStyle/>
                <a:p>
                  <a:pPr algn="ctr"/>
                  <a:r>
                    <a:rPr lang="fr-FR" sz="600" dirty="0" smtClean="0">
                      <a:solidFill>
                        <a:schemeClr val="bg1"/>
                      </a:solidFill>
                    </a:rPr>
                    <a:t>5.1 </a:t>
                  </a:r>
                  <a:r>
                    <a:rPr lang="fr-FR" sz="600" dirty="0">
                      <a:solidFill>
                        <a:schemeClr val="bg1"/>
                      </a:solidFill>
                    </a:rPr>
                    <a:t>m</a:t>
                  </a:r>
                </a:p>
              </p:txBody>
            </p:sp>
            <p:cxnSp>
              <p:nvCxnSpPr>
                <p:cNvPr id="97" name="Connecteur droit avec flèche 96"/>
                <p:cNvCxnSpPr/>
                <p:nvPr/>
              </p:nvCxnSpPr>
              <p:spPr>
                <a:xfrm flipV="1">
                  <a:off x="4467225" y="2133600"/>
                  <a:ext cx="0" cy="14478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3519437" y="2642942"/>
                  <a:ext cx="952012" cy="382685"/>
                </a:xfrm>
                <a:prstGeom prst="rect">
                  <a:avLst/>
                </a:prstGeom>
                <a:noFill/>
              </p:spPr>
              <p:txBody>
                <a:bodyPr wrap="square" rtlCol="0">
                  <a:spAutoFit/>
                </a:bodyPr>
                <a:lstStyle/>
                <a:p>
                  <a:pPr algn="ctr"/>
                  <a:r>
                    <a:rPr lang="fr-FR" sz="600" dirty="0" smtClean="0"/>
                    <a:t>4.5  </a:t>
                  </a:r>
                  <a:r>
                    <a:rPr lang="fr-FR" sz="600" dirty="0"/>
                    <a:t>m</a:t>
                  </a:r>
                </a:p>
              </p:txBody>
            </p:sp>
            <p:sp>
              <p:nvSpPr>
                <p:cNvPr id="99" name="ZoneTexte 98"/>
                <p:cNvSpPr txBox="1"/>
                <p:nvPr/>
              </p:nvSpPr>
              <p:spPr>
                <a:xfrm>
                  <a:off x="357656" y="5445562"/>
                  <a:ext cx="1095376" cy="574028"/>
                </a:xfrm>
                <a:prstGeom prst="rect">
                  <a:avLst/>
                </a:prstGeom>
                <a:noFill/>
              </p:spPr>
              <p:txBody>
                <a:bodyPr wrap="square" rtlCol="0">
                  <a:spAutoFit/>
                </a:bodyPr>
                <a:lstStyle/>
                <a:p>
                  <a:pPr algn="ctr"/>
                  <a:r>
                    <a:rPr lang="en-GB" sz="600" dirty="0"/>
                    <a:t>Cooling Station</a:t>
                  </a:r>
                </a:p>
              </p:txBody>
            </p:sp>
            <p:cxnSp>
              <p:nvCxnSpPr>
                <p:cNvPr id="100" name="Connecteur droit 99"/>
                <p:cNvCxnSpPr/>
                <p:nvPr/>
              </p:nvCxnSpPr>
              <p:spPr>
                <a:xfrm>
                  <a:off x="2657475" y="2114550"/>
                  <a:ext cx="1914525" cy="95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ZoneTexte 75"/>
              <p:cNvSpPr txBox="1"/>
              <p:nvPr/>
            </p:nvSpPr>
            <p:spPr>
              <a:xfrm>
                <a:off x="6300192" y="4016097"/>
                <a:ext cx="2843808" cy="286310"/>
              </a:xfrm>
              <a:prstGeom prst="rect">
                <a:avLst/>
              </a:prstGeom>
              <a:noFill/>
            </p:spPr>
            <p:txBody>
              <a:bodyPr wrap="square" rtlCol="0">
                <a:spAutoFit/>
              </a:bodyPr>
              <a:lstStyle/>
              <a:p>
                <a:r>
                  <a:rPr lang="en-GB" sz="788" i="1" dirty="0"/>
                  <a:t>LPSC cooling test area</a:t>
                </a:r>
                <a:r>
                  <a:rPr lang="en-US" sz="788" dirty="0"/>
                  <a:t> with a drop of 13 m</a:t>
                </a:r>
                <a:endParaRPr lang="en-GB" sz="788" i="1" dirty="0"/>
              </a:p>
            </p:txBody>
          </p:sp>
        </p:grpSp>
        <p:cxnSp>
          <p:nvCxnSpPr>
            <p:cNvPr id="57" name="Connecteur droit avec flèche 56"/>
            <p:cNvCxnSpPr/>
            <p:nvPr/>
          </p:nvCxnSpPr>
          <p:spPr>
            <a:xfrm flipV="1">
              <a:off x="1269767" y="2835496"/>
              <a:ext cx="1874207" cy="150274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V="1">
              <a:off x="1106782" y="3864905"/>
              <a:ext cx="1878776" cy="78647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1288373" y="4785528"/>
              <a:ext cx="1500032" cy="7391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2082038" y="4298916"/>
            <a:ext cx="2509018" cy="2401205"/>
            <a:chOff x="64775" y="3118220"/>
            <a:chExt cx="2995589" cy="2866258"/>
          </a:xfrm>
        </p:grpSpPr>
        <p:pic>
          <p:nvPicPr>
            <p:cNvPr id="61" name="Image 60"/>
            <p:cNvPicPr>
              <a:picLocks noChangeAspect="1"/>
            </p:cNvPicPr>
            <p:nvPr/>
          </p:nvPicPr>
          <p:blipFill rotWithShape="1">
            <a:blip r:embed="rId8"/>
            <a:srcRect l="22501" b="23721"/>
            <a:stretch/>
          </p:blipFill>
          <p:spPr>
            <a:xfrm>
              <a:off x="64775" y="3118220"/>
              <a:ext cx="2995589" cy="2823044"/>
            </a:xfrm>
            <a:prstGeom prst="rect">
              <a:avLst/>
            </a:prstGeom>
          </p:spPr>
        </p:pic>
        <p:sp>
          <p:nvSpPr>
            <p:cNvPr id="62" name="ZoneTexte 61"/>
            <p:cNvSpPr txBox="1"/>
            <p:nvPr/>
          </p:nvSpPr>
          <p:spPr>
            <a:xfrm>
              <a:off x="448202" y="5690570"/>
              <a:ext cx="1307530" cy="293908"/>
            </a:xfrm>
            <a:prstGeom prst="rect">
              <a:avLst/>
            </a:prstGeom>
            <a:noFill/>
          </p:spPr>
          <p:txBody>
            <a:bodyPr wrap="square" rtlCol="0">
              <a:spAutoFit/>
            </a:bodyPr>
            <a:lstStyle/>
            <a:p>
              <a:r>
                <a:rPr lang="en-GB" sz="1000" i="1" dirty="0" smtClean="0">
                  <a:solidFill>
                    <a:schemeClr val="bg1"/>
                  </a:solidFill>
                </a:rPr>
                <a:t>Cooling station</a:t>
              </a:r>
              <a:endParaRPr lang="en-GB" sz="1000" i="1" dirty="0">
                <a:solidFill>
                  <a:schemeClr val="bg1"/>
                </a:solidFill>
              </a:endParaRPr>
            </a:p>
          </p:txBody>
        </p:sp>
      </p:grpSp>
      <p:cxnSp>
        <p:nvCxnSpPr>
          <p:cNvPr id="63" name="Connecteur droit avec flèche 62"/>
          <p:cNvCxnSpPr/>
          <p:nvPr/>
        </p:nvCxnSpPr>
        <p:spPr>
          <a:xfrm>
            <a:off x="1022177" y="5187734"/>
            <a:ext cx="1649616" cy="42537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28184" y="1319759"/>
            <a:ext cx="2262566" cy="276999"/>
          </a:xfrm>
          <a:prstGeom prst="rect">
            <a:avLst/>
          </a:prstGeom>
          <a:solidFill>
            <a:srgbClr val="00B050"/>
          </a:solidFill>
        </p:spPr>
        <p:txBody>
          <a:bodyPr wrap="square">
            <a:spAutoFit/>
          </a:bodyPr>
          <a:lstStyle/>
          <a:p>
            <a:r>
              <a:rPr lang="en-US" sz="1200" dirty="0">
                <a:solidFill>
                  <a:schemeClr val="bg1"/>
                </a:solidFill>
                <a:latin typeface="ArialMT"/>
              </a:rPr>
              <a:t>Results in line with </a:t>
            </a:r>
            <a:r>
              <a:rPr lang="en-US" sz="1200" dirty="0" smtClean="0">
                <a:solidFill>
                  <a:schemeClr val="bg1"/>
                </a:solidFill>
                <a:latin typeface="ArialMT"/>
              </a:rPr>
              <a:t>simulations</a:t>
            </a:r>
            <a:endParaRPr lang="en-US" sz="1200" dirty="0">
              <a:solidFill>
                <a:schemeClr val="bg1"/>
              </a:solidFill>
              <a:latin typeface="ArialMT"/>
            </a:endParaRPr>
          </a:p>
        </p:txBody>
      </p:sp>
      <p:sp>
        <p:nvSpPr>
          <p:cNvPr id="6" name="Flèche vers le bas 5"/>
          <p:cNvSpPr/>
          <p:nvPr/>
        </p:nvSpPr>
        <p:spPr>
          <a:xfrm>
            <a:off x="990170" y="3174126"/>
            <a:ext cx="173621" cy="211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35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sp>
        <p:nvSpPr>
          <p:cNvPr id="51"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err="1" smtClean="0">
                <a:solidFill>
                  <a:schemeClr val="bg1"/>
                </a:solidFill>
                <a:latin typeface="Calibri" pitchFamily="34" charset="0"/>
              </a:rPr>
              <a:t>Système</a:t>
            </a:r>
            <a:r>
              <a:rPr lang="en-US" sz="3200" dirty="0" smtClean="0">
                <a:solidFill>
                  <a:schemeClr val="bg1"/>
                </a:solidFill>
                <a:latin typeface="Calibri" pitchFamily="34" charset="0"/>
              </a:rPr>
              <a:t> de </a:t>
            </a:r>
            <a:r>
              <a:rPr lang="en-US" sz="3200" dirty="0" err="1" smtClean="0">
                <a:solidFill>
                  <a:schemeClr val="bg1"/>
                </a:solidFill>
                <a:latin typeface="Calibri" pitchFamily="34" charset="0"/>
              </a:rPr>
              <a:t>refroidissement</a:t>
            </a:r>
            <a:r>
              <a:rPr lang="en-US" sz="3200" dirty="0" smtClean="0">
                <a:solidFill>
                  <a:schemeClr val="bg1"/>
                </a:solidFill>
                <a:latin typeface="Calibri" pitchFamily="34" charset="0"/>
              </a:rPr>
              <a:t> : </a:t>
            </a:r>
            <a:r>
              <a:rPr lang="en-US" sz="3200" dirty="0" err="1" smtClean="0">
                <a:solidFill>
                  <a:schemeClr val="bg1"/>
                </a:solidFill>
                <a:latin typeface="Calibri" pitchFamily="34" charset="0"/>
              </a:rPr>
              <a:t>intégration</a:t>
            </a:r>
            <a:endParaRPr lang="en-GB" sz="3200" kern="0" dirty="0">
              <a:solidFill>
                <a:schemeClr val="bg1"/>
              </a:solidFill>
              <a:latin typeface="+mj-lt"/>
              <a:cs typeface="Arial"/>
            </a:endParaRPr>
          </a:p>
        </p:txBody>
      </p:sp>
      <p:pic>
        <p:nvPicPr>
          <p:cNvPr id="46" name="Picture 2"/>
          <p:cNvPicPr>
            <a:picLocks noChangeAspect="1" noChangeArrowheads="1"/>
          </p:cNvPicPr>
          <p:nvPr/>
        </p:nvPicPr>
        <p:blipFill>
          <a:blip r:embed="rId2" cstate="print"/>
          <a:srcRect/>
          <a:stretch>
            <a:fillRect/>
          </a:stretch>
        </p:blipFill>
        <p:spPr bwMode="auto">
          <a:xfrm>
            <a:off x="86781" y="1673205"/>
            <a:ext cx="7200800" cy="4949585"/>
          </a:xfrm>
          <a:prstGeom prst="rect">
            <a:avLst/>
          </a:prstGeom>
          <a:solidFill>
            <a:srgbClr val="FFFFFF"/>
          </a:solidFill>
          <a:ln w="6350">
            <a:solidFill>
              <a:srgbClr val="000000"/>
            </a:solidFill>
            <a:miter lim="800000"/>
            <a:headEnd/>
            <a:tailEnd/>
          </a:ln>
        </p:spPr>
      </p:pic>
      <p:sp>
        <p:nvSpPr>
          <p:cNvPr id="52" name="ZoneTexte 51"/>
          <p:cNvSpPr txBox="1"/>
          <p:nvPr/>
        </p:nvSpPr>
        <p:spPr>
          <a:xfrm>
            <a:off x="755576" y="1754315"/>
            <a:ext cx="1596463" cy="1320811"/>
          </a:xfrm>
          <a:prstGeom prst="rect">
            <a:avLst/>
          </a:prstGeom>
          <a:noFill/>
        </p:spPr>
        <p:txBody>
          <a:bodyPr wrap="none" rtlCol="0">
            <a:spAutoFit/>
          </a:bodyPr>
          <a:lstStyle/>
          <a:p>
            <a:r>
              <a:rPr lang="fr-FR" sz="1633" dirty="0"/>
              <a:t>Patch panels:</a:t>
            </a:r>
          </a:p>
          <a:p>
            <a:r>
              <a:rPr lang="fr-FR" sz="1270" dirty="0" err="1"/>
              <a:t>Space</a:t>
            </a:r>
            <a:endParaRPr lang="fr-FR" sz="1270" dirty="0"/>
          </a:p>
          <a:p>
            <a:r>
              <a:rPr lang="fr-FR" sz="1270" dirty="0"/>
              <a:t>Not far</a:t>
            </a:r>
          </a:p>
          <a:p>
            <a:r>
              <a:rPr lang="fr-FR" sz="1270" dirty="0" err="1"/>
              <a:t>Easy</a:t>
            </a:r>
            <a:r>
              <a:rPr lang="fr-FR" sz="1270" dirty="0"/>
              <a:t> </a:t>
            </a:r>
            <a:r>
              <a:rPr lang="fr-FR" sz="1270" dirty="0" err="1"/>
              <a:t>access</a:t>
            </a:r>
            <a:endParaRPr lang="fr-FR" sz="1270" dirty="0"/>
          </a:p>
          <a:p>
            <a:r>
              <a:rPr lang="fr-FR" sz="1270" dirty="0" err="1"/>
              <a:t>From</a:t>
            </a:r>
            <a:r>
              <a:rPr lang="fr-FR" sz="1270" dirty="0"/>
              <a:t> barrel on barrel</a:t>
            </a:r>
          </a:p>
          <a:p>
            <a:r>
              <a:rPr lang="fr-FR" sz="1270" dirty="0" err="1"/>
              <a:t>From</a:t>
            </a:r>
            <a:r>
              <a:rPr lang="fr-FR" sz="1270" dirty="0"/>
              <a:t> EC on EC</a:t>
            </a:r>
          </a:p>
        </p:txBody>
      </p:sp>
      <p:grpSp>
        <p:nvGrpSpPr>
          <p:cNvPr id="3" name="Groupe 5"/>
          <p:cNvGrpSpPr/>
          <p:nvPr/>
        </p:nvGrpSpPr>
        <p:grpSpPr>
          <a:xfrm>
            <a:off x="6409323" y="4283769"/>
            <a:ext cx="2661777" cy="2001608"/>
            <a:chOff x="6295486" y="4242091"/>
            <a:chExt cx="2861641" cy="2339837"/>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486" y="4242091"/>
              <a:ext cx="2726763" cy="2339837"/>
            </a:xfrm>
            <a:prstGeom prst="rect">
              <a:avLst/>
            </a:prstGeom>
          </p:spPr>
        </p:pic>
        <p:sp>
          <p:nvSpPr>
            <p:cNvPr id="59" name="Text Box 3"/>
            <p:cNvSpPr txBox="1">
              <a:spLocks noChangeArrowheads="1"/>
            </p:cNvSpPr>
            <p:nvPr/>
          </p:nvSpPr>
          <p:spPr bwMode="auto">
            <a:xfrm>
              <a:off x="8024278" y="6243877"/>
              <a:ext cx="1132849" cy="234967"/>
            </a:xfrm>
            <a:prstGeom prst="rect">
              <a:avLst/>
            </a:prstGeom>
            <a:solidFill>
              <a:srgbClr val="FFFFFF">
                <a:alpha val="0"/>
              </a:srgbClr>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ct val="0"/>
                </a:spcAft>
              </a:pPr>
              <a:r>
                <a:rPr lang="en-GB" sz="675" dirty="0">
                  <a:latin typeface="Arial" pitchFamily="34" charset="0"/>
                  <a:ea typeface="Times New Roman" pitchFamily="18" charset="0"/>
                </a:rPr>
                <a:t>Cooling lines for ECAL End-cap and Barrel</a:t>
              </a:r>
              <a:endParaRPr lang="en-GB" sz="675" dirty="0">
                <a:latin typeface="Arial" pitchFamily="34" charset="0"/>
              </a:endParaRPr>
            </a:p>
          </p:txBody>
        </p:sp>
      </p:grpSp>
      <p:pic>
        <p:nvPicPr>
          <p:cNvPr id="61" name="Picture 4" descr="http://www.google.fr/url?source=imglanding&amp;ct=img&amp;q=http://www.desy.de/f/students/DESY-Logo-cyan-RGB_ger.gif&amp;sa=X&amp;ei=WA5LVeiSCMiwUe_agbgM&amp;ved=0CAkQ8wc&amp;usg=AFQjCNFH6XFwLPy7Q958NT5QX2-paKpeg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703" y="3920945"/>
            <a:ext cx="353749" cy="3537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5"/>
          <p:cNvSpPr txBox="1">
            <a:spLocks noChangeArrowheads="1"/>
          </p:cNvSpPr>
          <p:nvPr/>
        </p:nvSpPr>
        <p:spPr bwMode="auto">
          <a:xfrm>
            <a:off x="6767649" y="3920556"/>
            <a:ext cx="2200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lgn="ctr" eaLnBrk="0" hangingPunct="0">
              <a:spcBef>
                <a:spcPct val="50000"/>
              </a:spcBef>
              <a:defRPr sz="2400">
                <a:solidFill>
                  <a:schemeClr val="tx1"/>
                </a:solidFill>
                <a:latin typeface="Arial" panose="020B0604020202020204" pitchFamily="34" charset="0"/>
              </a:defRPr>
            </a:lvl1pPr>
            <a:lvl2pPr marL="742950" indent="-285750" algn="ctr" eaLnBrk="0" hangingPunct="0">
              <a:spcBef>
                <a:spcPct val="50000"/>
              </a:spcBef>
              <a:defRPr sz="2400">
                <a:solidFill>
                  <a:schemeClr val="tx1"/>
                </a:solidFill>
                <a:latin typeface="Arial" panose="020B0604020202020204" pitchFamily="34" charset="0"/>
              </a:defRPr>
            </a:lvl2pPr>
            <a:lvl3pPr marL="1143000" indent="-228600" algn="ctr" eaLnBrk="0" hangingPunct="0">
              <a:spcBef>
                <a:spcPct val="50000"/>
              </a:spcBef>
              <a:defRPr sz="2400">
                <a:solidFill>
                  <a:schemeClr val="tx1"/>
                </a:solidFill>
                <a:latin typeface="Arial" panose="020B0604020202020204" pitchFamily="34" charset="0"/>
              </a:defRPr>
            </a:lvl3pPr>
            <a:lvl4pPr marL="1600200" indent="-228600" algn="ctr" eaLnBrk="0" hangingPunct="0">
              <a:spcBef>
                <a:spcPct val="50000"/>
              </a:spcBef>
              <a:defRPr sz="2400">
                <a:solidFill>
                  <a:schemeClr val="tx1"/>
                </a:solidFill>
                <a:latin typeface="Arial" panose="020B0604020202020204" pitchFamily="34" charset="0"/>
              </a:defRPr>
            </a:lvl4pPr>
            <a:lvl5pPr marL="2057400" indent="-228600" algn="ctr" eaLnBrk="0" hangingPunct="0">
              <a:spcBef>
                <a:spcPct val="50000"/>
              </a:spcBef>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algn="l" eaLnBrk="1" hangingPunct="1"/>
            <a:r>
              <a:rPr lang="en-GB" altLang="fr-FR" sz="800" dirty="0"/>
              <a:t>Pathways of pipes between HCAL &amp; ECAL </a:t>
            </a:r>
            <a:r>
              <a:rPr lang="en-GB" altLang="fr-FR" sz="800" dirty="0" smtClean="0"/>
              <a:t>Endcaps (limited space </a:t>
            </a:r>
            <a:r>
              <a:rPr lang="en-GB" altLang="fr-FR" sz="800" dirty="0" smtClean="0">
                <a:solidFill>
                  <a:srgbClr val="FF0000"/>
                </a:solidFill>
                <a:cs typeface="Arial" panose="020B0604020202020204" pitchFamily="34" charset="0"/>
              </a:rPr>
              <a:t>≤</a:t>
            </a:r>
            <a:r>
              <a:rPr lang="en-GB" altLang="fr-FR" sz="800" dirty="0" smtClean="0">
                <a:solidFill>
                  <a:srgbClr val="FF0000"/>
                </a:solidFill>
              </a:rPr>
              <a:t>30mm</a:t>
            </a:r>
            <a:r>
              <a:rPr lang="en-GB" altLang="fr-FR" sz="800" dirty="0" smtClean="0"/>
              <a:t>)</a:t>
            </a:r>
            <a:endParaRPr lang="en-GB" altLang="fr-FR" sz="800" dirty="0"/>
          </a:p>
        </p:txBody>
      </p:sp>
      <p:grpSp>
        <p:nvGrpSpPr>
          <p:cNvPr id="4" name="Groupe 12"/>
          <p:cNvGrpSpPr/>
          <p:nvPr/>
        </p:nvGrpSpPr>
        <p:grpSpPr>
          <a:xfrm>
            <a:off x="6299200" y="2414720"/>
            <a:ext cx="2723049" cy="1559257"/>
            <a:chOff x="296652" y="3814925"/>
            <a:chExt cx="3934530" cy="2545046"/>
          </a:xfrm>
        </p:grpSpPr>
        <p:sp>
          <p:nvSpPr>
            <p:cNvPr id="14" name="ZoneTexte 13"/>
            <p:cNvSpPr txBox="1"/>
            <p:nvPr/>
          </p:nvSpPr>
          <p:spPr>
            <a:xfrm>
              <a:off x="296652" y="5478345"/>
              <a:ext cx="1512297" cy="251179"/>
            </a:xfrm>
            <a:prstGeom prst="rect">
              <a:avLst/>
            </a:prstGeom>
            <a:noFill/>
          </p:spPr>
          <p:txBody>
            <a:bodyPr wrap="square" rtlCol="0">
              <a:spAutoFit/>
            </a:bodyPr>
            <a:lstStyle/>
            <a:p>
              <a:r>
                <a:rPr lang="en-US" sz="400" dirty="0">
                  <a:solidFill>
                    <a:prstClr val="white"/>
                  </a:solidFill>
                </a:rPr>
                <a:t>Cooling station on going </a:t>
              </a:r>
            </a:p>
          </p:txBody>
        </p:sp>
        <p:pic>
          <p:nvPicPr>
            <p:cNvPr id="15"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68" y="3814925"/>
              <a:ext cx="3775414" cy="2432990"/>
            </a:xfrm>
            <a:prstGeom prst="rect">
              <a:avLst/>
            </a:prstGeom>
          </p:spPr>
        </p:pic>
        <p:sp>
          <p:nvSpPr>
            <p:cNvPr id="16" name="Text Box 5"/>
            <p:cNvSpPr txBox="1">
              <a:spLocks noChangeArrowheads="1"/>
            </p:cNvSpPr>
            <p:nvPr/>
          </p:nvSpPr>
          <p:spPr bwMode="auto">
            <a:xfrm>
              <a:off x="1995213" y="6083674"/>
              <a:ext cx="1568047" cy="27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lgn="ctr" eaLnBrk="0" hangingPunct="0">
                <a:spcBef>
                  <a:spcPct val="50000"/>
                </a:spcBef>
                <a:defRPr sz="2400">
                  <a:solidFill>
                    <a:schemeClr val="tx1"/>
                  </a:solidFill>
                  <a:latin typeface="Arial" panose="020B0604020202020204" pitchFamily="34" charset="0"/>
                </a:defRPr>
              </a:lvl1pPr>
              <a:lvl2pPr marL="742950" indent="-285750" algn="ctr" eaLnBrk="0" hangingPunct="0">
                <a:spcBef>
                  <a:spcPct val="50000"/>
                </a:spcBef>
                <a:defRPr sz="2400">
                  <a:solidFill>
                    <a:schemeClr val="tx1"/>
                  </a:solidFill>
                  <a:latin typeface="Arial" panose="020B0604020202020204" pitchFamily="34" charset="0"/>
                </a:defRPr>
              </a:lvl2pPr>
              <a:lvl3pPr marL="1143000" indent="-228600" algn="ctr" eaLnBrk="0" hangingPunct="0">
                <a:spcBef>
                  <a:spcPct val="50000"/>
                </a:spcBef>
                <a:defRPr sz="2400">
                  <a:solidFill>
                    <a:schemeClr val="tx1"/>
                  </a:solidFill>
                  <a:latin typeface="Arial" panose="020B0604020202020204" pitchFamily="34" charset="0"/>
                </a:defRPr>
              </a:lvl3pPr>
              <a:lvl4pPr marL="1600200" indent="-228600" algn="ctr" eaLnBrk="0" hangingPunct="0">
                <a:spcBef>
                  <a:spcPct val="50000"/>
                </a:spcBef>
                <a:defRPr sz="2400">
                  <a:solidFill>
                    <a:schemeClr val="tx1"/>
                  </a:solidFill>
                  <a:latin typeface="Arial" panose="020B0604020202020204" pitchFamily="34" charset="0"/>
                </a:defRPr>
              </a:lvl4pPr>
              <a:lvl5pPr marL="2057400" indent="-228600" algn="ctr" eaLnBrk="0" hangingPunct="0">
                <a:spcBef>
                  <a:spcPct val="50000"/>
                </a:spcBef>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algn="l" eaLnBrk="1" hangingPunct="1"/>
              <a:r>
                <a:rPr lang="en-GB" altLang="fr-FR" sz="500" b="1" i="1" dirty="0" smtClean="0"/>
                <a:t>ECAL = 30 cm² ; 8 way out</a:t>
              </a:r>
              <a:endParaRPr lang="en-GB" altLang="fr-FR" sz="500" b="1" i="1" dirty="0"/>
            </a:p>
          </p:txBody>
        </p:sp>
        <p:cxnSp>
          <p:nvCxnSpPr>
            <p:cNvPr id="17" name="Connecteur droit 16"/>
            <p:cNvCxnSpPr/>
            <p:nvPr/>
          </p:nvCxnSpPr>
          <p:spPr>
            <a:xfrm>
              <a:off x="2276720" y="6015326"/>
              <a:ext cx="711104" cy="1227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987824" y="4469439"/>
              <a:ext cx="864096" cy="166702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 Box 5"/>
            <p:cNvSpPr txBox="1">
              <a:spLocks noChangeArrowheads="1"/>
            </p:cNvSpPr>
            <p:nvPr/>
          </p:nvSpPr>
          <p:spPr bwMode="auto">
            <a:xfrm>
              <a:off x="1159876" y="5881392"/>
              <a:ext cx="892855" cy="40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lgn="ctr" eaLnBrk="0" hangingPunct="0">
                <a:spcBef>
                  <a:spcPct val="50000"/>
                </a:spcBef>
                <a:defRPr sz="2400">
                  <a:solidFill>
                    <a:schemeClr val="tx1"/>
                  </a:solidFill>
                  <a:latin typeface="Arial" panose="020B0604020202020204" pitchFamily="34" charset="0"/>
                </a:defRPr>
              </a:lvl1pPr>
              <a:lvl2pPr marL="742950" indent="-285750" algn="ctr" eaLnBrk="0" hangingPunct="0">
                <a:spcBef>
                  <a:spcPct val="50000"/>
                </a:spcBef>
                <a:defRPr sz="2400">
                  <a:solidFill>
                    <a:schemeClr val="tx1"/>
                  </a:solidFill>
                  <a:latin typeface="Arial" panose="020B0604020202020204" pitchFamily="34" charset="0"/>
                </a:defRPr>
              </a:lvl2pPr>
              <a:lvl3pPr marL="1143000" indent="-228600" algn="ctr" eaLnBrk="0" hangingPunct="0">
                <a:spcBef>
                  <a:spcPct val="50000"/>
                </a:spcBef>
                <a:defRPr sz="2400">
                  <a:solidFill>
                    <a:schemeClr val="tx1"/>
                  </a:solidFill>
                  <a:latin typeface="Arial" panose="020B0604020202020204" pitchFamily="34" charset="0"/>
                </a:defRPr>
              </a:lvl3pPr>
              <a:lvl4pPr marL="1600200" indent="-228600" algn="ctr" eaLnBrk="0" hangingPunct="0">
                <a:spcBef>
                  <a:spcPct val="50000"/>
                </a:spcBef>
                <a:defRPr sz="2400">
                  <a:solidFill>
                    <a:schemeClr val="tx1"/>
                  </a:solidFill>
                  <a:latin typeface="Arial" panose="020B0604020202020204" pitchFamily="34" charset="0"/>
                </a:defRPr>
              </a:lvl4pPr>
              <a:lvl5pPr marL="2057400" indent="-228600" algn="ctr" eaLnBrk="0" hangingPunct="0">
                <a:spcBef>
                  <a:spcPct val="50000"/>
                </a:spcBef>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r>
                <a:rPr lang="en-GB" altLang="fr-FR" sz="500" b="1" i="1" dirty="0" smtClean="0"/>
                <a:t>TPC = 10 cm² </a:t>
              </a:r>
              <a:br>
                <a:rPr lang="en-GB" altLang="fr-FR" sz="500" b="1" i="1" dirty="0" smtClean="0"/>
              </a:br>
              <a:r>
                <a:rPr lang="en-GB" altLang="fr-FR" sz="500" b="1" i="1" dirty="0" smtClean="0"/>
                <a:t>8 way out ?</a:t>
              </a:r>
              <a:endParaRPr lang="en-GB" altLang="fr-FR" sz="500" b="1" i="1" dirty="0"/>
            </a:p>
          </p:txBody>
        </p:sp>
        <p:cxnSp>
          <p:nvCxnSpPr>
            <p:cNvPr id="20" name="Connecteur droit 19"/>
            <p:cNvCxnSpPr/>
            <p:nvPr/>
          </p:nvCxnSpPr>
          <p:spPr>
            <a:xfrm flipV="1">
              <a:off x="1906274" y="6049894"/>
              <a:ext cx="175216" cy="8656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2023972" y="4269173"/>
              <a:ext cx="57518" cy="177913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906274" y="6144354"/>
              <a:ext cx="0" cy="103561"/>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 Box 5"/>
            <p:cNvSpPr txBox="1">
              <a:spLocks noChangeArrowheads="1"/>
            </p:cNvSpPr>
            <p:nvPr/>
          </p:nvSpPr>
          <p:spPr bwMode="auto">
            <a:xfrm>
              <a:off x="417310" y="5591442"/>
              <a:ext cx="910764" cy="40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lgn="ctr" eaLnBrk="0" hangingPunct="0">
                <a:spcBef>
                  <a:spcPct val="50000"/>
                </a:spcBef>
                <a:defRPr sz="2400">
                  <a:solidFill>
                    <a:schemeClr val="tx1"/>
                  </a:solidFill>
                  <a:latin typeface="Arial" panose="020B0604020202020204" pitchFamily="34" charset="0"/>
                </a:defRPr>
              </a:lvl1pPr>
              <a:lvl2pPr marL="742950" indent="-285750" algn="ctr" eaLnBrk="0" hangingPunct="0">
                <a:spcBef>
                  <a:spcPct val="50000"/>
                </a:spcBef>
                <a:defRPr sz="2400">
                  <a:solidFill>
                    <a:schemeClr val="tx1"/>
                  </a:solidFill>
                  <a:latin typeface="Arial" panose="020B0604020202020204" pitchFamily="34" charset="0"/>
                </a:defRPr>
              </a:lvl2pPr>
              <a:lvl3pPr marL="1143000" indent="-228600" algn="ctr" eaLnBrk="0" hangingPunct="0">
                <a:spcBef>
                  <a:spcPct val="50000"/>
                </a:spcBef>
                <a:defRPr sz="2400">
                  <a:solidFill>
                    <a:schemeClr val="tx1"/>
                  </a:solidFill>
                  <a:latin typeface="Arial" panose="020B0604020202020204" pitchFamily="34" charset="0"/>
                </a:defRPr>
              </a:lvl3pPr>
              <a:lvl4pPr marL="1600200" indent="-228600" algn="ctr" eaLnBrk="0" hangingPunct="0">
                <a:spcBef>
                  <a:spcPct val="50000"/>
                </a:spcBef>
                <a:defRPr sz="2400">
                  <a:solidFill>
                    <a:schemeClr val="tx1"/>
                  </a:solidFill>
                  <a:latin typeface="Arial" panose="020B0604020202020204" pitchFamily="34" charset="0"/>
                </a:defRPr>
              </a:lvl4pPr>
              <a:lvl5pPr marL="2057400" indent="-228600" algn="ctr" eaLnBrk="0" hangingPunct="0">
                <a:spcBef>
                  <a:spcPct val="50000"/>
                </a:spcBef>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r>
                <a:rPr lang="en-GB" altLang="fr-FR" sz="500" b="1" i="1" dirty="0" smtClean="0"/>
                <a:t>HCAL= 50 cm² </a:t>
              </a:r>
              <a:br>
                <a:rPr lang="en-GB" altLang="fr-FR" sz="500" b="1" i="1" dirty="0" smtClean="0"/>
              </a:br>
              <a:r>
                <a:rPr lang="en-GB" altLang="fr-FR" sz="500" b="1" i="1" dirty="0" smtClean="0"/>
                <a:t>16 way out ?</a:t>
              </a:r>
              <a:endParaRPr lang="en-GB" altLang="fr-FR" sz="500" b="1" i="1" dirty="0"/>
            </a:p>
          </p:txBody>
        </p:sp>
      </p:grpSp>
      <p:sp>
        <p:nvSpPr>
          <p:cNvPr id="25" name="Text Box 5"/>
          <p:cNvSpPr txBox="1">
            <a:spLocks noChangeArrowheads="1"/>
          </p:cNvSpPr>
          <p:nvPr/>
        </p:nvSpPr>
        <p:spPr bwMode="auto">
          <a:xfrm rot="18216516">
            <a:off x="8163169" y="3297506"/>
            <a:ext cx="11791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lgn="ctr" eaLnBrk="0" hangingPunct="0">
              <a:spcBef>
                <a:spcPct val="50000"/>
              </a:spcBef>
              <a:defRPr sz="2400">
                <a:solidFill>
                  <a:schemeClr val="tx1"/>
                </a:solidFill>
                <a:latin typeface="Arial" panose="020B0604020202020204" pitchFamily="34" charset="0"/>
              </a:defRPr>
            </a:lvl1pPr>
            <a:lvl2pPr marL="742950" indent="-285750" algn="ctr" eaLnBrk="0" hangingPunct="0">
              <a:spcBef>
                <a:spcPct val="50000"/>
              </a:spcBef>
              <a:defRPr sz="2400">
                <a:solidFill>
                  <a:schemeClr val="tx1"/>
                </a:solidFill>
                <a:latin typeface="Arial" panose="020B0604020202020204" pitchFamily="34" charset="0"/>
              </a:defRPr>
            </a:lvl2pPr>
            <a:lvl3pPr marL="1143000" indent="-228600" algn="ctr" eaLnBrk="0" hangingPunct="0">
              <a:spcBef>
                <a:spcPct val="50000"/>
              </a:spcBef>
              <a:defRPr sz="2400">
                <a:solidFill>
                  <a:schemeClr val="tx1"/>
                </a:solidFill>
                <a:latin typeface="Arial" panose="020B0604020202020204" pitchFamily="34" charset="0"/>
              </a:defRPr>
            </a:lvl3pPr>
            <a:lvl4pPr marL="1600200" indent="-228600" algn="ctr" eaLnBrk="0" hangingPunct="0">
              <a:spcBef>
                <a:spcPct val="50000"/>
              </a:spcBef>
              <a:defRPr sz="2400">
                <a:solidFill>
                  <a:schemeClr val="tx1"/>
                </a:solidFill>
                <a:latin typeface="Arial" panose="020B0604020202020204" pitchFamily="34" charset="0"/>
              </a:defRPr>
            </a:lvl4pPr>
            <a:lvl5pPr marL="2057400" indent="-228600" algn="ctr" eaLnBrk="0" hangingPunct="0">
              <a:spcBef>
                <a:spcPct val="50000"/>
              </a:spcBef>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algn="l" eaLnBrk="1" hangingPunct="1"/>
            <a:r>
              <a:rPr lang="en-GB" altLang="fr-FR" sz="500" b="1" i="1" dirty="0" smtClean="0"/>
              <a:t>Sector connecting plate (10cm)</a:t>
            </a:r>
            <a:br>
              <a:rPr lang="en-GB" altLang="fr-FR" sz="500" b="1" i="1" dirty="0" smtClean="0"/>
            </a:br>
            <a:r>
              <a:rPr lang="en-GB" altLang="fr-FR" sz="500" b="1" i="1" dirty="0" smtClean="0"/>
              <a:t>ECAL </a:t>
            </a:r>
            <a:r>
              <a:rPr lang="en-GB" altLang="fr-FR" sz="500" b="1" i="1" dirty="0" err="1" smtClean="0"/>
              <a:t>Cableshaft</a:t>
            </a:r>
            <a:endParaRPr lang="en-GB" altLang="fr-FR" sz="500" b="1" i="1" dirty="0"/>
          </a:p>
        </p:txBody>
      </p:sp>
      <p:sp>
        <p:nvSpPr>
          <p:cNvPr id="2" name="Rectangle 1"/>
          <p:cNvSpPr/>
          <p:nvPr/>
        </p:nvSpPr>
        <p:spPr>
          <a:xfrm>
            <a:off x="86781" y="898765"/>
            <a:ext cx="9023772" cy="338554"/>
          </a:xfrm>
          <a:prstGeom prst="rect">
            <a:avLst/>
          </a:prstGeom>
        </p:spPr>
        <p:txBody>
          <a:bodyPr wrap="square">
            <a:spAutoFit/>
          </a:bodyPr>
          <a:lstStyle/>
          <a:p>
            <a:pPr marL="330656" indent="-257175">
              <a:spcBef>
                <a:spcPts val="476"/>
              </a:spcBef>
              <a:buClr>
                <a:srgbClr val="000000"/>
              </a:buClr>
              <a:buSzPct val="120000"/>
              <a:buFont typeface="Wingdings" panose="05000000000000000000" pitchFamily="2" charset="2"/>
              <a:buChar char="Ø"/>
              <a:tabLst>
                <a:tab pos="492759" algn="l"/>
                <a:tab pos="985517" algn="l"/>
                <a:tab pos="1478276" algn="l"/>
                <a:tab pos="1971035" algn="l"/>
                <a:tab pos="2463794" algn="l"/>
                <a:tab pos="2956553" algn="l"/>
              </a:tabLst>
            </a:pPr>
            <a:r>
              <a:rPr lang="en-US" altLang="x-none" sz="1600" kern="0" dirty="0">
                <a:solidFill>
                  <a:srgbClr val="000000"/>
                </a:solidFill>
                <a:latin typeface="Arial" panose="020B0604020202020204" pitchFamily="34" charset="0"/>
                <a:ea typeface="Arial" charset="0"/>
                <a:cs typeface="Arial" panose="020B0604020202020204" pitchFamily="34" charset="0"/>
              </a:rPr>
              <a:t>detailed design of cooling pipes and cabling scalable to linear collider detector ongoing</a:t>
            </a:r>
            <a:endParaRPr lang="en-US" altLang="x-none" sz="16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77651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5" name="Text Box 5"/>
          <p:cNvSpPr txBox="1">
            <a:spLocks noChangeArrowheads="1"/>
          </p:cNvSpPr>
          <p:nvPr/>
        </p:nvSpPr>
        <p:spPr bwMode="auto">
          <a:xfrm>
            <a:off x="298450" y="854075"/>
            <a:ext cx="86074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400" b="0" dirty="0" err="1" smtClean="0"/>
              <a:t>Conection</a:t>
            </a:r>
            <a:r>
              <a:rPr lang="fr-FR" altLang="fr-FR" sz="2400" b="0" dirty="0" smtClean="0"/>
              <a:t> of </a:t>
            </a:r>
            <a:r>
              <a:rPr lang="fr-FR" altLang="fr-FR" sz="2400" b="0" dirty="0" err="1" smtClean="0"/>
              <a:t>Endcap</a:t>
            </a:r>
            <a:r>
              <a:rPr lang="fr-FR" altLang="fr-FR" sz="2400" b="0" dirty="0" smtClean="0"/>
              <a:t> pipes</a:t>
            </a:r>
            <a:endParaRPr lang="fr-FR" altLang="fr-FR" sz="2400" b="0" dirty="0"/>
          </a:p>
        </p:txBody>
      </p:sp>
      <p:sp>
        <p:nvSpPr>
          <p:cNvPr id="12" name="Rectangle 4"/>
          <p:cNvSpPr>
            <a:spLocks noChangeArrowheads="1"/>
          </p:cNvSpPr>
          <p:nvPr/>
        </p:nvSpPr>
        <p:spPr bwMode="auto">
          <a:xfrm>
            <a:off x="4427984" y="750102"/>
            <a:ext cx="4285505" cy="39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lgn="l">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lgn="l">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lgn="l">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lgn="l">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None/>
            </a:pPr>
            <a:r>
              <a:rPr lang="fr-FR" altLang="fr-FR" sz="1800" b="0" dirty="0" err="1" smtClean="0"/>
              <a:t>Hydraulic</a:t>
            </a:r>
            <a:r>
              <a:rPr lang="fr-FR" altLang="fr-FR" sz="1800" b="0" dirty="0" smtClean="0"/>
              <a:t> network = </a:t>
            </a:r>
            <a:r>
              <a:rPr lang="fr-FR" altLang="fr-FR" sz="1800" dirty="0"/>
              <a:t>Control by module</a:t>
            </a:r>
            <a:endParaRPr lang="en-GB" altLang="fr-FR" sz="1800" dirty="0"/>
          </a:p>
          <a:p>
            <a:pPr algn="ctr">
              <a:spcBef>
                <a:spcPct val="50000"/>
              </a:spcBef>
              <a:buClrTx/>
              <a:buSzTx/>
              <a:buFontTx/>
              <a:buNone/>
            </a:pPr>
            <a:endParaRPr lang="fr-FR" altLang="fr-FR" sz="1800" b="0" dirty="0"/>
          </a:p>
          <a:p>
            <a:pPr algn="ctr">
              <a:spcBef>
                <a:spcPct val="50000"/>
              </a:spcBef>
              <a:buClrTx/>
              <a:buSzTx/>
              <a:buFontTx/>
              <a:buNone/>
            </a:pPr>
            <a:endParaRPr lang="fr-FR" altLang="fr-FR" sz="1800" b="0" dirty="0"/>
          </a:p>
        </p:txBody>
      </p:sp>
      <p:sp>
        <p:nvSpPr>
          <p:cNvPr id="15"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sp>
        <p:nvSpPr>
          <p:cNvPr id="16" name="Rectangle 8"/>
          <p:cNvSpPr txBox="1">
            <a:spLocks noChangeArrowheads="1"/>
          </p:cNvSpPr>
          <p:nvPr/>
        </p:nvSpPr>
        <p:spPr bwMode="auto">
          <a:xfrm>
            <a:off x="35496" y="-23882"/>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err="1" smtClean="0">
                <a:solidFill>
                  <a:schemeClr val="bg1"/>
                </a:solidFill>
                <a:latin typeface="Calibri" pitchFamily="34" charset="0"/>
              </a:rPr>
              <a:t>Système</a:t>
            </a:r>
            <a:r>
              <a:rPr lang="en-US" sz="3200" dirty="0" smtClean="0">
                <a:solidFill>
                  <a:schemeClr val="bg1"/>
                </a:solidFill>
                <a:latin typeface="Calibri" pitchFamily="34" charset="0"/>
              </a:rPr>
              <a:t> de </a:t>
            </a:r>
            <a:r>
              <a:rPr lang="en-US" sz="3200" dirty="0" err="1" smtClean="0">
                <a:solidFill>
                  <a:schemeClr val="bg1"/>
                </a:solidFill>
                <a:latin typeface="Calibri" pitchFamily="34" charset="0"/>
              </a:rPr>
              <a:t>refroidissement</a:t>
            </a:r>
            <a:r>
              <a:rPr lang="en-US" sz="3200" dirty="0" smtClean="0">
                <a:solidFill>
                  <a:schemeClr val="bg1"/>
                </a:solidFill>
                <a:latin typeface="Calibri" pitchFamily="34" charset="0"/>
              </a:rPr>
              <a:t> : </a:t>
            </a:r>
            <a:r>
              <a:rPr lang="en-US" sz="3200" dirty="0" err="1" smtClean="0">
                <a:solidFill>
                  <a:schemeClr val="bg1"/>
                </a:solidFill>
                <a:latin typeface="Calibri" pitchFamily="34" charset="0"/>
              </a:rPr>
              <a:t>intégration</a:t>
            </a:r>
            <a:r>
              <a:rPr lang="en-US" sz="3200" dirty="0" smtClean="0">
                <a:solidFill>
                  <a:schemeClr val="bg1"/>
                </a:solidFill>
                <a:latin typeface="Calibri" pitchFamily="34" charset="0"/>
              </a:rPr>
              <a:t> (suite)</a:t>
            </a:r>
            <a:endParaRPr lang="en-GB" sz="3200" kern="0" dirty="0">
              <a:solidFill>
                <a:schemeClr val="bg1"/>
              </a:solidFill>
              <a:latin typeface="Calibri" pitchFamily="34" charset="0"/>
              <a:cs typeface="Arial"/>
            </a:endParaRPr>
          </a:p>
        </p:txBody>
      </p:sp>
      <p:sp>
        <p:nvSpPr>
          <p:cNvPr id="18" name="Rectangle 13"/>
          <p:cNvSpPr>
            <a:spLocks noChangeArrowheads="1"/>
          </p:cNvSpPr>
          <p:nvPr/>
        </p:nvSpPr>
        <p:spPr bwMode="auto">
          <a:xfrm>
            <a:off x="4499992" y="1180824"/>
            <a:ext cx="4285505" cy="3937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lgn="l">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lgn="l">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lgn="l">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lgn="l">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fr-FR" altLang="fr-FR" sz="1800" b="0" dirty="0" smtClean="0"/>
              <a:t>+ </a:t>
            </a:r>
            <a:r>
              <a:rPr lang="fr-FR" altLang="fr-FR" sz="1800" b="0" dirty="0" err="1" smtClean="0"/>
              <a:t>electronics</a:t>
            </a:r>
            <a:r>
              <a:rPr lang="fr-FR" altLang="fr-FR" sz="1800" b="0" dirty="0" smtClean="0"/>
              <a:t> </a:t>
            </a:r>
            <a:r>
              <a:rPr lang="fr-FR" altLang="fr-FR" sz="1800" b="0" dirty="0" err="1" smtClean="0"/>
              <a:t>constraints</a:t>
            </a:r>
            <a:endParaRPr lang="fr-FR" altLang="fr-FR" sz="1800" b="0" dirty="0"/>
          </a:p>
          <a:p>
            <a:pPr>
              <a:spcBef>
                <a:spcPct val="50000"/>
              </a:spcBef>
              <a:buClrTx/>
              <a:buSzTx/>
              <a:buFontTx/>
              <a:buNone/>
            </a:pPr>
            <a:endParaRPr lang="fr-FR" altLang="fr-FR" sz="1800" b="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541" y="4149080"/>
            <a:ext cx="4185836" cy="1955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960"/>
          <a:stretch/>
        </p:blipFill>
        <p:spPr bwMode="auto">
          <a:xfrm>
            <a:off x="5220072" y="1627531"/>
            <a:ext cx="2952328" cy="2360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5"/>
          <p:cNvGrpSpPr/>
          <p:nvPr/>
        </p:nvGrpSpPr>
        <p:grpSpPr>
          <a:xfrm>
            <a:off x="32504" y="2122599"/>
            <a:ext cx="4644787" cy="3985016"/>
            <a:chOff x="32504" y="2122599"/>
            <a:chExt cx="4644787" cy="3985016"/>
          </a:xfrm>
        </p:grpSpPr>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4" y="2122599"/>
              <a:ext cx="4644787" cy="3985016"/>
            </a:xfrm>
            <a:prstGeom prst="rect">
              <a:avLst/>
            </a:prstGeom>
          </p:spPr>
        </p:pic>
        <p:pic>
          <p:nvPicPr>
            <p:cNvPr id="14" name="Picture 2" descr="Z:\Gestion\MODELES\Logos\logoLPSC2.jpg"/>
            <p:cNvPicPr>
              <a:picLocks noChangeAspect="1" noChangeArrowheads="1"/>
            </p:cNvPicPr>
            <p:nvPr/>
          </p:nvPicPr>
          <p:blipFill>
            <a:blip r:embed="rId5" cstate="print"/>
            <a:srcRect/>
            <a:stretch>
              <a:fillRect/>
            </a:stretch>
          </p:blipFill>
          <p:spPr bwMode="auto">
            <a:xfrm>
              <a:off x="62900" y="5730397"/>
              <a:ext cx="735090" cy="352357"/>
            </a:xfrm>
            <a:prstGeom prst="rect">
              <a:avLst/>
            </a:prstGeom>
            <a:noFill/>
          </p:spPr>
        </p:pic>
      </p:grpSp>
    </p:spTree>
    <p:extLst>
      <p:ext uri="{BB962C8B-B14F-4D97-AF65-F5344CB8AC3E}">
        <p14:creationId xmlns:p14="http://schemas.microsoft.com/office/powerpoint/2010/main" val="245721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040" y="4293096"/>
            <a:ext cx="4211207" cy="231031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996" y="2303637"/>
            <a:ext cx="4399146" cy="1919357"/>
          </a:xfrm>
          <a:prstGeom prst="rect">
            <a:avLst/>
          </a:prstGeom>
        </p:spPr>
      </p:pic>
      <p:grpSp>
        <p:nvGrpSpPr>
          <p:cNvPr id="3" name="Groupe 7"/>
          <p:cNvGrpSpPr/>
          <p:nvPr/>
        </p:nvGrpSpPr>
        <p:grpSpPr>
          <a:xfrm>
            <a:off x="34473" y="1236069"/>
            <a:ext cx="4136093" cy="2655423"/>
            <a:chOff x="-41244" y="3212372"/>
            <a:chExt cx="4136093" cy="2655423"/>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90" y="3212372"/>
              <a:ext cx="3867959" cy="2655423"/>
            </a:xfrm>
            <a:prstGeom prst="rect">
              <a:avLst/>
            </a:prstGeom>
          </p:spPr>
        </p:pic>
        <p:grpSp>
          <p:nvGrpSpPr>
            <p:cNvPr id="4" name="Groupe 16"/>
            <p:cNvGrpSpPr/>
            <p:nvPr/>
          </p:nvGrpSpPr>
          <p:grpSpPr>
            <a:xfrm>
              <a:off x="-41244" y="3603821"/>
              <a:ext cx="3841214" cy="2169856"/>
              <a:chOff x="4710135" y="1832921"/>
              <a:chExt cx="2473496" cy="1562322"/>
            </a:xfrm>
          </p:grpSpPr>
          <p:sp>
            <p:nvSpPr>
              <p:cNvPr id="27" name="ZoneTexte 9"/>
              <p:cNvSpPr txBox="1">
                <a:spLocks noChangeArrowheads="1"/>
              </p:cNvSpPr>
              <p:nvPr/>
            </p:nvSpPr>
            <p:spPr bwMode="auto">
              <a:xfrm>
                <a:off x="6643694" y="1832921"/>
                <a:ext cx="539937" cy="526149"/>
              </a:xfrm>
              <a:prstGeom prst="rect">
                <a:avLst/>
              </a:prstGeom>
              <a:solidFill>
                <a:schemeClr val="bg1"/>
              </a:solidFill>
              <a:ln w="9525">
                <a:noFill/>
                <a:miter lim="800000"/>
                <a:headEnd/>
                <a:tailEnd/>
              </a:ln>
            </p:spPr>
            <p:txBody>
              <a:bodyPr>
                <a:spAutoFit/>
              </a:bodyPr>
              <a:lstStyle/>
              <a:p>
                <a:endParaRPr lang="fr-FR"/>
              </a:p>
            </p:txBody>
          </p:sp>
          <p:sp>
            <p:nvSpPr>
              <p:cNvPr id="19" name="ZoneTexte 18"/>
              <p:cNvSpPr txBox="1"/>
              <p:nvPr/>
            </p:nvSpPr>
            <p:spPr>
              <a:xfrm>
                <a:off x="4710135" y="3059831"/>
                <a:ext cx="1046299" cy="177282"/>
              </a:xfrm>
              <a:prstGeom prst="rect">
                <a:avLst/>
              </a:prstGeom>
              <a:noFill/>
            </p:spPr>
            <p:txBody>
              <a:bodyPr wrap="square" rtlCol="0">
                <a:spAutoFit/>
              </a:bodyPr>
              <a:lstStyle/>
              <a:p>
                <a:pPr lvl="0"/>
                <a:r>
                  <a:rPr lang="en-GB" altLang="ja-JP" sz="1000" b="0" dirty="0" smtClean="0">
                    <a:ea typeface="MS Mincho" pitchFamily="49" charset="-128"/>
                  </a:rPr>
                  <a:t>3 modules in each quadrant</a:t>
                </a:r>
              </a:p>
            </p:txBody>
          </p:sp>
          <p:sp>
            <p:nvSpPr>
              <p:cNvPr id="20" name="ZoneTexte 19"/>
              <p:cNvSpPr txBox="1"/>
              <p:nvPr/>
            </p:nvSpPr>
            <p:spPr>
              <a:xfrm>
                <a:off x="4881670" y="2362016"/>
                <a:ext cx="500058" cy="177282"/>
              </a:xfrm>
              <a:prstGeom prst="rect">
                <a:avLst/>
              </a:prstGeom>
              <a:noFill/>
            </p:spPr>
            <p:txBody>
              <a:bodyPr wrap="square" rtlCol="0">
                <a:spAutoFit/>
              </a:bodyPr>
              <a:lstStyle/>
              <a:p>
                <a:pPr lvl="0"/>
                <a:r>
                  <a:rPr lang="en-GB" altLang="ja-JP" sz="1000" b="0" dirty="0" smtClean="0">
                    <a:ea typeface="MS Mincho" pitchFamily="49" charset="-128"/>
                  </a:rPr>
                  <a:t>~1,6 T</a:t>
                </a:r>
              </a:p>
            </p:txBody>
          </p:sp>
          <p:sp>
            <p:nvSpPr>
              <p:cNvPr id="22" name="ZoneTexte 21"/>
              <p:cNvSpPr txBox="1"/>
              <p:nvPr/>
            </p:nvSpPr>
            <p:spPr>
              <a:xfrm>
                <a:off x="5392381" y="2764996"/>
                <a:ext cx="500066" cy="246221"/>
              </a:xfrm>
              <a:prstGeom prst="rect">
                <a:avLst/>
              </a:prstGeom>
              <a:noFill/>
            </p:spPr>
            <p:txBody>
              <a:bodyPr wrap="square" rtlCol="0">
                <a:spAutoFit/>
              </a:bodyPr>
              <a:lstStyle/>
              <a:p>
                <a:pPr lvl="0"/>
                <a:r>
                  <a:rPr lang="en-GB" altLang="ja-JP" sz="1000" b="0" dirty="0" smtClean="0">
                    <a:ea typeface="MS Mincho" pitchFamily="49" charset="-128"/>
                  </a:rPr>
                  <a:t>~2,2 T</a:t>
                </a:r>
              </a:p>
            </p:txBody>
          </p:sp>
          <p:sp>
            <p:nvSpPr>
              <p:cNvPr id="23" name="ZoneTexte 22"/>
              <p:cNvSpPr txBox="1"/>
              <p:nvPr/>
            </p:nvSpPr>
            <p:spPr>
              <a:xfrm>
                <a:off x="6053366" y="3149022"/>
                <a:ext cx="500066" cy="246221"/>
              </a:xfrm>
              <a:prstGeom prst="rect">
                <a:avLst/>
              </a:prstGeom>
              <a:noFill/>
            </p:spPr>
            <p:txBody>
              <a:bodyPr wrap="square" rtlCol="0">
                <a:spAutoFit/>
              </a:bodyPr>
              <a:lstStyle/>
              <a:p>
                <a:pPr lvl="0"/>
                <a:r>
                  <a:rPr lang="en-GB" altLang="ja-JP" sz="1000" b="0" dirty="0" smtClean="0">
                    <a:ea typeface="MS Mincho" pitchFamily="49" charset="-128"/>
                  </a:rPr>
                  <a:t>~2,6 T</a:t>
                </a:r>
              </a:p>
            </p:txBody>
          </p:sp>
        </p:grpSp>
      </p:grpSp>
      <p:graphicFrame>
        <p:nvGraphicFramePr>
          <p:cNvPr id="2" name="Tableau 1"/>
          <p:cNvGraphicFramePr>
            <a:graphicFrameLocks noGrp="1"/>
          </p:cNvGraphicFramePr>
          <p:nvPr>
            <p:extLst>
              <p:ext uri="{D42A27DB-BD31-4B8C-83A1-F6EECF244321}">
                <p14:modId xmlns:p14="http://schemas.microsoft.com/office/powerpoint/2010/main" val="32716554"/>
              </p:ext>
            </p:extLst>
          </p:nvPr>
        </p:nvGraphicFramePr>
        <p:xfrm>
          <a:off x="6400608" y="1236069"/>
          <a:ext cx="2243358" cy="1162052"/>
        </p:xfrm>
        <a:graphic>
          <a:graphicData uri="http://schemas.openxmlformats.org/drawingml/2006/table">
            <a:tbl>
              <a:tblPr/>
              <a:tblGrid>
                <a:gridCol w="2243358"/>
              </a:tblGrid>
              <a:tr h="285752">
                <a:tc>
                  <a:txBody>
                    <a:bodyPr/>
                    <a:lstStyle/>
                    <a:p>
                      <a:pPr>
                        <a:lnSpc>
                          <a:spcPct val="115000"/>
                        </a:lnSpc>
                        <a:spcAft>
                          <a:spcPts val="0"/>
                        </a:spcAft>
                      </a:pPr>
                      <a:r>
                        <a:rPr lang="en-GB" sz="1600" noProof="0" dirty="0" smtClean="0">
                          <a:solidFill>
                            <a:srgbClr val="000000"/>
                          </a:solidFill>
                          <a:latin typeface="+mn-lt"/>
                          <a:ea typeface="Times New Roman"/>
                          <a:cs typeface="Calibri"/>
                        </a:rPr>
                        <a:t>Dimensions</a:t>
                      </a:r>
                      <a:endParaRPr lang="en-GB" sz="1600" noProof="0" dirty="0">
                        <a:solidFill>
                          <a:srgbClr val="000000"/>
                        </a:solidFill>
                        <a:latin typeface="+mn-lt"/>
                        <a:ea typeface="Times New Roman"/>
                        <a:cs typeface="Calibri"/>
                      </a:endParaRPr>
                    </a:p>
                  </a:txBody>
                  <a:tcPr marL="48126" marR="48126" marT="0" marB="0" anchor="ctr">
                    <a:lnL w="12700" cap="flat" cmpd="sng" algn="ctr">
                      <a:solidFill>
                        <a:srgbClr val="0A0A09"/>
                      </a:solidFill>
                      <a:prstDash val="solid"/>
                      <a:round/>
                      <a:headEnd type="none" w="med" len="med"/>
                      <a:tailEnd type="none" w="med" len="med"/>
                    </a:lnL>
                    <a:lnR w="12700" cap="flat" cmpd="sng" algn="ctr">
                      <a:solidFill>
                        <a:srgbClr val="0A0A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39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L,H,I: 2,8 x 0,6 x 0,7 m</a:t>
                      </a:r>
                      <a:r>
                        <a:rPr kumimoji="0" lang="en-GB" sz="1000" b="0" i="0" u="none" strike="noStrike" cap="none" normalizeH="0" baseline="30000" noProof="0" dirty="0" smtClean="0">
                          <a:ln>
                            <a:noFill/>
                          </a:ln>
                          <a:solidFill>
                            <a:srgbClr val="000000"/>
                          </a:solidFill>
                          <a:effectLst/>
                          <a:latin typeface="Calibri" pitchFamily="34" charset="0"/>
                        </a:rPr>
                        <a:t>3 </a:t>
                      </a:r>
                      <a:r>
                        <a:rPr kumimoji="0" lang="en-GB" sz="1000" b="0" i="0" u="none" strike="noStrike" cap="none" normalizeH="0" baseline="0" noProof="0" dirty="0" smtClean="0">
                          <a:ln>
                            <a:noFill/>
                          </a:ln>
                          <a:solidFill>
                            <a:srgbClr val="000000"/>
                          </a:solidFill>
                          <a:effectLst/>
                          <a:latin typeface="Calibri" pitchFamily="34" charset="0"/>
                        </a:rPr>
                        <a:t>-&gt; 2x40 m²</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Boxes: ~0,7 m² -&gt; 50 m² with access</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Testing space: 50 m²</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1" i="0" u="none" strike="noStrike" cap="none" normalizeH="0" baseline="0" noProof="0" dirty="0" smtClean="0">
                          <a:ln>
                            <a:noFill/>
                          </a:ln>
                          <a:solidFill>
                            <a:srgbClr val="FF0000"/>
                          </a:solidFill>
                          <a:effectLst/>
                          <a:latin typeface="Calibri" pitchFamily="34" charset="0"/>
                        </a:rPr>
                        <a:t>Assembly area: </a:t>
                      </a:r>
                      <a:r>
                        <a:rPr kumimoji="0" lang="fr-FR" sz="1000" b="1" i="0" u="none" strike="noStrike" cap="none" normalizeH="0" baseline="0" noProof="0" dirty="0" smtClean="0">
                          <a:ln>
                            <a:noFill/>
                          </a:ln>
                          <a:solidFill>
                            <a:srgbClr val="FF0000"/>
                          </a:solidFill>
                          <a:effectLst/>
                          <a:latin typeface="Calibri"/>
                          <a:cs typeface="Times New Roman"/>
                        </a:rPr>
                        <a:t>180 </a:t>
                      </a:r>
                      <a:r>
                        <a:rPr lang="fr-FR" sz="1000" b="1" dirty="0" smtClean="0">
                          <a:solidFill>
                            <a:srgbClr val="FF0000"/>
                          </a:solidFill>
                          <a:latin typeface="Calibri"/>
                          <a:ea typeface="Times New Roman"/>
                          <a:cs typeface="Times New Roman"/>
                        </a:rPr>
                        <a:t>m²</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000" b="0" i="0" u="none" strike="noStrike" cap="none" normalizeH="0" baseline="0" noProof="0" dirty="0" smtClean="0">
                          <a:ln>
                            <a:noFill/>
                          </a:ln>
                          <a:solidFill>
                            <a:srgbClr val="000000"/>
                          </a:solidFill>
                          <a:effectLst/>
                          <a:latin typeface="Calibri" pitchFamily="34" charset="0"/>
                        </a:rPr>
                        <a:t>Weight</a:t>
                      </a:r>
                      <a:r>
                        <a:rPr kumimoji="0" lang="fr-FR" sz="1000" b="0" i="0" u="none" strike="noStrike" cap="none" normalizeH="0" baseline="0" dirty="0" smtClean="0">
                          <a:ln>
                            <a:noFill/>
                          </a:ln>
                          <a:solidFill>
                            <a:srgbClr val="000000"/>
                          </a:solidFill>
                          <a:effectLst/>
                          <a:latin typeface="Calibri" pitchFamily="34" charset="0"/>
                        </a:rPr>
                        <a:t>  per module: ~</a:t>
                      </a:r>
                      <a:r>
                        <a:rPr kumimoji="0" lang="en-US" sz="1000" b="0" i="0" u="none" strike="noStrike" cap="none" normalizeH="0" baseline="0" dirty="0" smtClean="0">
                          <a:ln>
                            <a:noFill/>
                          </a:ln>
                          <a:solidFill>
                            <a:srgbClr val="000000"/>
                          </a:solidFill>
                          <a:effectLst/>
                          <a:latin typeface="Calibri" pitchFamily="34" charset="0"/>
                        </a:rPr>
                        <a:t>1.6 t  to 2.6 t </a:t>
                      </a:r>
                      <a:endParaRPr lang="en-US" sz="1000" dirty="0" smtClean="0">
                        <a:solidFill>
                          <a:srgbClr val="000000"/>
                        </a:solidFill>
                        <a:latin typeface="+mn-lt"/>
                        <a:ea typeface="Times New Roman"/>
                        <a:cs typeface="Calibri"/>
                      </a:endParaRPr>
                    </a:p>
                  </a:txBody>
                  <a:tcPr marL="48126" marR="48126" marT="0" marB="0">
                    <a:lnL w="12700" cap="flat" cmpd="sng" algn="ctr">
                      <a:solidFill>
                        <a:srgbClr val="0A0A09"/>
                      </a:solidFill>
                      <a:prstDash val="solid"/>
                      <a:round/>
                      <a:headEnd type="none" w="med" len="med"/>
                      <a:tailEnd type="none" w="med" len="med"/>
                    </a:lnL>
                    <a:lnR w="12700" cap="flat" cmpd="sng" algn="ctr">
                      <a:solidFill>
                        <a:srgbClr val="0A0A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1412"/>
                      </a:solidFill>
                      <a:prstDash val="solid"/>
                      <a:round/>
                      <a:headEnd type="none" w="med" len="med"/>
                      <a:tailEnd type="none" w="med" len="med"/>
                    </a:lnB>
                  </a:tcPr>
                </a:tc>
              </a:tr>
            </a:tbl>
          </a:graphicData>
        </a:graphic>
      </p:graphicFrame>
      <p:sp>
        <p:nvSpPr>
          <p:cNvPr id="55301" name="Rectangle 5"/>
          <p:cNvSpPr>
            <a:spLocks noChangeArrowheads="1"/>
          </p:cNvSpPr>
          <p:nvPr/>
        </p:nvSpPr>
        <p:spPr bwMode="auto">
          <a:xfrm>
            <a:off x="285720" y="1100121"/>
            <a:ext cx="64293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1-1. Modules equipment and test (24) </a:t>
            </a:r>
            <a:endParaRPr kumimoji="0" lang="fr-F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4" name="Rectangle 5"/>
          <p:cNvSpPr>
            <a:spLocks noChangeArrowheads="1"/>
          </p:cNvSpPr>
          <p:nvPr/>
        </p:nvSpPr>
        <p:spPr bwMode="auto">
          <a:xfrm>
            <a:off x="285720" y="785794"/>
            <a:ext cx="8358246" cy="369332"/>
          </a:xfrm>
          <a:prstGeom prst="rect">
            <a:avLst/>
          </a:prstGeom>
          <a:solidFill>
            <a:srgbClr val="DDD9C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 Assembly and test of modules and quadrants</a:t>
            </a:r>
            <a:endParaRPr kumimoji="0" lang="fr-FR" sz="900" b="0" i="0" u="none" strike="noStrike" cap="none" normalizeH="0" baseline="0" dirty="0" smtClean="0">
              <a:ln>
                <a:noFill/>
              </a:ln>
              <a:solidFill>
                <a:schemeClr val="tx1"/>
              </a:solidFill>
              <a:effectLst/>
              <a:latin typeface="Arial" pitchFamily="34" charset="0"/>
            </a:endParaRPr>
          </a:p>
        </p:txBody>
      </p:sp>
      <p:sp>
        <p:nvSpPr>
          <p:cNvPr id="15" name="Rectangle 8"/>
          <p:cNvSpPr txBox="1">
            <a:spLocks noChangeArrowheads="1"/>
          </p:cNvSpPr>
          <p:nvPr/>
        </p:nvSpPr>
        <p:spPr bwMode="auto">
          <a:xfrm>
            <a:off x="0" y="1"/>
            <a:ext cx="851038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sz="3200" dirty="0" smtClean="0">
                <a:solidFill>
                  <a:srgbClr val="0070C0"/>
                </a:solidFill>
                <a:ea typeface="+mj-ea"/>
                <a:cs typeface="+mj-cs"/>
              </a:rPr>
              <a:t> </a:t>
            </a:r>
            <a:r>
              <a:rPr lang="fr-FR" sz="3200" dirty="0" smtClean="0">
                <a:solidFill>
                  <a:srgbClr val="C00000"/>
                </a:solidFill>
                <a:latin typeface="Calibri" pitchFamily="34" charset="0"/>
                <a:ea typeface="+mj-ea"/>
                <a:cs typeface="+mj-cs"/>
              </a:rPr>
              <a:t>Intégration des bouchons EM</a:t>
            </a:r>
            <a:endParaRPr lang="fr-FR" sz="3200" dirty="0">
              <a:solidFill>
                <a:srgbClr val="C00000"/>
              </a:solidFill>
              <a:latin typeface="Calibri" pitchFamily="34" charset="0"/>
              <a:ea typeface="+mj-ea"/>
              <a:cs typeface="+mj-cs"/>
            </a:endParaRPr>
          </a:p>
        </p:txBody>
      </p:sp>
      <p:sp>
        <p:nvSpPr>
          <p:cNvPr id="21" name="ZoneTexte 20"/>
          <p:cNvSpPr txBox="1"/>
          <p:nvPr/>
        </p:nvSpPr>
        <p:spPr>
          <a:xfrm>
            <a:off x="3275856" y="1509175"/>
            <a:ext cx="2765300" cy="369332"/>
          </a:xfrm>
          <a:prstGeom prst="rect">
            <a:avLst/>
          </a:prstGeom>
          <a:solidFill>
            <a:schemeClr val="accent2">
              <a:lumMod val="20000"/>
              <a:lumOff val="80000"/>
            </a:schemeClr>
          </a:solidFill>
        </p:spPr>
        <p:txBody>
          <a:bodyPr wrap="square" rtlCol="0">
            <a:spAutoFit/>
          </a:bodyPr>
          <a:lstStyle/>
          <a:p>
            <a:pPr algn="ctr"/>
            <a:r>
              <a:rPr lang="fr-FR" dirty="0" smtClean="0"/>
              <a:t>ILC Campus – ECAL Hall</a:t>
            </a:r>
            <a:endParaRPr lang="fr-FR" dirty="0"/>
          </a:p>
        </p:txBody>
      </p:sp>
      <p:sp>
        <p:nvSpPr>
          <p:cNvPr id="9" name="ZoneTexte 8"/>
          <p:cNvSpPr txBox="1"/>
          <p:nvPr/>
        </p:nvSpPr>
        <p:spPr>
          <a:xfrm>
            <a:off x="6948264" y="3676005"/>
            <a:ext cx="2091477" cy="461665"/>
          </a:xfrm>
          <a:prstGeom prst="rect">
            <a:avLst/>
          </a:prstGeom>
          <a:noFill/>
        </p:spPr>
        <p:txBody>
          <a:bodyPr wrap="square" rtlCol="0">
            <a:spAutoFit/>
          </a:bodyPr>
          <a:lstStyle/>
          <a:p>
            <a:pPr algn="ctr"/>
            <a:r>
              <a:rPr lang="en-GB" sz="1200" dirty="0" smtClean="0"/>
              <a:t>Integration of one ECAL </a:t>
            </a:r>
            <a:br>
              <a:rPr lang="en-GB" sz="1200" dirty="0" smtClean="0"/>
            </a:br>
            <a:r>
              <a:rPr lang="en-GB" sz="1200" dirty="0" smtClean="0"/>
              <a:t>quadrant </a:t>
            </a:r>
            <a:r>
              <a:rPr lang="en-GB" altLang="ja-JP" sz="1200" i="1" dirty="0" smtClean="0">
                <a:ea typeface="MS Mincho" pitchFamily="49" charset="-128"/>
              </a:rPr>
              <a:t>~6,5 </a:t>
            </a:r>
            <a:r>
              <a:rPr lang="en-GB" altLang="ja-JP" sz="1200" i="1" dirty="0">
                <a:ea typeface="MS Mincho" pitchFamily="49" charset="-128"/>
              </a:rPr>
              <a:t>T </a:t>
            </a:r>
            <a:r>
              <a:rPr lang="en-GB" altLang="ja-JP" sz="1200" i="1" dirty="0" smtClean="0">
                <a:ea typeface="MS Mincho" pitchFamily="49" charset="-128"/>
              </a:rPr>
              <a:t>each</a:t>
            </a:r>
            <a:endParaRPr lang="en-GB" altLang="ja-JP" sz="1200" i="1" dirty="0">
              <a:ea typeface="MS Mincho" pitchFamily="49" charset="-128"/>
            </a:endParaRPr>
          </a:p>
        </p:txBody>
      </p:sp>
      <p:sp>
        <p:nvSpPr>
          <p:cNvPr id="32" name="Rectangle 31"/>
          <p:cNvSpPr/>
          <p:nvPr/>
        </p:nvSpPr>
        <p:spPr>
          <a:xfrm>
            <a:off x="66235" y="3734725"/>
            <a:ext cx="4756495" cy="369332"/>
          </a:xfrm>
          <a:prstGeom prst="rect">
            <a:avLst/>
          </a:prstGeom>
        </p:spPr>
        <p:txBody>
          <a:bodyPr wrap="none">
            <a:spAutoFit/>
          </a:bodyPr>
          <a:lstStyle/>
          <a:p>
            <a:pPr lvl="0" eaLnBrk="0" fontAlgn="base" hangingPunct="0">
              <a:spcBef>
                <a:spcPct val="0"/>
              </a:spcBef>
              <a:spcAft>
                <a:spcPct val="0"/>
              </a:spcAft>
            </a:pPr>
            <a:r>
              <a:rPr lang="en-US" dirty="0" smtClean="0">
                <a:latin typeface="Calibri" pitchFamily="34" charset="0"/>
                <a:ea typeface="Times New Roman" pitchFamily="18" charset="0"/>
                <a:cs typeface="Times New Roman" pitchFamily="18" charset="0"/>
              </a:rPr>
              <a:t>1-2. Quarters assembly (2x4) on cradles </a:t>
            </a:r>
            <a:r>
              <a:rPr lang="en-US" sz="1200" dirty="0" smtClean="0">
                <a:latin typeface="Calibri" pitchFamily="34" charset="0"/>
                <a:ea typeface="Times New Roman" pitchFamily="18" charset="0"/>
                <a:cs typeface="Times New Roman" pitchFamily="18" charset="0"/>
              </a:rPr>
              <a:t>(2 in parallel)</a:t>
            </a:r>
            <a:endParaRPr lang="fr-FR" sz="1200" dirty="0" smtClean="0">
              <a:latin typeface="Arial" pitchFamily="34" charset="0"/>
            </a:endParaRPr>
          </a:p>
        </p:txBody>
      </p:sp>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243" y="4005064"/>
            <a:ext cx="3699553" cy="1740477"/>
          </a:xfrm>
          <a:prstGeom prst="rect">
            <a:avLst/>
          </a:prstGeom>
        </p:spPr>
      </p:pic>
      <p:grpSp>
        <p:nvGrpSpPr>
          <p:cNvPr id="5" name="Groupe 33"/>
          <p:cNvGrpSpPr/>
          <p:nvPr/>
        </p:nvGrpSpPr>
        <p:grpSpPr>
          <a:xfrm>
            <a:off x="3419872" y="4345247"/>
            <a:ext cx="3832907" cy="379897"/>
            <a:chOff x="-97552" y="5974138"/>
            <a:chExt cx="3832907" cy="379897"/>
          </a:xfrm>
        </p:grpSpPr>
        <p:sp>
          <p:nvSpPr>
            <p:cNvPr id="35" name="ZoneTexte 34"/>
            <p:cNvSpPr txBox="1"/>
            <p:nvPr/>
          </p:nvSpPr>
          <p:spPr>
            <a:xfrm>
              <a:off x="-97552" y="5984703"/>
              <a:ext cx="1567530" cy="369332"/>
            </a:xfrm>
            <a:prstGeom prst="rect">
              <a:avLst/>
            </a:prstGeom>
            <a:solidFill>
              <a:schemeClr val="accent2">
                <a:lumMod val="20000"/>
                <a:lumOff val="80000"/>
              </a:schemeClr>
            </a:solidFill>
          </p:spPr>
          <p:txBody>
            <a:bodyPr wrap="square" rtlCol="0">
              <a:spAutoFit/>
            </a:bodyPr>
            <a:lstStyle/>
            <a:p>
              <a:pPr algn="ctr"/>
              <a:r>
                <a:rPr lang="fr-FR" dirty="0" smtClean="0"/>
                <a:t>ILC Campus</a:t>
              </a:r>
              <a:endParaRPr lang="fr-FR" dirty="0"/>
            </a:p>
          </p:txBody>
        </p:sp>
        <p:sp>
          <p:nvSpPr>
            <p:cNvPr id="36" name="ZoneTexte 35"/>
            <p:cNvSpPr txBox="1"/>
            <p:nvPr/>
          </p:nvSpPr>
          <p:spPr>
            <a:xfrm>
              <a:off x="1918672" y="5974138"/>
              <a:ext cx="1816683" cy="369332"/>
            </a:xfrm>
            <a:prstGeom prst="rect">
              <a:avLst/>
            </a:prstGeom>
            <a:solidFill>
              <a:schemeClr val="accent2">
                <a:lumMod val="40000"/>
                <a:lumOff val="60000"/>
              </a:schemeClr>
            </a:solidFill>
          </p:spPr>
          <p:txBody>
            <a:bodyPr wrap="square" rtlCol="0">
              <a:spAutoFit/>
            </a:bodyPr>
            <a:lstStyle/>
            <a:p>
              <a:pPr algn="ctr"/>
              <a:r>
                <a:rPr lang="fr-FR" dirty="0" err="1" smtClean="0"/>
                <a:t>Assembly</a:t>
              </a:r>
              <a:r>
                <a:rPr lang="fr-FR" dirty="0" smtClean="0"/>
                <a:t> hall</a:t>
              </a:r>
              <a:endParaRPr lang="fr-FR" dirty="0"/>
            </a:p>
          </p:txBody>
        </p:sp>
        <p:sp>
          <p:nvSpPr>
            <p:cNvPr id="37" name="Double flèche horizontale 36"/>
            <p:cNvSpPr/>
            <p:nvPr/>
          </p:nvSpPr>
          <p:spPr>
            <a:xfrm>
              <a:off x="1440123" y="6087700"/>
              <a:ext cx="509734" cy="1777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39" name="Tableau 38"/>
          <p:cNvGraphicFramePr>
            <a:graphicFrameLocks noGrp="1"/>
          </p:cNvGraphicFramePr>
          <p:nvPr>
            <p:extLst>
              <p:ext uri="{D42A27DB-BD31-4B8C-83A1-F6EECF244321}">
                <p14:modId xmlns:p14="http://schemas.microsoft.com/office/powerpoint/2010/main" val="2332743252"/>
              </p:ext>
            </p:extLst>
          </p:nvPr>
        </p:nvGraphicFramePr>
        <p:xfrm>
          <a:off x="187352" y="5367323"/>
          <a:ext cx="2496189" cy="1374045"/>
        </p:xfrm>
        <a:graphic>
          <a:graphicData uri="http://schemas.openxmlformats.org/drawingml/2006/table">
            <a:tbl>
              <a:tblPr/>
              <a:tblGrid>
                <a:gridCol w="2496189"/>
              </a:tblGrid>
              <a:tr h="31432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noProof="0" dirty="0" smtClean="0">
                          <a:solidFill>
                            <a:srgbClr val="000000"/>
                          </a:solidFill>
                          <a:latin typeface="+mn-lt"/>
                          <a:ea typeface="Times New Roman"/>
                          <a:cs typeface="Calibri"/>
                        </a:rPr>
                        <a:t>Dimensions</a:t>
                      </a:r>
                    </a:p>
                  </a:txBody>
                  <a:tcPr marL="48126" marR="48126" marT="0" marB="0" anchor="ctr">
                    <a:lnL w="12700" cap="flat" cmpd="sng" algn="ctr">
                      <a:solidFill>
                        <a:srgbClr val="0A0A09"/>
                      </a:solidFill>
                      <a:prstDash val="solid"/>
                      <a:round/>
                      <a:headEnd type="none" w="med" len="med"/>
                      <a:tailEnd type="none" w="med" len="med"/>
                    </a:lnL>
                    <a:lnR w="12700" cap="flat" cmpd="sng" algn="ctr">
                      <a:solidFill>
                        <a:srgbClr val="0A0A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7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8 quarters (of 3 modules each):</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Assembly area: </a:t>
                      </a:r>
                      <a:r>
                        <a:rPr lang="fr-FR" sz="1000" dirty="0" smtClean="0">
                          <a:solidFill>
                            <a:srgbClr val="000000"/>
                          </a:solidFill>
                          <a:latin typeface="Calibri"/>
                          <a:ea typeface="Times New Roman"/>
                          <a:cs typeface="Times New Roman"/>
                        </a:rPr>
                        <a:t>50m² / quarter</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cap="none" normalizeH="0" baseline="0" noProof="0" dirty="0" smtClean="0">
                          <a:ln>
                            <a:noFill/>
                          </a:ln>
                          <a:solidFill>
                            <a:srgbClr val="000000"/>
                          </a:solidFill>
                          <a:effectLst/>
                          <a:latin typeface="Calibri" pitchFamily="34" charset="0"/>
                        </a:rPr>
                        <a:t>(quarters assembly 2 by 2)</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000" b="1" i="0" u="none" strike="noStrike" cap="none" normalizeH="0" baseline="0" noProof="0" dirty="0" smtClean="0">
                          <a:ln>
                            <a:noFill/>
                          </a:ln>
                          <a:solidFill>
                            <a:srgbClr val="FF0000"/>
                          </a:solidFill>
                          <a:effectLst/>
                          <a:latin typeface="Calibri" pitchFamily="34" charset="0"/>
                        </a:rPr>
                        <a:t>Assembly area: </a:t>
                      </a:r>
                      <a:r>
                        <a:rPr lang="fr-FR" sz="1000" b="1" dirty="0" smtClean="0">
                          <a:solidFill>
                            <a:srgbClr val="FF0000"/>
                          </a:solidFill>
                          <a:latin typeface="+mn-lt"/>
                          <a:ea typeface="Times New Roman"/>
                          <a:cs typeface="Times New Roman"/>
                        </a:rPr>
                        <a:t>100m² </a:t>
                      </a:r>
                      <a:r>
                        <a:rPr lang="fr-FR" sz="1000" b="1" dirty="0" smtClean="0">
                          <a:solidFill>
                            <a:srgbClr val="000000"/>
                          </a:solidFill>
                          <a:latin typeface="+mn-lt"/>
                          <a:ea typeface="Times New Roman"/>
                          <a:cs typeface="Times New Roman"/>
                        </a:rPr>
                        <a:t>/ total</a:t>
                      </a:r>
                      <a:r>
                        <a:rPr lang="fr-FR" sz="1000" b="0" dirty="0" smtClean="0">
                          <a:solidFill>
                            <a:srgbClr val="000000"/>
                          </a:solidFill>
                          <a:latin typeface="+mn-lt"/>
                          <a:ea typeface="Times New Roman"/>
                          <a:cs typeface="Times New Roman"/>
                        </a:rPr>
                        <a:t>-</a:t>
                      </a:r>
                      <a:r>
                        <a:rPr lang="fr-FR" sz="1000" dirty="0" smtClean="0">
                          <a:solidFill>
                            <a:srgbClr val="000000"/>
                          </a:solidFill>
                          <a:latin typeface="+mn-lt"/>
                          <a:ea typeface="Times New Roman"/>
                          <a:cs typeface="Times New Roman"/>
                        </a:rPr>
                        <a:t>2 quadrants</a:t>
                      </a:r>
                      <a:endParaRPr lang="fr-FR" sz="1000" b="1" dirty="0" smtClean="0">
                        <a:solidFill>
                          <a:srgbClr val="000000"/>
                        </a:solidFill>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000" b="0" i="0" u="none" strike="noStrike" cap="none" normalizeH="0" baseline="0" dirty="0" smtClean="0">
                          <a:ln>
                            <a:noFill/>
                          </a:ln>
                          <a:solidFill>
                            <a:srgbClr val="000000"/>
                          </a:solidFill>
                          <a:effectLst/>
                          <a:latin typeface="Calibri" pitchFamily="34" charset="0"/>
                        </a:rPr>
                        <a:t>Total </a:t>
                      </a:r>
                      <a:r>
                        <a:rPr kumimoji="0" lang="en-US" sz="1000" b="0" i="0" u="none" strike="noStrike" cap="none" normalizeH="0" baseline="0" noProof="0" dirty="0" smtClean="0">
                          <a:ln>
                            <a:noFill/>
                          </a:ln>
                          <a:solidFill>
                            <a:srgbClr val="000000"/>
                          </a:solidFill>
                          <a:effectLst/>
                          <a:latin typeface="Calibri" pitchFamily="34" charset="0"/>
                        </a:rPr>
                        <a:t>weight</a:t>
                      </a:r>
                      <a:r>
                        <a:rPr kumimoji="0" lang="fr-FR" sz="1000" b="0" i="0" u="none" strike="noStrike" cap="none" normalizeH="0" baseline="0" dirty="0" smtClean="0">
                          <a:ln>
                            <a:noFill/>
                          </a:ln>
                          <a:solidFill>
                            <a:srgbClr val="000000"/>
                          </a:solidFill>
                          <a:effectLst/>
                          <a:latin typeface="Calibri" pitchFamily="34" charset="0"/>
                        </a:rPr>
                        <a:t> : ~ 6,5 t / </a:t>
                      </a:r>
                      <a:r>
                        <a:rPr lang="fr-FR" sz="1000" dirty="0" smtClean="0">
                          <a:solidFill>
                            <a:srgbClr val="000000"/>
                          </a:solidFill>
                          <a:latin typeface="+mn-lt"/>
                          <a:ea typeface="Times New Roman"/>
                          <a:cs typeface="Times New Roman"/>
                        </a:rPr>
                        <a:t>quadrant</a:t>
                      </a:r>
                      <a:endParaRPr kumimoji="0" lang="fr-FR" sz="10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000" b="1" i="0" u="none" strike="noStrike" cap="none" normalizeH="0" baseline="0" noProof="0" dirty="0" smtClean="0">
                          <a:ln>
                            <a:noFill/>
                          </a:ln>
                          <a:solidFill>
                            <a:srgbClr val="FF0000"/>
                          </a:solidFill>
                          <a:effectLst/>
                          <a:latin typeface="Calibri" pitchFamily="34" charset="0"/>
                        </a:rPr>
                        <a:t>Testing-Storage area: </a:t>
                      </a:r>
                      <a:r>
                        <a:rPr kumimoji="0" lang="fr-FR" sz="1000" b="1" i="0" u="none" strike="noStrike" cap="none" normalizeH="0" baseline="0" noProof="0" dirty="0" smtClean="0">
                          <a:ln>
                            <a:noFill/>
                          </a:ln>
                          <a:solidFill>
                            <a:srgbClr val="FF0000"/>
                          </a:solidFill>
                          <a:effectLst/>
                          <a:latin typeface="+mn-lt"/>
                          <a:cs typeface="Times New Roman"/>
                        </a:rPr>
                        <a:t>10</a:t>
                      </a:r>
                      <a:r>
                        <a:rPr lang="fr-FR" sz="1000" b="1" dirty="0" smtClean="0">
                          <a:solidFill>
                            <a:srgbClr val="FF0000"/>
                          </a:solidFill>
                          <a:latin typeface="+mn-lt"/>
                          <a:ea typeface="Times New Roman"/>
                          <a:cs typeface="Times New Roman"/>
                        </a:rPr>
                        <a:t>0m² </a:t>
                      </a:r>
                      <a:r>
                        <a:rPr lang="fr-FR" sz="1000" dirty="0" smtClean="0">
                          <a:solidFill>
                            <a:srgbClr val="000000"/>
                          </a:solidFill>
                          <a:latin typeface="+mn-lt"/>
                          <a:ea typeface="Times New Roman"/>
                          <a:cs typeface="Times New Roman"/>
                        </a:rPr>
                        <a:t>/ 2 quadrants</a:t>
                      </a:r>
                    </a:p>
                  </a:txBody>
                  <a:tcPr marL="48126" marR="48126" marT="0" marB="0">
                    <a:lnL w="12700" cap="flat" cmpd="sng" algn="ctr">
                      <a:solidFill>
                        <a:srgbClr val="0A0A09"/>
                      </a:solidFill>
                      <a:prstDash val="solid"/>
                      <a:round/>
                      <a:headEnd type="none" w="med" len="med"/>
                      <a:tailEnd type="none" w="med" len="med"/>
                    </a:lnL>
                    <a:lnR w="12700" cap="flat" cmpd="sng" algn="ctr">
                      <a:solidFill>
                        <a:srgbClr val="0A0A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1412"/>
                      </a:solidFill>
                      <a:prstDash val="solid"/>
                      <a:round/>
                      <a:headEnd type="none" w="med" len="med"/>
                      <a:tailEnd type="none" w="med" len="med"/>
                    </a:lnB>
                  </a:tcPr>
                </a:tc>
              </a:tr>
            </a:tbl>
          </a:graphicData>
        </a:graphic>
      </p:graphicFrame>
      <p:pic>
        <p:nvPicPr>
          <p:cNvPr id="25" name="Image 24"/>
          <p:cNvPicPr>
            <a:picLocks noChangeAspect="1"/>
          </p:cNvPicPr>
          <p:nvPr/>
        </p:nvPicPr>
        <p:blipFill>
          <a:blip r:embed="rId6" cstate="print"/>
          <a:stretch>
            <a:fillRect/>
          </a:stretch>
        </p:blipFill>
        <p:spPr>
          <a:xfrm>
            <a:off x="6633764" y="71691"/>
            <a:ext cx="888523" cy="569572"/>
          </a:xfrm>
          <a:prstGeom prst="rect">
            <a:avLst/>
          </a:prstGeom>
        </p:spPr>
      </p:pic>
    </p:spTree>
    <p:extLst>
      <p:ext uri="{BB962C8B-B14F-4D97-AF65-F5344CB8AC3E}">
        <p14:creationId xmlns:p14="http://schemas.microsoft.com/office/powerpoint/2010/main" val="39038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305" y="2831749"/>
            <a:ext cx="1940495" cy="1389339"/>
          </a:xfrm>
          <a:prstGeom prst="rect">
            <a:avLst/>
          </a:prstGeom>
        </p:spPr>
      </p:pic>
      <p:sp>
        <p:nvSpPr>
          <p:cNvPr id="10" name="Rectangle 5"/>
          <p:cNvSpPr>
            <a:spLocks noChangeArrowheads="1"/>
          </p:cNvSpPr>
          <p:nvPr/>
        </p:nvSpPr>
        <p:spPr bwMode="auto">
          <a:xfrm>
            <a:off x="357158" y="805557"/>
            <a:ext cx="8501122" cy="369332"/>
          </a:xfrm>
          <a:prstGeom prst="rect">
            <a:avLst/>
          </a:prstGeom>
          <a:solidFill>
            <a:srgbClr val="DDD9C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dirty="0" smtClean="0">
                <a:latin typeface="Calibri" pitchFamily="34" charset="0"/>
                <a:ea typeface="Times New Roman" pitchFamily="18" charset="0"/>
                <a:cs typeface="Times New Roman" pitchFamily="18" charset="0"/>
              </a:rPr>
              <a:t>2 - Assembly of quadrants </a:t>
            </a:r>
            <a:r>
              <a:rPr lang="en-US" dirty="0" smtClean="0"/>
              <a:t>on HCAL End-Cap</a:t>
            </a:r>
            <a:endParaRPr lang="fr-FR" i="1" dirty="0">
              <a:solidFill>
                <a:srgbClr val="2A318A"/>
              </a:solidFill>
            </a:endParaRPr>
          </a:p>
        </p:txBody>
      </p:sp>
      <p:sp>
        <p:nvSpPr>
          <p:cNvPr id="15" name="ZoneTexte 14"/>
          <p:cNvSpPr txBox="1"/>
          <p:nvPr/>
        </p:nvSpPr>
        <p:spPr>
          <a:xfrm>
            <a:off x="3873842" y="5515219"/>
            <a:ext cx="4914839" cy="261610"/>
          </a:xfrm>
          <a:prstGeom prst="rect">
            <a:avLst/>
          </a:prstGeom>
          <a:noFill/>
        </p:spPr>
        <p:txBody>
          <a:bodyPr wrap="square" rtlCol="0">
            <a:spAutoFit/>
          </a:bodyPr>
          <a:lstStyle/>
          <a:p>
            <a:r>
              <a:rPr lang="en-US" sz="1100" i="1" dirty="0" smtClean="0"/>
              <a:t>Sliding,</a:t>
            </a:r>
            <a:r>
              <a:rPr lang="en-US" sz="1100" dirty="0">
                <a:sym typeface="Wingdings" pitchFamily="2" charset="2"/>
              </a:rPr>
              <a:t> tuning, alignment &amp; fastening</a:t>
            </a:r>
            <a:r>
              <a:rPr lang="en-US" sz="1100" i="1" dirty="0" smtClean="0"/>
              <a:t> </a:t>
            </a:r>
            <a:r>
              <a:rPr lang="fr-FR" sz="1100" i="1" dirty="0" smtClean="0"/>
              <a:t>of the last ECAL quadrant</a:t>
            </a:r>
            <a:r>
              <a:rPr lang="en-US" sz="1100" i="1" dirty="0"/>
              <a:t> on HCAL End-Cap</a:t>
            </a:r>
            <a:endParaRPr lang="fr-FR" sz="1100" i="1" dirty="0"/>
          </a:p>
        </p:txBody>
      </p:sp>
      <p:sp>
        <p:nvSpPr>
          <p:cNvPr id="18" name="Rectangle 8"/>
          <p:cNvSpPr txBox="1">
            <a:spLocks noChangeArrowheads="1"/>
          </p:cNvSpPr>
          <p:nvPr/>
        </p:nvSpPr>
        <p:spPr bwMode="auto">
          <a:xfrm>
            <a:off x="0" y="1"/>
            <a:ext cx="851038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sz="3200" dirty="0" smtClean="0">
                <a:solidFill>
                  <a:srgbClr val="0070C0"/>
                </a:solidFill>
                <a:ea typeface="+mj-ea"/>
                <a:cs typeface="+mj-cs"/>
              </a:rPr>
              <a:t> </a:t>
            </a:r>
            <a:r>
              <a:rPr lang="fr-FR" sz="3200" dirty="0" smtClean="0">
                <a:solidFill>
                  <a:srgbClr val="C00000"/>
                </a:solidFill>
                <a:ea typeface="+mj-ea"/>
                <a:cs typeface="+mj-cs"/>
              </a:rPr>
              <a:t>V.2</a:t>
            </a:r>
            <a:r>
              <a:rPr lang="fr-FR" sz="3200" dirty="0" smtClean="0">
                <a:solidFill>
                  <a:srgbClr val="0070C0"/>
                </a:solidFill>
                <a:ea typeface="+mj-ea"/>
                <a:cs typeface="+mj-cs"/>
              </a:rPr>
              <a:t> </a:t>
            </a:r>
            <a:r>
              <a:rPr lang="fr-FR" sz="3200" dirty="0" smtClean="0">
                <a:solidFill>
                  <a:srgbClr val="C00000"/>
                </a:solidFill>
              </a:rPr>
              <a:t>I</a:t>
            </a:r>
            <a:r>
              <a:rPr lang="en-US" sz="3200" dirty="0" err="1">
                <a:solidFill>
                  <a:srgbClr val="C00000"/>
                </a:solidFill>
              </a:rPr>
              <a:t>ntégration</a:t>
            </a:r>
            <a:r>
              <a:rPr lang="en-US" sz="3200" dirty="0">
                <a:solidFill>
                  <a:srgbClr val="C00000"/>
                </a:solidFill>
              </a:rPr>
              <a:t> des </a:t>
            </a:r>
            <a:r>
              <a:rPr lang="en-US" sz="3200" dirty="0" err="1">
                <a:solidFill>
                  <a:srgbClr val="C00000"/>
                </a:solidFill>
              </a:rPr>
              <a:t>bouchons</a:t>
            </a:r>
            <a:r>
              <a:rPr lang="en-US" sz="3200" dirty="0">
                <a:solidFill>
                  <a:srgbClr val="C00000"/>
                </a:solidFill>
              </a:rPr>
              <a:t> </a:t>
            </a:r>
            <a:r>
              <a:rPr lang="en-US" sz="3200" dirty="0" smtClean="0">
                <a:solidFill>
                  <a:srgbClr val="C00000"/>
                </a:solidFill>
              </a:rPr>
              <a:t>EM (suite)</a:t>
            </a:r>
            <a:endParaRPr lang="fr-FR" sz="3200" dirty="0">
              <a:solidFill>
                <a:srgbClr val="0070C0"/>
              </a:solidFill>
              <a:ea typeface="+mj-ea"/>
              <a:cs typeface="+mj-cs"/>
            </a:endParaRPr>
          </a:p>
        </p:txBody>
      </p:sp>
      <p:sp>
        <p:nvSpPr>
          <p:cNvPr id="19" name="ZoneTexte 18"/>
          <p:cNvSpPr txBox="1"/>
          <p:nvPr/>
        </p:nvSpPr>
        <p:spPr>
          <a:xfrm>
            <a:off x="7038627" y="803049"/>
            <a:ext cx="1816683" cy="369332"/>
          </a:xfrm>
          <a:prstGeom prst="rect">
            <a:avLst/>
          </a:prstGeom>
          <a:solidFill>
            <a:schemeClr val="accent2">
              <a:lumMod val="40000"/>
              <a:lumOff val="60000"/>
            </a:schemeClr>
          </a:solidFill>
        </p:spPr>
        <p:txBody>
          <a:bodyPr wrap="square" rtlCol="0">
            <a:spAutoFit/>
          </a:bodyPr>
          <a:lstStyle/>
          <a:p>
            <a:pPr algn="ctr"/>
            <a:r>
              <a:rPr lang="en-GB" dirty="0" smtClean="0"/>
              <a:t>Assembly</a:t>
            </a:r>
            <a:r>
              <a:rPr lang="fr-FR" dirty="0" smtClean="0"/>
              <a:t> hall</a:t>
            </a:r>
            <a:endParaRPr lang="fr-FR" dirty="0"/>
          </a:p>
        </p:txBody>
      </p:sp>
      <p:grpSp>
        <p:nvGrpSpPr>
          <p:cNvPr id="3" name="Groupe 12"/>
          <p:cNvGrpSpPr/>
          <p:nvPr/>
        </p:nvGrpSpPr>
        <p:grpSpPr>
          <a:xfrm>
            <a:off x="3410421" y="2420888"/>
            <a:ext cx="5482059" cy="3080679"/>
            <a:chOff x="3373379" y="3140968"/>
            <a:chExt cx="5482059" cy="3080679"/>
          </a:xfrm>
        </p:grpSpPr>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379" y="3140968"/>
              <a:ext cx="5482059" cy="3080679"/>
            </a:xfrm>
            <a:prstGeom prst="rect">
              <a:avLst/>
            </a:prstGeom>
          </p:spPr>
        </p:pic>
        <p:sp>
          <p:nvSpPr>
            <p:cNvPr id="22" name="ZoneTexte 21"/>
            <p:cNvSpPr txBox="1"/>
            <p:nvPr/>
          </p:nvSpPr>
          <p:spPr>
            <a:xfrm>
              <a:off x="5969143" y="3179395"/>
              <a:ext cx="1557153" cy="338554"/>
            </a:xfrm>
            <a:prstGeom prst="rect">
              <a:avLst/>
            </a:prstGeom>
            <a:noFill/>
          </p:spPr>
          <p:txBody>
            <a:bodyPr wrap="square" rtlCol="0">
              <a:spAutoFit/>
            </a:bodyPr>
            <a:lstStyle/>
            <a:p>
              <a:pPr algn="ctr"/>
              <a:r>
                <a:rPr lang="en-GB" sz="800" dirty="0" smtClean="0">
                  <a:solidFill>
                    <a:schemeClr val="bg1"/>
                  </a:solidFill>
                </a:rPr>
                <a:t>3 ECAL End-Cap quadrants already fastened on HCAL</a:t>
              </a:r>
              <a:endParaRPr lang="en-GB" sz="800" dirty="0">
                <a:solidFill>
                  <a:schemeClr val="bg1"/>
                </a:solidFill>
              </a:endParaRPr>
            </a:p>
          </p:txBody>
        </p:sp>
        <p:cxnSp>
          <p:nvCxnSpPr>
            <p:cNvPr id="12" name="Connecteur droit avec flèche 11"/>
            <p:cNvCxnSpPr/>
            <p:nvPr/>
          </p:nvCxnSpPr>
          <p:spPr>
            <a:xfrm>
              <a:off x="7308304" y="3378018"/>
              <a:ext cx="432048" cy="194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Flèche droite 1"/>
          <p:cNvSpPr/>
          <p:nvPr/>
        </p:nvSpPr>
        <p:spPr>
          <a:xfrm rot="21209923">
            <a:off x="6162183" y="3968065"/>
            <a:ext cx="1296144" cy="12768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400600" y="1575670"/>
            <a:ext cx="4572000" cy="738664"/>
          </a:xfrm>
          <a:prstGeom prst="rect">
            <a:avLst/>
          </a:prstGeom>
        </p:spPr>
        <p:txBody>
          <a:bodyPr>
            <a:spAutoFit/>
          </a:bodyPr>
          <a:lstStyle/>
          <a:p>
            <a:pPr>
              <a:defRPr/>
            </a:pPr>
            <a:r>
              <a:rPr lang="en-US" sz="1400" b="1" dirty="0" smtClean="0"/>
              <a:t>*  </a:t>
            </a:r>
            <a:r>
              <a:rPr lang="en-GB" sz="1400" b="1" dirty="0"/>
              <a:t>Quadrant insertion tool </a:t>
            </a:r>
          </a:p>
          <a:p>
            <a:pPr>
              <a:defRPr/>
            </a:pPr>
            <a:r>
              <a:rPr lang="en-GB" sz="1400" dirty="0"/>
              <a:t>     </a:t>
            </a:r>
            <a:r>
              <a:rPr lang="en-US" sz="1400" i="1" dirty="0"/>
              <a:t>with orientation tuning, alignment</a:t>
            </a:r>
            <a:br>
              <a:rPr lang="en-US" sz="1400" i="1" dirty="0"/>
            </a:br>
            <a:r>
              <a:rPr lang="en-US" sz="1400" i="1" dirty="0"/>
              <a:t>     and fastening </a:t>
            </a:r>
            <a:r>
              <a:rPr lang="en-US" sz="1400" i="1" dirty="0" smtClean="0"/>
              <a:t>systems</a:t>
            </a:r>
            <a:r>
              <a:rPr lang="en-US" sz="1400" b="1" i="1" dirty="0" smtClean="0"/>
              <a:t> </a:t>
            </a:r>
            <a:r>
              <a:rPr lang="fr-FR" sz="1400" i="1" dirty="0" smtClean="0"/>
              <a:t>10.4 </a:t>
            </a:r>
            <a:r>
              <a:rPr lang="fr-FR" sz="1400" i="1" dirty="0"/>
              <a:t>x </a:t>
            </a:r>
            <a:r>
              <a:rPr lang="fr-FR" sz="1400" i="1" dirty="0" smtClean="0"/>
              <a:t>2.3 </a:t>
            </a:r>
            <a:r>
              <a:rPr lang="fr-FR" sz="1400" i="1" dirty="0"/>
              <a:t>x </a:t>
            </a:r>
            <a:r>
              <a:rPr lang="fr-FR" sz="1400" i="1" dirty="0" smtClean="0"/>
              <a:t>2.3 m</a:t>
            </a:r>
            <a:endParaRPr lang="fr-FR" sz="1400" i="1" dirty="0"/>
          </a:p>
        </p:txBody>
      </p:sp>
      <p:sp>
        <p:nvSpPr>
          <p:cNvPr id="6" name="Rectangle 5"/>
          <p:cNvSpPr/>
          <p:nvPr/>
        </p:nvSpPr>
        <p:spPr>
          <a:xfrm>
            <a:off x="6952129" y="5177373"/>
            <a:ext cx="2199457" cy="338554"/>
          </a:xfrm>
          <a:prstGeom prst="rect">
            <a:avLst/>
          </a:prstGeom>
        </p:spPr>
        <p:txBody>
          <a:bodyPr wrap="square">
            <a:spAutoFit/>
          </a:bodyPr>
          <a:lstStyle/>
          <a:p>
            <a:pPr>
              <a:defRPr/>
            </a:pPr>
            <a:r>
              <a:rPr lang="en-US" sz="800" b="1" dirty="0">
                <a:solidFill>
                  <a:schemeClr val="bg1"/>
                </a:solidFill>
              </a:rPr>
              <a:t> * </a:t>
            </a:r>
            <a:r>
              <a:rPr lang="en-US" sz="800" dirty="0">
                <a:solidFill>
                  <a:schemeClr val="bg1"/>
                </a:solidFill>
              </a:rPr>
              <a:t> </a:t>
            </a:r>
            <a:r>
              <a:rPr lang="en-US" sz="800" b="1" dirty="0">
                <a:solidFill>
                  <a:schemeClr val="bg1"/>
                </a:solidFill>
              </a:rPr>
              <a:t>Platform</a:t>
            </a:r>
            <a:r>
              <a:rPr lang="en-US" sz="800" dirty="0">
                <a:solidFill>
                  <a:schemeClr val="bg1"/>
                </a:solidFill>
              </a:rPr>
              <a:t> (Base Moving Frame )  or</a:t>
            </a:r>
          </a:p>
          <a:p>
            <a:pPr>
              <a:defRPr/>
            </a:pPr>
            <a:r>
              <a:rPr lang="en-US" sz="800" b="1" dirty="0">
                <a:solidFill>
                  <a:schemeClr val="bg1"/>
                </a:solidFill>
              </a:rPr>
              <a:t>  *  Mini-Vans </a:t>
            </a:r>
            <a:r>
              <a:rPr lang="en-US" sz="800" dirty="0">
                <a:solidFill>
                  <a:schemeClr val="bg1"/>
                </a:solidFill>
              </a:rPr>
              <a:t>(ATLAS Like @ CERN)</a:t>
            </a:r>
            <a:endParaRPr lang="fr-FR" sz="800" dirty="0">
              <a:solidFill>
                <a:schemeClr val="bg1"/>
              </a:solidFill>
            </a:endParaRPr>
          </a:p>
        </p:txBody>
      </p:sp>
      <p:sp>
        <p:nvSpPr>
          <p:cNvPr id="7" name="Rectangle 6"/>
          <p:cNvSpPr/>
          <p:nvPr/>
        </p:nvSpPr>
        <p:spPr>
          <a:xfrm>
            <a:off x="357158" y="1124744"/>
            <a:ext cx="8498152" cy="1201867"/>
          </a:xfrm>
          <a:prstGeom prst="rect">
            <a:avLst/>
          </a:prstGeom>
        </p:spPr>
        <p:txBody>
          <a:bodyPr wrap="square">
            <a:spAutoFit/>
          </a:bodyPr>
          <a:lstStyle/>
          <a:p>
            <a:pPr>
              <a:lnSpc>
                <a:spcPct val="115000"/>
              </a:lnSpc>
              <a:defRPr/>
            </a:pPr>
            <a:r>
              <a:rPr lang="en-GB" sz="1400" dirty="0" smtClean="0">
                <a:solidFill>
                  <a:srgbClr val="FF0000"/>
                </a:solidFill>
              </a:rPr>
              <a:t>Quadrant </a:t>
            </a:r>
            <a:r>
              <a:rPr lang="en-GB" sz="1400" dirty="0">
                <a:solidFill>
                  <a:srgbClr val="FF0000"/>
                </a:solidFill>
              </a:rPr>
              <a:t>Insertion tool </a:t>
            </a:r>
            <a:r>
              <a:rPr lang="en-GB" sz="1400" dirty="0">
                <a:solidFill>
                  <a:srgbClr val="000000"/>
                </a:solidFill>
              </a:rPr>
              <a:t>(lateral) area: </a:t>
            </a:r>
            <a:r>
              <a:rPr lang="en-GB" sz="1400" dirty="0">
                <a:solidFill>
                  <a:srgbClr val="FF0000"/>
                </a:solidFill>
              </a:rPr>
              <a:t>120 </a:t>
            </a:r>
            <a:r>
              <a:rPr lang="en-GB" sz="1400" dirty="0" smtClean="0">
                <a:solidFill>
                  <a:srgbClr val="FF0000"/>
                </a:solidFill>
              </a:rPr>
              <a:t>m² </a:t>
            </a:r>
            <a:endParaRPr lang="en-GB" sz="1400" dirty="0"/>
          </a:p>
          <a:p>
            <a:r>
              <a:rPr lang="en-US" sz="1400" dirty="0" smtClean="0"/>
              <a:t>Minimum </a:t>
            </a:r>
            <a:r>
              <a:rPr lang="en-US" sz="1400" dirty="0"/>
              <a:t>width = 7 m/beam line for integration</a:t>
            </a:r>
          </a:p>
          <a:p>
            <a:r>
              <a:rPr lang="it-IT" sz="1400" dirty="0"/>
              <a:t>Assembly area: 25 m² / </a:t>
            </a:r>
            <a:r>
              <a:rPr lang="it-IT" sz="1400" u="sng" dirty="0" smtClean="0"/>
              <a:t>quadrant</a:t>
            </a:r>
            <a:br>
              <a:rPr lang="it-IT" sz="1400" u="sng" dirty="0" smtClean="0"/>
            </a:br>
            <a:r>
              <a:rPr lang="it-IT" sz="1400" dirty="0"/>
              <a:t>Storage area :   1 </a:t>
            </a:r>
            <a:r>
              <a:rPr lang="it-IT" sz="1400" dirty="0" smtClean="0"/>
              <a:t>quarter =&gt; </a:t>
            </a:r>
            <a:r>
              <a:rPr lang="it-IT" sz="1400" dirty="0"/>
              <a:t>10 m²  / 12 </a:t>
            </a:r>
            <a:r>
              <a:rPr lang="it-IT" sz="1400" dirty="0" smtClean="0"/>
              <a:t>modules =&gt; </a:t>
            </a:r>
            <a:r>
              <a:rPr lang="it-IT" sz="1400" dirty="0"/>
              <a:t>50 m²</a:t>
            </a:r>
          </a:p>
          <a:p>
            <a:r>
              <a:rPr lang="en-US" sz="1400" dirty="0" smtClean="0"/>
              <a:t>Insertion </a:t>
            </a:r>
            <a:r>
              <a:rPr lang="en-GB" sz="1400" dirty="0"/>
              <a:t>on HCAL End-Cap on each side</a:t>
            </a:r>
            <a:r>
              <a:rPr lang="en-US" sz="1400" dirty="0"/>
              <a:t>: per full quadrants</a:t>
            </a:r>
          </a:p>
        </p:txBody>
      </p:sp>
      <p:sp>
        <p:nvSpPr>
          <p:cNvPr id="28" name="Rectangle 27"/>
          <p:cNvSpPr/>
          <p:nvPr/>
        </p:nvSpPr>
        <p:spPr>
          <a:xfrm>
            <a:off x="0" y="2348880"/>
            <a:ext cx="3736119" cy="738664"/>
          </a:xfrm>
          <a:prstGeom prst="rect">
            <a:avLst/>
          </a:prstGeom>
        </p:spPr>
        <p:txBody>
          <a:bodyPr wrap="square">
            <a:spAutoFit/>
          </a:bodyPr>
          <a:lstStyle/>
          <a:p>
            <a:pPr>
              <a:defRPr/>
            </a:pPr>
            <a:r>
              <a:rPr lang="en-US" sz="1400" b="1" dirty="0" smtClean="0"/>
              <a:t>*  </a:t>
            </a:r>
            <a:r>
              <a:rPr lang="en-GB" sz="1400" b="1" dirty="0" smtClean="0"/>
              <a:t>Module handling tool </a:t>
            </a:r>
            <a:endParaRPr lang="en-GB" sz="1400" b="1" dirty="0"/>
          </a:p>
          <a:p>
            <a:pPr>
              <a:defRPr/>
            </a:pPr>
            <a:r>
              <a:rPr lang="en-GB" sz="1400" dirty="0"/>
              <a:t>     </a:t>
            </a:r>
            <a:r>
              <a:rPr lang="en-US" sz="1400" i="1" dirty="0" smtClean="0"/>
              <a:t>for rails’ tests and module integration</a:t>
            </a:r>
            <a:r>
              <a:rPr lang="en-US" sz="1400" b="1" i="1" dirty="0" smtClean="0"/>
              <a:t> </a:t>
            </a:r>
            <a:br>
              <a:rPr lang="en-US" sz="1400" b="1" i="1" dirty="0" smtClean="0"/>
            </a:br>
            <a:r>
              <a:rPr lang="en-US" sz="1400" b="1" i="1" dirty="0" smtClean="0"/>
              <a:t>     </a:t>
            </a:r>
            <a:r>
              <a:rPr lang="fr-FR" sz="1400" i="1" dirty="0" smtClean="0"/>
              <a:t>4.2 </a:t>
            </a:r>
            <a:r>
              <a:rPr lang="fr-FR" sz="1400" i="1" dirty="0"/>
              <a:t>x </a:t>
            </a:r>
            <a:r>
              <a:rPr lang="fr-FR" sz="1400" i="1" dirty="0" smtClean="0"/>
              <a:t>1.2 </a:t>
            </a:r>
            <a:r>
              <a:rPr lang="fr-FR" sz="1400" i="1" dirty="0"/>
              <a:t>x </a:t>
            </a:r>
            <a:r>
              <a:rPr lang="fr-FR" sz="1400" i="1" dirty="0" smtClean="0"/>
              <a:t>2.1 m</a:t>
            </a:r>
            <a:endParaRPr lang="fr-FR" sz="1400" i="1" dirty="0"/>
          </a:p>
        </p:txBody>
      </p:sp>
      <p:pic>
        <p:nvPicPr>
          <p:cNvPr id="1026" name="Picture 2" descr="Z:\ilc_admi\CS_2017\IMG_12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6" y="4255200"/>
            <a:ext cx="3405216" cy="227014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016471" y="5476747"/>
            <a:ext cx="1134844" cy="338554"/>
          </a:xfrm>
          <a:prstGeom prst="rect">
            <a:avLst/>
          </a:prstGeom>
        </p:spPr>
        <p:txBody>
          <a:bodyPr wrap="square">
            <a:spAutoFit/>
          </a:bodyPr>
          <a:lstStyle/>
          <a:p>
            <a:pPr algn="ctr"/>
            <a:r>
              <a:rPr lang="en-US" sz="800" i="1" dirty="0" smtClean="0">
                <a:solidFill>
                  <a:schemeClr val="bg1"/>
                </a:solidFill>
              </a:rPr>
              <a:t>Module handling tool </a:t>
            </a:r>
            <a:br>
              <a:rPr lang="en-US" sz="800" i="1" dirty="0" smtClean="0">
                <a:solidFill>
                  <a:schemeClr val="bg1"/>
                </a:solidFill>
              </a:rPr>
            </a:br>
            <a:r>
              <a:rPr lang="en-US" sz="800" i="1" dirty="0" smtClean="0">
                <a:solidFill>
                  <a:schemeClr val="bg1"/>
                </a:solidFill>
              </a:rPr>
              <a:t>on going</a:t>
            </a:r>
            <a:endParaRPr lang="fr-FR" sz="800" i="1" dirty="0" smtClean="0">
              <a:solidFill>
                <a:schemeClr val="bg1"/>
              </a:solidFill>
            </a:endParaRPr>
          </a:p>
        </p:txBody>
      </p:sp>
    </p:spTree>
    <p:extLst>
      <p:ext uri="{BB962C8B-B14F-4D97-AF65-F5344CB8AC3E}">
        <p14:creationId xmlns:p14="http://schemas.microsoft.com/office/powerpoint/2010/main" val="79161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22655280"/>
              </p:ext>
            </p:extLst>
          </p:nvPr>
        </p:nvGraphicFramePr>
        <p:xfrm>
          <a:off x="251520" y="785794"/>
          <a:ext cx="8535324" cy="5943600"/>
        </p:xfrm>
        <a:graphic>
          <a:graphicData uri="http://schemas.openxmlformats.org/drawingml/2006/table">
            <a:tbl>
              <a:tblPr firstRow="1" bandRow="1">
                <a:tableStyleId>{5C22544A-7EE6-4342-B048-85BDC9FD1C3A}</a:tableStyleId>
              </a:tblPr>
              <a:tblGrid>
                <a:gridCol w="434001"/>
                <a:gridCol w="5280326"/>
                <a:gridCol w="578666"/>
                <a:gridCol w="867999"/>
                <a:gridCol w="1374332"/>
              </a:tblGrid>
              <a:tr h="349033">
                <a:tc>
                  <a:txBody>
                    <a:bodyPr/>
                    <a:lstStyle/>
                    <a:p>
                      <a:pPr algn="ctr"/>
                      <a:r>
                        <a:rPr lang="fr-FR" sz="1000" dirty="0" smtClean="0"/>
                        <a:t>N°</a:t>
                      </a:r>
                      <a:endParaRPr lang="fr-F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dirty="0" smtClean="0"/>
                        <a:t>Major Tasks</a:t>
                      </a:r>
                      <a:r>
                        <a:rPr lang="fr-FR" sz="1000" dirty="0" smtClean="0"/>
                        <a:t> </a:t>
                      </a:r>
                      <a:r>
                        <a:rPr lang="en-US" sz="1000" noProof="0" dirty="0" smtClean="0">
                          <a:solidFill>
                            <a:schemeClr val="bg1"/>
                          </a:solidFill>
                        </a:rPr>
                        <a:t>Description for 1 End-Cap             (</a:t>
                      </a:r>
                      <a:r>
                        <a:rPr kumimoji="0" lang="en-US" sz="10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Preliminary studies of the Ecal End-Cap assembly)</a:t>
                      </a:r>
                    </a:p>
                  </a:txBody>
                  <a:tcPr/>
                </a:tc>
                <a:tc>
                  <a:txBody>
                    <a:bodyPr/>
                    <a:lstStyle/>
                    <a:p>
                      <a:pPr algn="ctr"/>
                      <a:r>
                        <a:rPr lang="fr-FR" sz="1000" dirty="0" smtClean="0"/>
                        <a:t>FTE</a:t>
                      </a:r>
                      <a:endParaRPr lang="fr-FR" sz="1000" dirty="0"/>
                    </a:p>
                  </a:txBody>
                  <a:tcPr/>
                </a:tc>
                <a:tc>
                  <a:txBody>
                    <a:bodyPr/>
                    <a:lstStyle/>
                    <a:p>
                      <a:pPr algn="ctr"/>
                      <a:r>
                        <a:rPr lang="fr-FR" sz="1000" dirty="0" smtClean="0"/>
                        <a:t>TIME</a:t>
                      </a:r>
                      <a:endParaRPr lang="fr-FR" sz="1000" dirty="0"/>
                    </a:p>
                  </a:txBody>
                  <a:tcPr/>
                </a:tc>
                <a:tc>
                  <a:txBody>
                    <a:bodyPr/>
                    <a:lstStyle/>
                    <a:p>
                      <a:pPr algn="ctr"/>
                      <a:r>
                        <a:rPr lang="fr-FR" sz="1000" dirty="0" smtClean="0"/>
                        <a:t>Ressource </a:t>
                      </a:r>
                      <a:r>
                        <a:rPr lang="en-US" sz="1000" noProof="0" dirty="0" smtClean="0"/>
                        <a:t>name</a:t>
                      </a:r>
                      <a:endParaRPr lang="en-US" sz="1000" noProof="0" dirty="0"/>
                    </a:p>
                  </a:txBody>
                  <a:tcPr/>
                </a:tc>
              </a:tr>
              <a:tr h="402730">
                <a:tc>
                  <a:txBody>
                    <a:bodyPr/>
                    <a:lstStyle/>
                    <a:p>
                      <a:pPr algn="ctr"/>
                      <a:r>
                        <a:rPr lang="fr-FR" sz="1200" dirty="0" smtClean="0"/>
                        <a:t>1</a:t>
                      </a:r>
                      <a:endParaRPr lang="fr-FR" sz="1200" dirty="0"/>
                    </a:p>
                  </a:txBody>
                  <a:tcPr anchor="ctr">
                    <a:solidFill>
                      <a:schemeClr val="bg2">
                        <a:lumMod val="75000"/>
                      </a:schemeClr>
                    </a:solidFill>
                  </a:tcPr>
                </a:tc>
                <a:tc>
                  <a:txBody>
                    <a:bodyPr/>
                    <a:lstStyle/>
                    <a:p>
                      <a:r>
                        <a:rPr lang="en-US" sz="1000" dirty="0" smtClean="0"/>
                        <a:t>ECAL End-Cap Base Moving Unit / </a:t>
                      </a:r>
                      <a:r>
                        <a:rPr lang="fr-FR" sz="1000" dirty="0" smtClean="0"/>
                        <a:t>Base </a:t>
                      </a:r>
                      <a:r>
                        <a:rPr lang="en-GB" sz="1000" noProof="0" dirty="0" smtClean="0"/>
                        <a:t>Moving</a:t>
                      </a:r>
                      <a:r>
                        <a:rPr lang="fr-FR" sz="1000" dirty="0" smtClean="0"/>
                        <a:t> Frame / Quadrant </a:t>
                      </a:r>
                      <a:r>
                        <a:rPr lang="en-GB" sz="1000" noProof="0" dirty="0" smtClean="0"/>
                        <a:t>Mounting</a:t>
                      </a:r>
                      <a:r>
                        <a:rPr lang="fr-FR" sz="1000" dirty="0" smtClean="0"/>
                        <a:t> Frame</a:t>
                      </a:r>
                      <a:br>
                        <a:rPr lang="fr-FR" sz="1000" dirty="0" smtClean="0"/>
                      </a:br>
                      <a:r>
                        <a:rPr lang="en-GB" sz="1000" kern="1200" noProof="0" dirty="0" smtClean="0">
                          <a:solidFill>
                            <a:schemeClr val="dk1"/>
                          </a:solidFill>
                          <a:latin typeface="+mn-lt"/>
                          <a:ea typeface="+mn-ea"/>
                          <a:cs typeface="+mn-cs"/>
                        </a:rPr>
                        <a:t>Insertion tool, transport , installation, alignment </a:t>
                      </a:r>
                      <a:endParaRPr lang="en-GB" sz="1000" kern="1200" noProof="0" dirty="0">
                        <a:solidFill>
                          <a:schemeClr val="dk1"/>
                        </a:solidFill>
                        <a:latin typeface="+mn-lt"/>
                        <a:ea typeface="+mn-ea"/>
                        <a:cs typeface="+mn-cs"/>
                      </a:endParaRPr>
                    </a:p>
                  </a:txBody>
                  <a:tcPr>
                    <a:solidFill>
                      <a:schemeClr val="bg2">
                        <a:lumMod val="75000"/>
                      </a:schemeClr>
                    </a:solidFill>
                  </a:tcPr>
                </a:tc>
                <a:tc>
                  <a:txBody>
                    <a:bodyPr/>
                    <a:lstStyle/>
                    <a:p>
                      <a:pPr algn="ctr"/>
                      <a:r>
                        <a:rPr lang="fr-FR" sz="1200" dirty="0" smtClean="0"/>
                        <a:t>4</a:t>
                      </a:r>
                      <a:endParaRPr lang="fr-FR" sz="1200" dirty="0"/>
                    </a:p>
                  </a:txBody>
                  <a:tcP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dk1"/>
                          </a:solidFill>
                          <a:latin typeface="+mn-lt"/>
                          <a:ea typeface="+mn-ea"/>
                          <a:cs typeface="+mn-cs"/>
                        </a:rPr>
                        <a:t>~ 1 month</a:t>
                      </a:r>
                    </a:p>
                  </a:txBody>
                  <a:tcPr>
                    <a:solidFill>
                      <a:schemeClr val="bg2">
                        <a:lumMod val="75000"/>
                      </a:schemeClr>
                    </a:solidFill>
                  </a:tcPr>
                </a:tc>
                <a:tc>
                  <a:txBody>
                    <a:bodyPr/>
                    <a:lstStyle/>
                    <a:p>
                      <a:r>
                        <a:rPr lang="fr-FR" sz="1000" dirty="0" smtClean="0"/>
                        <a:t>crane 1 , crane 2</a:t>
                      </a:r>
                      <a:endParaRPr lang="fr-FR" sz="1000" dirty="0"/>
                    </a:p>
                  </a:txBody>
                  <a:tcPr>
                    <a:solidFill>
                      <a:schemeClr val="bg2">
                        <a:lumMod val="75000"/>
                      </a:schemeClr>
                    </a:solidFill>
                  </a:tcPr>
                </a:tc>
              </a:tr>
              <a:tr h="349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2 //</a:t>
                      </a:r>
                    </a:p>
                  </a:txBody>
                  <a:tcPr anchor="ctr">
                    <a:solidFill>
                      <a:srgbClr val="E9EDF4"/>
                    </a:solidFill>
                  </a:tcPr>
                </a:tc>
                <a:tc>
                  <a:txBody>
                    <a:bodyPr/>
                    <a:lstStyle/>
                    <a:p>
                      <a:pPr lvl="1" eaLnBrk="0" fontAlgn="base" hangingPunct="0">
                        <a:spcBef>
                          <a:spcPct val="0"/>
                        </a:spcBef>
                        <a:spcAft>
                          <a:spcPct val="0"/>
                        </a:spcAft>
                        <a:buFont typeface="Arial" pitchFamily="34" charset="0"/>
                        <a:buNone/>
                      </a:pP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Rails: fixing </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(female parts) on the rear face of the H</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CAL End-Caps: </a:t>
                      </a:r>
                      <a:b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GB" sz="1000" b="0" i="0" u="none" strike="noStrike" kern="1200" cap="none" normalizeH="0" baseline="0" noProof="0" dirty="0" smtClean="0">
                          <a:ln>
                            <a:noFill/>
                          </a:ln>
                          <a:solidFill>
                            <a:schemeClr val="tx1"/>
                          </a:solidFill>
                          <a:effectLst/>
                          <a:latin typeface="Calibri" pitchFamily="34" charset="0"/>
                          <a:ea typeface="Times New Roman" pitchFamily="18" charset="0"/>
                          <a:cs typeface="Times New Roman" pitchFamily="18" charset="0"/>
                        </a:rPr>
                        <a:t>Positioning / Alignment / Checking </a:t>
                      </a:r>
                    </a:p>
                  </a:txBody>
                  <a:tcPr>
                    <a:solidFill>
                      <a:srgbClr val="E9EDF4"/>
                    </a:solidFill>
                  </a:tcPr>
                </a:tc>
                <a:tc>
                  <a:txBody>
                    <a:bodyPr/>
                    <a:lstStyle/>
                    <a:p>
                      <a:pPr algn="ctr"/>
                      <a:r>
                        <a:rPr lang="fr-FR" sz="1200" dirty="0" smtClean="0"/>
                        <a:t>3</a:t>
                      </a:r>
                      <a:endParaRPr lang="fr-FR" sz="1200" dirty="0"/>
                    </a:p>
                  </a:txBody>
                  <a:tcPr>
                    <a:solidFill>
                      <a:srgbClr val="E9EDF4"/>
                    </a:solidFill>
                  </a:tcPr>
                </a:tc>
                <a:tc>
                  <a:txBody>
                    <a:bodyPr/>
                    <a:lstStyle/>
                    <a:p>
                      <a:pPr algn="ctr"/>
                      <a:r>
                        <a:rPr lang="en-GB" sz="1200" kern="1200" noProof="0" dirty="0" smtClean="0">
                          <a:solidFill>
                            <a:schemeClr val="dk1"/>
                          </a:solidFill>
                          <a:latin typeface="+mn-lt"/>
                          <a:ea typeface="+mn-ea"/>
                          <a:cs typeface="+mn-cs"/>
                        </a:rPr>
                        <a:t>~ 1 month</a:t>
                      </a:r>
                      <a:endParaRPr lang="en-GB" sz="1200" kern="1200" noProof="0" dirty="0">
                        <a:solidFill>
                          <a:schemeClr val="dk1"/>
                        </a:solidFill>
                        <a:latin typeface="+mn-lt"/>
                        <a:ea typeface="+mn-ea"/>
                        <a:cs typeface="+mn-cs"/>
                      </a:endParaRPr>
                    </a:p>
                  </a:txBody>
                  <a:tcPr>
                    <a:solidFill>
                      <a:srgbClr val="E9EDF4"/>
                    </a:solidFill>
                  </a:tcPr>
                </a:tc>
                <a:tc>
                  <a:txBody>
                    <a:bodyPr/>
                    <a:lstStyle/>
                    <a:p>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Specific tooling  TBD</a:t>
                      </a:r>
                      <a:endParaRPr lang="fr-FR" sz="1000" dirty="0"/>
                    </a:p>
                  </a:txBody>
                  <a:tcPr>
                    <a:solidFill>
                      <a:srgbClr val="E9EDF4"/>
                    </a:solidFill>
                  </a:tcPr>
                </a:tc>
              </a:tr>
              <a:tr h="349033">
                <a:tc>
                  <a:txBody>
                    <a:bodyPr/>
                    <a:lstStyle/>
                    <a:p>
                      <a:pPr algn="ctr"/>
                      <a:r>
                        <a:rPr lang="fr-FR" sz="1200" dirty="0" smtClean="0"/>
                        <a:t>3</a:t>
                      </a:r>
                      <a:endParaRPr lang="fr-FR" sz="1200" dirty="0"/>
                    </a:p>
                  </a:txBody>
                  <a:tcPr anchor="ctr">
                    <a:solidFill>
                      <a:schemeClr val="bg2">
                        <a:lumMod val="75000"/>
                      </a:schemeClr>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1 (3 modules) assembly in </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ILC Campus,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fully equipped, tested and aligned</a:t>
                      </a:r>
                      <a:endParaRPr lang="fr-FR" sz="1000" dirty="0"/>
                    </a:p>
                  </a:txBody>
                  <a:tcPr anchor="ctr">
                    <a:solidFill>
                      <a:schemeClr val="bg2">
                        <a:lumMod val="75000"/>
                      </a:schemeClr>
                    </a:solidFill>
                  </a:tcPr>
                </a:tc>
                <a:tc>
                  <a:txBody>
                    <a:bodyPr/>
                    <a:lstStyle/>
                    <a:p>
                      <a:pPr algn="ctr"/>
                      <a:r>
                        <a:rPr lang="fr-FR" sz="1200" dirty="0" smtClean="0"/>
                        <a:t>6 //</a:t>
                      </a:r>
                      <a:endParaRPr lang="fr-FR" sz="1200" dirty="0"/>
                    </a:p>
                  </a:txBody>
                  <a:tcPr anchor="ctr">
                    <a:solidFill>
                      <a:schemeClr val="bg2">
                        <a:lumMod val="75000"/>
                      </a:schemeClr>
                    </a:solidFill>
                  </a:tcPr>
                </a:tc>
                <a:tc>
                  <a:txBody>
                    <a:bodyPr/>
                    <a:lstStyle/>
                    <a:p>
                      <a:pPr algn="ctr"/>
                      <a:r>
                        <a:rPr lang="en-GB" sz="1200" b="1" noProof="0" dirty="0" smtClean="0"/>
                        <a:t>4 weeks</a:t>
                      </a:r>
                      <a:endParaRPr lang="en-GB" sz="1200" b="1" noProof="0" dirty="0"/>
                    </a:p>
                  </a:txBody>
                  <a:tcPr anchor="ctr">
                    <a:solidFill>
                      <a:schemeClr val="bg2">
                        <a:lumMod val="75000"/>
                      </a:schemeClr>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support frame 1, crane 1</a:t>
                      </a:r>
                      <a:endParaRPr lang="fr-FR" sz="1000" dirty="0"/>
                    </a:p>
                  </a:txBody>
                  <a:tcPr anchor="ctr">
                    <a:solidFill>
                      <a:schemeClr val="bg2">
                        <a:lumMod val="75000"/>
                      </a:schemeClr>
                    </a:solidFill>
                  </a:tcPr>
                </a:tc>
              </a:tr>
              <a:tr h="402730">
                <a:tc>
                  <a:txBody>
                    <a:bodyPr/>
                    <a:lstStyle/>
                    <a:p>
                      <a:pPr algn="ctr"/>
                      <a:endParaRPr lang="fr-FR" sz="12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 Modules Equipment and test (assembly of 1 of the 3modules in the ILC Campus)</a:t>
                      </a:r>
                      <a:endParaRPr lang="fr-FR" sz="1000" dirty="0" smtClean="0"/>
                    </a:p>
                  </a:txBody>
                  <a:tcPr/>
                </a:tc>
                <a:tc>
                  <a:txBody>
                    <a:bodyPr/>
                    <a:lstStyle/>
                    <a:p>
                      <a:pPr marL="0" algn="ctr" defTabSz="914400" rtl="0" eaLnBrk="1" latinLnBrk="0" hangingPunct="1"/>
                      <a:r>
                        <a:rPr lang="fr-FR" sz="1200" kern="1200" dirty="0" smtClean="0">
                          <a:solidFill>
                            <a:schemeClr val="tx1"/>
                          </a:solidFill>
                          <a:latin typeface="+mn-lt"/>
                          <a:ea typeface="+mn-ea"/>
                          <a:cs typeface="+mn-cs"/>
                        </a:rPr>
                        <a:t>2</a:t>
                      </a:r>
                      <a:endParaRPr lang="fr-FR" sz="1200" kern="1200" dirty="0">
                        <a:solidFill>
                          <a:schemeClr val="tx1"/>
                        </a:solidFill>
                        <a:latin typeface="+mn-lt"/>
                        <a:ea typeface="+mn-ea"/>
                        <a:cs typeface="+mn-cs"/>
                      </a:endParaRPr>
                    </a:p>
                  </a:txBody>
                  <a:tcPr/>
                </a:tc>
                <a:tc>
                  <a:txBody>
                    <a:bodyPr/>
                    <a:lstStyle/>
                    <a:p>
                      <a:pPr algn="ctr"/>
                      <a:r>
                        <a:rPr lang="fr-FR" sz="1200" kern="1200" noProof="0" dirty="0" smtClean="0">
                          <a:solidFill>
                            <a:schemeClr val="tx1"/>
                          </a:solidFill>
                          <a:latin typeface="+mn-lt"/>
                          <a:ea typeface="+mn-ea"/>
                          <a:cs typeface="+mn-cs"/>
                        </a:rPr>
                        <a:t>1 </a:t>
                      </a:r>
                      <a:r>
                        <a:rPr lang="en-US" sz="1200" kern="1200" noProof="0" dirty="0" smtClean="0">
                          <a:solidFill>
                            <a:schemeClr val="tx1"/>
                          </a:solidFill>
                          <a:latin typeface="+mn-lt"/>
                          <a:ea typeface="+mn-ea"/>
                          <a:cs typeface="+mn-cs"/>
                        </a:rPr>
                        <a:t>week x 3</a:t>
                      </a:r>
                      <a:endParaRPr lang="en-US" sz="1200" kern="1200" noProof="0" dirty="0">
                        <a:solidFill>
                          <a:schemeClr val="tx1"/>
                        </a:solidFill>
                        <a:latin typeface="+mn-lt"/>
                        <a:ea typeface="+mn-ea"/>
                        <a:cs typeface="+mn-cs"/>
                      </a:endParaRPr>
                    </a:p>
                  </a:txBody>
                  <a:tcPr/>
                </a:tc>
                <a:tc>
                  <a:txBody>
                    <a:bodyPr/>
                    <a:lstStyle/>
                    <a:p>
                      <a:endParaRPr lang="fr-FR" sz="1000" dirty="0"/>
                    </a:p>
                  </a:txBody>
                  <a:tcPr/>
                </a:tc>
              </a:tr>
              <a:tr h="402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anchor="ctr"/>
                </a:tc>
                <a:tc>
                  <a:txBody>
                    <a:bodyPr/>
                    <a:lstStyle/>
                    <a:p>
                      <a:pPr marL="457200" marR="0" lvl="1" indent="0" algn="r" defTabSz="914400" rtl="0" eaLnBrk="0" fontAlgn="base" latinLnBrk="0" hangingPunct="0">
                        <a:lnSpc>
                          <a:spcPct val="100000"/>
                        </a:lnSpc>
                        <a:spcBef>
                          <a:spcPct val="0"/>
                        </a:spcBef>
                        <a:spcAft>
                          <a:spcPct val="0"/>
                        </a:spcAft>
                        <a:buClrTx/>
                        <a:buSzTx/>
                        <a:buFont typeface="Arial" pitchFamily="34" charset="0"/>
                        <a:buNone/>
                        <a:tabLst/>
                        <a:defRPr/>
                      </a:pPr>
                      <a:r>
                        <a:rPr kumimoji="0" lang="en-GB" sz="1000" b="0" i="0" u="none" strike="noStrike" cap="none" normalizeH="0" baseline="0" noProof="0" dirty="0" smtClean="0">
                          <a:ln>
                            <a:noFill/>
                          </a:ln>
                          <a:solidFill>
                            <a:srgbClr val="000000"/>
                          </a:solidFill>
                          <a:effectLst/>
                          <a:latin typeface="Calibri" pitchFamily="34" charset="0"/>
                        </a:rPr>
                        <a:t>Tests ( electronic and signal) of the 3 constitutive modules</a:t>
                      </a:r>
                      <a:endParaRPr lang="en-GB" sz="1000" noProof="0" dirty="0" smtClean="0">
                        <a:solidFill>
                          <a:srgbClr val="000000"/>
                        </a:solidFill>
                        <a:latin typeface="+mn-lt"/>
                        <a:ea typeface="Times New Roman"/>
                        <a:cs typeface="Calibri"/>
                      </a:endParaRPr>
                    </a:p>
                  </a:txBody>
                  <a:tcPr/>
                </a:tc>
                <a:tc>
                  <a:txBody>
                    <a:bodyPr/>
                    <a:lstStyle/>
                    <a:p>
                      <a:pPr marL="0" algn="ctr" defTabSz="914400" rtl="0" eaLnBrk="1" latinLnBrk="0" hangingPunct="1"/>
                      <a:r>
                        <a:rPr lang="fr-FR" sz="1200" kern="1200" dirty="0" smtClean="0">
                          <a:solidFill>
                            <a:schemeClr val="tx1"/>
                          </a:solidFill>
                          <a:latin typeface="+mn-lt"/>
                          <a:ea typeface="+mn-ea"/>
                          <a:cs typeface="+mn-cs"/>
                        </a:rPr>
                        <a:t>2 //</a:t>
                      </a:r>
                      <a:endParaRPr lang="fr-FR" sz="1200" kern="1200" dirty="0">
                        <a:solidFill>
                          <a:schemeClr val="tx1"/>
                        </a:solidFill>
                        <a:latin typeface="+mn-lt"/>
                        <a:ea typeface="+mn-ea"/>
                        <a:cs typeface="+mn-cs"/>
                      </a:endParaRPr>
                    </a:p>
                  </a:txBody>
                  <a:tcPr/>
                </a:tc>
                <a:tc>
                  <a:txBody>
                    <a:bodyPr/>
                    <a:lstStyle/>
                    <a:p>
                      <a:pPr algn="ctr"/>
                      <a:r>
                        <a:rPr lang="fr-FR" sz="1200" kern="1200" noProof="0" dirty="0" smtClean="0">
                          <a:solidFill>
                            <a:schemeClr val="tx1"/>
                          </a:solidFill>
                          <a:latin typeface="+mn-lt"/>
                          <a:ea typeface="+mn-ea"/>
                          <a:cs typeface="+mn-cs"/>
                        </a:rPr>
                        <a:t>1 </a:t>
                      </a:r>
                      <a:r>
                        <a:rPr lang="en-US" sz="1200" kern="1200" noProof="0" dirty="0" smtClean="0">
                          <a:solidFill>
                            <a:schemeClr val="tx1"/>
                          </a:solidFill>
                          <a:latin typeface="+mn-lt"/>
                          <a:ea typeface="+mn-ea"/>
                          <a:cs typeface="+mn-cs"/>
                        </a:rPr>
                        <a:t>week x 3</a:t>
                      </a:r>
                      <a:endParaRPr lang="en-US" sz="1200" kern="1200" noProof="0" dirty="0">
                        <a:solidFill>
                          <a:schemeClr val="tx1"/>
                        </a:solidFill>
                        <a:latin typeface="+mn-lt"/>
                        <a:ea typeface="+mn-ea"/>
                        <a:cs typeface="+mn-cs"/>
                      </a:endParaRPr>
                    </a:p>
                  </a:txBody>
                  <a:tcPr/>
                </a:tc>
                <a:tc>
                  <a:txBody>
                    <a:bodyPr/>
                    <a:lstStyle/>
                    <a:p>
                      <a:endParaRPr lang="fr-FR" sz="1000" dirty="0"/>
                    </a:p>
                  </a:txBody>
                  <a:tcPr/>
                </a:tc>
              </a:tr>
              <a:tr h="241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rgbClr val="000000"/>
                          </a:solidFill>
                          <a:effectLst/>
                          <a:latin typeface="Calibri" pitchFamily="34" charset="0"/>
                        </a:rPr>
                        <a:t>Quadrant </a:t>
                      </a:r>
                      <a:r>
                        <a:rPr lang="en-US" sz="1000" dirty="0" smtClean="0">
                          <a:latin typeface="Calibri" pitchFamily="34" charset="0"/>
                          <a:ea typeface="Times New Roman" pitchFamily="18" charset="0"/>
                          <a:cs typeface="Times New Roman" pitchFamily="18" charset="0"/>
                        </a:rPr>
                        <a:t>assembly on mounting support frame</a:t>
                      </a:r>
                      <a:endParaRPr lang="en-GB" sz="1000" noProof="0" dirty="0" smtClean="0"/>
                    </a:p>
                  </a:txBody>
                  <a:tcPr/>
                </a:tc>
                <a:tc>
                  <a:txBody>
                    <a:bodyPr/>
                    <a:lstStyle/>
                    <a:p>
                      <a:pPr algn="ctr"/>
                      <a:r>
                        <a:rPr lang="fr-FR" sz="1200" dirty="0" smtClean="0">
                          <a:solidFill>
                            <a:schemeClr val="tx1"/>
                          </a:solidFill>
                        </a:rPr>
                        <a:t>2</a:t>
                      </a:r>
                      <a:endParaRPr lang="fr-FR"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noProof="0" dirty="0" smtClean="0">
                          <a:solidFill>
                            <a:schemeClr val="tx1"/>
                          </a:solidFill>
                          <a:latin typeface="+mn-lt"/>
                          <a:ea typeface="+mn-ea"/>
                          <a:cs typeface="+mn-cs"/>
                        </a:rPr>
                        <a:t>1 </a:t>
                      </a:r>
                      <a:r>
                        <a:rPr lang="en-US" sz="1200" kern="1200" noProof="0" dirty="0" smtClean="0">
                          <a:solidFill>
                            <a:schemeClr val="tx1"/>
                          </a:solidFill>
                          <a:latin typeface="+mn-lt"/>
                          <a:ea typeface="+mn-ea"/>
                          <a:cs typeface="+mn-cs"/>
                        </a:rPr>
                        <a:t>week</a:t>
                      </a:r>
                    </a:p>
                  </a:txBody>
                  <a:tcPr/>
                </a:tc>
                <a:tc>
                  <a:txBody>
                    <a:bodyPr/>
                    <a:lstStyle/>
                    <a:p>
                      <a:endParaRPr lang="fr-FR" sz="1000" dirty="0"/>
                    </a:p>
                  </a:txBody>
                  <a:tcPr/>
                </a:tc>
              </a:tr>
              <a:tr h="349033">
                <a:tc>
                  <a:txBody>
                    <a:bodyPr/>
                    <a:lstStyle/>
                    <a:p>
                      <a:pPr algn="ctr"/>
                      <a:r>
                        <a:rPr lang="fr-FR" sz="1200" dirty="0" smtClean="0"/>
                        <a:t>4 //</a:t>
                      </a:r>
                      <a:endParaRPr lang="fr-FR" sz="1200" dirty="0"/>
                    </a:p>
                  </a:txBody>
                  <a:tcPr anchor="ctr">
                    <a:solidFill>
                      <a:srgbClr val="E9EDF4"/>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2 (3 modules) assembly in </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ILC Campus,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fully equipped, tested and aligned …</a:t>
                      </a:r>
                      <a:endParaRPr lang="fr-FR" sz="1000" dirty="0"/>
                    </a:p>
                  </a:txBody>
                  <a:tcPr anchor="ctr">
                    <a:solidFill>
                      <a:srgbClr val="E9EDF4"/>
                    </a:solidFill>
                  </a:tcPr>
                </a:tc>
                <a:tc>
                  <a:txBody>
                    <a:bodyPr/>
                    <a:lstStyle/>
                    <a:p>
                      <a:pPr algn="ctr"/>
                      <a:r>
                        <a:rPr lang="fr-FR" sz="1200" dirty="0" smtClean="0"/>
                        <a:t>6 //</a:t>
                      </a:r>
                      <a:endParaRPr lang="fr-FR" sz="1200" dirty="0"/>
                    </a:p>
                  </a:txBody>
                  <a:tcPr anchor="ctr">
                    <a:solidFill>
                      <a:srgbClr val="E9EDF4"/>
                    </a:solidFill>
                  </a:tcPr>
                </a:tc>
                <a:tc>
                  <a:txBody>
                    <a:bodyPr/>
                    <a:lstStyle/>
                    <a:p>
                      <a:pPr algn="ctr"/>
                      <a:r>
                        <a:rPr lang="en-GB" sz="1200" b="0" noProof="0" dirty="0" smtClean="0"/>
                        <a:t>4 weeks</a:t>
                      </a:r>
                      <a:endParaRPr lang="en-GB" sz="1200" b="0" noProof="0" dirty="0"/>
                    </a:p>
                  </a:txBody>
                  <a:tcPr anchor="ctr">
                    <a:solidFill>
                      <a:srgbClr val="E9EDF4"/>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support frame 2, crane 1</a:t>
                      </a:r>
                      <a:endParaRPr lang="fr-FR" sz="1000" dirty="0"/>
                    </a:p>
                  </a:txBody>
                  <a:tcPr anchor="ctr">
                    <a:solidFill>
                      <a:srgbClr val="E9EDF4"/>
                    </a:solidFill>
                  </a:tcPr>
                </a:tc>
              </a:tr>
              <a:tr h="349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5</a:t>
                      </a:r>
                    </a:p>
                  </a:txBody>
                  <a:tcPr anchor="ctr">
                    <a:solidFill>
                      <a:schemeClr val="bg2">
                        <a:lumMod val="75000"/>
                      </a:schemeClr>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3 (3 modules) assembly in </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ILC Campus,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fully equipped, tested and aligned …</a:t>
                      </a:r>
                      <a:endParaRPr lang="fr-FR" sz="1000" dirty="0"/>
                    </a:p>
                  </a:txBody>
                  <a:tcPr anchor="ctr">
                    <a:solidFill>
                      <a:schemeClr val="bg2">
                        <a:lumMod val="75000"/>
                      </a:schemeClr>
                    </a:solidFill>
                  </a:tcPr>
                </a:tc>
                <a:tc>
                  <a:txBody>
                    <a:bodyPr/>
                    <a:lstStyle/>
                    <a:p>
                      <a:pPr algn="ctr"/>
                      <a:r>
                        <a:rPr lang="fr-FR" sz="1200" dirty="0" smtClean="0"/>
                        <a:t>6 //</a:t>
                      </a:r>
                      <a:endParaRPr lang="fr-FR" sz="1200" dirty="0"/>
                    </a:p>
                  </a:txBody>
                  <a:tcPr anchor="ctr">
                    <a:solidFill>
                      <a:schemeClr val="bg2">
                        <a:lumMod val="75000"/>
                      </a:schemeClr>
                    </a:solidFill>
                  </a:tcPr>
                </a:tc>
                <a:tc>
                  <a:txBody>
                    <a:bodyPr/>
                    <a:lstStyle/>
                    <a:p>
                      <a:pPr algn="ctr"/>
                      <a:r>
                        <a:rPr lang="en-GB" sz="1200" b="1" noProof="0" dirty="0" smtClean="0"/>
                        <a:t>4 weeks</a:t>
                      </a:r>
                      <a:endParaRPr lang="en-GB" sz="1200" b="1" noProof="0" dirty="0"/>
                    </a:p>
                  </a:txBody>
                  <a:tcPr anchor="ctr">
                    <a:solidFill>
                      <a:schemeClr val="bg2">
                        <a:lumMod val="75000"/>
                      </a:schemeClr>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support frame 1, crane 1</a:t>
                      </a:r>
                      <a:endParaRPr lang="fr-FR" sz="1000" dirty="0"/>
                    </a:p>
                  </a:txBody>
                  <a:tcPr anchor="ctr">
                    <a:solidFill>
                      <a:schemeClr val="bg2">
                        <a:lumMod val="75000"/>
                      </a:schemeClr>
                    </a:solidFill>
                  </a:tcPr>
                </a:tc>
              </a:tr>
              <a:tr h="349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6 //</a:t>
                      </a:r>
                    </a:p>
                  </a:txBody>
                  <a:tcPr anchor="ctr">
                    <a:solidFill>
                      <a:srgbClr val="E9EDF4"/>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4 (3 modules) assembly in </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ILC Campus,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fully equipped, tested and aligned …</a:t>
                      </a:r>
                      <a:endParaRPr lang="fr-FR" sz="1000" dirty="0"/>
                    </a:p>
                  </a:txBody>
                  <a:tcPr anchor="ctr">
                    <a:solidFill>
                      <a:srgbClr val="E9EDF4"/>
                    </a:solidFill>
                  </a:tcPr>
                </a:tc>
                <a:tc>
                  <a:txBody>
                    <a:bodyPr/>
                    <a:lstStyle/>
                    <a:p>
                      <a:pPr algn="ctr"/>
                      <a:r>
                        <a:rPr lang="fr-FR" sz="1200" dirty="0" smtClean="0"/>
                        <a:t>6 //</a:t>
                      </a:r>
                      <a:endParaRPr lang="fr-FR" sz="1200" dirty="0"/>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smtClean="0"/>
                        <a:t>4 weeks</a:t>
                      </a:r>
                    </a:p>
                  </a:txBody>
                  <a:tcPr anchor="ctr">
                    <a:solidFill>
                      <a:srgbClr val="E9EDF4"/>
                    </a:solidFill>
                  </a:tcPr>
                </a:tc>
                <a:tc>
                  <a:txBody>
                    <a:bodyPr/>
                    <a:lstStyle/>
                    <a:p>
                      <a:r>
                        <a:rPr kumimoji="0" lang="en-US" sz="1000" b="0" i="0" u="none" strike="noStrike" cap="none" normalizeH="0" baseline="0" dirty="0" smtClean="0">
                          <a:ln>
                            <a:noFill/>
                          </a:ln>
                          <a:solidFill>
                            <a:srgbClr val="000000"/>
                          </a:solidFill>
                          <a:effectLst/>
                          <a:latin typeface="Calibri" pitchFamily="34" charset="0"/>
                        </a:rPr>
                        <a:t>quadrant support frame 2, crane 1</a:t>
                      </a:r>
                      <a:endParaRPr lang="fr-FR" sz="1000" dirty="0"/>
                    </a:p>
                  </a:txBody>
                  <a:tcPr anchor="ctr">
                    <a:solidFill>
                      <a:srgbClr val="E9EDF4"/>
                    </a:solidFill>
                  </a:tcPr>
                </a:tc>
              </a:tr>
              <a:tr h="349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7</a:t>
                      </a:r>
                    </a:p>
                  </a:txBody>
                  <a:tcPr anchor="ctr">
                    <a:solidFill>
                      <a:schemeClr val="bg2">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noProof="0" dirty="0" smtClean="0"/>
                        <a:t>Transportation</a:t>
                      </a:r>
                      <a:r>
                        <a:rPr lang="en-GB" sz="1000" baseline="0" noProof="0" dirty="0" smtClean="0"/>
                        <a:t> of </a:t>
                      </a:r>
                      <a:r>
                        <a:rPr kumimoji="0" lang="en-US" sz="1000" b="0" i="0" u="none" strike="noStrike" cap="none" normalizeH="0" baseline="0" dirty="0" smtClean="0">
                          <a:ln>
                            <a:noFill/>
                          </a:ln>
                          <a:solidFill>
                            <a:srgbClr val="000000"/>
                          </a:solidFill>
                          <a:effectLst/>
                          <a:latin typeface="Calibri" pitchFamily="34" charset="0"/>
                        </a:rPr>
                        <a:t>quadrant </a:t>
                      </a:r>
                      <a:r>
                        <a:rPr lang="en-GB" sz="1000" baseline="0" noProof="0" dirty="0" smtClean="0"/>
                        <a:t>to IP (Assembly hall)</a:t>
                      </a:r>
                      <a:br>
                        <a:rPr lang="en-GB" sz="1000" baseline="0" noProof="0" dirty="0" smtClean="0"/>
                      </a:br>
                      <a:endParaRPr lang="en-GB" sz="1000" noProof="0" dirty="0" smtClean="0"/>
                    </a:p>
                  </a:txBody>
                  <a:tcPr>
                    <a:solidFill>
                      <a:schemeClr val="bg2">
                        <a:lumMod val="75000"/>
                      </a:schemeClr>
                    </a:solidFill>
                  </a:tcPr>
                </a:tc>
                <a:tc>
                  <a:txBody>
                    <a:bodyPr/>
                    <a:lstStyle/>
                    <a:p>
                      <a:pPr algn="ctr"/>
                      <a:r>
                        <a:rPr lang="fr-FR" sz="1200" dirty="0" smtClean="0">
                          <a:solidFill>
                            <a:schemeClr val="tx1"/>
                          </a:solidFill>
                        </a:rPr>
                        <a:t>4</a:t>
                      </a:r>
                      <a:endParaRPr lang="fr-FR" sz="1200" dirty="0">
                        <a:solidFill>
                          <a:schemeClr val="tx1"/>
                        </a:solidFill>
                      </a:endParaRPr>
                    </a:p>
                  </a:txBody>
                  <a:tcPr>
                    <a:solidFill>
                      <a:schemeClr val="bg2">
                        <a:lumMod val="75000"/>
                      </a:schemeClr>
                    </a:solidFill>
                  </a:tcPr>
                </a:tc>
                <a:tc>
                  <a:txBody>
                    <a:bodyPr/>
                    <a:lstStyle/>
                    <a:p>
                      <a:pPr algn="ctr"/>
                      <a:r>
                        <a:rPr lang="en-GB" sz="1200" noProof="0" dirty="0" smtClean="0"/>
                        <a:t>2 days</a:t>
                      </a:r>
                      <a:endParaRPr lang="en-GB" sz="1200" noProof="0" dirty="0"/>
                    </a:p>
                  </a:txBody>
                  <a:tcPr>
                    <a:solidFill>
                      <a:schemeClr val="bg2">
                        <a:lumMod val="75000"/>
                      </a:schemeClr>
                    </a:solidFill>
                  </a:tcPr>
                </a:tc>
                <a:tc>
                  <a:txBody>
                    <a:bodyPr/>
                    <a:lstStyle/>
                    <a:p>
                      <a:endParaRPr lang="fr-FR" sz="1000" dirty="0"/>
                    </a:p>
                  </a:txBody>
                  <a:tcPr>
                    <a:solidFill>
                      <a:schemeClr val="bg2">
                        <a:lumMod val="75000"/>
                      </a:schemeClr>
                    </a:solidFill>
                  </a:tcPr>
                </a:tc>
              </a:tr>
              <a:tr h="349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8</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Integration of 1 Ecal End-Cap on HCAL End-Cap </a:t>
                      </a:r>
                      <a:b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lang="en-GB" sz="1000" baseline="0" noProof="0" dirty="0" smtClean="0"/>
                        <a:t>(space available for tooling approach on both sides of detector in assembly hall)</a:t>
                      </a:r>
                      <a:endParaRPr kumimoji="0" lang="fr-FR" sz="1000" b="0" i="0" u="none" strike="noStrike" kern="1200"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a:solidFill>
                      <a:schemeClr val="bg2">
                        <a:lumMod val="75000"/>
                      </a:schemeClr>
                    </a:solidFill>
                  </a:tcPr>
                </a:tc>
                <a:tc>
                  <a:txBody>
                    <a:bodyPr/>
                    <a:lstStyle/>
                    <a:p>
                      <a:pPr algn="ctr"/>
                      <a:r>
                        <a:rPr lang="fr-FR" sz="1200" dirty="0" smtClean="0"/>
                        <a:t>4</a:t>
                      </a:r>
                      <a:endParaRPr lang="fr-FR" sz="1200" dirty="0"/>
                    </a:p>
                  </a:txBody>
                  <a:tcPr>
                    <a:solidFill>
                      <a:schemeClr val="bg2">
                        <a:lumMod val="75000"/>
                      </a:schemeClr>
                    </a:solidFill>
                  </a:tcPr>
                </a:tc>
                <a:tc>
                  <a:txBody>
                    <a:bodyPr/>
                    <a:lstStyle/>
                    <a:p>
                      <a:pPr algn="ctr"/>
                      <a:r>
                        <a:rPr lang="en-GB" sz="1200" b="1" noProof="0" dirty="0" smtClean="0"/>
                        <a:t>1 month</a:t>
                      </a:r>
                      <a:endParaRPr lang="en-GB" sz="1200" b="1" noProof="0" dirty="0"/>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crane 1 , crane 2</a:t>
                      </a:r>
                      <a:br>
                        <a:rPr lang="fr-FR" sz="1000" dirty="0" smtClean="0"/>
                      </a:br>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cap="none" normalizeH="0" baseline="0" dirty="0" err="1" smtClean="0">
                          <a:ln>
                            <a:noFill/>
                          </a:ln>
                          <a:solidFill>
                            <a:srgbClr val="000000"/>
                          </a:solidFill>
                          <a:effectLst/>
                          <a:latin typeface="Calibri" pitchFamily="34" charset="0"/>
                        </a:rPr>
                        <a:t>support&amp;MF</a:t>
                      </a:r>
                      <a:endParaRPr lang="fr-FR" sz="1000" dirty="0" smtClean="0"/>
                    </a:p>
                  </a:txBody>
                  <a:tcPr>
                    <a:solidFill>
                      <a:schemeClr val="bg2">
                        <a:lumMod val="75000"/>
                      </a:schemeClr>
                    </a:solidFill>
                  </a:tcPr>
                </a:tc>
              </a:tr>
              <a:tr h="4027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dk1"/>
                        </a:solidFill>
                        <a:latin typeface="+mn-lt"/>
                        <a:ea typeface="+mn-ea"/>
                        <a:cs typeface="+mn-cs"/>
                      </a:endParaRPr>
                    </a:p>
                  </a:txBody>
                  <a:tcPr anchor="ctr">
                    <a:solidFill>
                      <a:srgbClr val="E9EDF4"/>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Insertion of 4 Ecal End-Cap </a:t>
                      </a:r>
                      <a:r>
                        <a:rPr kumimoji="0" lang="en-US" sz="1000" b="0" i="0" u="sng" strike="noStrike" cap="none" normalizeH="0" baseline="0" dirty="0" smtClean="0">
                          <a:ln>
                            <a:noFill/>
                          </a:ln>
                          <a:solidFill>
                            <a:srgbClr val="000000"/>
                          </a:solidFill>
                          <a:effectLst/>
                          <a:latin typeface="Calibri" pitchFamily="34" charset="0"/>
                        </a:rPr>
                        <a:t>quadrants</a:t>
                      </a:r>
                      <a:r>
                        <a:rPr kumimoji="0" lang="en-US" sz="1000" b="0" i="0" u="none" strike="noStrike" cap="none" normalizeH="0" baseline="0" dirty="0" smtClean="0">
                          <a:ln>
                            <a:noFill/>
                          </a:ln>
                          <a:solidFill>
                            <a:srgbClr val="000000"/>
                          </a:solidFill>
                          <a:effectLst/>
                          <a:latin typeface="Calibri" pitchFamily="34" charset="0"/>
                        </a:rPr>
                        <a:t> </a:t>
                      </a: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on HCAL End-Cap </a:t>
                      </a:r>
                      <a:r>
                        <a:rPr kumimoji="0" lang="en-US" sz="1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on its </a:t>
                      </a:r>
                      <a:r>
                        <a:rPr kumimoji="0" lang="en-US" sz="1000" b="0" i="0" u="none" strike="noStrike" cap="none" normalizeH="0" baseline="0" dirty="0" smtClean="0">
                          <a:ln>
                            <a:noFill/>
                          </a:ln>
                          <a:solidFill>
                            <a:srgbClr val="000000"/>
                          </a:solidFill>
                          <a:effectLst/>
                          <a:latin typeface="Calibri" pitchFamily="34" charset="0"/>
                        </a:rPr>
                        <a:t>support frame</a:t>
                      </a:r>
                      <a:r>
                        <a:rPr kumimoji="0" lang="en-US" sz="1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br>
                        <a:rPr kumimoji="0" lang="en-US" sz="10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br>
                      <a:r>
                        <a:rPr kumimoji="0" lang="en-US" sz="10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rPr>
                        <a:t>Positioning of the </a:t>
                      </a:r>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kern="1200" cap="none" normalizeH="0" baseline="0" dirty="0" smtClean="0">
                          <a:ln>
                            <a:noFill/>
                          </a:ln>
                          <a:solidFill>
                            <a:srgbClr val="000000"/>
                          </a:solidFill>
                          <a:effectLst/>
                          <a:latin typeface="Calibri" pitchFamily="34" charset="0"/>
                          <a:ea typeface="Times New Roman" pitchFamily="18" charset="0"/>
                          <a:cs typeface="Calibri" pitchFamily="34" charset="0"/>
                        </a:rPr>
                        <a:t>on specific sliding tool / </a:t>
                      </a:r>
                      <a:r>
                        <a:rPr kumimoji="0" lang="en-GB" sz="1000" b="0" i="0" u="none" strike="noStrike" kern="1200" cap="none" normalizeH="0" baseline="0" noProof="0" dirty="0" smtClean="0">
                          <a:ln>
                            <a:noFill/>
                          </a:ln>
                          <a:solidFill>
                            <a:srgbClr val="000000"/>
                          </a:solidFill>
                          <a:effectLst/>
                          <a:latin typeface="Calibri" pitchFamily="34" charset="0"/>
                          <a:ea typeface="Times New Roman" pitchFamily="18" charset="0"/>
                          <a:cs typeface="Calibri" pitchFamily="34" charset="0"/>
                        </a:rPr>
                        <a:t>Pre-alignment</a:t>
                      </a:r>
                      <a:r>
                        <a:rPr kumimoji="0" lang="fr-FR" sz="1000" b="0" i="0" u="none" strike="noStrike" kern="1200"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GB" sz="1000" b="0" i="0" u="none" strike="noStrike" kern="1200" cap="none" normalizeH="0" baseline="0" noProof="0" dirty="0" smtClean="0">
                          <a:ln>
                            <a:noFill/>
                          </a:ln>
                          <a:solidFill>
                            <a:srgbClr val="000000"/>
                          </a:solidFill>
                          <a:effectLst/>
                          <a:latin typeface="Calibri" pitchFamily="34" charset="0"/>
                          <a:ea typeface="Times New Roman" pitchFamily="18" charset="0"/>
                          <a:cs typeface="Calibri" pitchFamily="34" charset="0"/>
                        </a:rPr>
                        <a:t>operations</a:t>
                      </a:r>
                      <a:r>
                        <a:rPr kumimoji="0" lang="fr-FR" sz="1000" b="0" i="0" u="none" strike="noStrike" kern="1200" cap="none" normalizeH="0" baseline="0" dirty="0" smtClean="0">
                          <a:ln>
                            <a:noFill/>
                          </a:ln>
                          <a:solidFill>
                            <a:srgbClr val="000000"/>
                          </a:solidFill>
                          <a:effectLst/>
                          <a:latin typeface="Calibri" pitchFamily="34" charset="0"/>
                          <a:ea typeface="Times New Roman" pitchFamily="18" charset="0"/>
                          <a:cs typeface="Calibri" pitchFamily="34" charset="0"/>
                        </a:rPr>
                        <a:t> / Insertion </a:t>
                      </a:r>
                    </a:p>
                  </a:txBody>
                  <a:tcPr>
                    <a:solidFill>
                      <a:srgbClr val="E9EDF4"/>
                    </a:solidFill>
                  </a:tcPr>
                </a:tc>
                <a:tc>
                  <a:txBody>
                    <a:bodyPr/>
                    <a:lstStyle/>
                    <a:p>
                      <a:pPr algn="ctr"/>
                      <a:r>
                        <a:rPr lang="fr-FR" sz="1200" dirty="0" smtClean="0"/>
                        <a:t>4</a:t>
                      </a:r>
                      <a:endParaRPr lang="fr-FR" sz="1200" dirty="0"/>
                    </a:p>
                  </a:txBody>
                  <a:tcPr>
                    <a:solidFill>
                      <a:srgbClr val="E9EDF4"/>
                    </a:solidFill>
                  </a:tcPr>
                </a:tc>
                <a:tc>
                  <a:txBody>
                    <a:bodyPr/>
                    <a:lstStyle/>
                    <a:p>
                      <a:pPr algn="ctr"/>
                      <a:r>
                        <a:rPr lang="en-GB" sz="1200" noProof="0" dirty="0" smtClean="0"/>
                        <a:t>2 days x 4</a:t>
                      </a:r>
                      <a:endParaRPr lang="en-GB" sz="1200" noProof="0" dirty="0"/>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crane 1 , crane 2</a:t>
                      </a:r>
                    </a:p>
                    <a:p>
                      <a:r>
                        <a:rPr kumimoji="0" lang="en-US" sz="1000" b="0" i="0" u="none" strike="noStrike" cap="none" normalizeH="0" baseline="0" dirty="0" smtClean="0">
                          <a:ln>
                            <a:noFill/>
                          </a:ln>
                          <a:solidFill>
                            <a:srgbClr val="000000"/>
                          </a:solidFill>
                          <a:effectLst/>
                          <a:latin typeface="Calibri" pitchFamily="34" charset="0"/>
                        </a:rPr>
                        <a:t>quadrant </a:t>
                      </a:r>
                      <a:r>
                        <a:rPr kumimoji="0" lang="en-US" sz="1000" b="0" i="0" u="none" strike="noStrike" cap="none" normalizeH="0" baseline="0" dirty="0" err="1" smtClean="0">
                          <a:ln>
                            <a:noFill/>
                          </a:ln>
                          <a:solidFill>
                            <a:srgbClr val="000000"/>
                          </a:solidFill>
                          <a:effectLst/>
                          <a:latin typeface="Calibri" pitchFamily="34" charset="0"/>
                        </a:rPr>
                        <a:t>support&amp;MF</a:t>
                      </a:r>
                      <a:endParaRPr lang="fr-FR" sz="1000" dirty="0"/>
                    </a:p>
                  </a:txBody>
                  <a:tcPr>
                    <a:solidFill>
                      <a:srgbClr val="E9EDF4"/>
                    </a:solidFill>
                  </a:tcPr>
                </a:tc>
              </a:tr>
              <a:tr h="241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9</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noProof="0" dirty="0" smtClean="0"/>
                        <a:t>1 ECAL End-Cap general</a:t>
                      </a:r>
                      <a:r>
                        <a:rPr lang="en-GB" sz="1000" baseline="0" noProof="0" dirty="0" smtClean="0"/>
                        <a:t> cooling integration</a:t>
                      </a:r>
                      <a:endParaRPr lang="en-GB" sz="1000" noProof="0" dirty="0" smtClean="0"/>
                    </a:p>
                  </a:txBody>
                  <a:tcPr/>
                </a:tc>
                <a:tc>
                  <a:txBody>
                    <a:bodyPr/>
                    <a:lstStyle/>
                    <a:p>
                      <a:pPr algn="ctr"/>
                      <a:r>
                        <a:rPr lang="en-GB" sz="1200" noProof="0" dirty="0" smtClean="0">
                          <a:solidFill>
                            <a:schemeClr val="tx1"/>
                          </a:solidFill>
                        </a:rPr>
                        <a:t>4</a:t>
                      </a:r>
                      <a:endParaRPr lang="en-GB" sz="1200" noProof="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noProof="0" dirty="0" smtClean="0">
                          <a:solidFill>
                            <a:schemeClr val="tx1"/>
                          </a:solidFill>
                        </a:rPr>
                        <a:t>2 weeks</a:t>
                      </a:r>
                    </a:p>
                  </a:txBody>
                  <a:tcPr/>
                </a:tc>
                <a:tc>
                  <a:txBody>
                    <a:bodyPr/>
                    <a:lstStyle/>
                    <a:p>
                      <a:endParaRPr lang="fr-FR" sz="1000" dirty="0"/>
                    </a:p>
                  </a:txBody>
                  <a:tcPr/>
                </a:tc>
              </a:tr>
              <a:tr h="349033">
                <a:tc>
                  <a:txBody>
                    <a:bodyPr/>
                    <a:lstStyle/>
                    <a:p>
                      <a:pPr algn="ctr"/>
                      <a:r>
                        <a:rPr lang="fr-FR" sz="1200" dirty="0" smtClean="0"/>
                        <a:t>10</a:t>
                      </a:r>
                      <a:endParaRPr lang="fr-FR" sz="1200" dirty="0"/>
                    </a:p>
                  </a:txBody>
                  <a:tcPr anchor="ct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Remove ECAL End-Cap Mounting Frame / Base Moving Frame / </a:t>
                      </a:r>
                      <a:r>
                        <a:rPr kumimoji="0" lang="en-US" sz="1000" b="0" i="0" u="none" strike="noStrike" cap="none" normalizeH="0" baseline="0" dirty="0" smtClean="0">
                          <a:ln>
                            <a:noFill/>
                          </a:ln>
                          <a:solidFill>
                            <a:srgbClr val="000000"/>
                          </a:solidFill>
                          <a:effectLst/>
                          <a:latin typeface="Calibri" pitchFamily="34" charset="0"/>
                        </a:rPr>
                        <a:t>Quadrant </a:t>
                      </a:r>
                      <a:r>
                        <a:rPr lang="en-GB" sz="1000" noProof="0" dirty="0" smtClean="0"/>
                        <a:t>Mounting</a:t>
                      </a:r>
                      <a:r>
                        <a:rPr lang="fr-FR" sz="1000" dirty="0" smtClean="0"/>
                        <a:t> Frame</a:t>
                      </a:r>
                      <a:r>
                        <a:rPr lang="en-US" sz="1000" dirty="0" smtClean="0"/>
                        <a:t>…</a:t>
                      </a:r>
                      <a:endParaRPr lang="fr-FR" sz="1000" dirty="0" smtClean="0"/>
                    </a:p>
                  </a:txBody>
                  <a:tcPr>
                    <a:solidFill>
                      <a:schemeClr val="bg2">
                        <a:lumMod val="75000"/>
                      </a:schemeClr>
                    </a:solidFill>
                  </a:tcPr>
                </a:tc>
                <a:tc>
                  <a:txBody>
                    <a:bodyPr/>
                    <a:lstStyle/>
                    <a:p>
                      <a:pPr algn="ctr"/>
                      <a:r>
                        <a:rPr lang="fr-FR" sz="1200" dirty="0" smtClean="0"/>
                        <a:t>4</a:t>
                      </a:r>
                      <a:endParaRPr lang="fr-FR" sz="1200" dirty="0"/>
                    </a:p>
                  </a:txBody>
                  <a:tcPr>
                    <a:solidFill>
                      <a:schemeClr val="bg2">
                        <a:lumMod val="75000"/>
                      </a:schemeClr>
                    </a:solidFill>
                  </a:tcPr>
                </a:tc>
                <a:tc>
                  <a:txBody>
                    <a:bodyPr/>
                    <a:lstStyle/>
                    <a:p>
                      <a:pPr algn="ctr"/>
                      <a:r>
                        <a:rPr lang="fr-FR" sz="1200" dirty="0" smtClean="0"/>
                        <a:t>1 </a:t>
                      </a:r>
                      <a:r>
                        <a:rPr lang="en-US" sz="1200" noProof="0" dirty="0" smtClean="0"/>
                        <a:t>week</a:t>
                      </a:r>
                      <a:endParaRPr lang="en-US" sz="1200" noProof="0" dirty="0"/>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crane 1 , crane 2</a:t>
                      </a:r>
                    </a:p>
                  </a:txBody>
                  <a:tcPr>
                    <a:solidFill>
                      <a:schemeClr val="bg2">
                        <a:lumMod val="75000"/>
                      </a:schemeClr>
                    </a:solidFill>
                  </a:tcPr>
                </a:tc>
              </a:tr>
            </a:tbl>
          </a:graphicData>
        </a:graphic>
      </p:graphicFrame>
      <p:sp>
        <p:nvSpPr>
          <p:cNvPr id="3" name="Rectangle 72"/>
          <p:cNvSpPr txBox="1">
            <a:spLocks noChangeArrowheads="1"/>
          </p:cNvSpPr>
          <p:nvPr/>
        </p:nvSpPr>
        <p:spPr bwMode="auto">
          <a:xfrm>
            <a:off x="123825" y="76200"/>
            <a:ext cx="8229600" cy="638175"/>
          </a:xfrm>
          <a:prstGeom prst="rect">
            <a:avLst/>
          </a:prstGeom>
          <a:noFill/>
          <a:ln>
            <a:miter lim="800000"/>
            <a:headEnd/>
            <a:tailEnd/>
          </a:ln>
        </p:spPr>
        <p:txBody>
          <a:bodyPr/>
          <a:lstStyle/>
          <a:p>
            <a:pPr marL="342900" indent="-342900">
              <a:spcBef>
                <a:spcPct val="20000"/>
              </a:spcBef>
              <a:buClr>
                <a:schemeClr val="accent1"/>
              </a:buClr>
              <a:buSzPct val="65000"/>
              <a:defRPr/>
            </a:pPr>
            <a:r>
              <a:rPr lang="fr-FR" sz="3200" dirty="0" smtClean="0">
                <a:solidFill>
                  <a:srgbClr val="C00000"/>
                </a:solidFill>
                <a:latin typeface="Calibri" pitchFamily="34" charset="0"/>
              </a:rPr>
              <a:t>I</a:t>
            </a:r>
            <a:r>
              <a:rPr lang="en-US" sz="3200" dirty="0" err="1">
                <a:solidFill>
                  <a:srgbClr val="C00000"/>
                </a:solidFill>
                <a:latin typeface="Calibri" pitchFamily="34" charset="0"/>
              </a:rPr>
              <a:t>ntégration</a:t>
            </a:r>
            <a:r>
              <a:rPr lang="en-US" sz="3200" dirty="0">
                <a:solidFill>
                  <a:srgbClr val="C00000"/>
                </a:solidFill>
                <a:latin typeface="Calibri" pitchFamily="34" charset="0"/>
              </a:rPr>
              <a:t> des </a:t>
            </a:r>
            <a:r>
              <a:rPr lang="en-US" sz="3200" dirty="0" err="1">
                <a:solidFill>
                  <a:srgbClr val="C00000"/>
                </a:solidFill>
                <a:latin typeface="Calibri" pitchFamily="34" charset="0"/>
              </a:rPr>
              <a:t>bouchons</a:t>
            </a:r>
            <a:r>
              <a:rPr lang="en-US" sz="3200" dirty="0">
                <a:solidFill>
                  <a:srgbClr val="C00000"/>
                </a:solidFill>
                <a:latin typeface="Calibri" pitchFamily="34" charset="0"/>
              </a:rPr>
              <a:t> EM (suite)</a:t>
            </a:r>
            <a:endParaRPr lang="fr-FR" sz="3200" dirty="0">
              <a:solidFill>
                <a:srgbClr val="C00000"/>
              </a:solidFill>
              <a:latin typeface="Calibri" pitchFamily="34" charset="0"/>
            </a:endParaRPr>
          </a:p>
          <a:p>
            <a:pPr marL="342900" indent="-342900">
              <a:spcBef>
                <a:spcPct val="20000"/>
              </a:spcBef>
              <a:buClr>
                <a:schemeClr val="accent1"/>
              </a:buClr>
              <a:buSzPct val="65000"/>
              <a:defRPr/>
            </a:pPr>
            <a:endParaRPr lang="en-US" sz="3200" dirty="0">
              <a:solidFill>
                <a:srgbClr val="0070C0"/>
              </a:solidFill>
              <a:ea typeface="+mj-ea"/>
              <a:cs typeface="+mj-cs"/>
            </a:endParaRPr>
          </a:p>
        </p:txBody>
      </p:sp>
      <p:sp>
        <p:nvSpPr>
          <p:cNvPr id="6" name="Rectangle 5"/>
          <p:cNvSpPr>
            <a:spLocks noChangeArrowheads="1"/>
          </p:cNvSpPr>
          <p:nvPr/>
        </p:nvSpPr>
        <p:spPr bwMode="auto">
          <a:xfrm rot="10800000" flipV="1">
            <a:off x="6156176" y="285728"/>
            <a:ext cx="17145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solidFill>
                  <a:srgbClr val="002060"/>
                </a:solidFill>
                <a:latin typeface="Calibri" pitchFamily="34" charset="0"/>
                <a:ea typeface="Times New Roman" pitchFamily="18" charset="0"/>
                <a:cs typeface="Times New Roman" pitchFamily="18" charset="0"/>
              </a:rPr>
              <a:t>~</a:t>
            </a:r>
            <a:r>
              <a:rPr kumimoji="0" lang="en-US" sz="1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7 months / EC</a:t>
            </a:r>
          </a:p>
        </p:txBody>
      </p:sp>
      <p:sp>
        <p:nvSpPr>
          <p:cNvPr id="8" name="Rectangle 7"/>
          <p:cNvSpPr/>
          <p:nvPr/>
        </p:nvSpPr>
        <p:spPr>
          <a:xfrm>
            <a:off x="251520" y="1187624"/>
            <a:ext cx="8820472" cy="360952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ZoneTexte 8"/>
          <p:cNvSpPr txBox="1"/>
          <p:nvPr/>
        </p:nvSpPr>
        <p:spPr>
          <a:xfrm rot="16200000">
            <a:off x="7964065" y="5515628"/>
            <a:ext cx="1938130" cy="369332"/>
          </a:xfrm>
          <a:prstGeom prst="rect">
            <a:avLst/>
          </a:prstGeom>
          <a:noFill/>
        </p:spPr>
        <p:txBody>
          <a:bodyPr wrap="square" rtlCol="0">
            <a:spAutoFit/>
          </a:bodyPr>
          <a:lstStyle/>
          <a:p>
            <a:r>
              <a:rPr lang="fr-FR" dirty="0" smtClean="0">
                <a:solidFill>
                  <a:srgbClr val="FF0000"/>
                </a:solidFill>
              </a:rPr>
              <a:t>  </a:t>
            </a:r>
            <a:r>
              <a:rPr lang="fr-FR" dirty="0" err="1">
                <a:solidFill>
                  <a:srgbClr val="FF0000"/>
                </a:solidFill>
              </a:rPr>
              <a:t>Assembly</a:t>
            </a:r>
            <a:r>
              <a:rPr lang="fr-FR" dirty="0">
                <a:solidFill>
                  <a:srgbClr val="FF0000"/>
                </a:solidFill>
              </a:rPr>
              <a:t> Hall</a:t>
            </a:r>
            <a:endParaRPr lang="en-GB" dirty="0">
              <a:solidFill>
                <a:srgbClr val="FF0000"/>
              </a:solidFill>
            </a:endParaRPr>
          </a:p>
        </p:txBody>
      </p:sp>
      <p:sp>
        <p:nvSpPr>
          <p:cNvPr id="10" name="ZoneTexte 9"/>
          <p:cNvSpPr txBox="1"/>
          <p:nvPr/>
        </p:nvSpPr>
        <p:spPr>
          <a:xfrm rot="16200000">
            <a:off x="7964065" y="2405270"/>
            <a:ext cx="1938130" cy="369332"/>
          </a:xfrm>
          <a:prstGeom prst="rect">
            <a:avLst/>
          </a:prstGeom>
          <a:noFill/>
        </p:spPr>
        <p:txBody>
          <a:bodyPr wrap="square" rtlCol="0">
            <a:spAutoFit/>
          </a:bodyPr>
          <a:lstStyle/>
          <a:p>
            <a:r>
              <a:rPr lang="fr-FR" dirty="0" smtClean="0">
                <a:solidFill>
                  <a:srgbClr val="FF0000"/>
                </a:solidFill>
              </a:rPr>
              <a:t>ILC  CAMPUS</a:t>
            </a:r>
            <a:endParaRPr lang="en-GB" dirty="0">
              <a:solidFill>
                <a:srgbClr val="FF0000"/>
              </a:solidFill>
            </a:endParaRPr>
          </a:p>
        </p:txBody>
      </p:sp>
      <p:sp>
        <p:nvSpPr>
          <p:cNvPr id="11" name="Rectangle 10"/>
          <p:cNvSpPr/>
          <p:nvPr/>
        </p:nvSpPr>
        <p:spPr>
          <a:xfrm>
            <a:off x="251520" y="4797151"/>
            <a:ext cx="8820472" cy="19442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92576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655343853"/>
              </p:ext>
            </p:extLst>
          </p:nvPr>
        </p:nvGraphicFramePr>
        <p:xfrm>
          <a:off x="70179" y="941226"/>
          <a:ext cx="9001155" cy="5661168"/>
        </p:xfrm>
        <a:graphic>
          <a:graphicData uri="http://schemas.openxmlformats.org/drawingml/2006/table">
            <a:tbl>
              <a:tblPr firstRow="1" bandRow="1">
                <a:tableStyleId>{5C22544A-7EE6-4342-B048-85BDC9FD1C3A}</a:tableStyleId>
              </a:tblPr>
              <a:tblGrid>
                <a:gridCol w="6097557"/>
                <a:gridCol w="943669"/>
                <a:gridCol w="943669"/>
                <a:gridCol w="1016260"/>
              </a:tblGrid>
              <a:tr h="921528">
                <a:tc>
                  <a:txBody>
                    <a:bodyPr/>
                    <a:lstStyle/>
                    <a:p>
                      <a:r>
                        <a:rPr kumimoji="0" lang="fr-FR" sz="1600" b="0" i="0" u="none" strike="noStrike" cap="none" normalizeH="0" baseline="0" dirty="0" smtClean="0">
                          <a:ln>
                            <a:noFill/>
                          </a:ln>
                          <a:solidFill>
                            <a:schemeClr val="tx1"/>
                          </a:solidFill>
                          <a:effectLst/>
                          <a:latin typeface="Arial" pitchFamily="34" charset="0"/>
                          <a:ea typeface="Times New Roman" pitchFamily="18" charset="0"/>
                        </a:rPr>
                        <a:t>Allocation LPSC: totale 2017: 2,85 k€ </a:t>
                      </a:r>
                      <a:r>
                        <a:rPr kumimoji="0" lang="fr-FR" sz="900" b="0" i="0" u="none" strike="noStrike" cap="none" normalizeH="0" baseline="0" dirty="0" smtClean="0">
                          <a:ln>
                            <a:noFill/>
                          </a:ln>
                          <a:solidFill>
                            <a:schemeClr val="tx1"/>
                          </a:solidFill>
                          <a:effectLst/>
                          <a:latin typeface="Arial" pitchFamily="34" charset="0"/>
                          <a:ea typeface="Times New Roman" pitchFamily="18" charset="0"/>
                        </a:rPr>
                        <a:t>(3k€ -5%  = missions)</a:t>
                      </a:r>
                    </a:p>
                    <a:p>
                      <a:r>
                        <a:rPr kumimoji="0" lang="fr-FR"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fr-FR" sz="1600" b="0" i="0" u="sng" strike="noStrike" cap="none" normalizeH="0" baseline="0" dirty="0" smtClean="0">
                          <a:ln>
                            <a:noFill/>
                          </a:ln>
                          <a:solidFill>
                            <a:schemeClr val="tx1"/>
                          </a:solidFill>
                          <a:effectLst/>
                          <a:latin typeface="Arial" pitchFamily="34" charset="0"/>
                          <a:ea typeface="Times New Roman" pitchFamily="18" charset="0"/>
                        </a:rPr>
                        <a:t>1,9 k€ </a:t>
                      </a:r>
                      <a:r>
                        <a:rPr kumimoji="0" lang="fr-FR" sz="900" b="0" i="0" u="none" strike="noStrike" cap="none" normalizeH="0" baseline="0" dirty="0" smtClean="0">
                          <a:ln>
                            <a:noFill/>
                          </a:ln>
                          <a:solidFill>
                            <a:schemeClr val="tx1"/>
                          </a:solidFill>
                          <a:effectLst/>
                          <a:latin typeface="Arial" pitchFamily="34" charset="0"/>
                          <a:ea typeface="Times New Roman" pitchFamily="18" charset="0"/>
                        </a:rPr>
                        <a:t>(2k€ -5% = AP)</a:t>
                      </a:r>
                      <a:r>
                        <a:rPr kumimoji="0" lang="fr-FR" sz="1600" b="0" i="0" u="none" strike="noStrike" cap="none" normalizeH="0" baseline="0" dirty="0" smtClean="0">
                          <a:ln>
                            <a:noFill/>
                          </a:ln>
                          <a:solidFill>
                            <a:schemeClr val="tx1"/>
                          </a:solidFill>
                          <a:effectLst/>
                          <a:latin typeface="Arial" pitchFamily="34" charset="0"/>
                          <a:ea typeface="Times New Roman" pitchFamily="18" charset="0"/>
                        </a:rPr>
                        <a:t/>
                      </a:r>
                      <a:br>
                        <a:rPr kumimoji="0" lang="fr-FR" sz="1600" b="0" i="0" u="none" strike="noStrike" cap="none" normalizeH="0" baseline="0" dirty="0" smtClean="0">
                          <a:ln>
                            <a:noFill/>
                          </a:ln>
                          <a:solidFill>
                            <a:schemeClr val="tx1"/>
                          </a:solidFill>
                          <a:effectLst/>
                          <a:latin typeface="Arial" pitchFamily="34" charset="0"/>
                          <a:ea typeface="Times New Roman" pitchFamily="18" charset="0"/>
                        </a:rPr>
                      </a:br>
                      <a:r>
                        <a:rPr kumimoji="0" lang="fr-FR" sz="1600" b="0" i="0" u="none" strike="noStrike" cap="none" normalizeH="0" baseline="0" dirty="0" smtClean="0">
                          <a:ln>
                            <a:noFill/>
                          </a:ln>
                          <a:solidFill>
                            <a:schemeClr val="tx1"/>
                          </a:solidFill>
                          <a:effectLst/>
                          <a:latin typeface="Arial" pitchFamily="34" charset="0"/>
                          <a:ea typeface="Times New Roman" pitchFamily="18" charset="0"/>
                        </a:rPr>
                        <a:t>Demande mécanique 2017:   10,4 </a:t>
                      </a:r>
                      <a:r>
                        <a:rPr kumimoji="0" lang="fr-FR" sz="1600" b="0" i="0" u="none" strike="noStrike" kern="1200" cap="none" normalizeH="0" baseline="0" dirty="0" smtClean="0">
                          <a:ln>
                            <a:noFill/>
                          </a:ln>
                          <a:solidFill>
                            <a:schemeClr val="tx1"/>
                          </a:solidFill>
                          <a:effectLst/>
                          <a:latin typeface="Arial" pitchFamily="34" charset="0"/>
                          <a:ea typeface="Times New Roman" pitchFamily="18" charset="0"/>
                          <a:cs typeface="+mn-cs"/>
                        </a:rPr>
                        <a:t>k€</a:t>
                      </a:r>
                      <a:endParaRPr kumimoji="0" lang="fr-FR" sz="900" b="0" i="0" u="none" strike="noStrike" kern="1200" cap="none" normalizeH="0" baseline="0" dirty="0">
                        <a:ln>
                          <a:noFill/>
                        </a:ln>
                        <a:solidFill>
                          <a:schemeClr val="tx1"/>
                        </a:solidFill>
                        <a:effectLst/>
                        <a:latin typeface="Arial" pitchFamily="34" charset="0"/>
                        <a:ea typeface="Times New Roman" pitchFamily="18" charset="0"/>
                        <a:cs typeface="+mn-cs"/>
                      </a:endParaRPr>
                    </a:p>
                  </a:txBody>
                  <a:tcPr>
                    <a:solidFill>
                      <a:srgbClr val="CCCCA3"/>
                    </a:solidFill>
                  </a:tcPr>
                </a:tc>
                <a:tc>
                  <a:txBody>
                    <a:bodyPr/>
                    <a:lstStyle/>
                    <a:p>
                      <a:pPr algn="ctr"/>
                      <a:r>
                        <a:rPr lang="fr-FR" sz="1600" dirty="0" smtClean="0"/>
                        <a:t>S-total</a:t>
                      </a:r>
                      <a:br>
                        <a:rPr lang="fr-FR" sz="1600" dirty="0" smtClean="0"/>
                      </a:br>
                      <a:r>
                        <a:rPr lang="fr-FR" sz="1600" dirty="0" smtClean="0"/>
                        <a:t/>
                      </a:r>
                      <a:br>
                        <a:rPr lang="fr-FR" sz="1600" dirty="0" smtClean="0"/>
                      </a:br>
                      <a:r>
                        <a:rPr lang="fr-FR" sz="1000" b="0" dirty="0" smtClean="0">
                          <a:solidFill>
                            <a:schemeClr val="tx1"/>
                          </a:solidFill>
                        </a:rPr>
                        <a:t>(prévisions)</a:t>
                      </a:r>
                    </a:p>
                    <a:p>
                      <a:pPr algn="ctr"/>
                      <a:r>
                        <a:rPr kumimoji="0" lang="fr-FR" sz="1000" b="0" i="0" u="none" strike="noStrike" cap="none" normalizeH="0" baseline="0" dirty="0" smtClean="0">
                          <a:ln>
                            <a:noFill/>
                          </a:ln>
                          <a:solidFill>
                            <a:schemeClr val="tx1"/>
                          </a:solidFill>
                          <a:effectLst/>
                          <a:latin typeface="Arial" pitchFamily="34" charset="0"/>
                          <a:ea typeface="Times New Roman" pitchFamily="18" charset="0"/>
                        </a:rPr>
                        <a:t>(</a:t>
                      </a:r>
                      <a:r>
                        <a:rPr lang="fr-FR" sz="1000" b="0" i="1" u="none" kern="1200" dirty="0" smtClean="0">
                          <a:solidFill>
                            <a:schemeClr val="dk1"/>
                          </a:solidFill>
                          <a:latin typeface="+mn-lt"/>
                          <a:ea typeface="+mn-ea"/>
                          <a:cs typeface="+mn-cs"/>
                        </a:rPr>
                        <a:t>10,4 k€)</a:t>
                      </a:r>
                      <a:endParaRPr lang="fr-FR" sz="1000" b="0" i="1" u="sng" kern="1200" dirty="0">
                        <a:solidFill>
                          <a:schemeClr val="tx1"/>
                        </a:solidFill>
                        <a:latin typeface="+mn-lt"/>
                        <a:ea typeface="+mn-ea"/>
                        <a:cs typeface="+mn-cs"/>
                      </a:endParaRPr>
                    </a:p>
                  </a:txBody>
                  <a:tcPr>
                    <a:solidFill>
                      <a:srgbClr val="CCCCA3"/>
                    </a:solidFill>
                  </a:tcPr>
                </a:tc>
                <a:tc gridSpan="2">
                  <a:txBody>
                    <a:bodyPr/>
                    <a:lstStyle/>
                    <a:p>
                      <a:pPr marL="0" indent="0"/>
                      <a:r>
                        <a:rPr kumimoji="0" lang="fr-FR" sz="1100" b="0" i="0" u="none" strike="noStrike" cap="none" normalizeH="0" baseline="0" dirty="0" smtClean="0">
                          <a:ln>
                            <a:noFill/>
                          </a:ln>
                          <a:solidFill>
                            <a:schemeClr val="tx1"/>
                          </a:solidFill>
                          <a:effectLst/>
                          <a:latin typeface="Arial" pitchFamily="34" charset="0"/>
                          <a:ea typeface="Times New Roman" pitchFamily="18" charset="0"/>
                        </a:rPr>
                        <a:t>Allocation 2017: </a:t>
                      </a:r>
                      <a:r>
                        <a:rPr kumimoji="0" lang="fr-FR" sz="1100" b="0" i="0" u="none" strike="noStrike" cap="none" normalizeH="0" baseline="0" dirty="0" smtClean="0">
                          <a:ln>
                            <a:noFill/>
                          </a:ln>
                          <a:solidFill>
                            <a:srgbClr val="FF0000"/>
                          </a:solidFill>
                          <a:effectLst/>
                          <a:latin typeface="Arial" pitchFamily="34" charset="0"/>
                          <a:ea typeface="Times New Roman" pitchFamily="18" charset="0"/>
                        </a:rPr>
                        <a:t>1,9 k€ </a:t>
                      </a:r>
                    </a:p>
                    <a:p>
                      <a:endParaRPr kumimoji="0" lang="fr-FR" sz="700" b="0" i="0" u="none" strike="noStrike" cap="none" normalizeH="0" baseline="0" dirty="0" smtClean="0">
                        <a:ln>
                          <a:noFill/>
                        </a:ln>
                        <a:solidFill>
                          <a:schemeClr val="tx1"/>
                        </a:solidFill>
                        <a:effectLst/>
                        <a:latin typeface="Arial" pitchFamily="34" charset="0"/>
                        <a:ea typeface="Times New Roman" pitchFamily="18" charset="0"/>
                      </a:endParaRPr>
                    </a:p>
                    <a:p>
                      <a:r>
                        <a:rPr kumimoji="0" lang="fr-FR" sz="1600" b="0" i="0" u="none" strike="noStrike" cap="none" normalizeH="0" baseline="0" dirty="0" smtClean="0">
                          <a:ln>
                            <a:noFill/>
                          </a:ln>
                          <a:solidFill>
                            <a:schemeClr val="tx1"/>
                          </a:solidFill>
                          <a:effectLst/>
                          <a:latin typeface="Arial" pitchFamily="34" charset="0"/>
                          <a:ea typeface="Times New Roman" pitchFamily="18" charset="0"/>
                        </a:rPr>
                        <a:t>Objectif réalisé</a:t>
                      </a:r>
                      <a:br>
                        <a:rPr kumimoji="0" lang="fr-FR" sz="1600" b="0" i="0" u="none" strike="noStrike" cap="none" normalizeH="0" baseline="0" dirty="0" smtClean="0">
                          <a:ln>
                            <a:noFill/>
                          </a:ln>
                          <a:solidFill>
                            <a:schemeClr val="tx1"/>
                          </a:solidFill>
                          <a:effectLst/>
                          <a:latin typeface="Arial" pitchFamily="34" charset="0"/>
                          <a:ea typeface="Times New Roman" pitchFamily="18" charset="0"/>
                        </a:rPr>
                      </a:br>
                      <a:r>
                        <a:rPr kumimoji="0" lang="fr-FR" sz="1600" b="0" i="0" u="none" strike="noStrike" cap="none" normalizeH="0" baseline="0" dirty="0" smtClean="0">
                          <a:ln>
                            <a:noFill/>
                          </a:ln>
                          <a:solidFill>
                            <a:schemeClr val="tx1"/>
                          </a:solidFill>
                          <a:effectLst/>
                          <a:latin typeface="Arial" pitchFamily="34" charset="0"/>
                          <a:ea typeface="Times New Roman" pitchFamily="18" charset="0"/>
                        </a:rPr>
                        <a:t>           …  ou non</a:t>
                      </a:r>
                      <a:endParaRPr lang="fr-FR" sz="1600" dirty="0"/>
                    </a:p>
                  </a:txBody>
                  <a:tcPr>
                    <a:solidFill>
                      <a:srgbClr val="CCCCA3"/>
                    </a:solidFill>
                  </a:tcPr>
                </a:tc>
                <a:tc hMerge="1">
                  <a:txBody>
                    <a:bodyPr/>
                    <a:lstStyle/>
                    <a:p>
                      <a:endParaRPr lang="fr-FR" dirty="0"/>
                    </a:p>
                  </a:txBody>
                  <a:tcPr/>
                </a:tc>
              </a:tr>
              <a:tr h="108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003399"/>
                          </a:solidFill>
                          <a:latin typeface="Comic Sans MS" pitchFamily="66" charset="0"/>
                          <a:ea typeface="+mn-ea"/>
                          <a:cs typeface="+mn-cs"/>
                        </a:rPr>
                        <a:t>COOLING</a:t>
                      </a:r>
                    </a:p>
                    <a:p>
                      <a:pPr>
                        <a:buFont typeface="Arial" pitchFamily="34" charset="0"/>
                        <a:buNone/>
                      </a:pPr>
                      <a:r>
                        <a:rPr lang="fr-FR" sz="1200" b="0" i="1" dirty="0" smtClean="0">
                          <a:solidFill>
                            <a:schemeClr val="tx1"/>
                          </a:solidFill>
                          <a:latin typeface="+mn-lt"/>
                          <a:ea typeface="+mn-ea"/>
                          <a:cs typeface="+mn-cs"/>
                        </a:rPr>
                        <a:t>Fin de la construction d'une boucle test de circulation vraie grandeur pour valider le fonctionnement sous-atmosphérique. Tests d’un échangeur dédié en Faisceau </a:t>
                      </a:r>
                      <a:r>
                        <a:rPr lang="fr-FR" altLang="fr-FR" sz="1200" b="0" i="1" dirty="0" smtClean="0">
                          <a:solidFill>
                            <a:schemeClr val="tx1"/>
                          </a:solidFill>
                          <a:latin typeface="+mn-lt"/>
                          <a:ea typeface="+mn-ea"/>
                          <a:cs typeface="+mn-cs"/>
                        </a:rPr>
                        <a:t>Fabrication et brasage échangeur thermique sur géométrie BGA</a:t>
                      </a:r>
                    </a:p>
                    <a:p>
                      <a:pPr>
                        <a:buFont typeface="Arial" pitchFamily="34" charset="0"/>
                        <a:buChar char="•"/>
                      </a:pPr>
                      <a:r>
                        <a:rPr lang="fr-FR" altLang="fr-FR" sz="1200" b="1" i="1" dirty="0" smtClean="0">
                          <a:solidFill>
                            <a:schemeClr val="tx1"/>
                          </a:solidFill>
                        </a:rPr>
                        <a:t> </a:t>
                      </a:r>
                      <a:r>
                        <a:rPr lang="fr-FR" altLang="fr-FR" sz="1200" b="1" i="1" dirty="0" smtClean="0">
                          <a:solidFill>
                            <a:srgbClr val="FF0000"/>
                          </a:solidFill>
                        </a:rPr>
                        <a:t>Boucle </a:t>
                      </a:r>
                      <a:r>
                        <a:rPr lang="fr-FR" altLang="fr-FR" sz="1200" b="1" i="1" dirty="0" err="1" smtClean="0">
                          <a:solidFill>
                            <a:srgbClr val="FF0000"/>
                          </a:solidFill>
                        </a:rPr>
                        <a:t>leakless</a:t>
                      </a:r>
                      <a:r>
                        <a:rPr lang="fr-FR" altLang="fr-FR" sz="1200" b="1" i="1" dirty="0" smtClean="0">
                          <a:solidFill>
                            <a:srgbClr val="FF0000"/>
                          </a:solidFill>
                        </a:rPr>
                        <a:t> complète</a:t>
                      </a:r>
                    </a:p>
                    <a:p>
                      <a:pPr marL="446088" marR="0" lvl="1" indent="-177800" algn="l" defTabSz="914400" rtl="0" eaLnBrk="1" fontAlgn="auto" latinLnBrk="0" hangingPunct="1">
                        <a:lnSpc>
                          <a:spcPct val="100000"/>
                        </a:lnSpc>
                        <a:spcBef>
                          <a:spcPts val="0"/>
                        </a:spcBef>
                        <a:spcAft>
                          <a:spcPts val="0"/>
                        </a:spcAft>
                        <a:buClrTx/>
                        <a:buSzTx/>
                        <a:buFontTx/>
                        <a:buChar char="-"/>
                        <a:tabLst/>
                        <a:defRPr/>
                      </a:pPr>
                      <a:r>
                        <a:rPr lang="fr-FR" altLang="fr-FR" sz="1400" dirty="0" smtClean="0">
                          <a:solidFill>
                            <a:srgbClr val="003399"/>
                          </a:solidFill>
                          <a:latin typeface="+mn-lt"/>
                          <a:ea typeface="+mn-ea"/>
                          <a:cs typeface="+mn-cs"/>
                        </a:rPr>
                        <a:t>Poursuite du montage de la boucle sous-atmosphérique </a:t>
                      </a:r>
                    </a:p>
                    <a:p>
                      <a:pPr marL="446088" marR="0" lvl="1" indent="-177800" algn="l" defTabSz="914400" rtl="0" eaLnBrk="1" fontAlgn="auto" latinLnBrk="0" hangingPunct="1">
                        <a:lnSpc>
                          <a:spcPct val="100000"/>
                        </a:lnSpc>
                        <a:spcBef>
                          <a:spcPts val="0"/>
                        </a:spcBef>
                        <a:spcAft>
                          <a:spcPts val="0"/>
                        </a:spcAft>
                        <a:buClrTx/>
                        <a:buSzTx/>
                        <a:buFontTx/>
                        <a:buChar char="-"/>
                        <a:tabLst/>
                        <a:defRPr/>
                      </a:pPr>
                      <a:r>
                        <a:rPr lang="fr-FR" altLang="fr-FR" sz="1400" dirty="0" smtClean="0">
                          <a:solidFill>
                            <a:srgbClr val="003399"/>
                          </a:solidFill>
                        </a:rPr>
                        <a:t>Tests thermiques /simulations de variations de puissance </a:t>
                      </a:r>
                      <a:r>
                        <a:rPr lang="fr-FR" altLang="fr-FR" sz="1000" dirty="0" smtClean="0">
                          <a:solidFill>
                            <a:srgbClr val="003399"/>
                          </a:solidFill>
                        </a:rPr>
                        <a:t>(limites/</a:t>
                      </a:r>
                      <a:r>
                        <a:rPr lang="fr-FR" altLang="fr-FR" sz="1000" dirty="0" err="1" smtClean="0">
                          <a:solidFill>
                            <a:srgbClr val="003399"/>
                          </a:solidFill>
                        </a:rPr>
                        <a:t>pulsing</a:t>
                      </a:r>
                      <a:r>
                        <a:rPr lang="fr-FR" altLang="fr-FR" sz="1000" dirty="0" smtClean="0">
                          <a:solidFill>
                            <a:srgbClr val="003399"/>
                          </a:solidFill>
                        </a:rPr>
                        <a: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i="1" dirty="0" smtClean="0">
                          <a:solidFill>
                            <a:schemeClr val="tx1"/>
                          </a:solidFill>
                          <a:latin typeface="+mn-lt"/>
                          <a:ea typeface="+mn-ea"/>
                          <a:cs typeface="+mn-cs"/>
                        </a:rPr>
                        <a:t>Fabrication et test échangeur thermique EUDET / géométrie BGA</a:t>
                      </a:r>
                    </a:p>
                    <a:p>
                      <a:pPr marL="2682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400" dirty="0" smtClean="0">
                          <a:solidFill>
                            <a:srgbClr val="003399"/>
                          </a:solidFill>
                          <a:latin typeface="+mn-lt"/>
                          <a:ea typeface="+mn-ea"/>
                          <a:cs typeface="+mn-cs"/>
                        </a:rPr>
                        <a:t>-   Fabrication et brasage échangeur thermique sur géométrie BGA</a:t>
                      </a:r>
                      <a:endParaRPr lang="fr-FR" sz="1400" dirty="0" smtClean="0">
                        <a:solidFill>
                          <a:srgbClr val="003399"/>
                        </a:solidFill>
                        <a:latin typeface="+mn-lt"/>
                        <a:ea typeface="+mn-ea"/>
                        <a:cs typeface="+mn-cs"/>
                      </a:endParaRPr>
                    </a:p>
                  </a:txBody>
                  <a:tcPr>
                    <a:solidFill>
                      <a:srgbClr val="ECECD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u="none" kern="1200" dirty="0" smtClean="0">
                          <a:solidFill>
                            <a:schemeClr val="tx1"/>
                          </a:solidFill>
                          <a:latin typeface="+mn-lt"/>
                          <a:ea typeface="+mn-ea"/>
                          <a:cs typeface="+mn-cs"/>
                        </a:rPr>
                        <a:t> </a:t>
                      </a:r>
                      <a:r>
                        <a:rPr lang="fr-FR" sz="1400" i="1" u="none" kern="1200" baseline="0" dirty="0" smtClean="0">
                          <a:solidFill>
                            <a:schemeClr val="tx1"/>
                          </a:solidFill>
                          <a:latin typeface="+mn-lt"/>
                          <a:ea typeface="+mn-ea"/>
                          <a:cs typeface="+mn-cs"/>
                        </a:rPr>
                        <a:t> 2</a:t>
                      </a:r>
                      <a:r>
                        <a:rPr lang="fr-FR" sz="1400" i="1" u="sng" kern="1200" dirty="0" smtClean="0">
                          <a:solidFill>
                            <a:schemeClr val="tx1"/>
                          </a:solidFill>
                          <a:latin typeface="+mn-lt"/>
                          <a:ea typeface="+mn-ea"/>
                          <a:cs typeface="+mn-cs"/>
                        </a:rPr>
                        <a:t>.9 K€</a:t>
                      </a:r>
                      <a:r>
                        <a:rPr lang="fr-FR" sz="1800" i="1" kern="1200" dirty="0" smtClean="0">
                          <a:solidFill>
                            <a:schemeClr val="tx1"/>
                          </a:solidFill>
                          <a:latin typeface="+mn-lt"/>
                          <a:ea typeface="+mn-ea"/>
                          <a:cs typeface="+mn-cs"/>
                        </a:rPr>
                        <a:t> </a:t>
                      </a:r>
                      <a:endParaRPr lang="fr-FR" sz="1800" i="1" dirty="0" smtClean="0">
                        <a:solidFill>
                          <a:schemeClr val="tx1"/>
                        </a:solidFill>
                      </a:endParaRPr>
                    </a:p>
                    <a:p>
                      <a:r>
                        <a:rPr lang="fr-FR" sz="1400" dirty="0" smtClean="0">
                          <a:solidFill>
                            <a:srgbClr val="FF0000"/>
                          </a:solidFill>
                        </a:rPr>
                        <a:t>  </a:t>
                      </a:r>
                    </a:p>
                    <a:p>
                      <a:endParaRPr lang="fr-FR" sz="1400" dirty="0" smtClean="0">
                        <a:solidFill>
                          <a:srgbClr val="FF0000"/>
                        </a:solidFill>
                      </a:endParaRPr>
                    </a:p>
                    <a:p>
                      <a:endParaRPr lang="fr-FR" sz="1400" dirty="0" smtClean="0">
                        <a:solidFill>
                          <a:srgbClr val="FF0000"/>
                        </a:solidFill>
                      </a:endParaRPr>
                    </a:p>
                    <a:p>
                      <a:r>
                        <a:rPr lang="fr-FR" sz="1400" baseline="0" dirty="0" smtClean="0">
                          <a:solidFill>
                            <a:srgbClr val="FF0000"/>
                          </a:solidFill>
                        </a:rPr>
                        <a:t>  </a:t>
                      </a:r>
                      <a:r>
                        <a:rPr lang="fr-FR" sz="1400" dirty="0" smtClean="0">
                          <a:solidFill>
                            <a:schemeClr val="tx1"/>
                          </a:solidFill>
                        </a:rPr>
                        <a:t>1    K€</a:t>
                      </a:r>
                    </a:p>
                    <a:p>
                      <a:r>
                        <a:rPr lang="fr-FR" sz="1400" baseline="0" dirty="0" smtClean="0">
                          <a:solidFill>
                            <a:schemeClr val="tx1"/>
                          </a:solidFill>
                        </a:rPr>
                        <a:t>  </a:t>
                      </a:r>
                      <a:r>
                        <a:rPr lang="fr-FR" sz="1400" dirty="0" smtClean="0">
                          <a:solidFill>
                            <a:schemeClr val="tx1"/>
                          </a:solidFill>
                        </a:rPr>
                        <a:t>1</a:t>
                      </a:r>
                      <a:r>
                        <a:rPr lang="fr-FR" sz="1400" baseline="0" dirty="0" smtClean="0">
                          <a:solidFill>
                            <a:schemeClr val="tx1"/>
                          </a:solidFill>
                        </a:rPr>
                        <a:t>   </a:t>
                      </a:r>
                      <a:r>
                        <a:rPr lang="fr-FR" sz="1400" dirty="0" smtClean="0">
                          <a:solidFill>
                            <a:schemeClr val="tx1"/>
                          </a:solidFill>
                        </a:rPr>
                        <a:t> K€</a:t>
                      </a:r>
                    </a:p>
                    <a:p>
                      <a:r>
                        <a:rPr lang="fr-FR" sz="1400" dirty="0" smtClean="0">
                          <a:solidFill>
                            <a:srgbClr val="FF0000"/>
                          </a:solidFill>
                        </a:rPr>
                        <a:t> </a:t>
                      </a:r>
                    </a:p>
                    <a:p>
                      <a:r>
                        <a:rPr lang="fr-FR" sz="1400" dirty="0" smtClean="0">
                          <a:solidFill>
                            <a:srgbClr val="FF0000"/>
                          </a:solidFill>
                        </a:rPr>
                        <a:t>  </a:t>
                      </a:r>
                      <a:r>
                        <a:rPr lang="fr-FR" sz="1400" dirty="0" smtClean="0">
                          <a:solidFill>
                            <a:schemeClr val="tx1"/>
                          </a:solidFill>
                        </a:rPr>
                        <a:t>0.9 K€</a:t>
                      </a:r>
                    </a:p>
                  </a:txBody>
                  <a:tcPr>
                    <a:solidFill>
                      <a:srgbClr val="ECECD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0" u="none" kern="1200" dirty="0" smtClean="0">
                          <a:solidFill>
                            <a:schemeClr val="tx1"/>
                          </a:solidFill>
                          <a:latin typeface="+mn-lt"/>
                          <a:ea typeface="+mn-ea"/>
                          <a:cs typeface="+mn-cs"/>
                        </a:rPr>
                        <a:t> </a:t>
                      </a:r>
                      <a:r>
                        <a:rPr lang="fr-FR" sz="1600" i="0" u="none" kern="1200" dirty="0" smtClean="0">
                          <a:solidFill>
                            <a:schemeClr val="tx1"/>
                          </a:solidFill>
                          <a:latin typeface="+mn-lt"/>
                          <a:ea typeface="+mn-ea"/>
                          <a:cs typeface="+mn-cs"/>
                        </a:rPr>
                        <a:t>  </a:t>
                      </a:r>
                      <a:r>
                        <a:rPr lang="fr-FR" sz="1400" i="0" u="none" kern="1200" dirty="0" smtClean="0">
                          <a:solidFill>
                            <a:schemeClr val="tx1"/>
                          </a:solidFill>
                          <a:latin typeface="+mn-lt"/>
                          <a:ea typeface="+mn-ea"/>
                          <a:cs typeface="+mn-cs"/>
                        </a:rPr>
                        <a:t>1.6 k€ </a:t>
                      </a:r>
                      <a:r>
                        <a:rPr lang="fr-FR" sz="1400" i="1" u="none" kern="1200" dirty="0" smtClean="0">
                          <a:solidFill>
                            <a:schemeClr val="tx1"/>
                          </a:solidFill>
                          <a:latin typeface="+mn-lt"/>
                          <a:ea typeface="+mn-ea"/>
                          <a:cs typeface="+mn-cs"/>
                        </a:rPr>
                        <a:t>  </a:t>
                      </a:r>
                    </a:p>
                    <a:p>
                      <a:pPr algn="ctr"/>
                      <a:r>
                        <a:rPr lang="fr-FR" sz="1400" dirty="0" smtClean="0">
                          <a:solidFill>
                            <a:schemeClr val="tx1"/>
                          </a:solidFill>
                        </a:rPr>
                        <a:t>   </a:t>
                      </a:r>
                    </a:p>
                    <a:p>
                      <a:pPr algn="ctr"/>
                      <a:endParaRPr lang="fr-FR" sz="1400" dirty="0" smtClean="0">
                        <a:solidFill>
                          <a:schemeClr val="tx1"/>
                        </a:solidFill>
                      </a:endParaRPr>
                    </a:p>
                    <a:p>
                      <a:pPr algn="ctr"/>
                      <a:endParaRPr lang="fr-FR" sz="1400" dirty="0" smtClean="0">
                        <a:solidFill>
                          <a:schemeClr val="tx1"/>
                        </a:solidFill>
                      </a:endParaRPr>
                    </a:p>
                    <a:p>
                      <a:pPr algn="ctr"/>
                      <a:r>
                        <a:rPr lang="fr-FR" sz="1400" dirty="0" smtClean="0">
                          <a:solidFill>
                            <a:schemeClr val="tx1"/>
                          </a:solidFill>
                        </a:rPr>
                        <a:t>1</a:t>
                      </a:r>
                      <a:r>
                        <a:rPr lang="fr-FR" sz="1400" kern="1200" dirty="0" smtClean="0">
                          <a:solidFill>
                            <a:schemeClr val="tx1"/>
                          </a:solidFill>
                          <a:latin typeface="+mn-lt"/>
                          <a:ea typeface="+mn-ea"/>
                          <a:cs typeface="+mn-cs"/>
                        </a:rPr>
                        <a:t>    k€</a:t>
                      </a:r>
                    </a:p>
                    <a:p>
                      <a:pPr algn="l"/>
                      <a:r>
                        <a:rPr lang="fr-FR" sz="1400" dirty="0" smtClean="0">
                          <a:solidFill>
                            <a:schemeClr val="tx1"/>
                          </a:solidFill>
                        </a:rPr>
                        <a:t>   0.6 k€</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   0 </a:t>
                      </a:r>
                      <a:r>
                        <a:rPr lang="fr-FR" sz="1400" baseline="0" dirty="0" smtClean="0">
                          <a:solidFill>
                            <a:schemeClr val="tx1"/>
                          </a:solidFill>
                        </a:rPr>
                        <a:t>k€</a:t>
                      </a:r>
                      <a:endParaRPr lang="fr-FR" sz="1400" dirty="0" smtClean="0">
                        <a:solidFill>
                          <a:schemeClr val="tx1"/>
                        </a:solidFill>
                      </a:endParaRPr>
                    </a:p>
                  </a:txBody>
                  <a:tcPr>
                    <a:solidFill>
                      <a:srgbClr val="ECECDE"/>
                    </a:solidFill>
                  </a:tcPr>
                </a:tc>
                <a:tc>
                  <a:txBody>
                    <a:bodyPr/>
                    <a:lstStyle/>
                    <a:p>
                      <a:endParaRPr lang="fr-FR" sz="1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00B050"/>
                          </a:solidFill>
                          <a:latin typeface="+mn-lt"/>
                          <a:ea typeface="+mn-ea"/>
                          <a:cs typeface="+mn-cs"/>
                        </a:rPr>
                        <a:t>OUI</a:t>
                      </a:r>
                      <a:endParaRPr lang="fr-FR" sz="7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0070C0"/>
                          </a:solidFill>
                          <a:latin typeface="+mn-lt"/>
                          <a:ea typeface="+mn-ea"/>
                          <a:cs typeface="+mn-cs"/>
                        </a:rPr>
                        <a:t>NON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NON</a:t>
                      </a:r>
                      <a:endParaRPr lang="fr-FR" sz="700" kern="1200" dirty="0" smtClean="0">
                        <a:solidFill>
                          <a:srgbClr val="00B050"/>
                        </a:solidFill>
                        <a:latin typeface="+mn-lt"/>
                        <a:ea typeface="+mn-ea"/>
                        <a:cs typeface="+mn-cs"/>
                      </a:endParaRPr>
                    </a:p>
                  </a:txBody>
                  <a:tcPr>
                    <a:solidFill>
                      <a:srgbClr val="ECECDE"/>
                    </a:solidFill>
                  </a:tcPr>
                </a:tc>
              </a:tr>
              <a:tr h="867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003399"/>
                          </a:solidFill>
                          <a:latin typeface="Comic Sans MS" pitchFamily="66" charset="0"/>
                          <a:ea typeface="+mn-ea"/>
                          <a:cs typeface="+mn-cs"/>
                        </a:rPr>
                        <a:t>COMPOSITE</a:t>
                      </a:r>
                    </a:p>
                    <a:p>
                      <a:pPr marL="342900" indent="-342900"/>
                      <a:r>
                        <a:rPr lang="fr-FR" sz="1200" b="0" i="1" dirty="0" smtClean="0">
                          <a:solidFill>
                            <a:schemeClr val="tx1"/>
                          </a:solidFill>
                          <a:latin typeface="+mn-lt"/>
                          <a:ea typeface="+mn-ea"/>
                          <a:cs typeface="+mn-cs"/>
                        </a:rPr>
                        <a:t>Réalisation d’un grand layer sur la nouvelle géométrie « Small Detector »</a:t>
                      </a:r>
                    </a:p>
                    <a:p>
                      <a:pPr marL="0" indent="0"/>
                      <a:r>
                        <a:rPr lang="fr-FR" sz="1200" b="0" i="1" dirty="0" smtClean="0">
                          <a:solidFill>
                            <a:schemeClr val="tx1"/>
                          </a:solidFill>
                          <a:latin typeface="+mn-lt"/>
                          <a:ea typeface="+mn-ea"/>
                          <a:cs typeface="+mn-cs"/>
                        </a:rPr>
                        <a:t>pour un futur démonstrateur de module complet End-Cap 		</a:t>
                      </a:r>
                      <a:r>
                        <a:rPr lang="fr-FR" sz="1200" b="0" i="1" baseline="0" dirty="0" smtClean="0">
                          <a:solidFill>
                            <a:schemeClr val="tx1"/>
                          </a:solidFill>
                          <a:latin typeface="+mn-lt"/>
                          <a:ea typeface="+mn-ea"/>
                          <a:cs typeface="+mn-cs"/>
                        </a:rPr>
                        <a:t>        </a:t>
                      </a:r>
                      <a:r>
                        <a:rPr lang="fr-FR" sz="1200" b="0" i="1" dirty="0" smtClean="0">
                          <a:solidFill>
                            <a:schemeClr val="tx1"/>
                          </a:solidFill>
                          <a:latin typeface="+mn-lt"/>
                          <a:ea typeface="+mn-ea"/>
                          <a:cs typeface="+mn-cs"/>
                        </a:rPr>
                        <a:t>et finalisation process fabrication grands layer End-Cap</a:t>
                      </a:r>
                      <a:endParaRPr lang="fr-FR" sz="1400" b="0" dirty="0" smtClean="0">
                        <a:solidFill>
                          <a:srgbClr val="003399"/>
                        </a:solidFill>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fr-FR" altLang="fr-FR" sz="1400" dirty="0" smtClean="0">
                          <a:solidFill>
                            <a:srgbClr val="003399"/>
                          </a:solidFill>
                        </a:rPr>
                        <a:t>Stand-by / réductions budgétaires</a:t>
                      </a:r>
                      <a:endParaRPr lang="fr-FR" sz="1200" b="1" i="1" dirty="0" smtClean="0">
                        <a:solidFill>
                          <a:schemeClr val="tx1"/>
                        </a:solidFill>
                      </a:endParaRPr>
                    </a:p>
                  </a:txBody>
                  <a:tcPr>
                    <a:solidFill>
                      <a:srgbClr val="F6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u="none" kern="1200" dirty="0" smtClean="0">
                          <a:solidFill>
                            <a:schemeClr val="tx1"/>
                          </a:solidFill>
                          <a:latin typeface="+mn-lt"/>
                          <a:ea typeface="+mn-ea"/>
                          <a:cs typeface="+mn-cs"/>
                        </a:rPr>
                        <a:t>  </a:t>
                      </a:r>
                      <a:r>
                        <a:rPr lang="fr-FR" sz="1400" i="1" u="sng" kern="1200" dirty="0" smtClean="0">
                          <a:solidFill>
                            <a:schemeClr val="tx1"/>
                          </a:solidFill>
                          <a:latin typeface="+mn-lt"/>
                          <a:ea typeface="+mn-ea"/>
                          <a:cs typeface="+mn-cs"/>
                        </a:rPr>
                        <a:t>0.0 K€</a:t>
                      </a:r>
                      <a:r>
                        <a:rPr lang="fr-FR" sz="1800" i="1" kern="1200" dirty="0" smtClean="0">
                          <a:solidFill>
                            <a:schemeClr val="tx1"/>
                          </a:solidFill>
                          <a:latin typeface="+mn-lt"/>
                          <a:ea typeface="+mn-ea"/>
                          <a:cs typeface="+mn-cs"/>
                        </a:rPr>
                        <a:t> </a:t>
                      </a:r>
                    </a:p>
                    <a:p>
                      <a:r>
                        <a:rPr lang="fr-FR" sz="1400" baseline="0" dirty="0" smtClean="0">
                          <a:solidFill>
                            <a:srgbClr val="FF0000"/>
                          </a:solidFill>
                        </a:rPr>
                        <a:t>  </a:t>
                      </a:r>
                      <a:r>
                        <a:rPr lang="fr-FR" sz="1400" dirty="0" smtClean="0">
                          <a:solidFill>
                            <a:schemeClr val="tx1"/>
                          </a:solidFill>
                        </a:rPr>
                        <a:t>0.0 K€</a:t>
                      </a:r>
                      <a:br>
                        <a:rPr lang="fr-FR" sz="1400" dirty="0" smtClean="0">
                          <a:solidFill>
                            <a:schemeClr val="tx1"/>
                          </a:solidFill>
                        </a:rPr>
                      </a:br>
                      <a:endParaRPr lang="fr-FR" sz="1400" baseline="0" dirty="0" smtClean="0">
                        <a:solidFill>
                          <a:srgbClr val="FF0000"/>
                        </a:solidFill>
                      </a:endParaRPr>
                    </a:p>
                    <a:p>
                      <a:endParaRPr lang="fr-FR" sz="1400" dirty="0" smtClean="0">
                        <a:solidFill>
                          <a:srgbClr val="FF0000"/>
                        </a:solidFill>
                      </a:endParaRPr>
                    </a:p>
                  </a:txBody>
                  <a:tcPr>
                    <a:solidFill>
                      <a:srgbClr val="F6F6EF"/>
                    </a:solidFill>
                  </a:tcPr>
                </a:tc>
                <a:tc>
                  <a:txBody>
                    <a:bodyPr/>
                    <a:lstStyle/>
                    <a:p>
                      <a:pPr algn="l"/>
                      <a:r>
                        <a:rPr lang="fr-FR" sz="1800" kern="1200" dirty="0" smtClean="0">
                          <a:solidFill>
                            <a:srgbClr val="FF0000"/>
                          </a:solidFill>
                          <a:latin typeface="+mn-lt"/>
                          <a:ea typeface="+mn-ea"/>
                          <a:cs typeface="+mn-cs"/>
                        </a:rPr>
                        <a:t>   </a:t>
                      </a:r>
                      <a:r>
                        <a:rPr lang="fr-FR" sz="1400" kern="1200" dirty="0" smtClean="0">
                          <a:solidFill>
                            <a:schemeClr val="tx1"/>
                          </a:solidFill>
                          <a:latin typeface="+mn-lt"/>
                          <a:ea typeface="+mn-ea"/>
                          <a:cs typeface="+mn-cs"/>
                        </a:rPr>
                        <a:t> </a:t>
                      </a:r>
                      <a:endParaRPr lang="fr-FR" sz="1800" kern="1200" dirty="0" smtClean="0">
                        <a:solidFill>
                          <a:schemeClr val="tx1"/>
                        </a:solidFill>
                        <a:latin typeface="+mn-lt"/>
                        <a:ea typeface="+mn-ea"/>
                        <a:cs typeface="+mn-cs"/>
                      </a:endParaRPr>
                    </a:p>
                    <a:p>
                      <a:pPr algn="l"/>
                      <a:r>
                        <a:rPr lang="fr-FR" sz="1400" kern="1200" dirty="0" smtClean="0">
                          <a:solidFill>
                            <a:schemeClr val="tx1"/>
                          </a:solidFill>
                          <a:latin typeface="+mn-lt"/>
                          <a:ea typeface="+mn-ea"/>
                          <a:cs typeface="+mn-cs"/>
                        </a:rPr>
                        <a:t>    0  </a:t>
                      </a:r>
                    </a:p>
                    <a:p>
                      <a:pPr algn="l"/>
                      <a:r>
                        <a:rPr lang="fr-FR" sz="1400" kern="1200" dirty="0" smtClean="0">
                          <a:solidFill>
                            <a:schemeClr val="tx1"/>
                          </a:solidFill>
                          <a:latin typeface="+mn-lt"/>
                          <a:ea typeface="+mn-ea"/>
                          <a:cs typeface="+mn-cs"/>
                        </a:rPr>
                        <a:t>   </a:t>
                      </a:r>
                      <a:endParaRPr lang="fr-FR" sz="1400" u="sng" kern="1200" dirty="0" smtClean="0">
                        <a:solidFill>
                          <a:schemeClr val="tx1"/>
                        </a:solidFill>
                        <a:latin typeface="+mn-lt"/>
                        <a:ea typeface="+mn-ea"/>
                        <a:cs typeface="+mn-cs"/>
                      </a:endParaRPr>
                    </a:p>
                  </a:txBody>
                  <a:tcPr>
                    <a:solidFill>
                      <a:srgbClr val="F6F6EF"/>
                    </a:solidFill>
                  </a:tcPr>
                </a:tc>
                <a:tc>
                  <a:txBody>
                    <a:bodyPr/>
                    <a:lstStyle/>
                    <a:p>
                      <a:endParaRPr lang="fr-FR" sz="1800"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a:t>
                      </a:r>
                      <a:endParaRPr lang="fr-FR" sz="1400" kern="1200" dirty="0" smtClean="0">
                        <a:solidFill>
                          <a:srgbClr val="00B050"/>
                        </a:solidFill>
                        <a:latin typeface="+mn-lt"/>
                        <a:ea typeface="+mn-ea"/>
                        <a:cs typeface="+mn-cs"/>
                      </a:endParaRPr>
                    </a:p>
                  </a:txBody>
                  <a:tcPr>
                    <a:solidFill>
                      <a:srgbClr val="F6F6EF"/>
                    </a:solidFill>
                  </a:tcPr>
                </a:tc>
              </a:tr>
              <a:tr h="102125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800" kern="1200" dirty="0" smtClean="0">
                          <a:solidFill>
                            <a:srgbClr val="003399"/>
                          </a:solidFill>
                          <a:latin typeface="Comic Sans MS" pitchFamily="66" charset="0"/>
                          <a:ea typeface="+mn-ea"/>
                          <a:cs typeface="+mn-cs"/>
                        </a:rPr>
                        <a:t>GUIDAGE / SUPPORTAGE</a:t>
                      </a:r>
                    </a:p>
                    <a:p>
                      <a:pPr marL="0" indent="0"/>
                      <a:r>
                        <a:rPr lang="fr-FR" sz="1200" b="0" i="1" dirty="0" smtClean="0">
                          <a:solidFill>
                            <a:schemeClr val="tx1"/>
                          </a:solidFill>
                          <a:latin typeface="+mn-lt"/>
                          <a:ea typeface="+mn-ea"/>
                          <a:cs typeface="+mn-cs"/>
                        </a:rPr>
                        <a:t>Poursuite de la réalisation de l'équipement pour les tests de manutention (contraintes/structures composites) et d'installation des fluides sur tous les types de modules : sur budget AP et AIDA</a:t>
                      </a:r>
                    </a:p>
                    <a:p>
                      <a:pPr marL="446088" lvl="4" indent="0">
                        <a:buFont typeface="Arial" panose="020B0604020202020204" pitchFamily="34" charset="0"/>
                        <a:buNone/>
                      </a:pPr>
                      <a:r>
                        <a:rPr lang="fr-FR" sz="1400" dirty="0" smtClean="0">
                          <a:solidFill>
                            <a:srgbClr val="003399"/>
                          </a:solidFill>
                          <a:latin typeface="+mn-lt"/>
                          <a:ea typeface="+mn-ea"/>
                          <a:cs typeface="+mn-cs"/>
                        </a:rPr>
                        <a:t>-    </a:t>
                      </a:r>
                      <a:r>
                        <a:rPr lang="fr-FR" altLang="fr-FR" sz="1400" dirty="0" smtClean="0">
                          <a:solidFill>
                            <a:srgbClr val="003399"/>
                          </a:solidFill>
                          <a:latin typeface="+mn-lt"/>
                          <a:ea typeface="+mn-ea"/>
                          <a:cs typeface="+mn-cs"/>
                        </a:rPr>
                        <a:t>Peinture + transport outillage lourd manutention modules	</a:t>
                      </a:r>
                      <a:br>
                        <a:rPr lang="fr-FR" altLang="fr-FR" sz="1400" dirty="0" smtClean="0">
                          <a:solidFill>
                            <a:srgbClr val="003399"/>
                          </a:solidFill>
                          <a:latin typeface="+mn-lt"/>
                          <a:ea typeface="+mn-ea"/>
                          <a:cs typeface="+mn-cs"/>
                        </a:rPr>
                      </a:br>
                      <a:r>
                        <a:rPr lang="fr-FR" altLang="fr-FR" sz="1400" dirty="0" smtClean="0">
                          <a:solidFill>
                            <a:srgbClr val="003399"/>
                          </a:solidFill>
                        </a:rPr>
                        <a:t>-    2 Rails double rangée			</a:t>
                      </a:r>
                      <a:r>
                        <a:rPr lang="fr-FR" sz="1400" dirty="0" smtClean="0">
                          <a:solidFill>
                            <a:srgbClr val="003399"/>
                          </a:solidFill>
                        </a:rPr>
                        <a:t>	</a:t>
                      </a:r>
                      <a:br>
                        <a:rPr lang="fr-FR" sz="1400" dirty="0" smtClean="0">
                          <a:solidFill>
                            <a:srgbClr val="003399"/>
                          </a:solidFill>
                        </a:rPr>
                      </a:br>
                      <a:r>
                        <a:rPr lang="fr-FR" sz="1400" dirty="0" smtClean="0">
                          <a:solidFill>
                            <a:srgbClr val="003399"/>
                          </a:solidFill>
                        </a:rPr>
                        <a:t>-    </a:t>
                      </a:r>
                      <a:r>
                        <a:rPr lang="fr-FR" altLang="fr-FR" sz="1400" dirty="0" smtClean="0">
                          <a:solidFill>
                            <a:srgbClr val="003399"/>
                          </a:solidFill>
                        </a:rPr>
                        <a:t>Solde outillage lourd support modules </a:t>
                      </a:r>
                    </a:p>
                  </a:txBody>
                  <a:tcPr>
                    <a:solidFill>
                      <a:srgbClr val="F6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u="none" kern="1200" dirty="0" smtClean="0">
                          <a:solidFill>
                            <a:schemeClr val="tx1"/>
                          </a:solidFill>
                          <a:latin typeface="+mn-lt"/>
                          <a:ea typeface="+mn-ea"/>
                          <a:cs typeface="+mn-cs"/>
                        </a:rPr>
                        <a:t>  </a:t>
                      </a:r>
                      <a:r>
                        <a:rPr lang="fr-FR" sz="1400" i="1" u="sng" kern="1200" dirty="0" smtClean="0">
                          <a:solidFill>
                            <a:schemeClr val="tx1"/>
                          </a:solidFill>
                          <a:latin typeface="+mn-lt"/>
                          <a:ea typeface="+mn-ea"/>
                          <a:cs typeface="+mn-cs"/>
                        </a:rPr>
                        <a:t>2.5 K€</a:t>
                      </a:r>
                      <a:r>
                        <a:rPr lang="fr-FR" sz="1800" i="1" kern="1200" dirty="0" smtClean="0">
                          <a:solidFill>
                            <a:schemeClr val="tx1"/>
                          </a:solidFill>
                          <a:latin typeface="+mn-lt"/>
                          <a:ea typeface="+mn-ea"/>
                          <a:cs typeface="+mn-cs"/>
                        </a:rPr>
                        <a:t> </a:t>
                      </a:r>
                    </a:p>
                    <a:p>
                      <a:r>
                        <a:rPr lang="fr-FR" sz="1400" baseline="0" dirty="0" smtClean="0">
                          <a:solidFill>
                            <a:schemeClr val="tx1"/>
                          </a:solidFill>
                        </a:rPr>
                        <a:t>  </a:t>
                      </a:r>
                    </a:p>
                    <a:p>
                      <a:endParaRPr lang="fr-FR" sz="1400" baseline="0" dirty="0" smtClean="0">
                        <a:solidFill>
                          <a:schemeClr val="tx1"/>
                        </a:solidFill>
                      </a:endParaRPr>
                    </a:p>
                    <a:p>
                      <a:endParaRPr lang="fr-FR" sz="1400" baseline="0" dirty="0" smtClean="0">
                        <a:solidFill>
                          <a:schemeClr val="tx1"/>
                        </a:solidFill>
                      </a:endParaRPr>
                    </a:p>
                    <a:p>
                      <a:r>
                        <a:rPr lang="fr-FR" sz="1400" baseline="0" dirty="0" smtClean="0">
                          <a:solidFill>
                            <a:schemeClr val="tx1"/>
                          </a:solidFill>
                        </a:rPr>
                        <a:t>  </a:t>
                      </a:r>
                      <a:r>
                        <a:rPr lang="fr-FR" sz="1400" dirty="0" smtClean="0">
                          <a:solidFill>
                            <a:schemeClr val="tx1"/>
                          </a:solidFill>
                        </a:rPr>
                        <a:t>1.3 K€</a:t>
                      </a:r>
                      <a:br>
                        <a:rPr lang="fr-FR" sz="1400" dirty="0" smtClean="0">
                          <a:solidFill>
                            <a:schemeClr val="tx1"/>
                          </a:solidFill>
                        </a:rPr>
                      </a:br>
                      <a:r>
                        <a:rPr lang="fr-FR" sz="1400" dirty="0" smtClean="0">
                          <a:solidFill>
                            <a:schemeClr val="tx1"/>
                          </a:solidFill>
                        </a:rPr>
                        <a:t>  0.7 K€</a:t>
                      </a:r>
                    </a:p>
                    <a:p>
                      <a:pPr marL="0" marR="0" lvl="0" indent="0" defTabSz="91440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  0.5 K€</a:t>
                      </a:r>
                    </a:p>
                  </a:txBody>
                  <a:tcPr>
                    <a:solidFill>
                      <a:srgbClr val="F6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i="1" u="none" kern="1200" dirty="0" smtClean="0">
                          <a:solidFill>
                            <a:schemeClr val="tx1"/>
                          </a:solidFill>
                          <a:latin typeface="+mn-lt"/>
                          <a:ea typeface="+mn-ea"/>
                          <a:cs typeface="+mn-cs"/>
                        </a:rPr>
                        <a:t>  </a:t>
                      </a:r>
                      <a:r>
                        <a:rPr lang="fr-FR" sz="1400" i="0" u="none" kern="1200" dirty="0" smtClean="0">
                          <a:solidFill>
                            <a:schemeClr val="tx1"/>
                          </a:solidFill>
                          <a:latin typeface="+mn-lt"/>
                          <a:ea typeface="+mn-ea"/>
                          <a:cs typeface="+mn-cs"/>
                        </a:rPr>
                        <a:t>0.3 k€</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mn-lt"/>
                          <a:ea typeface="+mn-ea"/>
                          <a:cs typeface="+mn-cs"/>
                        </a:rPr>
                        <a:t>3.1 k€</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   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0.2 k€</a:t>
                      </a:r>
                    </a:p>
                  </a:txBody>
                  <a:tcPr>
                    <a:solidFill>
                      <a:srgbClr val="F6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FF0000"/>
                          </a:solidFill>
                          <a:latin typeface="+mn-lt"/>
                          <a:ea typeface="+mn-ea"/>
                          <a:cs typeface="+mn-cs"/>
                        </a:rPr>
                        <a:t>OUI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NON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NON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700" kern="1200" dirty="0" smtClean="0">
                        <a:solidFill>
                          <a:srgbClr val="00B050"/>
                        </a:solidFill>
                        <a:latin typeface="+mn-lt"/>
                        <a:ea typeface="+mn-ea"/>
                        <a:cs typeface="+mn-cs"/>
                      </a:endParaRPr>
                    </a:p>
                  </a:txBody>
                  <a:tcPr>
                    <a:solidFill>
                      <a:srgbClr val="F6F6EF"/>
                    </a:solidFill>
                  </a:tcPr>
                </a:tc>
              </a:tr>
            </a:tbl>
          </a:graphicData>
        </a:graphic>
      </p:graphicFrame>
      <p:sp>
        <p:nvSpPr>
          <p:cNvPr id="6" name="Rectangle 72"/>
          <p:cNvSpPr txBox="1">
            <a:spLocks noChangeArrowheads="1"/>
          </p:cNvSpPr>
          <p:nvPr/>
        </p:nvSpPr>
        <p:spPr bwMode="auto">
          <a:xfrm>
            <a:off x="2232248" y="198537"/>
            <a:ext cx="5292080" cy="638175"/>
          </a:xfrm>
          <a:prstGeom prst="rect">
            <a:avLst/>
          </a:prstGeom>
          <a:noFill/>
          <a:ln>
            <a:miter lim="800000"/>
            <a:headEnd/>
            <a:tailEnd/>
          </a:ln>
        </p:spPr>
        <p:txBody>
          <a:bodyPr/>
          <a:lstStyle/>
          <a:p>
            <a:pPr marL="342900" indent="-342900">
              <a:spcBef>
                <a:spcPct val="20000"/>
              </a:spcBef>
              <a:buClr>
                <a:schemeClr val="accent1"/>
              </a:buClr>
              <a:buSzPct val="65000"/>
              <a:defRPr/>
            </a:pPr>
            <a:r>
              <a:rPr lang="fr-FR" sz="3200" dirty="0" smtClean="0">
                <a:solidFill>
                  <a:srgbClr val="C00000"/>
                </a:solidFill>
                <a:ea typeface="+mj-ea"/>
                <a:cs typeface="+mj-cs"/>
              </a:rPr>
              <a:t>Budget mécanique 2017</a:t>
            </a:r>
            <a:endParaRPr lang="en-US" sz="3200" dirty="0">
              <a:solidFill>
                <a:srgbClr val="C00000"/>
              </a:solidFill>
              <a:ea typeface="+mj-ea"/>
              <a:cs typeface="+mj-cs"/>
            </a:endParaRPr>
          </a:p>
        </p:txBody>
      </p:sp>
    </p:spTree>
    <p:extLst>
      <p:ext uri="{BB962C8B-B14F-4D97-AF65-F5344CB8AC3E}">
        <p14:creationId xmlns:p14="http://schemas.microsoft.com/office/powerpoint/2010/main" val="205420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2"/>
          <p:cNvSpPr/>
          <p:nvPr/>
        </p:nvSpPr>
        <p:spPr>
          <a:xfrm>
            <a:off x="251520" y="692696"/>
            <a:ext cx="8532360" cy="6696776"/>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i="1" strike="noStrike" dirty="0">
                <a:solidFill>
                  <a:srgbClr val="C00000"/>
                </a:solidFill>
                <a:latin typeface="Calibri"/>
              </a:rPr>
              <a:t>1 – </a:t>
            </a:r>
            <a:r>
              <a:rPr lang="fr-FR" sz="1400" b="1" i="1" strike="noStrike" dirty="0" smtClean="0">
                <a:solidFill>
                  <a:srgbClr val="C00000"/>
                </a:solidFill>
                <a:latin typeface="Calibri"/>
              </a:rPr>
              <a:t>COOLING</a:t>
            </a:r>
            <a:endParaRPr lang="fr-FR" dirty="0"/>
          </a:p>
          <a:p>
            <a:pPr>
              <a:lnSpc>
                <a:spcPct val="100000"/>
              </a:lnSpc>
            </a:pPr>
            <a:r>
              <a:rPr lang="fr-FR" sz="1400" dirty="0">
                <a:solidFill>
                  <a:srgbClr val="7030A0"/>
                </a:solidFill>
                <a:latin typeface="Calibri" panose="020F0502020204030204" pitchFamily="34" charset="0"/>
                <a:cs typeface="Calibri" panose="020F0502020204030204" pitchFamily="34" charset="0"/>
              </a:rPr>
              <a:t>Poursuite des tests d'une boucle de circulation vraie grandeur pour valider le fonctionnement sous-atmosphérique. Tests du circuit hydraulique complet d’un module.</a:t>
            </a:r>
          </a:p>
          <a:p>
            <a:pPr lvl="1"/>
            <a:r>
              <a:rPr lang="fr-FR" sz="1400" b="1" i="1" dirty="0" smtClean="0">
                <a:solidFill>
                  <a:srgbClr val="C00000"/>
                </a:solidFill>
                <a:latin typeface="Calibri" panose="020F0502020204030204" pitchFamily="34" charset="0"/>
                <a:cs typeface="Calibri" panose="020F0502020204030204" pitchFamily="34" charset="0"/>
              </a:rPr>
              <a:t>1.1 </a:t>
            </a:r>
            <a:r>
              <a:rPr lang="fr-FR" sz="1400" b="1" i="1" dirty="0">
                <a:solidFill>
                  <a:srgbClr val="C00000"/>
                </a:solidFill>
                <a:latin typeface="Calibri" panose="020F0502020204030204" pitchFamily="34" charset="0"/>
                <a:cs typeface="Calibri" panose="020F0502020204030204" pitchFamily="34" charset="0"/>
              </a:rPr>
              <a:t>Thermique : </a:t>
            </a:r>
            <a:endParaRPr lang="fr-FR" sz="1400" b="1" i="1" dirty="0" smtClean="0">
              <a:solidFill>
                <a:srgbClr val="C00000"/>
              </a:solidFill>
              <a:latin typeface="Calibri" panose="020F0502020204030204" pitchFamily="34" charset="0"/>
              <a:cs typeface="Calibri" panose="020F0502020204030204" pitchFamily="34" charset="0"/>
            </a:endParaRPr>
          </a:p>
          <a:p>
            <a:pPr lvl="1"/>
            <a:r>
              <a:rPr lang="fr-FR" sz="1400" dirty="0">
                <a:solidFill>
                  <a:srgbClr val="7030A0"/>
                </a:solidFill>
                <a:latin typeface="Calibri" panose="020F0502020204030204" pitchFamily="34" charset="0"/>
                <a:cs typeface="Calibri" panose="020F0502020204030204" pitchFamily="34" charset="0"/>
              </a:rPr>
              <a:t>T</a:t>
            </a:r>
            <a:r>
              <a:rPr lang="fr-FR" sz="1400" dirty="0" smtClean="0">
                <a:solidFill>
                  <a:srgbClr val="7030A0"/>
                </a:solidFill>
                <a:latin typeface="Calibri" panose="020F0502020204030204" pitchFamily="34" charset="0"/>
                <a:cs typeface="Calibri" panose="020F0502020204030204" pitchFamily="34" charset="0"/>
              </a:rPr>
              <a:t>est </a:t>
            </a:r>
            <a:r>
              <a:rPr lang="fr-FR" sz="1400" dirty="0">
                <a:solidFill>
                  <a:srgbClr val="7030A0"/>
                </a:solidFill>
                <a:latin typeface="Calibri" panose="020F0502020204030204" pitchFamily="34" charset="0"/>
                <a:cs typeface="Calibri" panose="020F0502020204030204" pitchFamily="34" charset="0"/>
              </a:rPr>
              <a:t>boucle </a:t>
            </a:r>
            <a:r>
              <a:rPr lang="fr-FR" sz="1400" dirty="0" err="1">
                <a:solidFill>
                  <a:srgbClr val="7030A0"/>
                </a:solidFill>
                <a:latin typeface="Calibri" panose="020F0502020204030204" pitchFamily="34" charset="0"/>
                <a:cs typeface="Calibri" panose="020F0502020204030204" pitchFamily="34" charset="0"/>
              </a:rPr>
              <a:t>leakless</a:t>
            </a:r>
            <a:r>
              <a:rPr lang="fr-FR" sz="1400" dirty="0">
                <a:solidFill>
                  <a:srgbClr val="7030A0"/>
                </a:solidFill>
                <a:latin typeface="Calibri" panose="020F0502020204030204" pitchFamily="34" charset="0"/>
                <a:cs typeface="Calibri" panose="020F0502020204030204" pitchFamily="34" charset="0"/>
              </a:rPr>
              <a:t> complète et équipement hydraulique d’un module </a:t>
            </a:r>
          </a:p>
          <a:p>
            <a:pPr lvl="1"/>
            <a:r>
              <a:rPr lang="fr-FR" dirty="0"/>
              <a:t>- </a:t>
            </a:r>
            <a:r>
              <a:rPr lang="fr-FR" sz="1400" dirty="0">
                <a:solidFill>
                  <a:srgbClr val="7030A0"/>
                </a:solidFill>
                <a:latin typeface="Calibri" panose="020F0502020204030204" pitchFamily="34" charset="0"/>
                <a:cs typeface="Calibri" panose="020F0502020204030204" pitchFamily="34" charset="0"/>
              </a:rPr>
              <a:t>Poursuite des tests de la boucle </a:t>
            </a:r>
            <a:r>
              <a:rPr lang="fr-FR" sz="1400" dirty="0" smtClean="0">
                <a:solidFill>
                  <a:srgbClr val="7030A0"/>
                </a:solidFill>
                <a:latin typeface="Calibri" panose="020F0502020204030204" pitchFamily="34" charset="0"/>
                <a:cs typeface="Calibri" panose="020F0502020204030204" pitchFamily="34" charset="0"/>
              </a:rPr>
              <a:t>sous-atmosphérique :                                         0,7 </a:t>
            </a:r>
            <a:r>
              <a:rPr lang="fr-FR" sz="1400" dirty="0">
                <a:solidFill>
                  <a:srgbClr val="7030A0"/>
                </a:solidFill>
                <a:latin typeface="Calibri" panose="020F0502020204030204" pitchFamily="34" charset="0"/>
                <a:cs typeface="Calibri" panose="020F0502020204030204" pitchFamily="34" charset="0"/>
              </a:rPr>
              <a:t>k€</a:t>
            </a:r>
          </a:p>
          <a:p>
            <a:pPr lvl="1"/>
            <a:r>
              <a:rPr lang="fr-FR" dirty="0"/>
              <a:t>- </a:t>
            </a:r>
            <a:r>
              <a:rPr lang="fr-FR" sz="1400" dirty="0">
                <a:solidFill>
                  <a:srgbClr val="7030A0"/>
                </a:solidFill>
                <a:latin typeface="Calibri" panose="020F0502020204030204" pitchFamily="34" charset="0"/>
                <a:cs typeface="Calibri" panose="020F0502020204030204" pitchFamily="34" charset="0"/>
              </a:rPr>
              <a:t>Fabrication et brasage échangeur thermique sur géométrie </a:t>
            </a:r>
            <a:r>
              <a:rPr lang="fr-FR" sz="1400" dirty="0" smtClean="0">
                <a:solidFill>
                  <a:srgbClr val="7030A0"/>
                </a:solidFill>
                <a:latin typeface="Calibri" panose="020F0502020204030204" pitchFamily="34" charset="0"/>
                <a:cs typeface="Calibri" panose="020F0502020204030204" pitchFamily="34" charset="0"/>
              </a:rPr>
              <a:t>End-Cap :              0,9 </a:t>
            </a:r>
            <a:r>
              <a:rPr lang="fr-FR" sz="1400" dirty="0">
                <a:solidFill>
                  <a:srgbClr val="7030A0"/>
                </a:solidFill>
                <a:latin typeface="Calibri" panose="020F0502020204030204" pitchFamily="34" charset="0"/>
                <a:cs typeface="Calibri" panose="020F0502020204030204" pitchFamily="34" charset="0"/>
              </a:rPr>
              <a:t>k€</a:t>
            </a:r>
          </a:p>
          <a:p>
            <a:pPr lvl="1"/>
            <a:r>
              <a:rPr lang="fr-FR" sz="1400" dirty="0">
                <a:solidFill>
                  <a:srgbClr val="7030A0"/>
                </a:solidFill>
                <a:latin typeface="Calibri" panose="020F0502020204030204" pitchFamily="34" charset="0"/>
                <a:cs typeface="Calibri" panose="020F0502020204030204" pitchFamily="34" charset="0"/>
              </a:rPr>
              <a:t>- </a:t>
            </a:r>
            <a:r>
              <a:rPr lang="fr-FR" sz="1400" dirty="0" smtClean="0">
                <a:solidFill>
                  <a:srgbClr val="7030A0"/>
                </a:solidFill>
                <a:latin typeface="Calibri" panose="020F0502020204030204" pitchFamily="34" charset="0"/>
                <a:cs typeface="Calibri" panose="020F0502020204030204" pitchFamily="34" charset="0"/>
              </a:rPr>
              <a:t> Circuit </a:t>
            </a:r>
            <a:r>
              <a:rPr lang="fr-FR" sz="1400" dirty="0">
                <a:solidFill>
                  <a:srgbClr val="7030A0"/>
                </a:solidFill>
                <a:latin typeface="Calibri" panose="020F0502020204030204" pitchFamily="34" charset="0"/>
                <a:cs typeface="Calibri" panose="020F0502020204030204" pitchFamily="34" charset="0"/>
              </a:rPr>
              <a:t>complet de connexion hydraulique et distribution d’un module            </a:t>
            </a:r>
            <a:r>
              <a:rPr lang="fr-FR" sz="1400" dirty="0" smtClean="0">
                <a:solidFill>
                  <a:srgbClr val="7030A0"/>
                </a:solidFill>
                <a:latin typeface="Calibri" panose="020F0502020204030204" pitchFamily="34" charset="0"/>
                <a:cs typeface="Calibri" panose="020F0502020204030204" pitchFamily="34" charset="0"/>
              </a:rPr>
              <a:t> </a:t>
            </a:r>
            <a:r>
              <a:rPr lang="fr-FR" sz="1400" dirty="0">
                <a:solidFill>
                  <a:srgbClr val="7030A0"/>
                </a:solidFill>
                <a:latin typeface="Calibri" panose="020F0502020204030204" pitchFamily="34" charset="0"/>
                <a:cs typeface="Calibri" panose="020F0502020204030204" pitchFamily="34" charset="0"/>
              </a:rPr>
              <a:t>2,5 k€</a:t>
            </a:r>
          </a:p>
          <a:p>
            <a:pPr>
              <a:lnSpc>
                <a:spcPct val="100000"/>
              </a:lnSpc>
            </a:pPr>
            <a:r>
              <a:rPr lang="fr-FR" dirty="0"/>
              <a:t>                                                                                  </a:t>
            </a:r>
            <a:r>
              <a:rPr lang="fr-FR" sz="1400" dirty="0">
                <a:solidFill>
                  <a:srgbClr val="7030A0"/>
                </a:solidFill>
                <a:latin typeface="Calibri" panose="020F0502020204030204" pitchFamily="34" charset="0"/>
                <a:cs typeface="Calibri" panose="020F0502020204030204" pitchFamily="34" charset="0"/>
              </a:rPr>
              <a:t>TOTAL </a:t>
            </a:r>
            <a:r>
              <a:rPr lang="fr-FR" sz="1400" dirty="0" smtClean="0">
                <a:solidFill>
                  <a:srgbClr val="7030A0"/>
                </a:solidFill>
                <a:latin typeface="Calibri" panose="020F0502020204030204" pitchFamily="34" charset="0"/>
                <a:cs typeface="Calibri" panose="020F0502020204030204" pitchFamily="34" charset="0"/>
              </a:rPr>
              <a:t>COOLING :     </a:t>
            </a:r>
            <a:r>
              <a:rPr lang="fr-FR" sz="1400" dirty="0">
                <a:solidFill>
                  <a:srgbClr val="C00000"/>
                </a:solidFill>
                <a:latin typeface="Calibri" panose="020F0502020204030204" pitchFamily="34" charset="0"/>
                <a:cs typeface="Calibri" panose="020F0502020204030204" pitchFamily="34" charset="0"/>
              </a:rPr>
              <a:t>4,1 k€</a:t>
            </a:r>
            <a:endParaRPr sz="1400" dirty="0">
              <a:solidFill>
                <a:srgbClr val="C00000"/>
              </a:solidFill>
              <a:latin typeface="Calibri" panose="020F0502020204030204" pitchFamily="34" charset="0"/>
              <a:cs typeface="Calibri" panose="020F0502020204030204" pitchFamily="34" charset="0"/>
            </a:endParaRPr>
          </a:p>
          <a:p>
            <a:pPr>
              <a:lnSpc>
                <a:spcPct val="100000"/>
              </a:lnSpc>
            </a:pPr>
            <a:r>
              <a:rPr lang="fr-FR" sz="1400" b="1" i="1" dirty="0" smtClean="0">
                <a:solidFill>
                  <a:srgbClr val="C00000"/>
                </a:solidFill>
                <a:latin typeface="Calibri"/>
              </a:rPr>
              <a:t>2 - COMPOSITE</a:t>
            </a:r>
            <a:endParaRPr lang="fr-FR" sz="1400" b="1" i="1" dirty="0">
              <a:solidFill>
                <a:srgbClr val="C00000"/>
              </a:solidFill>
              <a:latin typeface="Calibri"/>
            </a:endParaRPr>
          </a:p>
          <a:p>
            <a:pPr>
              <a:lnSpc>
                <a:spcPct val="100000"/>
              </a:lnSpc>
            </a:pPr>
            <a:r>
              <a:rPr lang="fr-FR" sz="1400" dirty="0">
                <a:solidFill>
                  <a:srgbClr val="7030A0"/>
                </a:solidFill>
                <a:latin typeface="Calibri"/>
              </a:rPr>
              <a:t>Réalisation d’un grand layer End-Cap pour validation </a:t>
            </a:r>
            <a:r>
              <a:rPr lang="fr-FR" sz="1400" dirty="0" err="1">
                <a:solidFill>
                  <a:srgbClr val="7030A0"/>
                </a:solidFill>
                <a:latin typeface="Calibri"/>
              </a:rPr>
              <a:t>process</a:t>
            </a:r>
            <a:r>
              <a:rPr lang="fr-FR" sz="1400" dirty="0">
                <a:solidFill>
                  <a:srgbClr val="7030A0"/>
                </a:solidFill>
                <a:latin typeface="Calibri"/>
              </a:rPr>
              <a:t> fabrication en 2,5m</a:t>
            </a:r>
          </a:p>
          <a:p>
            <a:pPr lvl="1"/>
            <a:r>
              <a:rPr lang="fr-FR" sz="1400" b="1" i="1" dirty="0" smtClean="0">
                <a:solidFill>
                  <a:srgbClr val="C00000"/>
                </a:solidFill>
                <a:latin typeface="Calibri"/>
              </a:rPr>
              <a:t>2.2 </a:t>
            </a:r>
            <a:r>
              <a:rPr lang="fr-FR" sz="1400" b="1" i="1" dirty="0">
                <a:solidFill>
                  <a:srgbClr val="C00000"/>
                </a:solidFill>
                <a:latin typeface="Calibri"/>
              </a:rPr>
              <a:t>Moulage grand layer End-Cap </a:t>
            </a:r>
            <a:r>
              <a:rPr lang="fr-FR" sz="1400" b="1" i="1" dirty="0" smtClean="0">
                <a:solidFill>
                  <a:srgbClr val="C00000"/>
                </a:solidFill>
                <a:latin typeface="Calibri"/>
              </a:rPr>
              <a:t>:</a:t>
            </a:r>
            <a:endParaRPr lang="fr-FR" sz="1400" b="1" i="1" dirty="0">
              <a:solidFill>
                <a:srgbClr val="C00000"/>
              </a:solidFill>
              <a:latin typeface="Calibri"/>
            </a:endParaRPr>
          </a:p>
          <a:p>
            <a:pPr lvl="1"/>
            <a:r>
              <a:rPr lang="fr-FR" sz="1400" dirty="0">
                <a:solidFill>
                  <a:srgbClr val="7030A0"/>
                </a:solidFill>
                <a:latin typeface="Calibri"/>
              </a:rPr>
              <a:t>- Usinage reprise du moule + </a:t>
            </a:r>
            <a:r>
              <a:rPr lang="fr-FR" sz="1400" dirty="0" err="1">
                <a:solidFill>
                  <a:srgbClr val="7030A0"/>
                </a:solidFill>
                <a:latin typeface="Calibri"/>
              </a:rPr>
              <a:t>caule</a:t>
            </a:r>
            <a:r>
              <a:rPr lang="fr-FR" sz="1400">
                <a:solidFill>
                  <a:srgbClr val="7030A0"/>
                </a:solidFill>
                <a:latin typeface="Calibri"/>
              </a:rPr>
              <a:t> </a:t>
            </a:r>
            <a:r>
              <a:rPr lang="fr-FR" sz="1400" smtClean="0">
                <a:solidFill>
                  <a:srgbClr val="7030A0"/>
                </a:solidFill>
                <a:latin typeface="Calibri"/>
              </a:rPr>
              <a:t>plate :                                                                    </a:t>
            </a:r>
            <a:r>
              <a:rPr lang="fr-FR" sz="1400" dirty="0" smtClean="0">
                <a:solidFill>
                  <a:srgbClr val="7030A0"/>
                </a:solidFill>
                <a:latin typeface="Calibri"/>
              </a:rPr>
              <a:t>2,0 </a:t>
            </a:r>
            <a:r>
              <a:rPr lang="fr-FR" sz="1400" dirty="0">
                <a:solidFill>
                  <a:srgbClr val="7030A0"/>
                </a:solidFill>
                <a:latin typeface="Calibri"/>
              </a:rPr>
              <a:t>k€</a:t>
            </a:r>
          </a:p>
          <a:p>
            <a:pPr lvl="1"/>
            <a:r>
              <a:rPr lang="fr-FR" sz="1400" dirty="0">
                <a:solidFill>
                  <a:srgbClr val="7030A0"/>
                </a:solidFill>
                <a:latin typeface="Calibri"/>
              </a:rPr>
              <a:t>- Composite CC202-ET445 pour  3 alvéoles (20m²) + gabarits :                       </a:t>
            </a:r>
            <a:r>
              <a:rPr lang="fr-FR" sz="1400" dirty="0" smtClean="0">
                <a:solidFill>
                  <a:srgbClr val="7030A0"/>
                </a:solidFill>
                <a:latin typeface="Calibri"/>
              </a:rPr>
              <a:t>         </a:t>
            </a:r>
            <a:r>
              <a:rPr lang="fr-FR" sz="1400" dirty="0">
                <a:solidFill>
                  <a:srgbClr val="7030A0"/>
                </a:solidFill>
                <a:latin typeface="Calibri"/>
              </a:rPr>
              <a:t>1,5 k€ </a:t>
            </a:r>
          </a:p>
          <a:p>
            <a:pPr lvl="1"/>
            <a:r>
              <a:rPr lang="fr-FR" sz="1400" dirty="0">
                <a:solidFill>
                  <a:srgbClr val="7030A0"/>
                </a:solidFill>
                <a:latin typeface="Calibri"/>
              </a:rPr>
              <a:t>- Cuisson + transport :                                                                              </a:t>
            </a:r>
            <a:r>
              <a:rPr lang="fr-FR" sz="1400" dirty="0" smtClean="0">
                <a:solidFill>
                  <a:srgbClr val="7030A0"/>
                </a:solidFill>
                <a:latin typeface="Calibri"/>
              </a:rPr>
              <a:t>                         </a:t>
            </a:r>
            <a:r>
              <a:rPr lang="fr-FR" sz="1400" dirty="0">
                <a:solidFill>
                  <a:srgbClr val="7030A0"/>
                </a:solidFill>
                <a:latin typeface="Calibri"/>
              </a:rPr>
              <a:t>2,3 k€</a:t>
            </a:r>
          </a:p>
          <a:p>
            <a:pPr lvl="1"/>
            <a:r>
              <a:rPr lang="fr-FR" sz="1400" dirty="0">
                <a:solidFill>
                  <a:srgbClr val="7030A0"/>
                </a:solidFill>
                <a:latin typeface="Calibri"/>
              </a:rPr>
              <a:t>                                                                </a:t>
            </a:r>
            <a:r>
              <a:rPr lang="fr-FR" sz="1400" dirty="0" smtClean="0">
                <a:solidFill>
                  <a:srgbClr val="7030A0"/>
                </a:solidFill>
                <a:latin typeface="Calibri"/>
              </a:rPr>
              <a:t>                                                   </a:t>
            </a:r>
            <a:r>
              <a:rPr lang="fr-FR" sz="1400" dirty="0">
                <a:solidFill>
                  <a:srgbClr val="7030A0"/>
                </a:solidFill>
                <a:latin typeface="Calibri"/>
              </a:rPr>
              <a:t>TOTAL </a:t>
            </a:r>
            <a:r>
              <a:rPr lang="fr-FR" sz="1400" dirty="0" smtClean="0">
                <a:solidFill>
                  <a:srgbClr val="7030A0"/>
                </a:solidFill>
                <a:latin typeface="Calibri"/>
              </a:rPr>
              <a:t>COMPOSITE :     </a:t>
            </a:r>
            <a:r>
              <a:rPr lang="fr-FR" sz="1400" dirty="0">
                <a:solidFill>
                  <a:srgbClr val="C00000"/>
                </a:solidFill>
                <a:latin typeface="Calibri"/>
              </a:rPr>
              <a:t>5,8 k€</a:t>
            </a:r>
          </a:p>
          <a:p>
            <a:pPr>
              <a:lnSpc>
                <a:spcPct val="100000"/>
              </a:lnSpc>
            </a:pPr>
            <a:r>
              <a:rPr lang="fr-FR" sz="1400" b="1" i="1" dirty="0" smtClean="0">
                <a:solidFill>
                  <a:srgbClr val="C00000"/>
                </a:solidFill>
                <a:latin typeface="Calibri"/>
              </a:rPr>
              <a:t>3 - GUIDAGE </a:t>
            </a:r>
            <a:r>
              <a:rPr lang="fr-FR" sz="1400" b="1" i="1" dirty="0">
                <a:solidFill>
                  <a:srgbClr val="C00000"/>
                </a:solidFill>
                <a:latin typeface="Calibri"/>
              </a:rPr>
              <a:t>/ SUPPORTAGE</a:t>
            </a:r>
          </a:p>
          <a:p>
            <a:pPr>
              <a:lnSpc>
                <a:spcPct val="100000"/>
              </a:lnSpc>
            </a:pPr>
            <a:r>
              <a:rPr lang="fr-FR" sz="1400" dirty="0">
                <a:solidFill>
                  <a:srgbClr val="7030A0"/>
                </a:solidFill>
                <a:latin typeface="Calibri"/>
              </a:rPr>
              <a:t>Fin de montage de l'équipement pour les tests de manutention (contraintes/structures composites) et d'installation des fluides sur tous les types de modules.          </a:t>
            </a:r>
          </a:p>
          <a:p>
            <a:pPr lvl="1"/>
            <a:r>
              <a:rPr lang="fr-FR" sz="1400" b="1" i="1" dirty="0" smtClean="0">
                <a:solidFill>
                  <a:srgbClr val="C00000"/>
                </a:solidFill>
                <a:latin typeface="Calibri"/>
              </a:rPr>
              <a:t>3.1 </a:t>
            </a:r>
            <a:r>
              <a:rPr lang="fr-FR" sz="1400" b="1" i="1" dirty="0">
                <a:solidFill>
                  <a:srgbClr val="C00000"/>
                </a:solidFill>
                <a:latin typeface="Calibri"/>
              </a:rPr>
              <a:t>Tests sur outillage lourd manutention modules                                          </a:t>
            </a:r>
            <a:r>
              <a:rPr lang="fr-FR" sz="1400" b="1" i="1" dirty="0" smtClean="0">
                <a:solidFill>
                  <a:srgbClr val="C00000"/>
                </a:solidFill>
                <a:latin typeface="Calibri"/>
              </a:rPr>
              <a:t>         </a:t>
            </a:r>
            <a:r>
              <a:rPr lang="fr-FR" sz="1400" dirty="0">
                <a:solidFill>
                  <a:srgbClr val="7030A0"/>
                </a:solidFill>
                <a:latin typeface="Calibri"/>
              </a:rPr>
              <a:t>1,5 k€</a:t>
            </a:r>
          </a:p>
          <a:p>
            <a:pPr lvl="1"/>
            <a:r>
              <a:rPr lang="fr-FR" sz="1400" b="1" i="1" dirty="0">
                <a:solidFill>
                  <a:srgbClr val="C00000"/>
                </a:solidFill>
                <a:latin typeface="Calibri"/>
              </a:rPr>
              <a:t>3</a:t>
            </a:r>
            <a:r>
              <a:rPr lang="fr-FR" sz="1400" b="1" i="1" dirty="0" smtClean="0">
                <a:solidFill>
                  <a:srgbClr val="C00000"/>
                </a:solidFill>
                <a:latin typeface="Calibri"/>
              </a:rPr>
              <a:t>.2 </a:t>
            </a:r>
            <a:r>
              <a:rPr lang="fr-FR" sz="1400" b="1" i="1" dirty="0">
                <a:solidFill>
                  <a:srgbClr val="C00000"/>
                </a:solidFill>
                <a:latin typeface="Calibri"/>
              </a:rPr>
              <a:t>Rails double rangée                                                                                </a:t>
            </a:r>
            <a:r>
              <a:rPr lang="fr-FR" sz="1400" b="1" i="1" dirty="0" smtClean="0">
                <a:solidFill>
                  <a:srgbClr val="C00000"/>
                </a:solidFill>
                <a:latin typeface="Calibri"/>
              </a:rPr>
              <a:t>                    </a:t>
            </a:r>
            <a:r>
              <a:rPr lang="fr-FR" sz="1400" dirty="0" smtClean="0">
                <a:solidFill>
                  <a:srgbClr val="7030A0"/>
                </a:solidFill>
                <a:latin typeface="Calibri"/>
              </a:rPr>
              <a:t>0,7 </a:t>
            </a:r>
            <a:r>
              <a:rPr lang="fr-FR" sz="1400" dirty="0">
                <a:solidFill>
                  <a:srgbClr val="7030A0"/>
                </a:solidFill>
                <a:latin typeface="Calibri"/>
              </a:rPr>
              <a:t>k€</a:t>
            </a:r>
          </a:p>
          <a:p>
            <a:pPr>
              <a:lnSpc>
                <a:spcPct val="100000"/>
              </a:lnSpc>
            </a:pPr>
            <a:r>
              <a:rPr lang="fr-FR" sz="1400" dirty="0">
                <a:solidFill>
                  <a:srgbClr val="7030A0"/>
                </a:solidFill>
                <a:latin typeface="Calibri"/>
              </a:rPr>
              <a:t>                                                                                 </a:t>
            </a:r>
            <a:r>
              <a:rPr lang="fr-FR" sz="1400" dirty="0" smtClean="0">
                <a:solidFill>
                  <a:srgbClr val="7030A0"/>
                </a:solidFill>
                <a:latin typeface="Calibri"/>
              </a:rPr>
              <a:t>                                                 TOTAL OUTILLAGE :   </a:t>
            </a:r>
            <a:r>
              <a:rPr lang="fr-FR" sz="1400" dirty="0">
                <a:solidFill>
                  <a:srgbClr val="C00000"/>
                </a:solidFill>
                <a:latin typeface="Calibri"/>
              </a:rPr>
              <a:t>2,2 k</a:t>
            </a:r>
            <a:r>
              <a:rPr lang="fr-FR" sz="1400" dirty="0" smtClean="0">
                <a:solidFill>
                  <a:srgbClr val="C00000"/>
                </a:solidFill>
                <a:latin typeface="Calibri"/>
              </a:rPr>
              <a:t>€</a:t>
            </a:r>
          </a:p>
          <a:p>
            <a:pPr>
              <a:lnSpc>
                <a:spcPct val="100000"/>
              </a:lnSpc>
            </a:pPr>
            <a:r>
              <a:rPr lang="fr-FR" sz="1400" b="1" i="1" dirty="0" smtClean="0">
                <a:solidFill>
                  <a:srgbClr val="C00000"/>
                </a:solidFill>
                <a:latin typeface="Calibri"/>
              </a:rPr>
              <a:t>4 – MISSIONS</a:t>
            </a:r>
          </a:p>
          <a:p>
            <a:pPr>
              <a:lnSpc>
                <a:spcPct val="100000"/>
              </a:lnSpc>
            </a:pPr>
            <a:r>
              <a:rPr lang="fr-FR" sz="1400" dirty="0">
                <a:solidFill>
                  <a:srgbClr val="7030A0"/>
                </a:solidFill>
                <a:latin typeface="Calibri"/>
              </a:rPr>
              <a:t>Budget dévolu aux missions du projet ILC-CALICE (TOTAL 7K€) : réunions CALICE, déplacements (LLR, CERN, pôle composite) etc</a:t>
            </a:r>
            <a:r>
              <a:rPr lang="fr-FR" sz="1400" dirty="0" smtClean="0">
                <a:solidFill>
                  <a:srgbClr val="7030A0"/>
                </a:solidFill>
                <a:latin typeface="Calibri"/>
              </a:rPr>
              <a:t>..</a:t>
            </a:r>
          </a:p>
          <a:p>
            <a:pPr>
              <a:lnSpc>
                <a:spcPct val="100000"/>
              </a:lnSpc>
            </a:pPr>
            <a:r>
              <a:rPr lang="fr-FR" sz="1400" dirty="0">
                <a:solidFill>
                  <a:srgbClr val="7030A0"/>
                </a:solidFill>
                <a:latin typeface="Calibri"/>
              </a:rPr>
              <a:t> </a:t>
            </a:r>
            <a:r>
              <a:rPr lang="fr-FR" sz="1400" dirty="0" smtClean="0">
                <a:solidFill>
                  <a:srgbClr val="7030A0"/>
                </a:solidFill>
                <a:latin typeface="Calibri"/>
              </a:rPr>
              <a:t>                                                                                                                                    TOTAL MISSIONS :   </a:t>
            </a:r>
            <a:r>
              <a:rPr lang="fr-FR" sz="1400" dirty="0" smtClean="0">
                <a:solidFill>
                  <a:srgbClr val="C00000"/>
                </a:solidFill>
                <a:latin typeface="Calibri"/>
              </a:rPr>
              <a:t>7 </a:t>
            </a:r>
            <a:r>
              <a:rPr lang="fr-FR" sz="1400" dirty="0">
                <a:solidFill>
                  <a:srgbClr val="C00000"/>
                </a:solidFill>
                <a:latin typeface="Calibri"/>
              </a:rPr>
              <a:t>k</a:t>
            </a:r>
            <a:r>
              <a:rPr lang="fr-FR" sz="1400" dirty="0" smtClean="0">
                <a:solidFill>
                  <a:srgbClr val="C00000"/>
                </a:solidFill>
                <a:latin typeface="Calibri"/>
              </a:rPr>
              <a:t>€</a:t>
            </a:r>
            <a:endParaRPr lang="fr-FR" dirty="0" smtClean="0">
              <a:solidFill>
                <a:srgbClr val="C00000"/>
              </a:solidFill>
              <a:latin typeface="Calibri"/>
            </a:endParaRPr>
          </a:p>
          <a:p>
            <a:r>
              <a:rPr lang="fr-FR" b="1" dirty="0">
                <a:solidFill>
                  <a:srgbClr val="C00000"/>
                </a:solidFill>
                <a:latin typeface="Calibri"/>
              </a:rPr>
              <a:t> </a:t>
            </a:r>
            <a:r>
              <a:rPr lang="fr-FR" b="1" dirty="0" smtClean="0">
                <a:solidFill>
                  <a:srgbClr val="C00000"/>
                </a:solidFill>
                <a:latin typeface="Calibri"/>
              </a:rPr>
              <a:t>                                                TOTAL </a:t>
            </a:r>
            <a:r>
              <a:rPr lang="fr-FR" b="1" dirty="0">
                <a:solidFill>
                  <a:srgbClr val="C00000"/>
                </a:solidFill>
                <a:latin typeface="Calibri"/>
              </a:rPr>
              <a:t>BUDGET </a:t>
            </a:r>
            <a:r>
              <a:rPr lang="fr-FR" b="1" dirty="0" smtClean="0">
                <a:solidFill>
                  <a:srgbClr val="C00000"/>
                </a:solidFill>
                <a:latin typeface="Calibri"/>
              </a:rPr>
              <a:t>2018 </a:t>
            </a:r>
            <a:r>
              <a:rPr lang="fr-FR" b="1" dirty="0">
                <a:solidFill>
                  <a:srgbClr val="C00000"/>
                </a:solidFill>
                <a:latin typeface="Calibri"/>
              </a:rPr>
              <a:t>:  </a:t>
            </a:r>
            <a:r>
              <a:rPr lang="fr-FR" b="1" dirty="0" smtClean="0">
                <a:solidFill>
                  <a:srgbClr val="C00000"/>
                </a:solidFill>
                <a:latin typeface="Calibri"/>
              </a:rPr>
              <a:t>19,1 </a:t>
            </a:r>
            <a:r>
              <a:rPr lang="fr-FR" b="1" dirty="0">
                <a:solidFill>
                  <a:srgbClr val="C00000"/>
                </a:solidFill>
                <a:latin typeface="Calibri"/>
              </a:rPr>
              <a:t>k€</a:t>
            </a:r>
            <a:endParaRPr lang="fr-FR" b="1" dirty="0"/>
          </a:p>
          <a:p>
            <a:pPr>
              <a:lnSpc>
                <a:spcPct val="100000"/>
              </a:lnSpc>
            </a:pPr>
            <a:endParaRPr lang="fr-FR" sz="1400" dirty="0">
              <a:solidFill>
                <a:srgbClr val="7030A0"/>
              </a:solidFill>
              <a:latin typeface="Calibri"/>
            </a:endParaRPr>
          </a:p>
          <a:p>
            <a:pPr>
              <a:lnSpc>
                <a:spcPct val="100000"/>
              </a:lnSpc>
            </a:pPr>
            <a:endParaRPr lang="fr-FR" sz="1400" dirty="0">
              <a:solidFill>
                <a:srgbClr val="7030A0"/>
              </a:solidFill>
              <a:latin typeface="Calibri"/>
            </a:endParaRPr>
          </a:p>
          <a:p>
            <a:pPr>
              <a:lnSpc>
                <a:spcPct val="100000"/>
              </a:lnSpc>
            </a:pPr>
            <a:endParaRPr dirty="0"/>
          </a:p>
        </p:txBody>
      </p:sp>
      <p:sp>
        <p:nvSpPr>
          <p:cNvPr id="255" name="CustomShape 5"/>
          <p:cNvSpPr/>
          <p:nvPr/>
        </p:nvSpPr>
        <p:spPr>
          <a:xfrm>
            <a:off x="1836360" y="0"/>
            <a:ext cx="475164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strike="noStrike" dirty="0">
                <a:solidFill>
                  <a:srgbClr val="C00000"/>
                </a:solidFill>
                <a:latin typeface="Calibri"/>
              </a:rPr>
              <a:t>Demande de Budget </a:t>
            </a:r>
            <a:r>
              <a:rPr lang="fr-FR" sz="3200" strike="noStrike" dirty="0" smtClean="0">
                <a:solidFill>
                  <a:srgbClr val="C00000"/>
                </a:solidFill>
                <a:latin typeface="Calibri"/>
              </a:rPr>
              <a:t>2018</a:t>
            </a:r>
            <a:endParaRPr dirty="0"/>
          </a:p>
        </p:txBody>
      </p:sp>
      <p:sp>
        <p:nvSpPr>
          <p:cNvPr id="258" name="Line 8"/>
          <p:cNvSpPr/>
          <p:nvPr/>
        </p:nvSpPr>
        <p:spPr>
          <a:xfrm>
            <a:off x="359744" y="2852936"/>
            <a:ext cx="8388720" cy="0"/>
          </a:xfrm>
          <a:prstGeom prst="line">
            <a:avLst/>
          </a:prstGeom>
          <a:ln>
            <a:solidFill>
              <a:srgbClr val="4A7EBB"/>
            </a:solidFill>
            <a:round/>
          </a:ln>
        </p:spPr>
      </p:sp>
      <p:sp>
        <p:nvSpPr>
          <p:cNvPr id="259" name="Line 9"/>
          <p:cNvSpPr/>
          <p:nvPr/>
        </p:nvSpPr>
        <p:spPr>
          <a:xfrm>
            <a:off x="359744" y="5589240"/>
            <a:ext cx="8388720" cy="0"/>
          </a:xfrm>
          <a:prstGeom prst="line">
            <a:avLst/>
          </a:prstGeom>
          <a:ln>
            <a:solidFill>
              <a:srgbClr val="4A7EBB"/>
            </a:solidFill>
            <a:round/>
          </a:ln>
        </p:spPr>
      </p:sp>
      <p:sp>
        <p:nvSpPr>
          <p:cNvPr id="260" name="Line 10"/>
          <p:cNvSpPr/>
          <p:nvPr/>
        </p:nvSpPr>
        <p:spPr>
          <a:xfrm>
            <a:off x="359744" y="4293096"/>
            <a:ext cx="8388720" cy="0"/>
          </a:xfrm>
          <a:prstGeom prst="line">
            <a:avLst/>
          </a:prstGeom>
          <a:ln>
            <a:solidFill>
              <a:srgbClr val="4A7EBB"/>
            </a:solidFill>
            <a:round/>
          </a:ln>
        </p:spPr>
      </p:sp>
    </p:spTree>
    <p:extLst>
      <p:ext uri="{BB962C8B-B14F-4D97-AF65-F5344CB8AC3E}">
        <p14:creationId xmlns:p14="http://schemas.microsoft.com/office/powerpoint/2010/main" val="53843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7254">
            <a:off x="4121681" y="1979400"/>
            <a:ext cx="4553175" cy="2645721"/>
          </a:xfrm>
          <a:prstGeom prst="rect">
            <a:avLst/>
          </a:prstGeom>
        </p:spPr>
      </p:pic>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34" y="1527754"/>
            <a:ext cx="3660057" cy="4336119"/>
          </a:xfrm>
          <a:prstGeom prst="rect">
            <a:avLst/>
          </a:prstGeom>
        </p:spPr>
      </p:pic>
      <p:sp>
        <p:nvSpPr>
          <p:cNvPr id="33" name="Rectangle 8"/>
          <p:cNvSpPr txBox="1">
            <a:spLocks noChangeArrowheads="1"/>
          </p:cNvSpPr>
          <p:nvPr/>
        </p:nvSpPr>
        <p:spPr bwMode="auto">
          <a:xfrm>
            <a:off x="0" y="0"/>
            <a:ext cx="8353425"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endParaRPr lang="en-GB" sz="3200" dirty="0" smtClean="0">
              <a:solidFill>
                <a:srgbClr val="0070C0"/>
              </a:solidFill>
              <a:ea typeface="+mj-ea"/>
              <a:cs typeface="+mj-cs"/>
            </a:endParaRPr>
          </a:p>
        </p:txBody>
      </p:sp>
      <p:sp>
        <p:nvSpPr>
          <p:cNvPr id="34" name="Rectangle 33"/>
          <p:cNvSpPr/>
          <p:nvPr/>
        </p:nvSpPr>
        <p:spPr>
          <a:xfrm>
            <a:off x="205831" y="692696"/>
            <a:ext cx="8919519" cy="923330"/>
          </a:xfrm>
          <a:prstGeom prst="rect">
            <a:avLst/>
          </a:prstGeom>
        </p:spPr>
        <p:txBody>
          <a:bodyPr wrap="square">
            <a:spAutoFit/>
          </a:bodyPr>
          <a:lstStyle/>
          <a:p>
            <a:r>
              <a:rPr lang="en-GB" dirty="0">
                <a:latin typeface="Arial" pitchFamily="34" charset="0"/>
                <a:cs typeface="Arial" pitchFamily="34" charset="0"/>
              </a:rPr>
              <a:t>End-Caps: </a:t>
            </a:r>
            <a:r>
              <a:rPr lang="en-GB" dirty="0"/>
              <a:t>25,5 t - </a:t>
            </a:r>
            <a:r>
              <a:rPr lang="en-GB" dirty="0">
                <a:latin typeface="Arial" pitchFamily="34" charset="0"/>
                <a:cs typeface="Arial" pitchFamily="34" charset="0"/>
              </a:rPr>
              <a:t>modular alveolar structure - composite </a:t>
            </a:r>
            <a:r>
              <a:rPr lang="en-GB" dirty="0">
                <a:solidFill>
                  <a:srgbClr val="0033CC"/>
                </a:solidFill>
              </a:rPr>
              <a:t>W / Carbone HR</a:t>
            </a:r>
          </a:p>
          <a:p>
            <a:r>
              <a:rPr lang="en-US" dirty="0" smtClean="0">
                <a:solidFill>
                  <a:srgbClr val="000000"/>
                </a:solidFill>
                <a:latin typeface="Arial" pitchFamily="34" charset="0"/>
                <a:ea typeface="Times New Roman" pitchFamily="18" charset="0"/>
                <a:cs typeface="Calibri" pitchFamily="34" charset="0"/>
              </a:rPr>
              <a:t>Each </a:t>
            </a:r>
            <a:r>
              <a:rPr lang="en-US" dirty="0">
                <a:solidFill>
                  <a:srgbClr val="000000"/>
                </a:solidFill>
                <a:latin typeface="Arial" pitchFamily="34" charset="0"/>
                <a:ea typeface="Times New Roman" pitchFamily="18" charset="0"/>
                <a:cs typeface="Calibri" pitchFamily="34" charset="0"/>
              </a:rPr>
              <a:t>End-Cap </a:t>
            </a:r>
            <a:r>
              <a:rPr lang="en-US" dirty="0" smtClean="0">
                <a:solidFill>
                  <a:srgbClr val="000000"/>
                </a:solidFill>
                <a:latin typeface="Arial" pitchFamily="34" charset="0"/>
                <a:ea typeface="Times New Roman" pitchFamily="18" charset="0"/>
                <a:cs typeface="Calibri" pitchFamily="34" charset="0"/>
              </a:rPr>
              <a:t>is divided </a:t>
            </a:r>
            <a:r>
              <a:rPr lang="en-US" dirty="0">
                <a:solidFill>
                  <a:srgbClr val="000000"/>
                </a:solidFill>
                <a:latin typeface="Arial" pitchFamily="34" charset="0"/>
                <a:ea typeface="Times New Roman" pitchFamily="18" charset="0"/>
                <a:cs typeface="Calibri" pitchFamily="34" charset="0"/>
              </a:rPr>
              <a:t>in 4 quarters composed of 3 modules each </a:t>
            </a:r>
            <a:endParaRPr lang="en-US" dirty="0" smtClean="0">
              <a:solidFill>
                <a:srgbClr val="000000"/>
              </a:solidFill>
              <a:latin typeface="Arial" pitchFamily="34" charset="0"/>
              <a:ea typeface="Times New Roman" pitchFamily="18" charset="0"/>
              <a:cs typeface="Calibri" pitchFamily="34" charset="0"/>
            </a:endParaRPr>
          </a:p>
          <a:p>
            <a:r>
              <a:rPr lang="en-US" dirty="0">
                <a:solidFill>
                  <a:srgbClr val="000000"/>
                </a:solidFill>
                <a:latin typeface="Arial" pitchFamily="34" charset="0"/>
                <a:ea typeface="Times New Roman" pitchFamily="18" charset="0"/>
                <a:cs typeface="Calibri" pitchFamily="34" charset="0"/>
              </a:rPr>
              <a:t>There are 3 alveoli rows per module, </a:t>
            </a:r>
            <a:r>
              <a:rPr lang="fr-FR" dirty="0" err="1">
                <a:solidFill>
                  <a:srgbClr val="000000"/>
                </a:solidFill>
                <a:latin typeface="Arial" pitchFamily="34" charset="0"/>
                <a:ea typeface="Times New Roman" pitchFamily="18" charset="0"/>
                <a:cs typeface="Calibri" pitchFamily="34" charset="0"/>
              </a:rPr>
              <a:t>each</a:t>
            </a:r>
            <a:r>
              <a:rPr lang="fr-FR" dirty="0">
                <a:solidFill>
                  <a:srgbClr val="000000"/>
                </a:solidFill>
                <a:latin typeface="Arial" pitchFamily="34" charset="0"/>
                <a:ea typeface="Times New Roman" pitchFamily="18" charset="0"/>
                <a:cs typeface="Calibri" pitchFamily="34" charset="0"/>
              </a:rPr>
              <a:t> </a:t>
            </a:r>
            <a:r>
              <a:rPr lang="fr-FR" dirty="0" err="1">
                <a:solidFill>
                  <a:srgbClr val="000000"/>
                </a:solidFill>
                <a:latin typeface="Arial" pitchFamily="34" charset="0"/>
                <a:ea typeface="Times New Roman" pitchFamily="18" charset="0"/>
                <a:cs typeface="Calibri" pitchFamily="34" charset="0"/>
              </a:rPr>
              <a:t>containing</a:t>
            </a:r>
            <a:r>
              <a:rPr lang="fr-FR" dirty="0">
                <a:solidFill>
                  <a:srgbClr val="000000"/>
                </a:solidFill>
                <a:latin typeface="Arial" pitchFamily="34" charset="0"/>
                <a:ea typeface="Times New Roman" pitchFamily="18" charset="0"/>
                <a:cs typeface="Calibri" pitchFamily="34" charset="0"/>
              </a:rPr>
              <a:t> 15 </a:t>
            </a:r>
            <a:r>
              <a:rPr lang="fr-FR" dirty="0" err="1">
                <a:solidFill>
                  <a:srgbClr val="000000"/>
                </a:solidFill>
                <a:latin typeface="Arial" pitchFamily="34" charset="0"/>
                <a:ea typeface="Times New Roman" pitchFamily="18" charset="0"/>
                <a:cs typeface="Calibri" pitchFamily="34" charset="0"/>
              </a:rPr>
              <a:t>alveoli</a:t>
            </a:r>
            <a:r>
              <a:rPr lang="fr-FR" dirty="0">
                <a:solidFill>
                  <a:srgbClr val="000000"/>
                </a:solidFill>
                <a:latin typeface="Arial" pitchFamily="34" charset="0"/>
                <a:ea typeface="Times New Roman" pitchFamily="18" charset="0"/>
                <a:cs typeface="Calibri" pitchFamily="34" charset="0"/>
              </a:rPr>
              <a:t> </a:t>
            </a:r>
            <a:r>
              <a:rPr lang="en-US" dirty="0">
                <a:solidFill>
                  <a:srgbClr val="000000"/>
                </a:solidFill>
                <a:latin typeface="Arial" pitchFamily="34" charset="0"/>
                <a:ea typeface="Times New Roman" pitchFamily="18" charset="0"/>
                <a:cs typeface="Calibri" pitchFamily="34" charset="0"/>
              </a:rPr>
              <a:t>to host </a:t>
            </a:r>
            <a:r>
              <a:rPr lang="fr-FR" dirty="0" err="1">
                <a:solidFill>
                  <a:srgbClr val="000000"/>
                </a:solidFill>
                <a:latin typeface="Arial" pitchFamily="34" charset="0"/>
                <a:ea typeface="Times New Roman" pitchFamily="18" charset="0"/>
                <a:cs typeface="Calibri" pitchFamily="34" charset="0"/>
              </a:rPr>
              <a:t>Ecal</a:t>
            </a:r>
            <a:r>
              <a:rPr lang="fr-FR" dirty="0">
                <a:solidFill>
                  <a:srgbClr val="000000"/>
                </a:solidFill>
                <a:latin typeface="Arial" pitchFamily="34" charset="0"/>
                <a:ea typeface="Times New Roman" pitchFamily="18" charset="0"/>
                <a:cs typeface="Calibri" pitchFamily="34" charset="0"/>
              </a:rPr>
              <a:t> </a:t>
            </a:r>
            <a:r>
              <a:rPr lang="fr-FR" dirty="0" err="1">
                <a:solidFill>
                  <a:srgbClr val="000000"/>
                </a:solidFill>
                <a:latin typeface="Arial" pitchFamily="34" charset="0"/>
                <a:ea typeface="Times New Roman" pitchFamily="18" charset="0"/>
                <a:cs typeface="Calibri" pitchFamily="34" charset="0"/>
              </a:rPr>
              <a:t>layers</a:t>
            </a:r>
            <a:endParaRPr lang="fr-FR" dirty="0">
              <a:solidFill>
                <a:srgbClr val="000000"/>
              </a:solidFill>
              <a:latin typeface="Arial" pitchFamily="34" charset="0"/>
              <a:ea typeface="Times New Roman" pitchFamily="18" charset="0"/>
              <a:cs typeface="Calibri" pitchFamily="34" charset="0"/>
            </a:endParaRPr>
          </a:p>
        </p:txBody>
      </p:sp>
      <p:sp>
        <p:nvSpPr>
          <p:cNvPr id="35" name="Rectangle 34"/>
          <p:cNvSpPr/>
          <p:nvPr/>
        </p:nvSpPr>
        <p:spPr>
          <a:xfrm>
            <a:off x="755576" y="5967386"/>
            <a:ext cx="2198399" cy="507831"/>
          </a:xfrm>
          <a:prstGeom prst="rect">
            <a:avLst/>
          </a:prstGeom>
        </p:spPr>
        <p:txBody>
          <a:bodyPr wrap="square">
            <a:spAutoFit/>
          </a:bodyPr>
          <a:lstStyle/>
          <a:p>
            <a:pPr algn="ctr"/>
            <a:r>
              <a:rPr lang="fr-FR" sz="900" b="1" dirty="0" smtClean="0"/>
              <a:t>Baseline ECAL </a:t>
            </a:r>
            <a:r>
              <a:rPr lang="fr-FR" sz="900" b="1" dirty="0"/>
              <a:t>End-cap D=4188</a:t>
            </a:r>
          </a:p>
          <a:p>
            <a:pPr algn="ctr"/>
            <a:r>
              <a:rPr lang="en-US" sz="900" i="1" dirty="0" smtClean="0"/>
              <a:t>Rear face fully equipped with</a:t>
            </a:r>
            <a:br>
              <a:rPr lang="en-US" sz="900" i="1" dirty="0" smtClean="0"/>
            </a:br>
            <a:r>
              <a:rPr lang="en-US" sz="900" i="1" dirty="0" smtClean="0"/>
              <a:t>rails and cooling pipes</a:t>
            </a:r>
            <a:endParaRPr lang="en-US" sz="900" i="1" dirty="0"/>
          </a:p>
        </p:txBody>
      </p:sp>
      <p:grpSp>
        <p:nvGrpSpPr>
          <p:cNvPr id="5" name="Groupe 5"/>
          <p:cNvGrpSpPr/>
          <p:nvPr/>
        </p:nvGrpSpPr>
        <p:grpSpPr>
          <a:xfrm>
            <a:off x="3744960" y="1826732"/>
            <a:ext cx="5494594" cy="3206189"/>
            <a:chOff x="3772936" y="1909189"/>
            <a:chExt cx="5494594" cy="3206189"/>
          </a:xfrm>
        </p:grpSpPr>
        <p:grpSp>
          <p:nvGrpSpPr>
            <p:cNvPr id="6" name="Groupe 14"/>
            <p:cNvGrpSpPr/>
            <p:nvPr/>
          </p:nvGrpSpPr>
          <p:grpSpPr>
            <a:xfrm>
              <a:off x="3772936" y="1909189"/>
              <a:ext cx="5494594" cy="2913974"/>
              <a:chOff x="3650056" y="2093083"/>
              <a:chExt cx="5494594" cy="2913974"/>
            </a:xfrm>
          </p:grpSpPr>
          <p:sp>
            <p:nvSpPr>
              <p:cNvPr id="86" name="Text Box 28"/>
              <p:cNvSpPr txBox="1">
                <a:spLocks noChangeArrowheads="1"/>
              </p:cNvSpPr>
              <p:nvPr/>
            </p:nvSpPr>
            <p:spPr bwMode="auto">
              <a:xfrm>
                <a:off x="7435934" y="4791613"/>
                <a:ext cx="917491" cy="215444"/>
              </a:xfrm>
              <a:prstGeom prst="rect">
                <a:avLst/>
              </a:prstGeom>
              <a:noFill/>
              <a:ln w="9525">
                <a:noFill/>
                <a:miter lim="800000"/>
                <a:headEnd/>
                <a:tailEnd/>
              </a:ln>
            </p:spPr>
            <p:txBody>
              <a:bodyPr wrap="square">
                <a:spAutoFit/>
              </a:bodyPr>
              <a:lstStyle/>
              <a:p>
                <a:r>
                  <a:rPr lang="en-GB" sz="800" b="1" dirty="0" smtClean="0">
                    <a:ea typeface="MS Mincho" pitchFamily="49" charset="-128"/>
                  </a:rPr>
                  <a:t>Detector slab (Si)</a:t>
                </a:r>
                <a:endParaRPr lang="en-GB" sz="800" b="1" dirty="0">
                  <a:ea typeface="MS Mincho" pitchFamily="49" charset="-128"/>
                </a:endParaRPr>
              </a:p>
            </p:txBody>
          </p:sp>
          <p:sp>
            <p:nvSpPr>
              <p:cNvPr id="2" name="Flèche droite 1"/>
              <p:cNvSpPr/>
              <p:nvPr/>
            </p:nvSpPr>
            <p:spPr>
              <a:xfrm rot="648534">
                <a:off x="3650056" y="2821568"/>
                <a:ext cx="345750" cy="14796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4"/>
              <p:cNvGrpSpPr/>
              <p:nvPr/>
            </p:nvGrpSpPr>
            <p:grpSpPr>
              <a:xfrm>
                <a:off x="4128997" y="2093083"/>
                <a:ext cx="5015653" cy="2349470"/>
                <a:chOff x="4128997" y="2093083"/>
                <a:chExt cx="5015653" cy="2349470"/>
              </a:xfrm>
            </p:grpSpPr>
            <p:grpSp>
              <p:nvGrpSpPr>
                <p:cNvPr id="10" name="Groupe 69"/>
                <p:cNvGrpSpPr/>
                <p:nvPr/>
              </p:nvGrpSpPr>
              <p:grpSpPr>
                <a:xfrm>
                  <a:off x="4128997" y="2093083"/>
                  <a:ext cx="5015653" cy="2349470"/>
                  <a:chOff x="4134616" y="779572"/>
                  <a:chExt cx="5015653" cy="2349470"/>
                </a:xfrm>
              </p:grpSpPr>
              <p:cxnSp>
                <p:nvCxnSpPr>
                  <p:cNvPr id="72" name="Connecteur droit 71"/>
                  <p:cNvCxnSpPr/>
                  <p:nvPr/>
                </p:nvCxnSpPr>
                <p:spPr>
                  <a:xfrm flipH="1" flipV="1">
                    <a:off x="4134616" y="1554743"/>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H="1" flipV="1">
                    <a:off x="6386608" y="779572"/>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V="1">
                    <a:off x="4172977" y="800079"/>
                    <a:ext cx="2267551" cy="781958"/>
                  </a:xfrm>
                  <a:prstGeom prst="straightConnector1">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rot="20406605">
                    <a:off x="5015740" y="1000720"/>
                    <a:ext cx="432048" cy="230832"/>
                  </a:xfrm>
                  <a:prstGeom prst="rect">
                    <a:avLst/>
                  </a:prstGeom>
                  <a:noFill/>
                </p:spPr>
                <p:txBody>
                  <a:bodyPr wrap="square" rtlCol="0">
                    <a:spAutoFit/>
                  </a:bodyPr>
                  <a:lstStyle/>
                  <a:p>
                    <a:r>
                      <a:rPr lang="fr-FR" sz="900" dirty="0" smtClean="0"/>
                      <a:t>1683</a:t>
                    </a:r>
                    <a:endParaRPr lang="fr-FR" sz="900" dirty="0"/>
                  </a:p>
                </p:txBody>
              </p:sp>
              <p:cxnSp>
                <p:nvCxnSpPr>
                  <p:cNvPr id="76" name="Connecteur droit 75"/>
                  <p:cNvCxnSpPr/>
                  <p:nvPr/>
                </p:nvCxnSpPr>
                <p:spPr>
                  <a:xfrm flipV="1">
                    <a:off x="6526061" y="851580"/>
                    <a:ext cx="18793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614116" y="2823821"/>
                    <a:ext cx="164561"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6629403" y="904422"/>
                    <a:ext cx="2115910" cy="1934774"/>
                  </a:xfrm>
                  <a:prstGeom prst="straightConnector1">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7624383" y="1644557"/>
                    <a:ext cx="432048" cy="230832"/>
                  </a:xfrm>
                  <a:prstGeom prst="rect">
                    <a:avLst/>
                  </a:prstGeom>
                  <a:noFill/>
                </p:spPr>
                <p:txBody>
                  <a:bodyPr wrap="square" rtlCol="0">
                    <a:spAutoFit/>
                  </a:bodyPr>
                  <a:lstStyle/>
                  <a:p>
                    <a:r>
                      <a:rPr lang="fr-FR" sz="900" dirty="0" smtClean="0"/>
                      <a:t>2492</a:t>
                    </a:r>
                    <a:endParaRPr lang="fr-FR" sz="900" dirty="0"/>
                  </a:p>
                </p:txBody>
              </p:sp>
              <p:cxnSp>
                <p:nvCxnSpPr>
                  <p:cNvPr id="80" name="Connecteur droit 79"/>
                  <p:cNvCxnSpPr/>
                  <p:nvPr/>
                </p:nvCxnSpPr>
                <p:spPr>
                  <a:xfrm flipV="1">
                    <a:off x="8635941" y="3057034"/>
                    <a:ext cx="164561"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H="1" flipV="1">
                    <a:off x="8751083" y="2835188"/>
                    <a:ext cx="11540" cy="239402"/>
                  </a:xfrm>
                  <a:prstGeom prst="straightConnector1">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8718221" y="2821548"/>
                    <a:ext cx="432048" cy="230832"/>
                  </a:xfrm>
                  <a:prstGeom prst="rect">
                    <a:avLst/>
                  </a:prstGeom>
                  <a:noFill/>
                </p:spPr>
                <p:txBody>
                  <a:bodyPr wrap="square" rtlCol="0">
                    <a:spAutoFit/>
                  </a:bodyPr>
                  <a:lstStyle/>
                  <a:p>
                    <a:r>
                      <a:rPr lang="fr-FR" sz="900" dirty="0" smtClean="0"/>
                      <a:t>185</a:t>
                    </a:r>
                    <a:endParaRPr lang="fr-FR" sz="900" dirty="0"/>
                  </a:p>
                </p:txBody>
              </p:sp>
            </p:grpSp>
            <p:sp>
              <p:nvSpPr>
                <p:cNvPr id="85" name="Line 29"/>
                <p:cNvSpPr>
                  <a:spLocks noChangeShapeType="1"/>
                </p:cNvSpPr>
                <p:nvPr/>
              </p:nvSpPr>
              <p:spPr bwMode="auto">
                <a:xfrm flipV="1">
                  <a:off x="4983742" y="3907946"/>
                  <a:ext cx="273114" cy="370301"/>
                </a:xfrm>
                <a:prstGeom prst="line">
                  <a:avLst/>
                </a:prstGeom>
                <a:noFill/>
                <a:ln w="12700">
                  <a:solidFill>
                    <a:schemeClr val="tx1"/>
                  </a:solidFill>
                  <a:round/>
                  <a:headEnd type="none" w="sm" len="sm"/>
                  <a:tailEnd type="triangle" w="sm" len="med"/>
                </a:ln>
              </p:spPr>
              <p:txBody>
                <a:bodyPr/>
                <a:lstStyle/>
                <a:p>
                  <a:endParaRPr lang="en-US"/>
                </a:p>
              </p:txBody>
            </p:sp>
            <p:sp>
              <p:nvSpPr>
                <p:cNvPr id="3" name="ZoneTexte 2"/>
                <p:cNvSpPr txBox="1"/>
                <p:nvPr/>
              </p:nvSpPr>
              <p:spPr>
                <a:xfrm>
                  <a:off x="4716733" y="2957346"/>
                  <a:ext cx="396488" cy="276999"/>
                </a:xfrm>
                <a:prstGeom prst="rect">
                  <a:avLst/>
                </a:prstGeom>
                <a:noFill/>
              </p:spPr>
              <p:txBody>
                <a:bodyPr wrap="square" rtlCol="0">
                  <a:spAutoFit/>
                </a:bodyPr>
                <a:lstStyle/>
                <a:p>
                  <a:r>
                    <a:rPr lang="fr-FR" sz="1200" b="1" dirty="0" smtClean="0">
                      <a:solidFill>
                        <a:schemeClr val="bg1">
                          <a:lumMod val="85000"/>
                        </a:schemeClr>
                      </a:solidFill>
                    </a:rPr>
                    <a:t>M1</a:t>
                  </a:r>
                  <a:endParaRPr lang="fr-FR" sz="1200" b="1" dirty="0">
                    <a:solidFill>
                      <a:schemeClr val="bg1">
                        <a:lumMod val="85000"/>
                      </a:schemeClr>
                    </a:solidFill>
                  </a:endParaRPr>
                </a:p>
              </p:txBody>
            </p:sp>
            <p:sp>
              <p:nvSpPr>
                <p:cNvPr id="30" name="ZoneTexte 29"/>
                <p:cNvSpPr txBox="1"/>
                <p:nvPr/>
              </p:nvSpPr>
              <p:spPr>
                <a:xfrm>
                  <a:off x="5481447" y="2700152"/>
                  <a:ext cx="396488" cy="276999"/>
                </a:xfrm>
                <a:prstGeom prst="rect">
                  <a:avLst/>
                </a:prstGeom>
                <a:noFill/>
              </p:spPr>
              <p:txBody>
                <a:bodyPr wrap="square" rtlCol="0">
                  <a:spAutoFit/>
                </a:bodyPr>
                <a:lstStyle/>
                <a:p>
                  <a:r>
                    <a:rPr lang="fr-FR" sz="1200" b="1" dirty="0" smtClean="0">
                      <a:solidFill>
                        <a:schemeClr val="bg1">
                          <a:lumMod val="85000"/>
                        </a:schemeClr>
                      </a:solidFill>
                    </a:rPr>
                    <a:t>M2</a:t>
                  </a:r>
                  <a:endParaRPr lang="fr-FR" sz="1200" b="1" dirty="0">
                    <a:solidFill>
                      <a:schemeClr val="bg1">
                        <a:lumMod val="85000"/>
                      </a:schemeClr>
                    </a:solidFill>
                  </a:endParaRPr>
                </a:p>
              </p:txBody>
            </p:sp>
            <p:sp>
              <p:nvSpPr>
                <p:cNvPr id="31" name="ZoneTexte 30"/>
                <p:cNvSpPr txBox="1"/>
                <p:nvPr/>
              </p:nvSpPr>
              <p:spPr>
                <a:xfrm>
                  <a:off x="6204545" y="2454940"/>
                  <a:ext cx="396488" cy="276999"/>
                </a:xfrm>
                <a:prstGeom prst="rect">
                  <a:avLst/>
                </a:prstGeom>
                <a:noFill/>
              </p:spPr>
              <p:txBody>
                <a:bodyPr wrap="square" rtlCol="0">
                  <a:spAutoFit/>
                </a:bodyPr>
                <a:lstStyle/>
                <a:p>
                  <a:r>
                    <a:rPr lang="fr-FR" sz="1200" b="1" dirty="0" smtClean="0">
                      <a:solidFill>
                        <a:schemeClr val="bg1">
                          <a:lumMod val="85000"/>
                        </a:schemeClr>
                      </a:solidFill>
                    </a:rPr>
                    <a:t>M3</a:t>
                  </a:r>
                  <a:endParaRPr lang="fr-FR" sz="1200" b="1" dirty="0">
                    <a:solidFill>
                      <a:schemeClr val="bg1">
                        <a:lumMod val="85000"/>
                      </a:schemeClr>
                    </a:solidFill>
                  </a:endParaRPr>
                </a:p>
              </p:txBody>
            </p:sp>
          </p:grpSp>
          <p:sp>
            <p:nvSpPr>
              <p:cNvPr id="83" name="Text Box 28"/>
              <p:cNvSpPr txBox="1">
                <a:spLocks noChangeArrowheads="1"/>
              </p:cNvSpPr>
              <p:nvPr/>
            </p:nvSpPr>
            <p:spPr bwMode="auto">
              <a:xfrm>
                <a:off x="3829024" y="4278249"/>
                <a:ext cx="1466369" cy="338554"/>
              </a:xfrm>
              <a:prstGeom prst="rect">
                <a:avLst/>
              </a:prstGeom>
              <a:noFill/>
              <a:ln w="9525">
                <a:noFill/>
                <a:miter lim="800000"/>
                <a:headEnd/>
                <a:tailEnd/>
              </a:ln>
            </p:spPr>
            <p:txBody>
              <a:bodyPr wrap="square">
                <a:spAutoFit/>
              </a:bodyPr>
              <a:lstStyle/>
              <a:p>
                <a:r>
                  <a:rPr lang="en-GB" sz="800" dirty="0" smtClean="0">
                    <a:ea typeface="MS Mincho" pitchFamily="49" charset="-128"/>
                  </a:rPr>
                  <a:t>Fastening rails on HCAL: </a:t>
                </a:r>
                <a:br>
                  <a:rPr lang="en-GB" sz="800" dirty="0" smtClean="0">
                    <a:ea typeface="MS Mincho" pitchFamily="49" charset="-128"/>
                  </a:rPr>
                </a:br>
                <a:r>
                  <a:rPr lang="en-GB" sz="800" dirty="0" smtClean="0">
                    <a:ea typeface="MS Mincho" pitchFamily="49" charset="-128"/>
                  </a:rPr>
                  <a:t>total thick.3cm</a:t>
                </a:r>
                <a:endParaRPr lang="en-GB" sz="800" dirty="0">
                  <a:ea typeface="MS Mincho" pitchFamily="49" charset="-128"/>
                </a:endParaRPr>
              </a:p>
            </p:txBody>
          </p:sp>
          <p:sp>
            <p:nvSpPr>
              <p:cNvPr id="87" name="Line 29"/>
              <p:cNvSpPr>
                <a:spLocks noChangeShapeType="1"/>
              </p:cNvSpPr>
              <p:nvPr/>
            </p:nvSpPr>
            <p:spPr bwMode="auto">
              <a:xfrm flipV="1">
                <a:off x="8067471" y="4442553"/>
                <a:ext cx="126065" cy="394206"/>
              </a:xfrm>
              <a:prstGeom prst="line">
                <a:avLst/>
              </a:prstGeom>
              <a:noFill/>
              <a:ln w="12700">
                <a:solidFill>
                  <a:srgbClr val="FF0000"/>
                </a:solidFill>
                <a:round/>
                <a:headEnd type="none" w="med" len="lg"/>
                <a:tailEnd type="triangle" w="med" len="lg"/>
              </a:ln>
            </p:spPr>
            <p:txBody>
              <a:bodyPr/>
              <a:lstStyle/>
              <a:p>
                <a:endParaRPr lang="en-US"/>
              </a:p>
            </p:txBody>
          </p:sp>
          <p:sp>
            <p:nvSpPr>
              <p:cNvPr id="36" name="Text Box 28"/>
              <p:cNvSpPr txBox="1">
                <a:spLocks noChangeArrowheads="1"/>
              </p:cNvSpPr>
              <p:nvPr/>
            </p:nvSpPr>
            <p:spPr bwMode="auto">
              <a:xfrm>
                <a:off x="5944611" y="4785719"/>
                <a:ext cx="1339592" cy="215444"/>
              </a:xfrm>
              <a:prstGeom prst="rect">
                <a:avLst/>
              </a:prstGeom>
              <a:noFill/>
              <a:ln w="9525">
                <a:noFill/>
                <a:miter lim="800000"/>
                <a:headEnd/>
                <a:tailEnd/>
              </a:ln>
            </p:spPr>
            <p:txBody>
              <a:bodyPr wrap="square">
                <a:spAutoFit/>
              </a:bodyPr>
              <a:lstStyle/>
              <a:p>
                <a:r>
                  <a:rPr lang="en-GB" sz="800" dirty="0" err="1" smtClean="0">
                    <a:ea typeface="MS Mincho" pitchFamily="49" charset="-128"/>
                  </a:rPr>
                  <a:t>Leakless</a:t>
                </a:r>
                <a:r>
                  <a:rPr lang="en-GB" sz="800" dirty="0" smtClean="0">
                    <a:ea typeface="MS Mincho" pitchFamily="49" charset="-128"/>
                  </a:rPr>
                  <a:t> Cooling system</a:t>
                </a:r>
                <a:endParaRPr lang="en-GB" sz="800" dirty="0">
                  <a:ea typeface="MS Mincho" pitchFamily="49" charset="-128"/>
                </a:endParaRPr>
              </a:p>
            </p:txBody>
          </p:sp>
          <p:sp>
            <p:nvSpPr>
              <p:cNvPr id="37" name="Line 29"/>
              <p:cNvSpPr>
                <a:spLocks noChangeShapeType="1"/>
              </p:cNvSpPr>
              <p:nvPr/>
            </p:nvSpPr>
            <p:spPr bwMode="auto">
              <a:xfrm flipH="1" flipV="1">
                <a:off x="6378826" y="4453740"/>
                <a:ext cx="139487" cy="311549"/>
              </a:xfrm>
              <a:prstGeom prst="line">
                <a:avLst/>
              </a:prstGeom>
              <a:noFill/>
              <a:ln w="12700">
                <a:solidFill>
                  <a:schemeClr val="tx1"/>
                </a:solidFill>
                <a:round/>
                <a:headEnd type="none" w="med" len="lg"/>
                <a:tailEnd type="triangle" w="med" len="lg"/>
              </a:ln>
            </p:spPr>
            <p:txBody>
              <a:bodyPr/>
              <a:lstStyle/>
              <a:p>
                <a:endParaRPr lang="en-US"/>
              </a:p>
            </p:txBody>
          </p:sp>
        </p:grpSp>
        <p:sp>
          <p:nvSpPr>
            <p:cNvPr id="4" name="Rectangle 3"/>
            <p:cNvSpPr/>
            <p:nvPr/>
          </p:nvSpPr>
          <p:spPr>
            <a:xfrm>
              <a:off x="4239936" y="4807601"/>
              <a:ext cx="2542171" cy="307777"/>
            </a:xfrm>
            <a:prstGeom prst="rect">
              <a:avLst/>
            </a:prstGeom>
          </p:spPr>
          <p:txBody>
            <a:bodyPr wrap="none">
              <a:spAutoFit/>
            </a:bodyPr>
            <a:lstStyle/>
            <a:p>
              <a:r>
                <a:rPr lang="en-GB" sz="1400" dirty="0" smtClean="0"/>
                <a:t>1 quadrant </a:t>
              </a:r>
              <a:r>
                <a:rPr lang="en-GB" sz="1400" dirty="0"/>
                <a:t>of 3 </a:t>
              </a:r>
              <a:r>
                <a:rPr lang="en-GB" sz="1400" dirty="0" smtClean="0"/>
                <a:t>modules (~6,5 t)</a:t>
              </a:r>
              <a:endParaRPr lang="en-GB" sz="1400" dirty="0"/>
            </a:p>
          </p:txBody>
        </p:sp>
      </p:grpSp>
      <p:grpSp>
        <p:nvGrpSpPr>
          <p:cNvPr id="11" name="Groupe 9"/>
          <p:cNvGrpSpPr/>
          <p:nvPr/>
        </p:nvGrpSpPr>
        <p:grpSpPr>
          <a:xfrm>
            <a:off x="3238090" y="5301208"/>
            <a:ext cx="2630054" cy="1388969"/>
            <a:chOff x="2203915" y="5257610"/>
            <a:chExt cx="2630054" cy="1038771"/>
          </a:xfrm>
        </p:grpSpPr>
        <p:sp>
          <p:nvSpPr>
            <p:cNvPr id="8" name="Rectangle 7"/>
            <p:cNvSpPr/>
            <p:nvPr/>
          </p:nvSpPr>
          <p:spPr>
            <a:xfrm>
              <a:off x="2673729" y="5257610"/>
              <a:ext cx="2160240" cy="1038771"/>
            </a:xfrm>
            <a:prstGeom prst="rect">
              <a:avLst/>
            </a:prstGeom>
            <a:ln>
              <a:solidFill>
                <a:schemeClr val="tx1"/>
              </a:solidFill>
            </a:ln>
          </p:spPr>
          <p:txBody>
            <a:bodyPr wrap="square">
              <a:spAutoFit/>
            </a:bodyPr>
            <a:lstStyle/>
            <a:p>
              <a:r>
                <a:rPr lang="en-GB" b="1" dirty="0">
                  <a:solidFill>
                    <a:srgbClr val="0033CC"/>
                  </a:solidFill>
                </a:rPr>
                <a:t>25,5 t / EC</a:t>
              </a:r>
            </a:p>
            <a:p>
              <a:r>
                <a:rPr lang="en-GB" dirty="0">
                  <a:solidFill>
                    <a:srgbClr val="0033CC"/>
                  </a:solidFill>
                </a:rPr>
                <a:t>4 quadrants </a:t>
              </a:r>
              <a:r>
                <a:rPr lang="en-GB" sz="1200" dirty="0">
                  <a:solidFill>
                    <a:srgbClr val="0033CC"/>
                  </a:solidFill>
                </a:rPr>
                <a:t>of </a:t>
              </a:r>
              <a:r>
                <a:rPr lang="en-GB" sz="1200" dirty="0" smtClean="0">
                  <a:solidFill>
                    <a:srgbClr val="0033CC"/>
                  </a:solidFill>
                </a:rPr>
                <a:t>3 </a:t>
              </a:r>
              <a:r>
                <a:rPr lang="en-GB" sz="1200" dirty="0">
                  <a:solidFill>
                    <a:srgbClr val="0033CC"/>
                  </a:solidFill>
                </a:rPr>
                <a:t>modules</a:t>
              </a:r>
            </a:p>
            <a:p>
              <a:r>
                <a:rPr lang="en-GB" dirty="0" smtClean="0">
                  <a:solidFill>
                    <a:srgbClr val="0033CC"/>
                  </a:solidFill>
                </a:rPr>
                <a:t>12 modules </a:t>
              </a:r>
            </a:p>
            <a:p>
              <a:r>
                <a:rPr lang="en-GB" dirty="0" smtClean="0">
                  <a:solidFill>
                    <a:srgbClr val="0033CC"/>
                  </a:solidFill>
                </a:rPr>
                <a:t>540 </a:t>
              </a:r>
              <a:r>
                <a:rPr lang="en-GB" dirty="0">
                  <a:solidFill>
                    <a:srgbClr val="0033CC"/>
                  </a:solidFill>
                </a:rPr>
                <a:t>alveoli</a:t>
              </a:r>
            </a:p>
          </p:txBody>
        </p:sp>
        <p:sp>
          <p:nvSpPr>
            <p:cNvPr id="9" name="Rectangle 8"/>
            <p:cNvSpPr/>
            <p:nvPr/>
          </p:nvSpPr>
          <p:spPr>
            <a:xfrm>
              <a:off x="2203915" y="5634579"/>
              <a:ext cx="506870" cy="369332"/>
            </a:xfrm>
            <a:prstGeom prst="rect">
              <a:avLst/>
            </a:prstGeom>
          </p:spPr>
          <p:txBody>
            <a:bodyPr wrap="none">
              <a:spAutoFit/>
            </a:bodyPr>
            <a:lstStyle/>
            <a:p>
              <a:r>
                <a:rPr lang="en-GB" dirty="0" smtClean="0">
                  <a:solidFill>
                    <a:srgbClr val="0033CC"/>
                  </a:solidFill>
                </a:rPr>
                <a:t>2 x </a:t>
              </a:r>
              <a:endParaRPr lang="en-GB" dirty="0">
                <a:solidFill>
                  <a:srgbClr val="0033CC"/>
                </a:solidFill>
              </a:endParaRPr>
            </a:p>
          </p:txBody>
        </p:sp>
      </p:grpSp>
      <p:graphicFrame>
        <p:nvGraphicFramePr>
          <p:cNvPr id="43" name="Tableau 42"/>
          <p:cNvGraphicFramePr>
            <a:graphicFrameLocks noGrp="1"/>
          </p:cNvGraphicFramePr>
          <p:nvPr>
            <p:extLst>
              <p:ext uri="{D42A27DB-BD31-4B8C-83A1-F6EECF244321}">
                <p14:modId xmlns:p14="http://schemas.microsoft.com/office/powerpoint/2010/main" val="2176921832"/>
              </p:ext>
            </p:extLst>
          </p:nvPr>
        </p:nvGraphicFramePr>
        <p:xfrm>
          <a:off x="7020272" y="5040208"/>
          <a:ext cx="2016224" cy="1701160"/>
        </p:xfrm>
        <a:graphic>
          <a:graphicData uri="http://schemas.openxmlformats.org/drawingml/2006/table">
            <a:tbl>
              <a:tblPr firstRow="1" bandRow="1">
                <a:tableStyleId>{5C22544A-7EE6-4342-B048-85BDC9FD1C3A}</a:tableStyleId>
              </a:tblPr>
              <a:tblGrid>
                <a:gridCol w="936104"/>
                <a:gridCol w="1080120"/>
              </a:tblGrid>
              <a:tr h="360040">
                <a:tc rowSpan="2">
                  <a:txBody>
                    <a:bodyPr/>
                    <a:lstStyle/>
                    <a:p>
                      <a:r>
                        <a:rPr lang="fr-FR" sz="1000" dirty="0" smtClean="0">
                          <a:solidFill>
                            <a:schemeClr val="tx1"/>
                          </a:solidFill>
                        </a:rPr>
                        <a:t>Baseline</a:t>
                      </a:r>
                      <a:br>
                        <a:rPr lang="fr-FR" sz="1000" dirty="0" smtClean="0">
                          <a:solidFill>
                            <a:schemeClr val="tx1"/>
                          </a:solidFill>
                        </a:rPr>
                      </a:br>
                      <a:r>
                        <a:rPr lang="fr-FR" sz="1000" dirty="0" smtClean="0">
                          <a:solidFill>
                            <a:schemeClr val="tx1"/>
                          </a:solidFill>
                        </a:rPr>
                        <a:t>ECAL End-cap</a:t>
                      </a:r>
                      <a:r>
                        <a:rPr lang="fr-FR" sz="1000" baseline="0" dirty="0" smtClean="0">
                          <a:solidFill>
                            <a:schemeClr val="tx1"/>
                          </a:solidFill>
                        </a:rPr>
                        <a:t> D=4188</a:t>
                      </a:r>
                      <a:endParaRPr lang="fr-FR" sz="1000" dirty="0">
                        <a:solidFill>
                          <a:schemeClr val="tx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noProof="0" dirty="0" smtClean="0"/>
                        <a:t>Weight</a:t>
                      </a:r>
                      <a:r>
                        <a:rPr lang="fr-FR" sz="1000" b="0" dirty="0" smtClean="0"/>
                        <a:t>(kg)</a:t>
                      </a:r>
                    </a:p>
                  </a:txBody>
                  <a:tcPr/>
                </a:tc>
              </a:tr>
              <a:tr h="243832">
                <a:tc vMerge="1">
                  <a:txBody>
                    <a:bodyPr/>
                    <a:lstStyle/>
                    <a:p>
                      <a:endParaRPr lang="fr-FR" sz="10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25208            </a:t>
                      </a:r>
                      <a:br>
                        <a:rPr lang="fr-FR" sz="900" dirty="0" smtClean="0"/>
                      </a:br>
                      <a:r>
                        <a:rPr lang="fr-FR" sz="900" dirty="0" smtClean="0"/>
                        <a:t>+rails+services</a:t>
                      </a:r>
                    </a:p>
                  </a:txBody>
                  <a:tcPr/>
                </a:tc>
              </a:tr>
              <a:tr h="220340">
                <a:tc>
                  <a:txBody>
                    <a:bodyPr/>
                    <a:lstStyle/>
                    <a:p>
                      <a:pPr algn="l"/>
                      <a:r>
                        <a:rPr lang="fr-FR" sz="1000" dirty="0" smtClean="0"/>
                        <a:t>1 Quadrant</a:t>
                      </a:r>
                      <a:endParaRPr lang="fr-FR" sz="1000" dirty="0"/>
                    </a:p>
                  </a:txBody>
                  <a:tcPr/>
                </a:tc>
                <a:tc>
                  <a:txBody>
                    <a:bodyPr/>
                    <a:lstStyle/>
                    <a:p>
                      <a:pPr algn="ctr"/>
                      <a:r>
                        <a:rPr lang="fr-FR" sz="900" dirty="0" smtClean="0"/>
                        <a:t>6302</a:t>
                      </a:r>
                      <a:endParaRPr lang="fr-FR" sz="900" dirty="0"/>
                    </a:p>
                  </a:txBody>
                  <a:tcPr/>
                </a:tc>
              </a:tr>
              <a:tr h="220340">
                <a:tc>
                  <a:txBody>
                    <a:bodyPr/>
                    <a:lstStyle/>
                    <a:p>
                      <a:pPr algn="l"/>
                      <a:r>
                        <a:rPr lang="fr-FR" sz="1000" dirty="0" smtClean="0"/>
                        <a:t>Module 1</a:t>
                      </a:r>
                      <a:endParaRPr lang="fr-FR" sz="1000" dirty="0"/>
                    </a:p>
                  </a:txBody>
                  <a:tcPr/>
                </a:tc>
                <a:tc>
                  <a:txBody>
                    <a:bodyPr/>
                    <a:lstStyle/>
                    <a:p>
                      <a:pPr algn="ctr"/>
                      <a:r>
                        <a:rPr lang="fr-FR" sz="900" dirty="0" smtClean="0"/>
                        <a:t>1585</a:t>
                      </a:r>
                      <a:endParaRPr lang="fr-FR" sz="900" dirty="0"/>
                    </a:p>
                  </a:txBody>
                  <a:tcPr/>
                </a:tc>
              </a:tr>
              <a:tr h="160334">
                <a:tc>
                  <a:txBody>
                    <a:bodyPr/>
                    <a:lstStyle/>
                    <a:p>
                      <a:r>
                        <a:rPr lang="fr-FR" sz="1000" dirty="0" smtClean="0"/>
                        <a:t>Module 2</a:t>
                      </a:r>
                      <a:endParaRPr lang="fr-FR" sz="1000" dirty="0"/>
                    </a:p>
                  </a:txBody>
                  <a:tcPr/>
                </a:tc>
                <a:tc>
                  <a:txBody>
                    <a:bodyPr/>
                    <a:lstStyle/>
                    <a:p>
                      <a:pPr algn="ctr"/>
                      <a:r>
                        <a:rPr lang="fr-FR" sz="900" dirty="0" smtClean="0"/>
                        <a:t>2164</a:t>
                      </a:r>
                      <a:endParaRPr lang="fr-FR" sz="900" dirty="0"/>
                    </a:p>
                  </a:txBody>
                  <a:tcPr/>
                </a:tc>
              </a:tr>
              <a:tr h="243204">
                <a:tc>
                  <a:txBody>
                    <a:bodyPr/>
                    <a:lstStyle/>
                    <a:p>
                      <a:r>
                        <a:rPr lang="fr-FR" sz="1000" dirty="0" smtClean="0"/>
                        <a:t>Module 3</a:t>
                      </a:r>
                      <a:endParaRPr lang="fr-FR" sz="1000" dirty="0"/>
                    </a:p>
                  </a:txBody>
                  <a:tcPr/>
                </a:tc>
                <a:tc>
                  <a:txBody>
                    <a:bodyPr/>
                    <a:lstStyle/>
                    <a:p>
                      <a:pPr algn="ctr"/>
                      <a:r>
                        <a:rPr lang="fr-FR" sz="900" dirty="0" smtClean="0"/>
                        <a:t>2553</a:t>
                      </a:r>
                      <a:endParaRPr lang="fr-FR" sz="900" dirty="0"/>
                    </a:p>
                  </a:txBody>
                  <a:tcPr/>
                </a:tc>
              </a:tr>
            </a:tbl>
          </a:graphicData>
        </a:graphic>
      </p:graphicFrame>
      <p:sp>
        <p:nvSpPr>
          <p:cNvPr id="38" name="CustomShape 8"/>
          <p:cNvSpPr/>
          <p:nvPr/>
        </p:nvSpPr>
        <p:spPr>
          <a:xfrm>
            <a:off x="179512" y="0"/>
            <a:ext cx="5760360" cy="71388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fr-FR" sz="3200" strike="noStrike" dirty="0">
                <a:solidFill>
                  <a:srgbClr val="C00000"/>
                </a:solidFill>
                <a:latin typeface="Calibri"/>
              </a:rPr>
              <a:t>Conception des bouchons EM</a:t>
            </a:r>
            <a:endParaRPr dirty="0"/>
          </a:p>
        </p:txBody>
      </p:sp>
    </p:spTree>
    <p:extLst>
      <p:ext uri="{BB962C8B-B14F-4D97-AF65-F5344CB8AC3E}">
        <p14:creationId xmlns:p14="http://schemas.microsoft.com/office/powerpoint/2010/main" val="204501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6"/>
          <p:cNvGrpSpPr/>
          <p:nvPr/>
        </p:nvGrpSpPr>
        <p:grpSpPr>
          <a:xfrm>
            <a:off x="5364088" y="1377303"/>
            <a:ext cx="3736512" cy="2497025"/>
            <a:chOff x="4774091" y="1621618"/>
            <a:chExt cx="4102473" cy="2505723"/>
          </a:xfrm>
        </p:grpSpPr>
        <p:grpSp>
          <p:nvGrpSpPr>
            <p:cNvPr id="3" name="Groupe 24"/>
            <p:cNvGrpSpPr>
              <a:grpSpLocks/>
            </p:cNvGrpSpPr>
            <p:nvPr/>
          </p:nvGrpSpPr>
          <p:grpSpPr bwMode="auto">
            <a:xfrm>
              <a:off x="4774091" y="1621618"/>
              <a:ext cx="4102473" cy="2505723"/>
              <a:chOff x="3873537" y="3763962"/>
              <a:chExt cx="5270463" cy="2789485"/>
            </a:xfrm>
          </p:grpSpPr>
          <p:pic>
            <p:nvPicPr>
              <p:cNvPr id="91" name="Picture 35" descr="Z:\Projets\ILC\ConceptionLPSC\Modules\Vues_CATIA\End-cap_rail_double_module2-v3.jpg"/>
              <p:cNvPicPr>
                <a:picLocks noChangeAspect="1" noChangeArrowheads="1"/>
              </p:cNvPicPr>
              <p:nvPr/>
            </p:nvPicPr>
            <p:blipFill>
              <a:blip r:embed="rId2" cstate="print"/>
              <a:srcRect/>
              <a:stretch>
                <a:fillRect/>
              </a:stretch>
            </p:blipFill>
            <p:spPr bwMode="auto">
              <a:xfrm>
                <a:off x="5226050" y="3763962"/>
                <a:ext cx="3917950" cy="2789485"/>
              </a:xfrm>
              <a:prstGeom prst="rect">
                <a:avLst/>
              </a:prstGeom>
              <a:noFill/>
              <a:ln w="9525">
                <a:noFill/>
                <a:miter lim="800000"/>
                <a:headEnd/>
                <a:tailEnd/>
              </a:ln>
            </p:spPr>
          </p:pic>
          <p:sp>
            <p:nvSpPr>
              <p:cNvPr id="92" name="Text Box 28"/>
              <p:cNvSpPr txBox="1">
                <a:spLocks noChangeArrowheads="1"/>
              </p:cNvSpPr>
              <p:nvPr/>
            </p:nvSpPr>
            <p:spPr bwMode="auto">
              <a:xfrm>
                <a:off x="3873537" y="3913838"/>
                <a:ext cx="2149454" cy="417842"/>
              </a:xfrm>
              <a:prstGeom prst="rect">
                <a:avLst/>
              </a:prstGeom>
              <a:noFill/>
              <a:ln w="9525">
                <a:noFill/>
                <a:miter lim="800000"/>
                <a:headEnd/>
                <a:tailEnd/>
              </a:ln>
            </p:spPr>
            <p:txBody>
              <a:bodyPr wrap="square">
                <a:spAutoFit/>
              </a:bodyPr>
              <a:lstStyle/>
              <a:p>
                <a:r>
                  <a:rPr lang="en-GB" sz="800" dirty="0" smtClean="0">
                    <a:ea typeface="MS Mincho" pitchFamily="49" charset="-128"/>
                  </a:rPr>
                  <a:t>Fastening system on HCAL: thick.3cm</a:t>
                </a:r>
                <a:endParaRPr lang="en-GB" sz="800" dirty="0">
                  <a:ea typeface="MS Mincho" pitchFamily="49" charset="-128"/>
                </a:endParaRPr>
              </a:p>
            </p:txBody>
          </p:sp>
          <p:sp>
            <p:nvSpPr>
              <p:cNvPr id="93" name="Line 29"/>
              <p:cNvSpPr>
                <a:spLocks noChangeShapeType="1"/>
              </p:cNvSpPr>
              <p:nvPr/>
            </p:nvSpPr>
            <p:spPr bwMode="auto">
              <a:xfrm>
                <a:off x="5905737" y="4128046"/>
                <a:ext cx="420754" cy="107774"/>
              </a:xfrm>
              <a:prstGeom prst="line">
                <a:avLst/>
              </a:prstGeom>
              <a:noFill/>
              <a:ln w="12700">
                <a:solidFill>
                  <a:schemeClr val="tx1"/>
                </a:solidFill>
                <a:round/>
                <a:headEnd type="none" w="med" len="lg"/>
                <a:tailEnd type="triangle" w="med" len="lg"/>
              </a:ln>
            </p:spPr>
            <p:txBody>
              <a:bodyPr/>
              <a:lstStyle/>
              <a:p>
                <a:endParaRPr lang="en-US"/>
              </a:p>
            </p:txBody>
          </p:sp>
          <p:sp>
            <p:nvSpPr>
              <p:cNvPr id="94" name="Line 17"/>
              <p:cNvSpPr>
                <a:spLocks noChangeShapeType="1"/>
              </p:cNvSpPr>
              <p:nvPr/>
            </p:nvSpPr>
            <p:spPr bwMode="auto">
              <a:xfrm flipH="1" flipV="1">
                <a:off x="4844411" y="4533898"/>
                <a:ext cx="45719" cy="952501"/>
              </a:xfrm>
              <a:prstGeom prst="line">
                <a:avLst/>
              </a:prstGeom>
              <a:noFill/>
              <a:ln w="19050">
                <a:solidFill>
                  <a:schemeClr val="tx1"/>
                </a:solidFill>
                <a:round/>
                <a:headEnd type="triangle" w="med" len="med"/>
                <a:tailEnd type="triangle" w="med" len="med"/>
              </a:ln>
            </p:spPr>
            <p:txBody>
              <a:bodyPr/>
              <a:lstStyle/>
              <a:p>
                <a:endParaRPr lang="en-US"/>
              </a:p>
            </p:txBody>
          </p:sp>
          <p:sp>
            <p:nvSpPr>
              <p:cNvPr id="95" name="Line 18"/>
              <p:cNvSpPr>
                <a:spLocks noChangeShapeType="1"/>
              </p:cNvSpPr>
              <p:nvPr/>
            </p:nvSpPr>
            <p:spPr bwMode="auto">
              <a:xfrm flipH="1">
                <a:off x="4791074" y="4476749"/>
                <a:ext cx="501649" cy="57151"/>
              </a:xfrm>
              <a:prstGeom prst="line">
                <a:avLst/>
              </a:prstGeom>
              <a:noFill/>
              <a:ln w="19050">
                <a:solidFill>
                  <a:schemeClr val="tx1"/>
                </a:solidFill>
                <a:prstDash val="sysDot"/>
                <a:round/>
                <a:headEnd/>
                <a:tailEnd/>
              </a:ln>
            </p:spPr>
            <p:txBody>
              <a:bodyPr/>
              <a:lstStyle/>
              <a:p>
                <a:endParaRPr lang="en-US"/>
              </a:p>
            </p:txBody>
          </p:sp>
          <p:sp>
            <p:nvSpPr>
              <p:cNvPr id="96" name="Text Box 20"/>
              <p:cNvSpPr txBox="1">
                <a:spLocks noChangeArrowheads="1"/>
              </p:cNvSpPr>
              <p:nvPr/>
            </p:nvSpPr>
            <p:spPr bwMode="auto">
              <a:xfrm rot="16200000">
                <a:off x="4263448" y="4746625"/>
                <a:ext cx="909639" cy="314324"/>
              </a:xfrm>
              <a:prstGeom prst="rect">
                <a:avLst/>
              </a:prstGeom>
              <a:noFill/>
              <a:ln w="9525">
                <a:noFill/>
                <a:round/>
                <a:headEnd type="triangle" w="med" len="med"/>
                <a:tailEnd type="triangle" w="med" len="med"/>
              </a:ln>
            </p:spPr>
            <p:txBody>
              <a:bodyPr lIns="61560" tIns="30780" rIns="61560" bIns="30780"/>
              <a:lstStyle/>
              <a:p>
                <a:r>
                  <a:rPr lang="en-GB" altLang="ja-JP" sz="800" b="0" dirty="0" smtClean="0">
                    <a:ea typeface="MS Mincho" pitchFamily="49" charset="-128"/>
                  </a:rPr>
                  <a:t>185 </a:t>
                </a:r>
                <a:r>
                  <a:rPr lang="en-GB" altLang="ja-JP" sz="800" b="0" dirty="0">
                    <a:ea typeface="MS Mincho" pitchFamily="49" charset="-128"/>
                  </a:rPr>
                  <a:t>mm</a:t>
                </a:r>
                <a:endParaRPr lang="fr-FR" sz="800" b="0" dirty="0"/>
              </a:p>
            </p:txBody>
          </p:sp>
          <p:sp>
            <p:nvSpPr>
              <p:cNvPr id="97" name="Line 18"/>
              <p:cNvSpPr>
                <a:spLocks noChangeShapeType="1"/>
              </p:cNvSpPr>
              <p:nvPr/>
            </p:nvSpPr>
            <p:spPr bwMode="auto">
              <a:xfrm flipH="1">
                <a:off x="4867274" y="5448299"/>
                <a:ext cx="425449" cy="45719"/>
              </a:xfrm>
              <a:prstGeom prst="line">
                <a:avLst/>
              </a:prstGeom>
              <a:noFill/>
              <a:ln w="19050">
                <a:solidFill>
                  <a:schemeClr val="tx1"/>
                </a:solidFill>
                <a:prstDash val="sysDot"/>
                <a:round/>
                <a:headEnd/>
                <a:tailEnd/>
              </a:ln>
            </p:spPr>
            <p:txBody>
              <a:bodyPr/>
              <a:lstStyle/>
              <a:p>
                <a:endParaRPr lang="en-US"/>
              </a:p>
            </p:txBody>
          </p:sp>
        </p:grpSp>
        <p:sp>
          <p:nvSpPr>
            <p:cNvPr id="55" name="Text Box 28"/>
            <p:cNvSpPr txBox="1">
              <a:spLocks noChangeArrowheads="1"/>
            </p:cNvSpPr>
            <p:nvPr/>
          </p:nvSpPr>
          <p:spPr bwMode="auto">
            <a:xfrm>
              <a:off x="6820185" y="3629023"/>
              <a:ext cx="1041664" cy="221285"/>
            </a:xfrm>
            <a:prstGeom prst="rect">
              <a:avLst/>
            </a:prstGeom>
            <a:noFill/>
            <a:ln w="9525">
              <a:noFill/>
              <a:miter lim="800000"/>
              <a:headEnd/>
              <a:tailEnd/>
            </a:ln>
          </p:spPr>
          <p:txBody>
            <a:bodyPr wrap="square">
              <a:spAutoFit/>
            </a:bodyPr>
            <a:lstStyle/>
            <a:p>
              <a:r>
                <a:rPr lang="en-GB" sz="800" b="1" dirty="0" smtClean="0">
                  <a:ea typeface="MS Mincho" pitchFamily="49" charset="-128"/>
                </a:rPr>
                <a:t>Detector slab (Si)</a:t>
              </a:r>
              <a:endParaRPr lang="en-GB" sz="800" b="1" dirty="0">
                <a:ea typeface="MS Mincho" pitchFamily="49" charset="-128"/>
              </a:endParaRPr>
            </a:p>
          </p:txBody>
        </p:sp>
        <p:sp>
          <p:nvSpPr>
            <p:cNvPr id="56" name="Line 29"/>
            <p:cNvSpPr>
              <a:spLocks noChangeShapeType="1"/>
            </p:cNvSpPr>
            <p:nvPr/>
          </p:nvSpPr>
          <p:spPr bwMode="auto">
            <a:xfrm flipV="1">
              <a:off x="7153274" y="3009899"/>
              <a:ext cx="38100" cy="619124"/>
            </a:xfrm>
            <a:prstGeom prst="line">
              <a:avLst/>
            </a:prstGeom>
            <a:noFill/>
            <a:ln w="12700">
              <a:solidFill>
                <a:schemeClr val="tx1"/>
              </a:solidFill>
              <a:round/>
              <a:headEnd type="none" w="med" len="lg"/>
              <a:tailEnd type="triangle" w="med" len="lg"/>
            </a:ln>
          </p:spPr>
          <p:txBody>
            <a:bodyPr/>
            <a:lstStyle/>
            <a:p>
              <a:endParaRPr lang="en-US"/>
            </a:p>
          </p:txBody>
        </p:sp>
      </p:grpSp>
      <p:pic>
        <p:nvPicPr>
          <p:cNvPr id="67" name="Picture 1" descr="Z:\Projets\ILC\ConceptionLPSC\Moules\Photos-demoulage-1_layer-ET445-2013\CIMG6552.JPG"/>
          <p:cNvPicPr>
            <a:picLocks noChangeAspect="1" noChangeArrowheads="1"/>
          </p:cNvPicPr>
          <p:nvPr/>
        </p:nvPicPr>
        <p:blipFill>
          <a:blip r:embed="rId3" cstate="print"/>
          <a:srcRect/>
          <a:stretch>
            <a:fillRect/>
          </a:stretch>
        </p:blipFill>
        <p:spPr bwMode="auto">
          <a:xfrm>
            <a:off x="3313233" y="1162542"/>
            <a:ext cx="1949224" cy="2598964"/>
          </a:xfrm>
          <a:prstGeom prst="rect">
            <a:avLst/>
          </a:prstGeom>
          <a:noFill/>
        </p:spPr>
      </p:pic>
      <p:sp>
        <p:nvSpPr>
          <p:cNvPr id="72" name="Text Box 28"/>
          <p:cNvSpPr txBox="1">
            <a:spLocks noChangeArrowheads="1"/>
          </p:cNvSpPr>
          <p:nvPr/>
        </p:nvSpPr>
        <p:spPr bwMode="auto">
          <a:xfrm>
            <a:off x="3342967" y="3776749"/>
            <a:ext cx="1943100" cy="400110"/>
          </a:xfrm>
          <a:prstGeom prst="rect">
            <a:avLst/>
          </a:prstGeom>
          <a:noFill/>
          <a:ln w="9525">
            <a:noFill/>
            <a:miter lim="800000"/>
            <a:headEnd/>
            <a:tailEnd/>
          </a:ln>
        </p:spPr>
        <p:txBody>
          <a:bodyPr wrap="square">
            <a:spAutoFit/>
          </a:bodyPr>
          <a:lstStyle/>
          <a:p>
            <a:pPr algn="ctr">
              <a:defRPr/>
            </a:pPr>
            <a:r>
              <a:rPr lang="en-GB" sz="1000" dirty="0" smtClean="0"/>
              <a:t>Moulding of one layer / 3 alveoli</a:t>
            </a:r>
            <a:br>
              <a:rPr lang="en-GB" sz="1000" dirty="0" smtClean="0"/>
            </a:br>
            <a:r>
              <a:rPr lang="en-GB" sz="1000" b="1" dirty="0" smtClean="0"/>
              <a:t>L = 2.490 m  </a:t>
            </a:r>
            <a:r>
              <a:rPr lang="en-GB" sz="1000" dirty="0" smtClean="0"/>
              <a:t>wall thick. = 0.5mm</a:t>
            </a:r>
            <a:endParaRPr lang="en-GB" sz="1000" i="1" kern="0" dirty="0">
              <a:solidFill>
                <a:srgbClr val="2A318A"/>
              </a:solidFill>
            </a:endParaRPr>
          </a:p>
        </p:txBody>
      </p:sp>
      <p:graphicFrame>
        <p:nvGraphicFramePr>
          <p:cNvPr id="29" name="Tableau 28"/>
          <p:cNvGraphicFramePr>
            <a:graphicFrameLocks noGrp="1"/>
          </p:cNvGraphicFramePr>
          <p:nvPr>
            <p:extLst>
              <p:ext uri="{D42A27DB-BD31-4B8C-83A1-F6EECF244321}">
                <p14:modId xmlns:p14="http://schemas.microsoft.com/office/powerpoint/2010/main" val="1107073052"/>
              </p:ext>
            </p:extLst>
          </p:nvPr>
        </p:nvGraphicFramePr>
        <p:xfrm>
          <a:off x="136527" y="5458552"/>
          <a:ext cx="3931417" cy="877824"/>
        </p:xfrm>
        <a:graphic>
          <a:graphicData uri="http://schemas.openxmlformats.org/drawingml/2006/table">
            <a:tbl>
              <a:tblPr/>
              <a:tblGrid>
                <a:gridCol w="3931417"/>
              </a:tblGrid>
              <a:tr h="85076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defRPr/>
                      </a:pPr>
                      <a:r>
                        <a:rPr lang="en-GB" sz="1800" kern="1200" noProof="0" dirty="0" smtClean="0">
                          <a:solidFill>
                            <a:schemeClr val="hlink"/>
                          </a:solidFill>
                          <a:latin typeface="Comic Sans MS" pitchFamily="66" charset="0"/>
                          <a:ea typeface="+mn-ea"/>
                          <a:cs typeface="+mn-cs"/>
                        </a:rPr>
                        <a:t>Developments  2017</a:t>
                      </a:r>
                    </a:p>
                    <a:p>
                      <a:pPr marL="0" marR="0" lvl="0" indent="0" algn="l" defTabSz="914400" rtl="0" eaLnBrk="1" fontAlgn="base" latinLnBrk="0" hangingPunct="1">
                        <a:lnSpc>
                          <a:spcPct val="100000"/>
                        </a:lnSpc>
                        <a:spcBef>
                          <a:spcPct val="20000"/>
                        </a:spcBef>
                        <a:spcAft>
                          <a:spcPct val="0"/>
                        </a:spcAft>
                        <a:buClr>
                          <a:schemeClr val="accent1"/>
                        </a:buClr>
                        <a:buSzPct val="65000"/>
                        <a:buFontTx/>
                        <a:buNone/>
                        <a:tabLst/>
                        <a:defRPr/>
                      </a:pPr>
                      <a:endParaRPr lang="en-GB" sz="1800" kern="1200" noProof="0" dirty="0" smtClean="0">
                        <a:solidFill>
                          <a:schemeClr val="tx1"/>
                        </a:solidFill>
                        <a:latin typeface="Comic Sans MS" pitchFamily="66"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accent1"/>
                        </a:buClr>
                        <a:buSzPct val="65000"/>
                        <a:buFontTx/>
                        <a:buChar char="-"/>
                        <a:tabLst/>
                        <a:defRPr/>
                      </a:pPr>
                      <a:endParaRPr lang="en-GB" sz="1000" b="0" noProof="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 name="Rectangle 8"/>
          <p:cNvSpPr txBox="1">
            <a:spLocks noChangeArrowheads="1"/>
          </p:cNvSpPr>
          <p:nvPr/>
        </p:nvSpPr>
        <p:spPr bwMode="auto">
          <a:xfrm>
            <a:off x="0" y="0"/>
            <a:ext cx="8353425"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3200" dirty="0" smtClean="0">
                <a:solidFill>
                  <a:srgbClr val="0070C0"/>
                </a:solidFill>
                <a:ea typeface="+mj-ea"/>
                <a:cs typeface="+mj-cs"/>
              </a:rPr>
              <a:t> </a:t>
            </a:r>
            <a:r>
              <a:rPr lang="en-GB" sz="3200" dirty="0" err="1" smtClean="0">
                <a:solidFill>
                  <a:srgbClr val="C00000"/>
                </a:solidFill>
                <a:latin typeface="Calibri" pitchFamily="34" charset="0"/>
              </a:rPr>
              <a:t>Bouchons</a:t>
            </a:r>
            <a:r>
              <a:rPr lang="en-GB" sz="3200" dirty="0" smtClean="0">
                <a:solidFill>
                  <a:srgbClr val="C00000"/>
                </a:solidFill>
                <a:latin typeface="Calibri" pitchFamily="34" charset="0"/>
              </a:rPr>
              <a:t> EM Si/W &amp; </a:t>
            </a:r>
            <a:r>
              <a:rPr lang="en-GB" sz="3200" dirty="0" err="1" smtClean="0">
                <a:solidFill>
                  <a:srgbClr val="C00000"/>
                </a:solidFill>
                <a:latin typeface="Calibri" pitchFamily="34" charset="0"/>
              </a:rPr>
              <a:t>nouvelles</a:t>
            </a:r>
            <a:r>
              <a:rPr lang="en-GB" sz="3200" dirty="0" smtClean="0">
                <a:solidFill>
                  <a:srgbClr val="C00000"/>
                </a:solidFill>
                <a:latin typeface="Calibri" pitchFamily="34" charset="0"/>
              </a:rPr>
              <a:t> technologies</a:t>
            </a:r>
            <a:endParaRPr lang="en-GB" sz="3200" dirty="0" smtClean="0">
              <a:solidFill>
                <a:srgbClr val="C00000"/>
              </a:solidFill>
              <a:latin typeface="Calibri" pitchFamily="34" charset="0"/>
              <a:ea typeface="+mj-ea"/>
              <a:cs typeface="+mj-cs"/>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153389"/>
            <a:ext cx="2940558" cy="2608117"/>
          </a:xfrm>
          <a:prstGeom prst="rect">
            <a:avLst/>
          </a:prstGeom>
        </p:spPr>
      </p:pic>
      <p:sp>
        <p:nvSpPr>
          <p:cNvPr id="52" name="Text Box 28"/>
          <p:cNvSpPr txBox="1">
            <a:spLocks noChangeArrowheads="1"/>
          </p:cNvSpPr>
          <p:nvPr/>
        </p:nvSpPr>
        <p:spPr bwMode="auto">
          <a:xfrm>
            <a:off x="610588" y="3799489"/>
            <a:ext cx="2648319" cy="553998"/>
          </a:xfrm>
          <a:prstGeom prst="rect">
            <a:avLst/>
          </a:prstGeom>
          <a:noFill/>
          <a:ln w="9525">
            <a:noFill/>
            <a:miter lim="800000"/>
            <a:headEnd/>
            <a:tailEnd/>
          </a:ln>
        </p:spPr>
        <p:txBody>
          <a:bodyPr wrap="square">
            <a:spAutoFit/>
          </a:bodyPr>
          <a:lstStyle/>
          <a:p>
            <a:pPr algn="ctr">
              <a:defRPr/>
            </a:pPr>
            <a:r>
              <a:rPr lang="en-GB" sz="1000" dirty="0" smtClean="0"/>
              <a:t>Same concept / EUDET module for barrel (LLR) </a:t>
            </a:r>
            <a:br>
              <a:rPr lang="en-GB" sz="1000" dirty="0" smtClean="0"/>
            </a:br>
            <a:r>
              <a:rPr lang="en-GB" sz="1000" dirty="0" smtClean="0"/>
              <a:t>bag </a:t>
            </a:r>
            <a:r>
              <a:rPr lang="en-GB" sz="1000" dirty="0" err="1" smtClean="0"/>
              <a:t>molding</a:t>
            </a:r>
            <a:r>
              <a:rPr lang="en-GB" sz="1000" dirty="0" smtClean="0"/>
              <a:t> &amp; autoclave</a:t>
            </a:r>
            <a:br>
              <a:rPr lang="en-GB" sz="1000" dirty="0" smtClean="0"/>
            </a:br>
            <a:r>
              <a:rPr lang="en-GB" sz="1000" dirty="0" smtClean="0"/>
              <a:t>but different shapes and length of alveoli</a:t>
            </a:r>
            <a:endParaRPr lang="en-GB" sz="1000" i="1" kern="0" dirty="0">
              <a:solidFill>
                <a:srgbClr val="2A318A"/>
              </a:solidFill>
            </a:endParaRPr>
          </a:p>
        </p:txBody>
      </p:sp>
      <p:pic>
        <p:nvPicPr>
          <p:cNvPr id="53" name="Image 52"/>
          <p:cNvPicPr>
            <a:picLocks noChangeAspect="1"/>
          </p:cNvPicPr>
          <p:nvPr/>
        </p:nvPicPr>
        <p:blipFill>
          <a:blip r:embed="rId5" cstate="print">
            <a:alphaModFix/>
            <a:lum/>
          </a:blip>
          <a:srcRect/>
          <a:stretch>
            <a:fillRect/>
          </a:stretch>
        </p:blipFill>
        <p:spPr>
          <a:xfrm>
            <a:off x="323528" y="3554548"/>
            <a:ext cx="432048" cy="214616"/>
          </a:xfrm>
          <a:prstGeom prst="rect">
            <a:avLst/>
          </a:prstGeom>
          <a:solidFill>
            <a:schemeClr val="bg1"/>
          </a:solidFill>
          <a:ln>
            <a:noFill/>
          </a:ln>
        </p:spPr>
      </p:pic>
      <p:pic>
        <p:nvPicPr>
          <p:cNvPr id="27" name="Picture 2" descr="Z:\Projets\ILC\ConceptionLPSC\Guidages\Photos_rails_EUDET\CIMG2864.JPG"/>
          <p:cNvPicPr>
            <a:picLocks noChangeAspect="1" noChangeArrowheads="1"/>
          </p:cNvPicPr>
          <p:nvPr/>
        </p:nvPicPr>
        <p:blipFill>
          <a:blip r:embed="rId6" cstate="print"/>
          <a:srcRect/>
          <a:stretch>
            <a:fillRect/>
          </a:stretch>
        </p:blipFill>
        <p:spPr bwMode="auto">
          <a:xfrm>
            <a:off x="5299714" y="3760978"/>
            <a:ext cx="1884994" cy="2513325"/>
          </a:xfrm>
          <a:prstGeom prst="rect">
            <a:avLst/>
          </a:prstGeom>
          <a:noFill/>
        </p:spPr>
      </p:pic>
      <p:sp>
        <p:nvSpPr>
          <p:cNvPr id="31" name="Text Box 28"/>
          <p:cNvSpPr txBox="1">
            <a:spLocks noChangeArrowheads="1"/>
          </p:cNvSpPr>
          <p:nvPr/>
        </p:nvSpPr>
        <p:spPr bwMode="auto">
          <a:xfrm>
            <a:off x="5128769" y="6259378"/>
            <a:ext cx="2226883" cy="553998"/>
          </a:xfrm>
          <a:prstGeom prst="rect">
            <a:avLst/>
          </a:prstGeom>
          <a:noFill/>
          <a:ln w="9525">
            <a:noFill/>
            <a:miter lim="800000"/>
            <a:headEnd/>
            <a:tailEnd/>
          </a:ln>
        </p:spPr>
        <p:txBody>
          <a:bodyPr wrap="square">
            <a:spAutoFit/>
          </a:bodyPr>
          <a:lstStyle/>
          <a:p>
            <a:pPr algn="ctr">
              <a:defRPr/>
            </a:pPr>
            <a:r>
              <a:rPr lang="en-GB" sz="1000" dirty="0" smtClean="0"/>
              <a:t>Thick Carbon </a:t>
            </a:r>
            <a:r>
              <a:rPr lang="fr-FR" sz="1000" dirty="0" smtClean="0"/>
              <a:t>HR plate </a:t>
            </a:r>
            <a:r>
              <a:rPr lang="en-GB" sz="1000" dirty="0" smtClean="0"/>
              <a:t>Th.</a:t>
            </a:r>
            <a:r>
              <a:rPr lang="en-US" sz="1000" dirty="0" smtClean="0"/>
              <a:t> 13 mm </a:t>
            </a:r>
            <a:r>
              <a:rPr lang="fr-FR" sz="1000" dirty="0" smtClean="0"/>
              <a:t>, </a:t>
            </a:r>
            <a:br>
              <a:rPr lang="fr-FR" sz="1000" dirty="0" smtClean="0"/>
            </a:br>
            <a:r>
              <a:rPr lang="en-GB" sz="1000" dirty="0" smtClean="0"/>
              <a:t>with inserts and composite </a:t>
            </a:r>
            <a:r>
              <a:rPr lang="fr-FR" sz="1000" dirty="0" smtClean="0"/>
              <a:t>rails </a:t>
            </a:r>
            <a:r>
              <a:rPr lang="fr-FR" sz="1000" dirty="0" err="1" smtClean="0"/>
              <a:t>done</a:t>
            </a:r>
            <a:r>
              <a:rPr lang="fr-FR" sz="1000" dirty="0" smtClean="0"/>
              <a:t> by thermocompression</a:t>
            </a:r>
            <a:endParaRPr lang="fr-FR" sz="1000" i="1" kern="0" dirty="0">
              <a:solidFill>
                <a:srgbClr val="2A318A"/>
              </a:solidFill>
            </a:endParaRPr>
          </a:p>
        </p:txBody>
      </p:sp>
      <p:cxnSp>
        <p:nvCxnSpPr>
          <p:cNvPr id="23" name="Connecteur droit avec flèche 22"/>
          <p:cNvCxnSpPr/>
          <p:nvPr/>
        </p:nvCxnSpPr>
        <p:spPr bwMode="auto">
          <a:xfrm flipV="1">
            <a:off x="6624585" y="1950579"/>
            <a:ext cx="1356651" cy="2328072"/>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avec flèche 23"/>
          <p:cNvCxnSpPr/>
          <p:nvPr/>
        </p:nvCxnSpPr>
        <p:spPr bwMode="auto">
          <a:xfrm flipV="1">
            <a:off x="4512185" y="2535805"/>
            <a:ext cx="2194285" cy="483862"/>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a:xfrm>
            <a:off x="179512" y="692696"/>
            <a:ext cx="8964488" cy="369332"/>
          </a:xfrm>
          <a:prstGeom prst="rect">
            <a:avLst/>
          </a:prstGeom>
        </p:spPr>
        <p:txBody>
          <a:bodyPr wrap="square">
            <a:spAutoFit/>
          </a:bodyPr>
          <a:lstStyle/>
          <a:p>
            <a:r>
              <a:rPr lang="en-GB" dirty="0" smtClean="0">
                <a:latin typeface="Arial" pitchFamily="34" charset="0"/>
                <a:cs typeface="Arial" pitchFamily="34" charset="0"/>
              </a:rPr>
              <a:t>CFRP</a:t>
            </a:r>
            <a:r>
              <a:rPr lang="en-GB" dirty="0" smtClean="0"/>
              <a:t> (Carbone HR) components produced with several composite technologies</a:t>
            </a:r>
          </a:p>
        </p:txBody>
      </p:sp>
      <p:grpSp>
        <p:nvGrpSpPr>
          <p:cNvPr id="4" name="Groupe 36"/>
          <p:cNvGrpSpPr/>
          <p:nvPr/>
        </p:nvGrpSpPr>
        <p:grpSpPr>
          <a:xfrm>
            <a:off x="7100267" y="3756593"/>
            <a:ext cx="2126208" cy="2695002"/>
            <a:chOff x="3635740" y="6099981"/>
            <a:chExt cx="2126208" cy="2695002"/>
          </a:xfrm>
        </p:grpSpPr>
        <p:sp>
          <p:nvSpPr>
            <p:cNvPr id="38" name="Rectangle 11"/>
            <p:cNvSpPr>
              <a:spLocks noChangeArrowheads="1"/>
            </p:cNvSpPr>
            <p:nvPr/>
          </p:nvSpPr>
          <p:spPr bwMode="auto">
            <a:xfrm>
              <a:off x="3635740" y="8148652"/>
              <a:ext cx="2126208" cy="646331"/>
            </a:xfrm>
            <a:prstGeom prst="rect">
              <a:avLst/>
            </a:prstGeom>
            <a:noFill/>
            <a:ln w="9525">
              <a:noFill/>
              <a:miter lim="800000"/>
              <a:headEnd/>
              <a:tailEnd/>
            </a:ln>
          </p:spPr>
          <p:txBody>
            <a:bodyPr wrap="square">
              <a:spAutoFit/>
            </a:bodyPr>
            <a:lstStyle/>
            <a:p>
              <a:pPr algn="ctr"/>
              <a:r>
                <a:rPr lang="en-GB" sz="1200" i="1" dirty="0" smtClean="0"/>
                <a:t>Composite simulation</a:t>
              </a:r>
              <a:br>
                <a:rPr lang="en-GB" sz="1200" i="1" dirty="0" smtClean="0"/>
              </a:br>
              <a:r>
                <a:rPr lang="en-GB" sz="1200" i="1" dirty="0" smtClean="0"/>
                <a:t>Optimisation of rail localisation and module’ displacements</a:t>
              </a:r>
              <a:endParaRPr lang="en-GB" sz="1000" i="1" dirty="0"/>
            </a:p>
          </p:txBody>
        </p:sp>
        <p:pic>
          <p:nvPicPr>
            <p:cNvPr id="39" name="Picture 1" descr="Z:\Projets\ILC\ConceptionLPSC\Calculs\ANSYS\Resultats_ANSYS\Mod3-3rails_depl-Z-min_max.jpg"/>
            <p:cNvPicPr>
              <a:picLocks noChangeAspect="1" noChangeArrowheads="1"/>
            </p:cNvPicPr>
            <p:nvPr/>
          </p:nvPicPr>
          <p:blipFill>
            <a:blip r:embed="rId7" cstate="print"/>
            <a:srcRect/>
            <a:stretch>
              <a:fillRect/>
            </a:stretch>
          </p:blipFill>
          <p:spPr bwMode="auto">
            <a:xfrm>
              <a:off x="3817214" y="6099981"/>
              <a:ext cx="1651933" cy="2018701"/>
            </a:xfrm>
            <a:prstGeom prst="rect">
              <a:avLst/>
            </a:prstGeom>
            <a:noFill/>
          </p:spPr>
        </p:pic>
      </p:grpSp>
      <p:sp>
        <p:nvSpPr>
          <p:cNvPr id="34" name="Rectangle 33"/>
          <p:cNvSpPr/>
          <p:nvPr/>
        </p:nvSpPr>
        <p:spPr>
          <a:xfrm>
            <a:off x="31521" y="4495391"/>
            <a:ext cx="5268194" cy="738664"/>
          </a:xfrm>
          <a:prstGeom prst="rect">
            <a:avLst/>
          </a:prstGeom>
        </p:spPr>
        <p:txBody>
          <a:bodyPr wrap="square">
            <a:spAutoFit/>
          </a:bodyPr>
          <a:lstStyle/>
          <a:p>
            <a:r>
              <a:rPr lang="en-GB" sz="1400" dirty="0" smtClean="0">
                <a:latin typeface="Arial" pitchFamily="34" charset="0"/>
                <a:cs typeface="Arial" pitchFamily="34" charset="0"/>
              </a:rPr>
              <a:t>Construction of full size CFRP</a:t>
            </a:r>
            <a:r>
              <a:rPr lang="en-GB" sz="1400" dirty="0" smtClean="0"/>
              <a:t> (Carbone HR) mechanical structures</a:t>
            </a:r>
          </a:p>
          <a:p>
            <a:pPr marL="742950" lvl="1" indent="-285750">
              <a:buFont typeface="Arial" panose="020B0604020202020204" pitchFamily="34" charset="0"/>
              <a:buChar char="•"/>
            </a:pPr>
            <a:r>
              <a:rPr lang="en-GB" sz="1400" dirty="0" smtClean="0"/>
              <a:t>Up to 2,5m alveoli</a:t>
            </a:r>
          </a:p>
          <a:p>
            <a:pPr marL="742950" lvl="1" indent="-285750">
              <a:buFont typeface="Arial" panose="020B0604020202020204" pitchFamily="34" charset="0"/>
              <a:buChar char="•"/>
            </a:pPr>
            <a:r>
              <a:rPr lang="en-GB" sz="1400" dirty="0" smtClean="0"/>
              <a:t>Interface to other detectors i.e. HCAL in ILD </a:t>
            </a:r>
          </a:p>
        </p:txBody>
      </p:sp>
      <p:sp>
        <p:nvSpPr>
          <p:cNvPr id="36" name="Rectangle 11"/>
          <p:cNvSpPr>
            <a:spLocks noChangeArrowheads="1"/>
          </p:cNvSpPr>
          <p:nvPr/>
        </p:nvSpPr>
        <p:spPr bwMode="auto">
          <a:xfrm>
            <a:off x="285193" y="5847655"/>
            <a:ext cx="3753835" cy="461665"/>
          </a:xfrm>
          <a:prstGeom prst="rect">
            <a:avLst/>
          </a:prstGeom>
          <a:solidFill>
            <a:schemeClr val="bg1"/>
          </a:solidFill>
          <a:ln w="9525">
            <a:noFill/>
            <a:miter lim="800000"/>
            <a:headEnd/>
            <a:tailEnd/>
          </a:ln>
        </p:spPr>
        <p:txBody>
          <a:bodyPr wrap="square">
            <a:spAutoFit/>
          </a:bodyPr>
          <a:lstStyle/>
          <a:p>
            <a:r>
              <a:rPr lang="en-GB" sz="1200" dirty="0" smtClean="0"/>
              <a:t>- </a:t>
            </a:r>
            <a:r>
              <a:rPr lang="en-GB" sz="1200" i="1" dirty="0">
                <a:solidFill>
                  <a:srgbClr val="6600FF"/>
                </a:solidFill>
              </a:rPr>
              <a:t>Tests</a:t>
            </a:r>
            <a:r>
              <a:rPr lang="en-GB" sz="1200" dirty="0" smtClean="0"/>
              <a:t> of rails and module deformation</a:t>
            </a:r>
            <a:endParaRPr lang="en-GB" sz="1200" dirty="0">
              <a:solidFill>
                <a:srgbClr val="6600FF"/>
              </a:solidFill>
            </a:endParaRPr>
          </a:p>
          <a:p>
            <a:r>
              <a:rPr lang="en-GB" sz="1200" dirty="0" smtClean="0"/>
              <a:t>- Optimization of deflection values / </a:t>
            </a:r>
            <a:r>
              <a:rPr lang="en-GB" sz="1200" dirty="0" smtClean="0">
                <a:solidFill>
                  <a:srgbClr val="6600FF"/>
                </a:solidFill>
              </a:rPr>
              <a:t>skin thickness </a:t>
            </a:r>
          </a:p>
        </p:txBody>
      </p:sp>
      <p:cxnSp>
        <p:nvCxnSpPr>
          <p:cNvPr id="5" name="Connecteur droit avec flèche 4"/>
          <p:cNvCxnSpPr/>
          <p:nvPr/>
        </p:nvCxnSpPr>
        <p:spPr>
          <a:xfrm flipV="1">
            <a:off x="4427984" y="4725144"/>
            <a:ext cx="165618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2339752" y="4278651"/>
            <a:ext cx="1152128" cy="806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52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8"/>
          <p:cNvGrpSpPr/>
          <p:nvPr/>
        </p:nvGrpSpPr>
        <p:grpSpPr>
          <a:xfrm>
            <a:off x="539552" y="836712"/>
            <a:ext cx="6349280" cy="3528392"/>
            <a:chOff x="814910" y="980728"/>
            <a:chExt cx="6349280" cy="3528392"/>
          </a:xfrm>
        </p:grpSpPr>
        <p:pic>
          <p:nvPicPr>
            <p:cNvPr id="2" name="Image 1"/>
            <p:cNvPicPr>
              <a:picLocks noChangeAspect="1"/>
            </p:cNvPicPr>
            <p:nvPr/>
          </p:nvPicPr>
          <p:blipFill>
            <a:blip r:embed="rId2" cstate="print"/>
            <a:stretch>
              <a:fillRect/>
            </a:stretch>
          </p:blipFill>
          <p:spPr>
            <a:xfrm>
              <a:off x="814910" y="980728"/>
              <a:ext cx="6349280" cy="3528392"/>
            </a:xfrm>
            <a:prstGeom prst="rect">
              <a:avLst/>
            </a:prstGeom>
          </p:spPr>
        </p:pic>
        <p:sp>
          <p:nvSpPr>
            <p:cNvPr id="8" name="Rectangle 7"/>
            <p:cNvSpPr/>
            <p:nvPr/>
          </p:nvSpPr>
          <p:spPr>
            <a:xfrm>
              <a:off x="899592" y="4247510"/>
              <a:ext cx="1242648" cy="230832"/>
            </a:xfrm>
            <a:prstGeom prst="rect">
              <a:avLst/>
            </a:prstGeom>
          </p:spPr>
          <p:txBody>
            <a:bodyPr wrap="none">
              <a:spAutoFit/>
            </a:bodyPr>
            <a:lstStyle/>
            <a:p>
              <a:r>
                <a:rPr lang="en-GB" altLang="fr-FR" sz="900" b="1" i="1" dirty="0" smtClean="0" bmk="">
                  <a:solidFill>
                    <a:schemeClr val="tx1">
                      <a:lumMod val="50000"/>
                      <a:lumOff val="50000"/>
                    </a:schemeClr>
                  </a:solidFill>
                  <a:latin typeface="Arial" panose="020B0604020202020204" pitchFamily="34" charset="0"/>
                  <a:cs typeface="Arial" panose="020B0604020202020204" pitchFamily="34" charset="0"/>
                </a:rPr>
                <a:t>Total Displacement</a:t>
              </a:r>
              <a:endParaRPr lang="en-GB" sz="900" i="1" dirty="0">
                <a:solidFill>
                  <a:schemeClr val="tx1">
                    <a:lumMod val="50000"/>
                    <a:lumOff val="50000"/>
                  </a:schemeClr>
                </a:solidFill>
              </a:endParaRPr>
            </a:p>
          </p:txBody>
        </p:sp>
      </p:grpSp>
      <p:sp>
        <p:nvSpPr>
          <p:cNvPr id="13" name="Rectangle 12"/>
          <p:cNvSpPr/>
          <p:nvPr/>
        </p:nvSpPr>
        <p:spPr>
          <a:xfrm>
            <a:off x="4728592" y="4209927"/>
            <a:ext cx="2736304" cy="369332"/>
          </a:xfrm>
          <a:prstGeom prst="rect">
            <a:avLst/>
          </a:prstGeom>
        </p:spPr>
        <p:txBody>
          <a:bodyPr wrap="square">
            <a:spAutoFit/>
          </a:bodyPr>
          <a:lstStyle/>
          <a:p>
            <a:r>
              <a:rPr lang="en-GB" b="1" dirty="0" smtClean="0">
                <a:solidFill>
                  <a:srgbClr val="FF0000"/>
                </a:solidFill>
              </a:rPr>
              <a:t>Impact on ECAL dead zone</a:t>
            </a:r>
            <a:endParaRPr lang="en-GB" dirty="0"/>
          </a:p>
        </p:txBody>
      </p:sp>
      <p:grpSp>
        <p:nvGrpSpPr>
          <p:cNvPr id="4" name="Groupe 117"/>
          <p:cNvGrpSpPr/>
          <p:nvPr/>
        </p:nvGrpSpPr>
        <p:grpSpPr>
          <a:xfrm>
            <a:off x="4833964" y="4487441"/>
            <a:ext cx="2376264" cy="1649886"/>
            <a:chOff x="251520" y="1264568"/>
            <a:chExt cx="3612766" cy="2366712"/>
          </a:xfrm>
        </p:grpSpPr>
        <p:grpSp>
          <p:nvGrpSpPr>
            <p:cNvPr id="5" name="Groupe 106"/>
            <p:cNvGrpSpPr/>
            <p:nvPr/>
          </p:nvGrpSpPr>
          <p:grpSpPr>
            <a:xfrm>
              <a:off x="827584" y="1268760"/>
              <a:ext cx="3036702" cy="2362520"/>
              <a:chOff x="5448299" y="1057275"/>
              <a:chExt cx="3036702" cy="2362520"/>
            </a:xfrm>
          </p:grpSpPr>
          <p:grpSp>
            <p:nvGrpSpPr>
              <p:cNvPr id="6" name="Groupe 41"/>
              <p:cNvGrpSpPr/>
              <p:nvPr/>
            </p:nvGrpSpPr>
            <p:grpSpPr>
              <a:xfrm>
                <a:off x="5448299" y="1057275"/>
                <a:ext cx="3036702" cy="2362520"/>
                <a:chOff x="4543424" y="4010025"/>
                <a:chExt cx="3036702" cy="2362520"/>
              </a:xfrm>
            </p:grpSpPr>
            <p:pic>
              <p:nvPicPr>
                <p:cNvPr id="24" name="Picture 4"/>
                <p:cNvPicPr>
                  <a:picLocks noChangeAspect="1" noChangeArrowheads="1"/>
                </p:cNvPicPr>
                <p:nvPr/>
              </p:nvPicPr>
              <p:blipFill>
                <a:blip r:embed="rId3" cstate="print"/>
                <a:srcRect l="22561" t="33366" r="29921" b="27452"/>
                <a:stretch>
                  <a:fillRect/>
                </a:stretch>
              </p:blipFill>
              <p:spPr bwMode="auto">
                <a:xfrm>
                  <a:off x="4600575" y="4010025"/>
                  <a:ext cx="2895177" cy="2362520"/>
                </a:xfrm>
                <a:prstGeom prst="rect">
                  <a:avLst/>
                </a:prstGeom>
                <a:ln>
                  <a:noFill/>
                </a:ln>
                <a:effectLst>
                  <a:outerShdw blurRad="292100" dist="139700" dir="2700000" algn="tl" rotWithShape="0">
                    <a:srgbClr val="333333">
                      <a:alpha val="65000"/>
                    </a:srgbClr>
                  </a:outerShdw>
                </a:effectLst>
              </p:spPr>
            </p:pic>
            <p:sp>
              <p:nvSpPr>
                <p:cNvPr id="25" name="ZoneTexte 24"/>
                <p:cNvSpPr txBox="1"/>
                <p:nvPr/>
              </p:nvSpPr>
              <p:spPr>
                <a:xfrm>
                  <a:off x="4543424" y="5657850"/>
                  <a:ext cx="1209675" cy="337800"/>
                </a:xfrm>
                <a:prstGeom prst="rect">
                  <a:avLst/>
                </a:prstGeom>
                <a:noFill/>
              </p:spPr>
              <p:txBody>
                <a:bodyPr wrap="square" rtlCol="0">
                  <a:spAutoFit/>
                </a:bodyPr>
                <a:lstStyle/>
                <a:p>
                  <a:r>
                    <a:rPr lang="fr-FR" sz="1200" dirty="0" smtClean="0">
                      <a:solidFill>
                        <a:srgbClr val="FFFF00"/>
                      </a:solidFill>
                    </a:rPr>
                    <a:t>Carbone</a:t>
                  </a:r>
                  <a:endParaRPr lang="fr-FR" sz="1200" dirty="0">
                    <a:solidFill>
                      <a:srgbClr val="FFFF00"/>
                    </a:solidFill>
                  </a:endParaRPr>
                </a:p>
              </p:txBody>
            </p:sp>
            <p:sp>
              <p:nvSpPr>
                <p:cNvPr id="26" name="ZoneTexte 25"/>
                <p:cNvSpPr txBox="1"/>
                <p:nvPr/>
              </p:nvSpPr>
              <p:spPr>
                <a:xfrm>
                  <a:off x="7103875" y="5229969"/>
                  <a:ext cx="476251" cy="337800"/>
                </a:xfrm>
                <a:prstGeom prst="rect">
                  <a:avLst/>
                </a:prstGeom>
                <a:noFill/>
              </p:spPr>
              <p:txBody>
                <a:bodyPr wrap="square" rtlCol="0">
                  <a:spAutoFit/>
                </a:bodyPr>
                <a:lstStyle/>
                <a:p>
                  <a:r>
                    <a:rPr lang="fr-FR" sz="1200" dirty="0" smtClean="0">
                      <a:solidFill>
                        <a:srgbClr val="FFFF00"/>
                      </a:solidFill>
                    </a:rPr>
                    <a:t>w</a:t>
                  </a:r>
                  <a:endParaRPr lang="fr-FR" sz="1200" dirty="0">
                    <a:solidFill>
                      <a:srgbClr val="FFFF00"/>
                    </a:solidFill>
                  </a:endParaRPr>
                </a:p>
              </p:txBody>
            </p:sp>
            <p:sp>
              <p:nvSpPr>
                <p:cNvPr id="27" name="Ellipse 26"/>
                <p:cNvSpPr/>
                <p:nvPr/>
              </p:nvSpPr>
              <p:spPr bwMode="auto">
                <a:xfrm>
                  <a:off x="5267324" y="4800600"/>
                  <a:ext cx="885825" cy="81915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grpSp>
          <p:cxnSp>
            <p:nvCxnSpPr>
              <p:cNvPr id="22" name="Connecteur droit avec flèche 21"/>
              <p:cNvCxnSpPr/>
              <p:nvPr/>
            </p:nvCxnSpPr>
            <p:spPr bwMode="auto">
              <a:xfrm rot="5400000">
                <a:off x="7106290" y="3031040"/>
                <a:ext cx="680055" cy="7688"/>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sp>
            <p:nvSpPr>
              <p:cNvPr id="23" name="ZoneTexte 22"/>
              <p:cNvSpPr txBox="1"/>
              <p:nvPr/>
            </p:nvSpPr>
            <p:spPr>
              <a:xfrm>
                <a:off x="7131623" y="2675747"/>
                <a:ext cx="207572" cy="400110"/>
              </a:xfrm>
              <a:prstGeom prst="rect">
                <a:avLst/>
              </a:prstGeom>
              <a:noFill/>
            </p:spPr>
            <p:txBody>
              <a:bodyPr wrap="square" rtlCol="0">
                <a:spAutoFit/>
              </a:bodyPr>
              <a:lstStyle/>
              <a:p>
                <a:r>
                  <a:rPr lang="fr-FR" dirty="0" smtClean="0">
                    <a:solidFill>
                      <a:schemeClr val="bg1"/>
                    </a:solidFill>
                  </a:rPr>
                  <a:t>g</a:t>
                </a:r>
                <a:endParaRPr lang="fr-FR" dirty="0">
                  <a:solidFill>
                    <a:schemeClr val="bg1"/>
                  </a:solidFill>
                </a:endParaRPr>
              </a:p>
            </p:txBody>
          </p:sp>
        </p:grpSp>
        <p:grpSp>
          <p:nvGrpSpPr>
            <p:cNvPr id="7" name="Groupe 107"/>
            <p:cNvGrpSpPr/>
            <p:nvPr/>
          </p:nvGrpSpPr>
          <p:grpSpPr>
            <a:xfrm>
              <a:off x="251520" y="1264568"/>
              <a:ext cx="1584176" cy="1440160"/>
              <a:chOff x="323528" y="1052736"/>
              <a:chExt cx="2753047" cy="2343150"/>
            </a:xfrm>
          </p:grpSpPr>
          <p:grpSp>
            <p:nvGrpSpPr>
              <p:cNvPr id="9" name="Groupe 24"/>
              <p:cNvGrpSpPr/>
              <p:nvPr/>
            </p:nvGrpSpPr>
            <p:grpSpPr>
              <a:xfrm>
                <a:off x="323528" y="1052736"/>
                <a:ext cx="2590800" cy="2343150"/>
                <a:chOff x="333375" y="847725"/>
                <a:chExt cx="3209925" cy="3117774"/>
              </a:xfrm>
            </p:grpSpPr>
            <p:pic>
              <p:nvPicPr>
                <p:cNvPr id="19" name="Picture 2"/>
                <p:cNvPicPr>
                  <a:picLocks noChangeAspect="1" noChangeArrowheads="1"/>
                </p:cNvPicPr>
                <p:nvPr/>
              </p:nvPicPr>
              <p:blipFill>
                <a:blip r:embed="rId4" cstate="print"/>
                <a:srcRect l="38281" t="15299" r="7292" b="18620"/>
                <a:stretch>
                  <a:fillRect/>
                </a:stretch>
              </p:blipFill>
              <p:spPr bwMode="auto">
                <a:xfrm>
                  <a:off x="333375" y="847725"/>
                  <a:ext cx="3209925" cy="3117774"/>
                </a:xfrm>
                <a:prstGeom prst="rect">
                  <a:avLst/>
                </a:prstGeom>
                <a:ln>
                  <a:noFill/>
                </a:ln>
                <a:effectLst>
                  <a:outerShdw algn="tl" rotWithShape="0">
                    <a:srgbClr val="333333">
                      <a:alpha val="99000"/>
                    </a:srgbClr>
                  </a:outerShdw>
                </a:effectLst>
              </p:spPr>
            </p:pic>
            <p:sp>
              <p:nvSpPr>
                <p:cNvPr id="20" name="Ellipse 19"/>
                <p:cNvSpPr/>
                <p:nvPr/>
              </p:nvSpPr>
              <p:spPr bwMode="auto">
                <a:xfrm>
                  <a:off x="2114550" y="2962275"/>
                  <a:ext cx="400050" cy="36195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grpSp>
          <p:cxnSp>
            <p:nvCxnSpPr>
              <p:cNvPr id="18" name="Connecteur droit avec flèche 17"/>
              <p:cNvCxnSpPr/>
              <p:nvPr/>
            </p:nvCxnSpPr>
            <p:spPr bwMode="auto">
              <a:xfrm flipV="1">
                <a:off x="2219325" y="2733675"/>
                <a:ext cx="857250" cy="28575"/>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grpSp>
      </p:grpSp>
      <p:sp>
        <p:nvSpPr>
          <p:cNvPr id="28" name="Rectangle 27"/>
          <p:cNvSpPr/>
          <p:nvPr/>
        </p:nvSpPr>
        <p:spPr>
          <a:xfrm>
            <a:off x="251520" y="4817994"/>
            <a:ext cx="8892480" cy="646331"/>
          </a:xfrm>
          <a:prstGeom prst="rect">
            <a:avLst/>
          </a:prstGeom>
        </p:spPr>
        <p:txBody>
          <a:bodyPr wrap="square">
            <a:spAutoFit/>
          </a:bodyPr>
          <a:lstStyle/>
          <a:p>
            <a:pPr lvl="0">
              <a:spcBef>
                <a:spcPct val="20000"/>
              </a:spcBef>
              <a:buClr>
                <a:schemeClr val="accent1"/>
              </a:buClr>
              <a:buSzPct val="65000"/>
            </a:pPr>
            <a:r>
              <a:rPr lang="en-GB" dirty="0" smtClean="0">
                <a:solidFill>
                  <a:srgbClr val="003399"/>
                </a:solidFill>
              </a:rPr>
              <a:t>Problem</a:t>
            </a:r>
            <a:r>
              <a:rPr lang="fr-FR" dirty="0" smtClean="0">
                <a:solidFill>
                  <a:srgbClr val="003399"/>
                </a:solidFill>
              </a:rPr>
              <a:t> of </a:t>
            </a:r>
            <a:r>
              <a:rPr lang="en-GB" dirty="0" smtClean="0">
                <a:solidFill>
                  <a:srgbClr val="003399"/>
                </a:solidFill>
              </a:rPr>
              <a:t>bending stress of alveoli skins: </a:t>
            </a:r>
            <a:br>
              <a:rPr lang="en-GB" dirty="0" smtClean="0">
                <a:solidFill>
                  <a:srgbClr val="003399"/>
                </a:solidFill>
              </a:rPr>
            </a:br>
            <a:r>
              <a:rPr lang="en-GB" dirty="0" smtClean="0">
                <a:solidFill>
                  <a:srgbClr val="003399"/>
                </a:solidFill>
              </a:rPr>
              <a:t>influence / evolution of thickness of outer plies</a:t>
            </a:r>
            <a:endParaRPr lang="fr-FR" sz="1200" dirty="0" smtClean="0"/>
          </a:p>
        </p:txBody>
      </p:sp>
      <p:sp>
        <p:nvSpPr>
          <p:cNvPr id="29" name="Rectangle 28"/>
          <p:cNvSpPr/>
          <p:nvPr/>
        </p:nvSpPr>
        <p:spPr>
          <a:xfrm>
            <a:off x="251520" y="5351475"/>
            <a:ext cx="7416824" cy="1169551"/>
          </a:xfrm>
          <a:prstGeom prst="rect">
            <a:avLst/>
          </a:prstGeom>
        </p:spPr>
        <p:txBody>
          <a:bodyPr wrap="square">
            <a:spAutoFit/>
          </a:bodyPr>
          <a:lstStyle/>
          <a:p>
            <a:r>
              <a:rPr lang="en-GB" sz="1400" b="1" dirty="0" smtClean="0"/>
              <a:t>Safety coefficient </a:t>
            </a:r>
          </a:p>
          <a:p>
            <a:pPr>
              <a:buFont typeface="Arial" pitchFamily="34" charset="0"/>
              <a:buChar char="•"/>
            </a:pPr>
            <a:r>
              <a:rPr lang="en-GB" sz="1400" dirty="0" smtClean="0"/>
              <a:t> Static: Sufficient / to the stress induced by weight of modules</a:t>
            </a:r>
            <a:endParaRPr lang="en-GB" sz="1400" b="0" dirty="0" smtClean="0"/>
          </a:p>
          <a:p>
            <a:pPr>
              <a:buFont typeface="Arial" pitchFamily="34" charset="0"/>
              <a:buChar char="•"/>
            </a:pPr>
            <a:r>
              <a:rPr lang="en-GB" sz="1400" dirty="0" smtClean="0"/>
              <a:t> just sufficient </a:t>
            </a:r>
            <a:r>
              <a:rPr lang="en-GB" sz="1400" b="0" dirty="0" smtClean="0"/>
              <a:t>/ seism (s =3.2 for Japan?)</a:t>
            </a:r>
          </a:p>
          <a:p>
            <a:r>
              <a:rPr lang="en-GB" sz="1400" dirty="0" smtClean="0"/>
              <a:t>	     / risks during integration and transport</a:t>
            </a:r>
          </a:p>
          <a:p>
            <a:r>
              <a:rPr lang="en-GB" sz="1400" b="0" dirty="0" smtClean="0">
                <a:solidFill>
                  <a:srgbClr val="7030A0"/>
                </a:solidFill>
              </a:rPr>
              <a:t>-&gt; increase </a:t>
            </a:r>
            <a:r>
              <a:rPr lang="en-GB" sz="1400" b="0" dirty="0" err="1" smtClean="0">
                <a:solidFill>
                  <a:srgbClr val="7030A0"/>
                </a:solidFill>
              </a:rPr>
              <a:t>nb</a:t>
            </a:r>
            <a:r>
              <a:rPr lang="en-GB" sz="1400" b="0" dirty="0" smtClean="0">
                <a:solidFill>
                  <a:srgbClr val="7030A0"/>
                </a:solidFill>
              </a:rPr>
              <a:t> of ext. plies</a:t>
            </a:r>
            <a:r>
              <a:rPr lang="en-GB" sz="1400" b="0" dirty="0" smtClean="0"/>
              <a:t>...</a:t>
            </a:r>
            <a:r>
              <a:rPr lang="en-GB" sz="1400" b="1" dirty="0" smtClean="0"/>
              <a:t> </a:t>
            </a:r>
            <a:r>
              <a:rPr lang="en-GB" sz="1400" dirty="0" smtClean="0">
                <a:solidFill>
                  <a:srgbClr val="FF0000"/>
                </a:solidFill>
              </a:rPr>
              <a:t>Impact on ECAL dead zone=0,5mm= 1 extra external ply on modules</a:t>
            </a:r>
            <a:endParaRPr lang="en-GB" sz="1400" dirty="0">
              <a:solidFill>
                <a:srgbClr val="FF0000"/>
              </a:solidFill>
            </a:endParaRPr>
          </a:p>
        </p:txBody>
      </p:sp>
      <p:pic>
        <p:nvPicPr>
          <p:cNvPr id="32" name="Image 31"/>
          <p:cNvPicPr>
            <a:picLocks noChangeAspect="1"/>
          </p:cNvPicPr>
          <p:nvPr/>
        </p:nvPicPr>
        <p:blipFill>
          <a:blip r:embed="rId5" cstate="print"/>
          <a:stretch>
            <a:fillRect/>
          </a:stretch>
        </p:blipFill>
        <p:spPr>
          <a:xfrm>
            <a:off x="6812487" y="1196752"/>
            <a:ext cx="2296017" cy="1275932"/>
          </a:xfrm>
          <a:prstGeom prst="rect">
            <a:avLst/>
          </a:prstGeom>
        </p:spPr>
      </p:pic>
      <p:sp>
        <p:nvSpPr>
          <p:cNvPr id="33" name="Rectangle 11"/>
          <p:cNvSpPr>
            <a:spLocks noChangeArrowheads="1"/>
          </p:cNvSpPr>
          <p:nvPr/>
        </p:nvSpPr>
        <p:spPr bwMode="auto">
          <a:xfrm>
            <a:off x="6588224" y="2852936"/>
            <a:ext cx="1397870" cy="276999"/>
          </a:xfrm>
          <a:prstGeom prst="rect">
            <a:avLst/>
          </a:prstGeom>
          <a:solidFill>
            <a:schemeClr val="bg1"/>
          </a:solidFill>
          <a:ln w="9525">
            <a:noFill/>
            <a:miter lim="800000"/>
            <a:headEnd/>
            <a:tailEnd/>
          </a:ln>
        </p:spPr>
        <p:txBody>
          <a:bodyPr wrap="square">
            <a:spAutoFit/>
          </a:bodyPr>
          <a:lstStyle/>
          <a:p>
            <a:r>
              <a:rPr lang="en-GB" sz="1200" i="1" dirty="0" smtClean="0"/>
              <a:t>Rails fixed</a:t>
            </a:r>
          </a:p>
        </p:txBody>
      </p:sp>
      <p:graphicFrame>
        <p:nvGraphicFramePr>
          <p:cNvPr id="34" name="Tableau 33"/>
          <p:cNvGraphicFramePr>
            <a:graphicFrameLocks noGrp="1"/>
          </p:cNvGraphicFramePr>
          <p:nvPr>
            <p:extLst>
              <p:ext uri="{D42A27DB-BD31-4B8C-83A1-F6EECF244321}">
                <p14:modId xmlns:p14="http://schemas.microsoft.com/office/powerpoint/2010/main" val="473079319"/>
              </p:ext>
            </p:extLst>
          </p:nvPr>
        </p:nvGraphicFramePr>
        <p:xfrm>
          <a:off x="7502488" y="2940040"/>
          <a:ext cx="1527706" cy="1209040"/>
        </p:xfrm>
        <a:graphic>
          <a:graphicData uri="http://schemas.openxmlformats.org/drawingml/2006/table">
            <a:tbl>
              <a:tblPr/>
              <a:tblGrid>
                <a:gridCol w="453888"/>
                <a:gridCol w="1073818"/>
              </a:tblGrid>
              <a:tr h="0">
                <a:tc>
                  <a:txBody>
                    <a:bodyPr/>
                    <a:lstStyle/>
                    <a:p>
                      <a:pPr algn="ctr"/>
                      <a:r>
                        <a:rPr lang="fr-FR" sz="1050" b="0" dirty="0">
                          <a:effectLst/>
                          <a:latin typeface="Arial" panose="020B0604020202020204" pitchFamily="34" charset="0"/>
                        </a:rPr>
                        <a:t>Mode</a:t>
                      </a:r>
                    </a:p>
                  </a:txBody>
                  <a:tcPr marL="31750" marR="31750" marT="6350" marB="6350" anchor="ctr">
                    <a:lnL>
                      <a:noFill/>
                    </a:lnL>
                    <a:lnR>
                      <a:noFill/>
                    </a:lnR>
                    <a:lnT>
                      <a:noFill/>
                    </a:lnT>
                    <a:lnB>
                      <a:noFill/>
                    </a:lnB>
                    <a:solidFill>
                      <a:srgbClr val="D1DCEA"/>
                    </a:solidFill>
                  </a:tcPr>
                </a:tc>
                <a:tc>
                  <a:txBody>
                    <a:bodyPr/>
                    <a:lstStyle/>
                    <a:p>
                      <a:pPr algn="ctr"/>
                      <a:r>
                        <a:rPr lang="fr-FR" sz="1050" b="0" dirty="0">
                          <a:effectLst/>
                          <a:latin typeface="Arial" panose="020B0604020202020204" pitchFamily="34" charset="0"/>
                        </a:rPr>
                        <a:t>Fréquence [Hz]</a:t>
                      </a:r>
                    </a:p>
                  </a:txBody>
                  <a:tcPr marL="31750" marR="31750" marT="6350" marB="6350" anchor="ctr">
                    <a:lnL>
                      <a:noFill/>
                    </a:lnL>
                    <a:lnR>
                      <a:noFill/>
                    </a:lnR>
                    <a:lnT>
                      <a:noFill/>
                    </a:lnT>
                    <a:lnB>
                      <a:noFill/>
                    </a:lnB>
                    <a:solidFill>
                      <a:srgbClr val="D1DCEA"/>
                    </a:solidFill>
                  </a:tcPr>
                </a:tc>
              </a:tr>
              <a:tr h="0">
                <a:tc>
                  <a:txBody>
                    <a:bodyPr/>
                    <a:lstStyle/>
                    <a:p>
                      <a:pPr algn="ctr"/>
                      <a:r>
                        <a:rPr lang="fr-FR" sz="1050">
                          <a:effectLst/>
                          <a:latin typeface="Arial" panose="020B0604020202020204" pitchFamily="34" charset="0"/>
                        </a:rPr>
                        <a:t>1,</a:t>
                      </a:r>
                    </a:p>
                  </a:txBody>
                  <a:tcPr marL="31750" marR="31750" marT="6350" marB="6350" anchor="ctr">
                    <a:lnL>
                      <a:noFill/>
                    </a:lnL>
                    <a:lnR>
                      <a:noFill/>
                    </a:lnR>
                    <a:lnT>
                      <a:noFill/>
                    </a:lnT>
                    <a:lnB>
                      <a:noFill/>
                    </a:lnB>
                  </a:tcPr>
                </a:tc>
                <a:tc>
                  <a:txBody>
                    <a:bodyPr/>
                    <a:lstStyle/>
                    <a:p>
                      <a:pPr algn="ctr"/>
                      <a:r>
                        <a:rPr lang="fr-FR" sz="1050" dirty="0">
                          <a:effectLst/>
                          <a:latin typeface="Arial" panose="020B0604020202020204" pitchFamily="34" charset="0"/>
                        </a:rPr>
                        <a:t>203,56</a:t>
                      </a:r>
                    </a:p>
                  </a:txBody>
                  <a:tcPr marL="31750" marR="31750" marT="6350" marB="6350" anchor="ctr">
                    <a:lnL>
                      <a:noFill/>
                    </a:lnL>
                    <a:lnR>
                      <a:noFill/>
                    </a:lnR>
                    <a:lnT>
                      <a:noFill/>
                    </a:lnT>
                    <a:lnB>
                      <a:noFill/>
                    </a:lnB>
                  </a:tcPr>
                </a:tc>
              </a:tr>
              <a:tr h="0">
                <a:tc>
                  <a:txBody>
                    <a:bodyPr/>
                    <a:lstStyle/>
                    <a:p>
                      <a:pPr algn="ctr"/>
                      <a:r>
                        <a:rPr lang="fr-FR" sz="1050">
                          <a:effectLst/>
                          <a:latin typeface="Arial" panose="020B0604020202020204" pitchFamily="34" charset="0"/>
                        </a:rPr>
                        <a:t>2,</a:t>
                      </a:r>
                    </a:p>
                  </a:txBody>
                  <a:tcPr marL="31750" marR="31750" marT="6350" marB="6350" anchor="ctr">
                    <a:lnL>
                      <a:noFill/>
                    </a:lnL>
                    <a:lnR>
                      <a:noFill/>
                    </a:lnR>
                    <a:lnT>
                      <a:noFill/>
                    </a:lnT>
                    <a:lnB>
                      <a:noFill/>
                    </a:lnB>
                  </a:tcPr>
                </a:tc>
                <a:tc>
                  <a:txBody>
                    <a:bodyPr/>
                    <a:lstStyle/>
                    <a:p>
                      <a:pPr algn="ctr"/>
                      <a:r>
                        <a:rPr lang="fr-FR" sz="1050" dirty="0">
                          <a:effectLst/>
                          <a:latin typeface="Arial" panose="020B0604020202020204" pitchFamily="34" charset="0"/>
                        </a:rPr>
                        <a:t>204,24</a:t>
                      </a:r>
                    </a:p>
                  </a:txBody>
                  <a:tcPr marL="31750" marR="31750" marT="6350" marB="6350" anchor="ctr">
                    <a:lnL>
                      <a:noFill/>
                    </a:lnL>
                    <a:lnR>
                      <a:noFill/>
                    </a:lnR>
                    <a:lnT>
                      <a:noFill/>
                    </a:lnT>
                    <a:lnB>
                      <a:noFill/>
                    </a:lnB>
                  </a:tcPr>
                </a:tc>
              </a:tr>
              <a:tr h="0">
                <a:tc>
                  <a:txBody>
                    <a:bodyPr/>
                    <a:lstStyle/>
                    <a:p>
                      <a:pPr algn="ctr"/>
                      <a:r>
                        <a:rPr lang="fr-FR" sz="1050">
                          <a:effectLst/>
                          <a:latin typeface="Arial" panose="020B0604020202020204" pitchFamily="34" charset="0"/>
                        </a:rPr>
                        <a:t>3,</a:t>
                      </a:r>
                    </a:p>
                  </a:txBody>
                  <a:tcPr marL="31750" marR="31750" marT="6350" marB="6350" anchor="ctr">
                    <a:lnL>
                      <a:noFill/>
                    </a:lnL>
                    <a:lnR>
                      <a:noFill/>
                    </a:lnR>
                    <a:lnT>
                      <a:noFill/>
                    </a:lnT>
                    <a:lnB>
                      <a:noFill/>
                    </a:lnB>
                  </a:tcPr>
                </a:tc>
                <a:tc>
                  <a:txBody>
                    <a:bodyPr/>
                    <a:lstStyle/>
                    <a:p>
                      <a:pPr algn="ctr"/>
                      <a:r>
                        <a:rPr lang="fr-FR" sz="1050">
                          <a:effectLst/>
                          <a:latin typeface="Arial" panose="020B0604020202020204" pitchFamily="34" charset="0"/>
                        </a:rPr>
                        <a:t>206,17</a:t>
                      </a:r>
                    </a:p>
                  </a:txBody>
                  <a:tcPr marL="31750" marR="31750" marT="6350" marB="6350" anchor="ctr">
                    <a:lnL>
                      <a:noFill/>
                    </a:lnL>
                    <a:lnR>
                      <a:noFill/>
                    </a:lnR>
                    <a:lnT>
                      <a:noFill/>
                    </a:lnT>
                    <a:lnB>
                      <a:noFill/>
                    </a:lnB>
                  </a:tcPr>
                </a:tc>
              </a:tr>
              <a:tr h="0">
                <a:tc>
                  <a:txBody>
                    <a:bodyPr/>
                    <a:lstStyle/>
                    <a:p>
                      <a:pPr algn="ctr"/>
                      <a:r>
                        <a:rPr lang="fr-FR" sz="1050" dirty="0">
                          <a:effectLst/>
                          <a:latin typeface="Arial" panose="020B0604020202020204" pitchFamily="34" charset="0"/>
                        </a:rPr>
                        <a:t>4,</a:t>
                      </a:r>
                    </a:p>
                  </a:txBody>
                  <a:tcPr marL="31750" marR="31750" marT="6350" marB="6350" anchor="ctr">
                    <a:lnL>
                      <a:noFill/>
                    </a:lnL>
                    <a:lnR>
                      <a:noFill/>
                    </a:lnR>
                    <a:lnT>
                      <a:noFill/>
                    </a:lnT>
                    <a:lnB>
                      <a:noFill/>
                    </a:lnB>
                  </a:tcPr>
                </a:tc>
                <a:tc>
                  <a:txBody>
                    <a:bodyPr/>
                    <a:lstStyle/>
                    <a:p>
                      <a:pPr algn="ctr"/>
                      <a:r>
                        <a:rPr lang="fr-FR" sz="1050">
                          <a:effectLst/>
                          <a:latin typeface="Arial" panose="020B0604020202020204" pitchFamily="34" charset="0"/>
                        </a:rPr>
                        <a:t>208,13</a:t>
                      </a:r>
                    </a:p>
                  </a:txBody>
                  <a:tcPr marL="31750" marR="31750" marT="6350" marB="6350" anchor="ctr">
                    <a:lnL>
                      <a:noFill/>
                    </a:lnL>
                    <a:lnR>
                      <a:noFill/>
                    </a:lnR>
                    <a:lnT>
                      <a:noFill/>
                    </a:lnT>
                    <a:lnB>
                      <a:noFill/>
                    </a:lnB>
                  </a:tcPr>
                </a:tc>
              </a:tr>
              <a:tr h="0">
                <a:tc>
                  <a:txBody>
                    <a:bodyPr/>
                    <a:lstStyle/>
                    <a:p>
                      <a:pPr algn="ctr"/>
                      <a:r>
                        <a:rPr lang="fr-FR" sz="1050">
                          <a:effectLst/>
                          <a:latin typeface="Arial" panose="020B0604020202020204" pitchFamily="34" charset="0"/>
                        </a:rPr>
                        <a:t>5,</a:t>
                      </a:r>
                    </a:p>
                  </a:txBody>
                  <a:tcPr marL="31750" marR="31750" marT="6350" marB="6350" anchor="ctr">
                    <a:lnL>
                      <a:noFill/>
                    </a:lnL>
                    <a:lnR>
                      <a:noFill/>
                    </a:lnR>
                    <a:lnT>
                      <a:noFill/>
                    </a:lnT>
                    <a:lnB>
                      <a:noFill/>
                    </a:lnB>
                  </a:tcPr>
                </a:tc>
                <a:tc>
                  <a:txBody>
                    <a:bodyPr/>
                    <a:lstStyle/>
                    <a:p>
                      <a:pPr algn="ctr"/>
                      <a:r>
                        <a:rPr lang="fr-FR" sz="1050" dirty="0">
                          <a:effectLst/>
                          <a:latin typeface="Arial" panose="020B0604020202020204" pitchFamily="34" charset="0"/>
                        </a:rPr>
                        <a:t>211,64</a:t>
                      </a:r>
                    </a:p>
                  </a:txBody>
                  <a:tcPr marL="31750" marR="31750" marT="6350" marB="6350" anchor="ctr">
                    <a:lnL>
                      <a:noFill/>
                    </a:lnL>
                    <a:lnR>
                      <a:noFill/>
                    </a:lnR>
                    <a:lnT>
                      <a:noFill/>
                    </a:lnT>
                    <a:lnB>
                      <a:noFill/>
                    </a:lnB>
                  </a:tcPr>
                </a:tc>
              </a:tr>
              <a:tr h="0">
                <a:tc>
                  <a:txBody>
                    <a:bodyPr/>
                    <a:lstStyle/>
                    <a:p>
                      <a:pPr algn="ctr"/>
                      <a:r>
                        <a:rPr lang="fr-FR" sz="1050">
                          <a:effectLst/>
                          <a:latin typeface="Arial" panose="020B0604020202020204" pitchFamily="34" charset="0"/>
                        </a:rPr>
                        <a:t>6,</a:t>
                      </a:r>
                    </a:p>
                  </a:txBody>
                  <a:tcPr marL="31750" marR="31750" marT="6350" marB="6350" anchor="ctr">
                    <a:lnL>
                      <a:noFill/>
                    </a:lnL>
                    <a:lnR>
                      <a:noFill/>
                    </a:lnR>
                    <a:lnT>
                      <a:noFill/>
                    </a:lnT>
                    <a:lnB>
                      <a:noFill/>
                    </a:lnB>
                  </a:tcPr>
                </a:tc>
                <a:tc>
                  <a:txBody>
                    <a:bodyPr/>
                    <a:lstStyle/>
                    <a:p>
                      <a:pPr algn="ctr"/>
                      <a:r>
                        <a:rPr lang="fr-FR" sz="1050" dirty="0">
                          <a:effectLst/>
                          <a:latin typeface="Arial" panose="020B0604020202020204" pitchFamily="34" charset="0"/>
                        </a:rPr>
                        <a:t>212,02</a:t>
                      </a:r>
                    </a:p>
                  </a:txBody>
                  <a:tcPr marL="31750" marR="31750" marT="6350" marB="6350" anchor="ctr">
                    <a:lnL>
                      <a:noFill/>
                    </a:lnL>
                    <a:lnR>
                      <a:noFill/>
                    </a:lnR>
                    <a:lnT>
                      <a:noFill/>
                    </a:lnT>
                    <a:lnB>
                      <a:noFill/>
                    </a:lnB>
                  </a:tcPr>
                </a:tc>
              </a:tr>
            </a:tbl>
          </a:graphicData>
        </a:graphic>
      </p:graphicFrame>
      <p:sp>
        <p:nvSpPr>
          <p:cNvPr id="35" name="Rectangle 8"/>
          <p:cNvSpPr txBox="1">
            <a:spLocks noChangeArrowheads="1"/>
          </p:cNvSpPr>
          <p:nvPr/>
        </p:nvSpPr>
        <p:spPr bwMode="auto">
          <a:xfrm>
            <a:off x="1" y="0"/>
            <a:ext cx="620879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3200" dirty="0" smtClean="0">
                <a:solidFill>
                  <a:srgbClr val="C00000"/>
                </a:solidFill>
                <a:latin typeface="Calibri" pitchFamily="34" charset="0"/>
              </a:rPr>
              <a:t>Structure composite &amp; </a:t>
            </a:r>
            <a:r>
              <a:rPr lang="en-GB" sz="3200" dirty="0" err="1" smtClean="0">
                <a:solidFill>
                  <a:srgbClr val="C00000"/>
                </a:solidFill>
                <a:latin typeface="Calibri" pitchFamily="34" charset="0"/>
              </a:rPr>
              <a:t>séisme</a:t>
            </a:r>
            <a:r>
              <a:rPr lang="en-GB" sz="3200" dirty="0" smtClean="0">
                <a:solidFill>
                  <a:srgbClr val="0070C0"/>
                </a:solidFill>
                <a:latin typeface="Calibri" pitchFamily="34" charset="0"/>
                <a:ea typeface="+mj-ea"/>
                <a:cs typeface="+mj-cs"/>
              </a:rPr>
              <a:t> </a:t>
            </a:r>
          </a:p>
        </p:txBody>
      </p:sp>
      <p:sp>
        <p:nvSpPr>
          <p:cNvPr id="31" name="Rectangle 11"/>
          <p:cNvSpPr>
            <a:spLocks noChangeArrowheads="1"/>
          </p:cNvSpPr>
          <p:nvPr/>
        </p:nvSpPr>
        <p:spPr bwMode="auto">
          <a:xfrm>
            <a:off x="6449964" y="2492896"/>
            <a:ext cx="2946572" cy="253916"/>
          </a:xfrm>
          <a:prstGeom prst="rect">
            <a:avLst/>
          </a:prstGeom>
          <a:noFill/>
          <a:ln w="9525">
            <a:noFill/>
            <a:miter lim="800000"/>
            <a:headEnd/>
            <a:tailEnd/>
          </a:ln>
        </p:spPr>
        <p:txBody>
          <a:bodyPr wrap="square">
            <a:spAutoFit/>
          </a:bodyPr>
          <a:lstStyle/>
          <a:p>
            <a:r>
              <a:rPr lang="en-GB" sz="1050" i="1" dirty="0" smtClean="0">
                <a:solidFill>
                  <a:srgbClr val="6600FF"/>
                </a:solidFill>
              </a:rPr>
              <a:t>Optimisation on going / rails localisation/ on going</a:t>
            </a:r>
            <a:endParaRPr lang="en-GB" sz="1050" dirty="0" smtClean="0">
              <a:solidFill>
                <a:srgbClr val="6600FF"/>
              </a:solidFill>
            </a:endParaRPr>
          </a:p>
        </p:txBody>
      </p:sp>
      <p:pic>
        <p:nvPicPr>
          <p:cNvPr id="30" name="Picture 1" descr="Z:\Projets\ILC\ConceptionLPSC\Cisaillement\Tests\Photos-test-2014\IMAG0114.jpg"/>
          <p:cNvPicPr>
            <a:picLocks noChangeAspect="1" noChangeArrowheads="1"/>
          </p:cNvPicPr>
          <p:nvPr/>
        </p:nvPicPr>
        <p:blipFill>
          <a:blip r:embed="rId6" cstate="print"/>
          <a:srcRect/>
          <a:stretch>
            <a:fillRect/>
          </a:stretch>
        </p:blipFill>
        <p:spPr bwMode="auto">
          <a:xfrm>
            <a:off x="7461636" y="4293096"/>
            <a:ext cx="1375458" cy="2335459"/>
          </a:xfrm>
          <a:prstGeom prst="rect">
            <a:avLst/>
          </a:prstGeom>
          <a:noFill/>
        </p:spPr>
      </p:pic>
      <p:sp>
        <p:nvSpPr>
          <p:cNvPr id="36" name="Rectangle 35"/>
          <p:cNvSpPr/>
          <p:nvPr/>
        </p:nvSpPr>
        <p:spPr>
          <a:xfrm>
            <a:off x="7540952" y="6053225"/>
            <a:ext cx="1296144" cy="400111"/>
          </a:xfrm>
          <a:prstGeom prst="rect">
            <a:avLst/>
          </a:prstGeom>
        </p:spPr>
        <p:txBody>
          <a:bodyPr wrap="square">
            <a:spAutoFit/>
          </a:bodyPr>
          <a:lstStyle/>
          <a:p>
            <a:pPr algn="ctr"/>
            <a:r>
              <a:rPr lang="en-US" sz="1000" i="1" dirty="0" smtClean="0">
                <a:solidFill>
                  <a:schemeClr val="bg1"/>
                </a:solidFill>
              </a:rPr>
              <a:t> Shearing tests </a:t>
            </a:r>
            <a:br>
              <a:rPr lang="en-US" sz="1000" i="1" dirty="0" smtClean="0">
                <a:solidFill>
                  <a:schemeClr val="bg1"/>
                </a:solidFill>
              </a:rPr>
            </a:br>
            <a:r>
              <a:rPr lang="en-US" sz="1000" i="1" dirty="0" smtClean="0">
                <a:solidFill>
                  <a:schemeClr val="bg1"/>
                </a:solidFill>
              </a:rPr>
              <a:t>stress in the structure</a:t>
            </a:r>
          </a:p>
        </p:txBody>
      </p:sp>
    </p:spTree>
    <p:extLst>
      <p:ext uri="{BB962C8B-B14F-4D97-AF65-F5344CB8AC3E}">
        <p14:creationId xmlns:p14="http://schemas.microsoft.com/office/powerpoint/2010/main" val="18188676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01" y="793203"/>
            <a:ext cx="4794910" cy="4901035"/>
          </a:xfrm>
          <a:prstGeom prst="rect">
            <a:avLst/>
          </a:prstGeom>
        </p:spPr>
      </p:pic>
      <p:pic>
        <p:nvPicPr>
          <p:cNvPr id="20" name="Picture 4" descr="Z:\Projets\ILC\ILD\Intégration\Photos-CATIA\Accrochage-ECAL_HCAL-profil.jpg"/>
          <p:cNvPicPr>
            <a:picLocks noChangeAspect="1" noChangeArrowheads="1"/>
          </p:cNvPicPr>
          <p:nvPr/>
        </p:nvPicPr>
        <p:blipFill>
          <a:blip r:embed="rId3" cstate="print"/>
          <a:srcRect/>
          <a:stretch>
            <a:fillRect/>
          </a:stretch>
        </p:blipFill>
        <p:spPr bwMode="auto">
          <a:xfrm>
            <a:off x="6742500" y="732462"/>
            <a:ext cx="1285884" cy="5176479"/>
          </a:xfrm>
          <a:prstGeom prst="rect">
            <a:avLst/>
          </a:prstGeom>
          <a:noFill/>
        </p:spPr>
      </p:pic>
      <p:sp>
        <p:nvSpPr>
          <p:cNvPr id="2" name="Rectangle 1"/>
          <p:cNvSpPr/>
          <p:nvPr/>
        </p:nvSpPr>
        <p:spPr>
          <a:xfrm>
            <a:off x="5213085" y="910876"/>
            <a:ext cx="1144865" cy="369332"/>
          </a:xfrm>
          <a:prstGeom prst="rect">
            <a:avLst/>
          </a:prstGeom>
        </p:spPr>
        <p:txBody>
          <a:bodyPr wrap="none">
            <a:spAutoFit/>
          </a:bodyPr>
          <a:lstStyle/>
          <a:p>
            <a:r>
              <a:rPr lang="en-US" dirty="0" smtClean="0"/>
              <a:t>HCAL Ring</a:t>
            </a:r>
            <a:endParaRPr lang="fr-FR" dirty="0"/>
          </a:p>
        </p:txBody>
      </p:sp>
      <p:sp>
        <p:nvSpPr>
          <p:cNvPr id="3" name="Rectangle 2"/>
          <p:cNvSpPr/>
          <p:nvPr/>
        </p:nvSpPr>
        <p:spPr>
          <a:xfrm>
            <a:off x="4844568" y="4038619"/>
            <a:ext cx="1518364" cy="369332"/>
          </a:xfrm>
          <a:prstGeom prst="rect">
            <a:avLst/>
          </a:prstGeom>
        </p:spPr>
        <p:txBody>
          <a:bodyPr wrap="none">
            <a:spAutoFit/>
          </a:bodyPr>
          <a:lstStyle/>
          <a:p>
            <a:r>
              <a:rPr lang="en-US" dirty="0" smtClean="0"/>
              <a:t>HCAL End-Cap</a:t>
            </a:r>
            <a:endParaRPr lang="fr-FR" dirty="0"/>
          </a:p>
        </p:txBody>
      </p:sp>
      <p:cxnSp>
        <p:nvCxnSpPr>
          <p:cNvPr id="5" name="Connecteur droit avec flèche 4"/>
          <p:cNvCxnSpPr/>
          <p:nvPr/>
        </p:nvCxnSpPr>
        <p:spPr>
          <a:xfrm flipH="1">
            <a:off x="4255192" y="1090456"/>
            <a:ext cx="991828" cy="720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V="1">
            <a:off x="6598336" y="3929066"/>
            <a:ext cx="637960" cy="294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1907704" y="4223287"/>
            <a:ext cx="2950050" cy="403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6516216" y="908721"/>
            <a:ext cx="1358462" cy="216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76717" y="2763092"/>
            <a:ext cx="1483611" cy="369332"/>
          </a:xfrm>
          <a:prstGeom prst="rect">
            <a:avLst/>
          </a:prstGeom>
        </p:spPr>
        <p:txBody>
          <a:bodyPr wrap="none">
            <a:spAutoFit/>
          </a:bodyPr>
          <a:lstStyle/>
          <a:p>
            <a:r>
              <a:rPr lang="en-US" dirty="0" smtClean="0"/>
              <a:t>ECAL End-Cap</a:t>
            </a:r>
            <a:endParaRPr lang="fr-FR" dirty="0"/>
          </a:p>
        </p:txBody>
      </p:sp>
      <p:cxnSp>
        <p:nvCxnSpPr>
          <p:cNvPr id="10" name="Connecteur droit avec flèche 9"/>
          <p:cNvCxnSpPr/>
          <p:nvPr/>
        </p:nvCxnSpPr>
        <p:spPr>
          <a:xfrm flipV="1">
            <a:off x="6732240" y="2780928"/>
            <a:ext cx="1152128" cy="72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4064649" y="2947758"/>
            <a:ext cx="11430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7812360" y="4797152"/>
            <a:ext cx="360040" cy="1080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715272" y="1661156"/>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715272" y="4947304"/>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6715140" y="3304230"/>
            <a:ext cx="3286148"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rot="16200000">
            <a:off x="7594127" y="3151833"/>
            <a:ext cx="1367011" cy="246221"/>
          </a:xfrm>
          <a:prstGeom prst="rect">
            <a:avLst/>
          </a:prstGeom>
          <a:noFill/>
        </p:spPr>
        <p:txBody>
          <a:bodyPr wrap="square" rtlCol="0">
            <a:spAutoFit/>
          </a:bodyPr>
          <a:lstStyle/>
          <a:p>
            <a:pPr lvl="0"/>
            <a:r>
              <a:rPr lang="en-GB" altLang="ja-JP" sz="1000" b="0" dirty="0" smtClean="0">
                <a:ea typeface="MS Mincho" pitchFamily="49" charset="-128"/>
              </a:rPr>
              <a:t>4188 mm -&gt; </a:t>
            </a:r>
            <a:r>
              <a:rPr lang="en-GB" altLang="ja-JP" sz="1000" b="1" dirty="0" smtClean="0">
                <a:ea typeface="MS Mincho" pitchFamily="49" charset="-128"/>
              </a:rPr>
              <a:t>3453 mm</a:t>
            </a:r>
          </a:p>
        </p:txBody>
      </p:sp>
      <p:sp>
        <p:nvSpPr>
          <p:cNvPr id="22" name="Rectangle 8"/>
          <p:cNvSpPr txBox="1">
            <a:spLocks noChangeArrowheads="1"/>
          </p:cNvSpPr>
          <p:nvPr/>
        </p:nvSpPr>
        <p:spPr bwMode="auto">
          <a:xfrm>
            <a:off x="0" y="1"/>
            <a:ext cx="851038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sz="3200" dirty="0" smtClean="0">
                <a:solidFill>
                  <a:srgbClr val="0070C0"/>
                </a:solidFill>
                <a:ea typeface="+mj-ea"/>
                <a:cs typeface="+mj-cs"/>
              </a:rPr>
              <a:t> </a:t>
            </a:r>
            <a:r>
              <a:rPr lang="en-US" sz="3200" dirty="0" err="1" smtClean="0">
                <a:solidFill>
                  <a:srgbClr val="C00000"/>
                </a:solidFill>
                <a:latin typeface="Calibri" pitchFamily="34" charset="0"/>
                <a:ea typeface="+mj-ea"/>
                <a:cs typeface="+mj-cs"/>
              </a:rPr>
              <a:t>Système</a:t>
            </a:r>
            <a:r>
              <a:rPr lang="en-US" sz="3200" dirty="0" smtClean="0">
                <a:solidFill>
                  <a:srgbClr val="C00000"/>
                </a:solidFill>
                <a:latin typeface="Calibri" pitchFamily="34" charset="0"/>
                <a:ea typeface="+mj-ea"/>
                <a:cs typeface="+mj-cs"/>
              </a:rPr>
              <a:t> </a:t>
            </a:r>
            <a:r>
              <a:rPr lang="en-US" sz="3200" dirty="0" err="1" smtClean="0">
                <a:solidFill>
                  <a:srgbClr val="C00000"/>
                </a:solidFill>
                <a:latin typeface="Calibri" pitchFamily="34" charset="0"/>
                <a:ea typeface="+mj-ea"/>
                <a:cs typeface="+mj-cs"/>
              </a:rPr>
              <a:t>d’assemblage</a:t>
            </a:r>
            <a:r>
              <a:rPr lang="en-US" sz="3200" dirty="0" smtClean="0">
                <a:solidFill>
                  <a:srgbClr val="C00000"/>
                </a:solidFill>
                <a:latin typeface="Calibri" pitchFamily="34" charset="0"/>
                <a:ea typeface="+mj-ea"/>
                <a:cs typeface="+mj-cs"/>
              </a:rPr>
              <a:t> sur le HCAL</a:t>
            </a:r>
            <a:endParaRPr lang="en-GB" sz="2800" i="1" dirty="0">
              <a:solidFill>
                <a:srgbClr val="C00000"/>
              </a:solidFill>
              <a:latin typeface="Calibri" pitchFamily="34" charset="0"/>
              <a:ea typeface="+mj-ea"/>
              <a:cs typeface="+mj-cs"/>
            </a:endParaRPr>
          </a:p>
        </p:txBody>
      </p:sp>
      <p:sp>
        <p:nvSpPr>
          <p:cNvPr id="4" name="Rectangle 3"/>
          <p:cNvSpPr/>
          <p:nvPr/>
        </p:nvSpPr>
        <p:spPr>
          <a:xfrm>
            <a:off x="258864" y="5735435"/>
            <a:ext cx="5108098" cy="861774"/>
          </a:xfrm>
          <a:prstGeom prst="rect">
            <a:avLst/>
          </a:prstGeom>
        </p:spPr>
        <p:txBody>
          <a:bodyPr wrap="square">
            <a:spAutoFit/>
          </a:bodyPr>
          <a:lstStyle/>
          <a:p>
            <a:r>
              <a:rPr lang="en-US" sz="1600" dirty="0">
                <a:latin typeface="ArialMT"/>
              </a:rPr>
              <a:t>4 quadrants subdivided into 3 modules each</a:t>
            </a:r>
          </a:p>
          <a:p>
            <a:r>
              <a:rPr lang="fr-FR" sz="1600" dirty="0" err="1">
                <a:latin typeface="ArialMT"/>
              </a:rPr>
              <a:t>D</a:t>
            </a:r>
            <a:r>
              <a:rPr lang="fr-FR" sz="900" dirty="0" err="1">
                <a:latin typeface="ArialMT"/>
              </a:rPr>
              <a:t>endcap</a:t>
            </a:r>
            <a:r>
              <a:rPr lang="fr-FR" sz="900" dirty="0">
                <a:latin typeface="ArialMT"/>
              </a:rPr>
              <a:t> </a:t>
            </a:r>
            <a:r>
              <a:rPr lang="fr-FR" sz="1600" dirty="0">
                <a:latin typeface="ArialMT"/>
              </a:rPr>
              <a:t>= </a:t>
            </a:r>
            <a:r>
              <a:rPr lang="fr-FR" sz="1600" dirty="0" smtClean="0">
                <a:latin typeface="ArialMT"/>
              </a:rPr>
              <a:t>4192 </a:t>
            </a:r>
            <a:r>
              <a:rPr lang="fr-FR" sz="1600" dirty="0">
                <a:latin typeface="ArialMT"/>
              </a:rPr>
              <a:t>mm</a:t>
            </a:r>
          </a:p>
          <a:p>
            <a:r>
              <a:rPr lang="en-US" sz="1600" dirty="0">
                <a:latin typeface="ArialMT"/>
              </a:rPr>
              <a:t>Weight of endcap ~ 25.5 t</a:t>
            </a:r>
            <a:endParaRPr lang="fr-FR" sz="1600" dirty="0"/>
          </a:p>
        </p:txBody>
      </p:sp>
      <p:sp>
        <p:nvSpPr>
          <p:cNvPr id="23" name="ZoneTexte 22"/>
          <p:cNvSpPr txBox="1"/>
          <p:nvPr/>
        </p:nvSpPr>
        <p:spPr>
          <a:xfrm>
            <a:off x="6455963" y="5837046"/>
            <a:ext cx="2364509" cy="707886"/>
          </a:xfrm>
          <a:prstGeom prst="rect">
            <a:avLst/>
          </a:prstGeom>
          <a:noFill/>
        </p:spPr>
        <p:txBody>
          <a:bodyPr wrap="square" rtlCol="0">
            <a:spAutoFit/>
          </a:bodyPr>
          <a:lstStyle/>
          <a:p>
            <a:pPr lvl="0"/>
            <a:r>
              <a:rPr lang="en-GB" altLang="ja-JP" sz="1000" b="0" dirty="0" smtClean="0">
                <a:ea typeface="MS Mincho" pitchFamily="49" charset="-128"/>
              </a:rPr>
              <a:t>Alveolar W-Carbon HR modules with </a:t>
            </a:r>
          </a:p>
          <a:p>
            <a:r>
              <a:rPr lang="en-GB" altLang="ja-JP" sz="1000" b="0" dirty="0" smtClean="0">
                <a:ea typeface="MS Mincho" pitchFamily="49" charset="-128"/>
              </a:rPr>
              <a:t>Rails for Fastening system on HCAL</a:t>
            </a:r>
          </a:p>
          <a:p>
            <a:r>
              <a:rPr lang="en-GB" altLang="ja-JP" sz="1000" dirty="0" smtClean="0">
                <a:ea typeface="MS Mincho" pitchFamily="49" charset="-128"/>
              </a:rPr>
              <a:t>Tests foreseen in 2017 for definition of interfaces (flatness/precision…)</a:t>
            </a:r>
            <a:endParaRPr lang="en-GB" altLang="ja-JP" sz="1000" b="0" dirty="0" smtClean="0">
              <a:ea typeface="MS Mincho" pitchFamily="49" charset="-128"/>
            </a:endParaRPr>
          </a:p>
        </p:txBody>
      </p:sp>
      <p:grpSp>
        <p:nvGrpSpPr>
          <p:cNvPr id="18" name="Groupe 23"/>
          <p:cNvGrpSpPr/>
          <p:nvPr/>
        </p:nvGrpSpPr>
        <p:grpSpPr>
          <a:xfrm rot="10800000">
            <a:off x="4545429" y="4899807"/>
            <a:ext cx="1883959" cy="1750576"/>
            <a:chOff x="1979712" y="1844824"/>
            <a:chExt cx="3017615" cy="2356892"/>
          </a:xfrm>
        </p:grpSpPr>
        <p:grpSp>
          <p:nvGrpSpPr>
            <p:cNvPr id="19" name="Groupe 24"/>
            <p:cNvGrpSpPr/>
            <p:nvPr/>
          </p:nvGrpSpPr>
          <p:grpSpPr>
            <a:xfrm>
              <a:off x="1979712" y="1844824"/>
              <a:ext cx="3017615" cy="2356892"/>
              <a:chOff x="1979712" y="1844824"/>
              <a:chExt cx="3017615" cy="2356892"/>
            </a:xfrm>
          </p:grpSpPr>
          <p:pic>
            <p:nvPicPr>
              <p:cNvPr id="30" name="Picture 1" descr="Z:\Projets\ILC\ConceptionLPSC\Guidages\Vues_CATIA\Rail-B2-2.jpg"/>
              <p:cNvPicPr>
                <a:picLocks noChangeAspect="1" noChangeArrowheads="1"/>
              </p:cNvPicPr>
              <p:nvPr/>
            </p:nvPicPr>
            <p:blipFill>
              <a:blip r:embed="rId4" cstate="print"/>
              <a:srcRect/>
              <a:stretch>
                <a:fillRect/>
              </a:stretch>
            </p:blipFill>
            <p:spPr bwMode="auto">
              <a:xfrm>
                <a:off x="1979712" y="1844824"/>
                <a:ext cx="3017615" cy="2356892"/>
              </a:xfrm>
              <a:prstGeom prst="rect">
                <a:avLst/>
              </a:prstGeom>
              <a:noFill/>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088" y="1916416"/>
                <a:ext cx="553219" cy="2212876"/>
              </a:xfrm>
              <a:prstGeom prst="rect">
                <a:avLst/>
              </a:prstGeom>
            </p:spPr>
          </p:pic>
        </p:grpSp>
        <p:cxnSp>
          <p:nvCxnSpPr>
            <p:cNvPr id="26" name="Connecteur droit 25"/>
            <p:cNvCxnSpPr/>
            <p:nvPr/>
          </p:nvCxnSpPr>
          <p:spPr>
            <a:xfrm>
              <a:off x="4211960" y="2204864"/>
              <a:ext cx="7853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11960" y="3861048"/>
              <a:ext cx="7853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922804" y="2204864"/>
              <a:ext cx="0" cy="1656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rot="16200000">
              <a:off x="4308484" y="2695341"/>
              <a:ext cx="1004170" cy="253916"/>
            </a:xfrm>
            <a:prstGeom prst="rect">
              <a:avLst/>
            </a:prstGeom>
            <a:noFill/>
          </p:spPr>
          <p:txBody>
            <a:bodyPr wrap="square" rtlCol="0">
              <a:spAutoFit/>
            </a:bodyPr>
            <a:lstStyle/>
            <a:p>
              <a:r>
                <a:rPr lang="fr-FR" sz="1050" dirty="0" smtClean="0"/>
                <a:t>87 mm</a:t>
              </a:r>
              <a:endParaRPr lang="fr-FR" sz="1050" dirty="0"/>
            </a:p>
          </p:txBody>
        </p:sp>
      </p:grpSp>
      <p:sp>
        <p:nvSpPr>
          <p:cNvPr id="33" name="Rectangle 32"/>
          <p:cNvSpPr/>
          <p:nvPr/>
        </p:nvSpPr>
        <p:spPr>
          <a:xfrm>
            <a:off x="5071256" y="3478396"/>
            <a:ext cx="1377493" cy="369332"/>
          </a:xfrm>
          <a:prstGeom prst="rect">
            <a:avLst/>
          </a:prstGeom>
        </p:spPr>
        <p:txBody>
          <a:bodyPr wrap="none">
            <a:spAutoFit/>
          </a:bodyPr>
          <a:lstStyle/>
          <a:p>
            <a:r>
              <a:rPr lang="en-US" dirty="0" smtClean="0"/>
              <a:t>ECAL cooling</a:t>
            </a:r>
            <a:endParaRPr lang="fr-FR" dirty="0"/>
          </a:p>
        </p:txBody>
      </p:sp>
      <p:cxnSp>
        <p:nvCxnSpPr>
          <p:cNvPr id="34" name="Connecteur droit avec flèche 33"/>
          <p:cNvCxnSpPr/>
          <p:nvPr/>
        </p:nvCxnSpPr>
        <p:spPr>
          <a:xfrm flipH="1" flipV="1">
            <a:off x="4932040" y="3645024"/>
            <a:ext cx="270158" cy="18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e 34"/>
          <p:cNvGrpSpPr/>
          <p:nvPr/>
        </p:nvGrpSpPr>
        <p:grpSpPr>
          <a:xfrm>
            <a:off x="4969967" y="4504743"/>
            <a:ext cx="1560711" cy="831246"/>
            <a:chOff x="35074" y="4453449"/>
            <a:chExt cx="2771800" cy="1441633"/>
          </a:xfrm>
        </p:grpSpPr>
        <p:pic>
          <p:nvPicPr>
            <p:cNvPr id="36" name="Picture 2" descr="Z:\Projets\ILC\ConceptionLPSC\Guidages\Photos_rails_double\CIMG7349.JPG"/>
            <p:cNvPicPr>
              <a:picLocks noChangeAspect="1" noChangeArrowheads="1"/>
            </p:cNvPicPr>
            <p:nvPr/>
          </p:nvPicPr>
          <p:blipFill>
            <a:blip r:embed="rId6" cstate="print"/>
            <a:srcRect/>
            <a:stretch>
              <a:fillRect/>
            </a:stretch>
          </p:blipFill>
          <p:spPr bwMode="auto">
            <a:xfrm>
              <a:off x="251520" y="4453449"/>
              <a:ext cx="2381472" cy="1441633"/>
            </a:xfrm>
            <a:prstGeom prst="rect">
              <a:avLst/>
            </a:prstGeom>
            <a:noFill/>
          </p:spPr>
        </p:pic>
        <p:sp>
          <p:nvSpPr>
            <p:cNvPr id="37" name="Rectangle 72"/>
            <p:cNvSpPr txBox="1">
              <a:spLocks noChangeArrowheads="1"/>
            </p:cNvSpPr>
            <p:nvPr/>
          </p:nvSpPr>
          <p:spPr bwMode="auto">
            <a:xfrm>
              <a:off x="35074" y="5551069"/>
              <a:ext cx="2771800" cy="216025"/>
            </a:xfrm>
            <a:prstGeom prst="rect">
              <a:avLst/>
            </a:prstGeom>
            <a:noFill/>
            <a:ln>
              <a:miter lim="800000"/>
              <a:headEnd/>
              <a:tailEnd/>
            </a:ln>
          </p:spPr>
          <p:txBody>
            <a:bodyPr/>
            <a:lstStyle/>
            <a:p>
              <a:pPr marL="342900" lvl="0" indent="-342900" algn="ctr">
                <a:spcBef>
                  <a:spcPct val="20000"/>
                </a:spcBef>
                <a:buClr>
                  <a:schemeClr val="accent1"/>
                </a:buClr>
                <a:buSzPct val="65000"/>
                <a:defRPr/>
              </a:pPr>
              <a:r>
                <a:rPr lang="en-GB" sz="600" i="1" dirty="0" smtClean="0">
                  <a:solidFill>
                    <a:schemeClr val="bg1"/>
                  </a:solidFill>
                  <a:latin typeface="Arial" charset="0"/>
                </a:rPr>
                <a:t>Double row sized rail on Module’ back</a:t>
              </a:r>
              <a:endParaRPr lang="en-GB" sz="600" i="1" dirty="0">
                <a:solidFill>
                  <a:schemeClr val="bg1"/>
                </a:solidFill>
                <a:latin typeface="Arial" charset="0"/>
              </a:endParaRPr>
            </a:p>
          </p:txBody>
        </p:sp>
      </p:grpSp>
      <p:cxnSp>
        <p:nvCxnSpPr>
          <p:cNvPr id="38" name="Connecteur droit avec flèche 37"/>
          <p:cNvCxnSpPr/>
          <p:nvPr/>
        </p:nvCxnSpPr>
        <p:spPr>
          <a:xfrm flipH="1">
            <a:off x="4857754" y="4963470"/>
            <a:ext cx="414357" cy="623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5169664" y="5088998"/>
            <a:ext cx="488229" cy="444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754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sp>
        <p:nvSpPr>
          <p:cNvPr id="14" name="4 CuadroTexto"/>
          <p:cNvSpPr txBox="1"/>
          <p:nvPr/>
        </p:nvSpPr>
        <p:spPr>
          <a:xfrm>
            <a:off x="827584" y="1412776"/>
            <a:ext cx="6984776" cy="507831"/>
          </a:xfrm>
          <a:prstGeom prst="rect">
            <a:avLst/>
          </a:prstGeom>
          <a:solidFill>
            <a:srgbClr val="8064A2">
              <a:lumMod val="75000"/>
            </a:srgbClr>
          </a:solidFill>
        </p:spPr>
        <p:txBody>
          <a:bodyPr wrap="square" rtlCol="0">
            <a:spAutoFit/>
          </a:bodyPr>
          <a:lstStyle/>
          <a:p>
            <a:pPr defTabSz="685800">
              <a:defRPr/>
            </a:pPr>
            <a:r>
              <a:rPr lang="en-US" sz="1350" kern="0" dirty="0">
                <a:solidFill>
                  <a:prstClr val="white"/>
                </a:solidFill>
              </a:rPr>
              <a:t>2.1 Cooling system to test thermal modelling of large CF (carbon fiber) structures </a:t>
            </a:r>
            <a:r>
              <a:rPr lang="en-US" sz="1350" i="1" kern="0" dirty="0">
                <a:solidFill>
                  <a:prstClr val="white"/>
                </a:solidFill>
              </a:rPr>
              <a:t>(LPSC)</a:t>
            </a:r>
          </a:p>
          <a:p>
            <a:pPr defTabSz="685800">
              <a:defRPr/>
            </a:pPr>
            <a:r>
              <a:rPr lang="en-US" sz="1350" kern="0" dirty="0">
                <a:solidFill>
                  <a:schemeClr val="bg1">
                    <a:lumMod val="50000"/>
                  </a:schemeClr>
                </a:solidFill>
              </a:rPr>
              <a:t>2.2 Cooling system for low power </a:t>
            </a:r>
            <a:r>
              <a:rPr lang="en-GB" sz="1350" kern="0" dirty="0">
                <a:solidFill>
                  <a:schemeClr val="bg1">
                    <a:lumMod val="50000"/>
                  </a:schemeClr>
                </a:solidFill>
              </a:rPr>
              <a:t>calorimeter readout </a:t>
            </a:r>
            <a:r>
              <a:rPr lang="en-US" sz="1350" kern="0" dirty="0">
                <a:solidFill>
                  <a:schemeClr val="bg1">
                    <a:lumMod val="50000"/>
                  </a:schemeClr>
                </a:solidFill>
              </a:rPr>
              <a:t>electronics </a:t>
            </a:r>
            <a:r>
              <a:rPr lang="en-US" sz="1350" i="1" kern="0" dirty="0">
                <a:solidFill>
                  <a:schemeClr val="bg1">
                    <a:lumMod val="50000"/>
                  </a:schemeClr>
                </a:solidFill>
              </a:rPr>
              <a:t>(DESY)</a:t>
            </a:r>
          </a:p>
        </p:txBody>
      </p:sp>
      <p:sp>
        <p:nvSpPr>
          <p:cNvPr id="18" name="Shape 119"/>
          <p:cNvSpPr txBox="1">
            <a:spLocks/>
          </p:cNvSpPr>
          <p:nvPr/>
        </p:nvSpPr>
        <p:spPr>
          <a:xfrm>
            <a:off x="296652" y="116632"/>
            <a:ext cx="8847348" cy="495872"/>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norm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9pPr>
          </a:lstStyle>
          <a:p>
            <a:pPr algn="ctr"/>
            <a:endParaRPr lang="en-GB" sz="1950" kern="0" dirty="0">
              <a:solidFill>
                <a:schemeClr val="tx1"/>
              </a:solidFill>
              <a:latin typeface="Arial"/>
              <a:cs typeface="Arial"/>
            </a:endParaRPr>
          </a:p>
        </p:txBody>
      </p:sp>
      <p:sp>
        <p:nvSpPr>
          <p:cNvPr id="15" name="7 CuadroTexto"/>
          <p:cNvSpPr txBox="1"/>
          <p:nvPr/>
        </p:nvSpPr>
        <p:spPr>
          <a:xfrm>
            <a:off x="753946" y="1932763"/>
            <a:ext cx="8390054" cy="276999"/>
          </a:xfrm>
          <a:prstGeom prst="rect">
            <a:avLst/>
          </a:prstGeom>
          <a:solidFill>
            <a:schemeClr val="bg1"/>
          </a:solidFill>
          <a:ln>
            <a:noFill/>
          </a:ln>
        </p:spPr>
        <p:txBody>
          <a:bodyPr wrap="square" rtlCol="0">
            <a:spAutoFit/>
          </a:bodyPr>
          <a:lstStyle/>
          <a:p>
            <a:r>
              <a:rPr lang="fr-FR" sz="1200" dirty="0" smtClean="0">
                <a:latin typeface="TimesNewRomanPSMT"/>
              </a:rPr>
              <a:t>Report </a:t>
            </a:r>
            <a:r>
              <a:rPr lang="en-US" sz="1200" dirty="0">
                <a:latin typeface="TimesNewRomanPSMT"/>
              </a:rPr>
              <a:t>on the design of a </a:t>
            </a:r>
            <a:r>
              <a:rPr lang="fr-FR" sz="1200" dirty="0" err="1">
                <a:latin typeface="TimesNewRomanPSMT"/>
              </a:rPr>
              <a:t>leakless</a:t>
            </a:r>
            <a:r>
              <a:rPr lang="fr-FR" sz="1200" dirty="0">
                <a:latin typeface="TimesNewRomanPSMT"/>
              </a:rPr>
              <a:t> water </a:t>
            </a:r>
            <a:r>
              <a:rPr lang="fr-FR" sz="1200" dirty="0" err="1">
                <a:latin typeface="TimesNewRomanPSMT"/>
              </a:rPr>
              <a:t>cooling</a:t>
            </a:r>
            <a:r>
              <a:rPr lang="fr-FR" sz="1200" dirty="0">
                <a:latin typeface="TimesNewRomanPSMT"/>
              </a:rPr>
              <a:t> </a:t>
            </a:r>
            <a:r>
              <a:rPr lang="fr-FR" sz="1200" dirty="0" smtClean="0">
                <a:latin typeface="TimesNewRomanPSMT"/>
              </a:rPr>
              <a:t>system for </a:t>
            </a:r>
            <a:r>
              <a:rPr lang="fr-FR" sz="1200" dirty="0">
                <a:latin typeface="TimesNewRomanPSMT"/>
              </a:rPr>
              <a:t>absorber structures for </a:t>
            </a:r>
            <a:r>
              <a:rPr lang="fr-FR" sz="1200" dirty="0" err="1">
                <a:latin typeface="TimesNewRomanPSMT"/>
              </a:rPr>
              <a:t>highly</a:t>
            </a:r>
            <a:r>
              <a:rPr lang="fr-FR" sz="1200" dirty="0">
                <a:latin typeface="TimesNewRomanPSMT"/>
              </a:rPr>
              <a:t> </a:t>
            </a:r>
            <a:r>
              <a:rPr lang="fr-FR" sz="1200" dirty="0" err="1">
                <a:latin typeface="TimesNewRomanPSMT"/>
              </a:rPr>
              <a:t>granular</a:t>
            </a:r>
            <a:r>
              <a:rPr lang="fr-FR" sz="1200" dirty="0">
                <a:latin typeface="TimesNewRomanPSMT"/>
              </a:rPr>
              <a:t> </a:t>
            </a:r>
            <a:r>
              <a:rPr lang="fr-FR" sz="1200" dirty="0" err="1">
                <a:latin typeface="TimesNewRomanPSMT"/>
              </a:rPr>
              <a:t>calorimeters</a:t>
            </a:r>
            <a:endParaRPr lang="fr-FR" sz="1350" dirty="0">
              <a:latin typeface="Calibri-Bold"/>
            </a:endParaRPr>
          </a:p>
        </p:txBody>
      </p:sp>
      <p:sp>
        <p:nvSpPr>
          <p:cNvPr id="16" name="Rectangle 15"/>
          <p:cNvSpPr/>
          <p:nvPr/>
        </p:nvSpPr>
        <p:spPr>
          <a:xfrm>
            <a:off x="253578" y="6121480"/>
            <a:ext cx="4822477" cy="230832"/>
          </a:xfrm>
          <a:prstGeom prst="rect">
            <a:avLst/>
          </a:prstGeom>
        </p:spPr>
        <p:txBody>
          <a:bodyPr wrap="square">
            <a:spAutoFit/>
          </a:bodyPr>
          <a:lstStyle/>
          <a:p>
            <a:r>
              <a:rPr lang="en-US" sz="900" dirty="0" smtClean="0"/>
              <a:t>Milestone 31 </a:t>
            </a:r>
            <a:r>
              <a:rPr lang="en-US" sz="900" dirty="0"/>
              <a:t>report has been uploaded on the AIDA-2020 report webpage by the 31/10/16.</a:t>
            </a:r>
            <a:endParaRPr lang="fr-FR" sz="900" dirty="0"/>
          </a:p>
        </p:txBody>
      </p:sp>
      <p:sp>
        <p:nvSpPr>
          <p:cNvPr id="23" name="Rectangle 22"/>
          <p:cNvSpPr/>
          <p:nvPr/>
        </p:nvSpPr>
        <p:spPr>
          <a:xfrm>
            <a:off x="3203848" y="2868369"/>
            <a:ext cx="5455404" cy="2864887"/>
          </a:xfrm>
          <a:prstGeom prst="rect">
            <a:avLst/>
          </a:prstGeom>
        </p:spPr>
        <p:txBody>
          <a:bodyPr wrap="none">
            <a:spAutoFit/>
          </a:bodyPr>
          <a:lstStyle/>
          <a:p>
            <a:pPr marL="285750" indent="-285750">
              <a:spcAft>
                <a:spcPts val="450"/>
              </a:spcAft>
              <a:buFont typeface="Arial" panose="020B0604020202020204" pitchFamily="34" charset="0"/>
              <a:buChar char="•"/>
            </a:pPr>
            <a:r>
              <a:rPr lang="en-US" sz="1350" b="1" kern="0" cap="all" dirty="0">
                <a:solidFill>
                  <a:srgbClr val="000099"/>
                </a:solidFill>
                <a:latin typeface="Arial" panose="020B0604020202020204" pitchFamily="34" charset="0"/>
                <a:cs typeface="Times New Roman" panose="02020603050405020304" pitchFamily="18" charset="0"/>
              </a:rPr>
              <a:t>Compact and highly efficient Cooling Systems</a:t>
            </a:r>
            <a:endParaRPr lang="fr-FR" sz="1350" b="1" kern="0" cap="all" dirty="0">
              <a:solidFill>
                <a:srgbClr val="000099"/>
              </a:solidFill>
              <a:latin typeface="Arial" panose="020B0604020202020204" pitchFamily="34" charset="0"/>
              <a:cs typeface="Times New Roman" panose="02020603050405020304" pitchFamily="18" charset="0"/>
            </a:endParaRPr>
          </a:p>
          <a:p>
            <a:pPr marL="557213" lvl="1" indent="-214313">
              <a:buFont typeface="Wingdings" panose="05000000000000000000" pitchFamily="2" charset="2"/>
              <a:buChar char="Ø"/>
            </a:pPr>
            <a:r>
              <a:rPr lang="en-GB" sz="1350" b="1" kern="0" cap="all" dirty="0">
                <a:solidFill>
                  <a:srgbClr val="000099"/>
                </a:solidFill>
                <a:latin typeface="Arial" panose="020B0604020202020204" pitchFamily="34" charset="0"/>
                <a:cs typeface="Times New Roman" panose="02020603050405020304" pitchFamily="18" charset="0"/>
              </a:rPr>
              <a:t>ECAL: Specification of local Cooling System</a:t>
            </a:r>
          </a:p>
          <a:p>
            <a:pPr lvl="2"/>
            <a:r>
              <a:rPr lang="en-US" sz="1350" dirty="0">
                <a:latin typeface="TimesNewRomanPSMT"/>
              </a:rPr>
              <a:t>Cooling system for large carbon fiber structures </a:t>
            </a:r>
          </a:p>
          <a:p>
            <a:pPr lvl="2"/>
            <a:r>
              <a:rPr lang="en-GB" sz="1350" dirty="0">
                <a:latin typeface="TimesNewRomanPSMT"/>
              </a:rPr>
              <a:t>Preliminary thermal considerations</a:t>
            </a:r>
          </a:p>
          <a:p>
            <a:pPr lvl="2"/>
            <a:r>
              <a:rPr lang="en-GB" sz="1350" dirty="0">
                <a:latin typeface="TimesNewRomanPSMT"/>
              </a:rPr>
              <a:t>Thermal Analysis of SLAB and modules</a:t>
            </a:r>
          </a:p>
          <a:p>
            <a:pPr lvl="2"/>
            <a:r>
              <a:rPr lang="en-GB" sz="1350" dirty="0">
                <a:latin typeface="TimesNewRomanPSMT"/>
              </a:rPr>
              <a:t>CU shielding &amp; thermal drain</a:t>
            </a:r>
          </a:p>
          <a:p>
            <a:pPr marL="685800" lvl="3"/>
            <a:r>
              <a:rPr lang="en-GB" sz="1350" dirty="0" smtClean="0">
                <a:latin typeface="TimesNewRomanPSMT"/>
              </a:rPr>
              <a:t>     Design </a:t>
            </a:r>
            <a:r>
              <a:rPr lang="en-GB" sz="1350" dirty="0">
                <a:latin typeface="TimesNewRomanPSMT"/>
              </a:rPr>
              <a:t>of Local heat </a:t>
            </a:r>
            <a:r>
              <a:rPr lang="en-GB" sz="1350" dirty="0" smtClean="0">
                <a:latin typeface="TimesNewRomanPSMT"/>
              </a:rPr>
              <a:t>exchangers</a:t>
            </a:r>
            <a:endParaRPr lang="en-GB" sz="1350" b="1" kern="0" cap="all" dirty="0" smtClean="0">
              <a:solidFill>
                <a:srgbClr val="99CCFF"/>
              </a:solidFill>
              <a:latin typeface="Arial" panose="020B0604020202020204" pitchFamily="34" charset="0"/>
              <a:cs typeface="Times New Roman" panose="02020603050405020304" pitchFamily="18" charset="0"/>
            </a:endParaRPr>
          </a:p>
          <a:p>
            <a:pPr marL="342900" lvl="1"/>
            <a:endParaRPr lang="en-GB" sz="1350" b="1" kern="0" cap="all" dirty="0">
              <a:latin typeface="Arial" panose="020B0604020202020204" pitchFamily="34" charset="0"/>
              <a:cs typeface="Times New Roman" panose="02020603050405020304" pitchFamily="18" charset="0"/>
            </a:endParaRPr>
          </a:p>
          <a:p>
            <a:pPr marL="171450" indent="-285750">
              <a:buFont typeface="Arial" panose="020B0604020202020204" pitchFamily="34" charset="0"/>
              <a:buChar char="•"/>
            </a:pPr>
            <a:r>
              <a:rPr lang="en-US" sz="1400" dirty="0">
                <a:latin typeface="Calibri-Bold"/>
              </a:rPr>
              <a:t>Deliverables </a:t>
            </a:r>
            <a:r>
              <a:rPr lang="fr-FR" sz="1200" dirty="0" smtClean="0">
                <a:latin typeface="Calibri-Bold"/>
              </a:rPr>
              <a:t>[</a:t>
            </a:r>
            <a:r>
              <a:rPr lang="fr-FR" sz="1200" dirty="0">
                <a:solidFill>
                  <a:srgbClr val="FF0000"/>
                </a:solidFill>
                <a:latin typeface="Calibri-Bold"/>
              </a:rPr>
              <a:t>April 2018</a:t>
            </a:r>
            <a:r>
              <a:rPr lang="fr-FR" sz="1200" dirty="0" smtClean="0">
                <a:latin typeface="Calibri-Bold"/>
              </a:rPr>
              <a:t>]</a:t>
            </a:r>
            <a:endParaRPr lang="en-GB" sz="1350" b="1" kern="0" cap="all" dirty="0" smtClean="0">
              <a:latin typeface="Arial" panose="020B0604020202020204" pitchFamily="34" charset="0"/>
              <a:cs typeface="Times New Roman" panose="02020603050405020304" pitchFamily="18" charset="0"/>
            </a:endParaRPr>
          </a:p>
          <a:p>
            <a:pPr marL="557213" lvl="2" indent="-214313">
              <a:buFont typeface="Wingdings" panose="05000000000000000000" pitchFamily="2" charset="2"/>
              <a:buChar char="Ø"/>
            </a:pPr>
            <a:r>
              <a:rPr lang="en-GB" sz="1350" b="1" kern="0" cap="all" dirty="0">
                <a:solidFill>
                  <a:srgbClr val="000099"/>
                </a:solidFill>
                <a:latin typeface="Arial" panose="020B0604020202020204" pitchFamily="34" charset="0"/>
                <a:cs typeface="Times New Roman" panose="02020603050405020304" pitchFamily="18" charset="0"/>
              </a:rPr>
              <a:t>GLOBAL COOLING System modelling</a:t>
            </a:r>
          </a:p>
          <a:p>
            <a:pPr marL="0" lvl="1"/>
            <a:r>
              <a:rPr lang="en-GB" sz="1350" b="1" kern="0" cap="all" dirty="0">
                <a:solidFill>
                  <a:srgbClr val="000099"/>
                </a:solidFill>
                <a:latin typeface="Arial" panose="020B0604020202020204" pitchFamily="34" charset="0"/>
                <a:cs typeface="Times New Roman" panose="02020603050405020304" pitchFamily="18" charset="0"/>
              </a:rPr>
              <a:t> </a:t>
            </a:r>
            <a:r>
              <a:rPr lang="en-GB" sz="1350" b="1" kern="0" cap="all" dirty="0" smtClean="0">
                <a:solidFill>
                  <a:srgbClr val="000099"/>
                </a:solidFill>
                <a:latin typeface="Arial" panose="020B0604020202020204" pitchFamily="34" charset="0"/>
                <a:cs typeface="Times New Roman" panose="02020603050405020304" pitchFamily="18" charset="0"/>
              </a:rPr>
              <a:t>           THE </a:t>
            </a:r>
            <a:r>
              <a:rPr lang="en-GB" sz="1350" b="1" kern="0" cap="all" dirty="0" err="1">
                <a:solidFill>
                  <a:srgbClr val="000099"/>
                </a:solidFill>
                <a:latin typeface="Arial" panose="020B0604020202020204" pitchFamily="34" charset="0"/>
                <a:cs typeface="Times New Roman" panose="02020603050405020304" pitchFamily="18" charset="0"/>
              </a:rPr>
              <a:t>leakless</a:t>
            </a:r>
            <a:r>
              <a:rPr lang="en-GB" sz="1350" b="1" kern="0" cap="all" dirty="0">
                <a:solidFill>
                  <a:srgbClr val="000099"/>
                </a:solidFill>
                <a:latin typeface="Arial" panose="020B0604020202020204" pitchFamily="34" charset="0"/>
                <a:cs typeface="Times New Roman" panose="02020603050405020304" pitchFamily="18" charset="0"/>
              </a:rPr>
              <a:t> OPERATION MODE </a:t>
            </a:r>
          </a:p>
          <a:p>
            <a:pPr marL="685800" lvl="3"/>
            <a:r>
              <a:rPr lang="en-US" sz="1350" dirty="0">
                <a:latin typeface="TimesNewRomanPSMT"/>
              </a:rPr>
              <a:t>Develop and test a Global cooling True scale leak less loop </a:t>
            </a:r>
            <a:br>
              <a:rPr lang="en-US" sz="1350" dirty="0">
                <a:latin typeface="TimesNewRomanPSMT"/>
              </a:rPr>
            </a:br>
            <a:r>
              <a:rPr lang="en-US" sz="1350" dirty="0">
                <a:latin typeface="TimesNewRomanPSMT"/>
              </a:rPr>
              <a:t>for ECAL (13m</a:t>
            </a:r>
            <a:r>
              <a:rPr lang="en-US" sz="1350" dirty="0" smtClean="0">
                <a:latin typeface="TimesNewRomanPSMT"/>
              </a:rPr>
              <a:t>, 10m, 9m) - </a:t>
            </a:r>
            <a:r>
              <a:rPr lang="en-US" sz="1200" dirty="0">
                <a:latin typeface="Calibri-Bold"/>
              </a:rPr>
              <a:t>demonstration and performance</a:t>
            </a:r>
            <a:endParaRPr lang="fr-FR" sz="1350" dirty="0">
              <a:latin typeface="TimesNewRomanPSMT"/>
            </a:endParaRPr>
          </a:p>
        </p:txBody>
      </p:sp>
      <p:sp>
        <p:nvSpPr>
          <p:cNvPr id="19" name="Text Box 14"/>
          <p:cNvSpPr txBox="1">
            <a:spLocks noChangeArrowheads="1"/>
          </p:cNvSpPr>
          <p:nvPr/>
        </p:nvSpPr>
        <p:spPr bwMode="auto">
          <a:xfrm>
            <a:off x="722368" y="6328650"/>
            <a:ext cx="3262275" cy="307777"/>
          </a:xfrm>
          <a:prstGeom prst="rect">
            <a:avLst/>
          </a:prstGeom>
          <a:solidFill>
            <a:schemeClr val="bg1"/>
          </a:solidFill>
          <a:ln>
            <a:noFill/>
          </a:ln>
          <a:effectLst/>
          <a:extLst/>
        </p:spPr>
        <p:txBody>
          <a:bodyPr wrap="square">
            <a:spAutoFit/>
          </a:bodyPr>
          <a:lstStyle/>
          <a:p>
            <a:pPr algn="l"/>
            <a:r>
              <a:rPr lang="en-GB" sz="700" b="0" i="0" dirty="0" smtClean="0">
                <a:solidFill>
                  <a:srgbClr val="444444"/>
                </a:solidFill>
                <a:effectLst/>
              </a:rPr>
              <a:t>This project has received funding from the European Union’s Horizon 2020 research and innovation programme under grant agreement No 654168.</a:t>
            </a:r>
            <a:endParaRPr lang="en-GB" sz="700" i="0" dirty="0"/>
          </a:p>
        </p:txBody>
      </p:sp>
      <p:pic>
        <p:nvPicPr>
          <p:cNvPr id="24"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78380" y="6328652"/>
            <a:ext cx="384436" cy="296116"/>
          </a:xfrm>
          <a:prstGeom prst="rect">
            <a:avLst/>
          </a:prstGeom>
        </p:spPr>
      </p:pic>
      <p:sp>
        <p:nvSpPr>
          <p:cNvPr id="2" name="Rectangle 1"/>
          <p:cNvSpPr/>
          <p:nvPr/>
        </p:nvSpPr>
        <p:spPr>
          <a:xfrm>
            <a:off x="253579" y="815117"/>
            <a:ext cx="8313864" cy="584775"/>
          </a:xfrm>
          <a:prstGeom prst="rect">
            <a:avLst/>
          </a:prstGeom>
        </p:spPr>
        <p:txBody>
          <a:bodyPr wrap="square">
            <a:spAutoFit/>
          </a:bodyPr>
          <a:lstStyle/>
          <a:p>
            <a:r>
              <a:rPr lang="en-GB" dirty="0" smtClean="0"/>
              <a:t>Takes part to AIDA2020 / WP14.5 </a:t>
            </a:r>
            <a:r>
              <a:rPr lang="en-GB" dirty="0"/>
              <a:t>- Task </a:t>
            </a:r>
            <a:r>
              <a:rPr lang="en-GB" dirty="0" smtClean="0"/>
              <a:t>2 </a:t>
            </a:r>
            <a:br>
              <a:rPr lang="en-GB" dirty="0" smtClean="0"/>
            </a:br>
            <a:r>
              <a:rPr lang="en-US" sz="1400" dirty="0" smtClean="0"/>
              <a:t>Infrastructure </a:t>
            </a:r>
            <a:r>
              <a:rPr lang="en-US" sz="1400" dirty="0"/>
              <a:t>to evaluate thermal properties of calorimeter </a:t>
            </a:r>
            <a:r>
              <a:rPr lang="en-US" sz="1400" dirty="0" smtClean="0"/>
              <a:t>structures</a:t>
            </a:r>
            <a:endParaRPr lang="en-GB" sz="1400" kern="0" dirty="0">
              <a:latin typeface="Arial"/>
              <a:cs typeface="Arial"/>
            </a:endParaRPr>
          </a:p>
        </p:txBody>
      </p:sp>
      <p:sp>
        <p:nvSpPr>
          <p:cNvPr id="25"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smtClean="0">
                <a:solidFill>
                  <a:schemeClr val="bg1"/>
                </a:solidFill>
                <a:latin typeface="+mj-lt"/>
                <a:ea typeface="+mj-ea"/>
                <a:cs typeface="+mj-cs"/>
              </a:rPr>
              <a:t> </a:t>
            </a:r>
            <a:r>
              <a:rPr lang="en-GB" sz="3200" kern="0" dirty="0" smtClean="0">
                <a:solidFill>
                  <a:schemeClr val="bg1"/>
                </a:solidFill>
                <a:cs typeface="Arial"/>
              </a:rPr>
              <a:t>AIDA2020 : </a:t>
            </a:r>
            <a:r>
              <a:rPr lang="en-GB" sz="3200" kern="0" dirty="0" err="1" smtClean="0">
                <a:solidFill>
                  <a:schemeClr val="bg1"/>
                </a:solidFill>
                <a:cs typeface="Arial"/>
              </a:rPr>
              <a:t>système</a:t>
            </a:r>
            <a:r>
              <a:rPr lang="en-GB" sz="3200" kern="0" dirty="0" smtClean="0">
                <a:solidFill>
                  <a:schemeClr val="bg1"/>
                </a:solidFill>
                <a:cs typeface="Arial"/>
              </a:rPr>
              <a:t> de </a:t>
            </a:r>
            <a:r>
              <a:rPr lang="en-GB" sz="3200" kern="0" dirty="0" err="1" smtClean="0">
                <a:solidFill>
                  <a:schemeClr val="bg1"/>
                </a:solidFill>
                <a:cs typeface="Arial"/>
              </a:rPr>
              <a:t>refroidissement</a:t>
            </a:r>
            <a:endParaRPr lang="en-GB" sz="3200" kern="0" dirty="0">
              <a:solidFill>
                <a:schemeClr val="bg1"/>
              </a:solidFill>
              <a:latin typeface="+mj-lt"/>
              <a:cs typeface="Arial"/>
            </a:endParaRP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370710" y="420521"/>
            <a:ext cx="1195392" cy="35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23" y="2209762"/>
            <a:ext cx="2757818" cy="3911716"/>
          </a:xfrm>
          <a:prstGeom prst="rect">
            <a:avLst/>
          </a:prstGeom>
        </p:spPr>
      </p:pic>
    </p:spTree>
    <p:extLst>
      <p:ext uri="{BB962C8B-B14F-4D97-AF65-F5344CB8AC3E}">
        <p14:creationId xmlns:p14="http://schemas.microsoft.com/office/powerpoint/2010/main" val="699379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119"/>
          <p:cNvSpPr txBox="1">
            <a:spLocks/>
          </p:cNvSpPr>
          <p:nvPr/>
        </p:nvSpPr>
        <p:spPr>
          <a:xfrm>
            <a:off x="1405318" y="502869"/>
            <a:ext cx="6390086" cy="40838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norm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9pPr>
          </a:lstStyle>
          <a:p>
            <a:pPr lvl="0" algn="ctr"/>
            <a:r>
              <a:rPr lang="fr-FR" sz="1800" kern="0" dirty="0">
                <a:latin typeface="Arial"/>
                <a:cs typeface="Arial"/>
              </a:rPr>
              <a:t>ECAL: </a:t>
            </a:r>
            <a:r>
              <a:rPr lang="en-US" sz="1800" dirty="0"/>
              <a:t>Thermal </a:t>
            </a:r>
            <a:r>
              <a:rPr lang="en-GB" sz="1800" dirty="0"/>
              <a:t>modelling &amp; local heat exchangers</a:t>
            </a:r>
            <a:endParaRPr lang="fr-FR" sz="1800" kern="0" dirty="0">
              <a:latin typeface="Arial"/>
              <a:cs typeface="Arial"/>
            </a:endParaRPr>
          </a:p>
        </p:txBody>
      </p:sp>
      <p:sp>
        <p:nvSpPr>
          <p:cNvPr id="86" name="Shape 119"/>
          <p:cNvSpPr txBox="1">
            <a:spLocks/>
          </p:cNvSpPr>
          <p:nvPr/>
        </p:nvSpPr>
        <p:spPr>
          <a:xfrm>
            <a:off x="297383" y="764704"/>
            <a:ext cx="4202609" cy="40838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normAutofit fontScale="85000" lnSpcReduction="10000"/>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n-lt"/>
                <a:ea typeface="+mn-ea"/>
                <a:cs typeface="+mn-cs"/>
                <a:sym typeface="Arial"/>
              </a:defRPr>
            </a:lvl9pPr>
          </a:lstStyle>
          <a:p>
            <a:pPr lvl="0"/>
            <a:r>
              <a:rPr lang="en-GB" sz="1800" dirty="0">
                <a:solidFill>
                  <a:schemeClr val="tx1"/>
                </a:solidFill>
              </a:rPr>
              <a:t>Thermal modelling &amp; local heat exchangers</a:t>
            </a:r>
            <a:endParaRPr lang="en-GB" sz="1800" kern="0" dirty="0">
              <a:solidFill>
                <a:schemeClr val="tx1"/>
              </a:solidFill>
              <a:latin typeface="Arial"/>
              <a:cs typeface="Arial"/>
            </a:endParaRPr>
          </a:p>
        </p:txBody>
      </p:sp>
      <p:sp>
        <p:nvSpPr>
          <p:cNvPr id="87" name="Rectangle 86"/>
          <p:cNvSpPr/>
          <p:nvPr/>
        </p:nvSpPr>
        <p:spPr>
          <a:xfrm>
            <a:off x="35496" y="5589240"/>
            <a:ext cx="3384376" cy="877163"/>
          </a:xfrm>
          <a:prstGeom prst="rect">
            <a:avLst/>
          </a:prstGeom>
        </p:spPr>
        <p:txBody>
          <a:bodyPr wrap="square">
            <a:spAutoFit/>
          </a:bodyPr>
          <a:lstStyle/>
          <a:p>
            <a:r>
              <a:rPr lang="fr-FR" sz="1500" dirty="0"/>
              <a:t>Power per SLAB: </a:t>
            </a:r>
            <a:r>
              <a:rPr lang="fr-FR" sz="1500" dirty="0" smtClean="0"/>
              <a:t/>
            </a:r>
            <a:br>
              <a:rPr lang="fr-FR" sz="1500" dirty="0" smtClean="0"/>
            </a:br>
            <a:r>
              <a:rPr lang="en-US" altLang="fr-FR" sz="1200" dirty="0" smtClean="0"/>
              <a:t>From </a:t>
            </a:r>
            <a:r>
              <a:rPr lang="en-US" altLang="fr-FR" sz="1200" dirty="0"/>
              <a:t>current design of CALICE</a:t>
            </a:r>
          </a:p>
          <a:p>
            <a:pPr marL="557213" lvl="1" indent="-214313">
              <a:buFont typeface="Arial" panose="020B0604020202020204" pitchFamily="34" charset="0"/>
              <a:buChar char="•"/>
            </a:pPr>
            <a:r>
              <a:rPr lang="en-US" sz="1200" dirty="0"/>
              <a:t>Final goal with power pulsing 1/100 s  </a:t>
            </a:r>
          </a:p>
          <a:p>
            <a:pPr marL="557213" lvl="1" indent="-214313">
              <a:buFont typeface="Arial" panose="020B0604020202020204" pitchFamily="34" charset="0"/>
              <a:buChar char="•"/>
            </a:pPr>
            <a:r>
              <a:rPr lang="en-US" sz="1200" dirty="0" err="1"/>
              <a:t>Ecal</a:t>
            </a:r>
            <a:r>
              <a:rPr lang="en-US" sz="1200" dirty="0"/>
              <a:t> detector : </a:t>
            </a:r>
            <a:r>
              <a:rPr lang="en-US" sz="1200" b="1" dirty="0" smtClean="0"/>
              <a:t>4.6 KW</a:t>
            </a:r>
            <a:endParaRPr lang="fr-FR" sz="1200" b="1" dirty="0"/>
          </a:p>
        </p:txBody>
      </p:sp>
      <p:sp>
        <p:nvSpPr>
          <p:cNvPr id="43"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grpSp>
        <p:nvGrpSpPr>
          <p:cNvPr id="2" name="Groupe 1"/>
          <p:cNvGrpSpPr/>
          <p:nvPr/>
        </p:nvGrpSpPr>
        <p:grpSpPr>
          <a:xfrm>
            <a:off x="4761907" y="961933"/>
            <a:ext cx="4266785" cy="2645415"/>
            <a:chOff x="4999554" y="3020496"/>
            <a:chExt cx="3201870" cy="2071115"/>
          </a:xfrm>
        </p:grpSpPr>
        <p:pic>
          <p:nvPicPr>
            <p:cNvPr id="49" name="Image 48" descr="Z:\Projets\ILC\ConceptionLPSC\Elec\U\long-slab-eclate-2.2-1_coté-comme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9554" y="3020496"/>
              <a:ext cx="3013075" cy="1898650"/>
            </a:xfrm>
            <a:prstGeom prst="rect">
              <a:avLst/>
            </a:prstGeom>
            <a:noFill/>
            <a:ln>
              <a:noFill/>
            </a:ln>
          </p:spPr>
        </p:pic>
        <p:sp>
          <p:nvSpPr>
            <p:cNvPr id="7" name="Rectangle 6"/>
            <p:cNvSpPr/>
            <p:nvPr/>
          </p:nvSpPr>
          <p:spPr>
            <a:xfrm>
              <a:off x="5491520" y="4860779"/>
              <a:ext cx="2709904" cy="230832"/>
            </a:xfrm>
            <a:prstGeom prst="rect">
              <a:avLst/>
            </a:prstGeom>
          </p:spPr>
          <p:txBody>
            <a:bodyPr wrap="square">
              <a:spAutoFit/>
            </a:bodyPr>
            <a:lstStyle/>
            <a:p>
              <a:r>
                <a:rPr lang="en-GB" sz="900" i="1" dirty="0"/>
                <a:t>Exploded view of half a long slab with 6 ASU </a:t>
              </a:r>
              <a:endParaRPr lang="fr-FR" sz="900" i="1" dirty="0"/>
            </a:p>
          </p:txBody>
        </p:sp>
      </p:grpSp>
      <p:pic>
        <p:nvPicPr>
          <p:cNvPr id="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370710" y="420521"/>
            <a:ext cx="1195392" cy="35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smtClean="0">
                <a:solidFill>
                  <a:schemeClr val="bg1"/>
                </a:solidFill>
                <a:latin typeface="+mj-lt"/>
                <a:ea typeface="+mj-ea"/>
                <a:cs typeface="+mj-cs"/>
              </a:rPr>
              <a:t> </a:t>
            </a:r>
            <a:r>
              <a:rPr lang="fr-FR" sz="3200" kern="0" dirty="0" smtClean="0">
                <a:solidFill>
                  <a:schemeClr val="bg1"/>
                </a:solidFill>
                <a:latin typeface="Calibri" pitchFamily="34" charset="0"/>
                <a:cs typeface="Arial"/>
              </a:rPr>
              <a:t>Système de refroidissement </a:t>
            </a:r>
            <a:r>
              <a:rPr lang="en-GB" sz="3200" kern="0" dirty="0" smtClean="0">
                <a:solidFill>
                  <a:schemeClr val="bg1"/>
                </a:solidFill>
                <a:latin typeface="Calibri" pitchFamily="34" charset="0"/>
                <a:cs typeface="Arial"/>
              </a:rPr>
              <a:t>et  </a:t>
            </a:r>
            <a:r>
              <a:rPr lang="en-GB" sz="3200" kern="0" dirty="0" err="1" smtClean="0">
                <a:solidFill>
                  <a:schemeClr val="bg1"/>
                </a:solidFill>
                <a:latin typeface="Calibri" pitchFamily="34" charset="0"/>
                <a:cs typeface="Arial"/>
              </a:rPr>
              <a:t>contraintes</a:t>
            </a:r>
            <a:endParaRPr lang="en-GB" sz="3200" kern="0" dirty="0">
              <a:solidFill>
                <a:schemeClr val="bg1"/>
              </a:solidFill>
              <a:latin typeface="Calibri" pitchFamily="34" charset="0"/>
              <a:cs typeface="Arial"/>
            </a:endParaRPr>
          </a:p>
        </p:txBody>
      </p:sp>
      <p:sp>
        <p:nvSpPr>
          <p:cNvPr id="4" name="Rectangle 3"/>
          <p:cNvSpPr/>
          <p:nvPr/>
        </p:nvSpPr>
        <p:spPr>
          <a:xfrm>
            <a:off x="247240" y="1091589"/>
            <a:ext cx="4572000" cy="461665"/>
          </a:xfrm>
          <a:prstGeom prst="rect">
            <a:avLst/>
          </a:prstGeom>
        </p:spPr>
        <p:txBody>
          <a:bodyPr>
            <a:spAutoFit/>
          </a:bodyPr>
          <a:lstStyle/>
          <a:p>
            <a:r>
              <a:rPr lang="en-US" sz="1200" dirty="0">
                <a:latin typeface="TimesNewRomanPSMT"/>
                <a:ea typeface="Times New Roman" panose="02020603050405020304" pitchFamily="18" charset="0"/>
                <a:cs typeface="TimesNewRomanPSMT"/>
              </a:rPr>
              <a:t>It will feature 10 to 15 layers of double sided integrated detector elements (SLABs) in a </a:t>
            </a:r>
            <a:r>
              <a:rPr lang="en-US" sz="1200" dirty="0" err="1">
                <a:latin typeface="TimesNewRomanPSMT"/>
                <a:ea typeface="Times New Roman" panose="02020603050405020304" pitchFamily="18" charset="0"/>
                <a:cs typeface="TimesNewRomanPSMT"/>
              </a:rPr>
              <a:t>Tunsgten</a:t>
            </a:r>
            <a:r>
              <a:rPr lang="en-US" sz="1200" dirty="0">
                <a:latin typeface="TimesNewRomanPSMT"/>
                <a:ea typeface="Times New Roman" panose="02020603050405020304" pitchFamily="18" charset="0"/>
                <a:cs typeface="TimesNewRomanPSMT"/>
              </a:rPr>
              <a:t>-Carbon Fiber (W-CF) support</a:t>
            </a:r>
            <a:endParaRPr lang="fr-FR" sz="1200" dirty="0"/>
          </a:p>
        </p:txBody>
      </p:sp>
      <p:grpSp>
        <p:nvGrpSpPr>
          <p:cNvPr id="3" name="Groupe 21"/>
          <p:cNvGrpSpPr/>
          <p:nvPr/>
        </p:nvGrpSpPr>
        <p:grpSpPr>
          <a:xfrm>
            <a:off x="-180528" y="1556792"/>
            <a:ext cx="5013482" cy="2630137"/>
            <a:chOff x="-151186" y="2774291"/>
            <a:chExt cx="5655748" cy="3112836"/>
          </a:xfrm>
        </p:grpSpPr>
        <p:grpSp>
          <p:nvGrpSpPr>
            <p:cNvPr id="5" name="Groupe 22"/>
            <p:cNvGrpSpPr/>
            <p:nvPr/>
          </p:nvGrpSpPr>
          <p:grpSpPr>
            <a:xfrm>
              <a:off x="-151186" y="2774291"/>
              <a:ext cx="5655748" cy="2776997"/>
              <a:chOff x="-145340" y="2113491"/>
              <a:chExt cx="5655748" cy="2776997"/>
            </a:xfrm>
          </p:grpSpPr>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32" y="2413174"/>
                <a:ext cx="4356765" cy="2477314"/>
              </a:xfrm>
              <a:prstGeom prst="rect">
                <a:avLst/>
              </a:prstGeom>
            </p:spPr>
          </p:pic>
          <p:sp>
            <p:nvSpPr>
              <p:cNvPr id="33" name="Text Box 51"/>
              <p:cNvSpPr txBox="1">
                <a:spLocks noChangeArrowheads="1"/>
              </p:cNvSpPr>
              <p:nvPr/>
            </p:nvSpPr>
            <p:spPr bwMode="auto">
              <a:xfrm>
                <a:off x="3835067" y="2880500"/>
                <a:ext cx="1675341" cy="4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fr-FR" sz="900" b="1" dirty="0" smtClean="0">
                    <a:latin typeface="+mj-lt"/>
                  </a:rPr>
                  <a:t>5 columns of cassettes with detection elements </a:t>
                </a:r>
                <a:endParaRPr lang="en-GB" altLang="fr-FR" sz="900" b="1" dirty="0">
                  <a:latin typeface="+mj-lt"/>
                </a:endParaRPr>
              </a:p>
            </p:txBody>
          </p:sp>
          <p:sp>
            <p:nvSpPr>
              <p:cNvPr id="34" name="Text Box 51"/>
              <p:cNvSpPr txBox="1">
                <a:spLocks noChangeArrowheads="1"/>
              </p:cNvSpPr>
              <p:nvPr/>
            </p:nvSpPr>
            <p:spPr bwMode="auto">
              <a:xfrm>
                <a:off x="3511993" y="2272940"/>
                <a:ext cx="1054168" cy="4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Pipes of </a:t>
                </a:r>
                <a:br>
                  <a:rPr lang="en-GB" altLang="fr-FR" sz="900" b="1" dirty="0" smtClean="0">
                    <a:latin typeface="+mj-lt"/>
                  </a:rPr>
                </a:br>
                <a:r>
                  <a:rPr lang="en-GB" altLang="fr-FR" sz="900" b="1" dirty="0" smtClean="0">
                    <a:latin typeface="+mj-lt"/>
                  </a:rPr>
                  <a:t>cooling system</a:t>
                </a:r>
                <a:endParaRPr lang="en-GB" altLang="fr-FR" sz="900" b="1" dirty="0">
                  <a:latin typeface="+mj-lt"/>
                </a:endParaRPr>
              </a:p>
            </p:txBody>
          </p:sp>
          <p:sp>
            <p:nvSpPr>
              <p:cNvPr id="35" name="Line 52"/>
              <p:cNvSpPr>
                <a:spLocks noChangeShapeType="1"/>
              </p:cNvSpPr>
              <p:nvPr/>
            </p:nvSpPr>
            <p:spPr bwMode="auto">
              <a:xfrm flipH="1">
                <a:off x="3176407" y="2746291"/>
                <a:ext cx="545594" cy="40407"/>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37" name="Text Box 51"/>
              <p:cNvSpPr txBox="1">
                <a:spLocks noChangeArrowheads="1"/>
              </p:cNvSpPr>
              <p:nvPr/>
            </p:nvSpPr>
            <p:spPr bwMode="auto">
              <a:xfrm>
                <a:off x="3753834" y="4252207"/>
                <a:ext cx="1054168" cy="27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Heat exchanger</a:t>
                </a:r>
                <a:endParaRPr lang="en-GB" altLang="fr-FR" sz="900" b="1" dirty="0">
                  <a:latin typeface="+mj-lt"/>
                </a:endParaRPr>
              </a:p>
            </p:txBody>
          </p:sp>
          <p:sp>
            <p:nvSpPr>
              <p:cNvPr id="38" name="Line 52"/>
              <p:cNvSpPr>
                <a:spLocks noChangeShapeType="1"/>
              </p:cNvSpPr>
              <p:nvPr/>
            </p:nvSpPr>
            <p:spPr bwMode="auto">
              <a:xfrm flipH="1" flipV="1">
                <a:off x="4035963" y="4291434"/>
                <a:ext cx="57635" cy="73276"/>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39" name="Line 52"/>
              <p:cNvSpPr>
                <a:spLocks noChangeShapeType="1"/>
              </p:cNvSpPr>
              <p:nvPr/>
            </p:nvSpPr>
            <p:spPr bwMode="auto">
              <a:xfrm flipH="1">
                <a:off x="3753962" y="4402283"/>
                <a:ext cx="339636" cy="18473"/>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40" name="Text Box 51"/>
              <p:cNvSpPr txBox="1">
                <a:spLocks noChangeArrowheads="1"/>
              </p:cNvSpPr>
              <p:nvPr/>
            </p:nvSpPr>
            <p:spPr bwMode="auto">
              <a:xfrm>
                <a:off x="364466" y="4328072"/>
                <a:ext cx="1054168" cy="4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Detector Slab</a:t>
                </a:r>
                <a:br>
                  <a:rPr lang="en-GB" altLang="fr-FR" sz="900" b="1" dirty="0" smtClean="0">
                    <a:latin typeface="+mj-lt"/>
                  </a:rPr>
                </a:br>
                <a:r>
                  <a:rPr lang="en-GB" altLang="fr-FR" sz="900" dirty="0" smtClean="0">
                    <a:latin typeface="+mj-lt"/>
                  </a:rPr>
                  <a:t>(15 / column)</a:t>
                </a:r>
                <a:endParaRPr lang="en-GB" altLang="fr-FR" sz="900" dirty="0">
                  <a:latin typeface="+mj-lt"/>
                </a:endParaRPr>
              </a:p>
            </p:txBody>
          </p:sp>
          <p:sp>
            <p:nvSpPr>
              <p:cNvPr id="41" name="Text Box 51"/>
              <p:cNvSpPr txBox="1">
                <a:spLocks noChangeArrowheads="1"/>
              </p:cNvSpPr>
              <p:nvPr/>
            </p:nvSpPr>
            <p:spPr bwMode="auto">
              <a:xfrm>
                <a:off x="-145340" y="2637414"/>
                <a:ext cx="1247183" cy="4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Fastening system Rails</a:t>
                </a:r>
                <a:endParaRPr lang="en-GB" altLang="fr-FR" sz="900" b="1" dirty="0">
                  <a:latin typeface="+mj-lt"/>
                </a:endParaRPr>
              </a:p>
            </p:txBody>
          </p:sp>
          <p:sp>
            <p:nvSpPr>
              <p:cNvPr id="42" name="Text Box 51"/>
              <p:cNvSpPr txBox="1">
                <a:spLocks noChangeArrowheads="1"/>
              </p:cNvSpPr>
              <p:nvPr/>
            </p:nvSpPr>
            <p:spPr bwMode="auto">
              <a:xfrm>
                <a:off x="881995" y="2113491"/>
                <a:ext cx="1247183" cy="27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Alveolar structure</a:t>
                </a:r>
                <a:endParaRPr lang="en-GB" altLang="fr-FR" sz="900" b="1" dirty="0">
                  <a:latin typeface="+mj-lt"/>
                </a:endParaRPr>
              </a:p>
            </p:txBody>
          </p:sp>
          <p:sp>
            <p:nvSpPr>
              <p:cNvPr id="45" name="Line 52"/>
              <p:cNvSpPr>
                <a:spLocks noChangeShapeType="1"/>
              </p:cNvSpPr>
              <p:nvPr/>
            </p:nvSpPr>
            <p:spPr bwMode="auto">
              <a:xfrm flipH="1">
                <a:off x="3459843" y="2760047"/>
                <a:ext cx="308640" cy="378890"/>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46" name="Line 52"/>
              <p:cNvSpPr>
                <a:spLocks noChangeShapeType="1"/>
              </p:cNvSpPr>
              <p:nvPr/>
            </p:nvSpPr>
            <p:spPr bwMode="auto">
              <a:xfrm flipV="1">
                <a:off x="4229615" y="4188934"/>
                <a:ext cx="54352" cy="102500"/>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47" name="Line 52"/>
              <p:cNvSpPr>
                <a:spLocks noChangeShapeType="1"/>
              </p:cNvSpPr>
              <p:nvPr/>
            </p:nvSpPr>
            <p:spPr bwMode="auto">
              <a:xfrm flipH="1">
                <a:off x="3059831" y="4444870"/>
                <a:ext cx="1033765" cy="216876"/>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48" name="Line 52"/>
              <p:cNvSpPr>
                <a:spLocks noChangeShapeType="1"/>
              </p:cNvSpPr>
              <p:nvPr/>
            </p:nvSpPr>
            <p:spPr bwMode="auto">
              <a:xfrm flipH="1">
                <a:off x="3459842" y="4419789"/>
                <a:ext cx="633755" cy="101831"/>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grpSp>
        <p:sp>
          <p:nvSpPr>
            <p:cNvPr id="24" name="Line 52"/>
            <p:cNvSpPr>
              <a:spLocks noChangeShapeType="1"/>
            </p:cNvSpPr>
            <p:nvPr/>
          </p:nvSpPr>
          <p:spPr bwMode="auto">
            <a:xfrm flipH="1" flipV="1">
              <a:off x="940073" y="3567734"/>
              <a:ext cx="495595" cy="170779"/>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5" name="Line 52"/>
            <p:cNvSpPr>
              <a:spLocks noChangeShapeType="1"/>
            </p:cNvSpPr>
            <p:nvPr/>
          </p:nvSpPr>
          <p:spPr bwMode="auto">
            <a:xfrm flipH="1" flipV="1">
              <a:off x="1803934" y="3083114"/>
              <a:ext cx="176139" cy="188170"/>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6" name="Text Box 51"/>
            <p:cNvSpPr txBox="1">
              <a:spLocks noChangeArrowheads="1"/>
            </p:cNvSpPr>
            <p:nvPr/>
          </p:nvSpPr>
          <p:spPr bwMode="auto">
            <a:xfrm>
              <a:off x="1980075" y="5450013"/>
              <a:ext cx="1276413" cy="4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fr-FR" sz="900" b="1" dirty="0" smtClean="0">
                  <a:latin typeface="+mj-lt"/>
                </a:rPr>
                <a:t>2 Electrical connections / Slab </a:t>
              </a:r>
              <a:endParaRPr lang="en-GB" altLang="fr-FR" sz="900" b="1" dirty="0">
                <a:latin typeface="+mj-lt"/>
              </a:endParaRPr>
            </a:p>
          </p:txBody>
        </p:sp>
        <p:sp>
          <p:nvSpPr>
            <p:cNvPr id="27" name="Line 52"/>
            <p:cNvSpPr>
              <a:spLocks noChangeShapeType="1"/>
            </p:cNvSpPr>
            <p:nvPr/>
          </p:nvSpPr>
          <p:spPr bwMode="auto">
            <a:xfrm flipV="1">
              <a:off x="2603658" y="4988871"/>
              <a:ext cx="203561" cy="518410"/>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8" name="Line 52"/>
            <p:cNvSpPr>
              <a:spLocks noChangeShapeType="1"/>
            </p:cNvSpPr>
            <p:nvPr/>
          </p:nvSpPr>
          <p:spPr bwMode="auto">
            <a:xfrm flipV="1">
              <a:off x="2673041" y="4952232"/>
              <a:ext cx="311562" cy="576016"/>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sp>
          <p:nvSpPr>
            <p:cNvPr id="29" name="Line 52"/>
            <p:cNvSpPr>
              <a:spLocks noChangeShapeType="1"/>
            </p:cNvSpPr>
            <p:nvPr/>
          </p:nvSpPr>
          <p:spPr bwMode="auto">
            <a:xfrm flipH="1">
              <a:off x="2108218" y="5063083"/>
              <a:ext cx="591573" cy="60769"/>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a:p>
          </p:txBody>
        </p:sp>
      </p:grpSp>
      <p:grpSp>
        <p:nvGrpSpPr>
          <p:cNvPr id="6" name="Groupe 5"/>
          <p:cNvGrpSpPr/>
          <p:nvPr/>
        </p:nvGrpSpPr>
        <p:grpSpPr>
          <a:xfrm>
            <a:off x="2791510" y="3682930"/>
            <a:ext cx="6477276" cy="2841553"/>
            <a:chOff x="38941" y="3831999"/>
            <a:chExt cx="6477276" cy="2841553"/>
          </a:xfrm>
        </p:grpSpPr>
        <p:grpSp>
          <p:nvGrpSpPr>
            <p:cNvPr id="8" name="Groupe 4"/>
            <p:cNvGrpSpPr/>
            <p:nvPr/>
          </p:nvGrpSpPr>
          <p:grpSpPr>
            <a:xfrm>
              <a:off x="38941" y="3831999"/>
              <a:ext cx="6477276" cy="2841553"/>
              <a:chOff x="-111747" y="2461899"/>
              <a:chExt cx="4595116" cy="2841553"/>
            </a:xfrm>
          </p:grpSpPr>
          <p:sp>
            <p:nvSpPr>
              <p:cNvPr id="73" name="Rectangle 72"/>
              <p:cNvSpPr/>
              <p:nvPr/>
            </p:nvSpPr>
            <p:spPr>
              <a:xfrm>
                <a:off x="-111747" y="3872291"/>
                <a:ext cx="4595116" cy="1431161"/>
              </a:xfrm>
              <a:prstGeom prst="rect">
                <a:avLst/>
              </a:prstGeom>
            </p:spPr>
            <p:txBody>
              <a:bodyPr wrap="square">
                <a:spAutoFit/>
              </a:bodyPr>
              <a:lstStyle/>
              <a:p>
                <a:pPr lvl="1" algn="just">
                  <a:spcBef>
                    <a:spcPts val="150"/>
                  </a:spcBef>
                  <a:spcAft>
                    <a:spcPts val="150"/>
                  </a:spcAft>
                </a:pPr>
                <a:r>
                  <a:rPr lang="en-US" sz="1200" dirty="0" smtClean="0">
                    <a:latin typeface="TimesNewRomanPSMT"/>
                    <a:ea typeface="Times New Roman" panose="02020603050405020304" pitchFamily="18" charset="0"/>
                    <a:cs typeface="TimesNewRomanPSMT"/>
                  </a:rPr>
                  <a:t>• </a:t>
                </a:r>
                <a:r>
                  <a:rPr lang="en-US" sz="1200" dirty="0">
                    <a:latin typeface="TimesNewRomanPSMT"/>
                    <a:ea typeface="Times New Roman" panose="02020603050405020304" pitchFamily="18" charset="0"/>
                    <a:cs typeface="TimesNewRomanPSMT"/>
                  </a:rPr>
                  <a:t>Mechanical constraints due to electronic design (geometry of DIF card);</a:t>
                </a:r>
                <a:endParaRPr lang="fr-FR" sz="1200" dirty="0">
                  <a:latin typeface="Times New Roman" panose="02020603050405020304" pitchFamily="18" charset="0"/>
                  <a:ea typeface="Times New Roman" panose="02020603050405020304" pitchFamily="18" charset="0"/>
                </a:endParaRPr>
              </a:p>
              <a:p>
                <a:pPr lvl="1" algn="just">
                  <a:spcBef>
                    <a:spcPts val="150"/>
                  </a:spcBef>
                  <a:spcAft>
                    <a:spcPts val="150"/>
                  </a:spcAft>
                </a:pPr>
                <a:r>
                  <a:rPr lang="en-US" sz="1200" dirty="0">
                    <a:latin typeface="TimesNewRomanPSMT"/>
                    <a:ea typeface="Times New Roman" panose="02020603050405020304" pitchFamily="18" charset="0"/>
                    <a:cs typeface="TimesNewRomanPSMT"/>
                  </a:rPr>
                  <a:t>• Space available: heat sources location;</a:t>
                </a:r>
                <a:endParaRPr lang="fr-FR" sz="1200" dirty="0">
                  <a:latin typeface="Times New Roman" panose="02020603050405020304" pitchFamily="18" charset="0"/>
                  <a:ea typeface="Times New Roman" panose="02020603050405020304" pitchFamily="18" charset="0"/>
                </a:endParaRPr>
              </a:p>
              <a:p>
                <a:pPr lvl="1" algn="just">
                  <a:spcBef>
                    <a:spcPts val="150"/>
                  </a:spcBef>
                  <a:spcAft>
                    <a:spcPts val="150"/>
                  </a:spcAft>
                </a:pPr>
                <a:r>
                  <a:rPr lang="en-US" sz="1200" dirty="0">
                    <a:latin typeface="TimesNewRomanPSMT"/>
                    <a:ea typeface="Times New Roman" panose="02020603050405020304" pitchFamily="18" charset="0"/>
                    <a:cs typeface="TimesNewRomanPSMT"/>
                  </a:rPr>
                  <a:t>• Fastening system for cooling allowing fast connection/disconnection;</a:t>
                </a:r>
                <a:endParaRPr lang="fr-FR" sz="1200" dirty="0">
                  <a:latin typeface="Times New Roman" panose="02020603050405020304" pitchFamily="18" charset="0"/>
                  <a:ea typeface="Times New Roman" panose="02020603050405020304" pitchFamily="18" charset="0"/>
                </a:endParaRPr>
              </a:p>
              <a:p>
                <a:pPr lvl="1" algn="just">
                  <a:spcBef>
                    <a:spcPts val="150"/>
                  </a:spcBef>
                  <a:spcAft>
                    <a:spcPts val="150"/>
                  </a:spcAft>
                </a:pPr>
                <a:r>
                  <a:rPr lang="en-US" sz="1200" dirty="0">
                    <a:latin typeface="TimesNewRomanPSMT"/>
                    <a:ea typeface="Times New Roman" panose="02020603050405020304" pitchFamily="18" charset="0"/>
                    <a:cs typeface="TimesNewRomanPSMT"/>
                  </a:rPr>
                  <a:t>• Heat power to dissipate, including (chips + DIF FPGA + interface components);</a:t>
                </a:r>
                <a:endParaRPr lang="fr-FR" sz="1200" dirty="0">
                  <a:latin typeface="Times New Roman" panose="02020603050405020304" pitchFamily="18" charset="0"/>
                  <a:ea typeface="Times New Roman" panose="02020603050405020304" pitchFamily="18" charset="0"/>
                </a:endParaRPr>
              </a:p>
              <a:p>
                <a:pPr lvl="1" algn="just">
                  <a:spcBef>
                    <a:spcPts val="150"/>
                  </a:spcBef>
                  <a:spcAft>
                    <a:spcPts val="150"/>
                  </a:spcAft>
                </a:pPr>
                <a:r>
                  <a:rPr lang="en-US" sz="1200" dirty="0">
                    <a:latin typeface="TimesNewRomanPSMT"/>
                    <a:ea typeface="Times New Roman" panose="02020603050405020304" pitchFamily="18" charset="0"/>
                    <a:cs typeface="TimesNewRomanPSMT"/>
                  </a:rPr>
                  <a:t>• Hydraulic network, number of circuits;</a:t>
                </a:r>
                <a:endParaRPr lang="fr-FR" sz="1200" dirty="0">
                  <a:latin typeface="Times New Roman" panose="02020603050405020304" pitchFamily="18" charset="0"/>
                  <a:ea typeface="Times New Roman" panose="02020603050405020304" pitchFamily="18" charset="0"/>
                </a:endParaRPr>
              </a:p>
              <a:p>
                <a:pPr lvl="1"/>
                <a:r>
                  <a:rPr lang="en-GB" sz="1200" dirty="0">
                    <a:latin typeface="TimesNewRomanPSMT"/>
                    <a:ea typeface="Times New Roman" panose="02020603050405020304" pitchFamily="18" charset="0"/>
                    <a:cs typeface="TimesNewRomanPSMT"/>
                  </a:rPr>
                  <a:t>• Unfavourable environment (high radiation levels, magnetism, particles jets…) etc.…</a:t>
                </a:r>
                <a:endParaRPr lang="fr-FR" sz="1200" dirty="0"/>
              </a:p>
            </p:txBody>
          </p:sp>
          <p:sp>
            <p:nvSpPr>
              <p:cNvPr id="75" name="Rectangle 74"/>
              <p:cNvSpPr/>
              <p:nvPr/>
            </p:nvSpPr>
            <p:spPr>
              <a:xfrm>
                <a:off x="31895" y="2461899"/>
                <a:ext cx="2654526" cy="338554"/>
              </a:xfrm>
              <a:prstGeom prst="rect">
                <a:avLst/>
              </a:prstGeom>
            </p:spPr>
            <p:txBody>
              <a:bodyPr wrap="none">
                <a:spAutoFit/>
              </a:bodyPr>
              <a:lstStyle/>
              <a:p>
                <a:r>
                  <a:rPr lang="en-US" sz="1600" b="1" dirty="0">
                    <a:solidFill>
                      <a:srgbClr val="000000"/>
                    </a:solidFill>
                    <a:latin typeface="Arial" panose="020B0604020202020204" pitchFamily="34" charset="0"/>
                    <a:ea typeface="Times New Roman" panose="02020603050405020304" pitchFamily="18" charset="0"/>
                  </a:rPr>
                  <a:t>Cooling needs for electronics and constraints : </a:t>
                </a:r>
                <a:endParaRPr lang="fr-FR" sz="2800" dirty="0">
                  <a:solidFill>
                    <a:srgbClr val="000000"/>
                  </a:solidFill>
                  <a:latin typeface="Arial" panose="020B0604020202020204" pitchFamily="34" charset="0"/>
                  <a:ea typeface="Times New Roman" panose="02020603050405020304" pitchFamily="18" charset="0"/>
                </a:endParaRPr>
              </a:p>
            </p:txBody>
          </p:sp>
        </p:grpSp>
        <p:sp>
          <p:nvSpPr>
            <p:cNvPr id="74" name="Rectangle 73"/>
            <p:cNvSpPr/>
            <p:nvPr/>
          </p:nvSpPr>
          <p:spPr>
            <a:xfrm>
              <a:off x="112312" y="4105020"/>
              <a:ext cx="6098829" cy="1220847"/>
            </a:xfrm>
            <a:prstGeom prst="rect">
              <a:avLst/>
            </a:prstGeom>
          </p:spPr>
          <p:txBody>
            <a:bodyPr wrap="square">
              <a:spAutoFit/>
            </a:bodyPr>
            <a:lstStyle/>
            <a:p>
              <a:pPr lvl="1" indent="-257175" algn="just">
                <a:spcBef>
                  <a:spcPts val="150"/>
                </a:spcBef>
                <a:spcAft>
                  <a:spcPts val="150"/>
                </a:spcAft>
                <a:buFont typeface="+mj-lt"/>
                <a:buAutoNum type="arabicPeriod"/>
              </a:pPr>
              <a:r>
                <a:rPr lang="en-US" sz="1200" dirty="0">
                  <a:latin typeface="TimesNewRomanPSMT"/>
                  <a:ea typeface="Times New Roman" panose="02020603050405020304" pitchFamily="18" charset="0"/>
                  <a:cs typeface="TimesNewRomanPSMT"/>
                </a:rPr>
                <a:t>Maintaining temperature close to ambient</a:t>
              </a:r>
            </a:p>
            <a:p>
              <a:pPr lvl="1" indent="-257175" algn="just">
                <a:spcBef>
                  <a:spcPts val="150"/>
                </a:spcBef>
                <a:spcAft>
                  <a:spcPts val="150"/>
                </a:spcAft>
                <a:buFont typeface="+mj-lt"/>
                <a:buAutoNum type="arabicPeriod"/>
              </a:pPr>
              <a:r>
                <a:rPr lang="fr-FR" sz="1200" dirty="0">
                  <a:latin typeface="TimesNewRomanPSMT"/>
                  <a:ea typeface="Times New Roman" panose="02020603050405020304" pitchFamily="18" charset="0"/>
                  <a:cs typeface="TimesNewRomanPSMT"/>
                </a:rPr>
                <a:t>Gradient </a:t>
              </a:r>
              <a:r>
                <a:rPr lang="fr-FR" sz="1200" dirty="0" err="1">
                  <a:latin typeface="TimesNewRomanPSMT"/>
                  <a:ea typeface="Times New Roman" panose="02020603050405020304" pitchFamily="18" charset="0"/>
                  <a:cs typeface="TimesNewRomanPSMT"/>
                </a:rPr>
                <a:t>accepted</a:t>
              </a:r>
              <a:r>
                <a:rPr lang="fr-FR" sz="1200" dirty="0">
                  <a:latin typeface="TimesNewRomanPSMT"/>
                  <a:ea typeface="Times New Roman" panose="02020603050405020304" pitchFamily="18" charset="0"/>
                  <a:cs typeface="TimesNewRomanPSMT"/>
                </a:rPr>
                <a:t> in SLAB detector </a:t>
              </a:r>
              <a:r>
                <a:rPr lang="fr-FR" sz="1200" dirty="0" smtClean="0">
                  <a:latin typeface="TimesNewRomanPSMT"/>
                  <a:ea typeface="Times New Roman" panose="02020603050405020304" pitchFamily="18" charset="0"/>
                  <a:cs typeface="TimesNewRomanPSMT"/>
                </a:rPr>
                <a:t>20°C </a:t>
              </a:r>
              <a:r>
                <a:rPr lang="fr-FR" sz="1200" dirty="0">
                  <a:latin typeface="TimesNewRomanPSMT"/>
                  <a:ea typeface="Times New Roman" panose="02020603050405020304" pitchFamily="18" charset="0"/>
                  <a:cs typeface="TimesNewRomanPSMT"/>
                </a:rPr>
                <a:t>(</a:t>
              </a:r>
              <a:r>
                <a:rPr lang="fr-FR" sz="1200" dirty="0" err="1">
                  <a:latin typeface="TimesNewRomanPSMT"/>
                  <a:ea typeface="Times New Roman" panose="02020603050405020304" pitchFamily="18" charset="0"/>
                  <a:cs typeface="TimesNewRomanPSMT"/>
                </a:rPr>
                <a:t>then</a:t>
              </a:r>
              <a:r>
                <a:rPr lang="fr-FR" sz="1200" dirty="0">
                  <a:latin typeface="TimesNewRomanPSMT"/>
                  <a:ea typeface="Times New Roman" panose="02020603050405020304" pitchFamily="18" charset="0"/>
                  <a:cs typeface="TimesNewRomanPSMT"/>
                </a:rPr>
                <a:t>, </a:t>
              </a:r>
              <a:r>
                <a:rPr lang="fr-FR" sz="1200" dirty="0" smtClean="0">
                  <a:latin typeface="TimesNewRomanPSMT"/>
                  <a:ea typeface="Times New Roman" panose="02020603050405020304" pitchFamily="18" charset="0"/>
                  <a:cs typeface="TimesNewRomanPSMT"/>
                </a:rPr>
                <a:t>20°C&lt; </a:t>
              </a:r>
              <a:r>
                <a:rPr lang="fr-FR" sz="1200" dirty="0">
                  <a:latin typeface="TimesNewRomanPSMT"/>
                  <a:ea typeface="Times New Roman" panose="02020603050405020304" pitchFamily="18" charset="0"/>
                  <a:cs typeface="TimesNewRomanPSMT"/>
                </a:rPr>
                <a:t>T &lt; </a:t>
              </a:r>
              <a:r>
                <a:rPr lang="fr-FR" sz="1200" dirty="0" smtClean="0">
                  <a:latin typeface="TimesNewRomanPSMT"/>
                  <a:ea typeface="Times New Roman" panose="02020603050405020304" pitchFamily="18" charset="0"/>
                  <a:cs typeface="TimesNewRomanPSMT"/>
                </a:rPr>
                <a:t>40°C </a:t>
              </a:r>
              <a:r>
                <a:rPr lang="fr-FR" sz="1200" dirty="0">
                  <a:latin typeface="TimesNewRomanPSMT"/>
                  <a:ea typeface="Times New Roman" panose="02020603050405020304" pitchFamily="18" charset="0"/>
                  <a:cs typeface="TimesNewRomanPSMT"/>
                </a:rPr>
                <a:t>maximum)</a:t>
              </a:r>
              <a:r>
                <a:rPr lang="fr-FR" sz="900" dirty="0">
                  <a:latin typeface="TimesNewRomanPSMT"/>
                  <a:ea typeface="Times New Roman" panose="02020603050405020304" pitchFamily="18" charset="0"/>
                  <a:cs typeface="TimesNewRomanPSMT"/>
                </a:rPr>
                <a:t> </a:t>
              </a:r>
            </a:p>
            <a:p>
              <a:pPr lvl="1" indent="-257175" algn="just">
                <a:spcBef>
                  <a:spcPts val="150"/>
                </a:spcBef>
                <a:spcAft>
                  <a:spcPts val="150"/>
                </a:spcAft>
                <a:buFont typeface="+mj-lt"/>
                <a:buAutoNum type="arabicPeriod"/>
              </a:pPr>
              <a:r>
                <a:rPr lang="fr-FR" sz="1200" dirty="0">
                  <a:latin typeface="TimesNewRomanPSMT"/>
                  <a:ea typeface="Times New Roman" panose="02020603050405020304" pitchFamily="18" charset="0"/>
                  <a:cs typeface="TimesNewRomanPSMT"/>
                </a:rPr>
                <a:t>Wide surface for exchange / </a:t>
              </a:r>
              <a:r>
                <a:rPr lang="fr-FR" sz="1200" dirty="0" err="1">
                  <a:latin typeface="TimesNewRomanPSMT"/>
                  <a:ea typeface="Times New Roman" panose="02020603050405020304" pitchFamily="18" charset="0"/>
                  <a:cs typeface="TimesNewRomanPSMT"/>
                </a:rPr>
                <a:t>low</a:t>
              </a:r>
              <a:r>
                <a:rPr lang="fr-FR" sz="1200" dirty="0">
                  <a:latin typeface="TimesNewRomanPSMT"/>
                  <a:ea typeface="Times New Roman" panose="02020603050405020304" pitchFamily="18" charset="0"/>
                  <a:cs typeface="TimesNewRomanPSMT"/>
                </a:rPr>
                <a:t> </a:t>
              </a:r>
              <a:r>
                <a:rPr lang="en-GB" sz="1200" dirty="0" err="1">
                  <a:latin typeface="TimesNewRomanPSMT"/>
                  <a:ea typeface="Times New Roman" panose="02020603050405020304" pitchFamily="18" charset="0"/>
                  <a:cs typeface="TimesNewRomanPSMT"/>
                </a:rPr>
                <a:t>surfacic</a:t>
              </a:r>
              <a:r>
                <a:rPr lang="fr-FR" sz="1200" dirty="0">
                  <a:latin typeface="TimesNewRomanPSMT"/>
                  <a:ea typeface="Times New Roman" panose="02020603050405020304" pitchFamily="18" charset="0"/>
                  <a:cs typeface="TimesNewRomanPSMT"/>
                </a:rPr>
                <a:t> power</a:t>
              </a:r>
            </a:p>
            <a:p>
              <a:pPr lvl="1" indent="-257175" algn="just">
                <a:spcBef>
                  <a:spcPts val="150"/>
                </a:spcBef>
                <a:spcAft>
                  <a:spcPts val="150"/>
                </a:spcAft>
                <a:buFont typeface="+mj-lt"/>
                <a:buAutoNum type="arabicPeriod"/>
              </a:pPr>
              <a:r>
                <a:rPr lang="fr-FR" sz="1200" dirty="0" err="1">
                  <a:latin typeface="TimesNewRomanPSMT"/>
                  <a:ea typeface="Times New Roman" panose="02020603050405020304" pitchFamily="18" charset="0"/>
                  <a:cs typeface="TimesNewRomanPSMT"/>
                </a:rPr>
                <a:t>Precision</a:t>
              </a:r>
              <a:r>
                <a:rPr lang="fr-FR" sz="1200" dirty="0">
                  <a:latin typeface="TimesNewRomanPSMT"/>
                  <a:ea typeface="Times New Roman" panose="02020603050405020304" pitchFamily="18" charset="0"/>
                  <a:cs typeface="TimesNewRomanPSMT"/>
                </a:rPr>
                <a:t> of </a:t>
              </a:r>
              <a:r>
                <a:rPr lang="fr-FR" sz="1200" dirty="0" err="1">
                  <a:latin typeface="TimesNewRomanPSMT"/>
                  <a:ea typeface="Times New Roman" panose="02020603050405020304" pitchFamily="18" charset="0"/>
                  <a:cs typeface="TimesNewRomanPSMT"/>
                </a:rPr>
                <a:t>cooling</a:t>
              </a:r>
              <a:r>
                <a:rPr lang="fr-FR" sz="1200" dirty="0">
                  <a:latin typeface="TimesNewRomanPSMT"/>
                  <a:ea typeface="Times New Roman" panose="02020603050405020304" pitchFamily="18" charset="0"/>
                  <a:cs typeface="TimesNewRomanPSMT"/>
                </a:rPr>
                <a:t> </a:t>
              </a:r>
              <a:r>
                <a:rPr lang="fr-FR" sz="1200" dirty="0" err="1">
                  <a:latin typeface="TimesNewRomanPSMT"/>
                  <a:ea typeface="Times New Roman" panose="02020603050405020304" pitchFamily="18" charset="0"/>
                  <a:cs typeface="TimesNewRomanPSMT"/>
                </a:rPr>
                <a:t>regulation</a:t>
              </a:r>
              <a:r>
                <a:rPr lang="fr-FR" sz="1200" dirty="0">
                  <a:latin typeface="TimesNewRomanPSMT"/>
                  <a:ea typeface="Times New Roman" panose="02020603050405020304" pitchFamily="18" charset="0"/>
                  <a:cs typeface="TimesNewRomanPSMT"/>
                </a:rPr>
                <a:t> +/- </a:t>
              </a:r>
              <a:r>
                <a:rPr lang="fr-FR" sz="1200" dirty="0" smtClean="0">
                  <a:latin typeface="TimesNewRomanPSMT"/>
                  <a:ea typeface="Times New Roman" panose="02020603050405020304" pitchFamily="18" charset="0"/>
                  <a:cs typeface="TimesNewRomanPSMT"/>
                </a:rPr>
                <a:t>2.5°C </a:t>
              </a:r>
              <a:r>
                <a:rPr lang="fr-FR" sz="1200" dirty="0">
                  <a:latin typeface="TimesNewRomanPSMT"/>
                  <a:ea typeface="Times New Roman" panose="02020603050405020304" pitchFamily="18" charset="0"/>
                  <a:cs typeface="TimesNewRomanPSMT"/>
                </a:rPr>
                <a:t>acceptable</a:t>
              </a:r>
            </a:p>
            <a:p>
              <a:pPr lvl="1" indent="-257175" algn="just">
                <a:spcBef>
                  <a:spcPts val="150"/>
                </a:spcBef>
                <a:spcAft>
                  <a:spcPts val="150"/>
                </a:spcAft>
                <a:buFont typeface="+mj-lt"/>
                <a:buAutoNum type="arabicPeriod"/>
              </a:pPr>
              <a:r>
                <a:rPr lang="en-US" sz="1200" dirty="0">
                  <a:latin typeface="TimesNewRomanPSMT"/>
                  <a:ea typeface="Times New Roman" panose="02020603050405020304" pitchFamily="18" charset="0"/>
                  <a:cs typeface="TimesNewRomanPSMT"/>
                </a:rPr>
                <a:t>Service space between cooling and HCAL &gt;1cm for cabling: DAQ + HV + GND</a:t>
              </a:r>
              <a:endParaRPr lang="fr-FR" sz="1200" dirty="0">
                <a:latin typeface="TimesNewRomanPSMT"/>
                <a:ea typeface="Times New Roman" panose="02020603050405020304" pitchFamily="18" charset="0"/>
                <a:cs typeface="TimesNewRomanPSMT"/>
              </a:endParaRPr>
            </a:p>
          </p:txBody>
        </p:sp>
      </p:grpSp>
      <p:sp>
        <p:nvSpPr>
          <p:cNvPr id="51" name="Rectangle 50"/>
          <p:cNvSpPr/>
          <p:nvPr/>
        </p:nvSpPr>
        <p:spPr>
          <a:xfrm>
            <a:off x="19983" y="3961575"/>
            <a:ext cx="1888362" cy="230832"/>
          </a:xfrm>
          <a:prstGeom prst="rect">
            <a:avLst/>
          </a:prstGeom>
        </p:spPr>
        <p:txBody>
          <a:bodyPr wrap="square">
            <a:spAutoFit/>
          </a:bodyPr>
          <a:lstStyle/>
          <a:p>
            <a:r>
              <a:rPr lang="en-GB" sz="900" i="1" dirty="0"/>
              <a:t>An ECAL barrel alveolar </a:t>
            </a:r>
            <a:r>
              <a:rPr lang="en-GB" sz="900" i="1" dirty="0" smtClean="0"/>
              <a:t>module</a:t>
            </a:r>
            <a:endParaRPr lang="fr-FR" sz="900" i="1" dirty="0"/>
          </a:p>
        </p:txBody>
      </p:sp>
      <p:sp>
        <p:nvSpPr>
          <p:cNvPr id="44" name="Rectangle 43"/>
          <p:cNvSpPr/>
          <p:nvPr/>
        </p:nvSpPr>
        <p:spPr>
          <a:xfrm>
            <a:off x="179512" y="4365104"/>
            <a:ext cx="2736304" cy="1131079"/>
          </a:xfrm>
          <a:prstGeom prst="rect">
            <a:avLst/>
          </a:prstGeom>
          <a:ln>
            <a:solidFill>
              <a:schemeClr val="tx1"/>
            </a:solidFill>
          </a:ln>
        </p:spPr>
        <p:txBody>
          <a:bodyPr wrap="square">
            <a:spAutoFit/>
          </a:bodyPr>
          <a:lstStyle/>
          <a:p>
            <a:pPr marL="214313" indent="-214313">
              <a:spcBef>
                <a:spcPct val="0"/>
              </a:spcBef>
              <a:buFont typeface="Wingdings" panose="05000000000000000000" pitchFamily="2" charset="2"/>
              <a:buChar char="Ø"/>
            </a:pPr>
            <a:r>
              <a:rPr lang="en-GB" sz="1350" b="1" kern="0" dirty="0" err="1">
                <a:solidFill>
                  <a:srgbClr val="000000"/>
                </a:solidFill>
              </a:rPr>
              <a:t>Leakless</a:t>
            </a:r>
            <a:r>
              <a:rPr lang="en-GB" sz="1350" b="1" kern="0" dirty="0">
                <a:solidFill>
                  <a:srgbClr val="000000"/>
                </a:solidFill>
              </a:rPr>
              <a:t> cooling system </a:t>
            </a:r>
          </a:p>
          <a:p>
            <a:pPr marL="557213" lvl="1" indent="-214313">
              <a:spcBef>
                <a:spcPct val="0"/>
              </a:spcBef>
              <a:buFont typeface="Arial" panose="020B0604020202020204" pitchFamily="34" charset="0"/>
              <a:buChar char="•"/>
            </a:pPr>
            <a:r>
              <a:rPr lang="en-US" sz="1350" kern="0" dirty="0">
                <a:solidFill>
                  <a:srgbClr val="000000"/>
                </a:solidFill>
              </a:rPr>
              <a:t>Cooling front–end</a:t>
            </a:r>
          </a:p>
          <a:p>
            <a:pPr marL="557213" lvl="1" indent="-214313">
              <a:spcBef>
                <a:spcPct val="0"/>
              </a:spcBef>
              <a:buFont typeface="Arial" panose="020B0604020202020204" pitchFamily="34" charset="0"/>
              <a:buChar char="•"/>
            </a:pPr>
            <a:r>
              <a:rPr lang="en-GB" sz="1350" kern="0" dirty="0">
                <a:solidFill>
                  <a:srgbClr val="000000"/>
                </a:solidFill>
              </a:rPr>
              <a:t>Low water speed </a:t>
            </a:r>
          </a:p>
          <a:p>
            <a:pPr marL="557213" lvl="1" indent="-214313">
              <a:spcBef>
                <a:spcPct val="0"/>
              </a:spcBef>
              <a:buFont typeface="Arial" panose="020B0604020202020204" pitchFamily="34" charset="0"/>
              <a:buChar char="•"/>
            </a:pPr>
            <a:r>
              <a:rPr lang="en-US" sz="1350" kern="0" dirty="0">
                <a:solidFill>
                  <a:srgbClr val="000000"/>
                </a:solidFill>
              </a:rPr>
              <a:t>Low temperature gradient</a:t>
            </a:r>
          </a:p>
          <a:p>
            <a:pPr marL="557213" lvl="1" indent="-214313">
              <a:spcBef>
                <a:spcPct val="0"/>
              </a:spcBef>
              <a:buFont typeface="Arial" panose="020B0604020202020204" pitchFamily="34" charset="0"/>
              <a:buChar char="•"/>
            </a:pPr>
            <a:r>
              <a:rPr lang="en-GB" sz="1350" kern="0" dirty="0">
                <a:solidFill>
                  <a:srgbClr val="000000"/>
                </a:solidFill>
              </a:rPr>
              <a:t>Risk of spray limited</a:t>
            </a:r>
            <a:endParaRPr lang="en-US" sz="1350" kern="0" dirty="0">
              <a:solidFill>
                <a:srgbClr val="000000"/>
              </a:solidFill>
            </a:endParaRPr>
          </a:p>
        </p:txBody>
      </p:sp>
    </p:spTree>
    <p:extLst>
      <p:ext uri="{BB962C8B-B14F-4D97-AF65-F5344CB8AC3E}">
        <p14:creationId xmlns:p14="http://schemas.microsoft.com/office/powerpoint/2010/main" val="271056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788" y="883061"/>
            <a:ext cx="4426212" cy="300082"/>
          </a:xfrm>
          <a:prstGeom prst="rect">
            <a:avLst/>
          </a:prstGeom>
        </p:spPr>
        <p:txBody>
          <a:bodyPr wrap="none">
            <a:spAutoFit/>
          </a:bodyPr>
          <a:lstStyle/>
          <a:p>
            <a:r>
              <a:rPr lang="en-US" sz="1350" dirty="0" smtClean="0">
                <a:latin typeface="TimesNewRomanPSMT"/>
                <a:ea typeface="Times New Roman" panose="02020603050405020304" pitchFamily="18" charset="0"/>
                <a:cs typeface="TimesNewRomanPSMT"/>
              </a:rPr>
              <a:t>The </a:t>
            </a:r>
            <a:r>
              <a:rPr lang="en-US" sz="1350" dirty="0">
                <a:latin typeface="TimesNewRomanPSMT"/>
                <a:ea typeface="Times New Roman" panose="02020603050405020304" pitchFamily="18" charset="0"/>
                <a:cs typeface="TimesNewRomanPSMT"/>
              </a:rPr>
              <a:t>cooling technology is active, using fluid circulation</a:t>
            </a:r>
            <a:endParaRPr lang="fr-FR" sz="1350" dirty="0"/>
          </a:p>
        </p:txBody>
      </p:sp>
      <p:sp>
        <p:nvSpPr>
          <p:cNvPr id="7" name="Rectangle 6"/>
          <p:cNvSpPr/>
          <p:nvPr/>
        </p:nvSpPr>
        <p:spPr>
          <a:xfrm>
            <a:off x="4905298" y="883061"/>
            <a:ext cx="3858749" cy="300082"/>
          </a:xfrm>
          <a:prstGeom prst="rect">
            <a:avLst/>
          </a:prstGeom>
        </p:spPr>
        <p:txBody>
          <a:bodyPr wrap="none">
            <a:spAutoFit/>
          </a:bodyPr>
          <a:lstStyle/>
          <a:p>
            <a:r>
              <a:rPr lang="en-US" sz="1350" dirty="0">
                <a:latin typeface="TimesNewRomanPSMT"/>
                <a:ea typeface="Times New Roman" panose="02020603050405020304" pitchFamily="18" charset="0"/>
                <a:cs typeface="TimesNewRomanPSMT"/>
              </a:rPr>
              <a:t>design and construction of the </a:t>
            </a:r>
            <a:r>
              <a:rPr lang="en-US" sz="1350" b="1" dirty="0">
                <a:latin typeface="TimesNewRomanPSMT"/>
                <a:ea typeface="Times New Roman" panose="02020603050405020304" pitchFamily="18" charset="0"/>
                <a:cs typeface="TimesNewRomanPSMT"/>
              </a:rPr>
              <a:t>heat exchanger </a:t>
            </a:r>
            <a:endParaRPr lang="fr-FR" sz="1350" b="1" dirty="0"/>
          </a:p>
        </p:txBody>
      </p:sp>
      <p:sp>
        <p:nvSpPr>
          <p:cNvPr id="8" name="Flèche droite 7"/>
          <p:cNvSpPr/>
          <p:nvPr/>
        </p:nvSpPr>
        <p:spPr>
          <a:xfrm>
            <a:off x="4489371" y="939577"/>
            <a:ext cx="342900" cy="163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p:cNvSpPr/>
          <p:nvPr/>
        </p:nvSpPr>
        <p:spPr>
          <a:xfrm>
            <a:off x="5188703" y="4908014"/>
            <a:ext cx="2729152" cy="1569660"/>
          </a:xfrm>
          <a:prstGeom prst="rect">
            <a:avLst/>
          </a:prstGeom>
        </p:spPr>
        <p:txBody>
          <a:bodyPr wrap="square">
            <a:spAutoFit/>
          </a:bodyPr>
          <a:lstStyle/>
          <a:p>
            <a:r>
              <a:rPr lang="en-US" sz="1200" dirty="0">
                <a:latin typeface="TimesNewRomanPSMT"/>
                <a:ea typeface="Times New Roman" panose="02020603050405020304" pitchFamily="18" charset="0"/>
                <a:cs typeface="TimesNewRomanPSMT"/>
              </a:rPr>
              <a:t>T</a:t>
            </a:r>
            <a:r>
              <a:rPr lang="en-US" sz="1200" dirty="0" smtClean="0">
                <a:latin typeface="TimesNewRomanPSMT"/>
                <a:ea typeface="Times New Roman" panose="02020603050405020304" pitchFamily="18" charset="0"/>
                <a:cs typeface="TimesNewRomanPSMT"/>
              </a:rPr>
              <a:t>he </a:t>
            </a:r>
            <a:r>
              <a:rPr lang="en-US" sz="1200" dirty="0">
                <a:latin typeface="TimesNewRomanPSMT"/>
                <a:ea typeface="Times New Roman" panose="02020603050405020304" pitchFamily="18" charset="0"/>
                <a:cs typeface="TimesNewRomanPSMT"/>
              </a:rPr>
              <a:t>connection of pipes to each </a:t>
            </a:r>
            <a:r>
              <a:rPr lang="en-US" sz="1200" dirty="0" smtClean="0">
                <a:latin typeface="TimesNewRomanPSMT"/>
                <a:ea typeface="Times New Roman" panose="02020603050405020304" pitchFamily="18" charset="0"/>
                <a:cs typeface="TimesNewRomanPSMT"/>
              </a:rPr>
              <a:t>slab </a:t>
            </a:r>
            <a:r>
              <a:rPr lang="en-US" sz="1200" dirty="0">
                <a:latin typeface="TimesNewRomanPSMT"/>
                <a:ea typeface="Times New Roman" panose="02020603050405020304" pitchFamily="18" charset="0"/>
                <a:cs typeface="TimesNewRomanPSMT"/>
              </a:rPr>
              <a:t>is done by the way of cold copper blocs, brazed on pipes, inserted between the 2 copper sheets of the slab, in the free space let between the 2 DIF cards. </a:t>
            </a:r>
            <a:endParaRPr lang="en-US" sz="1200" dirty="0" smtClean="0">
              <a:latin typeface="TimesNewRomanPSMT"/>
              <a:ea typeface="Times New Roman" panose="02020603050405020304" pitchFamily="18" charset="0"/>
              <a:cs typeface="TimesNewRomanPSMT"/>
            </a:endParaRPr>
          </a:p>
          <a:p>
            <a:r>
              <a:rPr lang="en-US" sz="1200" dirty="0" smtClean="0">
                <a:latin typeface="TimesNewRomanPSMT"/>
                <a:ea typeface="Times New Roman" panose="02020603050405020304" pitchFamily="18" charset="0"/>
                <a:cs typeface="TimesNewRomanPSMT"/>
              </a:rPr>
              <a:t>There </a:t>
            </a:r>
            <a:r>
              <a:rPr lang="en-US" sz="1200" dirty="0">
                <a:latin typeface="TimesNewRomanPSMT"/>
                <a:ea typeface="Times New Roman" panose="02020603050405020304" pitchFamily="18" charset="0"/>
                <a:cs typeface="TimesNewRomanPSMT"/>
              </a:rPr>
              <a:t>is one cooling water exchanger in front of each column.</a:t>
            </a:r>
            <a:endParaRPr lang="fr-FR" sz="1200" dirty="0">
              <a:latin typeface="TimesNewRomanPSMT"/>
              <a:ea typeface="Times New Roman" panose="02020603050405020304" pitchFamily="18" charset="0"/>
              <a:cs typeface="TimesNewRomanPSMT"/>
            </a:endParaRPr>
          </a:p>
        </p:txBody>
      </p:sp>
      <p:sp>
        <p:nvSpPr>
          <p:cNvPr id="11" name="Rectangle 10"/>
          <p:cNvSpPr/>
          <p:nvPr/>
        </p:nvSpPr>
        <p:spPr>
          <a:xfrm>
            <a:off x="323528" y="3372147"/>
            <a:ext cx="7560840" cy="315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IMG_20160120_142215"/>
          <p:cNvPicPr>
            <a:picLocks noChangeAspect="1" noChangeArrowheads="1"/>
          </p:cNvPicPr>
          <p:nvPr/>
        </p:nvPicPr>
        <p:blipFill>
          <a:blip r:embed="rId3" cstate="print">
            <a:extLst>
              <a:ext uri="{28A0092B-C50C-407E-A947-70E740481C1C}">
                <a14:useLocalDpi xmlns:a14="http://schemas.microsoft.com/office/drawing/2010/main" val="0"/>
              </a:ext>
            </a:extLst>
          </a:blip>
          <a:srcRect b="22653"/>
          <a:stretch>
            <a:fillRect/>
          </a:stretch>
        </p:blipFill>
        <p:spPr bwMode="auto">
          <a:xfrm>
            <a:off x="5085463" y="3466796"/>
            <a:ext cx="2210872" cy="128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1158" y="5094217"/>
            <a:ext cx="1489584" cy="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9683" y="4729940"/>
            <a:ext cx="2227322" cy="276999"/>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Design of connection of heat exchangers- Schematic view of a slab with 2 copper drains </a:t>
            </a:r>
            <a:endParaRPr lang="fr-FR" sz="600" dirty="0"/>
          </a:p>
        </p:txBody>
      </p:sp>
      <p:sp>
        <p:nvSpPr>
          <p:cNvPr id="35"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grpSp>
        <p:nvGrpSpPr>
          <p:cNvPr id="2" name="Groupe 11"/>
          <p:cNvGrpSpPr/>
          <p:nvPr/>
        </p:nvGrpSpPr>
        <p:grpSpPr>
          <a:xfrm>
            <a:off x="296783" y="3466796"/>
            <a:ext cx="7091383" cy="2935086"/>
            <a:chOff x="929329" y="2818495"/>
            <a:chExt cx="7091383" cy="2935086"/>
          </a:xfrm>
        </p:grpSpPr>
        <p:grpSp>
          <p:nvGrpSpPr>
            <p:cNvPr id="4" name="Groupe 42"/>
            <p:cNvGrpSpPr/>
            <p:nvPr/>
          </p:nvGrpSpPr>
          <p:grpSpPr>
            <a:xfrm>
              <a:off x="1009472" y="2818495"/>
              <a:ext cx="3097917" cy="1282065"/>
              <a:chOff x="0" y="0"/>
              <a:chExt cx="3738761" cy="1570009"/>
            </a:xfrm>
          </p:grpSpPr>
          <p:grpSp>
            <p:nvGrpSpPr>
              <p:cNvPr id="9" name="Groupe 43"/>
              <p:cNvGrpSpPr/>
              <p:nvPr/>
            </p:nvGrpSpPr>
            <p:grpSpPr>
              <a:xfrm>
                <a:off x="0" y="0"/>
                <a:ext cx="2632364" cy="1570009"/>
                <a:chOff x="136660" y="-52914"/>
                <a:chExt cx="2540080" cy="1272620"/>
              </a:xfrm>
            </p:grpSpPr>
            <p:pic>
              <p:nvPicPr>
                <p:cNvPr id="57" name="Picture 30" descr="cross-section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660" y="-52914"/>
                  <a:ext cx="2540080" cy="12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31"/>
                <p:cNvSpPr txBox="1">
                  <a:spLocks noChangeArrowheads="1"/>
                </p:cNvSpPr>
                <p:nvPr/>
              </p:nvSpPr>
              <p:spPr bwMode="auto">
                <a:xfrm>
                  <a:off x="506520" y="22549"/>
                  <a:ext cx="1271083" cy="163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en-US"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Heat shield: 500 µm (</a:t>
                  </a:r>
                  <a:r>
                    <a:rPr lang="en-US" sz="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copper)</a:t>
                  </a:r>
                  <a:endParaRPr lang="fr-FR" sz="1050">
                    <a:effectLst/>
                    <a:latin typeface="Times New Roman" panose="02020603050405020304" pitchFamily="18" charset="0"/>
                    <a:ea typeface="Times New Roman" panose="02020603050405020304" pitchFamily="18" charset="0"/>
                  </a:endParaRPr>
                </a:p>
              </p:txBody>
            </p:sp>
            <p:cxnSp>
              <p:nvCxnSpPr>
                <p:cNvPr id="59" name="Line 32"/>
                <p:cNvCxnSpPr/>
                <p:nvPr/>
              </p:nvCxnSpPr>
              <p:spPr bwMode="auto">
                <a:xfrm flipV="1">
                  <a:off x="1046166" y="188445"/>
                  <a:ext cx="94210" cy="27315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61" name="Line 41"/>
                <p:cNvCxnSpPr/>
                <p:nvPr/>
              </p:nvCxnSpPr>
              <p:spPr bwMode="auto">
                <a:xfrm flipH="1" flipV="1">
                  <a:off x="1131965" y="201543"/>
                  <a:ext cx="277806" cy="83790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45" name="Text Box 31"/>
              <p:cNvSpPr txBox="1">
                <a:spLocks noChangeArrowheads="1"/>
              </p:cNvSpPr>
              <p:nvPr/>
            </p:nvSpPr>
            <p:spPr bwMode="auto">
              <a:xfrm>
                <a:off x="8627" y="854015"/>
                <a:ext cx="495300" cy="290830"/>
              </a:xfrm>
              <a:prstGeom prst="rect">
                <a:avLst/>
              </a:prstGeom>
              <a:noFill/>
              <a:ln>
                <a:noFill/>
              </a:ln>
              <a:extLst/>
            </p:spPr>
            <p:txBody>
              <a:bodyPr wrap="square">
                <a:noAutofit/>
              </a:bodyPr>
              <a:lstStyle/>
              <a:p>
                <a:pPr fontAlgn="base">
                  <a:spcAft>
                    <a:spcPts val="0"/>
                  </a:spcAft>
                </a:pPr>
                <a:r>
                  <a:rPr lang="fr-FR" sz="7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r>
                  <a:rPr lang="fr-FR"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700" kern="1200" baseline="-25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Slab</a:t>
                </a:r>
                <a:endParaRPr lang="fr-FR" sz="1000">
                  <a:effectLst/>
                  <a:latin typeface="Times New Roman" panose="02020603050405020304" pitchFamily="18" charset="0"/>
                  <a:ea typeface="Times New Roman" panose="02020603050405020304" pitchFamily="18" charset="0"/>
                </a:endParaRPr>
              </a:p>
            </p:txBody>
          </p:sp>
          <p:sp>
            <p:nvSpPr>
              <p:cNvPr id="46" name="Text Box 31"/>
              <p:cNvSpPr txBox="1">
                <a:spLocks noChangeArrowheads="1"/>
              </p:cNvSpPr>
              <p:nvPr/>
            </p:nvSpPr>
            <p:spPr bwMode="auto">
              <a:xfrm>
                <a:off x="8627" y="284672"/>
                <a:ext cx="657225" cy="290830"/>
              </a:xfrm>
              <a:prstGeom prst="rect">
                <a:avLst/>
              </a:prstGeom>
              <a:noFill/>
              <a:ln>
                <a:noFill/>
              </a:ln>
              <a:extLst/>
            </p:spPr>
            <p:txBody>
              <a:bodyPr wrap="square">
                <a:noAutofit/>
              </a:bodyPr>
              <a:lstStyle/>
              <a:p>
                <a:pPr fontAlgn="base">
                  <a:spcAft>
                    <a:spcPts val="0"/>
                  </a:spcAft>
                </a:pPr>
                <a:r>
                  <a:rPr lang="fr-FR" sz="7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r>
                  <a:rPr lang="fr-FR" sz="7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700" kern="12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Structure</a:t>
                </a:r>
                <a:endParaRPr lang="fr-FR" sz="1000" dirty="0">
                  <a:effectLst/>
                  <a:latin typeface="Times New Roman" panose="02020603050405020304" pitchFamily="18" charset="0"/>
                  <a:ea typeface="Times New Roman" panose="02020603050405020304" pitchFamily="18" charset="0"/>
                </a:endParaRPr>
              </a:p>
            </p:txBody>
          </p:sp>
          <p:sp>
            <p:nvSpPr>
              <p:cNvPr id="47" name="Text Box 31"/>
              <p:cNvSpPr txBox="1">
                <a:spLocks noChangeArrowheads="1"/>
              </p:cNvSpPr>
              <p:nvPr/>
            </p:nvSpPr>
            <p:spPr bwMode="auto">
              <a:xfrm>
                <a:off x="2631057" y="129396"/>
                <a:ext cx="984250" cy="320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en-US" sz="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 shield: 100 µm</a:t>
                </a:r>
                <a:br>
                  <a:rPr lang="en-US" sz="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6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aluminium</a:t>
                </a:r>
                <a:r>
                  <a:rPr lang="en-US" sz="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fr-FR" sz="1050" dirty="0">
                  <a:effectLst/>
                  <a:latin typeface="Times New Roman" panose="02020603050405020304" pitchFamily="18" charset="0"/>
                  <a:ea typeface="Times New Roman" panose="02020603050405020304" pitchFamily="18" charset="0"/>
                </a:endParaRPr>
              </a:p>
            </p:txBody>
          </p:sp>
          <p:cxnSp>
            <p:nvCxnSpPr>
              <p:cNvPr id="48" name="Connecteur droit 47"/>
              <p:cNvCxnSpPr/>
              <p:nvPr/>
            </p:nvCxnSpPr>
            <p:spPr>
              <a:xfrm flipH="1">
                <a:off x="2389517" y="362309"/>
                <a:ext cx="238125" cy="2628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 Box 31"/>
              <p:cNvSpPr txBox="1">
                <a:spLocks noChangeArrowheads="1"/>
              </p:cNvSpPr>
              <p:nvPr/>
            </p:nvSpPr>
            <p:spPr bwMode="auto">
              <a:xfrm>
                <a:off x="2622431" y="508958"/>
                <a:ext cx="111633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en-US" sz="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PCB </a:t>
                </a:r>
                <a:r>
                  <a:rPr lang="en-US"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1200 µm </a:t>
                </a:r>
                <a:br>
                  <a:rPr lang="en-US"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FE embedded)</a:t>
                </a:r>
                <a:endParaRPr lang="fr-FR" sz="1050">
                  <a:effectLst/>
                  <a:latin typeface="Times New Roman" panose="02020603050405020304" pitchFamily="18" charset="0"/>
                  <a:ea typeface="Times New Roman" panose="02020603050405020304" pitchFamily="18" charset="0"/>
                </a:endParaRPr>
              </a:p>
            </p:txBody>
          </p:sp>
          <p:sp>
            <p:nvSpPr>
              <p:cNvPr id="50" name="Text Box 31"/>
              <p:cNvSpPr txBox="1">
                <a:spLocks noChangeArrowheads="1"/>
              </p:cNvSpPr>
              <p:nvPr/>
            </p:nvSpPr>
            <p:spPr bwMode="auto">
              <a:xfrm>
                <a:off x="2622431" y="845389"/>
                <a:ext cx="749935"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fr-FR" sz="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Glue</a:t>
                </a:r>
                <a:r>
                  <a:rPr lang="fr-FR"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75 µm</a:t>
                </a:r>
                <a:endParaRPr lang="fr-FR" sz="1050">
                  <a:effectLst/>
                  <a:latin typeface="Times New Roman" panose="02020603050405020304" pitchFamily="18" charset="0"/>
                  <a:ea typeface="Times New Roman" panose="02020603050405020304" pitchFamily="18" charset="0"/>
                </a:endParaRPr>
              </a:p>
            </p:txBody>
          </p:sp>
          <p:sp>
            <p:nvSpPr>
              <p:cNvPr id="51" name="Text Box 31"/>
              <p:cNvSpPr txBox="1">
                <a:spLocks noChangeArrowheads="1"/>
              </p:cNvSpPr>
              <p:nvPr/>
            </p:nvSpPr>
            <p:spPr bwMode="auto">
              <a:xfrm>
                <a:off x="2622431" y="1061049"/>
                <a:ext cx="828675" cy="20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fr-FR" sz="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Wafer</a:t>
                </a:r>
                <a:r>
                  <a:rPr lang="fr-FR" sz="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325 µm</a:t>
                </a:r>
                <a:endParaRPr lang="fr-FR" sz="1050">
                  <a:effectLst/>
                  <a:latin typeface="Times New Roman" panose="02020603050405020304" pitchFamily="18" charset="0"/>
                  <a:ea typeface="Times New Roman" panose="02020603050405020304" pitchFamily="18" charset="0"/>
                </a:endParaRPr>
              </a:p>
            </p:txBody>
          </p:sp>
          <p:sp>
            <p:nvSpPr>
              <p:cNvPr id="52" name="Text Box 31"/>
              <p:cNvSpPr txBox="1">
                <a:spLocks noChangeArrowheads="1"/>
              </p:cNvSpPr>
              <p:nvPr/>
            </p:nvSpPr>
            <p:spPr bwMode="auto">
              <a:xfrm>
                <a:off x="2631057" y="1276709"/>
                <a:ext cx="1068705"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fr-FR" sz="6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Kapton</a:t>
                </a:r>
                <a:r>
                  <a:rPr lang="fr-FR" sz="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film : 100 µm</a:t>
                </a:r>
                <a:endParaRPr lang="fr-FR" sz="1050" dirty="0">
                  <a:effectLst/>
                  <a:latin typeface="Times New Roman" panose="02020603050405020304" pitchFamily="18" charset="0"/>
                  <a:ea typeface="Times New Roman" panose="02020603050405020304" pitchFamily="18" charset="0"/>
                </a:endParaRPr>
              </a:p>
            </p:txBody>
          </p:sp>
          <p:cxnSp>
            <p:nvCxnSpPr>
              <p:cNvPr id="53" name="Connecteur droit 52"/>
              <p:cNvCxnSpPr/>
              <p:nvPr/>
            </p:nvCxnSpPr>
            <p:spPr>
              <a:xfrm flipH="1">
                <a:off x="2165231" y="672860"/>
                <a:ext cx="527050" cy="76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flipV="1">
                <a:off x="1863306" y="776377"/>
                <a:ext cx="803275" cy="190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flipV="1">
                <a:off x="1621767" y="810883"/>
                <a:ext cx="984250" cy="3289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flipV="1">
                <a:off x="1337095" y="862641"/>
                <a:ext cx="1270000" cy="552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e 1"/>
            <p:cNvGrpSpPr/>
            <p:nvPr/>
          </p:nvGrpSpPr>
          <p:grpSpPr>
            <a:xfrm>
              <a:off x="929329" y="2818495"/>
              <a:ext cx="7091383" cy="2935086"/>
              <a:chOff x="929329" y="2818495"/>
              <a:chExt cx="7091383" cy="2935086"/>
            </a:xfrm>
          </p:grpSpPr>
          <p:grpSp>
            <p:nvGrpSpPr>
              <p:cNvPr id="15" name="Groupe 8"/>
              <p:cNvGrpSpPr/>
              <p:nvPr/>
            </p:nvGrpSpPr>
            <p:grpSpPr>
              <a:xfrm>
                <a:off x="929329" y="2818495"/>
                <a:ext cx="7091383" cy="2935086"/>
                <a:chOff x="-929397" y="2282016"/>
                <a:chExt cx="9455176" cy="3913446"/>
              </a:xfrm>
            </p:grpSpPr>
            <p:grpSp>
              <p:nvGrpSpPr>
                <p:cNvPr id="16" name="Groupe 17"/>
                <p:cNvGrpSpPr/>
                <p:nvPr/>
              </p:nvGrpSpPr>
              <p:grpSpPr>
                <a:xfrm>
                  <a:off x="1191124" y="2627134"/>
                  <a:ext cx="409405" cy="1143094"/>
                  <a:chOff x="978333" y="455638"/>
                  <a:chExt cx="363604" cy="851004"/>
                </a:xfrm>
              </p:grpSpPr>
              <p:cxnSp>
                <p:nvCxnSpPr>
                  <p:cNvPr id="22" name="Line 32"/>
                  <p:cNvCxnSpPr/>
                  <p:nvPr/>
                </p:nvCxnSpPr>
                <p:spPr bwMode="auto">
                  <a:xfrm flipV="1">
                    <a:off x="978333" y="455638"/>
                    <a:ext cx="94210" cy="27315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3" name="Line 41"/>
                  <p:cNvCxnSpPr/>
                  <p:nvPr/>
                </p:nvCxnSpPr>
                <p:spPr bwMode="auto">
                  <a:xfrm flipH="1" flipV="1">
                    <a:off x="1064131" y="468736"/>
                    <a:ext cx="277806" cy="83790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pic>
              <p:nvPicPr>
                <p:cNvPr id="19" name="Image 18"/>
                <p:cNvPicPr/>
                <p:nvPr/>
              </p:nvPicPr>
              <p:blipFill>
                <a:blip r:embed="rId6" cstate="print">
                  <a:extLst>
                    <a:ext uri="{28A0092B-C50C-407E-A947-70E740481C1C}">
                      <a14:useLocalDpi xmlns:a14="http://schemas.microsoft.com/office/drawing/2010/main" val="0"/>
                    </a:ext>
                  </a:extLst>
                </a:blip>
                <a:stretch>
                  <a:fillRect/>
                </a:stretch>
              </p:blipFill>
              <p:spPr>
                <a:xfrm>
                  <a:off x="3139665" y="2282016"/>
                  <a:ext cx="2279650" cy="1709420"/>
                </a:xfrm>
                <a:prstGeom prst="rect">
                  <a:avLst/>
                </a:prstGeom>
              </p:spPr>
            </p:pic>
            <p:sp>
              <p:nvSpPr>
                <p:cNvPr id="3" name="Rectangle 2"/>
                <p:cNvSpPr/>
                <p:nvPr/>
              </p:nvSpPr>
              <p:spPr>
                <a:xfrm>
                  <a:off x="3055511" y="3948513"/>
                  <a:ext cx="5470268" cy="246221"/>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Copper drain extremities for one column as tested on EUDET module, with copper blocs to screw on heat exchanger</a:t>
                  </a:r>
                  <a:endParaRPr lang="fr-FR" sz="600" dirty="0"/>
                </a:p>
              </p:txBody>
            </p:sp>
            <p:grpSp>
              <p:nvGrpSpPr>
                <p:cNvPr id="17" name="Groupe 25"/>
                <p:cNvGrpSpPr/>
                <p:nvPr/>
              </p:nvGrpSpPr>
              <p:grpSpPr>
                <a:xfrm>
                  <a:off x="-816672" y="4462885"/>
                  <a:ext cx="2691238" cy="1284866"/>
                  <a:chOff x="-1581161" y="-11752"/>
                  <a:chExt cx="3954907" cy="1469802"/>
                </a:xfrm>
              </p:grpSpPr>
              <p:sp>
                <p:nvSpPr>
                  <p:cNvPr id="27" name="ZoneTexte 36"/>
                  <p:cNvSpPr txBox="1"/>
                  <p:nvPr/>
                </p:nvSpPr>
                <p:spPr>
                  <a:xfrm>
                    <a:off x="111585" y="930183"/>
                    <a:ext cx="2262161" cy="195599"/>
                  </a:xfrm>
                  <a:prstGeom prst="rect">
                    <a:avLst/>
                  </a:prstGeom>
                  <a:solidFill>
                    <a:schemeClr val="bg1"/>
                  </a:solidFill>
                </p:spPr>
                <p:txBody>
                  <a:bodyPr wrap="square" rtlCol="0">
                    <a:noAutofit/>
                  </a:bodyPr>
                  <a:lstStyle/>
                  <a:p>
                    <a:r>
                      <a:rPr lang="en-US" sz="638">
                        <a:solidFill>
                          <a:srgbClr val="FFFFFF"/>
                        </a:solidFill>
                        <a:latin typeface="Calibri" panose="020F0502020204030204" pitchFamily="34" charset="0"/>
                        <a:ea typeface="Times New Roman" panose="02020603050405020304" pitchFamily="18" charset="0"/>
                        <a:cs typeface="Times New Roman" panose="02020603050405020304" pitchFamily="18" charset="0"/>
                      </a:rPr>
                      <a:t>EUDET adaptation of Water heat exchanger</a:t>
                    </a:r>
                    <a:endParaRPr lang="fr-FR" sz="900">
                      <a:latin typeface="Times New Roman" panose="02020603050405020304" pitchFamily="18" charset="0"/>
                      <a:ea typeface="Times New Roman" panose="02020603050405020304" pitchFamily="18" charset="0"/>
                    </a:endParaRPr>
                  </a:p>
                </p:txBody>
              </p:sp>
              <p:grpSp>
                <p:nvGrpSpPr>
                  <p:cNvPr id="18" name="Groupe 27"/>
                  <p:cNvGrpSpPr/>
                  <p:nvPr/>
                </p:nvGrpSpPr>
                <p:grpSpPr>
                  <a:xfrm>
                    <a:off x="-1581161" y="-11752"/>
                    <a:ext cx="3136300" cy="1469802"/>
                    <a:chOff x="-1447379" y="-10145"/>
                    <a:chExt cx="2870937" cy="1268856"/>
                  </a:xfrm>
                </p:grpSpPr>
                <p:pic>
                  <p:nvPicPr>
                    <p:cNvPr id="29" name="Picture 5"/>
                    <p:cNvPicPr>
                      <a:picLocks noChangeAspect="1" noChangeArrowheads="1"/>
                    </p:cNvPicPr>
                    <p:nvPr/>
                  </p:nvPicPr>
                  <p:blipFill>
                    <a:blip r:embed="rId7" cstate="print"/>
                    <a:srcRect l="25000" t="43359" r="29688" b="29688"/>
                    <a:stretch>
                      <a:fillRect/>
                    </a:stretch>
                  </p:blipFill>
                  <p:spPr bwMode="auto">
                    <a:xfrm>
                      <a:off x="-1447379" y="-10145"/>
                      <a:ext cx="2618939" cy="1246411"/>
                    </a:xfrm>
                    <a:prstGeom prst="rect">
                      <a:avLst/>
                    </a:prstGeom>
                    <a:noFill/>
                    <a:ln w="9525">
                      <a:noFill/>
                      <a:miter lim="800000"/>
                      <a:headEnd/>
                      <a:tailEnd/>
                    </a:ln>
                  </p:spPr>
                </p:pic>
                <p:sp>
                  <p:nvSpPr>
                    <p:cNvPr id="30" name="ZoneTexte 3"/>
                    <p:cNvSpPr txBox="1">
                      <a:spLocks noChangeArrowheads="1"/>
                    </p:cNvSpPr>
                    <p:nvPr/>
                  </p:nvSpPr>
                  <p:spPr bwMode="auto">
                    <a:xfrm>
                      <a:off x="-1125884" y="996297"/>
                      <a:ext cx="2549442" cy="262414"/>
                    </a:xfrm>
                    <a:prstGeom prst="rect">
                      <a:avLst/>
                    </a:prstGeom>
                    <a:noFill/>
                    <a:ln w="9525">
                      <a:noFill/>
                      <a:miter lim="800000"/>
                      <a:headEnd/>
                      <a:tailEnd/>
                    </a:ln>
                  </p:spPr>
                  <p:txBody>
                    <a:bodyPr wrap="square">
                      <a:noAutofit/>
                    </a:bodyPr>
                    <a:lstStyle/>
                    <a:p>
                      <a:r>
                        <a:rPr lang="en-US" sz="638"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Copper plate / </a:t>
                      </a:r>
                      <a:r>
                        <a:rPr lang="en-GB" sz="638"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heat</a:t>
                      </a:r>
                      <a:r>
                        <a:rPr lang="en-US" sz="638"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exchanger </a:t>
                      </a:r>
                      <a:r>
                        <a:rPr lang="en-GB" sz="638"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link</a:t>
                      </a:r>
                      <a:endParaRPr lang="fr-FR" sz="900" dirty="0">
                        <a:latin typeface="Times New Roman" panose="02020603050405020304" pitchFamily="18" charset="0"/>
                        <a:ea typeface="Times New Roman" panose="02020603050405020304" pitchFamily="18" charset="0"/>
                      </a:endParaRPr>
                    </a:p>
                  </p:txBody>
                </p:sp>
              </p:grpSp>
            </p:grpSp>
            <p:pic>
              <p:nvPicPr>
                <p:cNvPr id="31" name="Picture 3" descr="Z:\Projets\ILC\ConceptionLPSC\Thermalisation\Photos-echangeur-EUDET\Echangeur-Brasé-Nov_2012\CIMG5869.jpg"/>
                <p:cNvPicPr/>
                <p:nvPr/>
              </p:nvPicPr>
              <p:blipFill>
                <a:blip r:embed="rId8" cstate="print"/>
                <a:srcRect/>
                <a:stretch>
                  <a:fillRect/>
                </a:stretch>
              </p:blipFill>
              <p:spPr bwMode="auto">
                <a:xfrm>
                  <a:off x="1181898" y="4463081"/>
                  <a:ext cx="2353310" cy="1261745"/>
                </a:xfrm>
                <a:prstGeom prst="rect">
                  <a:avLst/>
                </a:prstGeom>
                <a:noFill/>
                <a:ln w="9525">
                  <a:noFill/>
                  <a:miter lim="800000"/>
                  <a:headEnd/>
                  <a:tailEnd/>
                </a:ln>
              </p:spPr>
            </p:pic>
            <p:sp>
              <p:nvSpPr>
                <p:cNvPr id="6" name="Rectangle 5"/>
                <p:cNvSpPr/>
                <p:nvPr/>
              </p:nvSpPr>
              <p:spPr>
                <a:xfrm>
                  <a:off x="-929397" y="5826130"/>
                  <a:ext cx="6589496" cy="369332"/>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(Left) Design of connection of heat exchangers with one copper drain extremity (Middle) heat exchanger for 15 (x2) connections with Inlet and Outlet pipes on the upper side (Right) localisation of cooling system on one module</a:t>
                  </a:r>
                  <a:endParaRPr lang="fr-FR" sz="600" dirty="0"/>
                </a:p>
              </p:txBody>
            </p:sp>
          </p:grpSp>
          <p:sp>
            <p:nvSpPr>
              <p:cNvPr id="41" name="Zone de texte 18"/>
              <p:cNvSpPr txBox="1"/>
              <p:nvPr/>
            </p:nvSpPr>
            <p:spPr>
              <a:xfrm>
                <a:off x="3974138" y="3774452"/>
                <a:ext cx="1045888" cy="3143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200"/>
                  </a:spcBef>
                  <a:spcAft>
                    <a:spcPts val="200"/>
                  </a:spcAft>
                </a:pPr>
                <a:r>
                  <a:rPr lang="en-US" sz="800" dirty="0">
                    <a:solidFill>
                      <a:srgbClr val="FFFFFF"/>
                    </a:solidFill>
                    <a:effectLst/>
                    <a:latin typeface="Times New Roman" panose="02020603050405020304" pitchFamily="18" charset="0"/>
                    <a:ea typeface="Times New Roman" panose="02020603050405020304" pitchFamily="18" charset="0"/>
                  </a:rPr>
                  <a:t>2xCU drain 500µm</a:t>
                </a:r>
                <a:br>
                  <a:rPr lang="en-US" sz="800" dirty="0">
                    <a:solidFill>
                      <a:srgbClr val="FFFFFF"/>
                    </a:solidFill>
                    <a:effectLst/>
                    <a:latin typeface="Times New Roman" panose="02020603050405020304" pitchFamily="18" charset="0"/>
                    <a:ea typeface="Times New Roman" panose="02020603050405020304" pitchFamily="18" charset="0"/>
                  </a:rPr>
                </a:br>
                <a:r>
                  <a:rPr lang="en-US" sz="800" dirty="0">
                    <a:solidFill>
                      <a:srgbClr val="FFFFFF"/>
                    </a:solidFill>
                    <a:effectLst/>
                    <a:latin typeface="Times New Roman" panose="02020603050405020304" pitchFamily="18" charset="0"/>
                    <a:ea typeface="Times New Roman" panose="02020603050405020304" pitchFamily="18" charset="0"/>
                  </a:rPr>
                  <a:t>1 per slide of slab</a:t>
                </a:r>
                <a:endParaRPr lang="fr-FR" sz="1200" dirty="0">
                  <a:effectLst/>
                  <a:latin typeface="Times New Roman" panose="02020603050405020304" pitchFamily="18" charset="0"/>
                  <a:ea typeface="Times New Roman" panose="02020603050405020304" pitchFamily="18" charset="0"/>
                </a:endParaRPr>
              </a:p>
            </p:txBody>
          </p:sp>
        </p:grpSp>
      </p:grpSp>
      <p:cxnSp>
        <p:nvCxnSpPr>
          <p:cNvPr id="42" name="Connecteur droit avec flèche 41"/>
          <p:cNvCxnSpPr/>
          <p:nvPr/>
        </p:nvCxnSpPr>
        <p:spPr>
          <a:xfrm flipV="1">
            <a:off x="3673930" y="4378513"/>
            <a:ext cx="254141" cy="1145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8370710" y="420521"/>
            <a:ext cx="1195392" cy="35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smtClean="0">
                <a:solidFill>
                  <a:schemeClr val="bg1"/>
                </a:solidFill>
                <a:latin typeface="+mj-lt"/>
                <a:ea typeface="+mj-ea"/>
                <a:cs typeface="+mj-cs"/>
              </a:rPr>
              <a:t> </a:t>
            </a:r>
            <a:r>
              <a:rPr lang="en-GB" sz="3200" kern="0" dirty="0" err="1" smtClean="0">
                <a:solidFill>
                  <a:schemeClr val="bg1"/>
                </a:solidFill>
                <a:latin typeface="Calibri" pitchFamily="34" charset="0"/>
                <a:cs typeface="Arial"/>
              </a:rPr>
              <a:t>Système</a:t>
            </a:r>
            <a:r>
              <a:rPr lang="en-GB" sz="3200" kern="0" dirty="0" smtClean="0">
                <a:solidFill>
                  <a:schemeClr val="bg1"/>
                </a:solidFill>
                <a:latin typeface="Calibri" pitchFamily="34" charset="0"/>
                <a:cs typeface="Arial"/>
              </a:rPr>
              <a:t> de </a:t>
            </a:r>
            <a:r>
              <a:rPr lang="en-GB" sz="3200" kern="0" dirty="0" err="1" smtClean="0">
                <a:solidFill>
                  <a:schemeClr val="bg1"/>
                </a:solidFill>
                <a:latin typeface="Calibri" pitchFamily="34" charset="0"/>
                <a:cs typeface="Arial"/>
              </a:rPr>
              <a:t>refroidissement</a:t>
            </a:r>
            <a:r>
              <a:rPr lang="en-GB" sz="3200" kern="0" dirty="0" smtClean="0">
                <a:solidFill>
                  <a:schemeClr val="bg1"/>
                </a:solidFill>
                <a:latin typeface="Calibri" pitchFamily="34" charset="0"/>
                <a:cs typeface="Arial"/>
              </a:rPr>
              <a:t> local</a:t>
            </a:r>
            <a:endParaRPr lang="en-GB" sz="3200" kern="0" dirty="0">
              <a:solidFill>
                <a:schemeClr val="bg1"/>
              </a:solidFill>
              <a:latin typeface="Calibri" pitchFamily="34" charset="0"/>
              <a:cs typeface="Arial"/>
            </a:endParaRPr>
          </a:p>
        </p:txBody>
      </p:sp>
      <p:grpSp>
        <p:nvGrpSpPr>
          <p:cNvPr id="20" name="Groupe 14"/>
          <p:cNvGrpSpPr/>
          <p:nvPr/>
        </p:nvGrpSpPr>
        <p:grpSpPr>
          <a:xfrm>
            <a:off x="296783" y="1277703"/>
            <a:ext cx="8102877" cy="1348891"/>
            <a:chOff x="794477" y="1195393"/>
            <a:chExt cx="8102877" cy="1348891"/>
          </a:xfrm>
        </p:grpSpPr>
        <p:grpSp>
          <p:nvGrpSpPr>
            <p:cNvPr id="21" name="Groupe 61"/>
            <p:cNvGrpSpPr/>
            <p:nvPr/>
          </p:nvGrpSpPr>
          <p:grpSpPr>
            <a:xfrm>
              <a:off x="2117366" y="1225799"/>
              <a:ext cx="4622819" cy="1231106"/>
              <a:chOff x="101582" y="3078571"/>
              <a:chExt cx="4622819" cy="1231106"/>
            </a:xfrm>
          </p:grpSpPr>
          <p:grpSp>
            <p:nvGrpSpPr>
              <p:cNvPr id="24" name="Groupe 65"/>
              <p:cNvGrpSpPr/>
              <p:nvPr/>
            </p:nvGrpSpPr>
            <p:grpSpPr>
              <a:xfrm>
                <a:off x="101582" y="3078571"/>
                <a:ext cx="4622819" cy="1231106"/>
                <a:chOff x="382243" y="2339019"/>
                <a:chExt cx="4622819" cy="1231106"/>
              </a:xfrm>
            </p:grpSpPr>
            <p:sp>
              <p:nvSpPr>
                <p:cNvPr id="68" name="Rectangle 67"/>
                <p:cNvSpPr/>
                <p:nvPr/>
              </p:nvSpPr>
              <p:spPr>
                <a:xfrm>
                  <a:off x="433062" y="2339019"/>
                  <a:ext cx="4572000" cy="1231106"/>
                </a:xfrm>
                <a:prstGeom prst="rect">
                  <a:avLst/>
                </a:prstGeom>
              </p:spPr>
              <p:txBody>
                <a:bodyPr>
                  <a:spAutoFit/>
                </a:bodyPr>
                <a:lstStyle/>
                <a:p>
                  <a:r>
                    <a:rPr lang="fr-FR" sz="1400" dirty="0">
                      <a:sym typeface="Symbol" pitchFamily="18" charset="2"/>
                    </a:rPr>
                    <a:t>End Cap : (2.5m)                   2,1m  if </a:t>
                  </a:r>
                  <a:r>
                    <a:rPr lang="en-GB" sz="1400" dirty="0" err="1"/>
                    <a:t>R</a:t>
                  </a:r>
                  <a:r>
                    <a:rPr lang="en-GB" sz="1400" baseline="-25000" dirty="0" err="1"/>
                    <a:t>Endcap</a:t>
                  </a:r>
                  <a:r>
                    <a:rPr lang="en-GB" sz="1400" dirty="0"/>
                    <a:t> </a:t>
                  </a:r>
                  <a:r>
                    <a:rPr lang="fr-FR" sz="1400" dirty="0"/>
                    <a:t>≈</a:t>
                  </a:r>
                  <a:r>
                    <a:rPr lang="en-GB" sz="1400" dirty="0"/>
                    <a:t>1726mm</a:t>
                  </a:r>
                  <a:r>
                    <a:rPr lang="fr-FR" sz="1400" dirty="0">
                      <a:sym typeface="Symbol" pitchFamily="18" charset="2"/>
                    </a:rPr>
                    <a:t> </a:t>
                  </a:r>
                </a:p>
                <a:p>
                  <a:endParaRPr lang="fr-FR" sz="1400" dirty="0">
                    <a:sym typeface="Symbol" pitchFamily="18" charset="2"/>
                  </a:endParaRPr>
                </a:p>
                <a:p>
                  <a:endParaRPr lang="fr-FR" dirty="0">
                    <a:sym typeface="Symbol" pitchFamily="18" charset="2"/>
                  </a:endParaRPr>
                </a:p>
                <a:p>
                  <a:r>
                    <a:rPr lang="fr-FR" sz="1400" dirty="0" smtClean="0">
                      <a:sym typeface="Symbol" pitchFamily="18" charset="2"/>
                    </a:rPr>
                    <a:t>Max </a:t>
                  </a:r>
                  <a:r>
                    <a:rPr lang="fr-FR" sz="1400" dirty="0">
                      <a:sym typeface="Symbol" pitchFamily="18" charset="2"/>
                    </a:rPr>
                    <a:t>T = 29 °C</a:t>
                  </a:r>
                </a:p>
                <a:p>
                  <a:r>
                    <a:rPr lang="fr-FR" sz="1400" dirty="0">
                      <a:sym typeface="Symbol" pitchFamily="18" charset="2"/>
                    </a:rPr>
                    <a:t>T = 6°C</a:t>
                  </a:r>
                </a:p>
              </p:txBody>
            </p:sp>
            <p:grpSp>
              <p:nvGrpSpPr>
                <p:cNvPr id="25" name="Groupe 68"/>
                <p:cNvGrpSpPr/>
                <p:nvPr/>
              </p:nvGrpSpPr>
              <p:grpSpPr>
                <a:xfrm>
                  <a:off x="382243" y="2368901"/>
                  <a:ext cx="4027487" cy="1149577"/>
                  <a:chOff x="382243" y="2368901"/>
                  <a:chExt cx="4027487" cy="1149577"/>
                </a:xfrm>
              </p:grpSpPr>
              <p:pic>
                <p:nvPicPr>
                  <p:cNvPr id="70" name="Picture 237"/>
                  <p:cNvPicPr>
                    <a:picLocks noChangeAspect="1" noChangeArrowheads="1"/>
                  </p:cNvPicPr>
                  <p:nvPr/>
                </p:nvPicPr>
                <p:blipFill>
                  <a:blip r:embed="rId10" cstate="print"/>
                  <a:srcRect l="18246" t="45810" r="1137" b="39420"/>
                  <a:stretch>
                    <a:fillRect/>
                  </a:stretch>
                </p:blipFill>
                <p:spPr bwMode="auto">
                  <a:xfrm>
                    <a:off x="382243" y="2611218"/>
                    <a:ext cx="4027487" cy="513204"/>
                  </a:xfrm>
                  <a:prstGeom prst="rect">
                    <a:avLst/>
                  </a:prstGeom>
                  <a:noFill/>
                  <a:ln w="9525">
                    <a:noFill/>
                    <a:miter lim="800000"/>
                    <a:headEnd/>
                    <a:tailEnd/>
                  </a:ln>
                </p:spPr>
              </p:pic>
              <p:sp>
                <p:nvSpPr>
                  <p:cNvPr id="71" name="AutoShape 16"/>
                  <p:cNvSpPr>
                    <a:spLocks noChangeArrowheads="1"/>
                  </p:cNvSpPr>
                  <p:nvPr/>
                </p:nvSpPr>
                <p:spPr bwMode="auto">
                  <a:xfrm>
                    <a:off x="1938646" y="2368901"/>
                    <a:ext cx="592903" cy="263396"/>
                  </a:xfrm>
                  <a:custGeom>
                    <a:avLst/>
                    <a:gdLst>
                      <a:gd name="T0" fmla="*/ 65928648 w 21600"/>
                      <a:gd name="T1" fmla="*/ 0 h 21600"/>
                      <a:gd name="T2" fmla="*/ 0 w 21600"/>
                      <a:gd name="T3" fmla="*/ 2523890 h 21600"/>
                      <a:gd name="T4" fmla="*/ 65928648 w 21600"/>
                      <a:gd name="T5" fmla="*/ 5047780 h 21600"/>
                      <a:gd name="T6" fmla="*/ 87904917 w 21600"/>
                      <a:gd name="T7" fmla="*/ 252389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12700" algn="ctr">
                    <a:solidFill>
                      <a:schemeClr val="tx1"/>
                    </a:solidFill>
                    <a:miter lim="800000"/>
                    <a:headEnd/>
                    <a:tailEnd/>
                  </a:ln>
                </p:spPr>
                <p:txBody>
                  <a:bodyPr wrap="square" anchor="ctr">
                    <a:spAutoFit/>
                  </a:bodyPr>
                  <a:lstStyle/>
                  <a:p>
                    <a:endParaRPr lang="fr-FR" sz="800" dirty="0"/>
                  </a:p>
                </p:txBody>
              </p:sp>
              <p:sp>
                <p:nvSpPr>
                  <p:cNvPr id="72" name="AutoShape 16"/>
                  <p:cNvSpPr>
                    <a:spLocks noChangeArrowheads="1"/>
                  </p:cNvSpPr>
                  <p:nvPr/>
                </p:nvSpPr>
                <p:spPr bwMode="auto">
                  <a:xfrm rot="1264315">
                    <a:off x="1674958" y="3141612"/>
                    <a:ext cx="408190" cy="166880"/>
                  </a:xfrm>
                  <a:custGeom>
                    <a:avLst/>
                    <a:gdLst>
                      <a:gd name="T0" fmla="*/ 65928648 w 21600"/>
                      <a:gd name="T1" fmla="*/ 0 h 21600"/>
                      <a:gd name="T2" fmla="*/ 0 w 21600"/>
                      <a:gd name="T3" fmla="*/ 2523890 h 21600"/>
                      <a:gd name="T4" fmla="*/ 65928648 w 21600"/>
                      <a:gd name="T5" fmla="*/ 5047780 h 21600"/>
                      <a:gd name="T6" fmla="*/ 87904917 w 21600"/>
                      <a:gd name="T7" fmla="*/ 252389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D050"/>
                  </a:solidFill>
                  <a:ln w="12700" algn="ctr">
                    <a:solidFill>
                      <a:schemeClr val="tx1"/>
                    </a:solidFill>
                    <a:miter lim="800000"/>
                    <a:headEnd/>
                    <a:tailEnd/>
                  </a:ln>
                </p:spPr>
                <p:txBody>
                  <a:bodyPr wrap="square" anchor="ctr">
                    <a:spAutoFit/>
                  </a:bodyPr>
                  <a:lstStyle/>
                  <a:p>
                    <a:endParaRPr lang="fr-FR" sz="800" dirty="0"/>
                  </a:p>
                </p:txBody>
              </p:sp>
              <p:sp>
                <p:nvSpPr>
                  <p:cNvPr id="73" name="AutoShape 16"/>
                  <p:cNvSpPr>
                    <a:spLocks noChangeArrowheads="1"/>
                  </p:cNvSpPr>
                  <p:nvPr/>
                </p:nvSpPr>
                <p:spPr bwMode="auto">
                  <a:xfrm rot="1026561">
                    <a:off x="1315755" y="3351598"/>
                    <a:ext cx="408190" cy="166880"/>
                  </a:xfrm>
                  <a:custGeom>
                    <a:avLst/>
                    <a:gdLst>
                      <a:gd name="T0" fmla="*/ 65928648 w 21600"/>
                      <a:gd name="T1" fmla="*/ 0 h 21600"/>
                      <a:gd name="T2" fmla="*/ 0 w 21600"/>
                      <a:gd name="T3" fmla="*/ 2523890 h 21600"/>
                      <a:gd name="T4" fmla="*/ 65928648 w 21600"/>
                      <a:gd name="T5" fmla="*/ 5047780 h 21600"/>
                      <a:gd name="T6" fmla="*/ 87904917 w 21600"/>
                      <a:gd name="T7" fmla="*/ 252389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D050"/>
                  </a:solidFill>
                  <a:ln w="12700" algn="ctr">
                    <a:solidFill>
                      <a:schemeClr val="tx1"/>
                    </a:solidFill>
                    <a:miter lim="800000"/>
                    <a:headEnd/>
                    <a:tailEnd/>
                  </a:ln>
                </p:spPr>
                <p:txBody>
                  <a:bodyPr wrap="square" anchor="ctr">
                    <a:spAutoFit/>
                  </a:bodyPr>
                  <a:lstStyle/>
                  <a:p>
                    <a:endParaRPr lang="fr-FR" sz="800" dirty="0"/>
                  </a:p>
                </p:txBody>
              </p:sp>
            </p:grpSp>
          </p:grpSp>
          <p:sp>
            <p:nvSpPr>
              <p:cNvPr id="67" name="Text Box 4"/>
              <p:cNvSpPr txBox="1">
                <a:spLocks noChangeArrowheads="1"/>
              </p:cNvSpPr>
              <p:nvPr/>
            </p:nvSpPr>
            <p:spPr bwMode="auto">
              <a:xfrm>
                <a:off x="2463844" y="3793931"/>
                <a:ext cx="1714511"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rPr>
                  <a:t>Power : 30*0,356 = 10,68 W</a:t>
                </a:r>
                <a:endParaRPr kumimoji="0" lang="fr-FR" sz="900" b="0" i="0" u="none" strike="noStrike" cap="none" normalizeH="0" baseline="0" dirty="0" smtClean="0">
                  <a:ln>
                    <a:noFill/>
                  </a:ln>
                  <a:solidFill>
                    <a:schemeClr val="tx1"/>
                  </a:solidFill>
                  <a:effectLst/>
                  <a:latin typeface="Arial" pitchFamily="34" charset="0"/>
                </a:endParaRPr>
              </a:p>
            </p:txBody>
          </p:sp>
        </p:grpSp>
        <p:sp>
          <p:nvSpPr>
            <p:cNvPr id="80" name="Rectangle 79"/>
            <p:cNvSpPr/>
            <p:nvPr/>
          </p:nvSpPr>
          <p:spPr>
            <a:xfrm>
              <a:off x="821222" y="1499217"/>
              <a:ext cx="1302280" cy="523220"/>
            </a:xfrm>
            <a:prstGeom prst="rect">
              <a:avLst/>
            </a:prstGeom>
          </p:spPr>
          <p:txBody>
            <a:bodyPr wrap="none">
              <a:spAutoFit/>
            </a:bodyPr>
            <a:lstStyle/>
            <a:p>
              <a:r>
                <a:rPr lang="fr-FR" sz="1400" dirty="0" err="1" smtClean="0">
                  <a:sym typeface="Symbol" pitchFamily="18" charset="2"/>
                </a:rPr>
                <a:t>Cooling</a:t>
              </a:r>
              <a:r>
                <a:rPr lang="fr-FR" sz="1400" dirty="0" smtClean="0">
                  <a:sym typeface="Symbol" pitchFamily="18" charset="2"/>
                </a:rPr>
                <a:t> </a:t>
              </a:r>
              <a:r>
                <a:rPr lang="en-GB" sz="1400" dirty="0" smtClean="0">
                  <a:sym typeface="Symbol" pitchFamily="18" charset="2"/>
                </a:rPr>
                <a:t>trough</a:t>
              </a:r>
              <a:r>
                <a:rPr lang="fr-FR" sz="1400" dirty="0" smtClean="0">
                  <a:sym typeface="Symbol" pitchFamily="18" charset="2"/>
                </a:rPr>
                <a:t> </a:t>
              </a:r>
              <a:br>
                <a:rPr lang="fr-FR" sz="1400" dirty="0" smtClean="0">
                  <a:sym typeface="Symbol" pitchFamily="18" charset="2"/>
                </a:rPr>
              </a:br>
              <a:r>
                <a:rPr lang="fr-FR" sz="1400" dirty="0" smtClean="0">
                  <a:sym typeface="Symbol" pitchFamily="18" charset="2"/>
                </a:rPr>
                <a:t>1 </a:t>
              </a:r>
              <a:r>
                <a:rPr lang="fr-FR" sz="1400" dirty="0" err="1" smtClean="0">
                  <a:sym typeface="Symbol" pitchFamily="18" charset="2"/>
                </a:rPr>
                <a:t>column</a:t>
              </a:r>
              <a:r>
                <a:rPr lang="fr-FR" sz="1400" dirty="0" smtClean="0">
                  <a:sym typeface="Symbol" pitchFamily="18" charset="2"/>
                </a:rPr>
                <a:t> </a:t>
              </a:r>
              <a:endParaRPr lang="fr-FR" sz="1400" dirty="0">
                <a:sym typeface="Symbol" pitchFamily="18" charset="2"/>
              </a:endParaRPr>
            </a:p>
          </p:txBody>
        </p:sp>
        <p:sp>
          <p:nvSpPr>
            <p:cNvPr id="81" name="Rectangle 80"/>
            <p:cNvSpPr/>
            <p:nvPr/>
          </p:nvSpPr>
          <p:spPr>
            <a:xfrm>
              <a:off x="6149814" y="1489309"/>
              <a:ext cx="2432012" cy="523220"/>
            </a:xfrm>
            <a:prstGeom prst="rect">
              <a:avLst/>
            </a:prstGeom>
          </p:spPr>
          <p:txBody>
            <a:bodyPr wrap="none">
              <a:spAutoFit/>
            </a:bodyPr>
            <a:lstStyle/>
            <a:p>
              <a:r>
                <a:rPr lang="fr-FR" sz="1400" dirty="0">
                  <a:sym typeface="Symbol" pitchFamily="18" charset="2"/>
                </a:rPr>
                <a:t>Max T &lt; 25,5 °C  </a:t>
              </a:r>
              <a:r>
                <a:rPr lang="fr-FR" sz="1400" dirty="0" smtClean="0">
                  <a:sym typeface="Symbol" pitchFamily="18" charset="2"/>
                </a:rPr>
                <a:t>&amp;  </a:t>
              </a:r>
              <a:r>
                <a:rPr lang="fr-FR" sz="1400" dirty="0">
                  <a:sym typeface="Symbol" pitchFamily="18" charset="2"/>
                </a:rPr>
                <a:t>T = </a:t>
              </a:r>
              <a:r>
                <a:rPr lang="fr-FR" sz="1400" dirty="0" smtClean="0">
                  <a:sym typeface="Symbol" pitchFamily="18" charset="2"/>
                </a:rPr>
                <a:t>2,2°C </a:t>
              </a:r>
              <a:br>
                <a:rPr lang="fr-FR" sz="1400" dirty="0" smtClean="0">
                  <a:sym typeface="Symbol" pitchFamily="18" charset="2"/>
                </a:rPr>
              </a:br>
              <a:r>
                <a:rPr lang="fr-FR" sz="1400" dirty="0" smtClean="0">
                  <a:sym typeface="Symbol" pitchFamily="18" charset="2"/>
                </a:rPr>
                <a:t>for </a:t>
              </a:r>
              <a:r>
                <a:rPr lang="fr-FR" sz="1400" dirty="0" smtClean="0"/>
                <a:t>Barrel </a:t>
              </a:r>
              <a:r>
                <a:rPr lang="fr-FR" sz="1400" dirty="0"/>
                <a:t>: (1.5m</a:t>
              </a:r>
              <a:r>
                <a:rPr lang="fr-FR" sz="1400" dirty="0" smtClean="0"/>
                <a:t>)</a:t>
              </a:r>
              <a:endParaRPr lang="fr-FR" sz="1400" dirty="0">
                <a:sym typeface="Symbol" pitchFamily="18" charset="2"/>
              </a:endParaRPr>
            </a:p>
          </p:txBody>
        </p:sp>
        <p:sp>
          <p:nvSpPr>
            <p:cNvPr id="83" name="Rectangle 82"/>
            <p:cNvSpPr/>
            <p:nvPr/>
          </p:nvSpPr>
          <p:spPr>
            <a:xfrm>
              <a:off x="4096040" y="2167508"/>
              <a:ext cx="4801314" cy="300082"/>
            </a:xfrm>
            <a:prstGeom prst="rect">
              <a:avLst/>
            </a:prstGeom>
          </p:spPr>
          <p:txBody>
            <a:bodyPr wrap="none">
              <a:spAutoFit/>
            </a:bodyPr>
            <a:lstStyle/>
            <a:p>
              <a:r>
                <a:rPr lang="fr-FR" sz="1350" dirty="0">
                  <a:latin typeface="TimesNewRomanPSMT"/>
                  <a:ea typeface="Times New Roman" panose="02020603050405020304" pitchFamily="18" charset="0"/>
                  <a:cs typeface="TimesNewRomanPSMT"/>
                </a:rPr>
                <a:t>Thermal gradient </a:t>
              </a:r>
              <a:r>
                <a:rPr lang="fr-FR" sz="1350" dirty="0" err="1">
                  <a:latin typeface="TimesNewRomanPSMT"/>
                  <a:ea typeface="Times New Roman" panose="02020603050405020304" pitchFamily="18" charset="0"/>
                  <a:cs typeface="TimesNewRomanPSMT"/>
                </a:rPr>
                <a:t>complient</a:t>
              </a:r>
              <a:r>
                <a:rPr lang="fr-FR" sz="1350" dirty="0">
                  <a:latin typeface="TimesNewRomanPSMT"/>
                  <a:ea typeface="Times New Roman" panose="02020603050405020304" pitchFamily="18" charset="0"/>
                  <a:cs typeface="TimesNewRomanPSMT"/>
                </a:rPr>
                <a:t> in SLAB detectors and modules </a:t>
              </a:r>
              <a:endParaRPr lang="fr-FR" sz="1350" dirty="0"/>
            </a:p>
          </p:txBody>
        </p:sp>
        <p:sp>
          <p:nvSpPr>
            <p:cNvPr id="13" name="Rectangle 12"/>
            <p:cNvSpPr/>
            <p:nvPr/>
          </p:nvSpPr>
          <p:spPr>
            <a:xfrm>
              <a:off x="794477" y="1195393"/>
              <a:ext cx="7969570" cy="1348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2" name="Groupe 61"/>
          <p:cNvGrpSpPr/>
          <p:nvPr/>
        </p:nvGrpSpPr>
        <p:grpSpPr>
          <a:xfrm>
            <a:off x="7766037" y="2688407"/>
            <a:ext cx="1326005" cy="1159575"/>
            <a:chOff x="6605699" y="2877256"/>
            <a:chExt cx="2345758" cy="1967134"/>
          </a:xfrm>
        </p:grpSpPr>
        <p:pic>
          <p:nvPicPr>
            <p:cNvPr id="63" name="Imag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2609" y="2877256"/>
              <a:ext cx="2058848" cy="1581538"/>
            </a:xfrm>
            <a:prstGeom prst="rect">
              <a:avLst/>
            </a:prstGeom>
          </p:spPr>
        </p:pic>
        <p:cxnSp>
          <p:nvCxnSpPr>
            <p:cNvPr id="66" name="Connecteur droit 65"/>
            <p:cNvCxnSpPr/>
            <p:nvPr/>
          </p:nvCxnSpPr>
          <p:spPr>
            <a:xfrm flipH="1" flipV="1">
              <a:off x="8173504" y="3298658"/>
              <a:ext cx="739103" cy="1252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flipV="1">
              <a:off x="7439065" y="3620807"/>
              <a:ext cx="708139" cy="1206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V="1">
              <a:off x="8139522" y="4466518"/>
              <a:ext cx="721286" cy="3181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rot="20115438">
              <a:off x="8271536" y="4557224"/>
              <a:ext cx="551939" cy="287166"/>
            </a:xfrm>
            <a:prstGeom prst="rect">
              <a:avLst/>
            </a:prstGeom>
            <a:noFill/>
          </p:spPr>
          <p:txBody>
            <a:bodyPr wrap="square" rtlCol="0">
              <a:spAutoFit/>
            </a:bodyPr>
            <a:lstStyle/>
            <a:p>
              <a:r>
                <a:rPr lang="fr-FR" sz="500" dirty="0"/>
                <a:t>25</a:t>
              </a:r>
            </a:p>
          </p:txBody>
        </p:sp>
        <p:cxnSp>
          <p:nvCxnSpPr>
            <p:cNvPr id="76" name="Connecteur droit 75"/>
            <p:cNvCxnSpPr/>
            <p:nvPr/>
          </p:nvCxnSpPr>
          <p:spPr>
            <a:xfrm flipV="1">
              <a:off x="6605699" y="3349571"/>
              <a:ext cx="642552" cy="236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6766336" y="3620807"/>
              <a:ext cx="659579" cy="249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6650240" y="3572183"/>
              <a:ext cx="165525" cy="2977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655128" y="3575692"/>
              <a:ext cx="538769" cy="287166"/>
            </a:xfrm>
            <a:prstGeom prst="rect">
              <a:avLst/>
            </a:prstGeom>
            <a:noFill/>
          </p:spPr>
          <p:txBody>
            <a:bodyPr wrap="square" rtlCol="0">
              <a:spAutoFit/>
            </a:bodyPr>
            <a:lstStyle/>
            <a:p>
              <a:r>
                <a:rPr lang="fr-FR" sz="500" dirty="0"/>
                <a:t>20</a:t>
              </a:r>
            </a:p>
          </p:txBody>
        </p:sp>
      </p:grpSp>
    </p:spTree>
    <p:extLst>
      <p:ext uri="{BB962C8B-B14F-4D97-AF65-F5344CB8AC3E}">
        <p14:creationId xmlns:p14="http://schemas.microsoft.com/office/powerpoint/2010/main" val="107507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p:cNvGrpSpPr/>
          <p:nvPr/>
        </p:nvGrpSpPr>
        <p:grpSpPr>
          <a:xfrm>
            <a:off x="6148431" y="792108"/>
            <a:ext cx="2632912" cy="3098861"/>
            <a:chOff x="5374877" y="-991570"/>
            <a:chExt cx="2708816" cy="3536778"/>
          </a:xfrm>
        </p:grpSpPr>
        <p:pic>
          <p:nvPicPr>
            <p:cNvPr id="47" name="Imag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009" y="-991570"/>
              <a:ext cx="2652583" cy="3536778"/>
            </a:xfrm>
            <a:prstGeom prst="rect">
              <a:avLst/>
            </a:prstGeom>
          </p:spPr>
        </p:pic>
        <p:sp>
          <p:nvSpPr>
            <p:cNvPr id="48" name="ZoneTexte 47"/>
            <p:cNvSpPr txBox="1"/>
            <p:nvPr/>
          </p:nvSpPr>
          <p:spPr>
            <a:xfrm>
              <a:off x="5374877" y="2145407"/>
              <a:ext cx="2708816" cy="386397"/>
            </a:xfrm>
            <a:prstGeom prst="rect">
              <a:avLst/>
            </a:prstGeom>
            <a:noFill/>
          </p:spPr>
          <p:txBody>
            <a:bodyPr wrap="square" rtlCol="0">
              <a:spAutoFit/>
            </a:bodyPr>
            <a:lstStyle/>
            <a:p>
              <a:pPr algn="ctr"/>
              <a:r>
                <a:rPr lang="fr-FR" sz="800" i="1" dirty="0">
                  <a:solidFill>
                    <a:schemeClr val="bg1"/>
                  </a:solidFill>
                </a:rPr>
                <a:t>EUDET module (</a:t>
              </a:r>
              <a:r>
                <a:rPr lang="en-US" sz="800" i="1" dirty="0">
                  <a:solidFill>
                    <a:schemeClr val="bg1"/>
                  </a:solidFill>
                </a:rPr>
                <a:t>carbon structure) equipped with it’s heat </a:t>
              </a:r>
              <a:r>
                <a:rPr lang="en-US" sz="800" i="1" dirty="0" smtClean="0">
                  <a:solidFill>
                    <a:schemeClr val="bg1"/>
                  </a:solidFill>
                </a:rPr>
                <a:t>exchanger 15 </a:t>
              </a:r>
              <a:r>
                <a:rPr lang="en-US" sz="800" i="1" dirty="0">
                  <a:solidFill>
                    <a:schemeClr val="bg1"/>
                  </a:solidFill>
                </a:rPr>
                <a:t>slab in EUDET module</a:t>
              </a:r>
              <a:endParaRPr lang="fr-FR" sz="800" i="1" dirty="0">
                <a:solidFill>
                  <a:schemeClr val="bg1"/>
                </a:solidFill>
              </a:endParaRPr>
            </a:p>
          </p:txBody>
        </p:sp>
      </p:grpSp>
      <p:sp>
        <p:nvSpPr>
          <p:cNvPr id="59" name="Shape 120"/>
          <p:cNvSpPr/>
          <p:nvPr/>
        </p:nvSpPr>
        <p:spPr>
          <a:xfrm>
            <a:off x="235699" y="1146596"/>
            <a:ext cx="4079973" cy="2244202"/>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214313" lvl="1" indent="-214313" hangingPunct="0">
              <a:spcBef>
                <a:spcPts val="750"/>
              </a:spcBef>
              <a:buSzPct val="100000"/>
              <a:buFont typeface="Wingdings" panose="05000000000000000000" pitchFamily="2" charset="2"/>
              <a:buChar char="Ø"/>
              <a:defRPr sz="1800">
                <a:latin typeface="+mn-lt"/>
                <a:ea typeface="+mn-ea"/>
                <a:cs typeface="+mn-cs"/>
                <a:sym typeface="Arial"/>
              </a:defRPr>
            </a:pPr>
            <a:r>
              <a:rPr lang="en-GB" sz="1350" dirty="0"/>
              <a:t>Cooling tests: </a:t>
            </a:r>
            <a:r>
              <a:rPr lang="en-GB" sz="1350" b="1" dirty="0"/>
              <a:t>From detector </a:t>
            </a:r>
            <a:r>
              <a:rPr lang="en-GB" sz="1350" dirty="0"/>
              <a:t>to cooling station</a:t>
            </a:r>
            <a:endParaRPr lang="fr-FR" sz="1350" kern="0" dirty="0">
              <a:solidFill>
                <a:srgbClr val="000000"/>
              </a:solidFill>
              <a:sym typeface="Arial"/>
            </a:endParaRPr>
          </a:p>
          <a:p>
            <a:pPr marL="214313" lvl="1" indent="-214313" hangingPunct="0">
              <a:spcBef>
                <a:spcPts val="750"/>
              </a:spcBef>
              <a:buSzPct val="100000"/>
              <a:buFont typeface="Wingdings" panose="05000000000000000000" pitchFamily="2" charset="2"/>
              <a:buChar char="Ø"/>
              <a:defRPr sz="1800">
                <a:latin typeface="+mn-lt"/>
                <a:ea typeface="+mn-ea"/>
                <a:cs typeface="+mn-cs"/>
                <a:sym typeface="Arial"/>
              </a:defRPr>
            </a:pPr>
            <a:r>
              <a:rPr lang="en-GB" sz="1350" kern="0" dirty="0">
                <a:solidFill>
                  <a:srgbClr val="000000"/>
                </a:solidFill>
                <a:sym typeface="Arial"/>
              </a:rPr>
              <a:t>Realistic</a:t>
            </a:r>
            <a:r>
              <a:rPr lang="fr-FR" sz="1350" kern="0" dirty="0">
                <a:solidFill>
                  <a:srgbClr val="000000"/>
                </a:solidFill>
                <a:sym typeface="Arial"/>
              </a:rPr>
              <a:t> </a:t>
            </a:r>
            <a:r>
              <a:rPr sz="1350" kern="0" dirty="0">
                <a:solidFill>
                  <a:srgbClr val="000000"/>
                </a:solidFill>
                <a:sym typeface="Arial"/>
              </a:rPr>
              <a:t>interface electronics </a:t>
            </a:r>
            <a:r>
              <a:rPr lang="fr-FR" sz="1350" kern="0" dirty="0">
                <a:solidFill>
                  <a:srgbClr val="000000"/>
                </a:solidFill>
                <a:sym typeface="Arial"/>
              </a:rPr>
              <a:t>for </a:t>
            </a:r>
            <a:r>
              <a:rPr lang="fr-FR" sz="1350" kern="0" dirty="0" err="1">
                <a:solidFill>
                  <a:srgbClr val="000000"/>
                </a:solidFill>
                <a:sym typeface="Arial"/>
              </a:rPr>
              <a:t>slabs</a:t>
            </a:r>
            <a:endParaRPr lang="fr-FR" sz="1350" kern="0" dirty="0">
              <a:solidFill>
                <a:srgbClr val="000000"/>
              </a:solidFill>
              <a:sym typeface="Arial"/>
            </a:endParaRPr>
          </a:p>
          <a:p>
            <a:pPr marL="442913" lvl="2" indent="-214313" hangingPunct="0">
              <a:spcBef>
                <a:spcPts val="750"/>
              </a:spcBef>
              <a:buSzPct val="100000"/>
              <a:buFont typeface="Arial" panose="020B0604020202020204" pitchFamily="34" charset="0"/>
              <a:buChar char="•"/>
              <a:defRPr sz="1800">
                <a:latin typeface="+mn-lt"/>
                <a:ea typeface="+mn-ea"/>
                <a:cs typeface="+mn-cs"/>
                <a:sym typeface="Arial"/>
              </a:defRPr>
            </a:pPr>
            <a:r>
              <a:rPr lang="en-GB" sz="1350" kern="0" dirty="0">
                <a:solidFill>
                  <a:srgbClr val="000000"/>
                </a:solidFill>
                <a:sym typeface="Arial"/>
              </a:rPr>
              <a:t>Dummy</a:t>
            </a:r>
            <a:r>
              <a:rPr lang="fr-FR" sz="1350" kern="0" dirty="0">
                <a:solidFill>
                  <a:srgbClr val="000000"/>
                </a:solidFill>
                <a:sym typeface="Arial"/>
              </a:rPr>
              <a:t> </a:t>
            </a:r>
            <a:r>
              <a:rPr lang="fr-FR" sz="1350" kern="0" dirty="0" smtClean="0">
                <a:solidFill>
                  <a:srgbClr val="000000"/>
                </a:solidFill>
                <a:sym typeface="Arial"/>
              </a:rPr>
              <a:t>ASU </a:t>
            </a:r>
            <a:r>
              <a:rPr sz="1350" kern="0" dirty="0" smtClean="0">
                <a:solidFill>
                  <a:srgbClr val="000000"/>
                </a:solidFill>
                <a:sym typeface="Arial"/>
              </a:rPr>
              <a:t>with</a:t>
            </a:r>
            <a:r>
              <a:rPr lang="fr-FR" sz="1350" kern="0" dirty="0" smtClean="0">
                <a:solidFill>
                  <a:srgbClr val="000000"/>
                </a:solidFill>
                <a:sym typeface="Arial"/>
              </a:rPr>
              <a:t> </a:t>
            </a:r>
            <a:r>
              <a:rPr lang="en-GB" sz="1350" kern="0" dirty="0">
                <a:solidFill>
                  <a:srgbClr val="000000"/>
                </a:solidFill>
                <a:sym typeface="Arial"/>
              </a:rPr>
              <a:t>representative</a:t>
            </a:r>
            <a:r>
              <a:rPr lang="fr-FR" sz="1350" kern="0" dirty="0">
                <a:solidFill>
                  <a:srgbClr val="000000"/>
                </a:solidFill>
                <a:sym typeface="Arial"/>
              </a:rPr>
              <a:t> power </a:t>
            </a:r>
            <a:r>
              <a:rPr lang="fr-FR" sz="1350" kern="0" dirty="0" smtClean="0">
                <a:solidFill>
                  <a:srgbClr val="000000"/>
                </a:solidFill>
                <a:sym typeface="Arial"/>
              </a:rPr>
              <a:t>dissipation to </a:t>
            </a:r>
            <a:r>
              <a:rPr lang="fr-FR" sz="1350" kern="0" dirty="0" err="1" smtClean="0">
                <a:solidFill>
                  <a:srgbClr val="000000"/>
                </a:solidFill>
                <a:sym typeface="Arial"/>
              </a:rPr>
              <a:t>simulate</a:t>
            </a:r>
            <a:r>
              <a:rPr lang="fr-FR" sz="1350" kern="0" dirty="0" smtClean="0">
                <a:solidFill>
                  <a:srgbClr val="000000"/>
                </a:solidFill>
                <a:sym typeface="Arial"/>
              </a:rPr>
              <a:t> </a:t>
            </a:r>
            <a:r>
              <a:rPr lang="fr-FR" sz="1350" kern="0" dirty="0">
                <a:solidFill>
                  <a:srgbClr val="000000"/>
                </a:solidFill>
                <a:sym typeface="Arial"/>
              </a:rPr>
              <a:t>and DIF </a:t>
            </a:r>
            <a:r>
              <a:rPr lang="fr-FR" sz="1350" kern="0" dirty="0" err="1" smtClean="0">
                <a:solidFill>
                  <a:srgbClr val="000000"/>
                </a:solidFill>
                <a:sym typeface="Arial"/>
              </a:rPr>
              <a:t>with</a:t>
            </a:r>
            <a:r>
              <a:rPr lang="fr-FR" sz="1350" kern="0" dirty="0" smtClean="0">
                <a:solidFill>
                  <a:srgbClr val="000000"/>
                </a:solidFill>
                <a:sym typeface="Arial"/>
              </a:rPr>
              <a:t> localisation </a:t>
            </a:r>
            <a:r>
              <a:rPr lang="fr-FR" sz="1350" kern="0" dirty="0">
                <a:solidFill>
                  <a:srgbClr val="000000"/>
                </a:solidFill>
                <a:sym typeface="Arial"/>
              </a:rPr>
              <a:t>of hot spots </a:t>
            </a:r>
          </a:p>
          <a:p>
            <a:pPr marL="442913" lvl="2" indent="-214313" hangingPunct="0">
              <a:spcBef>
                <a:spcPts val="750"/>
              </a:spcBef>
              <a:buSzPct val="100000"/>
              <a:buFont typeface="Arial" panose="020B0604020202020204" pitchFamily="34" charset="0"/>
              <a:buChar char="•"/>
              <a:defRPr sz="1800">
                <a:latin typeface="+mn-lt"/>
                <a:ea typeface="+mn-ea"/>
                <a:cs typeface="+mn-cs"/>
                <a:sym typeface="Arial"/>
              </a:defRPr>
            </a:pPr>
            <a:r>
              <a:rPr lang="en-GB" sz="1350" kern="0" dirty="0">
                <a:solidFill>
                  <a:srgbClr val="000000"/>
                </a:solidFill>
                <a:sym typeface="Arial"/>
              </a:rPr>
              <a:t>Geometry</a:t>
            </a:r>
            <a:r>
              <a:rPr lang="fr-FR" sz="1350" kern="0" dirty="0">
                <a:solidFill>
                  <a:srgbClr val="000000"/>
                </a:solidFill>
                <a:sym typeface="Arial"/>
              </a:rPr>
              <a:t>, power distribution</a:t>
            </a:r>
            <a:r>
              <a:rPr sz="1350" kern="0" dirty="0">
                <a:solidFill>
                  <a:srgbClr val="000000"/>
                </a:solidFill>
                <a:sym typeface="Arial"/>
              </a:rPr>
              <a:t> </a:t>
            </a:r>
            <a:r>
              <a:rPr lang="fr-FR" sz="1350" kern="0" dirty="0">
                <a:solidFill>
                  <a:srgbClr val="000000"/>
                </a:solidFill>
                <a:sym typeface="Arial"/>
              </a:rPr>
              <a:t>and </a:t>
            </a:r>
            <a:r>
              <a:rPr lang="en-GB" sz="1350" kern="0" dirty="0">
                <a:solidFill>
                  <a:srgbClr val="000000"/>
                </a:solidFill>
                <a:sym typeface="Arial"/>
              </a:rPr>
              <a:t>representative</a:t>
            </a:r>
            <a:r>
              <a:rPr lang="fr-FR" sz="1350" kern="0" dirty="0">
                <a:solidFill>
                  <a:srgbClr val="000000"/>
                </a:solidFill>
                <a:sym typeface="Arial"/>
              </a:rPr>
              <a:t> </a:t>
            </a:r>
            <a:r>
              <a:rPr lang="en-GB" sz="1350" kern="0" dirty="0" smtClean="0">
                <a:solidFill>
                  <a:srgbClr val="000000"/>
                </a:solidFill>
                <a:sym typeface="Arial"/>
              </a:rPr>
              <a:t>materials + </a:t>
            </a:r>
            <a:r>
              <a:rPr lang="fr-FR" sz="1350" kern="0" dirty="0" err="1">
                <a:solidFill>
                  <a:srgbClr val="000000"/>
                </a:solidFill>
              </a:rPr>
              <a:t>Cooling</a:t>
            </a:r>
            <a:r>
              <a:rPr lang="fr-FR" sz="1350" kern="0" dirty="0">
                <a:solidFill>
                  <a:srgbClr val="000000"/>
                </a:solidFill>
              </a:rPr>
              <a:t> </a:t>
            </a:r>
            <a:r>
              <a:rPr lang="fr-FR" sz="1350" kern="0" dirty="0" err="1">
                <a:solidFill>
                  <a:srgbClr val="000000"/>
                </a:solidFill>
              </a:rPr>
              <a:t>effect</a:t>
            </a:r>
            <a:endParaRPr lang="en-GB" sz="1350" kern="0" dirty="0">
              <a:solidFill>
                <a:srgbClr val="000000"/>
              </a:solidFill>
              <a:sym typeface="Arial"/>
            </a:endParaRPr>
          </a:p>
          <a:p>
            <a:pPr marL="214313" lvl="7" indent="-214313" hangingPunct="0">
              <a:spcBef>
                <a:spcPts val="750"/>
              </a:spcBef>
              <a:buSzPct val="100000"/>
              <a:buFont typeface="Wingdings" panose="05000000000000000000" pitchFamily="2" charset="2"/>
              <a:buChar char="Ø"/>
              <a:defRPr sz="1800">
                <a:latin typeface="+mn-lt"/>
                <a:ea typeface="+mn-ea"/>
                <a:cs typeface="+mn-cs"/>
                <a:sym typeface="Arial"/>
              </a:defRPr>
            </a:pPr>
            <a:r>
              <a:rPr lang="en-GB" sz="1350" kern="0" dirty="0">
                <a:solidFill>
                  <a:srgbClr val="000000"/>
                </a:solidFill>
                <a:sym typeface="Arial"/>
              </a:rPr>
              <a:t>Local Heat exchanger with 15 connections</a:t>
            </a:r>
          </a:p>
          <a:p>
            <a:pPr marL="214313" lvl="7" indent="-214313" hangingPunct="0">
              <a:spcBef>
                <a:spcPts val="750"/>
              </a:spcBef>
              <a:buSzPct val="100000"/>
              <a:buFont typeface="Wingdings" panose="05000000000000000000" pitchFamily="2" charset="2"/>
              <a:buChar char="Ø"/>
              <a:defRPr sz="1800">
                <a:latin typeface="+mn-lt"/>
                <a:ea typeface="+mn-ea"/>
                <a:cs typeface="+mn-cs"/>
                <a:sym typeface="Arial"/>
              </a:defRPr>
            </a:pPr>
            <a:r>
              <a:rPr lang="en-GB" sz="1350" kern="0" dirty="0">
                <a:solidFill>
                  <a:srgbClr val="000000"/>
                </a:solidFill>
                <a:sym typeface="Arial"/>
              </a:rPr>
              <a:t>Full module equipped / conductive materials</a:t>
            </a:r>
          </a:p>
        </p:txBody>
      </p:sp>
      <p:grpSp>
        <p:nvGrpSpPr>
          <p:cNvPr id="64" name="Groupe 63"/>
          <p:cNvGrpSpPr/>
          <p:nvPr/>
        </p:nvGrpSpPr>
        <p:grpSpPr>
          <a:xfrm>
            <a:off x="4474027" y="794304"/>
            <a:ext cx="1674404" cy="1120578"/>
            <a:chOff x="9140284" y="2552734"/>
            <a:chExt cx="2232538" cy="1494104"/>
          </a:xfrm>
        </p:grpSpPr>
        <p:sp>
          <p:nvSpPr>
            <p:cNvPr id="65" name="ZoneTexte 64"/>
            <p:cNvSpPr txBox="1"/>
            <p:nvPr/>
          </p:nvSpPr>
          <p:spPr>
            <a:xfrm>
              <a:off x="9140284" y="3600391"/>
              <a:ext cx="2218481" cy="446447"/>
            </a:xfrm>
            <a:prstGeom prst="rect">
              <a:avLst/>
            </a:prstGeom>
            <a:solidFill>
              <a:schemeClr val="bg1"/>
            </a:solidFill>
          </p:spPr>
          <p:txBody>
            <a:bodyPr wrap="square" rtlCol="0">
              <a:spAutoFit/>
            </a:bodyPr>
            <a:lstStyle/>
            <a:p>
              <a:pPr algn="ctr"/>
              <a:r>
                <a:rPr lang="en-US" sz="788" dirty="0"/>
                <a:t>Adaptation of Water heat exchanger</a:t>
              </a:r>
              <a:br>
                <a:rPr lang="en-US" sz="788" dirty="0"/>
              </a:br>
              <a:r>
                <a:rPr lang="en-US" sz="788" dirty="0"/>
                <a:t>Connection on </a:t>
              </a:r>
              <a:r>
                <a:rPr lang="en-US" sz="788" dirty="0" smtClean="0"/>
                <a:t>slab</a:t>
              </a:r>
              <a:endParaRPr lang="fr-FR" sz="788" dirty="0"/>
            </a:p>
          </p:txBody>
        </p:sp>
        <p:grpSp>
          <p:nvGrpSpPr>
            <p:cNvPr id="66" name="Groupe 65"/>
            <p:cNvGrpSpPr/>
            <p:nvPr/>
          </p:nvGrpSpPr>
          <p:grpSpPr>
            <a:xfrm>
              <a:off x="9222372" y="2552734"/>
              <a:ext cx="2150450" cy="1316309"/>
              <a:chOff x="5476875" y="1978180"/>
              <a:chExt cx="1968500" cy="1136349"/>
            </a:xfrm>
          </p:grpSpPr>
          <p:pic>
            <p:nvPicPr>
              <p:cNvPr id="67" name="Picture 5"/>
              <p:cNvPicPr>
                <a:picLocks noChangeAspect="1" noChangeArrowheads="1"/>
              </p:cNvPicPr>
              <p:nvPr/>
            </p:nvPicPr>
            <p:blipFill>
              <a:blip r:embed="rId4"/>
              <a:srcRect l="25000" t="43359" r="29688" b="29688"/>
              <a:stretch>
                <a:fillRect/>
              </a:stretch>
            </p:blipFill>
            <p:spPr bwMode="auto">
              <a:xfrm>
                <a:off x="5476875" y="1978180"/>
                <a:ext cx="1968500" cy="936625"/>
              </a:xfrm>
              <a:prstGeom prst="rect">
                <a:avLst/>
              </a:prstGeom>
              <a:noFill/>
              <a:ln w="9525">
                <a:noFill/>
                <a:miter lim="800000"/>
                <a:headEnd/>
                <a:tailEnd/>
              </a:ln>
            </p:spPr>
          </p:pic>
          <p:sp>
            <p:nvSpPr>
              <p:cNvPr id="68" name="ZoneTexte 3"/>
              <p:cNvSpPr txBox="1">
                <a:spLocks noChangeArrowheads="1"/>
              </p:cNvSpPr>
              <p:nvPr/>
            </p:nvSpPr>
            <p:spPr bwMode="auto">
              <a:xfrm>
                <a:off x="5887546" y="2868683"/>
                <a:ext cx="1544961" cy="245846"/>
              </a:xfrm>
              <a:prstGeom prst="rect">
                <a:avLst/>
              </a:prstGeom>
              <a:noFill/>
              <a:ln w="9525">
                <a:noFill/>
                <a:miter lim="800000"/>
                <a:headEnd/>
                <a:tailEnd/>
              </a:ln>
            </p:spPr>
            <p:txBody>
              <a:bodyPr wrap="square">
                <a:spAutoFit/>
              </a:bodyPr>
              <a:lstStyle/>
              <a:p>
                <a:endParaRPr lang="fr-FR" sz="788" dirty="0"/>
              </a:p>
            </p:txBody>
          </p:sp>
        </p:grpSp>
      </p:grpSp>
      <p:sp>
        <p:nvSpPr>
          <p:cNvPr id="19" name="Rectangle 2"/>
          <p:cNvSpPr txBox="1">
            <a:spLocks noChangeArrowheads="1"/>
          </p:cNvSpPr>
          <p:nvPr/>
        </p:nvSpPr>
        <p:spPr>
          <a:xfrm>
            <a:off x="-40298" y="4279238"/>
            <a:ext cx="3884415" cy="336070"/>
          </a:xfrm>
          <a:prstGeom prst="rect">
            <a:avLst/>
          </a:prstGeom>
          <a:ln/>
        </p:spPr>
        <p:txBody>
          <a:bodyPr vert="horz" lIns="68580" tIns="9072"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44"/>
              </a:spcAft>
              <a:buFont typeface="Wingdings" panose="05000000000000000000" pitchFamily="2" charset="2"/>
              <a:buChar char="Ø"/>
              <a:tabLst>
                <a:tab pos="542925" algn="l"/>
                <a:tab pos="1085850" algn="l"/>
                <a:tab pos="1628775" algn="l"/>
                <a:tab pos="2171700" algn="l"/>
                <a:tab pos="2714625" algn="l"/>
                <a:tab pos="3257550" algn="l"/>
                <a:tab pos="3800475" algn="l"/>
                <a:tab pos="4343400" algn="l"/>
                <a:tab pos="4886325" algn="l"/>
                <a:tab pos="5429250" algn="l"/>
                <a:tab pos="5972175" algn="l"/>
                <a:tab pos="6515100" algn="l"/>
              </a:tabLst>
            </a:pPr>
            <a:r>
              <a:rPr lang="en-GB" altLang="fr-FR" sz="1800" dirty="0">
                <a:latin typeface="Arial" panose="020B0604020202020204" pitchFamily="34" charset="0"/>
                <a:cs typeface="Arial" panose="020B0604020202020204" pitchFamily="34" charset="0"/>
              </a:rPr>
              <a:t> </a:t>
            </a:r>
            <a:r>
              <a:rPr lang="en-GB" altLang="fr-FR" sz="1350" b="1" kern="0" dirty="0">
                <a:solidFill>
                  <a:srgbClr val="000000"/>
                </a:solidFill>
                <a:latin typeface="Arial" panose="020B0604020202020204" pitchFamily="34" charset="0"/>
                <a:cs typeface="Arial" panose="020B0604020202020204" pitchFamily="34" charset="0"/>
              </a:rPr>
              <a:t>First tests results in line with </a:t>
            </a:r>
            <a:r>
              <a:rPr lang="en-GB" altLang="fr-FR" sz="1350" b="1" kern="0" dirty="0" smtClean="0">
                <a:solidFill>
                  <a:srgbClr val="000000"/>
                </a:solidFill>
                <a:latin typeface="Arial" panose="020B0604020202020204" pitchFamily="34" charset="0"/>
                <a:cs typeface="Arial" panose="020B0604020202020204" pitchFamily="34" charset="0"/>
              </a:rPr>
              <a:t>simulations</a:t>
            </a:r>
            <a:endParaRPr lang="en-GB" altLang="fr-FR" sz="1350" kern="0" dirty="0">
              <a:solidFill>
                <a:srgbClr val="000000"/>
              </a:solidFill>
              <a:latin typeface="Arial" panose="020B0604020202020204" pitchFamily="34" charset="0"/>
              <a:cs typeface="Arial" panose="020B0604020202020204" pitchFamily="34" charset="0"/>
            </a:endParaRPr>
          </a:p>
        </p:txBody>
      </p:sp>
      <p:sp>
        <p:nvSpPr>
          <p:cNvPr id="27" name="Shape 2"/>
          <p:cNvSpPr/>
          <p:nvPr/>
        </p:nvSpPr>
        <p:spPr>
          <a:xfrm>
            <a:off x="0" y="-2"/>
            <a:ext cx="9144000" cy="744542"/>
          </a:xfrm>
          <a:prstGeom prst="rect">
            <a:avLst/>
          </a:prstGeom>
          <a:solidFill>
            <a:srgbClr val="00B0F0"/>
          </a:solidFill>
          <a:ln w="12700">
            <a:miter lim="400000"/>
          </a:ln>
        </p:spPr>
        <p:txBody>
          <a:bodyPr lIns="45718" tIns="45718" rIns="45718" bIns="45718" anchor="ctr"/>
          <a:lstStyle/>
          <a:p>
            <a:pPr hangingPunct="0">
              <a:defRPr>
                <a:latin typeface="+mn-lt"/>
                <a:ea typeface="+mn-ea"/>
                <a:cs typeface="+mn-cs"/>
                <a:sym typeface="Arial"/>
              </a:defRPr>
            </a:pPr>
            <a:endParaRPr sz="2000" kern="0">
              <a:solidFill>
                <a:srgbClr val="000000"/>
              </a:solidFill>
              <a:sym typeface="Arial"/>
            </a:endParaRPr>
          </a:p>
        </p:txBody>
      </p:sp>
      <p:sp>
        <p:nvSpPr>
          <p:cNvPr id="28" name="Rectangle 27"/>
          <p:cNvSpPr/>
          <p:nvPr/>
        </p:nvSpPr>
        <p:spPr>
          <a:xfrm>
            <a:off x="179512" y="795527"/>
            <a:ext cx="4477899" cy="300082"/>
          </a:xfrm>
          <a:prstGeom prst="rect">
            <a:avLst/>
          </a:prstGeom>
        </p:spPr>
        <p:txBody>
          <a:bodyPr wrap="square">
            <a:spAutoFit/>
          </a:bodyPr>
          <a:lstStyle/>
          <a:p>
            <a:pPr lvl="0"/>
            <a:r>
              <a:rPr lang="en-US" sz="1350" u="sng" kern="0" dirty="0">
                <a:solidFill>
                  <a:srgbClr val="000000"/>
                </a:solidFill>
              </a:rPr>
              <a:t>Demonstration and </a:t>
            </a:r>
            <a:r>
              <a:rPr lang="en-US" sz="1350" b="1" u="sng" kern="0" dirty="0">
                <a:solidFill>
                  <a:srgbClr val="000000"/>
                </a:solidFill>
              </a:rPr>
              <a:t>performance </a:t>
            </a:r>
            <a:r>
              <a:rPr lang="fr-FR" sz="1350" u="sng" kern="0" dirty="0">
                <a:solidFill>
                  <a:srgbClr val="000000"/>
                </a:solidFill>
              </a:rPr>
              <a:t>of Thermal </a:t>
            </a:r>
            <a:r>
              <a:rPr lang="fr-FR" sz="1350" b="1" u="sng" kern="0" dirty="0">
                <a:solidFill>
                  <a:srgbClr val="000000"/>
                </a:solidFill>
              </a:rPr>
              <a:t>model</a:t>
            </a:r>
          </a:p>
        </p:txBody>
      </p:sp>
      <p:grpSp>
        <p:nvGrpSpPr>
          <p:cNvPr id="29" name="Groupe 28"/>
          <p:cNvGrpSpPr/>
          <p:nvPr/>
        </p:nvGrpSpPr>
        <p:grpSpPr>
          <a:xfrm>
            <a:off x="3995936" y="3966473"/>
            <a:ext cx="4794585" cy="2277720"/>
            <a:chOff x="4244977" y="3381010"/>
            <a:chExt cx="6286500" cy="2867025"/>
          </a:xfrm>
        </p:grpSpPr>
        <p:pic>
          <p:nvPicPr>
            <p:cNvPr id="31" name="Imag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4977" y="3381010"/>
              <a:ext cx="62865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13"/>
            <p:cNvSpPr txBox="1">
              <a:spLocks noChangeArrowheads="1"/>
            </p:cNvSpPr>
            <p:nvPr/>
          </p:nvSpPr>
          <p:spPr bwMode="auto">
            <a:xfrm>
              <a:off x="4494200" y="3431065"/>
              <a:ext cx="823912" cy="369332"/>
            </a:xfrm>
            <a:prstGeom prst="rect">
              <a:avLst/>
            </a:prstGeom>
            <a:noFill/>
            <a:ln>
              <a:noFill/>
            </a:ln>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fr-FR" altLang="fr-FR" sz="1350" dirty="0">
                  <a:solidFill>
                    <a:schemeClr val="bg1"/>
                  </a:solidFill>
                  <a:latin typeface="Calibri" panose="020F0502020204030204" pitchFamily="34" charset="0"/>
                </a:rPr>
                <a:t>Test 9</a:t>
              </a:r>
              <a:endParaRPr lang="fr-FR" altLang="fr-FR" sz="1350" dirty="0">
                <a:solidFill>
                  <a:schemeClr val="bg1"/>
                </a:solidFill>
                <a:latin typeface="Arial" panose="020B0604020202020204" pitchFamily="34" charset="0"/>
              </a:endParaRPr>
            </a:p>
          </p:txBody>
        </p:sp>
        <p:sp>
          <p:nvSpPr>
            <p:cNvPr id="33" name="Text Box 6"/>
            <p:cNvSpPr txBox="1">
              <a:spLocks noChangeArrowheads="1"/>
            </p:cNvSpPr>
            <p:nvPr/>
          </p:nvSpPr>
          <p:spPr bwMode="auto">
            <a:xfrm>
              <a:off x="9462226" y="3414821"/>
              <a:ext cx="987425" cy="369332"/>
            </a:xfrm>
            <a:prstGeom prst="rect">
              <a:avLst/>
            </a:prstGeom>
            <a:noFill/>
            <a:ln>
              <a:noFill/>
            </a:ln>
            <a:extLst/>
          </p:spPr>
          <p:txBody>
            <a:bodyPr vert="horz" wrap="square" lIns="68580" tIns="34290" rIns="68580" bIns="34290" numCol="1" anchor="t" anchorCtr="0" compatLnSpc="1">
              <a:prstTxWarp prst="textNoShape">
                <a:avLst/>
              </a:prstTxWarp>
              <a:spAutoFit/>
            </a:bodyPr>
            <a:lstStyle>
              <a:defPPr>
                <a:defRPr lang="fr-FR"/>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solidFill>
                    <a:schemeClr val="bg1"/>
                  </a:solidFill>
                  <a:effectLst/>
                  <a:latin typeface="Calibri" panose="020F0502020204030204" pitchFamily="34" charset="0"/>
                </a:defRPr>
              </a:lvl1pPr>
            </a:lstStyle>
            <a:p>
              <a:r>
                <a:rPr lang="fr-FR" altLang="fr-FR" sz="1350" dirty="0"/>
                <a:t>Test 10</a:t>
              </a:r>
            </a:p>
          </p:txBody>
        </p:sp>
        <p:sp>
          <p:nvSpPr>
            <p:cNvPr id="35" name="ZoneTexte 13"/>
            <p:cNvSpPr txBox="1">
              <a:spLocks noChangeArrowheads="1"/>
            </p:cNvSpPr>
            <p:nvPr/>
          </p:nvSpPr>
          <p:spPr bwMode="auto">
            <a:xfrm>
              <a:off x="5935484" y="4572306"/>
              <a:ext cx="1364883" cy="369332"/>
            </a:xfrm>
            <a:prstGeom prst="rect">
              <a:avLst/>
            </a:prstGeom>
            <a:noFill/>
            <a:ln>
              <a:noFill/>
            </a:ln>
            <a:extLst/>
          </p:spPr>
          <p:txBody>
            <a:bodyPr vert="horz" wrap="square" lIns="68580" tIns="34290" rIns="68580" bIns="34290" numCol="1" anchor="t" anchorCtr="0" compatLnSpc="1">
              <a:prstTxWarp prst="textNoShape">
                <a:avLst/>
              </a:prstTxWarp>
              <a:spAutoFit/>
            </a:bodyPr>
            <a:lstStyle/>
            <a:p>
              <a:pPr defTabSz="685800" eaLnBrk="0" fontAlgn="base" hangingPunct="0">
                <a:spcBef>
                  <a:spcPct val="0"/>
                </a:spcBef>
                <a:spcAft>
                  <a:spcPct val="0"/>
                </a:spcAft>
              </a:pPr>
              <a:r>
                <a:rPr lang="en-GB" altLang="fr-FR" sz="1350" dirty="0">
                  <a:solidFill>
                    <a:schemeClr val="bg1"/>
                  </a:solidFill>
                  <a:latin typeface="Calibri" panose="020F0502020204030204" pitchFamily="34" charset="0"/>
                </a:rPr>
                <a:t>Cooling OFF</a:t>
              </a:r>
              <a:endParaRPr lang="en-GB" altLang="fr-FR" sz="1350" dirty="0">
                <a:solidFill>
                  <a:schemeClr val="bg1"/>
                </a:solidFill>
                <a:latin typeface="Arial" panose="020B0604020202020204" pitchFamily="34" charset="0"/>
              </a:endParaRPr>
            </a:p>
          </p:txBody>
        </p:sp>
        <p:sp>
          <p:nvSpPr>
            <p:cNvPr id="36" name="ZoneTexte 13"/>
            <p:cNvSpPr txBox="1">
              <a:spLocks noChangeArrowheads="1"/>
            </p:cNvSpPr>
            <p:nvPr/>
          </p:nvSpPr>
          <p:spPr bwMode="auto">
            <a:xfrm>
              <a:off x="8836282" y="4037538"/>
              <a:ext cx="1364883" cy="369332"/>
            </a:xfrm>
            <a:prstGeom prst="rect">
              <a:avLst/>
            </a:prstGeom>
            <a:noFill/>
            <a:ln>
              <a:noFill/>
            </a:ln>
            <a:extLst/>
          </p:spPr>
          <p:txBody>
            <a:bodyPr vert="horz" wrap="square" lIns="68580" tIns="34290" rIns="68580" bIns="34290" numCol="1" anchor="t" anchorCtr="0" compatLnSpc="1">
              <a:prstTxWarp prst="textNoShape">
                <a:avLst/>
              </a:prstTxWarp>
              <a:spAutoFit/>
            </a:bodyPr>
            <a:lstStyle>
              <a:defPPr>
                <a:defRPr lang="fr-FR"/>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solidFill>
                    <a:schemeClr val="bg1"/>
                  </a:solidFill>
                  <a:effectLst/>
                  <a:latin typeface="Calibri" panose="020F0502020204030204" pitchFamily="34" charset="0"/>
                </a:defRPr>
              </a:lvl1pPr>
            </a:lstStyle>
            <a:p>
              <a:r>
                <a:rPr lang="en-GB" altLang="fr-FR" sz="1350" dirty="0"/>
                <a:t>Cooling ON</a:t>
              </a:r>
            </a:p>
          </p:txBody>
        </p:sp>
        <p:cxnSp>
          <p:nvCxnSpPr>
            <p:cNvPr id="37" name="Connecteur droit 36"/>
            <p:cNvCxnSpPr/>
            <p:nvPr/>
          </p:nvCxnSpPr>
          <p:spPr bwMode="auto">
            <a:xfrm>
              <a:off x="8503138" y="3381010"/>
              <a:ext cx="62524" cy="2605575"/>
            </a:xfrm>
            <a:prstGeom prst="line">
              <a:avLst/>
            </a:prstGeom>
            <a:solidFill>
              <a:schemeClr val="accent1"/>
            </a:solidFill>
            <a:ln w="66675" cap="flat" cmpd="sng" algn="ctr">
              <a:solidFill>
                <a:srgbClr val="FF0000"/>
              </a:solidFill>
              <a:prstDash val="solid"/>
              <a:round/>
              <a:headEnd type="none" w="med" len="med"/>
              <a:tailEnd type="none" w="med" len="med"/>
            </a:ln>
            <a:effectLst/>
          </p:spPr>
        </p:cxnSp>
      </p:grpSp>
      <p:grpSp>
        <p:nvGrpSpPr>
          <p:cNvPr id="43" name="Groupe 42"/>
          <p:cNvGrpSpPr/>
          <p:nvPr/>
        </p:nvGrpSpPr>
        <p:grpSpPr>
          <a:xfrm>
            <a:off x="197892" y="4577887"/>
            <a:ext cx="6144575" cy="1298221"/>
            <a:chOff x="346437" y="1845857"/>
            <a:chExt cx="6144575" cy="1298221"/>
          </a:xfrm>
        </p:grpSpPr>
        <p:sp>
          <p:nvSpPr>
            <p:cNvPr id="51" name="Rectangle 50"/>
            <p:cNvSpPr/>
            <p:nvPr/>
          </p:nvSpPr>
          <p:spPr>
            <a:xfrm>
              <a:off x="346437" y="1845857"/>
              <a:ext cx="6144575" cy="715581"/>
            </a:xfrm>
            <a:prstGeom prst="rect">
              <a:avLst/>
            </a:prstGeom>
          </p:spPr>
          <p:txBody>
            <a:bodyPr wrap="square">
              <a:spAutoFit/>
            </a:bodyPr>
            <a:lstStyle/>
            <a:p>
              <a:r>
                <a:rPr lang="en-US" sz="1350" kern="0" dirty="0">
                  <a:solidFill>
                    <a:srgbClr val="000000"/>
                  </a:solidFill>
                </a:rPr>
                <a:t> </a:t>
              </a:r>
              <a:r>
                <a:rPr lang="en-US" sz="1350" kern="0" dirty="0" smtClean="0">
                  <a:solidFill>
                    <a:srgbClr val="000000"/>
                  </a:solidFill>
                </a:rPr>
                <a:t>Requirements </a:t>
              </a:r>
              <a:r>
                <a:rPr lang="en-US" sz="1350" kern="0" dirty="0">
                  <a:solidFill>
                    <a:srgbClr val="000000"/>
                  </a:solidFill>
                </a:rPr>
                <a:t>for 15W </a:t>
              </a:r>
              <a:r>
                <a:rPr lang="en-US" sz="1350" kern="0" dirty="0" smtClean="0">
                  <a:solidFill>
                    <a:srgbClr val="000000"/>
                  </a:solidFill>
                </a:rPr>
                <a:t>nominal		</a:t>
              </a:r>
              <a:endParaRPr lang="fr-FR" sz="1350" kern="0" dirty="0">
                <a:solidFill>
                  <a:srgbClr val="000000"/>
                </a:solidFill>
              </a:endParaRPr>
            </a:p>
            <a:p>
              <a:pPr indent="-128588">
                <a:buFont typeface="Arial" panose="020B0604020202020204" pitchFamily="34" charset="0"/>
                <a:buChar char="•"/>
              </a:pPr>
              <a:r>
                <a:rPr lang="en-US" sz="1350" kern="0" dirty="0">
                  <a:solidFill>
                    <a:srgbClr val="000000"/>
                  </a:solidFill>
                </a:rPr>
                <a:t>Gradient accepted in detector </a:t>
              </a:r>
              <a:r>
                <a:rPr lang="en-US" sz="1350" kern="0" dirty="0" smtClean="0">
                  <a:solidFill>
                    <a:srgbClr val="000000"/>
                  </a:solidFill>
                </a:rPr>
                <a:t>elements: 20°C  	</a:t>
              </a:r>
              <a:endParaRPr lang="en-US" sz="1350" kern="0" dirty="0">
                <a:solidFill>
                  <a:srgbClr val="000000"/>
                </a:solidFill>
              </a:endParaRPr>
            </a:p>
            <a:p>
              <a:pPr indent="-128588">
                <a:buFont typeface="Arial" panose="020B0604020202020204" pitchFamily="34" charset="0"/>
                <a:buChar char="•"/>
              </a:pPr>
              <a:r>
                <a:rPr lang="en-US" sz="1350" kern="0" dirty="0" smtClean="0">
                  <a:solidFill>
                    <a:srgbClr val="000000"/>
                  </a:solidFill>
                </a:rPr>
                <a:t>20°C &lt; T &lt; 40°C   			</a:t>
              </a:r>
              <a:endParaRPr lang="en-US" sz="1350" kern="0" dirty="0">
                <a:solidFill>
                  <a:srgbClr val="000000"/>
                </a:solidFill>
              </a:endParaRPr>
            </a:p>
          </p:txBody>
        </p:sp>
        <p:sp>
          <p:nvSpPr>
            <p:cNvPr id="52" name="Flèche droite 51"/>
            <p:cNvSpPr/>
            <p:nvPr/>
          </p:nvSpPr>
          <p:spPr>
            <a:xfrm>
              <a:off x="832113" y="2791272"/>
              <a:ext cx="184547" cy="13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3" name="Flèche droite 52"/>
            <p:cNvSpPr/>
            <p:nvPr/>
          </p:nvSpPr>
          <p:spPr>
            <a:xfrm>
              <a:off x="828765" y="3012414"/>
              <a:ext cx="184547" cy="13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 name="Rectangle 2"/>
          <p:cNvSpPr/>
          <p:nvPr/>
        </p:nvSpPr>
        <p:spPr>
          <a:xfrm>
            <a:off x="4193260" y="5664818"/>
            <a:ext cx="2340772" cy="400110"/>
          </a:xfrm>
          <a:prstGeom prst="rect">
            <a:avLst/>
          </a:prstGeom>
        </p:spPr>
        <p:txBody>
          <a:bodyPr wrap="square">
            <a:spAutoFit/>
          </a:bodyPr>
          <a:lstStyle/>
          <a:p>
            <a:r>
              <a:rPr lang="en-US" sz="1000" dirty="0">
                <a:solidFill>
                  <a:schemeClr val="bg1"/>
                </a:solidFill>
              </a:rPr>
              <a:t>No cooling / Power ASU : 32 W/column =&gt; maximum temperature : </a:t>
            </a:r>
            <a:r>
              <a:rPr lang="en-US" sz="1000" dirty="0" smtClean="0">
                <a:solidFill>
                  <a:schemeClr val="bg1"/>
                </a:solidFill>
              </a:rPr>
              <a:t>31°C</a:t>
            </a:r>
            <a:endParaRPr lang="en-US" sz="1000" dirty="0">
              <a:solidFill>
                <a:schemeClr val="bg1"/>
              </a:solidFill>
            </a:endParaRPr>
          </a:p>
        </p:txBody>
      </p:sp>
      <p:sp>
        <p:nvSpPr>
          <p:cNvPr id="5" name="Rectangle 4"/>
          <p:cNvSpPr/>
          <p:nvPr/>
        </p:nvSpPr>
        <p:spPr>
          <a:xfrm>
            <a:off x="6700917" y="5711877"/>
            <a:ext cx="2093821" cy="400110"/>
          </a:xfrm>
          <a:prstGeom prst="rect">
            <a:avLst/>
          </a:prstGeom>
        </p:spPr>
        <p:txBody>
          <a:bodyPr wrap="square">
            <a:spAutoFit/>
          </a:bodyPr>
          <a:lstStyle/>
          <a:p>
            <a:r>
              <a:rPr lang="en-US" sz="1000" dirty="0">
                <a:solidFill>
                  <a:schemeClr val="bg1"/>
                </a:solidFill>
              </a:rPr>
              <a:t>Cooling / ASU power : 31 W/column      =&gt; maximum temperature : 24 </a:t>
            </a:r>
            <a:r>
              <a:rPr lang="en-US" sz="1000" dirty="0" smtClean="0">
                <a:solidFill>
                  <a:schemeClr val="bg1"/>
                </a:solidFill>
              </a:rPr>
              <a:t>°C</a:t>
            </a:r>
            <a:endParaRPr lang="en-US" sz="1000" dirty="0">
              <a:solidFill>
                <a:schemeClr val="bg1"/>
              </a:solidFill>
            </a:endParaRPr>
          </a:p>
        </p:txBody>
      </p:sp>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8365492" y="412575"/>
            <a:ext cx="1195392" cy="35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8"/>
          <p:cNvSpPr txBox="1">
            <a:spLocks noChangeArrowheads="1"/>
          </p:cNvSpPr>
          <p:nvPr/>
        </p:nvSpPr>
        <p:spPr bwMode="auto">
          <a:xfrm>
            <a:off x="1" y="-1506"/>
            <a:ext cx="8604448"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200" dirty="0" smtClean="0">
                <a:solidFill>
                  <a:schemeClr val="bg1"/>
                </a:solidFill>
                <a:latin typeface="+mj-lt"/>
                <a:ea typeface="+mj-ea"/>
                <a:cs typeface="+mj-cs"/>
              </a:rPr>
              <a:t> </a:t>
            </a:r>
            <a:r>
              <a:rPr lang="en-GB" sz="3200" kern="0" dirty="0" smtClean="0">
                <a:solidFill>
                  <a:schemeClr val="bg1"/>
                </a:solidFill>
                <a:latin typeface="+mj-lt"/>
                <a:cs typeface="Arial"/>
              </a:rPr>
              <a:t>Tests et simulations (module EUDET)</a:t>
            </a:r>
            <a:endParaRPr lang="en-GB" sz="3200" kern="0" dirty="0">
              <a:solidFill>
                <a:schemeClr val="bg1"/>
              </a:solidFill>
              <a:latin typeface="+mj-lt"/>
              <a:cs typeface="Arial"/>
            </a:endParaRPr>
          </a:p>
        </p:txBody>
      </p:sp>
      <p:grpSp>
        <p:nvGrpSpPr>
          <p:cNvPr id="2" name="Groupe 1"/>
          <p:cNvGrpSpPr/>
          <p:nvPr/>
        </p:nvGrpSpPr>
        <p:grpSpPr>
          <a:xfrm>
            <a:off x="4546134" y="1884424"/>
            <a:ext cx="1632349" cy="2006545"/>
            <a:chOff x="4546134" y="1884424"/>
            <a:chExt cx="1632349" cy="2006545"/>
          </a:xfrm>
        </p:grpSpPr>
        <p:pic>
          <p:nvPicPr>
            <p:cNvPr id="25" name="Imag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134" y="1884424"/>
              <a:ext cx="1587343" cy="1992677"/>
            </a:xfrm>
            <a:prstGeom prst="rect">
              <a:avLst/>
            </a:prstGeom>
          </p:spPr>
        </p:pic>
        <p:sp>
          <p:nvSpPr>
            <p:cNvPr id="42" name="ZoneTexte 41"/>
            <p:cNvSpPr txBox="1"/>
            <p:nvPr/>
          </p:nvSpPr>
          <p:spPr>
            <a:xfrm>
              <a:off x="4548809" y="3429304"/>
              <a:ext cx="1629674" cy="461665"/>
            </a:xfrm>
            <a:prstGeom prst="rect">
              <a:avLst/>
            </a:prstGeom>
            <a:noFill/>
          </p:spPr>
          <p:txBody>
            <a:bodyPr wrap="square" rtlCol="0">
              <a:spAutoFit/>
            </a:bodyPr>
            <a:lstStyle/>
            <a:p>
              <a:r>
                <a:rPr lang="en-GB" sz="800" i="1" dirty="0">
                  <a:solidFill>
                    <a:schemeClr val="bg1"/>
                  </a:solidFill>
                </a:rPr>
                <a:t>Dummy slab detector under construction for thermal tests on </a:t>
              </a:r>
              <a:r>
                <a:rPr lang="en-GB" sz="800" i="1" dirty="0" smtClean="0">
                  <a:solidFill>
                    <a:schemeClr val="bg1"/>
                  </a:solidFill>
                </a:rPr>
                <a:t>EUDET 15 </a:t>
              </a:r>
              <a:r>
                <a:rPr lang="en-GB" sz="800" i="1" dirty="0">
                  <a:solidFill>
                    <a:schemeClr val="bg1"/>
                  </a:solidFill>
                </a:rPr>
                <a:t>slabs for 1 column</a:t>
              </a:r>
            </a:p>
          </p:txBody>
        </p:sp>
      </p:grpSp>
      <p:sp>
        <p:nvSpPr>
          <p:cNvPr id="34" name="Rectangle 33"/>
          <p:cNvSpPr/>
          <p:nvPr/>
        </p:nvSpPr>
        <p:spPr>
          <a:xfrm>
            <a:off x="190859" y="5231344"/>
            <a:ext cx="3059090" cy="715581"/>
          </a:xfrm>
          <a:prstGeom prst="rect">
            <a:avLst/>
          </a:prstGeom>
        </p:spPr>
        <p:txBody>
          <a:bodyPr wrap="square">
            <a:spAutoFit/>
          </a:bodyPr>
          <a:lstStyle/>
          <a:p>
            <a:r>
              <a:rPr lang="en-US" sz="1350" kern="0" dirty="0" smtClean="0">
                <a:solidFill>
                  <a:srgbClr val="000000"/>
                </a:solidFill>
              </a:rPr>
              <a:t>For </a:t>
            </a:r>
            <a:r>
              <a:rPr lang="en-US" sz="1350" kern="0" dirty="0">
                <a:solidFill>
                  <a:srgbClr val="000000"/>
                </a:solidFill>
              </a:rPr>
              <a:t>~30W tested</a:t>
            </a:r>
            <a:r>
              <a:rPr lang="fr-FR" sz="1350" kern="0" dirty="0">
                <a:solidFill>
                  <a:srgbClr val="000000"/>
                </a:solidFill>
              </a:rPr>
              <a:t> </a:t>
            </a:r>
            <a:r>
              <a:rPr lang="fr-FR" sz="1350" kern="0" dirty="0" err="1">
                <a:solidFill>
                  <a:srgbClr val="000000"/>
                </a:solidFill>
              </a:rPr>
              <a:t>with</a:t>
            </a:r>
            <a:r>
              <a:rPr lang="fr-FR" sz="1350" kern="0" dirty="0">
                <a:solidFill>
                  <a:srgbClr val="000000"/>
                </a:solidFill>
              </a:rPr>
              <a:t> </a:t>
            </a:r>
            <a:r>
              <a:rPr lang="fr-FR" sz="1350" kern="0" dirty="0" err="1" smtClean="0">
                <a:solidFill>
                  <a:srgbClr val="000000"/>
                </a:solidFill>
              </a:rPr>
              <a:t>cooling</a:t>
            </a:r>
            <a:endParaRPr lang="fr-FR" sz="1350" kern="0" dirty="0">
              <a:solidFill>
                <a:srgbClr val="000000"/>
              </a:solidFill>
            </a:endParaRPr>
          </a:p>
          <a:p>
            <a:pPr lvl="1"/>
            <a:r>
              <a:rPr lang="en-US" sz="1350" kern="0" dirty="0" smtClean="0">
                <a:solidFill>
                  <a:srgbClr val="000000"/>
                </a:solidFill>
              </a:rPr>
              <a:t>-&gt; </a:t>
            </a:r>
            <a:r>
              <a:rPr lang="fr-FR" sz="1350" kern="0" dirty="0" smtClean="0">
                <a:solidFill>
                  <a:srgbClr val="000000"/>
                </a:solidFill>
              </a:rPr>
              <a:t>T° </a:t>
            </a:r>
            <a:r>
              <a:rPr lang="fr-FR" sz="1350" kern="0" dirty="0" err="1" smtClean="0">
                <a:solidFill>
                  <a:srgbClr val="000000"/>
                </a:solidFill>
              </a:rPr>
              <a:t>rising</a:t>
            </a:r>
            <a:r>
              <a:rPr lang="fr-FR" sz="1350" kern="0" dirty="0" smtClean="0">
                <a:solidFill>
                  <a:srgbClr val="000000"/>
                </a:solidFill>
              </a:rPr>
              <a:t> in </a:t>
            </a:r>
            <a:r>
              <a:rPr lang="fr-FR" sz="1350" kern="0" dirty="0" err="1" smtClean="0">
                <a:solidFill>
                  <a:srgbClr val="000000"/>
                </a:solidFill>
              </a:rPr>
              <a:t>slab</a:t>
            </a:r>
            <a:r>
              <a:rPr lang="fr-FR" sz="1350" kern="0" dirty="0" smtClean="0">
                <a:solidFill>
                  <a:srgbClr val="000000"/>
                </a:solidFill>
              </a:rPr>
              <a:t>: ~up to 7°C</a:t>
            </a:r>
          </a:p>
          <a:p>
            <a:pPr lvl="1"/>
            <a:r>
              <a:rPr lang="en-US" sz="1350" kern="0" dirty="0" smtClean="0">
                <a:solidFill>
                  <a:srgbClr val="000000"/>
                </a:solidFill>
              </a:rPr>
              <a:t>-&gt;  </a:t>
            </a:r>
            <a:r>
              <a:rPr lang="en-US" sz="1350" kern="0" dirty="0">
                <a:solidFill>
                  <a:srgbClr val="000000"/>
                </a:solidFill>
              </a:rPr>
              <a:t>maximum: 24°C</a:t>
            </a:r>
          </a:p>
        </p:txBody>
      </p:sp>
    </p:spTree>
    <p:extLst>
      <p:ext uri="{BB962C8B-B14F-4D97-AF65-F5344CB8AC3E}">
        <p14:creationId xmlns:p14="http://schemas.microsoft.com/office/powerpoint/2010/main" val="1307794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TotalTime>
  <Words>2589</Words>
  <Application>Microsoft Office PowerPoint</Application>
  <PresentationFormat>Affichage à l'écran (4:3)</PresentationFormat>
  <Paragraphs>472</Paragraphs>
  <Slides>17</Slides>
  <Notes>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17</vt:i4>
      </vt:variant>
    </vt:vector>
  </HeadingPairs>
  <TitlesOfParts>
    <vt:vector size="32" baseType="lpstr">
      <vt:lpstr>MS Mincho</vt:lpstr>
      <vt:lpstr>Arial</vt:lpstr>
      <vt:lpstr>ArialMT</vt:lpstr>
      <vt:lpstr>Calibri</vt:lpstr>
      <vt:lpstr>Calibri-Bold</vt:lpstr>
      <vt:lpstr>Comic Sans MS</vt:lpstr>
      <vt:lpstr>DejaVu Sans</vt:lpstr>
      <vt:lpstr>GKKDAC+TimesNewRoman</vt:lpstr>
      <vt:lpstr>StarSymbol</vt:lpstr>
      <vt:lpstr>Symbol</vt:lpstr>
      <vt:lpstr>Tahoma</vt:lpstr>
      <vt:lpstr>Times New Roman</vt:lpstr>
      <vt:lpstr>TimesNewRomanPSMT</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Jean-Yves Hostachy</dc:creator>
  <cp:lastModifiedBy>Jean-Yves Hostachy</cp:lastModifiedBy>
  <cp:revision>62</cp:revision>
  <dcterms:modified xsi:type="dcterms:W3CDTF">2017-10-14T07:48:33Z</dcterms:modified>
</cp:coreProperties>
</file>