
<file path=[Content_Types].xml><?xml version="1.0" encoding="utf-8"?>
<Types xmlns="http://schemas.openxmlformats.org/package/2006/content-types">
  <Override PartName="/ppt/slideLayouts/slideLayout4.xml" ContentType="application/vnd.openxmlformats-officedocument.presentationml.slideLayout+xml"/>
  <Default Extension="jpeg" ContentType="image/jpeg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8" r:id="rId2"/>
    <p:sldId id="256" r:id="rId3"/>
    <p:sldId id="257" r:id="rId4"/>
    <p:sldId id="261" r:id="rId5"/>
    <p:sldId id="260" r:id="rId6"/>
    <p:sldId id="259" r:id="rId7"/>
    <p:sldId id="262" r:id="rId8"/>
    <p:sldId id="263" r:id="rId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479-B483-4B4A-A03D-FDC75C9C89C9}" type="datetimeFigureOut">
              <a:rPr lang="fr-FR" smtClean="0"/>
              <a:pPr/>
              <a:t>16/10/17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D93-689B-7B43-A4CE-F9436CBA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479-B483-4B4A-A03D-FDC75C9C89C9}" type="datetimeFigureOut">
              <a:rPr lang="fr-FR" smtClean="0"/>
              <a:pPr/>
              <a:t>16/10/17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D93-689B-7B43-A4CE-F9436CBA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479-B483-4B4A-A03D-FDC75C9C89C9}" type="datetimeFigureOut">
              <a:rPr lang="fr-FR" smtClean="0"/>
              <a:pPr/>
              <a:t>16/10/17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D93-689B-7B43-A4CE-F9436CBA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479-B483-4B4A-A03D-FDC75C9C89C9}" type="datetimeFigureOut">
              <a:rPr lang="fr-FR" smtClean="0"/>
              <a:pPr/>
              <a:t>16/10/17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D93-689B-7B43-A4CE-F9436CBA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479-B483-4B4A-A03D-FDC75C9C89C9}" type="datetimeFigureOut">
              <a:rPr lang="fr-FR" smtClean="0"/>
              <a:pPr/>
              <a:t>16/10/17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D93-689B-7B43-A4CE-F9436CBA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479-B483-4B4A-A03D-FDC75C9C89C9}" type="datetimeFigureOut">
              <a:rPr lang="fr-FR" smtClean="0"/>
              <a:pPr/>
              <a:t>16/10/17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D93-689B-7B43-A4CE-F9436CBA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479-B483-4B4A-A03D-FDC75C9C89C9}" type="datetimeFigureOut">
              <a:rPr lang="fr-FR" smtClean="0"/>
              <a:pPr/>
              <a:t>16/10/17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D93-689B-7B43-A4CE-F9436CBA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479-B483-4B4A-A03D-FDC75C9C89C9}" type="datetimeFigureOut">
              <a:rPr lang="fr-FR" smtClean="0"/>
              <a:pPr/>
              <a:t>16/10/17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D93-689B-7B43-A4CE-F9436CBA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479-B483-4B4A-A03D-FDC75C9C89C9}" type="datetimeFigureOut">
              <a:rPr lang="fr-FR" smtClean="0"/>
              <a:pPr/>
              <a:t>16/10/17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D93-689B-7B43-A4CE-F9436CBA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479-B483-4B4A-A03D-FDC75C9C89C9}" type="datetimeFigureOut">
              <a:rPr lang="fr-FR" smtClean="0"/>
              <a:pPr/>
              <a:t>16/10/17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D93-689B-7B43-A4CE-F9436CBA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8C479-B483-4B4A-A03D-FDC75C9C89C9}" type="datetimeFigureOut">
              <a:rPr lang="fr-FR" smtClean="0"/>
              <a:pPr/>
              <a:t>16/10/17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D93-689B-7B43-A4CE-F9436CBA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8C479-B483-4B4A-A03D-FDC75C9C89C9}" type="datetimeFigureOut">
              <a:rPr lang="fr-FR" smtClean="0"/>
              <a:pPr/>
              <a:t>16/10/17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83D93-689B-7B43-A4CE-F9436CBA0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1682" y="594062"/>
            <a:ext cx="8932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28704" y="785616"/>
            <a:ext cx="72538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                                                 </a:t>
            </a:r>
            <a:r>
              <a:rPr lang="fr-FR" dirty="0" smtClean="0"/>
              <a:t> </a:t>
            </a:r>
            <a:r>
              <a:rPr lang="fr-FR" sz="3200" dirty="0" smtClean="0"/>
              <a:t>CALICE-IPNL</a:t>
            </a:r>
            <a:endParaRPr 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538120" y="1345233"/>
            <a:ext cx="6618873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groupe en 2017-</a:t>
            </a:r>
            <a:r>
              <a:rPr lang="fr-FR" dirty="0" smtClean="0"/>
              <a:t>2018 :</a:t>
            </a:r>
          </a:p>
          <a:p>
            <a:endParaRPr lang="fr-FR" dirty="0" smtClean="0"/>
          </a:p>
          <a:p>
            <a:r>
              <a:rPr lang="fr-FR" b="1" dirty="0" smtClean="0"/>
              <a:t>Chercheurs &amp; enseignants-</a:t>
            </a:r>
            <a:r>
              <a:rPr lang="fr-FR" b="1" dirty="0" smtClean="0"/>
              <a:t>chercheurs</a:t>
            </a:r>
          </a:p>
          <a:p>
            <a:r>
              <a:rPr lang="fr-FR" dirty="0" err="1" smtClean="0"/>
              <a:t>I.Laktineh</a:t>
            </a:r>
            <a:r>
              <a:rPr lang="fr-FR" dirty="0" smtClean="0"/>
              <a:t>(EC), </a:t>
            </a:r>
            <a:r>
              <a:rPr lang="fr-FR" dirty="0" err="1" smtClean="0"/>
              <a:t>L.Mirabito</a:t>
            </a:r>
            <a:r>
              <a:rPr lang="fr-FR" dirty="0" smtClean="0"/>
              <a:t>(CR), </a:t>
            </a:r>
            <a:r>
              <a:rPr lang="fr-FR" dirty="0" smtClean="0"/>
              <a:t>G. </a:t>
            </a:r>
            <a:r>
              <a:rPr lang="fr-FR" dirty="0" smtClean="0"/>
              <a:t>Grenier(EC)</a:t>
            </a:r>
          </a:p>
          <a:p>
            <a:r>
              <a:rPr lang="fr-FR" dirty="0" err="1" smtClean="0"/>
              <a:t>B.Li</a:t>
            </a:r>
            <a:r>
              <a:rPr lang="fr-FR" dirty="0" smtClean="0"/>
              <a:t> (</a:t>
            </a:r>
            <a:r>
              <a:rPr lang="fr-FR" dirty="0" err="1" smtClean="0"/>
              <a:t>postdoc</a:t>
            </a:r>
            <a:r>
              <a:rPr lang="fr-FR" dirty="0" smtClean="0"/>
              <a:t>) , </a:t>
            </a:r>
            <a:r>
              <a:rPr lang="fr-FR" dirty="0" err="1" smtClean="0"/>
              <a:t>G.Garillot</a:t>
            </a:r>
            <a:r>
              <a:rPr lang="fr-FR" dirty="0" smtClean="0"/>
              <a:t> (</a:t>
            </a:r>
            <a:r>
              <a:rPr lang="fr-FR" dirty="0" err="1" smtClean="0"/>
              <a:t>PhD</a:t>
            </a:r>
            <a:r>
              <a:rPr lang="fr-FR" dirty="0" smtClean="0"/>
              <a:t>),  </a:t>
            </a:r>
            <a:r>
              <a:rPr lang="fr-FR" dirty="0" err="1" smtClean="0"/>
              <a:t>B.Liu</a:t>
            </a:r>
            <a:r>
              <a:rPr lang="fr-FR" dirty="0" smtClean="0"/>
              <a:t> (</a:t>
            </a:r>
            <a:r>
              <a:rPr lang="fr-FR" dirty="0" err="1" smtClean="0"/>
              <a:t>PhD</a:t>
            </a:r>
            <a:r>
              <a:rPr lang="fr-FR" dirty="0" smtClean="0"/>
              <a:t>, </a:t>
            </a:r>
            <a:r>
              <a:rPr lang="fr-FR" dirty="0" err="1" smtClean="0"/>
              <a:t>co</a:t>
            </a:r>
            <a:r>
              <a:rPr lang="fr-FR" dirty="0" err="1" smtClean="0"/>
              <a:t>-tutelle</a:t>
            </a:r>
            <a:r>
              <a:rPr lang="fr-FR" dirty="0" smtClean="0"/>
              <a:t> avec Shanghai)</a:t>
            </a:r>
          </a:p>
          <a:p>
            <a:endParaRPr lang="fr-FR" dirty="0" smtClean="0"/>
          </a:p>
          <a:p>
            <a:r>
              <a:rPr lang="fr-FR" b="1" dirty="0" smtClean="0"/>
              <a:t>Ingénieur de </a:t>
            </a:r>
            <a:r>
              <a:rPr lang="fr-FR" b="1" dirty="0" smtClean="0"/>
              <a:t>recherche</a:t>
            </a:r>
          </a:p>
          <a:p>
            <a:r>
              <a:rPr lang="fr-FR" dirty="0" err="1" smtClean="0"/>
              <a:t>C.Combaret</a:t>
            </a:r>
            <a:r>
              <a:rPr lang="fr-FR" dirty="0" smtClean="0"/>
              <a:t> (DAQ), </a:t>
            </a:r>
            <a:r>
              <a:rPr lang="fr-FR" dirty="0" err="1" smtClean="0"/>
              <a:t>H.Mathez</a:t>
            </a:r>
            <a:r>
              <a:rPr lang="fr-FR" dirty="0" smtClean="0"/>
              <a:t> (électronique), J-C. </a:t>
            </a:r>
            <a:r>
              <a:rPr lang="fr-FR" dirty="0" err="1" smtClean="0"/>
              <a:t>Ianigro</a:t>
            </a:r>
            <a:r>
              <a:rPr lang="fr-FR" dirty="0" smtClean="0"/>
              <a:t> (Mécanique), </a:t>
            </a:r>
            <a:r>
              <a:rPr lang="fr-FR" dirty="0" err="1" smtClean="0"/>
              <a:t>T.Kurca</a:t>
            </a:r>
            <a:r>
              <a:rPr lang="fr-FR" dirty="0" smtClean="0"/>
              <a:t> (simulation)  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b="1" dirty="0" smtClean="0"/>
              <a:t>Activités</a:t>
            </a:r>
            <a:endParaRPr lang="fr-FR" dirty="0" smtClean="0"/>
          </a:p>
          <a:p>
            <a:r>
              <a:rPr lang="fr-FR" dirty="0" smtClean="0"/>
              <a:t>Analyse des </a:t>
            </a:r>
            <a:r>
              <a:rPr lang="fr-FR" dirty="0" smtClean="0"/>
              <a:t>données des tests/faisceau</a:t>
            </a:r>
          </a:p>
          <a:p>
            <a:r>
              <a:rPr lang="fr-FR" dirty="0" smtClean="0"/>
              <a:t>Développement de logiciel </a:t>
            </a:r>
            <a:r>
              <a:rPr lang="fr-FR" dirty="0" smtClean="0"/>
              <a:t>PFA pour ILD</a:t>
            </a:r>
          </a:p>
          <a:p>
            <a:r>
              <a:rPr lang="fr-FR" dirty="0" smtClean="0"/>
              <a:t>Etudes préparatoires des canaux physiques (ILC, CEPC)</a:t>
            </a:r>
          </a:p>
          <a:p>
            <a:r>
              <a:rPr lang="fr-FR" dirty="0" smtClean="0"/>
              <a:t>Réalisation de module0</a:t>
            </a: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1682" y="249678"/>
            <a:ext cx="8932318" cy="587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endParaRPr lang="fr-FR" sz="1600" dirty="0" smtClean="0"/>
          </a:p>
          <a:p>
            <a:pPr>
              <a:buFontTx/>
              <a:buChar char="-"/>
            </a:pPr>
            <a:endParaRPr lang="fr-FR" sz="1600" dirty="0" smtClean="0"/>
          </a:p>
          <a:p>
            <a:pPr>
              <a:buFontTx/>
              <a:buChar char="-"/>
            </a:pPr>
            <a:endParaRPr lang="fr-FR" sz="1600" dirty="0" smtClean="0"/>
          </a:p>
          <a:p>
            <a:r>
              <a:rPr lang="fr-FR" sz="1600" b="1" dirty="0" smtClean="0"/>
              <a:t>                                          </a:t>
            </a:r>
            <a:r>
              <a:rPr lang="fr-FR" sz="2400" b="1" dirty="0" smtClean="0"/>
              <a:t>Objectives scientifiques 2017-2018</a:t>
            </a:r>
          </a:p>
          <a:p>
            <a:endParaRPr lang="fr-FR" sz="1600" b="1" dirty="0" smtClean="0"/>
          </a:p>
          <a:p>
            <a:endParaRPr lang="fr-FR" sz="1600" b="1" dirty="0" smtClean="0"/>
          </a:p>
          <a:p>
            <a:r>
              <a:rPr lang="fr-FR" sz="1600" b="1" dirty="0" smtClean="0"/>
              <a:t>Analyses</a:t>
            </a:r>
          </a:p>
          <a:p>
            <a:endParaRPr lang="fr-FR" sz="1600" b="1" dirty="0" smtClean="0"/>
          </a:p>
          <a:p>
            <a:r>
              <a:rPr lang="fr-FR" sz="1600" dirty="0" smtClean="0"/>
              <a:t>Continuer </a:t>
            </a:r>
            <a:r>
              <a:rPr lang="fr-FR" sz="1600" dirty="0" smtClean="0"/>
              <a:t>à exploiter les données des tests/faisceaux pour l’étude des</a:t>
            </a:r>
            <a:endParaRPr lang="fr-FR" sz="1600" dirty="0" smtClean="0"/>
          </a:p>
          <a:p>
            <a:r>
              <a:rPr lang="fr-FR" sz="1600" dirty="0" smtClean="0"/>
              <a:t>gerbes </a:t>
            </a:r>
            <a:r>
              <a:rPr lang="fr-FR" sz="1600" dirty="0" smtClean="0"/>
              <a:t>hadroniques et améliorer les algorithmes de construction de type PFA:</a:t>
            </a:r>
          </a:p>
          <a:p>
            <a:endParaRPr lang="fr-FR" sz="1600" dirty="0" smtClean="0"/>
          </a:p>
          <a:p>
            <a:pPr>
              <a:buFontTx/>
              <a:buChar char="-"/>
            </a:pPr>
            <a:r>
              <a:rPr lang="fr-FR" sz="1600" i="1" dirty="0" err="1" smtClean="0"/>
              <a:t>Tracking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within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Hadronic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Showers</a:t>
            </a:r>
            <a:r>
              <a:rPr lang="fr-FR" sz="1600" i="1" dirty="0" smtClean="0"/>
              <a:t> in the CALICE SDHCAL prototype </a:t>
            </a:r>
            <a:r>
              <a:rPr lang="fr-FR" sz="1600" i="1" dirty="0" err="1" smtClean="0"/>
              <a:t>using</a:t>
            </a:r>
            <a:r>
              <a:rPr lang="fr-FR" sz="1600" i="1" dirty="0" smtClean="0"/>
              <a:t> a </a:t>
            </a:r>
            <a:r>
              <a:rPr lang="fr-FR" sz="1600" i="1" dirty="0" err="1" smtClean="0"/>
              <a:t>Hough</a:t>
            </a:r>
            <a:r>
              <a:rPr lang="fr-FR" sz="1600" i="1" dirty="0" smtClean="0"/>
              <a:t>  </a:t>
            </a:r>
          </a:p>
          <a:p>
            <a:r>
              <a:rPr lang="fr-FR" sz="1600" i="1" dirty="0" smtClean="0"/>
              <a:t> </a:t>
            </a:r>
            <a:r>
              <a:rPr lang="fr-FR" sz="1600" i="1" dirty="0" err="1" smtClean="0"/>
              <a:t>Transform</a:t>
            </a:r>
            <a:r>
              <a:rPr lang="fr-FR" sz="1600" i="1" dirty="0" smtClean="0"/>
              <a:t> Technique</a:t>
            </a:r>
            <a:r>
              <a:rPr lang="fr-FR" sz="1600" dirty="0" smtClean="0"/>
              <a:t> : </a:t>
            </a:r>
            <a:r>
              <a:rPr lang="fr-FR" sz="1600" b="1" dirty="0" smtClean="0">
                <a:solidFill>
                  <a:srgbClr val="FF2929"/>
                </a:solidFill>
              </a:rPr>
              <a:t>publié</a:t>
            </a:r>
          </a:p>
          <a:p>
            <a:r>
              <a:rPr lang="fr-FR" sz="1600" i="1" dirty="0" smtClean="0">
                <a:sym typeface="Wingdings"/>
              </a:rPr>
              <a:t>-</a:t>
            </a:r>
            <a:r>
              <a:rPr lang="fr-FR" sz="1600" i="1" dirty="0" err="1" smtClean="0"/>
              <a:t>Separation</a:t>
            </a:r>
            <a:r>
              <a:rPr lang="fr-FR" sz="1600" i="1" dirty="0" smtClean="0"/>
              <a:t> of </a:t>
            </a:r>
            <a:r>
              <a:rPr lang="fr-FR" sz="1600" i="1" dirty="0" err="1" smtClean="0"/>
              <a:t>nearby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hadronic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showers</a:t>
            </a:r>
            <a:r>
              <a:rPr lang="fr-FR" sz="1600" i="1" dirty="0" smtClean="0"/>
              <a:t> in the CALICE SDHCAL prototype detector </a:t>
            </a:r>
            <a:r>
              <a:rPr lang="fr-FR" sz="1600" i="1" dirty="0" err="1" smtClean="0"/>
              <a:t>using</a:t>
            </a:r>
            <a:r>
              <a:rPr lang="fr-FR" sz="1600" i="1" dirty="0" smtClean="0"/>
              <a:t>  </a:t>
            </a:r>
            <a:r>
              <a:rPr lang="fr-FR" sz="1600" i="1" dirty="0" err="1" smtClean="0"/>
              <a:t>ArborPFA</a:t>
            </a:r>
            <a:r>
              <a:rPr lang="fr-FR" sz="1600" i="1" dirty="0" smtClean="0"/>
              <a:t> : </a:t>
            </a:r>
          </a:p>
          <a:p>
            <a:r>
              <a:rPr lang="fr-FR" sz="1600" i="1" dirty="0" smtClean="0">
                <a:solidFill>
                  <a:srgbClr val="FF2929"/>
                </a:solidFill>
              </a:rPr>
              <a:t>À  finaliser</a:t>
            </a:r>
          </a:p>
          <a:p>
            <a:pPr>
              <a:buFontTx/>
              <a:buChar char="-"/>
            </a:pPr>
            <a:r>
              <a:rPr lang="fr-FR" sz="1600" i="1" dirty="0" smtClean="0"/>
              <a:t> </a:t>
            </a:r>
            <a:r>
              <a:rPr lang="fr-FR" sz="1600" i="1" dirty="0" err="1" smtClean="0"/>
              <a:t>Particle</a:t>
            </a:r>
            <a:r>
              <a:rPr lang="fr-FR" sz="1600" i="1" dirty="0" smtClean="0"/>
              <a:t> identification and </a:t>
            </a:r>
            <a:r>
              <a:rPr lang="fr-FR" sz="1600" i="1" dirty="0" err="1" smtClean="0"/>
              <a:t>energy</a:t>
            </a:r>
            <a:r>
              <a:rPr lang="fr-FR" sz="1600" i="1" dirty="0" smtClean="0"/>
              <a:t> reconstruction </a:t>
            </a:r>
            <a:r>
              <a:rPr lang="fr-FR" sz="1600" i="1" dirty="0" err="1" smtClean="0"/>
              <a:t>using</a:t>
            </a:r>
            <a:r>
              <a:rPr lang="fr-FR" sz="1600" i="1" dirty="0" smtClean="0"/>
              <a:t> BDT </a:t>
            </a:r>
            <a:r>
              <a:rPr lang="fr-FR" sz="1600" i="1" dirty="0" err="1" smtClean="0"/>
              <a:t>method</a:t>
            </a:r>
            <a:r>
              <a:rPr lang="fr-FR" sz="1600" i="1" dirty="0" smtClean="0"/>
              <a:t> : </a:t>
            </a:r>
            <a:r>
              <a:rPr lang="fr-FR" sz="1600" dirty="0" smtClean="0">
                <a:solidFill>
                  <a:srgbClr val="FF2929"/>
                </a:solidFill>
              </a:rPr>
              <a:t>note en </a:t>
            </a:r>
            <a:r>
              <a:rPr lang="fr-FR" sz="1600" dirty="0" smtClean="0">
                <a:solidFill>
                  <a:srgbClr val="FF2929"/>
                </a:solidFill>
              </a:rPr>
              <a:t>phase de finalisation</a:t>
            </a:r>
          </a:p>
          <a:p>
            <a:pPr>
              <a:buFontTx/>
              <a:buChar char="-"/>
            </a:pPr>
            <a:endParaRPr lang="fr-FR" sz="1600" dirty="0" smtClean="0">
              <a:solidFill>
                <a:srgbClr val="FF2929"/>
              </a:solidFill>
            </a:endParaRPr>
          </a:p>
          <a:p>
            <a:r>
              <a:rPr lang="fr-FR" sz="1600" dirty="0" smtClean="0"/>
              <a:t>- Etudier la différence des gerbes hadroniques associées aux </a:t>
            </a:r>
            <a:r>
              <a:rPr lang="fr-FR" sz="1600" b="1" dirty="0" smtClean="0"/>
              <a:t>pions </a:t>
            </a:r>
            <a:r>
              <a:rPr lang="fr-FR" sz="1600" dirty="0" smtClean="0"/>
              <a:t>et aux</a:t>
            </a:r>
            <a:r>
              <a:rPr lang="fr-FR" sz="1600" b="1" dirty="0" smtClean="0"/>
              <a:t> protons </a:t>
            </a:r>
            <a:r>
              <a:rPr lang="fr-FR" sz="1600" dirty="0" smtClean="0"/>
              <a:t>dans le SDHCAL ( objectif du test/faisceau du septembre 2017</a:t>
            </a:r>
            <a:r>
              <a:rPr lang="fr-FR" sz="1600" dirty="0" smtClean="0">
                <a:solidFill>
                  <a:srgbClr val="000000"/>
                </a:solidFill>
              </a:rPr>
              <a:t>)</a:t>
            </a:r>
          </a:p>
          <a:p>
            <a:endParaRPr lang="fr-FR" sz="1600" dirty="0" smtClean="0">
              <a:solidFill>
                <a:srgbClr val="000000"/>
              </a:solidFill>
            </a:endParaRPr>
          </a:p>
          <a:p>
            <a:r>
              <a:rPr lang="fr-FR" sz="1600" dirty="0" smtClean="0">
                <a:sym typeface="Wingdings"/>
              </a:rPr>
              <a:t>- Préparer la physique du futur collisionneur </a:t>
            </a:r>
            <a:r>
              <a:rPr lang="fr-FR" sz="1600" dirty="0" err="1" smtClean="0">
                <a:sym typeface="Wingdings"/>
              </a:rPr>
              <a:t>leptonique</a:t>
            </a:r>
            <a:r>
              <a:rPr lang="fr-FR" sz="1600" dirty="0" smtClean="0">
                <a:sym typeface="Wingdings"/>
              </a:rPr>
              <a:t> (e e </a:t>
            </a:r>
            <a:r>
              <a:rPr lang="fr-FR" sz="1600" dirty="0" err="1" smtClean="0">
                <a:sym typeface="Wingdings"/>
              </a:rPr>
              <a:t></a:t>
            </a:r>
            <a:r>
              <a:rPr lang="fr-FR" sz="1600" dirty="0" smtClean="0">
                <a:sym typeface="Wingdings"/>
              </a:rPr>
              <a:t> H Z, </a:t>
            </a:r>
            <a:r>
              <a:rPr lang="fr-FR" sz="1600" dirty="0" err="1" smtClean="0">
                <a:sym typeface="Wingdings"/>
              </a:rPr>
              <a:t>ν</a:t>
            </a:r>
            <a:r>
              <a:rPr lang="fr-FR" sz="1600" dirty="0" smtClean="0">
                <a:sym typeface="Wingdings"/>
              </a:rPr>
              <a:t> </a:t>
            </a:r>
            <a:r>
              <a:rPr lang="fr-FR" sz="1600" dirty="0" err="1" smtClean="0">
                <a:sym typeface="Wingdings"/>
              </a:rPr>
              <a:t>ν</a:t>
            </a:r>
            <a:r>
              <a:rPr lang="fr-FR" sz="1600" dirty="0" smtClean="0">
                <a:sym typeface="Wingdings"/>
              </a:rPr>
              <a:t> H,…) pour ILC (G. </a:t>
            </a:r>
            <a:r>
              <a:rPr lang="fr-FR" sz="1600" dirty="0" err="1" smtClean="0">
                <a:sym typeface="Wingdings"/>
              </a:rPr>
              <a:t>Garillot</a:t>
            </a:r>
            <a:r>
              <a:rPr lang="fr-FR" sz="1600" dirty="0" smtClean="0">
                <a:sym typeface="Wingdings"/>
              </a:rPr>
              <a:t>)  et CEPC (B. Liu,  étudiant chinois en </a:t>
            </a:r>
            <a:r>
              <a:rPr lang="fr-FR" sz="1600" dirty="0" err="1" smtClean="0">
                <a:sym typeface="Wingdings"/>
              </a:rPr>
              <a:t>co-tutelle</a:t>
            </a:r>
            <a:r>
              <a:rPr lang="fr-FR" sz="1600" dirty="0" smtClean="0">
                <a:sym typeface="Wingdings"/>
              </a:rPr>
              <a:t> financé par la Chine). </a:t>
            </a:r>
          </a:p>
          <a:p>
            <a:endParaRPr lang="fr-FR" sz="1600" b="1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1682" y="249678"/>
            <a:ext cx="8932318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b="1" dirty="0" smtClean="0"/>
              <a:t>Hardware</a:t>
            </a:r>
            <a:r>
              <a:rPr lang="fr-FR" b="1" dirty="0" smtClean="0"/>
              <a:t>, software, R&amp;D</a:t>
            </a:r>
          </a:p>
          <a:p>
            <a:pPr>
              <a:buFontTx/>
              <a:buChar char="-"/>
            </a:pPr>
            <a:r>
              <a:rPr lang="fr-FR" dirty="0" smtClean="0"/>
              <a:t>Produire</a:t>
            </a:r>
            <a:r>
              <a:rPr lang="fr-FR" dirty="0" smtClean="0"/>
              <a:t> </a:t>
            </a:r>
            <a:r>
              <a:rPr lang="fr-FR" dirty="0" smtClean="0"/>
              <a:t>6</a:t>
            </a:r>
            <a:r>
              <a:rPr lang="fr-FR" dirty="0" smtClean="0"/>
              <a:t> </a:t>
            </a:r>
            <a:r>
              <a:rPr lang="fr-FR" dirty="0" smtClean="0"/>
              <a:t>RPC pour remplacer les détecteurs RPC cassés lors du transport du CERN à Lyon en 2016 : </a:t>
            </a:r>
            <a:r>
              <a:rPr lang="fr-FR" b="1" dirty="0" smtClean="0">
                <a:solidFill>
                  <a:srgbClr val="FF2929"/>
                </a:solidFill>
              </a:rPr>
              <a:t>fait</a:t>
            </a:r>
            <a:endParaRPr lang="fr-FR" dirty="0" smtClean="0">
              <a:solidFill>
                <a:srgbClr val="FF2929"/>
              </a:solidFill>
            </a:endParaRPr>
          </a:p>
          <a:p>
            <a:pPr>
              <a:buFontTx/>
              <a:buChar char="-"/>
            </a:pPr>
            <a:r>
              <a:rPr lang="fr-FR" dirty="0" smtClean="0"/>
              <a:t> Amélioration du système de DAQ+ monitoring :</a:t>
            </a:r>
            <a:r>
              <a:rPr lang="fr-FR" b="1" dirty="0" smtClean="0">
                <a:solidFill>
                  <a:srgbClr val="FF0000"/>
                </a:solidFill>
              </a:rPr>
              <a:t> fait</a:t>
            </a:r>
          </a:p>
          <a:p>
            <a:r>
              <a:rPr lang="fr-FR" b="1" dirty="0" smtClean="0"/>
              <a:t>- </a:t>
            </a:r>
            <a:r>
              <a:rPr lang="fr-FR" dirty="0" smtClean="0"/>
              <a:t>Construire quelques grandes chambres et les équiper avec la nouvelle </a:t>
            </a:r>
            <a:r>
              <a:rPr lang="fr-FR" dirty="0" smtClean="0"/>
              <a:t>électronique (HR3)</a:t>
            </a:r>
            <a:r>
              <a:rPr lang="fr-FR" dirty="0" smtClean="0">
                <a:sym typeface="Wingdings"/>
              </a:rPr>
              <a:t> </a:t>
            </a:r>
            <a:r>
              <a:rPr lang="fr-FR" dirty="0" smtClean="0">
                <a:sym typeface="Wingdings"/>
              </a:rPr>
              <a:t>module 0 pour ILC: </a:t>
            </a:r>
            <a:r>
              <a:rPr lang="fr-FR" dirty="0" smtClean="0">
                <a:solidFill>
                  <a:srgbClr val="FF2929"/>
                </a:solidFill>
                <a:sym typeface="Wingdings"/>
              </a:rPr>
              <a:t>Première chambre à construire avant fin 2017</a:t>
            </a:r>
          </a:p>
          <a:p>
            <a:r>
              <a:rPr lang="fr-FR" dirty="0" smtClean="0">
                <a:solidFill>
                  <a:srgbClr val="FF2929"/>
                </a:solidFill>
                <a:sym typeface="Wingdings"/>
              </a:rPr>
              <a:t>Construire 2-3 autres chambres en 2018</a:t>
            </a:r>
            <a:r>
              <a:rPr lang="fr-FR" dirty="0" err="1" smtClean="0">
                <a:solidFill>
                  <a:srgbClr val="FF2929"/>
                </a:solidFill>
                <a:sym typeface="Wingdings"/>
              </a:rPr>
              <a:t></a:t>
            </a:r>
            <a:r>
              <a:rPr lang="fr-FR" dirty="0" smtClean="0">
                <a:solidFill>
                  <a:srgbClr val="FF2929"/>
                </a:solidFill>
                <a:sym typeface="Wingdings"/>
              </a:rPr>
              <a:t> HR3 +PCB  </a:t>
            </a:r>
            <a:r>
              <a:rPr lang="fr-FR" i="1" dirty="0" smtClean="0">
                <a:sym typeface="Wingdings"/>
              </a:rPr>
              <a:t>DIF et mécanique par CIEMAT</a:t>
            </a:r>
          </a:p>
          <a:p>
            <a:endParaRPr lang="fr-FR" i="1" dirty="0" smtClean="0">
              <a:sym typeface="Wingdings"/>
            </a:endParaRPr>
          </a:p>
          <a:p>
            <a:pPr>
              <a:buFontTx/>
              <a:buChar char="-"/>
            </a:pPr>
            <a:r>
              <a:rPr lang="fr-FR" dirty="0" smtClean="0">
                <a:sym typeface="Wingdings"/>
              </a:rPr>
              <a:t>Développer </a:t>
            </a:r>
            <a:r>
              <a:rPr lang="fr-FR" dirty="0" smtClean="0">
                <a:sym typeface="Wingdings"/>
              </a:rPr>
              <a:t>un système de « </a:t>
            </a:r>
            <a:r>
              <a:rPr lang="fr-FR" dirty="0" err="1" smtClean="0">
                <a:sym typeface="Wingdings"/>
              </a:rPr>
              <a:t>cooling</a:t>
            </a:r>
            <a:r>
              <a:rPr lang="fr-FR" dirty="0" smtClean="0">
                <a:sym typeface="Wingdings"/>
              </a:rPr>
              <a:t> » pour valider le SDHCAL comme option de référence pour CEPC. </a:t>
            </a:r>
            <a:r>
              <a:rPr lang="fr-FR" dirty="0" smtClean="0">
                <a:solidFill>
                  <a:srgbClr val="FF2929"/>
                </a:solidFill>
                <a:sym typeface="Wingdings"/>
              </a:rPr>
              <a:t>Etude faite</a:t>
            </a:r>
            <a:r>
              <a:rPr lang="fr-FR" dirty="0" smtClean="0">
                <a:solidFill>
                  <a:srgbClr val="FF2929"/>
                </a:solidFill>
                <a:sym typeface="Wingdings"/>
              </a:rPr>
              <a:t> mais réalisation </a:t>
            </a:r>
            <a:r>
              <a:rPr lang="fr-FR" dirty="0" smtClean="0">
                <a:solidFill>
                  <a:srgbClr val="FF2929"/>
                </a:solidFill>
                <a:sym typeface="Wingdings"/>
              </a:rPr>
              <a:t>peut se faire sur un grand détecteur.</a:t>
            </a:r>
          </a:p>
          <a:p>
            <a:pPr>
              <a:buFontTx/>
              <a:buChar char="-"/>
            </a:pPr>
            <a:r>
              <a:rPr lang="fr-FR" dirty="0" smtClean="0">
                <a:sym typeface="Wingdings"/>
              </a:rPr>
              <a:t>Etablir une synergie avec le développement sur le timing de CMS pour étudier son impact sur SDHCAL.  </a:t>
            </a:r>
            <a:r>
              <a:rPr lang="fr-FR" dirty="0" smtClean="0">
                <a:solidFill>
                  <a:srgbClr val="FF2929"/>
                </a:solidFill>
                <a:sym typeface="Wingdings"/>
              </a:rPr>
              <a:t>Utilisation des cartes </a:t>
            </a:r>
            <a:r>
              <a:rPr lang="fr-FR" dirty="0" err="1" smtClean="0">
                <a:solidFill>
                  <a:srgbClr val="FF2929"/>
                </a:solidFill>
                <a:sym typeface="Wingdings"/>
              </a:rPr>
              <a:t>CMS+petiroc</a:t>
            </a:r>
            <a:r>
              <a:rPr lang="fr-FR" dirty="0" smtClean="0">
                <a:solidFill>
                  <a:srgbClr val="FF2929"/>
                </a:solidFill>
                <a:sym typeface="Wingdings"/>
              </a:rPr>
              <a:t> dans un avenir proche </a:t>
            </a:r>
            <a:r>
              <a:rPr lang="fr-FR" dirty="0" smtClean="0">
                <a:solidFill>
                  <a:srgbClr val="000000"/>
                </a:solidFill>
                <a:sym typeface="Wingdings"/>
              </a:rPr>
              <a:t>mais aussi une collaboration avec les Coréens</a:t>
            </a:r>
            <a:r>
              <a:rPr lang="fr-FR" dirty="0" smtClean="0">
                <a:solidFill>
                  <a:srgbClr val="000000"/>
                </a:solidFill>
                <a:sym typeface="Wingdings"/>
              </a:rPr>
              <a:t> de </a:t>
            </a:r>
            <a:r>
              <a:rPr lang="fr-FR" dirty="0" err="1" smtClean="0">
                <a:solidFill>
                  <a:srgbClr val="000000"/>
                </a:solidFill>
                <a:sym typeface="Wingdings"/>
              </a:rPr>
              <a:t>Gangneung</a:t>
            </a:r>
            <a:endParaRPr lang="fr-FR" dirty="0" smtClean="0">
              <a:solidFill>
                <a:srgbClr val="000000"/>
              </a:solidFill>
              <a:sym typeface="Wingdings"/>
            </a:endParaRPr>
          </a:p>
          <a:p>
            <a:pPr>
              <a:buFontTx/>
              <a:buChar char="-"/>
            </a:pPr>
            <a:endParaRPr lang="fr-FR" dirty="0" smtClean="0">
              <a:solidFill>
                <a:srgbClr val="FF2929"/>
              </a:solidFill>
              <a:sym typeface="Wingdings"/>
            </a:endParaRPr>
          </a:p>
          <a:p>
            <a:pPr>
              <a:buFontTx/>
              <a:buChar char="-"/>
            </a:pPr>
            <a:r>
              <a:rPr lang="fr-FR" b="1" dirty="0" smtClean="0">
                <a:sym typeface="Wingdings"/>
              </a:rPr>
              <a:t>Autres activités</a:t>
            </a:r>
          </a:p>
          <a:p>
            <a:pPr>
              <a:buFontTx/>
              <a:buChar char="-"/>
            </a:pPr>
            <a:r>
              <a:rPr lang="fr-FR" dirty="0" smtClean="0">
                <a:solidFill>
                  <a:schemeClr val="accent2"/>
                </a:solidFill>
              </a:rPr>
              <a:t>Organisation </a:t>
            </a:r>
          </a:p>
          <a:p>
            <a:pPr>
              <a:buFontTx/>
              <a:buChar char="-"/>
            </a:pPr>
            <a:r>
              <a:rPr lang="fr-FR" dirty="0" smtClean="0"/>
              <a:t>Organisation du workshop ILD-ILC qui a eu lieu Lyon le mois d’avril</a:t>
            </a:r>
          </a:p>
          <a:p>
            <a:pPr>
              <a:buFontTx/>
              <a:buChar char="-"/>
            </a:pPr>
            <a:r>
              <a:rPr lang="fr-FR" dirty="0" smtClean="0"/>
              <a:t>Préparation de la conférence CHEF2017 à Lyon le mois d’octobre.</a:t>
            </a:r>
          </a:p>
          <a:p>
            <a:r>
              <a:rPr lang="fr-FR" dirty="0" smtClean="0">
                <a:solidFill>
                  <a:srgbClr val="C0504D"/>
                </a:solidFill>
              </a:rPr>
              <a:t>Responsabilité</a:t>
            </a:r>
          </a:p>
          <a:p>
            <a:pPr>
              <a:buFontTx/>
              <a:buChar char="-"/>
            </a:pPr>
            <a:r>
              <a:rPr lang="fr-FR" dirty="0" smtClean="0"/>
              <a:t>Responsabilité du projet SDHCAL au sein de CALICE, du</a:t>
            </a:r>
            <a:r>
              <a:rPr lang="fr-FR" dirty="0" smtClean="0"/>
              <a:t> calorimètre </a:t>
            </a:r>
            <a:r>
              <a:rPr lang="fr-FR" dirty="0" smtClean="0"/>
              <a:t>hadronique SDHCAL du projet </a:t>
            </a:r>
            <a:r>
              <a:rPr lang="fr-FR" dirty="0" smtClean="0"/>
              <a:t>ILD</a:t>
            </a:r>
            <a:r>
              <a:rPr lang="fr-FR" dirty="0" smtClean="0"/>
              <a:t>. Participation à rédaction du CDR du CEPC. </a:t>
            </a:r>
            <a:endParaRPr lang="fr-FR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27978" y="-929597"/>
            <a:ext cx="6368778" cy="822797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55360" y="-5176832"/>
            <a:ext cx="2289600" cy="1717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29" y="125021"/>
            <a:ext cx="7291289" cy="64784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80GevH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729" y="2886459"/>
            <a:ext cx="4094732" cy="3971541"/>
          </a:xfrm>
          <a:prstGeom prst="rect">
            <a:avLst/>
          </a:prstGeom>
        </p:spPr>
      </p:pic>
      <p:pic>
        <p:nvPicPr>
          <p:cNvPr id="11" name="Image 10" descr="80GevNonH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21" y="3031500"/>
            <a:ext cx="3945193" cy="3826500"/>
          </a:xfrm>
          <a:prstGeom prst="rect">
            <a:avLst/>
          </a:prstGeom>
        </p:spPr>
      </p:pic>
      <p:pic>
        <p:nvPicPr>
          <p:cNvPr id="12" name="Image 11" descr="mulHo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755" y="0"/>
            <a:ext cx="3072543" cy="2858918"/>
          </a:xfrm>
          <a:prstGeom prst="rect">
            <a:avLst/>
          </a:prstGeom>
        </p:spPr>
      </p:pic>
      <p:pic>
        <p:nvPicPr>
          <p:cNvPr id="13" name="Image 12" descr="mulNonHo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70" y="0"/>
            <a:ext cx="3176462" cy="30920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7-10-16 à 13.32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77" y="1195682"/>
            <a:ext cx="3573953" cy="4432300"/>
          </a:xfrm>
          <a:prstGeom prst="rect">
            <a:avLst/>
          </a:prstGeom>
        </p:spPr>
      </p:pic>
      <p:pic>
        <p:nvPicPr>
          <p:cNvPr id="6" name="Image 5" descr="Capture d’écran 2017-10-16 à 13.32.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666" y="1507602"/>
            <a:ext cx="3848260" cy="3835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7-10-16 à 13.35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521" y="238822"/>
            <a:ext cx="4308677" cy="6315223"/>
          </a:xfrm>
          <a:prstGeom prst="rect">
            <a:avLst/>
          </a:prstGeom>
        </p:spPr>
      </p:pic>
      <p:grpSp>
        <p:nvGrpSpPr>
          <p:cNvPr id="5" name="Grupo 17"/>
          <p:cNvGrpSpPr/>
          <p:nvPr/>
        </p:nvGrpSpPr>
        <p:grpSpPr>
          <a:xfrm rot="16200000">
            <a:off x="-1265213" y="2819163"/>
            <a:ext cx="6722382" cy="2769085"/>
            <a:chOff x="2154640" y="-1901566"/>
            <a:chExt cx="10273314" cy="4429746"/>
          </a:xfrm>
        </p:grpSpPr>
        <p:pic>
          <p:nvPicPr>
            <p:cNvPr id="6" name="Imagen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6788" t="57074" r="14951" b="6341"/>
            <a:stretch/>
          </p:blipFill>
          <p:spPr>
            <a:xfrm>
              <a:off x="4377258" y="-1901566"/>
              <a:ext cx="8050696" cy="2509024"/>
            </a:xfrm>
            <a:prstGeom prst="rect">
              <a:avLst/>
            </a:prstGeom>
          </p:spPr>
        </p:pic>
        <p:cxnSp>
          <p:nvCxnSpPr>
            <p:cNvPr id="8" name="Conector recto de flecha 4"/>
            <p:cNvCxnSpPr/>
            <p:nvPr/>
          </p:nvCxnSpPr>
          <p:spPr>
            <a:xfrm rot="5400000" flipH="1">
              <a:off x="6126291" y="672433"/>
              <a:ext cx="163944" cy="165753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6"/>
            <p:cNvCxnSpPr/>
            <p:nvPr/>
          </p:nvCxnSpPr>
          <p:spPr>
            <a:xfrm rot="5400000" flipV="1">
              <a:off x="4521538" y="1060461"/>
              <a:ext cx="149819" cy="56769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adroTexto 8"/>
            <p:cNvSpPr txBox="1"/>
            <p:nvPr/>
          </p:nvSpPr>
          <p:spPr>
            <a:xfrm>
              <a:off x="2154640" y="1789648"/>
              <a:ext cx="788795" cy="73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>
                  <a:solidFill>
                    <a:schemeClr val="bg1"/>
                  </a:solidFill>
                </a:rPr>
                <a:t>POWER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Conector recto de flecha 10"/>
            <p:cNvCxnSpPr/>
            <p:nvPr/>
          </p:nvCxnSpPr>
          <p:spPr>
            <a:xfrm flipV="1">
              <a:off x="2706087" y="1825010"/>
              <a:ext cx="237349" cy="23952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465</Words>
  <Application>Microsoft Macintosh PowerPoint</Application>
  <PresentationFormat>Présentation à l'écran (4:3)</PresentationFormat>
  <Paragraphs>55</Paragraphs>
  <Slides>8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admin</cp:lastModifiedBy>
  <cp:revision>10</cp:revision>
  <dcterms:created xsi:type="dcterms:W3CDTF">2017-10-16T06:14:05Z</dcterms:created>
  <dcterms:modified xsi:type="dcterms:W3CDTF">2017-10-16T11:40:32Z</dcterms:modified>
</cp:coreProperties>
</file>