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21" r:id="rId2"/>
    <p:sldMasterId id="2147483745" r:id="rId3"/>
    <p:sldMasterId id="2147483793" r:id="rId4"/>
    <p:sldMasterId id="2147483829" r:id="rId5"/>
    <p:sldMasterId id="2147483841" r:id="rId6"/>
    <p:sldMasterId id="2147483855" r:id="rId7"/>
    <p:sldMasterId id="2147483904" r:id="rId8"/>
    <p:sldMasterId id="2147483916" r:id="rId9"/>
  </p:sldMasterIdLst>
  <p:notesMasterIdLst>
    <p:notesMasterId r:id="rId55"/>
  </p:notesMasterIdLst>
  <p:handoutMasterIdLst>
    <p:handoutMasterId r:id="rId56"/>
  </p:handoutMasterIdLst>
  <p:sldIdLst>
    <p:sldId id="272" r:id="rId10"/>
    <p:sldId id="301" r:id="rId11"/>
    <p:sldId id="445" r:id="rId12"/>
    <p:sldId id="325" r:id="rId13"/>
    <p:sldId id="479" r:id="rId14"/>
    <p:sldId id="475" r:id="rId15"/>
    <p:sldId id="440" r:id="rId16"/>
    <p:sldId id="451" r:id="rId17"/>
    <p:sldId id="454" r:id="rId18"/>
    <p:sldId id="357" r:id="rId19"/>
    <p:sldId id="361" r:id="rId20"/>
    <p:sldId id="401" r:id="rId21"/>
    <p:sldId id="437" r:id="rId22"/>
    <p:sldId id="420" r:id="rId23"/>
    <p:sldId id="449" r:id="rId24"/>
    <p:sldId id="404" r:id="rId25"/>
    <p:sldId id="421" r:id="rId26"/>
    <p:sldId id="358" r:id="rId27"/>
    <p:sldId id="478" r:id="rId28"/>
    <p:sldId id="391" r:id="rId29"/>
    <p:sldId id="441" r:id="rId30"/>
    <p:sldId id="450" r:id="rId31"/>
    <p:sldId id="388" r:id="rId32"/>
    <p:sldId id="452" r:id="rId33"/>
    <p:sldId id="359" r:id="rId34"/>
    <p:sldId id="373" r:id="rId35"/>
    <p:sldId id="453" r:id="rId36"/>
    <p:sldId id="411" r:id="rId37"/>
    <p:sldId id="412" r:id="rId38"/>
    <p:sldId id="360" r:id="rId39"/>
    <p:sldId id="446" r:id="rId40"/>
    <p:sldId id="460" r:id="rId41"/>
    <p:sldId id="356" r:id="rId42"/>
    <p:sldId id="432" r:id="rId43"/>
    <p:sldId id="430" r:id="rId44"/>
    <p:sldId id="456" r:id="rId45"/>
    <p:sldId id="362" r:id="rId46"/>
    <p:sldId id="323" r:id="rId47"/>
    <p:sldId id="380" r:id="rId48"/>
    <p:sldId id="381" r:id="rId49"/>
    <p:sldId id="462" r:id="rId50"/>
    <p:sldId id="468" r:id="rId51"/>
    <p:sldId id="459" r:id="rId52"/>
    <p:sldId id="477" r:id="rId53"/>
    <p:sldId id="375" r:id="rId54"/>
  </p:sldIdLst>
  <p:sldSz cx="9144000" cy="6858000" type="screen4x3"/>
  <p:notesSz cx="6769100" cy="9906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00"/>
    <a:srgbClr val="006600"/>
    <a:srgbClr val="0000FF"/>
    <a:srgbClr val="FF9900"/>
    <a:srgbClr val="FF3300"/>
    <a:srgbClr val="3333FF"/>
    <a:srgbClr val="FF9933"/>
    <a:srgbClr val="0000CC"/>
    <a:srgbClr val="0000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6" autoAdjust="0"/>
    <p:restoredTop sz="94660"/>
  </p:normalViewPr>
  <p:slideViewPr>
    <p:cSldViewPr>
      <p:cViewPr>
        <p:scale>
          <a:sx n="110" d="100"/>
          <a:sy n="110" d="100"/>
        </p:scale>
        <p:origin x="-142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750" y="-90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fr-FR" sz="1600" dirty="0" err="1"/>
              <a:t>Technical</a:t>
            </a:r>
            <a:r>
              <a:rPr lang="fr-FR" sz="1600" baseline="0" dirty="0"/>
              <a:t> </a:t>
            </a:r>
            <a:r>
              <a:rPr lang="fr-FR" sz="1600" baseline="0" dirty="0" err="1"/>
              <a:t>departments</a:t>
            </a:r>
            <a:r>
              <a:rPr lang="fr-FR" sz="1600" baseline="0" dirty="0"/>
              <a:t> staff - </a:t>
            </a:r>
            <a:r>
              <a:rPr lang="fr-FR" sz="1600" baseline="0" dirty="0" err="1"/>
              <a:t>Skill</a:t>
            </a:r>
            <a:r>
              <a:rPr lang="fr-FR" sz="1600" baseline="0" dirty="0"/>
              <a:t> </a:t>
            </a:r>
            <a:r>
              <a:rPr lang="fr-FR" sz="1600" baseline="0" dirty="0" err="1"/>
              <a:t>level</a:t>
            </a:r>
            <a:endParaRPr lang="fr-FR" sz="1600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CORPS!$B$5</c:f>
              <c:strCache>
                <c:ptCount val="1"/>
                <c:pt idx="0">
                  <c:v>AJT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CORPS!$C$4:$G$4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 formatCode="General">
                  <c:v>2015</c:v>
                </c:pt>
                <c:pt idx="4" formatCode="General">
                  <c:v>2016</c:v>
                </c:pt>
              </c:numCache>
            </c:numRef>
          </c:cat>
          <c:val>
            <c:numRef>
              <c:f>CORPS!$C$5:$G$5</c:f>
              <c:numCache>
                <c:formatCode>0</c:formatCode>
                <c:ptCount val="5"/>
                <c:pt idx="0" formatCode="General">
                  <c:v>1</c:v>
                </c:pt>
                <c:pt idx="1">
                  <c:v>1</c:v>
                </c:pt>
                <c:pt idx="2" formatCode="General">
                  <c:v>1</c:v>
                </c:pt>
                <c:pt idx="3" formatCode="General">
                  <c:v>1</c:v>
                </c:pt>
                <c:pt idx="4" formatCode="General">
                  <c:v>1</c:v>
                </c:pt>
              </c:numCache>
            </c:numRef>
          </c:val>
        </c:ser>
        <c:ser>
          <c:idx val="1"/>
          <c:order val="1"/>
          <c:tx>
            <c:strRef>
              <c:f>CORPS!$B$6</c:f>
              <c:strCache>
                <c:ptCount val="1"/>
                <c:pt idx="0">
                  <c:v>T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CORPS!$C$4:$G$4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 formatCode="General">
                  <c:v>2015</c:v>
                </c:pt>
                <c:pt idx="4" formatCode="General">
                  <c:v>2016</c:v>
                </c:pt>
              </c:numCache>
            </c:numRef>
          </c:cat>
          <c:val>
            <c:numRef>
              <c:f>CORPS!$C$6:$G$6</c:f>
              <c:numCache>
                <c:formatCode>0</c:formatCode>
                <c:ptCount val="5"/>
                <c:pt idx="0" formatCode="General">
                  <c:v>4</c:v>
                </c:pt>
                <c:pt idx="1">
                  <c:v>4</c:v>
                </c:pt>
                <c:pt idx="2" formatCode="General">
                  <c:v>4</c:v>
                </c:pt>
                <c:pt idx="3" formatCode="General">
                  <c:v>4</c:v>
                </c:pt>
                <c:pt idx="4" formatCode="General">
                  <c:v>3</c:v>
                </c:pt>
              </c:numCache>
            </c:numRef>
          </c:val>
        </c:ser>
        <c:ser>
          <c:idx val="2"/>
          <c:order val="2"/>
          <c:tx>
            <c:strRef>
              <c:f>CORPS!$B$7</c:f>
              <c:strCache>
                <c:ptCount val="1"/>
                <c:pt idx="0">
                  <c:v>AI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CORPS!$C$4:$G$4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 formatCode="General">
                  <c:v>2015</c:v>
                </c:pt>
                <c:pt idx="4" formatCode="General">
                  <c:v>2016</c:v>
                </c:pt>
              </c:numCache>
            </c:numRef>
          </c:cat>
          <c:val>
            <c:numRef>
              <c:f>CORPS!$C$7:$G$7</c:f>
              <c:numCache>
                <c:formatCode>0</c:formatCode>
                <c:ptCount val="5"/>
                <c:pt idx="0" formatCode="General">
                  <c:v>6</c:v>
                </c:pt>
                <c:pt idx="1">
                  <c:v>6</c:v>
                </c:pt>
                <c:pt idx="2" formatCode="General">
                  <c:v>7</c:v>
                </c:pt>
                <c:pt idx="3" formatCode="General">
                  <c:v>5</c:v>
                </c:pt>
                <c:pt idx="4" formatCode="General">
                  <c:v>4</c:v>
                </c:pt>
              </c:numCache>
            </c:numRef>
          </c:val>
        </c:ser>
        <c:ser>
          <c:idx val="3"/>
          <c:order val="3"/>
          <c:tx>
            <c:strRef>
              <c:f>CORPS!$B$8</c:f>
              <c:strCache>
                <c:ptCount val="1"/>
                <c:pt idx="0">
                  <c:v>IE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CORPS!$C$4:$G$4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 formatCode="General">
                  <c:v>2015</c:v>
                </c:pt>
                <c:pt idx="4" formatCode="General">
                  <c:v>2016</c:v>
                </c:pt>
              </c:numCache>
            </c:numRef>
          </c:cat>
          <c:val>
            <c:numRef>
              <c:f>CORPS!$C$8:$G$8</c:f>
              <c:numCache>
                <c:formatCode>0</c:formatCode>
                <c:ptCount val="5"/>
                <c:pt idx="0" formatCode="General">
                  <c:v>14</c:v>
                </c:pt>
                <c:pt idx="1">
                  <c:v>12</c:v>
                </c:pt>
                <c:pt idx="2" formatCode="General">
                  <c:v>9</c:v>
                </c:pt>
                <c:pt idx="3" formatCode="General">
                  <c:v>13</c:v>
                </c:pt>
                <c:pt idx="4" formatCode="General">
                  <c:v>15</c:v>
                </c:pt>
              </c:numCache>
            </c:numRef>
          </c:val>
        </c:ser>
        <c:ser>
          <c:idx val="4"/>
          <c:order val="4"/>
          <c:tx>
            <c:strRef>
              <c:f>CORPS!$B$9</c:f>
              <c:strCache>
                <c:ptCount val="1"/>
                <c:pt idx="0">
                  <c:v>IR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CORPS!$C$4:$G$4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 formatCode="General">
                  <c:v>2015</c:v>
                </c:pt>
                <c:pt idx="4" formatCode="General">
                  <c:v>2016</c:v>
                </c:pt>
              </c:numCache>
            </c:numRef>
          </c:cat>
          <c:val>
            <c:numRef>
              <c:f>CORPS!$C$9:$G$9</c:f>
              <c:numCache>
                <c:formatCode>0</c:formatCode>
                <c:ptCount val="5"/>
                <c:pt idx="0" formatCode="General">
                  <c:v>23</c:v>
                </c:pt>
                <c:pt idx="1">
                  <c:v>28</c:v>
                </c:pt>
                <c:pt idx="2" formatCode="General">
                  <c:v>27</c:v>
                </c:pt>
                <c:pt idx="3" formatCode="General">
                  <c:v>27</c:v>
                </c:pt>
                <c:pt idx="4" formatCode="General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39062656"/>
        <c:axId val="140584064"/>
      </c:barChart>
      <c:catAx>
        <c:axId val="13906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0584064"/>
        <c:crosses val="autoZero"/>
        <c:auto val="1"/>
        <c:lblAlgn val="ctr"/>
        <c:lblOffset val="100"/>
        <c:noMultiLvlLbl val="0"/>
      </c:catAx>
      <c:valAx>
        <c:axId val="1405840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90626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fr-FR" sz="1400"/>
              <a:t>Technical</a:t>
            </a:r>
            <a:r>
              <a:rPr lang="fr-FR" sz="1400" baseline="0"/>
              <a:t> departments staff - Gender </a:t>
            </a:r>
          </a:p>
        </c:rich>
      </c:tx>
      <c:layout>
        <c:manualLayout>
          <c:xMode val="edge"/>
          <c:yMode val="edge"/>
          <c:x val="0.1685297919849571"/>
          <c:y val="5.095541401273885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PARITE!$A$5</c:f>
              <c:strCache>
                <c:ptCount val="1"/>
                <c:pt idx="0">
                  <c:v>MEN</c:v>
                </c:pt>
              </c:strCache>
            </c:strRef>
          </c:tx>
          <c:invertIfNegative val="0"/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'C:\Users\hugon\Desktop\HCERES_ITA_GRAPHIQUES\[HCERES_PARITE_ITtech_2012à2017.xlsx]PARITE'!$B$95:$G$95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PARITE!$B$5:$F$5</c:f>
              <c:numCache>
                <c:formatCode>General</c:formatCode>
                <c:ptCount val="5"/>
                <c:pt idx="0">
                  <c:v>38</c:v>
                </c:pt>
                <c:pt idx="1">
                  <c:v>40</c:v>
                </c:pt>
                <c:pt idx="2">
                  <c:v>39</c:v>
                </c:pt>
                <c:pt idx="3">
                  <c:v>40</c:v>
                </c:pt>
                <c:pt idx="4">
                  <c:v>39</c:v>
                </c:pt>
              </c:numCache>
            </c:numRef>
          </c:val>
        </c:ser>
        <c:ser>
          <c:idx val="1"/>
          <c:order val="1"/>
          <c:tx>
            <c:strRef>
              <c:f>PARITE!$A$4</c:f>
              <c:strCache>
                <c:ptCount val="1"/>
                <c:pt idx="0">
                  <c:v>WOMEN</c:v>
                </c:pt>
              </c:strCache>
            </c:strRef>
          </c:tx>
          <c:invertIfNegative val="0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'C:\Users\hugon\Desktop\HCERES_ITA_GRAPHIQUES\[HCERES_PARITE_ITtech_2012à2017.xlsx]PARITE'!$B$95:$G$95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PARITE!$B$4:$F$4</c:f>
              <c:numCache>
                <c:formatCode>General</c:formatCode>
                <c:ptCount val="5"/>
                <c:pt idx="0">
                  <c:v>10</c:v>
                </c:pt>
                <c:pt idx="1">
                  <c:v>11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633600"/>
        <c:axId val="140644736"/>
      </c:barChart>
      <c:catAx>
        <c:axId val="14063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0644736"/>
        <c:crosses val="autoZero"/>
        <c:auto val="1"/>
        <c:lblAlgn val="ctr"/>
        <c:lblOffset val="100"/>
        <c:noMultiLvlLbl val="0"/>
      </c:catAx>
      <c:valAx>
        <c:axId val="1406447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406336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fr-FR" sz="1600"/>
              <a:t>Technical departments staff</a:t>
            </a:r>
            <a:r>
              <a:rPr lang="fr-FR" sz="1600" baseline="0"/>
              <a:t> evolution</a:t>
            </a:r>
            <a:endParaRPr lang="fr-FR" sz="160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'AGE &amp; TOT'!$A$47</c:f>
              <c:strCache>
                <c:ptCount val="1"/>
                <c:pt idx="0">
                  <c:v>Fixed-term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'AGE &amp; TOT'!$B$45:$F$45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'AGE &amp; TOT'!$B$47:$F$47</c:f>
              <c:numCache>
                <c:formatCode>General</c:formatCode>
                <c:ptCount val="5"/>
                <c:pt idx="0">
                  <c:v>15</c:v>
                </c:pt>
                <c:pt idx="1">
                  <c:v>17</c:v>
                </c:pt>
                <c:pt idx="2">
                  <c:v>13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</c:ser>
        <c:ser>
          <c:idx val="1"/>
          <c:order val="1"/>
          <c:tx>
            <c:strRef>
              <c:f>'AGE &amp; TOT'!$A$46</c:f>
              <c:strCache>
                <c:ptCount val="1"/>
                <c:pt idx="0">
                  <c:v>Permanent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'AGE &amp; TOT'!$B$45:$F$45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'AGE &amp; TOT'!$B$46:$F$46</c:f>
              <c:numCache>
                <c:formatCode>General</c:formatCode>
                <c:ptCount val="5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38</c:v>
                </c:pt>
                <c:pt idx="4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8768640"/>
        <c:axId val="148770176"/>
      </c:barChart>
      <c:catAx>
        <c:axId val="14876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8770176"/>
        <c:crosses val="autoZero"/>
        <c:auto val="1"/>
        <c:lblAlgn val="ctr"/>
        <c:lblOffset val="100"/>
        <c:noMultiLvlLbl val="0"/>
      </c:catAx>
      <c:valAx>
        <c:axId val="148770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87686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fr-FR" sz="1600"/>
              <a:t>Age</a:t>
            </a:r>
            <a:r>
              <a:rPr lang="fr-FR" sz="1600" baseline="0"/>
              <a:t> distribution - 31/12/2016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'AGE &amp; TOT'!$A$31</c:f>
              <c:strCache>
                <c:ptCount val="1"/>
                <c:pt idx="0">
                  <c:v>Fixed-term</c:v>
                </c:pt>
              </c:strCache>
            </c:strRef>
          </c:tx>
          <c:invertIfNegative val="0"/>
          <c:cat>
            <c:strRef>
              <c:f>'AGE &amp; TOT'!$B$29:$F$29</c:f>
              <c:strCache>
                <c:ptCount val="5"/>
                <c:pt idx="0">
                  <c:v>20 _29</c:v>
                </c:pt>
                <c:pt idx="1">
                  <c:v>30 _39</c:v>
                </c:pt>
                <c:pt idx="2">
                  <c:v>40 _49</c:v>
                </c:pt>
                <c:pt idx="3">
                  <c:v>50_59</c:v>
                </c:pt>
                <c:pt idx="4">
                  <c:v>60+</c:v>
                </c:pt>
              </c:strCache>
            </c:strRef>
          </c:cat>
          <c:val>
            <c:numRef>
              <c:f>'AGE &amp; TOT'!$B$31:$F$31</c:f>
              <c:numCache>
                <c:formatCode>General</c:formatCode>
                <c:ptCount val="5"/>
                <c:pt idx="0">
                  <c:v>7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'AGE &amp; TOT'!$A$30</c:f>
              <c:strCache>
                <c:ptCount val="1"/>
                <c:pt idx="0">
                  <c:v>Permanent</c:v>
                </c:pt>
              </c:strCache>
            </c:strRef>
          </c:tx>
          <c:invertIfNegative val="0"/>
          <c:cat>
            <c:strRef>
              <c:f>'AGE &amp; TOT'!$B$29:$F$29</c:f>
              <c:strCache>
                <c:ptCount val="5"/>
                <c:pt idx="0">
                  <c:v>20 _29</c:v>
                </c:pt>
                <c:pt idx="1">
                  <c:v>30 _39</c:v>
                </c:pt>
                <c:pt idx="2">
                  <c:v>40 _49</c:v>
                </c:pt>
                <c:pt idx="3">
                  <c:v>50_59</c:v>
                </c:pt>
                <c:pt idx="4">
                  <c:v>60+</c:v>
                </c:pt>
              </c:strCache>
            </c:strRef>
          </c:cat>
          <c:val>
            <c:numRef>
              <c:f>'AGE &amp; TOT'!$B$30:$F$30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12</c:v>
                </c:pt>
                <c:pt idx="3">
                  <c:v>13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48558592"/>
        <c:axId val="148560128"/>
      </c:barChart>
      <c:catAx>
        <c:axId val="148558592"/>
        <c:scaling>
          <c:orientation val="minMax"/>
        </c:scaling>
        <c:delete val="0"/>
        <c:axPos val="b"/>
        <c:majorTickMark val="none"/>
        <c:minorTickMark val="none"/>
        <c:tickLblPos val="nextTo"/>
        <c:crossAx val="148560128"/>
        <c:crosses val="autoZero"/>
        <c:auto val="1"/>
        <c:lblAlgn val="ctr"/>
        <c:lblOffset val="100"/>
        <c:noMultiLvlLbl val="0"/>
      </c:catAx>
      <c:valAx>
        <c:axId val="1485601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485585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75966767675193"/>
          <c:y val="0.23784662316725036"/>
          <c:w val="0.89324033232324807"/>
          <c:h val="0.6647677677029537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1"/>
            </a:solidFill>
          </c:spPr>
          <c:invertIfNegative val="0"/>
          <c:cat>
            <c:numRef>
              <c:f>CSP!$K$45:$O$45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CSP!$K$46:$O$46</c:f>
              <c:numCache>
                <c:formatCode>0</c:formatCode>
                <c:ptCount val="5"/>
                <c:pt idx="0">
                  <c:v>11</c:v>
                </c:pt>
                <c:pt idx="1">
                  <c:v>2</c:v>
                </c:pt>
                <c:pt idx="2">
                  <c:v>10</c:v>
                </c:pt>
                <c:pt idx="3">
                  <c:v>10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792896"/>
        <c:axId val="153794432"/>
      </c:barChart>
      <c:dateAx>
        <c:axId val="15379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794432"/>
        <c:crosses val="autoZero"/>
        <c:auto val="0"/>
        <c:lblOffset val="100"/>
        <c:baseTimeUnit val="days"/>
      </c:dateAx>
      <c:valAx>
        <c:axId val="15379443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537928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fr-FR" sz="1600" baseline="0" dirty="0" smtClean="0"/>
              <a:t>  On-</a:t>
            </a:r>
            <a:r>
              <a:rPr lang="fr-FR" sz="1600" baseline="0" dirty="0" err="1" smtClean="0"/>
              <a:t>ground</a:t>
            </a:r>
            <a:r>
              <a:rPr lang="fr-FR" sz="1600" baseline="0" dirty="0" smtClean="0"/>
              <a:t> and </a:t>
            </a:r>
            <a:r>
              <a:rPr lang="fr-FR" sz="1600" baseline="0" dirty="0" err="1" smtClean="0"/>
              <a:t>under-sea</a:t>
            </a:r>
            <a:r>
              <a:rPr lang="fr-FR" sz="1600" baseline="0" dirty="0" smtClean="0"/>
              <a:t> </a:t>
            </a:r>
            <a:r>
              <a:rPr lang="fr-FR" sz="1600" baseline="0" dirty="0" err="1" smtClean="0"/>
              <a:t>projects</a:t>
            </a:r>
            <a:r>
              <a:rPr lang="fr-FR" sz="1600" baseline="0" dirty="0" smtClean="0"/>
              <a:t> </a:t>
            </a:r>
            <a:endParaRPr lang="fr-FR" sz="160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'ETP-IT-Sol'!$B$11:$D$11</c:f>
              <c:strCache>
                <c:ptCount val="1"/>
                <c:pt idx="0">
                  <c:v>Advanced VIRGO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'ETP-IT-Sol'!$E$11:$H$11</c:f>
              <c:numCache>
                <c:formatCode>General</c:formatCode>
                <c:ptCount val="4"/>
                <c:pt idx="0">
                  <c:v>0.55000000000000004</c:v>
                </c:pt>
                <c:pt idx="1">
                  <c:v>0.18</c:v>
                </c:pt>
                <c:pt idx="2">
                  <c:v>0.1</c:v>
                </c:pt>
                <c:pt idx="3">
                  <c:v>0.2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'ETP-IT-Sol'!$B$12:$D$12</c:f>
              <c:strCache>
                <c:ptCount val="1"/>
                <c:pt idx="0">
                  <c:v>CTA 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'ETP-IT-Sol'!$E$12:$H$12</c:f>
              <c:numCache>
                <c:formatCode>General</c:formatCode>
                <c:ptCount val="4"/>
                <c:pt idx="0">
                  <c:v>2.74</c:v>
                </c:pt>
                <c:pt idx="1">
                  <c:v>3.03</c:v>
                </c:pt>
                <c:pt idx="2">
                  <c:v>2.4</c:v>
                </c:pt>
                <c:pt idx="3">
                  <c:v>2.5499999999999998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'ETP-IT-Sol'!$B$13:$D$13</c:f>
              <c:strCache>
                <c:ptCount val="1"/>
                <c:pt idx="0">
                  <c:v>DOUBLE CHOOZ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'ETP-IT-Sol'!$E$13:$H$13</c:f>
              <c:numCache>
                <c:formatCode>General</c:formatCode>
                <c:ptCount val="4"/>
                <c:pt idx="0">
                  <c:v>0.5</c:v>
                </c:pt>
                <c:pt idx="1">
                  <c:v>0.08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'ETP-IT-Sol'!$B$14:$D$14</c:f>
              <c:strCache>
                <c:ptCount val="1"/>
                <c:pt idx="0">
                  <c:v>JUNO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'ETP-IT-Sol'!$E$14:$H$14</c:f>
              <c:numCache>
                <c:formatCode>General</c:formatCode>
                <c:ptCount val="4"/>
                <c:pt idx="0">
                  <c:v>0</c:v>
                </c:pt>
                <c:pt idx="1">
                  <c:v>0.7</c:v>
                </c:pt>
                <c:pt idx="2">
                  <c:v>0.7</c:v>
                </c:pt>
                <c:pt idx="3">
                  <c:v>0.2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'ETP-IT-Sol'!$B$15:$D$15</c:f>
              <c:strCache>
                <c:ptCount val="1"/>
                <c:pt idx="0">
                  <c:v>KM3Net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'ETP-IT-Sol'!$E$15:$H$15</c:f>
              <c:numCache>
                <c:formatCode>General</c:formatCode>
                <c:ptCount val="4"/>
                <c:pt idx="0">
                  <c:v>1.45</c:v>
                </c:pt>
                <c:pt idx="1">
                  <c:v>2.68</c:v>
                </c:pt>
                <c:pt idx="2">
                  <c:v>1.9</c:v>
                </c:pt>
                <c:pt idx="3">
                  <c:v>2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'ETP-IT-Sol'!$B$16:$D$16</c:f>
              <c:strCache>
                <c:ptCount val="1"/>
                <c:pt idx="0">
                  <c:v>LSST 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'ETP-IT-Sol'!$E$16:$H$16</c:f>
              <c:numCache>
                <c:formatCode>General</c:formatCode>
                <c:ptCount val="4"/>
                <c:pt idx="0">
                  <c:v>1.99</c:v>
                </c:pt>
                <c:pt idx="1">
                  <c:v>1.8</c:v>
                </c:pt>
                <c:pt idx="2">
                  <c:v>1.8</c:v>
                </c:pt>
                <c:pt idx="3">
                  <c:v>1.8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'ETP-IT-Sol'!$B$17:$D$17</c:f>
              <c:strCache>
                <c:ptCount val="1"/>
                <c:pt idx="0">
                  <c:v>QUBIC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'ETP-IT-Sol'!$E$17:$H$17</c:f>
              <c:numCache>
                <c:formatCode>General</c:formatCode>
                <c:ptCount val="4"/>
                <c:pt idx="0">
                  <c:v>4.24</c:v>
                </c:pt>
                <c:pt idx="1">
                  <c:v>4.76</c:v>
                </c:pt>
                <c:pt idx="2">
                  <c:v>5.2</c:v>
                </c:pt>
                <c:pt idx="3">
                  <c:v>4.8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'ETP-IT-Sol'!$B$18:$D$18</c:f>
              <c:strCache>
                <c:ptCount val="1"/>
                <c:pt idx="0">
                  <c:v>WA105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'ETP-IT-Sol'!$E$18:$H$18</c:f>
              <c:numCache>
                <c:formatCode>General</c:formatCode>
                <c:ptCount val="4"/>
                <c:pt idx="0">
                  <c:v>0.3</c:v>
                </c:pt>
                <c:pt idx="1">
                  <c:v>0.83</c:v>
                </c:pt>
                <c:pt idx="2">
                  <c:v>0.7</c:v>
                </c:pt>
                <c:pt idx="3">
                  <c:v>0.2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988480"/>
        <c:axId val="154002560"/>
      </c:scatterChart>
      <c:valAx>
        <c:axId val="153988480"/>
        <c:scaling>
          <c:orientation val="minMax"/>
          <c:max val="2018"/>
          <c:min val="2015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i="0" baseline="0"/>
            </a:pPr>
            <a:endParaRPr lang="fr-FR"/>
          </a:p>
        </c:txPr>
        <c:crossAx val="154002560"/>
        <c:crosses val="autoZero"/>
        <c:crossBetween val="midCat"/>
        <c:majorUnit val="1"/>
      </c:valAx>
      <c:valAx>
        <c:axId val="1540025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FTE</a:t>
                </a:r>
                <a:endParaRPr lang="en-US" sz="12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1539884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baseline="0" dirty="0" smtClean="0"/>
              <a:t> </a:t>
            </a:r>
            <a:r>
              <a:rPr lang="fr-FR" baseline="0" dirty="0" err="1" smtClean="0"/>
              <a:t>Space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projects</a:t>
            </a:r>
            <a:endParaRPr lang="fr-FR" dirty="0"/>
          </a:p>
        </c:rich>
      </c:tx>
      <c:layout>
        <c:manualLayout>
          <c:xMode val="edge"/>
          <c:yMode val="edge"/>
          <c:x val="0.38406691442375362"/>
          <c:y val="3.2520291174600861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'ETP-IT-Space'!$C$7:$E$7</c:f>
              <c:strCache>
                <c:ptCount val="1"/>
                <c:pt idx="0">
                  <c:v>ATHENA - WFEE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'ETP-IT-Space'!$F$7:$I$7</c:f>
              <c:numCache>
                <c:formatCode>General</c:formatCode>
                <c:ptCount val="4"/>
                <c:pt idx="0">
                  <c:v>1.34</c:v>
                </c:pt>
                <c:pt idx="1">
                  <c:v>2.95</c:v>
                </c:pt>
                <c:pt idx="2">
                  <c:v>3.9</c:v>
                </c:pt>
                <c:pt idx="3">
                  <c:v>3.6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'ETP-IT-Space'!$C$8:$E$8</c:f>
              <c:strCache>
                <c:ptCount val="1"/>
                <c:pt idx="0">
                  <c:v>COCOTE (R&amp;T Compton)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'ETP-IT-Space'!$F$8:$I$8</c:f>
              <c:numCache>
                <c:formatCode>General</c:formatCode>
                <c:ptCount val="4"/>
                <c:pt idx="0">
                  <c:v>1.51</c:v>
                </c:pt>
                <c:pt idx="1">
                  <c:v>0.9</c:v>
                </c:pt>
                <c:pt idx="2">
                  <c:v>0.8</c:v>
                </c:pt>
                <c:pt idx="3">
                  <c:v>0.6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'ETP-IT-Space'!$C$9:$E$9</c:f>
              <c:strCache>
                <c:ptCount val="1"/>
                <c:pt idx="0">
                  <c:v>EUCLID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'ETP-IT-Space'!$F$9:$I$9</c:f>
              <c:numCache>
                <c:formatCode>General</c:formatCode>
                <c:ptCount val="4"/>
                <c:pt idx="0">
                  <c:v>3.16</c:v>
                </c:pt>
                <c:pt idx="1">
                  <c:v>4.08</c:v>
                </c:pt>
                <c:pt idx="2">
                  <c:v>4.6500000000000004</c:v>
                </c:pt>
                <c:pt idx="3">
                  <c:v>5.05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'ETP-IT-Space'!$C$10:$E$10</c:f>
              <c:strCache>
                <c:ptCount val="1"/>
                <c:pt idx="0">
                  <c:v>JEM-EUSO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'ETP-IT-Space'!$F$10:$I$10</c:f>
              <c:numCache>
                <c:formatCode>General</c:formatCode>
                <c:ptCount val="4"/>
                <c:pt idx="0">
                  <c:v>1.7</c:v>
                </c:pt>
                <c:pt idx="1">
                  <c:v>1.7</c:v>
                </c:pt>
                <c:pt idx="2">
                  <c:v>1.7</c:v>
                </c:pt>
                <c:pt idx="3">
                  <c:v>1.7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'ETP-IT-Space'!$C$11:$E$11</c:f>
              <c:strCache>
                <c:ptCount val="1"/>
                <c:pt idx="0">
                  <c:v>IGOSAT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'ETP-IT-Space'!$F$11:$I$11</c:f>
              <c:numCache>
                <c:formatCode>General</c:formatCode>
                <c:ptCount val="4"/>
                <c:pt idx="0">
                  <c:v>0.84</c:v>
                </c:pt>
                <c:pt idx="1">
                  <c:v>2.16</c:v>
                </c:pt>
                <c:pt idx="2">
                  <c:v>1.5</c:v>
                </c:pt>
                <c:pt idx="3">
                  <c:v>1.1599999999999999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'ETP-IT-Space'!$C$12:$E$12</c:f>
              <c:strCache>
                <c:ptCount val="1"/>
                <c:pt idx="0">
                  <c:v>LISA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'ETP-IT-Space'!$F$12:$I$12</c:f>
              <c:numCache>
                <c:formatCode>General</c:formatCode>
                <c:ptCount val="4"/>
                <c:pt idx="0">
                  <c:v>2.83</c:v>
                </c:pt>
                <c:pt idx="1">
                  <c:v>3.21</c:v>
                </c:pt>
                <c:pt idx="2">
                  <c:v>5.0999999999999996</c:v>
                </c:pt>
                <c:pt idx="3">
                  <c:v>5.6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'ETP-IT-Space'!$C$13:$E$13</c:f>
              <c:strCache>
                <c:ptCount val="1"/>
                <c:pt idx="0">
                  <c:v>LISAPathfinder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'ETP-IT-Space'!$F$13:$I$13</c:f>
              <c:numCache>
                <c:formatCode>General</c:formatCode>
                <c:ptCount val="4"/>
                <c:pt idx="0">
                  <c:v>1.21</c:v>
                </c:pt>
                <c:pt idx="1">
                  <c:v>1.1000000000000001</c:v>
                </c:pt>
                <c:pt idx="2">
                  <c:v>0.7</c:v>
                </c:pt>
                <c:pt idx="3">
                  <c:v>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'ETP-IT-Space'!$C$14:$E$14</c:f>
              <c:strCache>
                <c:ptCount val="1"/>
                <c:pt idx="0">
                  <c:v>PLANCK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'ETP-IT-Space'!$F$14:$I$14</c:f>
              <c:numCache>
                <c:formatCode>General</c:formatCode>
                <c:ptCount val="4"/>
                <c:pt idx="0">
                  <c:v>0.68</c:v>
                </c:pt>
                <c:pt idx="1">
                  <c:v>0.85</c:v>
                </c:pt>
                <c:pt idx="2">
                  <c:v>0.5</c:v>
                </c:pt>
                <c:pt idx="3">
                  <c:v>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'ETP-IT-Space'!$C$15:$E$15</c:f>
              <c:strCache>
                <c:ptCount val="1"/>
                <c:pt idx="0">
                  <c:v>SVOM 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'ETP-IT-Space'!$F$15:$I$15</c:f>
              <c:numCache>
                <c:formatCode>General</c:formatCode>
                <c:ptCount val="4"/>
                <c:pt idx="0">
                  <c:v>1.71</c:v>
                </c:pt>
                <c:pt idx="1">
                  <c:v>2.5099999999999998</c:v>
                </c:pt>
                <c:pt idx="2">
                  <c:v>3.4</c:v>
                </c:pt>
                <c:pt idx="3">
                  <c:v>4.3499999999999996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'ETP-IT-Space'!$C$16:$E$16</c:f>
              <c:strCache>
                <c:ptCount val="1"/>
                <c:pt idx="0">
                  <c:v>TARANIS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'ETP-IT-Space'!$F$16:$I$16</c:f>
              <c:numCache>
                <c:formatCode>General</c:formatCode>
                <c:ptCount val="4"/>
                <c:pt idx="0">
                  <c:v>5.63</c:v>
                </c:pt>
                <c:pt idx="1">
                  <c:v>3.36</c:v>
                </c:pt>
                <c:pt idx="2">
                  <c:v>2.8</c:v>
                </c:pt>
                <c:pt idx="3">
                  <c:v>4.5999999999999996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084096"/>
        <c:axId val="154085632"/>
      </c:scatterChart>
      <c:valAx>
        <c:axId val="154084096"/>
        <c:scaling>
          <c:orientation val="minMax"/>
          <c:max val="2018"/>
          <c:min val="2015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154085632"/>
        <c:crosses val="autoZero"/>
        <c:crossBetween val="midCat"/>
        <c:majorUnit val="1"/>
      </c:valAx>
      <c:valAx>
        <c:axId val="1540856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fr-FR" sz="1400" dirty="0" smtClean="0"/>
                  <a:t>FTE</a:t>
                </a:r>
                <a:endParaRPr lang="fr-FR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154084096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4257" y="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fld id="{56C78144-BA1B-3945-A3AF-8EA69D242888}" type="datetime1">
              <a:rPr lang="en-US"/>
              <a:pPr/>
              <a:t>11/25/2017</a:t>
            </a:fld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898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4257" y="940898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fld id="{CF2E21A0-389D-F64E-B29E-CE7CEBBF7A71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443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4257" y="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910" y="4705350"/>
            <a:ext cx="541528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898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4257" y="940898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7FCB3199-F6AA-DE48-8B97-B47375781835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1164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B8DB5B-A3BF-F549-94F8-BE0F65AD51ED}" type="slidenum">
              <a:rPr lang="fr-FR" sz="1300"/>
              <a:pPr eaLnBrk="1" hangingPunct="1"/>
              <a:t>1</a:t>
            </a:fld>
            <a:endParaRPr lang="fr-FR" sz="13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25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26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30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>
                <a:solidFill>
                  <a:prstClr val="black"/>
                </a:solidFill>
              </a:rPr>
              <a:pPr eaLnBrk="1" hangingPunct="1"/>
              <a:t>31</a:t>
            </a:fld>
            <a:endParaRPr lang="fr-FR" sz="130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71C37A-0DCC-604E-BCDD-F0B5ECE31777}" type="slidenum">
              <a:rPr lang="fr-FR" sz="1300"/>
              <a:pPr eaLnBrk="1" hangingPunct="1"/>
              <a:t>33</a:t>
            </a:fld>
            <a:endParaRPr lang="fr-FR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37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71C37A-0DCC-604E-BCDD-F0B5ECE31777}" type="slidenum">
              <a:rPr lang="fr-FR" sz="1300"/>
              <a:pPr eaLnBrk="1" hangingPunct="1"/>
              <a:t>38</a:t>
            </a:fld>
            <a:endParaRPr lang="fr-FR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2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>
                <a:solidFill>
                  <a:prstClr val="black"/>
                </a:solidFill>
              </a:rPr>
              <a:pPr eaLnBrk="1" hangingPunct="1"/>
              <a:t>3</a:t>
            </a:fld>
            <a:endParaRPr lang="fr-FR" sz="130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4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10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11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
çus: laser, carte de contrôle laser, mise en œuvre banc de test au laboratoire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photodétection</a:t>
            </a:r>
            <a:r>
              <a:rPr lang="fr-FR" baseline="0" dirty="0" smtClean="0"/>
              <a:t> en cours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B3199-F6AA-DE48-8B97-B47375781835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67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18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>
                <a:solidFill>
                  <a:prstClr val="black"/>
                </a:solidFill>
              </a:rPr>
              <a:pPr eaLnBrk="1" hangingPunct="1"/>
              <a:t>19</a:t>
            </a:fld>
            <a:endParaRPr lang="fr-FR" sz="130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77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5839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7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874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02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37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59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48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3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61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90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4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85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04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73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51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17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68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0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94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89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15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6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468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65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19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64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46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45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29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8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29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27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7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210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81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14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49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14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290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21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98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19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90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0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5974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40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30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55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047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24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078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467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268280"/>
            <a:ext cx="8229240" cy="4857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208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822924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0269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401580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68280"/>
            <a:ext cx="401580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13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031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369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1403280" y="0"/>
            <a:ext cx="7740360" cy="3670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667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200" y="380592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1268280"/>
            <a:ext cx="401580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7269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401580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80592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574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805920"/>
            <a:ext cx="822924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9090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822924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805920"/>
            <a:ext cx="822924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276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80592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80592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51851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822924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268280"/>
            <a:ext cx="822924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Image 39"/>
          <p:cNvPicPr/>
          <p:nvPr/>
        </p:nvPicPr>
        <p:blipFill>
          <a:blip r:embed="rId2"/>
          <a:stretch/>
        </p:blipFill>
        <p:spPr>
          <a:xfrm>
            <a:off x="1527120" y="1267920"/>
            <a:ext cx="6088680" cy="4857480"/>
          </a:xfrm>
          <a:prstGeom prst="rect">
            <a:avLst/>
          </a:prstGeom>
          <a:ln>
            <a:noFill/>
          </a:ln>
        </p:spPr>
      </p:pic>
      <p:pic>
        <p:nvPicPr>
          <p:cNvPr id="41" name="Image 40"/>
          <p:cNvPicPr/>
          <p:nvPr/>
        </p:nvPicPr>
        <p:blipFill>
          <a:blip r:embed="rId2"/>
          <a:stretch/>
        </p:blipFill>
        <p:spPr>
          <a:xfrm>
            <a:off x="1527120" y="1267920"/>
            <a:ext cx="6088680" cy="4857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5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532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8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8313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075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5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640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667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87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878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809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790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058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2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2425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189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08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595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151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974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524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933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346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21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7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2059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512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462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313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648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596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243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392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434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530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0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/>
              <a:pPr/>
              <a:t>‹N°›</a:t>
            </a:fld>
            <a:endParaRPr lang="fr-FR"/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7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40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4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29/11/2017</a:t>
            </a:r>
            <a:endParaRPr lang="fr-FR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HCERES 2017</a:t>
            </a:r>
            <a:endParaRPr lang="fr-FR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  <a:latin typeface="Arial"/>
                <a:ea typeface="+mn-ea"/>
                <a:cs typeface="+mn-cs"/>
              </a:rPr>
              <a:pPr/>
              <a:t>‹N°›</a:t>
            </a:fld>
            <a:endParaRPr lang="fr-FR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15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/>
          <p:nvPr/>
        </p:nvPicPr>
        <p:blipFill>
          <a:blip r:embed="rId14"/>
          <a:stretch/>
        </p:blipFill>
        <p:spPr>
          <a:xfrm>
            <a:off x="0" y="0"/>
            <a:ext cx="1418760" cy="1095120"/>
          </a:xfrm>
          <a:prstGeom prst="rect">
            <a:avLst/>
          </a:prstGeom>
          <a:ln>
            <a:noFill/>
          </a:ln>
        </p:spPr>
      </p:pic>
      <p:sp>
        <p:nvSpPr>
          <p:cNvPr id="9" name="Line 1"/>
          <p:cNvSpPr/>
          <p:nvPr/>
        </p:nvSpPr>
        <p:spPr>
          <a:xfrm>
            <a:off x="738000" y="6138720"/>
            <a:ext cx="7759800" cy="0"/>
          </a:xfrm>
          <a:prstGeom prst="line">
            <a:avLst/>
          </a:prstGeom>
          <a:ln w="9360">
            <a:solidFill>
              <a:srgbClr val="3333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ine 2"/>
          <p:cNvSpPr/>
          <p:nvPr/>
        </p:nvSpPr>
        <p:spPr>
          <a:xfrm>
            <a:off x="1406520" y="765000"/>
            <a:ext cx="7737480" cy="0"/>
          </a:xfrm>
          <a:prstGeom prst="line">
            <a:avLst/>
          </a:prstGeom>
          <a:ln w="28440">
            <a:solidFill>
              <a:srgbClr val="3333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Cliquez et modifiez le titre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57200" y="1268280"/>
            <a:ext cx="8229240" cy="485748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the outline text format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Second Outline Level</a:t>
            </a:r>
            <a:endParaRPr lang="fr-FR" sz="2400" strike="noStrike" spc="-1">
              <a:solidFill>
                <a:srgbClr val="0099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Third Outline Level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Fourth Outline Level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Fifth Outline Level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Sixth Outline Level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Seventh Outline LevelCliquez pour modifier les styles du texte du masque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Deuxième niveau</a:t>
            </a:r>
            <a:endParaRPr lang="fr-FR" sz="2400" strike="noStrike" spc="-1">
              <a:solidFill>
                <a:srgbClr val="0099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9999"/>
              </a:buClr>
              <a:buFont typeface="Symbol" charset="2"/>
              <a:buChar char=""/>
            </a:pPr>
            <a:r>
              <a:rPr lang="fr-FR" sz="2000" strike="noStrike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Troisième niveau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Quatrième niveau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StarSymbol"/>
              <a:buChar char="»"/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Cinquième niveau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12/06/2017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ftr"/>
          </p:nvPr>
        </p:nvSpPr>
        <p:spPr>
          <a:xfrm>
            <a:off x="2627280" y="6245280"/>
            <a:ext cx="3673080" cy="47592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200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EAOM 2017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F586879D-21B0-40A7-B1ED-56744B798F49}" type="slidenum">
              <a:rPr lang="en-GB" sz="1200" spc="-1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GB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1586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29/11/2017</a:t>
            </a:r>
            <a:endParaRPr lang="fr-FR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HCERES 2017</a:t>
            </a:r>
            <a:endParaRPr lang="fr-FR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  <a:latin typeface="Arial"/>
                <a:ea typeface="+mn-ea"/>
                <a:cs typeface="+mn-cs"/>
              </a:rPr>
              <a:pPr/>
              <a:t>‹N°›</a:t>
            </a:fld>
            <a:endParaRPr lang="fr-FR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88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29/11/2017</a:t>
            </a:r>
            <a:endParaRPr lang="fr-FR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HCERES 2017</a:t>
            </a:r>
            <a:endParaRPr lang="fr-FR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  <a:latin typeface="Arial"/>
                <a:ea typeface="+mn-ea"/>
                <a:cs typeface="+mn-cs"/>
              </a:rPr>
              <a:pPr/>
              <a:t>‹N°›</a:t>
            </a:fld>
            <a:endParaRPr lang="fr-FR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98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6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tif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3960"/>
            <a:ext cx="2017976" cy="1334497"/>
          </a:xfrm>
          <a:prstGeom prst="rect">
            <a:avLst/>
          </a:prstGeom>
        </p:spPr>
      </p:pic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536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67007" y="6248400"/>
            <a:ext cx="3673475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536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29E2FD-F88C-2242-8DBD-7D0AD19137DC}" type="slidenum">
              <a:rPr lang="fr-FR" sz="1200">
                <a:solidFill>
                  <a:schemeClr val="accent2"/>
                </a:solidFill>
              </a:rPr>
              <a:pPr eaLnBrk="1" hangingPunct="1"/>
              <a:t>1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anchor="ctr"/>
          <a:lstStyle/>
          <a:p>
            <a:pPr algn="ctr">
              <a:buFontTx/>
              <a:buNone/>
            </a:pPr>
            <a:r>
              <a:rPr lang="fr-FR" b="1" i="1" dirty="0" smtClean="0">
                <a:latin typeface="Arial" charset="0"/>
                <a:ea typeface="ＭＳ Ｐゴシック" charset="0"/>
                <a:cs typeface="ＭＳ Ｐゴシック" charset="0"/>
              </a:rPr>
              <a:t>2012-2016 APC </a:t>
            </a:r>
            <a:r>
              <a:rPr lang="fr-FR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Laboratory</a:t>
            </a:r>
            <a:endParaRPr lang="fr-FR" b="1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r>
              <a:rPr lang="fr-FR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Technical</a:t>
            </a:r>
            <a:r>
              <a:rPr lang="fr-FR" b="1" i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b="1" i="1" dirty="0" err="1"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fr-FR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ctivities</a:t>
            </a:r>
            <a:endParaRPr lang="fr-FR" b="1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r>
              <a:rPr lang="fr-FR" sz="1600" b="1" i="1" dirty="0" smtClean="0">
                <a:latin typeface="Arial" charset="0"/>
                <a:ea typeface="ＭＳ Ｐゴシック" charset="0"/>
                <a:cs typeface="ＭＳ Ｐゴシック" charset="0"/>
              </a:rPr>
              <a:t>T. </a:t>
            </a:r>
            <a:r>
              <a:rPr lang="fr-FR" sz="16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Zerguerras</a:t>
            </a:r>
            <a:r>
              <a:rPr lang="fr-FR" sz="1600" b="1" i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>
              <a:buFontTx/>
              <a:buNone/>
            </a:pPr>
            <a:r>
              <a:rPr lang="fr-FR" sz="1600" b="1" i="1" dirty="0" smtClean="0">
                <a:latin typeface="Arial" charset="0"/>
                <a:ea typeface="ＭＳ Ｐゴシック" charset="0"/>
                <a:cs typeface="ＭＳ Ｐゴシック" charset="0"/>
              </a:rPr>
              <a:t>on </a:t>
            </a:r>
            <a:r>
              <a:rPr lang="fr-FR" sz="16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behalf</a:t>
            </a:r>
            <a:r>
              <a:rPr lang="fr-FR" sz="1600" b="1" i="1" dirty="0" smtClean="0">
                <a:latin typeface="Arial" charset="0"/>
                <a:ea typeface="ＭＳ Ｐゴシック" charset="0"/>
                <a:cs typeface="ＭＳ Ｐゴシック" charset="0"/>
              </a:rPr>
              <a:t> of the </a:t>
            </a:r>
            <a:r>
              <a:rPr lang="fr-FR" sz="16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Technical</a:t>
            </a:r>
            <a:r>
              <a:rPr lang="fr-FR" sz="1600" b="1" i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6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Departments</a:t>
            </a:r>
            <a:endParaRPr lang="fr-FR" sz="1600" b="1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fr-FR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fr-FR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fr-FR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fr-FR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fr-FR" sz="20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6" y="2459040"/>
            <a:ext cx="1933897" cy="1291843"/>
          </a:xfrm>
          <a:prstGeom prst="rect">
            <a:avLst/>
          </a:prstGeom>
        </p:spPr>
      </p:pic>
      <p:pic>
        <p:nvPicPr>
          <p:cNvPr id="14" name="Image 13" descr="31215_20140224222259_dscf57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270802"/>
            <a:ext cx="2285617" cy="1714213"/>
          </a:xfrm>
          <a:prstGeom prst="rect">
            <a:avLst/>
          </a:prstGeom>
        </p:spPr>
      </p:pic>
      <p:pic>
        <p:nvPicPr>
          <p:cNvPr id="15" name="Picture 2" descr="20170323_09074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r="8691" b="3898"/>
          <a:stretch/>
        </p:blipFill>
        <p:spPr>
          <a:xfrm>
            <a:off x="3275856" y="3750883"/>
            <a:ext cx="1047059" cy="228526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27193"/>
            <a:ext cx="1534715" cy="148803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31977"/>
            <a:ext cx="2077270" cy="219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r="5012"/>
          <a:stretch/>
        </p:blipFill>
        <p:spPr>
          <a:xfrm>
            <a:off x="4662765" y="4393826"/>
            <a:ext cx="2573531" cy="168576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03960"/>
            <a:ext cx="2627005" cy="1039310"/>
          </a:xfrm>
          <a:prstGeom prst="rect">
            <a:avLst/>
          </a:prstGeom>
        </p:spPr>
      </p:pic>
      <p:pic>
        <p:nvPicPr>
          <p:cNvPr id="17" name="inconnu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461125" y="4745174"/>
            <a:ext cx="1296144" cy="1298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10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ln w="12700"/>
        </p:spPr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Instrumentation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: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3" y="875789"/>
            <a:ext cx="7389549" cy="440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74761" y="2288993"/>
            <a:ext cx="125713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LISA, TARANIS</a:t>
            </a: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1363127" y="3173351"/>
            <a:ext cx="518091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LPF,</a:t>
            </a:r>
          </a:p>
          <a:p>
            <a:r>
              <a:rPr lang="fr-FR" sz="1200" dirty="0" smtClean="0"/>
              <a:t>LISA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428648" y="3725788"/>
            <a:ext cx="144847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QUBIC,</a:t>
            </a:r>
          </a:p>
          <a:p>
            <a:r>
              <a:rPr lang="fr-FR" sz="1200" i="1" dirty="0" smtClean="0"/>
              <a:t>IN2P3 </a:t>
            </a:r>
            <a:r>
              <a:rPr lang="fr-FR" sz="1200" i="1" dirty="0" err="1" smtClean="0"/>
              <a:t>Valorization</a:t>
            </a:r>
            <a:endParaRPr lang="fr-FR" sz="12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620046" y="4254963"/>
            <a:ext cx="1225015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EUSO (PM), </a:t>
            </a:r>
            <a:endParaRPr lang="fr-FR" sz="1200" i="1" dirty="0" smtClean="0"/>
          </a:p>
          <a:p>
            <a:r>
              <a:rPr lang="fr-FR" sz="1200" i="1" dirty="0" smtClean="0"/>
              <a:t>Rad. protection</a:t>
            </a:r>
            <a:endParaRPr lang="fr-FR" sz="12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744797" y="4785370"/>
            <a:ext cx="1135247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QUBIC (PM), </a:t>
            </a:r>
          </a:p>
          <a:p>
            <a:r>
              <a:rPr lang="fr-FR" sz="1200" i="1" dirty="0" err="1" smtClean="0"/>
              <a:t>Cleanroom</a:t>
            </a:r>
            <a:endParaRPr lang="fr-FR" sz="12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4119681" y="3246511"/>
            <a:ext cx="518091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LISA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6293315" y="3799070"/>
            <a:ext cx="2283254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TARANIS (PM), KM3NeT (PM)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302509" y="4915802"/>
            <a:ext cx="1130694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IGOSAT (PM)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535533" y="2267316"/>
            <a:ext cx="140936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AdvVIRGO</a:t>
            </a:r>
            <a:r>
              <a:rPr lang="fr-FR" sz="1200" dirty="0" smtClean="0"/>
              <a:t> (PM), </a:t>
            </a:r>
          </a:p>
          <a:p>
            <a:r>
              <a:rPr lang="fr-FR" sz="1200" dirty="0" smtClean="0"/>
              <a:t>LISA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817693" y="2940937"/>
            <a:ext cx="840102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TARANIS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6113914" y="822692"/>
            <a:ext cx="2970629" cy="13849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/>
              <a:t>7</a:t>
            </a:r>
            <a:r>
              <a:rPr lang="fr-FR" sz="1400" b="1" dirty="0" smtClean="0"/>
              <a:t> permanent, 4 </a:t>
            </a:r>
            <a:r>
              <a:rPr lang="fr-FR" sz="1400" b="1" dirty="0" err="1" smtClean="0"/>
              <a:t>fixed-term</a:t>
            </a:r>
            <a:endParaRPr lang="fr-FR" sz="1400" b="1" dirty="0" smtClean="0"/>
          </a:p>
          <a:p>
            <a:endParaRPr lang="fr-FR" sz="1400" b="1" dirty="0" smtClean="0"/>
          </a:p>
          <a:p>
            <a:r>
              <a:rPr lang="fr-FR" sz="1400" b="1" dirty="0" smtClean="0"/>
              <a:t>IR </a:t>
            </a:r>
            <a:r>
              <a:rPr lang="fr-FR" sz="1400" b="1" dirty="0" err="1" smtClean="0"/>
              <a:t>with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PhD</a:t>
            </a:r>
            <a:r>
              <a:rPr lang="fr-FR" sz="1400" b="1" dirty="0" smtClean="0"/>
              <a:t>: 4</a:t>
            </a:r>
          </a:p>
          <a:p>
            <a:endParaRPr lang="fr-FR" sz="1400" b="1" dirty="0"/>
          </a:p>
          <a:p>
            <a:r>
              <a:rPr lang="fr-FR" sz="1400" b="1" dirty="0"/>
              <a:t>Total : </a:t>
            </a:r>
            <a:r>
              <a:rPr lang="fr-FR" sz="1400" b="1" dirty="0" smtClean="0"/>
              <a:t>11</a:t>
            </a:r>
            <a:endParaRPr lang="fr-FR" sz="1400" b="1" dirty="0"/>
          </a:p>
          <a:p>
            <a:r>
              <a:rPr lang="fr-FR" sz="1400" b="1" dirty="0" err="1"/>
              <a:t>F</a:t>
            </a:r>
            <a:r>
              <a:rPr lang="fr-FR" sz="1400" b="1" dirty="0" err="1" smtClean="0"/>
              <a:t>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r>
              <a:rPr lang="fr-FR" sz="1400" b="1" dirty="0" smtClean="0"/>
              <a:t>/Total: 36%</a:t>
            </a:r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39552" y="5341114"/>
            <a:ext cx="3355406" cy="73866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2012-2016: 10 </a:t>
            </a:r>
            <a:r>
              <a:rPr lang="fr-FR" sz="1400" b="1" dirty="0" err="1" smtClean="0">
                <a:solidFill>
                  <a:srgbClr val="FF0000"/>
                </a:solidFill>
              </a:rPr>
              <a:t>departures</a:t>
            </a:r>
            <a:r>
              <a:rPr lang="fr-FR" sz="1400" b="1" dirty="0" smtClean="0">
                <a:solidFill>
                  <a:srgbClr val="FF0000"/>
                </a:solidFill>
              </a:rPr>
              <a:t>, 11 </a:t>
            </a:r>
            <a:r>
              <a:rPr lang="fr-FR" sz="1400" b="1" dirty="0" err="1" smtClean="0">
                <a:solidFill>
                  <a:srgbClr val="FF0000"/>
                </a:solidFill>
              </a:rPr>
              <a:t>arrivals</a:t>
            </a:r>
            <a:endParaRPr lang="fr-FR" sz="1400" b="1" dirty="0" smtClean="0">
              <a:solidFill>
                <a:srgbClr val="FF0000"/>
              </a:solidFill>
            </a:endParaRPr>
          </a:p>
          <a:p>
            <a:r>
              <a:rPr lang="fr-FR" sz="1400" b="1" dirty="0" smtClean="0">
                <a:solidFill>
                  <a:srgbClr val="FF0000"/>
                </a:solidFill>
              </a:rPr>
              <a:t>May 2017: end of </a:t>
            </a:r>
            <a:r>
              <a:rPr lang="fr-FR" sz="1400" b="1" dirty="0" err="1" smtClean="0">
                <a:solidFill>
                  <a:srgbClr val="FF0000"/>
                </a:solidFill>
              </a:rPr>
              <a:t>fixed-term</a:t>
            </a:r>
            <a:r>
              <a:rPr lang="fr-FR" sz="1400" b="1" dirty="0" smtClean="0">
                <a:solidFill>
                  <a:srgbClr val="FF0000"/>
                </a:solidFill>
              </a:rPr>
              <a:t> IE </a:t>
            </a:r>
            <a:r>
              <a:rPr lang="fr-FR" sz="1400" b="1" dirty="0" err="1" smtClean="0">
                <a:solidFill>
                  <a:srgbClr val="FF0000"/>
                </a:solidFill>
              </a:rPr>
              <a:t>hiring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1400" b="1" dirty="0" err="1">
                <a:solidFill>
                  <a:srgbClr val="FF0000"/>
                </a:solidFill>
              </a:rPr>
              <a:t>c</a:t>
            </a:r>
            <a:r>
              <a:rPr lang="fr-FR" sz="1400" b="1" dirty="0" err="1" smtClean="0">
                <a:solidFill>
                  <a:srgbClr val="FF0000"/>
                </a:solidFill>
              </a:rPr>
              <a:t>ontract</a:t>
            </a:r>
            <a:r>
              <a:rPr lang="fr-FR" sz="1400" b="1" dirty="0" smtClean="0">
                <a:solidFill>
                  <a:srgbClr val="FF0000"/>
                </a:solidFill>
              </a:rPr>
              <a:t> (QUBIC, EUCLID)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72000" y="5582620"/>
            <a:ext cx="4390946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2017: 2 permanent CNRS/IN2P3 positions </a:t>
            </a:r>
            <a:r>
              <a:rPr lang="fr-FR" sz="1400" b="1" dirty="0" err="1" smtClean="0">
                <a:solidFill>
                  <a:srgbClr val="00B050"/>
                </a:solidFill>
              </a:rPr>
              <a:t>opened</a:t>
            </a:r>
            <a:endParaRPr lang="fr-FR" sz="1400" b="1" dirty="0" smtClean="0">
              <a:solidFill>
                <a:srgbClr val="00B050"/>
              </a:solidFill>
            </a:endParaRPr>
          </a:p>
          <a:p>
            <a:r>
              <a:rPr lang="fr-FR" sz="1400" b="1" dirty="0" smtClean="0">
                <a:solidFill>
                  <a:srgbClr val="00B050"/>
                </a:solidFill>
              </a:rPr>
              <a:t>(Instrumentation  IE, System IR)</a:t>
            </a:r>
            <a:endParaRPr lang="fr-FR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7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11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Instrumentation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Skills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3621" y="980728"/>
            <a:ext cx="885698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 typeface="Wingdings" pitchFamily="2" charset="2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Optics</a:t>
            </a:r>
            <a:r>
              <a:rPr lang="fr-FR" b="1" dirty="0" smtClean="0">
                <a:latin typeface="Arial" charset="0"/>
                <a:ea typeface="ＭＳ Ｐゴシック" charset="0"/>
              </a:rPr>
              <a:t>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interferometry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System engineering</a:t>
            </a:r>
          </a:p>
          <a:p>
            <a:pPr lvl="1">
              <a:buFont typeface="Wingdings" charset="0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AIT/AIV</a:t>
            </a:r>
          </a:p>
          <a:p>
            <a:pPr lvl="1">
              <a:buFont typeface="Wingdings" charset="0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Vacuum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cryogeny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Bolometer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Photodetection</a:t>
            </a:r>
            <a:r>
              <a:rPr lang="fr-FR" b="1" dirty="0" smtClean="0">
                <a:latin typeface="Arial" charset="0"/>
                <a:ea typeface="ＭＳ Ｐゴシック" charset="0"/>
              </a:rPr>
              <a:t>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spectroscopy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 Simulations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Zemax</a:t>
            </a:r>
            <a:r>
              <a:rPr lang="fr-FR" b="1" dirty="0" smtClean="0">
                <a:latin typeface="Arial" charset="0"/>
                <a:ea typeface="ＭＳ Ｐゴシック" charset="0"/>
              </a:rPr>
              <a:t>, Fred,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Matlab</a:t>
            </a:r>
            <a:r>
              <a:rPr lang="fr-FR" b="1" dirty="0" smtClean="0">
                <a:latin typeface="Arial" charset="0"/>
                <a:ea typeface="ＭＳ Ｐゴシック" charset="0"/>
              </a:rPr>
              <a:t> …)</a:t>
            </a:r>
          </a:p>
          <a:p>
            <a:pPr lvl="1">
              <a:buFont typeface="Wingdings" charset="2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Test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benches</a:t>
            </a:r>
            <a:r>
              <a:rPr lang="fr-FR" b="1" dirty="0" smtClean="0">
                <a:latin typeface="Arial" charset="0"/>
                <a:ea typeface="ＭＳ Ｐゴシック" charset="0"/>
              </a:rPr>
              <a:t> design for detector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characterization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2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Data acquisition (ex: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Labview</a:t>
            </a:r>
            <a:r>
              <a:rPr lang="fr-FR" b="1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>
              <a:buFont typeface="Wingdings" charset="2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Data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analysis</a:t>
            </a:r>
            <a:r>
              <a:rPr lang="fr-FR" b="1" dirty="0" smtClean="0">
                <a:latin typeface="Arial" charset="0"/>
                <a:ea typeface="ＭＳ Ｐゴシック" charset="0"/>
              </a:rPr>
              <a:t> (ex: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Matlab</a:t>
            </a:r>
            <a:r>
              <a:rPr lang="fr-FR" b="1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 Spatial and QA background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environment</a:t>
            </a:r>
            <a:r>
              <a:rPr lang="fr-FR" b="1" dirty="0" smtClean="0">
                <a:latin typeface="Arial" charset="0"/>
                <a:ea typeface="ＭＳ Ｐゴシック" charset="0"/>
              </a:rPr>
              <a:t> qualifications …)</a:t>
            </a:r>
          </a:p>
          <a:p>
            <a:pPr lvl="1">
              <a:buFont typeface="Wingdings" charset="2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Cleanroom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2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3081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Instrumentation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AdvVIRGO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and </a:t>
            </a:r>
            <a:br>
              <a:rPr lang="fr-FR" sz="2400" dirty="0" smtClean="0">
                <a:latin typeface="Arial" pitchFamily="34" charset="0"/>
                <a:cs typeface="Arial" pitchFamily="34" charset="0"/>
              </a:rPr>
            </a:br>
            <a:r>
              <a:rPr lang="fr-FR" sz="2400" dirty="0" smtClean="0">
                <a:latin typeface="Arial" pitchFamily="34" charset="0"/>
                <a:cs typeface="Arial" pitchFamily="34" charset="0"/>
              </a:rPr>
              <a:t>post-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AdvVIRGO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R&amp;D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177802" y="966667"/>
            <a:ext cx="4927600" cy="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1450" indent="-171450"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200" dirty="0" smtClean="0">
                <a:effectLst/>
                <a:ea typeface="Osaka" pitchFamily="-106" charset="-128"/>
                <a:cs typeface="Osaka" pitchFamily="-106" charset="-128"/>
              </a:rPr>
              <a:t> </a:t>
            </a:r>
            <a:r>
              <a:rPr lang="en-US" sz="1400" b="1" dirty="0" smtClean="0">
                <a:solidFill>
                  <a:srgbClr val="333399"/>
                </a:solidFill>
                <a:effectLst/>
                <a:ea typeface="Osaka" pitchFamily="-106" charset="-128"/>
                <a:cs typeface="Osaka" pitchFamily="-106" charset="-128"/>
              </a:rPr>
              <a:t>Telescopes for Advanced Virgo (2011-2015)</a:t>
            </a:r>
            <a:r>
              <a:rPr lang="en-US" sz="1400" dirty="0" smtClean="0">
                <a:solidFill>
                  <a:srgbClr val="333399"/>
                </a:solidFill>
                <a:effectLst/>
                <a:ea typeface="Osaka" pitchFamily="-106" charset="-128"/>
                <a:cs typeface="Osaka" pitchFamily="-106" charset="-128"/>
              </a:rPr>
              <a:t>: </a:t>
            </a:r>
            <a:endParaRPr lang="en-US" sz="1200" dirty="0" smtClean="0">
              <a:effectLst/>
              <a:ea typeface="Osaka" pitchFamily="-106" charset="-128"/>
              <a:cs typeface="Osaka" pitchFamily="-106" charset="-128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Adapting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beam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size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from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a few mm (laser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bench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) to </a:t>
            </a:r>
            <a:r>
              <a:rPr lang="fr-FR" sz="1400" b="1" dirty="0">
                <a:ea typeface="Osaka" pitchFamily="-106" charset="-128"/>
                <a:cs typeface="Osaka" pitchFamily="-106" charset="-128"/>
              </a:rPr>
              <a:t>5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cm in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cavities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(and vice-versa)</a:t>
            </a:r>
          </a:p>
        </p:txBody>
      </p:sp>
      <p:pic>
        <p:nvPicPr>
          <p:cNvPr id="10" name="Image 9" descr="P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75" y="4931299"/>
            <a:ext cx="2999618" cy="922146"/>
          </a:xfrm>
          <a:prstGeom prst="rect">
            <a:avLst/>
          </a:prstGeom>
        </p:spPr>
      </p:pic>
      <p:pic>
        <p:nvPicPr>
          <p:cNvPr id="12" name="Image 11" descr="31215_20140224222259_dscf57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570" y="828235"/>
            <a:ext cx="3554909" cy="266618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81647" y="3489595"/>
            <a:ext cx="5563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</a:rPr>
              <a:t>GW </a:t>
            </a:r>
            <a:r>
              <a:rPr lang="fr-FR" sz="1600" b="1" dirty="0" err="1" smtClean="0">
                <a:solidFill>
                  <a:srgbClr val="00B050"/>
                </a:solidFill>
              </a:rPr>
              <a:t>detection</a:t>
            </a:r>
            <a:r>
              <a:rPr lang="fr-FR" sz="1600" b="1" dirty="0" smtClean="0">
                <a:solidFill>
                  <a:srgbClr val="00B050"/>
                </a:solidFill>
              </a:rPr>
              <a:t> in </a:t>
            </a:r>
            <a:r>
              <a:rPr lang="fr-FR" sz="1600" b="1" dirty="0" err="1" smtClean="0">
                <a:solidFill>
                  <a:srgbClr val="00B050"/>
                </a:solidFill>
              </a:rPr>
              <a:t>coincidence</a:t>
            </a:r>
            <a:r>
              <a:rPr lang="fr-FR" sz="1600" b="1" dirty="0" smtClean="0">
                <a:solidFill>
                  <a:srgbClr val="00B050"/>
                </a:solidFill>
              </a:rPr>
              <a:t> </a:t>
            </a:r>
            <a:r>
              <a:rPr lang="fr-FR" sz="1600" b="1" dirty="0" err="1" smtClean="0">
                <a:solidFill>
                  <a:srgbClr val="00B050"/>
                </a:solidFill>
              </a:rPr>
              <a:t>with</a:t>
            </a:r>
            <a:r>
              <a:rPr lang="fr-FR" sz="1600" b="1" dirty="0" smtClean="0">
                <a:solidFill>
                  <a:srgbClr val="00B050"/>
                </a:solidFill>
              </a:rPr>
              <a:t> LIGO (August 2017)</a:t>
            </a:r>
            <a:endParaRPr lang="fr-FR" sz="1600" b="1" dirty="0">
              <a:solidFill>
                <a:srgbClr val="00B05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43386" y="1916832"/>
            <a:ext cx="5042272" cy="134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Workpackages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</a:t>
            </a:r>
          </a:p>
          <a:p>
            <a:pPr marL="1200150" lvl="2" indent="-285750">
              <a:spcBef>
                <a:spcPct val="20000"/>
              </a:spcBef>
              <a:buFont typeface="Courier New" pitchFamily="49" charset="0"/>
              <a:buChar char="o"/>
            </a:pP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Optical simulations and design</a:t>
            </a:r>
          </a:p>
          <a:p>
            <a:pPr marL="1200150" lvl="2" indent="-285750">
              <a:spcBef>
                <a:spcPct val="20000"/>
              </a:spcBef>
              <a:buFont typeface="Courier New" pitchFamily="49" charset="0"/>
              <a:buChar char="o"/>
            </a:pP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Validation tests in the APC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cleanroom</a:t>
            </a:r>
            <a:endParaRPr lang="fr-FR" sz="1400" b="1" dirty="0" smtClean="0">
              <a:solidFill>
                <a:srgbClr val="000000"/>
              </a:solidFill>
              <a:ea typeface="Osaka" pitchFamily="-106" charset="-128"/>
              <a:cs typeface="Osaka" pitchFamily="-106" charset="-128"/>
            </a:endParaRPr>
          </a:p>
          <a:p>
            <a:pPr marL="1200150" lvl="2" indent="-285750">
              <a:spcBef>
                <a:spcPct val="20000"/>
              </a:spcBef>
              <a:buFont typeface="Courier New" pitchFamily="49" charset="0"/>
              <a:buChar char="o"/>
            </a:pP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Definition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of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alignment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procedures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</a:p>
          <a:p>
            <a:pPr marL="1200150" lvl="2" indent="-285750">
              <a:spcBef>
                <a:spcPct val="20000"/>
              </a:spcBef>
              <a:buFont typeface="Courier New" pitchFamily="49" charset="0"/>
              <a:buChar char="o"/>
            </a:pP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Installation of 5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telescopes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on site.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4450" y="3900309"/>
            <a:ext cx="5682966" cy="1403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fr-FR" dirty="0">
                <a:ea typeface="Osaka" pitchFamily="-106" charset="-128"/>
                <a:cs typeface="Osaka" pitchFamily="-106" charset="-128"/>
              </a:rPr>
              <a:t> </a:t>
            </a:r>
            <a:r>
              <a:rPr lang="en-US" sz="1400" b="1" dirty="0" err="1" smtClean="0">
                <a:solidFill>
                  <a:srgbClr val="333399"/>
                </a:solidFill>
                <a:ea typeface="Osaka" pitchFamily="-106" charset="-128"/>
                <a:cs typeface="Osaka" pitchFamily="-106" charset="-128"/>
              </a:rPr>
              <a:t>Laguerre</a:t>
            </a:r>
            <a:r>
              <a:rPr lang="en-US" sz="1400" b="1" dirty="0" smtClean="0">
                <a:solidFill>
                  <a:srgbClr val="333399"/>
                </a:solidFill>
                <a:ea typeface="Osaka" pitchFamily="-106" charset="-128"/>
                <a:cs typeface="Osaka" pitchFamily="-106" charset="-128"/>
              </a:rPr>
              <a:t>-Gauss modes</a:t>
            </a:r>
            <a:endParaRPr lang="en-US" sz="1400" b="1" dirty="0">
              <a:ea typeface="Osaka" pitchFamily="-106" charset="-128"/>
              <a:cs typeface="Osaka" pitchFamily="-106" charset="-128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MAJOR EVENTS: </a:t>
            </a:r>
            <a:endParaRPr lang="fr-FR" sz="1400" b="1" dirty="0">
              <a:ea typeface="Osaka" pitchFamily="-106" charset="-128"/>
              <a:cs typeface="Osaka" pitchFamily="-106" charset="-128"/>
            </a:endParaRP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Production of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higher-order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LG modes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 PRL 2010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Interferometry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first </a:t>
            </a:r>
            <a:r>
              <a:rPr lang="fr-FR" sz="1400" b="1" dirty="0" err="1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lock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(2014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)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Thermal  compensation of aberrations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 PRD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2015</a:t>
            </a:r>
            <a:endParaRPr lang="fr-FR" sz="1400" dirty="0">
              <a:solidFill>
                <a:srgbClr val="000000"/>
              </a:solidFill>
              <a:ea typeface="Osaka" pitchFamily="-106" charset="-128"/>
              <a:cs typeface="Osaka" pitchFamily="-106" charset="-128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450" y="5227570"/>
            <a:ext cx="5105308" cy="90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b="1" dirty="0" smtClean="0">
                <a:solidFill>
                  <a:srgbClr val="333399"/>
                </a:solidFill>
                <a:ea typeface="Osaka" pitchFamily="-106" charset="-128"/>
                <a:cs typeface="Osaka" pitchFamily="-106" charset="-128"/>
              </a:rPr>
              <a:t> Prospects:</a:t>
            </a:r>
            <a:endParaRPr lang="en-US" sz="1400" b="1" dirty="0">
              <a:ea typeface="Osaka" pitchFamily="-106" charset="-128"/>
              <a:cs typeface="Osaka" pitchFamily="-106" charset="-128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fr-FR" sz="1400" dirty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>
                <a:ea typeface="Osaka" pitchFamily="-106" charset="-128"/>
                <a:cs typeface="Osaka" pitchFamily="-106" charset="-128"/>
              </a:rPr>
              <a:t>Einstein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Telescope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: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Third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generation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 GW detector 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</a:pPr>
            <a:r>
              <a:rPr lang="fr-FR" sz="1400" dirty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     (underground,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cryogenic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, </a:t>
            </a:r>
            <a:r>
              <a:rPr lang="fr-FR" sz="1400" dirty="0">
                <a:ea typeface="Osaka" pitchFamily="-106" charset="-128"/>
                <a:cs typeface="Osaka" pitchFamily="-106" charset="-128"/>
              </a:rPr>
              <a:t>…) 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: LG modes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integration</a:t>
            </a:r>
            <a:endParaRPr lang="fr-FR" sz="1400" dirty="0" smtClean="0">
              <a:ea typeface="Osaka" pitchFamily="-106" charset="-128"/>
              <a:cs typeface="Osaka" pitchFamily="-106" charset="-128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375714"/>
              </p:ext>
            </p:extLst>
          </p:nvPr>
        </p:nvGraphicFramePr>
        <p:xfrm>
          <a:off x="5877781" y="3585643"/>
          <a:ext cx="1625524" cy="1438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" name="Image bitmap" r:id="rId5" imgW="4586667" imgH="2011854" progId="PBrush">
                  <p:embed/>
                </p:oleObj>
              </mc:Choice>
              <mc:Fallback>
                <p:oleObj name="Image bitmap" r:id="rId5" imgW="4586667" imgH="2011854" progId="PBrush">
                  <p:embed/>
                  <p:pic>
                    <p:nvPicPr>
                      <p:cNvPr id="0" name="Object 7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421"/>
                      <a:stretch>
                        <a:fillRect/>
                      </a:stretch>
                    </p:blipFill>
                    <p:spPr bwMode="auto">
                      <a:xfrm>
                        <a:off x="5877781" y="3585643"/>
                        <a:ext cx="1625524" cy="1438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6040778" y="5848511"/>
            <a:ext cx="2291012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Contribution: </a:t>
            </a:r>
            <a:r>
              <a:rPr lang="fr-FR" sz="1200" b="1" dirty="0" err="1" smtClean="0"/>
              <a:t>Mechanics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Dpt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40865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Instrumentation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</a:t>
            </a:r>
            <a:r>
              <a:rPr lang="fr-FR" sz="2400" dirty="0" err="1" smtClean="0"/>
              <a:t>LISAPathfinder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13</a:t>
            </a:fld>
            <a:endParaRPr lang="fr-FR" dirty="0">
              <a:solidFill>
                <a:srgbClr val="333399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82" y="3261996"/>
            <a:ext cx="4348475" cy="2580371"/>
          </a:xfrm>
          <a:prstGeom prst="rect">
            <a:avLst/>
          </a:prstGeom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4338327" y="781844"/>
            <a:ext cx="4685888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Successfully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aunched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03/12/2015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end : July 2017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fr-FR" sz="1400" dirty="0">
              <a:latin typeface="Arial" pitchFamily="34" charset="0"/>
              <a:cs typeface="Arial" pitchFamily="34" charset="0"/>
            </a:endParaRPr>
          </a:p>
          <a:p>
            <a:r>
              <a:rPr lang="fr-FR" sz="1400" b="1" dirty="0">
                <a:latin typeface="Arial" pitchFamily="34" charset="0"/>
                <a:cs typeface="Arial" pitchFamily="34" charset="0"/>
              </a:rPr>
              <a:t>Validation of the </a:t>
            </a:r>
            <a:r>
              <a:rPr lang="fr-FR" sz="1400" b="1" dirty="0" err="1">
                <a:latin typeface="Arial" pitchFamily="34" charset="0"/>
                <a:cs typeface="Arial" pitchFamily="34" charset="0"/>
              </a:rPr>
              <a:t>technology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 for LISA:</a:t>
            </a:r>
          </a:p>
          <a:p>
            <a:r>
              <a:rPr lang="fr-FR" sz="1400" dirty="0" err="1">
                <a:latin typeface="Arial" pitchFamily="34" charset="0"/>
                <a:cs typeface="Arial" pitchFamily="34" charset="0"/>
              </a:rPr>
              <a:t>measurement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of the distance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between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two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free-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falling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test masses by laser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heterodyne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interferometry</a:t>
            </a:r>
            <a:endParaRPr lang="fr-FR" sz="1400" dirty="0">
              <a:latin typeface="Arial" pitchFamily="34" charset="0"/>
              <a:cs typeface="Arial" pitchFamily="34" charset="0"/>
            </a:endParaRPr>
          </a:p>
          <a:p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1400" b="1" dirty="0" smtClean="0">
                <a:latin typeface="Arial" pitchFamily="34" charset="0"/>
                <a:cs typeface="Arial" pitchFamily="34" charset="0"/>
              </a:rPr>
              <a:t>Major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c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ontribution of the APC to data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interpretation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µ-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thrusters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deglitch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…)</a:t>
            </a:r>
          </a:p>
          <a:p>
            <a:endParaRPr lang="fr-FR" sz="1400" dirty="0">
              <a:latin typeface="Arial" pitchFamily="34" charset="0"/>
              <a:cs typeface="Arial" pitchFamily="34" charset="0"/>
            </a:endParaRPr>
          </a:p>
          <a:p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Interferometer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noise performances one </a:t>
            </a:r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order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magnitude </a:t>
            </a:r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better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than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LPF </a:t>
            </a:r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requirements</a:t>
            </a:r>
            <a:endParaRPr lang="fr-FR" sz="14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111957" y="5804267"/>
            <a:ext cx="42476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LISA </a:t>
            </a:r>
            <a:r>
              <a:rPr lang="fr-FR" sz="1400" b="1" dirty="0" err="1" smtClean="0"/>
              <a:t>selected</a:t>
            </a:r>
            <a:r>
              <a:rPr lang="fr-FR" sz="1400" b="1" dirty="0" smtClean="0"/>
              <a:t> as ESA L3 mission (</a:t>
            </a:r>
            <a:r>
              <a:rPr lang="fr-FR" sz="1400" b="1" dirty="0" err="1" smtClean="0"/>
              <a:t>launch</a:t>
            </a:r>
            <a:r>
              <a:rPr lang="fr-FR" sz="1400" b="1" dirty="0" smtClean="0"/>
              <a:t>: 2034)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6611" y="941142"/>
            <a:ext cx="4968552" cy="503157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6" y="1024159"/>
            <a:ext cx="3615611" cy="486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4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Instrumentation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LISA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14</a:t>
            </a:fld>
            <a:endParaRPr lang="fr-FR" dirty="0">
              <a:solidFill>
                <a:srgbClr val="333399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34194" y="1290628"/>
            <a:ext cx="4248472" cy="4815805"/>
            <a:chOff x="467544" y="1133475"/>
            <a:chExt cx="4248472" cy="4815805"/>
          </a:xfrm>
        </p:grpSpPr>
        <p:pic>
          <p:nvPicPr>
            <p:cNvPr id="8" name="image8-small.jpg" descr="IMG_20160728_140639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89062" y="1690089"/>
              <a:ext cx="3996894" cy="22482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1644824" y="1236762"/>
              <a:ext cx="21702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LISA On Table (LOT)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59396" y="4167758"/>
              <a:ext cx="4148893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H</a:t>
              </a:r>
              <a:r>
                <a:rPr lang="fr-FR" sz="1400" b="1" dirty="0" smtClean="0"/>
                <a:t>ardware simulator of LISA  to test in a </a:t>
              </a:r>
            </a:p>
            <a:p>
              <a:r>
                <a:rPr lang="fr-FR" sz="1400" b="1" dirty="0" err="1"/>
                <a:t>r</a:t>
              </a:r>
              <a:r>
                <a:rPr lang="fr-FR" sz="1400" b="1" dirty="0" err="1" smtClean="0"/>
                <a:t>epresentative</a:t>
              </a:r>
              <a:r>
                <a:rPr lang="fr-FR" sz="1400" b="1" dirty="0" smtClean="0"/>
                <a:t> acquisition </a:t>
              </a:r>
              <a:r>
                <a:rPr lang="fr-FR" sz="1400" b="1" dirty="0" err="1" smtClean="0"/>
                <a:t>chain</a:t>
              </a:r>
              <a:r>
                <a:rPr lang="fr-FR" sz="1400" b="1" dirty="0" smtClean="0"/>
                <a:t>: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smtClean="0"/>
                <a:t>Noise </a:t>
              </a:r>
              <a:r>
                <a:rPr lang="fr-FR" sz="1400" dirty="0" err="1" smtClean="0"/>
                <a:t>reduction</a:t>
              </a:r>
              <a:r>
                <a:rPr lang="fr-FR" sz="1400" dirty="0" smtClean="0"/>
                <a:t> techniques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smtClean="0"/>
                <a:t>Instruments (</a:t>
              </a:r>
              <a:r>
                <a:rPr lang="fr-FR" sz="1400" dirty="0" err="1" smtClean="0"/>
                <a:t>photometers</a:t>
              </a:r>
              <a:r>
                <a:rPr lang="fr-FR" sz="1400" dirty="0" smtClean="0"/>
                <a:t>, </a:t>
              </a:r>
              <a:r>
                <a:rPr lang="fr-FR" sz="1400" dirty="0" err="1" smtClean="0"/>
                <a:t>phasemeter</a:t>
              </a:r>
              <a:r>
                <a:rPr lang="fr-FR" sz="1400" dirty="0" smtClean="0"/>
                <a:t>)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smtClean="0"/>
                <a:t>1st TDI (</a:t>
              </a:r>
              <a:r>
                <a:rPr lang="fr-FR" sz="1400" dirty="0" err="1" smtClean="0"/>
                <a:t>tested</a:t>
              </a:r>
              <a:r>
                <a:rPr lang="fr-FR" sz="1400" dirty="0" smtClean="0"/>
                <a:t>)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err="1" smtClean="0"/>
                <a:t>Preparation</a:t>
              </a:r>
              <a:r>
                <a:rPr lang="fr-FR" sz="1400" dirty="0" smtClean="0"/>
                <a:t> for vacuum </a:t>
              </a:r>
              <a:r>
                <a:rPr lang="fr-FR" sz="1400" dirty="0" err="1" smtClean="0"/>
                <a:t>operations</a:t>
              </a:r>
              <a:r>
                <a:rPr lang="fr-FR" sz="1400" dirty="0" smtClean="0"/>
                <a:t> (10</a:t>
              </a:r>
              <a:r>
                <a:rPr lang="fr-FR" sz="1400" baseline="30000" dirty="0" smtClean="0"/>
                <a:t>-1</a:t>
              </a:r>
              <a:r>
                <a:rPr lang="fr-FR" sz="1400" dirty="0" smtClean="0"/>
                <a:t>mbar)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err="1" smtClean="0"/>
                <a:t>Funding</a:t>
              </a:r>
              <a:r>
                <a:rPr lang="fr-FR" sz="1400" dirty="0" smtClean="0"/>
                <a:t>: R&amp;T CNES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7544" y="1133475"/>
              <a:ext cx="4248472" cy="4815805"/>
            </a:xfrm>
            <a:prstGeom prst="rect">
              <a:avLst/>
            </a:prstGeom>
            <a:noFill/>
            <a:ln w="19050">
              <a:solidFill>
                <a:srgbClr val="FF33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798690" y="794921"/>
            <a:ext cx="4318811" cy="5309049"/>
            <a:chOff x="4798690" y="794921"/>
            <a:chExt cx="4318811" cy="5309049"/>
          </a:xfrm>
        </p:grpSpPr>
        <p:sp>
          <p:nvSpPr>
            <p:cNvPr id="7" name="ZoneTexte 6"/>
            <p:cNvSpPr txBox="1"/>
            <p:nvPr/>
          </p:nvSpPr>
          <p:spPr>
            <a:xfrm>
              <a:off x="6156176" y="794921"/>
              <a:ext cx="1907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>
                  <a:solidFill>
                    <a:srgbClr val="FF0000"/>
                  </a:solidFill>
                </a:rPr>
                <a:t>Straylight</a:t>
              </a:r>
              <a:r>
                <a:rPr lang="fr-FR" sz="1600" b="1" dirty="0">
                  <a:solidFill>
                    <a:srgbClr val="FF0000"/>
                  </a:solidFill>
                </a:rPr>
                <a:t> </a:t>
              </a:r>
              <a:r>
                <a:rPr lang="fr-FR" sz="1600" b="1" dirty="0" err="1">
                  <a:solidFill>
                    <a:srgbClr val="FF0000"/>
                  </a:solidFill>
                </a:rPr>
                <a:t>studies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798690" y="1127641"/>
              <a:ext cx="4318811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Simulations to </a:t>
              </a:r>
              <a:r>
                <a:rPr lang="fr-FR" sz="1600" b="1" dirty="0" err="1" smtClean="0"/>
                <a:t>estimate</a:t>
              </a:r>
              <a:r>
                <a:rPr lang="fr-FR" sz="1600" b="1" dirty="0" smtClean="0"/>
                <a:t> the </a:t>
              </a:r>
              <a:r>
                <a:rPr lang="fr-FR" sz="1600" b="1" dirty="0" err="1" smtClean="0"/>
                <a:t>scattered</a:t>
              </a:r>
              <a:r>
                <a:rPr lang="fr-FR" sz="1600" b="1" dirty="0" smtClean="0"/>
                <a:t> light</a:t>
              </a:r>
            </a:p>
            <a:p>
              <a:r>
                <a:rPr lang="fr-FR" sz="1600" b="1" dirty="0" err="1"/>
                <a:t>f</a:t>
              </a:r>
              <a:r>
                <a:rPr lang="fr-FR" sz="1600" b="1" dirty="0" err="1" smtClean="0"/>
                <a:t>rom</a:t>
              </a:r>
              <a:r>
                <a:rPr lang="fr-FR" sz="1600" b="1" dirty="0" smtClean="0"/>
                <a:t> LISA </a:t>
              </a:r>
              <a:r>
                <a:rPr lang="fr-FR" sz="1600" b="1" dirty="0" err="1" smtClean="0"/>
                <a:t>telescopes</a:t>
              </a:r>
              <a:r>
                <a:rPr lang="fr-FR" sz="1600" b="1" dirty="0" smtClean="0"/>
                <a:t>:</a:t>
              </a:r>
              <a:endParaRPr lang="fr-FR" sz="1400" b="1" dirty="0" smtClean="0"/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err="1" smtClean="0"/>
                <a:t>Specifications</a:t>
              </a:r>
              <a:r>
                <a:rPr lang="fr-FR" sz="1400" dirty="0" smtClean="0"/>
                <a:t> on surface </a:t>
              </a:r>
              <a:r>
                <a:rPr lang="fr-FR" sz="1400" dirty="0" err="1" smtClean="0"/>
                <a:t>properties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with</a:t>
              </a:r>
              <a:endParaRPr lang="fr-FR" sz="1400" dirty="0" smtClean="0"/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micro-</a:t>
              </a:r>
              <a:r>
                <a:rPr lang="fr-FR" sz="1400" dirty="0" err="1" smtClean="0"/>
                <a:t>roughness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models</a:t>
              </a:r>
              <a:r>
                <a:rPr lang="fr-FR" sz="1400" dirty="0" smtClean="0"/>
                <a:t> ; </a:t>
              </a:r>
              <a:r>
                <a:rPr lang="fr-FR" sz="1400" dirty="0" err="1" smtClean="0"/>
                <a:t>cleanliness</a:t>
              </a:r>
              <a:endParaRPr lang="fr-FR" sz="1400" dirty="0" smtClean="0"/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err="1" smtClean="0"/>
                <a:t>Polarization</a:t>
              </a:r>
              <a:r>
                <a:rPr lang="fr-FR" sz="1400" dirty="0" smtClean="0"/>
                <a:t> of </a:t>
              </a:r>
              <a:r>
                <a:rPr lang="fr-FR" sz="1400" dirty="0" err="1" smtClean="0"/>
                <a:t>scattered</a:t>
              </a:r>
              <a:r>
                <a:rPr lang="fr-FR" sz="1400" dirty="0" smtClean="0"/>
                <a:t> lights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err="1" smtClean="0"/>
                <a:t>Funding</a:t>
              </a:r>
              <a:r>
                <a:rPr lang="fr-FR" sz="1400" dirty="0" smtClean="0"/>
                <a:t>: ESA ITT (</a:t>
              </a:r>
              <a:r>
                <a:rPr lang="fr-FR" sz="1400" dirty="0" err="1" smtClean="0"/>
                <a:t>collab</a:t>
              </a:r>
              <a:r>
                <a:rPr lang="fr-FR" sz="1400" dirty="0" smtClean="0"/>
                <a:t>: Thalès Alenia, APC,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ARTEMIS, LMA)</a:t>
              </a:r>
            </a:p>
          </p:txBody>
        </p:sp>
        <p:pic>
          <p:nvPicPr>
            <p:cNvPr id="11" name="image9.png" descr="https://zemaxprod.azureedge.net/cmsstorage/zemax_2017/media/zmximages/zemax_logo342x8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211688" y="3423992"/>
              <a:ext cx="728068" cy="1830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15.png" descr="FRED Optimum Optical Engineering Software | Photon ...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02721" y="5180871"/>
              <a:ext cx="864176" cy="4144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12.jpg" descr="C:\Users\Catherine APC\Documents\ITT\PM5\Reflection vs angle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64349" y="2752768"/>
              <a:ext cx="2369635" cy="177722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age1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64349" y="4549695"/>
              <a:ext cx="2358494" cy="15161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4798690" y="813971"/>
              <a:ext cx="4318811" cy="5289999"/>
            </a:xfrm>
            <a:prstGeom prst="rect">
              <a:avLst/>
            </a:prstGeom>
            <a:noFill/>
            <a:ln w="19050">
              <a:solidFill>
                <a:srgbClr val="FF33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1115616" y="828249"/>
            <a:ext cx="3270447" cy="338554"/>
          </a:xfrm>
          <a:prstGeom prst="rect">
            <a:avLst/>
          </a:prstGeom>
          <a:noFill/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AIT/AIV Phase 0 CNES and ESA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82" r="100000">
                        <a14:foregroundMark x1="27840" y1="11228" x2="27840" y2="11228"/>
                        <a14:foregroundMark x1="24165" y1="7485" x2="24165" y2="7485"/>
                        <a14:foregroundMark x1="25835" y1="5380" x2="25835" y2="5380"/>
                        <a14:foregroundMark x1="94209" y1="76140" x2="94209" y2="76140"/>
                        <a14:foregroundMark x1="82851" y1="94971" x2="82851" y2="94971"/>
                        <a14:foregroundMark x1="19265" y1="9474" x2="19265" y2="9474"/>
                        <a14:foregroundMark x1="24722" y1="15205" x2="24722" y2="15205"/>
                        <a14:foregroundMark x1="30290" y1="12982" x2="30290" y2="12982"/>
                        <a14:foregroundMark x1="14254" y1="28538" x2="14254" y2="28538"/>
                        <a14:foregroundMark x1="67038" y1="64561" x2="67038" y2="64561"/>
                        <a14:foregroundMark x1="65924" y1="54971" x2="65924" y2="54971"/>
                        <a14:foregroundMark x1="59911" y1="46667" x2="59911" y2="46667"/>
                        <a14:foregroundMark x1="55902" y1="46433" x2="55902" y2="46433"/>
                        <a14:foregroundMark x1="50668" y1="50994" x2="50668" y2="50994"/>
                        <a14:foregroundMark x1="53898" y1="49708" x2="53898" y2="49708"/>
                        <a14:foregroundMark x1="55345" y1="53333" x2="55345" y2="53333"/>
                        <a14:foregroundMark x1="58575" y1="57544" x2="58575" y2="57544"/>
                        <a14:foregroundMark x1="60913" y1="62690" x2="60913" y2="62690"/>
                        <a14:foregroundMark x1="61359" y1="62690" x2="61359" y2="62690"/>
                        <a14:foregroundMark x1="64477" y1="59649" x2="64477" y2="59649"/>
                        <a14:foregroundMark x1="66592" y1="58129" x2="66592" y2="58129"/>
                        <a14:foregroundMark x1="72272" y1="56608" x2="72272" y2="56608"/>
                        <a14:foregroundMark x1="68374" y1="52164" x2="68374" y2="52164"/>
                        <a14:foregroundMark x1="63363" y1="46550" x2="63363" y2="46550"/>
                        <a14:foregroundMark x1="35746" y1="32982" x2="35746" y2="32982"/>
                        <a14:foregroundMark x1="43096" y1="41404" x2="43096" y2="41404"/>
                        <a14:foregroundMark x1="47661" y1="46550" x2="47661" y2="46550"/>
                        <a14:foregroundMark x1="16258" y1="10994" x2="16258" y2="10994"/>
                        <a14:foregroundMark x1="70267" y1="66784" x2="70267" y2="66784"/>
                        <a14:foregroundMark x1="74276" y1="64327" x2="74276" y2="64327"/>
                        <a14:foregroundMark x1="72606" y1="70994" x2="72606" y2="70994"/>
                        <a14:foregroundMark x1="77283" y1="61404" x2="77283" y2="61404"/>
                        <a14:foregroundMark x1="76392" y1="68304" x2="76392" y2="68304"/>
                        <a14:foregroundMark x1="72049" y1="70292" x2="72049" y2="70292"/>
                        <a14:foregroundMark x1="67038" y1="70058" x2="67038" y2="70058"/>
                        <a14:foregroundMark x1="67149" y1="59298" x2="67149" y2="59298"/>
                        <a14:foregroundMark x1="63029" y1="54620" x2="63029" y2="54620"/>
                        <a14:foregroundMark x1="61247" y1="52632" x2="61247" y2="52632"/>
                        <a14:foregroundMark x1="62472" y1="51462" x2="62472" y2="51462"/>
                        <a14:foregroundMark x1="22160" y1="18596" x2="22160" y2="18596"/>
                        <a14:foregroundMark x1="14588" y1="25965" x2="14588" y2="2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7162">
            <a:off x="4921097" y="1446387"/>
            <a:ext cx="2418078" cy="23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Instrumentation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: KM3NeT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15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07940"/>
            <a:ext cx="3853255" cy="215173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895892" y="1667113"/>
            <a:ext cx="50417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Design, </a:t>
            </a:r>
            <a:r>
              <a:rPr lang="fr-FR" sz="1200" b="1" dirty="0" err="1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integration</a:t>
            </a: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, </a:t>
            </a:r>
            <a:r>
              <a:rPr lang="fr-FR" sz="1200" b="1" dirty="0" err="1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characterization</a:t>
            </a: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 and qualification of a new </a:t>
            </a:r>
            <a:r>
              <a:rPr lang="fr-FR" sz="1200" b="1" dirty="0" err="1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generation</a:t>
            </a: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 Laser </a:t>
            </a:r>
            <a:r>
              <a:rPr lang="fr-FR" sz="1200" b="1" dirty="0" err="1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Beacon</a:t>
            </a: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  </a:t>
            </a:r>
            <a:r>
              <a:rPr lang="fr-FR" sz="1200" b="1" dirty="0" smtClean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for time </a:t>
            </a: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calibration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Design, </a:t>
            </a: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integration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and </a:t>
            </a: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deployment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of a  calibration unit for the KM3NeT </a:t>
            </a:r>
            <a:r>
              <a:rPr lang="fr-FR" sz="1200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ORCA detector 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Collaboration </a:t>
            </a: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the CPPM (Marseille, France) </a:t>
            </a:r>
          </a:p>
          <a:p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    in charge of the instrumentation line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Funding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FEDER + CNRS/IN2P3: 400 k€ (CB + IU)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Starting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operation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: mid-2019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endParaRPr lang="fr-FR" sz="1200" dirty="0">
              <a:solidFill>
                <a:srgbClr val="000000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24807" y="520412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endParaRPr lang="fr-FR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16156" y="836116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Project </a:t>
            </a:r>
            <a:r>
              <a:rPr lang="fr-FR" sz="1400" b="1" dirty="0" err="1">
                <a:solidFill>
                  <a:srgbClr val="FF0000"/>
                </a:solidFill>
                <a:latin typeface="Arial"/>
                <a:ea typeface="+mn-ea"/>
                <a:cs typeface="+mn-cs"/>
              </a:rPr>
              <a:t>started</a:t>
            </a:r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@ APC in  2014</a:t>
            </a:r>
          </a:p>
          <a:p>
            <a:endParaRPr lang="fr-FR" sz="1400" b="1" dirty="0">
              <a:solidFill>
                <a:srgbClr val="FF0000"/>
              </a:solidFill>
              <a:latin typeface="Arial"/>
              <a:ea typeface="+mn-ea"/>
              <a:cs typeface="+mn-cs"/>
            </a:endParaRPr>
          </a:p>
          <a:p>
            <a:r>
              <a:rPr lang="fr-FR" sz="16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APC in charge of (CB+IU) </a:t>
            </a:r>
            <a:r>
              <a:rPr lang="fr-FR" sz="1600" b="1" dirty="0" err="1">
                <a:solidFill>
                  <a:srgbClr val="FF0000"/>
                </a:solidFill>
                <a:latin typeface="Arial"/>
                <a:ea typeface="+mn-ea"/>
                <a:cs typeface="+mn-cs"/>
              </a:rPr>
              <a:t>project</a:t>
            </a:r>
            <a:r>
              <a:rPr lang="fr-FR" sz="16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management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771740" y="5243129"/>
            <a:ext cx="1486304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</a:t>
            </a:r>
            <a:r>
              <a:rPr lang="fr-FR" sz="1200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ontributions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fr-FR" sz="1200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Mechanics</a:t>
            </a:r>
            <a:r>
              <a:rPr lang="fr-FR" sz="1200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200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Dpt</a:t>
            </a:r>
            <a:endParaRPr lang="fr-FR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fr-FR" sz="1200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Electronics</a:t>
            </a:r>
            <a:r>
              <a:rPr lang="fr-FR" sz="1200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200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Dpt</a:t>
            </a:r>
            <a:endParaRPr lang="fr-FR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QA/PA</a:t>
            </a:r>
          </a:p>
        </p:txBody>
      </p:sp>
      <p:sp>
        <p:nvSpPr>
          <p:cNvPr id="3" name="Ellipse 2"/>
          <p:cNvSpPr/>
          <p:nvPr/>
        </p:nvSpPr>
        <p:spPr>
          <a:xfrm>
            <a:off x="302386" y="4893902"/>
            <a:ext cx="2016224" cy="1265774"/>
          </a:xfrm>
          <a:prstGeom prst="ellipse">
            <a:avLst/>
          </a:prstGeom>
          <a:noFill/>
          <a:ln w="12700">
            <a:solidFill>
              <a:srgbClr val="33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09" y="834275"/>
            <a:ext cx="2726262" cy="210974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67215" y="4560588"/>
            <a:ext cx="2925841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Calibration test </a:t>
            </a:r>
            <a:r>
              <a:rPr lang="fr-FR" sz="1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bench</a:t>
            </a:r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for DOM </a:t>
            </a:r>
            <a:endParaRPr lang="fr-FR" sz="1400" b="1" dirty="0" smtClean="0">
              <a:solidFill>
                <a:srgbClr val="FF0000"/>
              </a:solidFill>
              <a:latin typeface="Arial"/>
              <a:ea typeface="+mn-ea"/>
              <a:cs typeface="Arial" pitchFamily="34" charset="0"/>
            </a:endParaRPr>
          </a:p>
          <a:p>
            <a:r>
              <a:rPr lang="fr-FR" sz="1400" b="1" dirty="0" smtClean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@ </a:t>
            </a:r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APC </a:t>
            </a:r>
            <a:r>
              <a:rPr lang="fr-FR" sz="1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Memphyno</a:t>
            </a:r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  tank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95892" y="836116"/>
            <a:ext cx="5041700" cy="3600996"/>
          </a:xfrm>
          <a:prstGeom prst="rect">
            <a:avLst/>
          </a:prstGeom>
          <a:noFill/>
          <a:ln w="19050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09" y="2946340"/>
            <a:ext cx="2024988" cy="18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8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70" y="1415524"/>
            <a:ext cx="2553657" cy="168874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Instrumentation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TARANIS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0588" y="1480902"/>
            <a:ext cx="5740674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/>
                <a:cs typeface="Arial"/>
              </a:rPr>
              <a:t> Design, production and validation of the XGRE </a:t>
            </a:r>
          </a:p>
          <a:p>
            <a:r>
              <a:rPr lang="fr-FR" sz="1400" b="1" dirty="0" err="1" smtClean="0">
                <a:latin typeface="Arial"/>
                <a:cs typeface="Arial"/>
              </a:rPr>
              <a:t>sensor</a:t>
            </a:r>
            <a:r>
              <a:rPr lang="fr-FR" sz="1400" b="1" dirty="0" smtClean="0">
                <a:latin typeface="Arial"/>
                <a:cs typeface="Arial"/>
              </a:rPr>
              <a:t>  (3 x 4 DU: LaBr3, plastic </a:t>
            </a:r>
            <a:r>
              <a:rPr lang="fr-FR" sz="1400" b="1" dirty="0" err="1" smtClean="0">
                <a:latin typeface="Arial"/>
                <a:cs typeface="Arial"/>
              </a:rPr>
              <a:t>scintillators</a:t>
            </a:r>
            <a:r>
              <a:rPr lang="fr-FR" sz="1400" b="1" dirty="0" smtClean="0">
                <a:latin typeface="Arial"/>
                <a:cs typeface="Arial"/>
              </a:rPr>
              <a:t>, PMT).</a:t>
            </a:r>
          </a:p>
          <a:p>
            <a:endParaRPr lang="fr-FR" sz="1400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fr-FR" sz="1400" b="1" dirty="0" smtClean="0">
                <a:solidFill>
                  <a:prstClr val="black"/>
                </a:solidFill>
                <a:latin typeface="Arial"/>
                <a:cs typeface="Arial"/>
              </a:rPr>
              <a:t>Instrumentation AIT/AIV (EGSE and MGSE </a:t>
            </a:r>
          </a:p>
          <a:p>
            <a:r>
              <a:rPr lang="fr-FR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development</a:t>
            </a:r>
            <a:r>
              <a:rPr lang="fr-FR" sz="1400" b="1" dirty="0" smtClean="0">
                <a:solidFill>
                  <a:prstClr val="black"/>
                </a:solidFill>
                <a:latin typeface="Arial"/>
                <a:cs typeface="Arial"/>
              </a:rPr>
              <a:t>, design and production of QM and </a:t>
            </a:r>
            <a:r>
              <a:rPr lang="fr-FR" sz="1400" b="1" dirty="0">
                <a:solidFill>
                  <a:prstClr val="black"/>
                </a:solidFill>
                <a:latin typeface="Arial"/>
                <a:cs typeface="Arial"/>
              </a:rPr>
              <a:t>FM, </a:t>
            </a:r>
            <a:endParaRPr lang="fr-FR" sz="1400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fr-FR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environment</a:t>
            </a:r>
            <a:r>
              <a:rPr lang="fr-FR" sz="1400" b="1" dirty="0" smtClean="0">
                <a:solidFill>
                  <a:prstClr val="black"/>
                </a:solidFill>
                <a:latin typeface="Arial"/>
                <a:cs typeface="Arial"/>
              </a:rPr>
              <a:t> tests </a:t>
            </a:r>
            <a:r>
              <a:rPr lang="fr-FR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implementation</a:t>
            </a:r>
            <a:r>
              <a:rPr lang="fr-FR" sz="1400" b="1" dirty="0" smtClean="0">
                <a:solidFill>
                  <a:prstClr val="black"/>
                </a:solidFill>
                <a:latin typeface="Arial"/>
                <a:cs typeface="Arial"/>
              </a:rPr>
              <a:t>).</a:t>
            </a:r>
          </a:p>
          <a:p>
            <a:endParaRPr lang="fr-FR" sz="14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Production </a:t>
            </a:r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and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validation  </a:t>
            </a:r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of the XGRE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QM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sensors</a:t>
            </a:r>
            <a:endParaRPr lang="fr-FR" sz="1400" b="1" dirty="0" smtClean="0">
              <a:solidFill>
                <a:srgbClr val="00B050"/>
              </a:solidFill>
              <a:latin typeface="Arial"/>
              <a:cs typeface="Arial"/>
            </a:endParaRPr>
          </a:p>
          <a:p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   (vibration and thermal vacuum tests)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completed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(August 2015)</a:t>
            </a:r>
          </a:p>
          <a:p>
            <a:endParaRPr lang="fr-FR" sz="14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prstClr val="black"/>
                </a:solidFill>
                <a:latin typeface="Arial"/>
                <a:cs typeface="Arial"/>
              </a:rPr>
              <a:t> Production and  validation of the XGRE FM </a:t>
            </a:r>
            <a:r>
              <a:rPr lang="fr-FR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sensors</a:t>
            </a:r>
            <a:endParaRPr lang="fr-FR" sz="14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SM2 </a:t>
            </a:r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qualifications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@ CNES (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February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2016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AIT FM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sensors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&amp; vibration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qualif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. tests (March 2016)</a:t>
            </a:r>
            <a:endParaRPr lang="fr-FR" sz="14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Shock</a:t>
            </a:r>
            <a:r>
              <a:rPr lang="fr-FR" sz="1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qualif</a:t>
            </a:r>
            <a:r>
              <a:rPr lang="fr-FR" sz="1400" b="1" dirty="0" smtClean="0">
                <a:solidFill>
                  <a:srgbClr val="FF0000"/>
                </a:solidFill>
                <a:latin typeface="Arial"/>
                <a:cs typeface="Arial"/>
              </a:rPr>
              <a:t>. tests (April </a:t>
            </a:r>
            <a:r>
              <a:rPr lang="fr-FR" sz="1400" b="1" dirty="0">
                <a:solidFill>
                  <a:srgbClr val="FF0000"/>
                </a:solidFill>
                <a:latin typeface="Arial"/>
                <a:cs typeface="Arial"/>
              </a:rPr>
              <a:t>2016</a:t>
            </a:r>
            <a:r>
              <a:rPr lang="fr-FR" sz="1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fr-FR" sz="1400" b="1" dirty="0" err="1">
                <a:solidFill>
                  <a:srgbClr val="FF0000"/>
                </a:solidFill>
                <a:latin typeface="Arial"/>
                <a:cs typeface="Arial"/>
              </a:rPr>
              <a:t>Anomaly</a:t>
            </a:r>
            <a:r>
              <a:rPr lang="fr-FR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400" b="1" dirty="0" err="1">
                <a:solidFill>
                  <a:srgbClr val="FF0000"/>
                </a:solidFill>
                <a:latin typeface="Arial"/>
                <a:cs typeface="Arial"/>
              </a:rPr>
              <a:t>detected</a:t>
            </a:r>
            <a:r>
              <a:rPr lang="fr-FR" sz="1400" b="1" dirty="0">
                <a:solidFill>
                  <a:srgbClr val="FF0000"/>
                </a:solidFill>
                <a:latin typeface="Arial"/>
                <a:cs typeface="Arial"/>
              </a:rPr>
              <a:t> on LaBr3 (</a:t>
            </a:r>
            <a:r>
              <a:rPr lang="fr-FR" sz="1400" b="1" dirty="0" err="1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lang="fr-FR" sz="1400" b="1" dirty="0">
                <a:solidFill>
                  <a:srgbClr val="FF0000"/>
                </a:solidFill>
                <a:latin typeface="Arial"/>
                <a:cs typeface="Arial"/>
              </a:rPr>
              <a:t> of performances</a:t>
            </a:r>
            <a:r>
              <a:rPr lang="fr-FR" sz="1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lvl="2"/>
            <a:r>
              <a:rPr lang="fr-FR" sz="1400" b="1" dirty="0" smtClean="0">
                <a:latin typeface="Arial"/>
                <a:cs typeface="Arial"/>
              </a:rPr>
              <a:t>-&gt; Production </a:t>
            </a:r>
            <a:r>
              <a:rPr lang="fr-FR" sz="1400" b="1" dirty="0" err="1" smtClean="0">
                <a:latin typeface="Arial"/>
                <a:cs typeface="Arial"/>
              </a:rPr>
              <a:t>process</a:t>
            </a:r>
            <a:r>
              <a:rPr lang="fr-FR" sz="1400" b="1" dirty="0" smtClean="0">
                <a:latin typeface="Arial"/>
                <a:cs typeface="Arial"/>
              </a:rPr>
              <a:t> upgrade by St </a:t>
            </a:r>
            <a:r>
              <a:rPr lang="fr-FR" sz="1400" b="1" dirty="0" err="1" smtClean="0">
                <a:latin typeface="Arial"/>
                <a:cs typeface="Arial"/>
              </a:rPr>
              <a:t>Gobain</a:t>
            </a:r>
            <a:endParaRPr lang="fr-FR" sz="1400" b="1" dirty="0" smtClean="0">
              <a:latin typeface="Arial"/>
              <a:cs typeface="Arial"/>
            </a:endParaRPr>
          </a:p>
          <a:p>
            <a:pPr lvl="2"/>
            <a:endParaRPr lang="fr-FR" sz="1400" b="1" dirty="0" smtClean="0">
              <a:latin typeface="Arial"/>
              <a:cs typeface="Arial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-&gt;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June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2017: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delivery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of  new LaBr3 </a:t>
            </a:r>
          </a:p>
          <a:p>
            <a:pPr lvl="2"/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  (12 FM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DUs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+ 4 QM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DUs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)</a:t>
            </a:r>
          </a:p>
          <a:p>
            <a:pPr lvl="2"/>
            <a:r>
              <a:rPr lang="fr-FR" sz="1400" b="1" dirty="0" smtClean="0">
                <a:solidFill>
                  <a:srgbClr val="3333FF"/>
                </a:solidFill>
                <a:latin typeface="Arial"/>
                <a:cs typeface="Arial"/>
              </a:rPr>
              <a:t>-&gt; July 2018: </a:t>
            </a:r>
            <a:r>
              <a:rPr lang="fr-FR" sz="1400" b="1" dirty="0" err="1" smtClean="0">
                <a:solidFill>
                  <a:srgbClr val="3333FF"/>
                </a:solidFill>
                <a:latin typeface="Arial"/>
                <a:cs typeface="Arial"/>
              </a:rPr>
              <a:t>delivery</a:t>
            </a:r>
            <a:r>
              <a:rPr lang="fr-FR" sz="1400" b="1" dirty="0" smtClean="0">
                <a:solidFill>
                  <a:srgbClr val="3333FF"/>
                </a:solidFill>
                <a:latin typeface="Arial"/>
                <a:cs typeface="Arial"/>
              </a:rPr>
              <a:t> of FM </a:t>
            </a:r>
            <a:r>
              <a:rPr lang="fr-FR" sz="1400" b="1" dirty="0" err="1" smtClean="0">
                <a:solidFill>
                  <a:srgbClr val="3333FF"/>
                </a:solidFill>
                <a:latin typeface="Arial"/>
                <a:cs typeface="Arial"/>
              </a:rPr>
              <a:t>DUs</a:t>
            </a:r>
            <a:endParaRPr lang="fr-FR" sz="1400" b="1" dirty="0" smtClean="0">
              <a:solidFill>
                <a:srgbClr val="3333FF"/>
              </a:solidFill>
              <a:latin typeface="Arial"/>
              <a:cs typeface="Arial"/>
            </a:endParaRPr>
          </a:p>
          <a:p>
            <a:pPr lvl="2"/>
            <a:r>
              <a:rPr lang="fr-FR" sz="1400" b="1" dirty="0" smtClean="0">
                <a:solidFill>
                  <a:srgbClr val="3333FF"/>
                </a:solidFill>
                <a:latin typeface="Arial"/>
                <a:cs typeface="Arial"/>
              </a:rPr>
              <a:t>-&gt; End 2018- </a:t>
            </a:r>
            <a:r>
              <a:rPr lang="fr-FR" sz="1400" b="1" dirty="0" err="1" smtClean="0">
                <a:solidFill>
                  <a:srgbClr val="3333FF"/>
                </a:solidFill>
                <a:latin typeface="Arial"/>
                <a:cs typeface="Arial"/>
              </a:rPr>
              <a:t>mid</a:t>
            </a:r>
            <a:r>
              <a:rPr lang="fr-FR" sz="1400" b="1" dirty="0" smtClean="0">
                <a:solidFill>
                  <a:srgbClr val="3333FF"/>
                </a:solidFill>
                <a:latin typeface="Arial"/>
                <a:cs typeface="Arial"/>
              </a:rPr>
              <a:t> 2019: AIT on satellite and calibration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53655" y="828001"/>
            <a:ext cx="6546737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CNES Microsatellite to </a:t>
            </a:r>
            <a:r>
              <a:rPr lang="fr-FR" sz="1600" b="1" dirty="0" err="1" smtClean="0">
                <a:solidFill>
                  <a:srgbClr val="FF0000"/>
                </a:solidFill>
              </a:rPr>
              <a:t>study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TLEs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occuring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during</a:t>
            </a:r>
            <a:r>
              <a:rPr lang="fr-FR" sz="1600" b="1" dirty="0" smtClean="0">
                <a:solidFill>
                  <a:srgbClr val="FF0000"/>
                </a:solidFill>
              </a:rPr>
              <a:t> large </a:t>
            </a:r>
            <a:r>
              <a:rPr lang="fr-FR" sz="1600" b="1" dirty="0" err="1" smtClean="0">
                <a:solidFill>
                  <a:srgbClr val="FF0000"/>
                </a:solidFill>
              </a:rPr>
              <a:t>storms</a:t>
            </a:r>
            <a:r>
              <a:rPr lang="fr-FR" sz="1600" b="1" dirty="0" smtClean="0">
                <a:solidFill>
                  <a:srgbClr val="FF0000"/>
                </a:solidFill>
              </a:rPr>
              <a:t>  </a:t>
            </a:r>
            <a:endParaRPr lang="fr-FR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74876"/>
            <a:ext cx="2696052" cy="19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41" y="1475372"/>
            <a:ext cx="2188107" cy="164108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090188" y="5108426"/>
            <a:ext cx="248850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C</a:t>
            </a:r>
            <a:r>
              <a:rPr lang="fr-FR" sz="1200" b="1" dirty="0" smtClean="0">
                <a:solidFill>
                  <a:srgbClr val="000000"/>
                </a:solidFill>
              </a:rPr>
              <a:t>ontributions: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sz="1200" b="1" dirty="0" err="1" smtClean="0">
                <a:solidFill>
                  <a:srgbClr val="000000"/>
                </a:solidFill>
              </a:rPr>
              <a:t>Mechanics</a:t>
            </a:r>
            <a:r>
              <a:rPr lang="fr-FR" sz="1200" b="1" dirty="0" smtClean="0">
                <a:solidFill>
                  <a:srgbClr val="000000"/>
                </a:solidFill>
              </a:rPr>
              <a:t> </a:t>
            </a:r>
            <a:r>
              <a:rPr lang="fr-FR" sz="1200" b="1" dirty="0" err="1">
                <a:solidFill>
                  <a:srgbClr val="000000"/>
                </a:solidFill>
              </a:rPr>
              <a:t>D</a:t>
            </a:r>
            <a:r>
              <a:rPr lang="fr-FR" sz="1200" b="1" dirty="0" err="1" smtClean="0">
                <a:solidFill>
                  <a:srgbClr val="000000"/>
                </a:solidFill>
              </a:rPr>
              <a:t>pt</a:t>
            </a:r>
            <a:endParaRPr lang="fr-FR" sz="1200" b="1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200" b="1" dirty="0" smtClean="0">
                <a:solidFill>
                  <a:srgbClr val="000000"/>
                </a:solidFill>
              </a:rPr>
              <a:t>QA/PA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sz="1200" b="1" dirty="0" err="1" smtClean="0">
                <a:solidFill>
                  <a:srgbClr val="000000"/>
                </a:solidFill>
              </a:rPr>
              <a:t>Electronics</a:t>
            </a:r>
            <a:r>
              <a:rPr lang="fr-FR" sz="1200" b="1" dirty="0" smtClean="0">
                <a:solidFill>
                  <a:srgbClr val="000000"/>
                </a:solidFill>
              </a:rPr>
              <a:t> </a:t>
            </a:r>
            <a:r>
              <a:rPr lang="fr-FR" sz="1200" b="1" dirty="0" err="1" smtClean="0">
                <a:solidFill>
                  <a:srgbClr val="000000"/>
                </a:solidFill>
              </a:rPr>
              <a:t>Dpt</a:t>
            </a:r>
            <a:endParaRPr lang="fr-FR" sz="1200" b="1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200" b="1" dirty="0" smtClean="0">
                <a:solidFill>
                  <a:srgbClr val="000000"/>
                </a:solidFill>
              </a:rPr>
              <a:t>NEXEYA (QA/PA and AIT/AIV)</a:t>
            </a:r>
            <a:endParaRPr lang="fr-FR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Instrumentation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: EUSO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17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2269" y="1155894"/>
            <a:ext cx="453650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28650" indent="-274638">
              <a:buFont typeface="Wingdings" pitchFamily="4" charset="2"/>
              <a:buChar char="§"/>
            </a:pPr>
            <a:r>
              <a:rPr lang="en-US" sz="1600" b="1" dirty="0" smtClean="0">
                <a:solidFill>
                  <a:srgbClr val="000090"/>
                </a:solidFill>
                <a:ea typeface="Times New Roman" pitchFamily="4" charset="0"/>
                <a:cs typeface="Arial" pitchFamily="34" charset="0"/>
              </a:rPr>
              <a:t>Major facts / key milestones achieved</a:t>
            </a:r>
            <a:endParaRPr lang="en-US" sz="1600" b="1" dirty="0">
              <a:solidFill>
                <a:srgbClr val="000090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47664" y="796062"/>
            <a:ext cx="600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>
                <a:solidFill>
                  <a:srgbClr val="FF0000"/>
                </a:solidFill>
              </a:rPr>
              <a:t>Towards</a:t>
            </a:r>
            <a:r>
              <a:rPr lang="fr-FR" b="1" dirty="0">
                <a:solidFill>
                  <a:srgbClr val="FF0000"/>
                </a:solidFill>
              </a:rPr>
              <a:t> UHECR </a:t>
            </a:r>
            <a:r>
              <a:rPr lang="fr-FR" b="1" dirty="0" err="1">
                <a:solidFill>
                  <a:srgbClr val="FF0000"/>
                </a:solidFill>
              </a:rPr>
              <a:t>detection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from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space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using</a:t>
            </a:r>
            <a:r>
              <a:rPr lang="fr-FR" b="1" dirty="0">
                <a:solidFill>
                  <a:srgbClr val="FF0000"/>
                </a:solidFill>
              </a:rPr>
              <a:t> UV light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3312" y="1485926"/>
            <a:ext cx="6840538" cy="86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2012-2014: successful </a:t>
            </a:r>
            <a:r>
              <a:rPr lang="en-US" altLang="ja-JP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flight of the </a:t>
            </a:r>
            <a:r>
              <a:rPr lang="en-US" altLang="ja-JP" sz="1400" b="1" u="sng" dirty="0">
                <a:solidFill>
                  <a:srgbClr val="336600"/>
                </a:solidFill>
                <a:ea typeface="Times New Roman" pitchFamily="4" charset="0"/>
                <a:cs typeface="Arial" pitchFamily="34" charset="0"/>
              </a:rPr>
              <a:t>EUSO-Balloon</a:t>
            </a:r>
            <a:r>
              <a:rPr lang="en-US" altLang="ja-JP" sz="1400" b="1" dirty="0">
                <a:solidFill>
                  <a:srgbClr val="336600"/>
                </a:solidFill>
                <a:ea typeface="Times New Roman" pitchFamily="4" charset="0"/>
                <a:cs typeface="Arial" pitchFamily="34" charset="0"/>
              </a:rPr>
              <a:t> </a:t>
            </a:r>
            <a:r>
              <a:rPr lang="en-US" altLang="ja-JP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mission </a:t>
            </a:r>
          </a:p>
          <a:p>
            <a:pPr marL="628650" lvl="2" defTabSz="457200" eaLnBrk="0" hangingPunct="0">
              <a:spcBef>
                <a:spcPct val="20000"/>
              </a:spcBef>
            </a:pPr>
            <a:r>
              <a:rPr lang="en-US" altLang="ja-JP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    (12 countries, funding CNES+ Collaboration = 1,7 M€)</a:t>
            </a:r>
          </a:p>
          <a:p>
            <a:pPr marL="628650" lvl="2" defTabSz="457200" eaLnBrk="0" hangingPunct="0">
              <a:spcBef>
                <a:spcPct val="20000"/>
              </a:spcBef>
            </a:pPr>
            <a:r>
              <a:rPr lang="en-US" altLang="ja-JP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      Project management + integration &amp; calibration focal surf  @ APC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64357" y="2306166"/>
            <a:ext cx="5184775" cy="52322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  <a:cs typeface="Arial" pitchFamily="34" charset="0"/>
                <a:sym typeface="Wingdings" pitchFamily="4" charset="2"/>
              </a:rPr>
              <a:t> C</a:t>
            </a:r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ongratulations from CNES for the scientific return + funding for a second flight</a:t>
            </a:r>
            <a:endParaRPr lang="fr-FR" sz="1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444" y="2883793"/>
            <a:ext cx="608468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Test campaigns in collaboration with the Telescope Array collaboration (</a:t>
            </a:r>
            <a:r>
              <a:rPr lang="en-US" sz="1400" b="1" dirty="0" err="1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USA+Japan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) and in </a:t>
            </a:r>
            <a:r>
              <a:rPr lang="en-US" sz="1400" b="1" dirty="0" err="1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Turlab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(Torino)</a:t>
            </a:r>
            <a:endParaRPr lang="en-US" altLang="ja-JP" sz="1400" b="1" dirty="0">
              <a:solidFill>
                <a:srgbClr val="660066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931196" y="3416424"/>
            <a:ext cx="5184775" cy="30777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  <a:cs typeface="Arial" pitchFamily="34" charset="0"/>
                <a:sym typeface="Wingdings" pitchFamily="4" charset="2"/>
              </a:rPr>
              <a:t> </a:t>
            </a:r>
            <a:r>
              <a:rPr lang="en-US" sz="1400" b="1" dirty="0" smtClean="0">
                <a:solidFill>
                  <a:prstClr val="black"/>
                </a:solidFill>
                <a:cs typeface="Arial" pitchFamily="34" charset="0"/>
                <a:sym typeface="Wingdings" pitchFamily="4" charset="2"/>
              </a:rPr>
              <a:t>First UHECR detection using </a:t>
            </a:r>
            <a:r>
              <a:rPr lang="en-US" sz="1400" b="1" dirty="0">
                <a:solidFill>
                  <a:srgbClr val="336600"/>
                </a:solidFill>
                <a:ea typeface="Times New Roman" pitchFamily="4" charset="0"/>
                <a:cs typeface="Arial" pitchFamily="34" charset="0"/>
                <a:sym typeface="Wingdings" pitchFamily="4" charset="2"/>
              </a:rPr>
              <a:t>JEM-EUSO</a:t>
            </a:r>
            <a:r>
              <a:rPr lang="en-US" sz="1400" b="1" dirty="0" smtClean="0">
                <a:solidFill>
                  <a:prstClr val="black"/>
                </a:solidFill>
                <a:cs typeface="Arial" pitchFamily="34" charset="0"/>
                <a:sym typeface="Wingdings" pitchFamily="4" charset="2"/>
              </a:rPr>
              <a:t> prototype</a:t>
            </a:r>
            <a:endParaRPr lang="fr-FR" sz="1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925" y="3771736"/>
            <a:ext cx="6395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Funding  </a:t>
            </a:r>
            <a:r>
              <a:rPr lang="en-US" sz="1400" b="1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from 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Europe (</a:t>
            </a:r>
            <a:r>
              <a:rPr lang="en-US" sz="1400" b="1" dirty="0" err="1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EuHIT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), Campus Spatial (Paris Diderot) and CNES for second flight (Total for APC and LAL: 225 k€)</a:t>
            </a:r>
            <a:endParaRPr lang="en-US" altLang="ja-JP" sz="1400" b="1" dirty="0">
              <a:solidFill>
                <a:srgbClr val="660066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40322" y="4852926"/>
            <a:ext cx="2801168" cy="33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28650" indent="-274638">
              <a:buFont typeface="Wingdings" pitchFamily="4" charset="2"/>
              <a:buChar char="§"/>
            </a:pPr>
            <a:r>
              <a:rPr lang="en-US" sz="1600" b="1" dirty="0" smtClean="0">
                <a:solidFill>
                  <a:srgbClr val="000090"/>
                </a:solidFill>
                <a:ea typeface="Times New Roman" pitchFamily="4" charset="0"/>
                <a:cs typeface="Arial" pitchFamily="34" charset="0"/>
              </a:rPr>
              <a:t>Upcoming milestones</a:t>
            </a:r>
            <a:endParaRPr lang="en-US" sz="1600" b="1" dirty="0">
              <a:solidFill>
                <a:srgbClr val="000090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4444" y="4270178"/>
            <a:ext cx="7603895" cy="5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April 2017: </a:t>
            </a:r>
            <a:r>
              <a:rPr lang="en-US" sz="1400" b="1" dirty="0" smtClean="0">
                <a:solidFill>
                  <a:srgbClr val="336600"/>
                </a:solidFill>
                <a:ea typeface="Times New Roman" pitchFamily="4" charset="0"/>
                <a:cs typeface="Arial" pitchFamily="34" charset="0"/>
              </a:rPr>
              <a:t>EUSO-SPB</a:t>
            </a:r>
            <a:r>
              <a:rPr lang="en-US" sz="1400" b="1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(long duration balloon flight) by NASA </a:t>
            </a:r>
            <a:r>
              <a:rPr lang="en-US" sz="1400" b="1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: </a:t>
            </a:r>
          </a:p>
          <a:p>
            <a:pPr marL="628650" lvl="2" defTabSz="457200" eaLnBrk="0" hangingPunct="0">
              <a:spcBef>
                <a:spcPct val="20000"/>
              </a:spcBef>
            </a:pP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    </a:t>
            </a:r>
            <a:r>
              <a:rPr lang="en-US" sz="1400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Design, integration </a:t>
            </a:r>
            <a:r>
              <a:rPr lang="en-US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and calibration of </a:t>
            </a:r>
            <a:r>
              <a:rPr lang="en-US" sz="1400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the detector </a:t>
            </a:r>
            <a:r>
              <a:rPr lang="en-US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@ APC</a:t>
            </a:r>
            <a:endParaRPr lang="en-US" altLang="ja-JP" sz="1400" dirty="0">
              <a:solidFill>
                <a:srgbClr val="660066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1815" y="5095706"/>
            <a:ext cx="666588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Dec. 2018: 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launch of the </a:t>
            </a:r>
            <a:r>
              <a:rPr lang="en-US" sz="1400" b="1" dirty="0">
                <a:solidFill>
                  <a:srgbClr val="336600"/>
                </a:solidFill>
                <a:ea typeface="Times New Roman" pitchFamily="4" charset="0"/>
                <a:cs typeface="Arial" pitchFamily="34" charset="0"/>
              </a:rPr>
              <a:t>mini-EUSO 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mission towards ISS</a:t>
            </a:r>
          </a:p>
          <a:p>
            <a:pPr marL="628650" lvl="2" defTabSz="457200" eaLnBrk="0" hangingPunct="0">
              <a:spcBef>
                <a:spcPct val="20000"/>
              </a:spcBef>
            </a:pPr>
            <a:r>
              <a:rPr lang="en-US" altLang="ja-JP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     </a:t>
            </a:r>
            <a:r>
              <a:rPr lang="en-US" altLang="ja-JP" sz="1400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Design, i</a:t>
            </a:r>
            <a:r>
              <a:rPr lang="en-US" sz="1400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ntegration </a:t>
            </a:r>
            <a:r>
              <a:rPr lang="en-US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and calibration of </a:t>
            </a:r>
            <a:r>
              <a:rPr lang="en-US" sz="1400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PDM and HV system </a:t>
            </a:r>
            <a:r>
              <a:rPr lang="en-US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@ APC </a:t>
            </a:r>
            <a:endParaRPr lang="en-US" altLang="ja-JP" sz="1400" dirty="0">
              <a:solidFill>
                <a:srgbClr val="660066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100000" y="5279151"/>
            <a:ext cx="1486304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000000"/>
                </a:solidFill>
              </a:rPr>
              <a:t>C</a:t>
            </a:r>
            <a:r>
              <a:rPr lang="fr-FR" sz="1200" b="1" dirty="0" smtClean="0">
                <a:solidFill>
                  <a:srgbClr val="000000"/>
                </a:solidFill>
              </a:rPr>
              <a:t>ontributions: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sz="1200" b="1" dirty="0" err="1" smtClean="0">
                <a:solidFill>
                  <a:srgbClr val="000000"/>
                </a:solidFill>
              </a:rPr>
              <a:t>Mechanics</a:t>
            </a:r>
            <a:r>
              <a:rPr lang="fr-FR" sz="1200" b="1" dirty="0" smtClean="0">
                <a:solidFill>
                  <a:srgbClr val="000000"/>
                </a:solidFill>
              </a:rPr>
              <a:t> </a:t>
            </a:r>
            <a:r>
              <a:rPr lang="fr-FR" sz="1200" b="1" dirty="0" err="1" smtClean="0">
                <a:solidFill>
                  <a:srgbClr val="000000"/>
                </a:solidFill>
              </a:rPr>
              <a:t>Dpt</a:t>
            </a:r>
            <a:endParaRPr lang="fr-FR" sz="1200" b="1" dirty="0" smtClean="0">
              <a:solidFill>
                <a:srgbClr val="000000"/>
              </a:solidFill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sz="1200" b="1" dirty="0" err="1" smtClean="0">
                <a:solidFill>
                  <a:srgbClr val="000000"/>
                </a:solidFill>
              </a:rPr>
              <a:t>Electronics</a:t>
            </a:r>
            <a:r>
              <a:rPr lang="fr-FR" sz="1200" b="1" dirty="0" smtClean="0">
                <a:solidFill>
                  <a:srgbClr val="000000"/>
                </a:solidFill>
              </a:rPr>
              <a:t> </a:t>
            </a:r>
            <a:r>
              <a:rPr lang="fr-FR" sz="1200" b="1" dirty="0" err="1" smtClean="0">
                <a:solidFill>
                  <a:srgbClr val="000000"/>
                </a:solidFill>
              </a:rPr>
              <a:t>Dpt</a:t>
            </a:r>
            <a:endParaRPr lang="fr-FR" sz="1200" b="1" dirty="0" smtClean="0">
              <a:solidFill>
                <a:srgbClr val="000000"/>
              </a:solidFill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sz="1200" b="1" dirty="0" smtClean="0">
                <a:solidFill>
                  <a:srgbClr val="000000"/>
                </a:solidFill>
              </a:rPr>
              <a:t>QA/PA</a:t>
            </a:r>
            <a:endParaRPr lang="fr-FR" sz="1200" b="1" dirty="0">
              <a:solidFill>
                <a:srgbClr val="000000"/>
              </a:solidFill>
            </a:endParaRPr>
          </a:p>
        </p:txBody>
      </p:sp>
      <p:pic>
        <p:nvPicPr>
          <p:cNvPr id="20" name="Picture 2" descr="20170323_09074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r="8691" b="3898"/>
          <a:stretch/>
        </p:blipFill>
        <p:spPr>
          <a:xfrm>
            <a:off x="6938519" y="1134616"/>
            <a:ext cx="1846011" cy="4029026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6354" y="5606092"/>
            <a:ext cx="666588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 smtClean="0">
                <a:solidFill>
                  <a:srgbClr val="660066"/>
                </a:solidFill>
                <a:latin typeface="Arial"/>
                <a:ea typeface="Times New Roman" pitchFamily="4" charset="0"/>
                <a:cs typeface="Arial" pitchFamily="34" charset="0"/>
              </a:rPr>
              <a:t>April 2020 : </a:t>
            </a:r>
            <a:r>
              <a:rPr lang="en-US" sz="1400" b="1" dirty="0">
                <a:solidFill>
                  <a:srgbClr val="336600"/>
                </a:solidFill>
                <a:latin typeface="Arial"/>
                <a:ea typeface="Times New Roman" pitchFamily="4" charset="0"/>
                <a:cs typeface="Arial" pitchFamily="34" charset="0"/>
              </a:rPr>
              <a:t>Second  </a:t>
            </a:r>
            <a:r>
              <a:rPr lang="en-US" sz="1400" b="1" dirty="0" smtClean="0">
                <a:solidFill>
                  <a:srgbClr val="336600"/>
                </a:solidFill>
                <a:latin typeface="Arial"/>
                <a:ea typeface="Times New Roman" pitchFamily="4" charset="0"/>
                <a:cs typeface="Arial" pitchFamily="34" charset="0"/>
              </a:rPr>
              <a:t>SPB flight</a:t>
            </a:r>
            <a:r>
              <a:rPr lang="en-US" sz="1400" b="1" dirty="0" smtClean="0">
                <a:solidFill>
                  <a:srgbClr val="660066"/>
                </a:solidFill>
                <a:latin typeface="Arial"/>
                <a:ea typeface="Times New Roman" pitchFamily="4" charset="0"/>
                <a:cs typeface="Arial" pitchFamily="34" charset="0"/>
              </a:rPr>
              <a:t>, POEMMA prototype, selected </a:t>
            </a:r>
            <a:r>
              <a:rPr lang="en-US" sz="1400" b="1" dirty="0">
                <a:solidFill>
                  <a:srgbClr val="660066"/>
                </a:solidFill>
                <a:latin typeface="Arial"/>
                <a:ea typeface="Times New Roman" pitchFamily="4" charset="0"/>
                <a:cs typeface="Arial" pitchFamily="34" charset="0"/>
              </a:rPr>
              <a:t> </a:t>
            </a:r>
            <a:endParaRPr lang="en-US" sz="1400" b="1" dirty="0" smtClean="0">
              <a:solidFill>
                <a:srgbClr val="660066"/>
              </a:solidFill>
              <a:latin typeface="Arial"/>
              <a:ea typeface="Times New Roman" pitchFamily="4" charset="0"/>
              <a:cs typeface="Arial" pitchFamily="34" charset="0"/>
            </a:endParaRPr>
          </a:p>
          <a:p>
            <a:pPr marL="628650" lvl="2" defTabSz="457200" eaLnBrk="0" hangingPunct="0">
              <a:spcBef>
                <a:spcPct val="20000"/>
              </a:spcBef>
            </a:pPr>
            <a:r>
              <a:rPr lang="en-US" sz="1400" b="1" dirty="0">
                <a:solidFill>
                  <a:srgbClr val="660066"/>
                </a:solidFill>
                <a:latin typeface="Arial"/>
                <a:ea typeface="Times New Roman" pitchFamily="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660066"/>
                </a:solidFill>
                <a:latin typeface="Arial"/>
                <a:ea typeface="Times New Roman" pitchFamily="4" charset="0"/>
                <a:cs typeface="Arial" pitchFamily="34" charset="0"/>
              </a:rPr>
              <a:t>     as NASA Probe studies program in 2017</a:t>
            </a:r>
            <a:endParaRPr lang="en-US" sz="1400" b="1" dirty="0">
              <a:solidFill>
                <a:srgbClr val="660066"/>
              </a:solidFill>
              <a:latin typeface="Arial"/>
              <a:ea typeface="Times New Roman" pitchFamily="4" charset="0"/>
              <a:cs typeface="Arial" pitchFamily="34" charset="0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6352299" y="4274973"/>
            <a:ext cx="504056" cy="14401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1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-31260" y="1004760"/>
            <a:ext cx="6810290" cy="3817369"/>
            <a:chOff x="-126510" y="1367817"/>
            <a:chExt cx="6810290" cy="3817369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5"/>
            <a:stretch/>
          </p:blipFill>
          <p:spPr bwMode="auto">
            <a:xfrm>
              <a:off x="-11510" y="1367817"/>
              <a:ext cx="6575267" cy="381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1326679" y="3530724"/>
              <a:ext cx="13308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CTA (PM), KM3NeT</a:t>
              </a:r>
              <a:endParaRPr lang="fr-FR" sz="1000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533675" y="3510959"/>
              <a:ext cx="13292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ATHENA, TARANIS</a:t>
              </a:r>
              <a:endParaRPr lang="fr-FR" sz="1000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18295" y="3492518"/>
              <a:ext cx="10166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CTA, KM3NeT</a:t>
              </a:r>
              <a:endParaRPr lang="fr-FR" sz="10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-126510" y="3938471"/>
              <a:ext cx="9380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Multi </a:t>
              </a:r>
              <a:r>
                <a:rPr lang="fr-FR" sz="1000" dirty="0" err="1" smtClean="0"/>
                <a:t>projects</a:t>
              </a:r>
              <a:endParaRPr lang="fr-FR" sz="10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111265" y="3964349"/>
              <a:ext cx="16339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TARANIS, JUNO, WA105</a:t>
              </a:r>
              <a:endParaRPr lang="fr-FR" sz="10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777133" y="3945299"/>
              <a:ext cx="1321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CTA, R&amp;T Compton</a:t>
              </a:r>
              <a:endParaRPr lang="fr-FR" sz="10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00869" y="4797152"/>
              <a:ext cx="7649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LISA, LPF</a:t>
              </a:r>
              <a:endParaRPr lang="fr-FR" sz="10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341816" y="4761309"/>
              <a:ext cx="1265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JUNO (PM), LISA, </a:t>
              </a:r>
            </a:p>
            <a:p>
              <a:r>
                <a:rPr lang="fr-FR" sz="1000" dirty="0" smtClean="0"/>
                <a:t>WA105 (PM)</a:t>
              </a:r>
              <a:endParaRPr lang="fr-FR" sz="10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075490" y="4789884"/>
              <a:ext cx="8883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EUSO, </a:t>
              </a:r>
              <a:r>
                <a:rPr lang="fr-FR" sz="1000" i="1" dirty="0" smtClean="0"/>
                <a:t>HS</a:t>
              </a:r>
              <a:r>
                <a:rPr lang="fr-FR" sz="1000" i="1" dirty="0"/>
                <a:t>D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630286" y="3588287"/>
              <a:ext cx="7040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ATHENA</a:t>
              </a:r>
              <a:endParaRPr lang="fr-FR" sz="10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630286" y="3963791"/>
              <a:ext cx="105349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ATHENA (PM),</a:t>
              </a:r>
            </a:p>
            <a:p>
              <a:r>
                <a:rPr lang="fr-FR" sz="1000" dirty="0" smtClean="0"/>
                <a:t>GAMMACUBE</a:t>
              </a:r>
            </a:p>
            <a:p>
              <a:r>
                <a:rPr lang="fr-FR" sz="1000" dirty="0" smtClean="0"/>
                <a:t>QUBIC</a:t>
              </a:r>
              <a:endParaRPr lang="fr-FR" sz="1000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630286" y="4619554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ATHENA,</a:t>
              </a:r>
            </a:p>
            <a:p>
              <a:r>
                <a:rPr lang="fr-FR" sz="1000" dirty="0" smtClean="0"/>
                <a:t>QUBIC</a:t>
              </a:r>
              <a:endParaRPr lang="fr-FR" sz="1000" dirty="0"/>
            </a:p>
          </p:txBody>
        </p:sp>
      </p:grpSp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18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1204339" y="14"/>
            <a:ext cx="7740650" cy="792163"/>
          </a:xfrm>
        </p:spPr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Electronics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Microelectronics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: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44208" y="980732"/>
            <a:ext cx="2070823" cy="160043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Electronics</a:t>
            </a:r>
            <a:r>
              <a:rPr lang="fr-FR" sz="1400" b="1" dirty="0" smtClean="0"/>
              <a:t>:</a:t>
            </a:r>
          </a:p>
          <a:p>
            <a:endParaRPr lang="fr-FR" sz="1400" b="1" dirty="0" smtClean="0"/>
          </a:p>
          <a:p>
            <a:r>
              <a:rPr lang="fr-FR" sz="1400" b="1" dirty="0" smtClean="0"/>
              <a:t>7 permanent</a:t>
            </a:r>
          </a:p>
          <a:p>
            <a:r>
              <a:rPr lang="fr-FR" sz="1400" b="1" dirty="0"/>
              <a:t>2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endParaRPr lang="fr-FR" sz="1400" b="1" dirty="0" smtClean="0"/>
          </a:p>
          <a:p>
            <a:endParaRPr lang="fr-FR" sz="1400" b="1" dirty="0"/>
          </a:p>
          <a:p>
            <a:r>
              <a:rPr lang="fr-FR" sz="1400" b="1" dirty="0" smtClean="0"/>
              <a:t>Total: 9</a:t>
            </a:r>
          </a:p>
          <a:p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r>
              <a:rPr lang="fr-FR" sz="1400" b="1" dirty="0" smtClean="0"/>
              <a:t>/Total: 22 %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04248" y="2855238"/>
            <a:ext cx="2021131" cy="22467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00B050"/>
                </a:solidFill>
              </a:rPr>
              <a:t>Microelectronics</a:t>
            </a:r>
            <a:endParaRPr lang="fr-FR" sz="1400" b="1" dirty="0">
              <a:solidFill>
                <a:srgbClr val="00B050"/>
              </a:solidFill>
            </a:endParaRPr>
          </a:p>
          <a:p>
            <a:r>
              <a:rPr lang="fr-FR" sz="1400" b="1" dirty="0" smtClean="0">
                <a:solidFill>
                  <a:srgbClr val="00B050"/>
                </a:solidFill>
              </a:rPr>
              <a:t>(</a:t>
            </a:r>
            <a:r>
              <a:rPr lang="fr-FR" sz="1400" b="1" dirty="0" err="1" smtClean="0">
                <a:solidFill>
                  <a:srgbClr val="00B050"/>
                </a:solidFill>
              </a:rPr>
              <a:t>creation</a:t>
            </a:r>
            <a:r>
              <a:rPr lang="fr-FR" sz="1400" b="1" dirty="0" smtClean="0">
                <a:solidFill>
                  <a:srgbClr val="00B050"/>
                </a:solidFill>
              </a:rPr>
              <a:t> in 2016)</a:t>
            </a:r>
          </a:p>
          <a:p>
            <a:endParaRPr lang="fr-FR" sz="1400" b="1" dirty="0" smtClean="0"/>
          </a:p>
          <a:p>
            <a:r>
              <a:rPr lang="fr-FR" sz="1400" b="1" dirty="0"/>
              <a:t>2</a:t>
            </a:r>
            <a:r>
              <a:rPr lang="fr-FR" sz="1400" b="1" dirty="0" smtClean="0"/>
              <a:t> permanent</a:t>
            </a:r>
          </a:p>
          <a:p>
            <a:r>
              <a:rPr lang="fr-FR" sz="1400" b="1" dirty="0" smtClean="0"/>
              <a:t>1 </a:t>
            </a:r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endParaRPr lang="fr-FR" sz="1400" b="1" dirty="0" smtClean="0"/>
          </a:p>
          <a:p>
            <a:endParaRPr lang="fr-FR" sz="1400" b="1" dirty="0"/>
          </a:p>
          <a:p>
            <a:r>
              <a:rPr lang="fr-FR" sz="1400" b="1" dirty="0" smtClean="0"/>
              <a:t>IR </a:t>
            </a:r>
            <a:r>
              <a:rPr lang="fr-FR" sz="1400" b="1" dirty="0" err="1" smtClean="0"/>
              <a:t>with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PhD</a:t>
            </a:r>
            <a:r>
              <a:rPr lang="fr-FR" sz="1400" b="1" dirty="0" smtClean="0"/>
              <a:t>: 2</a:t>
            </a:r>
          </a:p>
          <a:p>
            <a:endParaRPr lang="fr-FR" sz="1400" b="1" dirty="0"/>
          </a:p>
          <a:p>
            <a:r>
              <a:rPr lang="fr-FR" sz="1400" b="1" dirty="0" smtClean="0"/>
              <a:t>Total: 3</a:t>
            </a:r>
          </a:p>
          <a:p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r>
              <a:rPr lang="fr-FR" sz="1400" b="1" dirty="0" smtClean="0"/>
              <a:t>/Total: 33%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02754" y="4924583"/>
            <a:ext cx="3419394" cy="1200329"/>
          </a:xfrm>
          <a:prstGeom prst="rect">
            <a:avLst/>
          </a:prstGeom>
          <a:noFill/>
          <a:ln w="1270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Electronics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Dpt</a:t>
            </a:r>
            <a:r>
              <a:rPr lang="fr-FR" sz="1600" b="1" dirty="0" smtClean="0">
                <a:solidFill>
                  <a:srgbClr val="FF0000"/>
                </a:solidFill>
              </a:rPr>
              <a:t>: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endParaRPr lang="fr-FR" sz="1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>
                <a:solidFill>
                  <a:srgbClr val="FF0000"/>
                </a:solidFill>
              </a:rPr>
              <a:t>2 retirements in the </a:t>
            </a:r>
            <a:r>
              <a:rPr lang="fr-FR" sz="1400" b="1" dirty="0" err="1" smtClean="0">
                <a:solidFill>
                  <a:srgbClr val="FF0000"/>
                </a:solidFill>
              </a:rPr>
              <a:t>next</a:t>
            </a:r>
            <a:r>
              <a:rPr lang="fr-FR" sz="1400" b="1" dirty="0" smtClean="0">
                <a:solidFill>
                  <a:srgbClr val="FF0000"/>
                </a:solidFill>
              </a:rPr>
              <a:t> 5 </a:t>
            </a:r>
            <a:r>
              <a:rPr lang="fr-FR" sz="1400" b="1" dirty="0" err="1" smtClean="0">
                <a:solidFill>
                  <a:srgbClr val="FF0000"/>
                </a:solidFill>
              </a:rPr>
              <a:t>years</a:t>
            </a:r>
            <a:endParaRPr lang="fr-FR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>
                <a:solidFill>
                  <a:srgbClr val="FF0000"/>
                </a:solidFill>
              </a:rPr>
              <a:t>End of the 2 </a:t>
            </a:r>
            <a:r>
              <a:rPr lang="fr-FR" sz="1400" b="1" dirty="0" err="1" smtClean="0">
                <a:solidFill>
                  <a:srgbClr val="FF0000"/>
                </a:solidFill>
              </a:rPr>
              <a:t>fixed-term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hiring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contracts</a:t>
            </a:r>
            <a:r>
              <a:rPr lang="fr-FR" sz="1400" b="1" dirty="0" smtClean="0">
                <a:solidFill>
                  <a:srgbClr val="FF0000"/>
                </a:solidFill>
              </a:rPr>
              <a:t> (31/12/2017 and 04/09/2018)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050306" y="5270429"/>
            <a:ext cx="4439036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Microelectronics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Dpt</a:t>
            </a:r>
            <a:r>
              <a:rPr lang="fr-FR" sz="1600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>
                <a:solidFill>
                  <a:srgbClr val="FF0000"/>
                </a:solidFill>
              </a:rPr>
              <a:t>End of the </a:t>
            </a:r>
            <a:r>
              <a:rPr lang="fr-FR" sz="1400" b="1" dirty="0" err="1">
                <a:solidFill>
                  <a:srgbClr val="FF0000"/>
                </a:solidFill>
              </a:rPr>
              <a:t>f</a:t>
            </a:r>
            <a:r>
              <a:rPr lang="fr-FR" sz="1400" b="1" dirty="0" err="1" smtClean="0">
                <a:solidFill>
                  <a:srgbClr val="FF0000"/>
                </a:solidFill>
              </a:rPr>
              <a:t>ixed-term</a:t>
            </a:r>
            <a:r>
              <a:rPr lang="fr-FR" sz="1400" b="1" dirty="0" smtClean="0">
                <a:solidFill>
                  <a:srgbClr val="FF0000"/>
                </a:solidFill>
              </a:rPr>
              <a:t> IE </a:t>
            </a:r>
            <a:r>
              <a:rPr lang="fr-FR" sz="1400" b="1" dirty="0" err="1" smtClean="0">
                <a:solidFill>
                  <a:srgbClr val="FF0000"/>
                </a:solidFill>
              </a:rPr>
              <a:t>hiring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contract</a:t>
            </a:r>
            <a:r>
              <a:rPr lang="fr-FR" sz="1400" b="1" dirty="0" smtClean="0">
                <a:solidFill>
                  <a:srgbClr val="FF0000"/>
                </a:solidFill>
              </a:rPr>
              <a:t> in 2018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err="1" smtClean="0">
                <a:solidFill>
                  <a:srgbClr val="FF0000"/>
                </a:solidFill>
              </a:rPr>
              <a:t>Need</a:t>
            </a:r>
            <a:r>
              <a:rPr lang="fr-FR" sz="1400" b="1" dirty="0" smtClean="0">
                <a:solidFill>
                  <a:srgbClr val="FF0000"/>
                </a:solidFill>
              </a:rPr>
              <a:t> of a 3rd permanent IR 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6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rgbClr val="333399"/>
                </a:solidFill>
              </a:rPr>
              <a:t>20/11/2017</a:t>
            </a:r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rgbClr val="333399"/>
                </a:solidFill>
              </a:rPr>
              <a:t>HCERES 2017</a:t>
            </a:r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rgbClr val="333399"/>
                </a:solidFill>
              </a:rPr>
              <a:pPr eaLnBrk="1" hangingPunct="1"/>
              <a:t>19</a:t>
            </a:fld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Electronics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Microelectronics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: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Skills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504" y="1057767"/>
            <a:ext cx="885698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 typeface="Wingdings" pitchFamily="2" charset="2"/>
              <a:buChar char="ü"/>
            </a:pP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Analog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/Digital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electronics</a:t>
            </a:r>
            <a:endParaRPr lang="fr-FR" b="1" dirty="0" smtClean="0">
              <a:solidFill>
                <a:srgbClr val="000000"/>
              </a:solidFill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Cryogenic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microelectronics</a:t>
            </a:r>
            <a:endParaRPr lang="fr-FR" b="1" dirty="0" smtClean="0">
              <a:solidFill>
                <a:srgbClr val="000000"/>
              </a:solidFill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ASICs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definition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, design,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characterization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 and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integration</a:t>
            </a:r>
            <a:endParaRPr lang="fr-FR" b="1" dirty="0" smtClean="0">
              <a:solidFill>
                <a:srgbClr val="000000"/>
              </a:solidFill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FPGA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programming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 (ALTERA, XILINX …)</a:t>
            </a: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PCB design  &amp;</a:t>
            </a:r>
            <a:r>
              <a:rPr lang="fr-FR" b="1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integration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  (CADENCE)</a:t>
            </a: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Timing and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clock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 distribution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systems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 (White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Rabbit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)</a:t>
            </a: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Simulations: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ASICs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 (VIRTUOSO), VHDL, PCB (ALLEGRO)</a:t>
            </a: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Tests and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characterization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 (ex: OMEGA ROC 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ASICs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)</a:t>
            </a:r>
          </a:p>
          <a:p>
            <a:pPr lvl="1">
              <a:buFont typeface="Wingdings" charset="2"/>
              <a:buChar char="ü"/>
            </a:pPr>
            <a:r>
              <a:rPr lang="fr-FR" b="1" dirty="0">
                <a:solidFill>
                  <a:srgbClr val="000000"/>
                </a:solidFill>
                <a:ea typeface="ＭＳ Ｐゴシック" charset="0"/>
              </a:rPr>
              <a:t>Spatial and QA 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backgrounds (</a:t>
            </a:r>
            <a:r>
              <a:rPr lang="fr-FR" b="1" dirty="0" err="1" smtClean="0">
                <a:solidFill>
                  <a:srgbClr val="000000"/>
                </a:solidFill>
                <a:ea typeface="ＭＳ Ｐゴシック" charset="0"/>
              </a:rPr>
              <a:t>RadHard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 qualifications …)</a:t>
            </a:r>
          </a:p>
          <a:p>
            <a:pPr lvl="1">
              <a:buFont typeface="Wingdings" charset="2"/>
              <a:buChar char="ü"/>
            </a:pPr>
            <a:r>
              <a:rPr lang="fr-FR" b="1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fr-FR" b="1" dirty="0" smtClean="0">
                <a:solidFill>
                  <a:srgbClr val="000000"/>
                </a:solidFill>
                <a:ea typeface="ＭＳ Ｐゴシック" charset="0"/>
              </a:rPr>
              <a:t>Project management</a:t>
            </a:r>
          </a:p>
          <a:p>
            <a:pPr marL="457200" lvl="1" indent="0">
              <a:buFontTx/>
              <a:buNone/>
            </a:pPr>
            <a:endParaRPr lang="fr-FR" b="1" dirty="0" smtClean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7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2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Technical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9"/>
            <a:ext cx="8229600" cy="3024677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fr-FR" b="1" dirty="0" smtClean="0">
                <a:latin typeface="Arial" charset="0"/>
                <a:ea typeface="ＭＳ Ｐゴシック" charset="0"/>
              </a:rPr>
              <a:t>Organisation</a:t>
            </a:r>
          </a:p>
          <a:p>
            <a:pPr lvl="1">
              <a:buFont typeface="Wingdings" pitchFamily="2" charset="2"/>
              <a:buChar char="q"/>
            </a:pPr>
            <a:r>
              <a:rPr lang="fr-FR" b="1" dirty="0" smtClean="0">
                <a:latin typeface="Arial" charset="0"/>
                <a:ea typeface="ＭＳ Ｐゴシック" charset="0"/>
              </a:rPr>
              <a:t>Equipment,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facilities</a:t>
            </a:r>
            <a:r>
              <a:rPr lang="fr-FR" b="1" dirty="0" smtClean="0">
                <a:latin typeface="Arial" charset="0"/>
                <a:ea typeface="ＭＳ Ｐゴシック" charset="0"/>
              </a:rPr>
              <a:t>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platform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fr-FR" b="1" dirty="0" smtClean="0">
                <a:latin typeface="Arial" charset="0"/>
                <a:ea typeface="ＭＳ Ｐゴシック" charset="0"/>
              </a:rPr>
              <a:t>Instrumentation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Department</a:t>
            </a:r>
            <a:r>
              <a:rPr lang="fr-FR" b="1" dirty="0" smtClean="0">
                <a:latin typeface="Arial" charset="0"/>
                <a:ea typeface="ＭＳ Ｐゴシック" charset="0"/>
              </a:rPr>
              <a:t> (Techniques Expérimentales)</a:t>
            </a:r>
          </a:p>
          <a:p>
            <a:pPr lvl="1">
              <a:buFont typeface="Wingdings" pitchFamily="2" charset="2"/>
              <a:buChar char="q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Electronics</a:t>
            </a:r>
            <a:r>
              <a:rPr lang="fr-FR" b="1" dirty="0" smtClean="0">
                <a:latin typeface="Arial" charset="0"/>
                <a:ea typeface="ＭＳ Ｐゴシック" charset="0"/>
              </a:rPr>
              <a:t>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Microelectronics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Department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Mechanics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Department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fr-FR" b="1" dirty="0" smtClean="0">
                <a:latin typeface="Arial" charset="0"/>
                <a:ea typeface="ＭＳ Ｐゴシック" charset="0"/>
              </a:rPr>
              <a:t>IT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Department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Quality</a:t>
            </a:r>
            <a:r>
              <a:rPr lang="fr-FR" b="1" dirty="0" smtClean="0">
                <a:latin typeface="Arial" charset="0"/>
                <a:ea typeface="ＭＳ Ｐゴシック" charset="0"/>
              </a:rPr>
              <a:t> Unit</a:t>
            </a:r>
          </a:p>
          <a:p>
            <a:pPr lvl="1">
              <a:buFont typeface="Wingdings" pitchFamily="2" charset="2"/>
              <a:buChar char="q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Analysis</a:t>
            </a:r>
            <a:r>
              <a:rPr lang="fr-FR" b="1" dirty="0" smtClean="0">
                <a:latin typeface="Arial" charset="0"/>
                <a:ea typeface="ＭＳ Ｐゴシック" charset="0"/>
              </a:rPr>
              <a:t> &amp; Prospects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1174995" y="790260"/>
            <a:ext cx="1872208" cy="2216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Focal  plane:</a:t>
            </a: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4 wafers </a:t>
            </a: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made of </a:t>
            </a: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256 TES @300mK </a:t>
            </a:r>
            <a:r>
              <a:rPr lang="fr-FR" altLang="fr-FR" sz="2000" b="1" dirty="0" err="1" smtClean="0">
                <a:latin typeface="Arial" pitchFamily="34" charset="0"/>
                <a:cs typeface="Arial" pitchFamily="34" charset="0"/>
              </a:rPr>
              <a:t>each</a:t>
            </a:r>
            <a:endParaRPr lang="fr-FR" altLang="fr-FR" sz="2000" b="1" dirty="0">
              <a:latin typeface="Arial" pitchFamily="34" charset="0"/>
              <a:cs typeface="Arial" pitchFamily="34" charset="0"/>
            </a:endParaRP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128 </a:t>
            </a: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SQUID @ </a:t>
            </a: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1K        + </a:t>
            </a: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1 ASIC @ 40 </a:t>
            </a: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K for </a:t>
            </a: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⅛  </a:t>
            </a: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focal plane</a:t>
            </a: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 err="1">
                <a:latin typeface="Arial" pitchFamily="34" charset="0"/>
                <a:cs typeface="Arial" pitchFamily="34" charset="0"/>
              </a:rPr>
              <a:t>Readout</a:t>
            </a: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:</a:t>
            </a:r>
            <a:r>
              <a:rPr lang="fr-FR" alt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time </a:t>
            </a:r>
            <a:r>
              <a:rPr lang="fr-FR" altLang="fr-FR" sz="2000" b="1" dirty="0" err="1" smtClean="0">
                <a:latin typeface="Arial" pitchFamily="34" charset="0"/>
                <a:cs typeface="Arial" pitchFamily="34" charset="0"/>
              </a:rPr>
              <a:t>multiplexing</a:t>
            </a:r>
            <a:endParaRPr lang="fr-FR" altLang="fr-F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Microelectronics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QUBIC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03" y="790264"/>
            <a:ext cx="2448272" cy="212832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8"/>
          <a:stretch/>
        </p:blipFill>
        <p:spPr bwMode="auto">
          <a:xfrm>
            <a:off x="6179718" y="780558"/>
            <a:ext cx="2695178" cy="256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633226" y="2768226"/>
            <a:ext cx="424847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fr-FR" altLang="fr-FR" sz="2000" b="1" dirty="0" smtClean="0">
                <a:latin typeface="+mn-lt"/>
                <a:cs typeface="Arial" pitchFamily="34" charset="0"/>
              </a:rPr>
              <a:t>SQMUX128 v2:</a:t>
            </a:r>
          </a:p>
          <a:p>
            <a:pPr algn="l">
              <a:lnSpc>
                <a:spcPct val="120000"/>
              </a:lnSpc>
            </a:pPr>
            <a:r>
              <a:rPr lang="fr-FR" altLang="fr-FR" sz="2000" dirty="0" smtClean="0">
                <a:cs typeface="Arial" pitchFamily="34" charset="0"/>
              </a:rPr>
              <a:t>ASIC </a:t>
            </a:r>
            <a:r>
              <a:rPr lang="fr-FR" altLang="fr-FR" sz="2000" dirty="0" err="1" smtClean="0">
                <a:cs typeface="Arial" pitchFamily="34" charset="0"/>
              </a:rPr>
              <a:t>Cryo</a:t>
            </a:r>
            <a:r>
              <a:rPr lang="fr-FR" altLang="fr-FR" sz="2000" dirty="0" smtClean="0">
                <a:cs typeface="Arial" pitchFamily="34" charset="0"/>
              </a:rPr>
              <a:t>. AMS </a:t>
            </a:r>
            <a:r>
              <a:rPr lang="fr-FR" altLang="fr-FR" sz="2000" dirty="0" err="1" smtClean="0">
                <a:cs typeface="Arial" pitchFamily="34" charset="0"/>
              </a:rPr>
              <a:t>BiCMOS</a:t>
            </a:r>
            <a:r>
              <a:rPr lang="fr-FR" altLang="fr-FR" sz="2000" dirty="0" smtClean="0">
                <a:cs typeface="Arial" pitchFamily="34" charset="0"/>
              </a:rPr>
              <a:t> </a:t>
            </a:r>
            <a:r>
              <a:rPr lang="fr-FR" altLang="fr-FR" sz="2000" dirty="0" err="1" smtClean="0">
                <a:cs typeface="Arial" pitchFamily="34" charset="0"/>
              </a:rPr>
              <a:t>SiGe</a:t>
            </a:r>
            <a:r>
              <a:rPr lang="fr-FR" altLang="fr-FR" sz="2000" dirty="0" smtClean="0">
                <a:cs typeface="Arial" pitchFamily="34" charset="0"/>
              </a:rPr>
              <a:t> 0,35µm standard</a:t>
            </a:r>
            <a:endParaRPr lang="fr-FR" altLang="fr-FR" sz="2000" dirty="0">
              <a:cs typeface="Arial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" t="3830" r="1136" b="2304"/>
          <a:stretch/>
        </p:blipFill>
        <p:spPr>
          <a:xfrm>
            <a:off x="899594" y="3439843"/>
            <a:ext cx="3536264" cy="188055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776864" y="3645024"/>
            <a:ext cx="4186821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B050"/>
                </a:solidFill>
              </a:rPr>
              <a:t>Summer</a:t>
            </a:r>
            <a:r>
              <a:rPr lang="fr-FR" sz="1200" b="1" dirty="0" smtClean="0">
                <a:solidFill>
                  <a:srgbClr val="00B050"/>
                </a:solidFill>
              </a:rPr>
              <a:t> 2015: </a:t>
            </a:r>
            <a:r>
              <a:rPr lang="fr-FR" sz="1200" dirty="0" err="1" smtClean="0">
                <a:solidFill>
                  <a:srgbClr val="00B050"/>
                </a:solidFill>
              </a:rPr>
              <a:t>Integration</a:t>
            </a:r>
            <a:r>
              <a:rPr lang="fr-FR" sz="1200" dirty="0" smtClean="0">
                <a:solidFill>
                  <a:srgbClr val="00B050"/>
                </a:solidFill>
              </a:rPr>
              <a:t> and validation of ¼ focal plane @ APC</a:t>
            </a:r>
          </a:p>
          <a:p>
            <a:endParaRPr lang="fr-FR" sz="1200" dirty="0"/>
          </a:p>
          <a:p>
            <a:r>
              <a:rPr lang="fr-FR" sz="1200" b="1" dirty="0" smtClean="0">
                <a:solidFill>
                  <a:srgbClr val="00B050"/>
                </a:solidFill>
              </a:rPr>
              <a:t>15/06/2016:</a:t>
            </a:r>
            <a:r>
              <a:rPr lang="fr-FR" sz="1200" dirty="0" smtClean="0">
                <a:solidFill>
                  <a:srgbClr val="00B050"/>
                </a:solidFill>
              </a:rPr>
              <a:t> ASIC v2 </a:t>
            </a:r>
            <a:r>
              <a:rPr lang="fr-FR" sz="1200" dirty="0" err="1" smtClean="0">
                <a:solidFill>
                  <a:srgbClr val="00B050"/>
                </a:solidFill>
              </a:rPr>
              <a:t>delivered</a:t>
            </a:r>
            <a:r>
              <a:rPr lang="fr-FR" sz="1200" dirty="0" smtClean="0">
                <a:solidFill>
                  <a:srgbClr val="00B050"/>
                </a:solidFill>
              </a:rPr>
              <a:t>  - </a:t>
            </a:r>
            <a:r>
              <a:rPr lang="fr-FR" sz="1200" dirty="0" err="1" smtClean="0">
                <a:solidFill>
                  <a:srgbClr val="00B050"/>
                </a:solidFill>
              </a:rPr>
              <a:t>Successfull</a:t>
            </a:r>
            <a:r>
              <a:rPr lang="fr-FR" sz="1200" dirty="0" smtClean="0">
                <a:solidFill>
                  <a:srgbClr val="00B050"/>
                </a:solidFill>
              </a:rPr>
              <a:t> test in the  dilution-free cryostat</a:t>
            </a:r>
          </a:p>
          <a:p>
            <a:endParaRPr lang="fr-FR" sz="1200" dirty="0">
              <a:solidFill>
                <a:srgbClr val="0070C0"/>
              </a:solidFill>
            </a:endParaRPr>
          </a:p>
          <a:p>
            <a:r>
              <a:rPr lang="fr-FR" sz="1200" b="1" dirty="0" err="1" smtClean="0">
                <a:solidFill>
                  <a:srgbClr val="0070C0"/>
                </a:solidFill>
              </a:rPr>
              <a:t>September</a:t>
            </a:r>
            <a:r>
              <a:rPr lang="fr-FR" sz="1200" b="1" dirty="0" smtClean="0">
                <a:solidFill>
                  <a:srgbClr val="0070C0"/>
                </a:solidFill>
              </a:rPr>
              <a:t> 2016: </a:t>
            </a:r>
            <a:r>
              <a:rPr lang="fr-FR" sz="1200" dirty="0" err="1" smtClean="0">
                <a:solidFill>
                  <a:srgbClr val="0070C0"/>
                </a:solidFill>
              </a:rPr>
              <a:t>Starting</a:t>
            </a:r>
            <a:r>
              <a:rPr lang="fr-FR" sz="1200" dirty="0" smtClean="0">
                <a:solidFill>
                  <a:srgbClr val="0070C0"/>
                </a:solidFill>
              </a:rPr>
              <a:t> QUBIC </a:t>
            </a:r>
            <a:r>
              <a:rPr lang="fr-FR" sz="1200" dirty="0" err="1" smtClean="0">
                <a:solidFill>
                  <a:srgbClr val="0070C0"/>
                </a:solidFill>
              </a:rPr>
              <a:t>demonstrator</a:t>
            </a:r>
            <a:r>
              <a:rPr lang="fr-FR" sz="1200" smtClean="0">
                <a:solidFill>
                  <a:srgbClr val="0070C0"/>
                </a:solidFill>
              </a:rPr>
              <a:t>  </a:t>
            </a:r>
            <a:r>
              <a:rPr lang="fr-FR" sz="1200" dirty="0" err="1" smtClean="0">
                <a:solidFill>
                  <a:srgbClr val="0070C0"/>
                </a:solidFill>
              </a:rPr>
              <a:t>integration</a:t>
            </a:r>
            <a:r>
              <a:rPr lang="fr-FR" sz="1200" dirty="0" smtClean="0">
                <a:solidFill>
                  <a:srgbClr val="0070C0"/>
                </a:solidFill>
              </a:rPr>
              <a:t>  (2x 1/4 focal planes, 512 </a:t>
            </a:r>
            <a:r>
              <a:rPr lang="fr-FR" sz="1200" dirty="0" err="1" smtClean="0">
                <a:solidFill>
                  <a:srgbClr val="0070C0"/>
                </a:solidFill>
              </a:rPr>
              <a:t>channels</a:t>
            </a:r>
            <a:r>
              <a:rPr lang="fr-FR" sz="1200" dirty="0" smtClean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48222" y="5320387"/>
            <a:ext cx="41248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Includes</a:t>
            </a:r>
            <a:r>
              <a:rPr lang="fr-FR" sz="1400" b="1" dirty="0" smtClean="0"/>
              <a:t>:</a:t>
            </a:r>
            <a:r>
              <a:rPr lang="fr-FR" sz="1400" dirty="0" smtClean="0"/>
              <a:t> LNA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multiplexed</a:t>
            </a:r>
            <a:r>
              <a:rPr lang="fr-FR" sz="1400" dirty="0" smtClean="0"/>
              <a:t> inputs (1:4)</a:t>
            </a:r>
          </a:p>
          <a:p>
            <a:r>
              <a:rPr lang="fr-FR" sz="1400" dirty="0" err="1" smtClean="0"/>
              <a:t>Multiplexed</a:t>
            </a:r>
            <a:r>
              <a:rPr lang="fr-FR" sz="1400" dirty="0" smtClean="0"/>
              <a:t> </a:t>
            </a:r>
            <a:r>
              <a:rPr lang="fr-FR" sz="1400" dirty="0" err="1" smtClean="0"/>
              <a:t>current</a:t>
            </a:r>
            <a:r>
              <a:rPr lang="fr-FR" sz="1400" dirty="0" smtClean="0"/>
              <a:t> </a:t>
            </a:r>
            <a:r>
              <a:rPr lang="fr-FR" sz="1400" dirty="0" err="1" smtClean="0"/>
              <a:t>supply</a:t>
            </a:r>
            <a:r>
              <a:rPr lang="fr-FR" sz="1400" dirty="0" smtClean="0"/>
              <a:t> (1:32) for </a:t>
            </a:r>
            <a:r>
              <a:rPr lang="fr-FR" sz="1400" dirty="0" err="1" smtClean="0"/>
              <a:t>SQUID</a:t>
            </a:r>
            <a:r>
              <a:rPr lang="fr-FR" sz="1400" dirty="0" err="1"/>
              <a:t>s</a:t>
            </a:r>
            <a:r>
              <a:rPr lang="fr-FR" sz="1400" dirty="0" smtClean="0"/>
              <a:t> </a:t>
            </a:r>
            <a:r>
              <a:rPr lang="fr-FR" sz="1400" dirty="0" err="1" smtClean="0"/>
              <a:t>bias</a:t>
            </a:r>
            <a:endParaRPr lang="fr-FR" sz="1400" dirty="0" smtClean="0"/>
          </a:p>
          <a:p>
            <a:r>
              <a:rPr lang="fr-FR" sz="1400" dirty="0" smtClean="0"/>
              <a:t>Digital circuit for </a:t>
            </a:r>
            <a:r>
              <a:rPr lang="fr-FR" sz="1400" dirty="0" err="1" smtClean="0"/>
              <a:t>addressing</a:t>
            </a:r>
            <a:r>
              <a:rPr lang="fr-FR" sz="1400" dirty="0" smtClean="0"/>
              <a:t> and serial </a:t>
            </a:r>
            <a:r>
              <a:rPr lang="fr-FR" sz="1400" dirty="0" err="1" smtClean="0"/>
              <a:t>link</a:t>
            </a:r>
            <a:r>
              <a:rPr lang="fr-FR" sz="1400" dirty="0" smtClean="0"/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035682" y="5412720"/>
            <a:ext cx="384603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/>
              <a:t>C</a:t>
            </a:r>
            <a:r>
              <a:rPr lang="fr-FR" sz="1200" b="1" dirty="0" smtClean="0"/>
              <a:t>ontributions: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 err="1" smtClean="0"/>
              <a:t>Mechanics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Dpt</a:t>
            </a:r>
            <a:endParaRPr lang="fr-FR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 smtClean="0"/>
              <a:t>Instrumentation </a:t>
            </a:r>
            <a:r>
              <a:rPr lang="fr-FR" sz="1200" b="1" dirty="0" err="1" smtClean="0"/>
              <a:t>Dpt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6019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Microelectronics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ATHENA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21</a:t>
            </a:fld>
            <a:endParaRPr lang="fr-FR">
              <a:solidFill>
                <a:srgbClr val="333399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280661" y="1195617"/>
            <a:ext cx="3667603" cy="2056032"/>
            <a:chOff x="5580112" y="1340768"/>
            <a:chExt cx="3259747" cy="1747493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340768"/>
              <a:ext cx="3259747" cy="174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à coins arrondis 10"/>
            <p:cNvSpPr/>
            <p:nvPr/>
          </p:nvSpPr>
          <p:spPr>
            <a:xfrm>
              <a:off x="7164288" y="1350418"/>
              <a:ext cx="504056" cy="172819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240351" y="810920"/>
            <a:ext cx="5837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Warm Front-End </a:t>
            </a:r>
            <a:r>
              <a:rPr lang="fr-FR" sz="1600" b="1" dirty="0" err="1" smtClean="0">
                <a:solidFill>
                  <a:srgbClr val="FF0000"/>
                </a:solidFill>
              </a:rPr>
              <a:t>Electronic</a:t>
            </a:r>
            <a:r>
              <a:rPr lang="fr-FR" sz="1600" b="1" dirty="0" smtClean="0">
                <a:solidFill>
                  <a:srgbClr val="FF0000"/>
                </a:solidFill>
              </a:rPr>
              <a:t> (FEE) </a:t>
            </a:r>
            <a:r>
              <a:rPr lang="fr-FR" sz="1600" b="1" dirty="0" smtClean="0">
                <a:solidFill>
                  <a:srgbClr val="000000"/>
                </a:solidFill>
              </a:rPr>
              <a:t>for the X-IFU instrument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5661" y="1107156"/>
            <a:ext cx="3335337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fr-FR" altLang="fr-FR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96 </a:t>
            </a:r>
            <a:r>
              <a:rPr lang="fr-FR" altLang="fr-FR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LNA </a:t>
            </a:r>
            <a:r>
              <a:rPr lang="fr-FR" alt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(100V/V</a:t>
            </a:r>
            <a:r>
              <a:rPr lang="fr-FR" altLang="fr-FR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1-6MHz, 1nV/√Hz)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fr-FR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SQUIDs biasing</a:t>
            </a:r>
            <a:endParaRPr lang="en-US" altLang="fr-FR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Bias regulation, HK, SQUID </a:t>
            </a:r>
            <a:r>
              <a:rPr lang="en-US" altLang="fr-FR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deflux</a:t>
            </a:r>
            <a:r>
              <a:rPr lang="en-US" alt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fr-FR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Box for cryostat + EMI </a:t>
            </a:r>
            <a:r>
              <a:rPr lang="en-US" alt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filters</a:t>
            </a:r>
            <a:endParaRPr lang="en-US" altLang="fr-F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316734" y="3864819"/>
            <a:ext cx="4317032" cy="22467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</a:rPr>
              <a:t>Goals:</a:t>
            </a:r>
            <a:endParaRPr lang="fr-FR" sz="14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</a:rPr>
              <a:t>Test and </a:t>
            </a:r>
            <a:r>
              <a:rPr lang="en-GB" sz="1400" b="1" dirty="0" smtClean="0">
                <a:solidFill>
                  <a:srgbClr val="000000"/>
                </a:solidFill>
              </a:rPr>
              <a:t>characterization of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several</a:t>
            </a:r>
            <a:r>
              <a:rPr lang="fr-FR" sz="1400" b="1" dirty="0" smtClean="0">
                <a:solidFill>
                  <a:srgbClr val="000000"/>
                </a:solidFill>
              </a:rPr>
              <a:t> architectures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</a:rPr>
              <a:t>Validation of  Rad Hard digital </a:t>
            </a:r>
            <a:r>
              <a:rPr lang="fr-FR" sz="1400" b="1" dirty="0" err="1" smtClean="0">
                <a:solidFill>
                  <a:srgbClr val="000000"/>
                </a:solidFill>
              </a:rPr>
              <a:t>libraries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B050"/>
                </a:solidFill>
              </a:rPr>
              <a:t>awaXe_v1 </a:t>
            </a:r>
            <a:r>
              <a:rPr lang="fr-FR" sz="1400" b="1" dirty="0" err="1" smtClean="0">
                <a:solidFill>
                  <a:srgbClr val="00B050"/>
                </a:solidFill>
              </a:rPr>
              <a:t>delivered</a:t>
            </a:r>
            <a:r>
              <a:rPr lang="fr-FR" sz="1400" b="1" dirty="0" smtClean="0">
                <a:solidFill>
                  <a:srgbClr val="00B050"/>
                </a:solidFill>
              </a:rPr>
              <a:t> on 01/08/2016.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err="1" smtClean="0">
                <a:solidFill>
                  <a:srgbClr val="00B050"/>
                </a:solidFill>
              </a:rPr>
              <a:t>Successful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</a:rPr>
              <a:t>RadHard</a:t>
            </a:r>
            <a:r>
              <a:rPr lang="fr-FR" sz="1400" b="1" dirty="0" smtClean="0">
                <a:solidFill>
                  <a:srgbClr val="00B050"/>
                </a:solidFill>
              </a:rPr>
              <a:t> test </a:t>
            </a:r>
            <a:r>
              <a:rPr lang="fr-FR" sz="1400" b="1" dirty="0" err="1" smtClean="0">
                <a:solidFill>
                  <a:srgbClr val="00B050"/>
                </a:solidFill>
              </a:rPr>
              <a:t>campaign</a:t>
            </a:r>
            <a:r>
              <a:rPr lang="fr-FR" sz="1400" b="1" dirty="0" smtClean="0">
                <a:solidFill>
                  <a:srgbClr val="00B050"/>
                </a:solidFill>
              </a:rPr>
              <a:t> @ </a:t>
            </a:r>
            <a:r>
              <a:rPr lang="fr-FR" sz="1400" b="1" dirty="0" err="1" smtClean="0">
                <a:solidFill>
                  <a:srgbClr val="00B050"/>
                </a:solidFill>
              </a:rPr>
              <a:t>Cocase</a:t>
            </a:r>
            <a:r>
              <a:rPr lang="fr-FR" sz="1400" b="1" dirty="0" smtClean="0">
                <a:solidFill>
                  <a:srgbClr val="00B050"/>
                </a:solidFill>
              </a:rPr>
              <a:t> (</a:t>
            </a:r>
            <a:r>
              <a:rPr lang="fr-FR" sz="1400" b="1" dirty="0" err="1" smtClean="0">
                <a:solidFill>
                  <a:srgbClr val="00B050"/>
                </a:solidFill>
              </a:rPr>
              <a:t>high-intensity</a:t>
            </a:r>
            <a:r>
              <a:rPr lang="fr-FR" sz="1400" b="1" dirty="0" smtClean="0">
                <a:solidFill>
                  <a:srgbClr val="00B050"/>
                </a:solidFill>
              </a:rPr>
              <a:t> 60Co source) and </a:t>
            </a:r>
            <a:r>
              <a:rPr lang="fr-FR" sz="1400" b="1" dirty="0" err="1" smtClean="0">
                <a:solidFill>
                  <a:srgbClr val="00B050"/>
                </a:solidFill>
              </a:rPr>
              <a:t>latch</a:t>
            </a:r>
            <a:r>
              <a:rPr lang="fr-FR" sz="1400" b="1" dirty="0" smtClean="0">
                <a:solidFill>
                  <a:srgbClr val="00B050"/>
                </a:solidFill>
              </a:rPr>
              <a:t>-up tests @ Louvain-la-Neuve (</a:t>
            </a:r>
            <a:r>
              <a:rPr lang="fr-FR" sz="1400" b="1" dirty="0" err="1" smtClean="0">
                <a:solidFill>
                  <a:srgbClr val="00B050"/>
                </a:solidFill>
              </a:rPr>
              <a:t>heavy</a:t>
            </a:r>
            <a:r>
              <a:rPr lang="fr-FR" sz="1400" b="1" dirty="0" smtClean="0">
                <a:solidFill>
                  <a:srgbClr val="00B050"/>
                </a:solidFill>
              </a:rPr>
              <a:t> ions)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</a:rPr>
              <a:t>ASIC v2 in </a:t>
            </a:r>
            <a:r>
              <a:rPr lang="fr-FR" sz="1400" b="1" dirty="0" err="1" smtClean="0">
                <a:solidFill>
                  <a:srgbClr val="000000"/>
                </a:solidFill>
              </a:rPr>
              <a:t>preparation</a:t>
            </a:r>
            <a:endParaRPr lang="fr-FR" sz="1400" b="1" dirty="0">
              <a:solidFill>
                <a:srgbClr val="00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843808" y="3251649"/>
            <a:ext cx="288213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altLang="fr-FR" sz="1400" b="1" dirty="0" smtClean="0">
                <a:solidFill>
                  <a:srgbClr val="000000"/>
                </a:solidFill>
                <a:cs typeface="Arial" pitchFamily="34" charset="0"/>
              </a:rPr>
              <a:t>awaXe_v1</a:t>
            </a:r>
            <a:r>
              <a:rPr lang="fr-FR" altLang="fr-FR" sz="1400" b="1" dirty="0">
                <a:solidFill>
                  <a:srgbClr val="000000"/>
                </a:solidFill>
                <a:cs typeface="Arial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ASIC AMS </a:t>
            </a:r>
            <a:r>
              <a:rPr lang="fr-FR" altLang="fr-FR" sz="1400" dirty="0" err="1">
                <a:solidFill>
                  <a:srgbClr val="000000"/>
                </a:solidFill>
                <a:cs typeface="Arial" pitchFamily="34" charset="0"/>
              </a:rPr>
              <a:t>BiCMOS</a:t>
            </a: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cs typeface="Arial" pitchFamily="34" charset="0"/>
              </a:rPr>
              <a:t>SiGe</a:t>
            </a: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altLang="fr-FR" sz="1400" dirty="0" smtClean="0">
                <a:solidFill>
                  <a:srgbClr val="000000"/>
                </a:solidFill>
                <a:cs typeface="Arial" pitchFamily="34" charset="0"/>
              </a:rPr>
              <a:t>0,35µm</a:t>
            </a:r>
            <a:endParaRPr lang="fr-FR" altLang="fr-FR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111686" y="1195617"/>
            <a:ext cx="1996827" cy="20313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sz="1400" b="1" kern="0" dirty="0" smtClean="0">
                <a:solidFill>
                  <a:srgbClr val="000000"/>
                </a:solidFill>
                <a:ea typeface="ＭＳ Ｐゴシック" charset="-128"/>
              </a:rPr>
              <a:t>Phase </a:t>
            </a:r>
            <a:r>
              <a:rPr lang="fr-FR" altLang="fr-FR" sz="1400" b="1" kern="0" dirty="0">
                <a:solidFill>
                  <a:srgbClr val="000000"/>
                </a:solidFill>
                <a:ea typeface="ＭＳ Ｐゴシック" charset="-128"/>
              </a:rPr>
              <a:t>A: </a:t>
            </a:r>
            <a:endParaRPr lang="fr-FR" altLang="fr-FR" sz="1400" b="1" kern="0" dirty="0" smtClean="0">
              <a:solidFill>
                <a:srgbClr val="000000"/>
              </a:solidFill>
              <a:ea typeface="ＭＳ Ｐゴシック" charset="-128"/>
            </a:endParaRPr>
          </a:p>
          <a:p>
            <a:pPr>
              <a:lnSpc>
                <a:spcPct val="150000"/>
              </a:lnSpc>
            </a:pPr>
            <a:r>
              <a:rPr lang="fr-FR" altLang="fr-FR" sz="1400" b="1" kern="0" dirty="0" smtClean="0">
                <a:solidFill>
                  <a:srgbClr val="000000"/>
                </a:solidFill>
                <a:ea typeface="ＭＳ Ｐゴシック" charset="-128"/>
              </a:rPr>
              <a:t>2015- 2019</a:t>
            </a:r>
            <a:endParaRPr lang="fr-FR" altLang="fr-FR" sz="1400" b="1" kern="0" dirty="0">
              <a:solidFill>
                <a:srgbClr val="000000"/>
              </a:solidFill>
              <a:ea typeface="ＭＳ Ｐゴシック" charset="-128"/>
            </a:endParaRPr>
          </a:p>
          <a:p>
            <a:pPr marL="173038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400" dirty="0" smtClean="0">
                <a:solidFill>
                  <a:srgbClr val="000000"/>
                </a:solidFill>
                <a:cs typeface="Arial" pitchFamily="34" charset="0"/>
              </a:rPr>
              <a:t>ASIC production</a:t>
            </a:r>
            <a:endParaRPr lang="fr-FR" altLang="fr-FR" sz="1400" dirty="0">
              <a:solidFill>
                <a:srgbClr val="000000"/>
              </a:solidFill>
              <a:cs typeface="Arial" pitchFamily="34" charset="0"/>
            </a:endParaRPr>
          </a:p>
          <a:p>
            <a:pPr marL="177800">
              <a:lnSpc>
                <a:spcPct val="120000"/>
              </a:lnSpc>
            </a:pP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+ </a:t>
            </a:r>
            <a:r>
              <a:rPr lang="fr-FR" altLang="fr-FR" sz="1400" dirty="0" err="1" smtClean="0">
                <a:solidFill>
                  <a:srgbClr val="000000"/>
                </a:solidFill>
                <a:cs typeface="Arial" pitchFamily="34" charset="0"/>
              </a:rPr>
              <a:t>RadHard</a:t>
            </a:r>
            <a:r>
              <a:rPr lang="fr-FR" altLang="fr-FR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altLang="fr-FR" sz="1400" dirty="0" err="1" smtClean="0">
                <a:solidFill>
                  <a:srgbClr val="000000"/>
                </a:solidFill>
                <a:cs typeface="Arial" pitchFamily="34" charset="0"/>
              </a:rPr>
              <a:t>qualif</a:t>
            </a:r>
            <a:r>
              <a:rPr lang="fr-FR" altLang="fr-FR" sz="1400" dirty="0" smtClean="0">
                <a:solidFill>
                  <a:srgbClr val="000000"/>
                </a:solidFill>
                <a:cs typeface="Arial" pitchFamily="34" charset="0"/>
              </a:rPr>
              <a:t>. </a:t>
            </a:r>
            <a:endParaRPr lang="fr-FR" altLang="fr-FR" sz="1400" dirty="0">
              <a:solidFill>
                <a:srgbClr val="000000"/>
              </a:solidFill>
              <a:cs typeface="Arial" pitchFamily="34" charset="0"/>
            </a:endParaRPr>
          </a:p>
          <a:p>
            <a:pPr marL="173038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 smtClean="0">
                <a:solidFill>
                  <a:srgbClr val="000000"/>
                </a:solidFill>
                <a:cs typeface="Arial" pitchFamily="34" charset="0"/>
              </a:rPr>
              <a:t>EGSE test benches</a:t>
            </a:r>
            <a:endParaRPr lang="en-US" altLang="fr-FR" sz="1400" dirty="0">
              <a:solidFill>
                <a:srgbClr val="000000"/>
              </a:solidFill>
              <a:cs typeface="Arial" pitchFamily="34" charset="0"/>
            </a:endParaRPr>
          </a:p>
          <a:p>
            <a:pPr marL="173038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 smtClean="0">
                <a:solidFill>
                  <a:srgbClr val="000000"/>
                </a:solidFill>
                <a:cs typeface="Arial" pitchFamily="34" charset="0"/>
              </a:rPr>
              <a:t>Mechanics integration</a:t>
            </a:r>
            <a:endParaRPr lang="en-US" altLang="fr-FR" sz="14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90027"/>
            <a:ext cx="1910660" cy="185254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18" y="4077939"/>
            <a:ext cx="2738465" cy="20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1403280" y="0"/>
            <a:ext cx="774036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400" b="1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Electronics </a:t>
            </a:r>
            <a:r>
              <a:rPr lang="fr-FR" sz="2400" b="1" spc="-1" dirty="0" err="1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Department</a:t>
            </a:r>
            <a:r>
              <a:rPr lang="fr-FR" sz="2400" b="1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: </a:t>
            </a:r>
            <a:r>
              <a:rPr lang="fr-FR" sz="2400" b="1" spc="-1" dirty="0" err="1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TiCkS</a:t>
            </a:r>
            <a:r>
              <a:rPr lang="fr-FR" sz="2400" b="1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 </a:t>
            </a:r>
            <a:r>
              <a:rPr lang="fr-FR" sz="2400" b="1" spc="-1" dirty="0" err="1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board</a:t>
            </a:r>
            <a:r>
              <a:rPr lang="fr-FR" sz="2400" b="1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 for CTA</a:t>
            </a:r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  <p:sp>
        <p:nvSpPr>
          <p:cNvPr id="43" name="TextShape 2"/>
          <p:cNvSpPr txBox="1"/>
          <p:nvPr/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12/06/2017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  <p:sp>
        <p:nvSpPr>
          <p:cNvPr id="44" name="TextShape 3"/>
          <p:cNvSpPr txBox="1"/>
          <p:nvPr/>
        </p:nvSpPr>
        <p:spPr>
          <a:xfrm>
            <a:off x="2627280" y="6245280"/>
            <a:ext cx="367308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200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EAOM 2017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  <p:sp>
        <p:nvSpPr>
          <p:cNvPr id="45" name="TextShape 4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3CFC7408-D4F2-4A35-89C5-453FAB7F4FD8}" type="slidenum">
              <a:rPr lang="en-GB" sz="1200" spc="-1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-GB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  <p:sp>
        <p:nvSpPr>
          <p:cNvPr id="48" name="CustomShape 5"/>
          <p:cNvSpPr/>
          <p:nvPr/>
        </p:nvSpPr>
        <p:spPr>
          <a:xfrm>
            <a:off x="619166" y="961670"/>
            <a:ext cx="8399706" cy="7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TiCkS</a:t>
            </a:r>
            <a:r>
              <a:rPr lang="en-GB" sz="16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board (Time and </a:t>
            </a:r>
            <a:r>
              <a:rPr lang="en-GB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C</a:t>
            </a:r>
            <a:r>
              <a:rPr lang="en-GB" sz="16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lock Stamping) based on the White Rabbit (WR) SPEC node:</a:t>
            </a:r>
            <a:endParaRPr lang="en-GB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en-GB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</a:t>
            </a:r>
            <a:r>
              <a:rPr lang="en-GB" sz="1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Providing ns-precision Time Stamps (TS) of input signals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cs typeface="Arial" pitchFamily="34" charset="0"/>
            </a:endParaRPr>
          </a:p>
          <a:p>
            <a:pPr marL="343080" indent="-34272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en-GB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 </a:t>
            </a:r>
            <a:r>
              <a:rPr lang="en-GB" sz="1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Transmission of these TSs to a central collection point for use in any CTA camera</a:t>
            </a:r>
          </a:p>
          <a:p>
            <a:pPr marL="343080" indent="-34272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2"/>
              <a:buChar char=""/>
            </a:pP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cs typeface="Arial" pitchFamily="34" charset="0"/>
            </a:endParaRPr>
          </a:p>
        </p:txBody>
      </p:sp>
      <p:sp>
        <p:nvSpPr>
          <p:cNvPr id="49" name="CustomShape 6"/>
          <p:cNvSpPr/>
          <p:nvPr/>
        </p:nvSpPr>
        <p:spPr>
          <a:xfrm>
            <a:off x="5147" y="1730514"/>
            <a:ext cx="4864286" cy="32723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560" lvl="1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</a:pPr>
            <a:r>
              <a:rPr lang="en-GB" sz="16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Modification in the Spartan-6 FPGA :</a:t>
            </a:r>
          </a:p>
          <a:p>
            <a:pPr marL="1086210" lvl="2" indent="-1714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GB" sz="14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Addition of a 1ns </a:t>
            </a:r>
            <a:r>
              <a:rPr lang="en-GB" sz="14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precision TDC </a:t>
            </a:r>
            <a:r>
              <a:rPr lang="en-GB" sz="14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for the TSs </a:t>
            </a:r>
            <a:r>
              <a:rPr lang="en-GB" sz="14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(</a:t>
            </a:r>
            <a:r>
              <a:rPr lang="en-GB" sz="14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collab</a:t>
            </a:r>
            <a:r>
              <a:rPr lang="en-GB" sz="14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. CEA/IRFU</a:t>
            </a:r>
            <a:r>
              <a:rPr lang="en-GB" sz="14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)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200510" lvl="2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GB" sz="14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UDP stack :</a:t>
            </a:r>
            <a:endParaRPr lang="en-GB" sz="1400" b="1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ea typeface="ＭＳ Ｐゴシック"/>
              <a:cs typeface="Arial" pitchFamily="34" charset="0"/>
            </a:endParaRPr>
          </a:p>
          <a:p>
            <a:pPr marL="1657710" lvl="3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send TSs  on </a:t>
            </a:r>
            <a:r>
              <a:rPr lang="en-GB" sz="1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WR </a:t>
            </a:r>
            <a:r>
              <a:rPr lang="en-GB" sz="1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fiber</a:t>
            </a:r>
            <a:r>
              <a:rPr lang="en-GB" sz="1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(</a:t>
            </a:r>
            <a:r>
              <a:rPr lang="en-GB" sz="12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No loss up to 320kHz @ fixed frequency  </a:t>
            </a: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)</a:t>
            </a:r>
            <a:endParaRPr lang="en-GB" sz="1200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</a:endParaRPr>
          </a:p>
          <a:p>
            <a:pPr marL="1543410" lvl="3" indent="-1714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  Receive </a:t>
            </a:r>
            <a:r>
              <a:rPr lang="en-GB" sz="12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config</a:t>
            </a: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 &amp; slow control commands on       the same </a:t>
            </a:r>
            <a:r>
              <a:rPr lang="en-GB" sz="12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fiber</a:t>
            </a:r>
            <a:endParaRPr lang="en-GB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657710" lvl="3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Send PPS and event counter </a:t>
            </a:r>
          </a:p>
          <a:p>
            <a:pPr marL="743310" lvl="1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GB" sz="1200" spc="-1" dirty="0" smtClean="0">
              <a:solidFill>
                <a:srgbClr val="00B050"/>
              </a:solidFill>
              <a:uFill>
                <a:solidFill>
                  <a:srgbClr val="FFFFFF"/>
                </a:solidFill>
              </a:uFill>
              <a:ea typeface="ＭＳ Ｐゴシック"/>
            </a:endParaRPr>
          </a:p>
          <a:p>
            <a:pPr marL="1200510" lvl="2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GB" sz="14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2 versions : </a:t>
            </a:r>
          </a:p>
          <a:p>
            <a:pPr marL="1657710" lvl="3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GB" sz="12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TiCkS</a:t>
            </a: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–UCTS (FMC) soon available in the WR  Open Hardware repository</a:t>
            </a:r>
          </a:p>
          <a:p>
            <a:pPr marL="1657710" lvl="3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GB" sz="12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TiCkS</a:t>
            </a: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-CTA  (2xRJ45)</a:t>
            </a:r>
          </a:p>
          <a:p>
            <a:pPr marL="1371960" lvl="3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</a:pPr>
            <a:endParaRPr lang="en-GB" sz="1400" spc="-1" dirty="0">
              <a:solidFill>
                <a:srgbClr val="3333FF"/>
              </a:solidFill>
              <a:uFill>
                <a:solidFill>
                  <a:srgbClr val="FFFFFF"/>
                </a:solidFill>
              </a:uFill>
              <a:ea typeface="ＭＳ Ｐゴシック"/>
            </a:endParaRPr>
          </a:p>
          <a:p>
            <a:pPr marL="457560" lvl="1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</a:pPr>
            <a:r>
              <a:rPr lang="en-GB" sz="1200" b="1" i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C. Champion et al., </a:t>
            </a:r>
            <a:r>
              <a:rPr lang="en-GB" sz="12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Proc. ICALEPCS2017, Barcelona, Spain October 8-13 2017  (accepted)</a:t>
            </a:r>
            <a:endParaRPr lang="en-GB" sz="1200" b="1" i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ea typeface="ＭＳ Ｐゴシック"/>
            </a:endParaRPr>
          </a:p>
        </p:txBody>
      </p:sp>
      <p:sp>
        <p:nvSpPr>
          <p:cNvPr id="51" name="CustomShape 8"/>
          <p:cNvSpPr/>
          <p:nvPr/>
        </p:nvSpPr>
        <p:spPr>
          <a:xfrm>
            <a:off x="2745030" y="5852931"/>
            <a:ext cx="2418404" cy="265196"/>
          </a:xfrm>
          <a:prstGeom prst="rect">
            <a:avLst/>
          </a:prstGeom>
          <a:noFill/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Contribution: QA/PA</a:t>
            </a:r>
            <a:endParaRPr lang="en-GB" sz="1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869433" y="1732434"/>
            <a:ext cx="4181065" cy="1777663"/>
            <a:chOff x="4869433" y="1732434"/>
            <a:chExt cx="4181065" cy="1777663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8529724" y="2137929"/>
              <a:ext cx="45720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8447448" y="1732705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Clock</a:t>
              </a:r>
              <a:endParaRPr lang="fr-FR" sz="12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cxnSp>
          <p:nvCxnSpPr>
            <p:cNvPr id="35" name="Connecteur droit 34"/>
            <p:cNvCxnSpPr/>
            <p:nvPr/>
          </p:nvCxnSpPr>
          <p:spPr>
            <a:xfrm>
              <a:off x="8561672" y="2290329"/>
              <a:ext cx="45720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8529724" y="2315853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144514" y="1732434"/>
              <a:ext cx="7236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2xRJ45</a:t>
              </a: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433" y="2079392"/>
              <a:ext cx="3616315" cy="1430705"/>
            </a:xfrm>
            <a:prstGeom prst="rect">
              <a:avLst/>
            </a:prstGeom>
          </p:spPr>
        </p:pic>
        <p:cxnSp>
          <p:nvCxnSpPr>
            <p:cNvPr id="14" name="Connecteur droit 13"/>
            <p:cNvCxnSpPr/>
            <p:nvPr/>
          </p:nvCxnSpPr>
          <p:spPr>
            <a:xfrm flipH="1">
              <a:off x="5258633" y="1993513"/>
              <a:ext cx="249471" cy="557296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558689" y="5093440"/>
            <a:ext cx="4063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GB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Next: </a:t>
            </a:r>
            <a:endParaRPr lang="en-GB" sz="1600" b="1" spc="-1" dirty="0" smtClean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611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Wingdings" pitchFamily="2" charset="2"/>
              <a:buChar char="ü"/>
            </a:pPr>
            <a:r>
              <a:rPr lang="en-GB" sz="1400" spc="-1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TiCkS</a:t>
            </a:r>
            <a:r>
              <a:rPr lang="en-GB" sz="1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GB" sz="1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on </a:t>
            </a:r>
            <a:r>
              <a:rPr lang="en-GB" sz="1400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NectarCAM</a:t>
            </a:r>
            <a:r>
              <a:rPr lang="en-GB" sz="1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test bench: end of </a:t>
            </a:r>
            <a:r>
              <a:rPr lang="en-GB" sz="1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2017</a:t>
            </a:r>
          </a:p>
          <a:p>
            <a:pPr marL="28611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Wingdings" pitchFamily="2" charset="2"/>
              <a:buChar char="ü"/>
            </a:pPr>
            <a:r>
              <a:rPr lang="en-GB" sz="1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Network of 8 </a:t>
            </a:r>
            <a:r>
              <a:rPr lang="en-GB" sz="1400" spc="-1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TiCkS</a:t>
            </a:r>
            <a:r>
              <a:rPr lang="en-GB" sz="1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end Q1 2018</a:t>
            </a:r>
            <a:endParaRPr lang="en-GB" sz="1400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6536" r="7266"/>
          <a:stretch/>
        </p:blipFill>
        <p:spPr>
          <a:xfrm>
            <a:off x="5258633" y="3645025"/>
            <a:ext cx="3158398" cy="24840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6129" y="4334326"/>
            <a:ext cx="2505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b="1" dirty="0" smtClean="0">
                <a:solidFill>
                  <a:prstClr val="black"/>
                </a:solidFill>
                <a:latin typeface="Arial" pitchFamily="34" charset="0"/>
                <a:ea typeface="DejaVu Sans"/>
                <a:cs typeface="Arial" pitchFamily="34" charset="0"/>
              </a:rPr>
              <a:t>Equivalent Dead time &lt; 1ns</a:t>
            </a:r>
            <a:endParaRPr lang="fr-FR" sz="1400" b="1" dirty="0">
              <a:solidFill>
                <a:prstClr val="black"/>
              </a:solidFill>
              <a:latin typeface="Arial" pitchFamily="34" charset="0"/>
              <a:ea typeface="DejaVu San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012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Electronics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</a:t>
            </a:r>
            <a:r>
              <a:rPr lang="fr-FR" sz="2400" dirty="0" err="1" smtClean="0"/>
              <a:t>LISAPathfinder</a:t>
            </a:r>
            <a:r>
              <a:rPr lang="fr-FR" sz="2400" dirty="0" smtClean="0"/>
              <a:t> and LISA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2971" y="1022989"/>
            <a:ext cx="7047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LISAPathfinder</a:t>
            </a:r>
            <a:r>
              <a:rPr lang="fr-FR" sz="1600" dirty="0" smtClean="0">
                <a:solidFill>
                  <a:srgbClr val="FF0000"/>
                </a:solidFill>
              </a:rPr>
              <a:t>:</a:t>
            </a:r>
            <a:r>
              <a:rPr lang="fr-FR" sz="1600" dirty="0" smtClean="0"/>
              <a:t>   LASER MODULATOR</a:t>
            </a:r>
            <a:r>
              <a:rPr lang="fr-FR" sz="1600" dirty="0"/>
              <a:t>: </a:t>
            </a:r>
            <a:r>
              <a:rPr lang="fr-FR" sz="1600" dirty="0" err="1"/>
              <a:t>beam</a:t>
            </a:r>
            <a:r>
              <a:rPr lang="fr-FR" sz="1600" dirty="0"/>
              <a:t> splitter + 2 AOM + </a:t>
            </a:r>
            <a:r>
              <a:rPr lang="fr-FR" sz="1600" dirty="0" err="1" smtClean="0"/>
              <a:t>actuators</a:t>
            </a:r>
            <a:endParaRPr lang="fr-FR" sz="1600" dirty="0" smtClean="0"/>
          </a:p>
          <a:p>
            <a:r>
              <a:rPr lang="fr-FR" sz="1600" dirty="0" smtClean="0"/>
              <a:t>                            Validation of test </a:t>
            </a:r>
            <a:r>
              <a:rPr lang="fr-FR" sz="1600" dirty="0" err="1" smtClean="0"/>
              <a:t>procedures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the manufacturer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                       Monitoring </a:t>
            </a:r>
            <a:r>
              <a:rPr lang="fr-FR" sz="1600" dirty="0" err="1" smtClean="0"/>
              <a:t>during</a:t>
            </a:r>
            <a:r>
              <a:rPr lang="fr-FR" sz="1600" dirty="0" smtClean="0"/>
              <a:t> the mission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74" y="904782"/>
            <a:ext cx="1933426" cy="12966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2204864"/>
            <a:ext cx="936487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LISA R&amp;T: </a:t>
            </a:r>
            <a:r>
              <a:rPr lang="fr-FR" sz="1600" dirty="0" err="1" smtClean="0"/>
              <a:t>Electronics</a:t>
            </a:r>
            <a:r>
              <a:rPr lang="fr-FR" sz="1600" dirty="0" smtClean="0"/>
              <a:t> </a:t>
            </a:r>
            <a:r>
              <a:rPr lang="fr-FR" sz="1600" dirty="0" err="1" smtClean="0"/>
              <a:t>development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smtClean="0"/>
              <a:t>for the LISA On Table simulator</a:t>
            </a:r>
            <a:endParaRPr lang="fr-FR" sz="1600" dirty="0" smtClean="0">
              <a:solidFill>
                <a:srgbClr val="0070C0"/>
              </a:solidFill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Servo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electronics</a:t>
            </a:r>
            <a:r>
              <a:rPr lang="fr-FR" sz="1600" dirty="0" smtClean="0">
                <a:solidFill>
                  <a:srgbClr val="0070C0"/>
                </a:solidFill>
              </a:rPr>
              <a:t> for laser amplitude and </a:t>
            </a:r>
            <a:r>
              <a:rPr lang="fr-FR" sz="1600" dirty="0" err="1" smtClean="0">
                <a:solidFill>
                  <a:srgbClr val="0070C0"/>
                </a:solidFill>
              </a:rPr>
              <a:t>optical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paths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stabilization</a:t>
            </a:r>
            <a:endParaRPr lang="fr-FR" sz="1600" dirty="0" smtClean="0">
              <a:solidFill>
                <a:srgbClr val="0070C0"/>
              </a:solidFill>
            </a:endParaRPr>
          </a:p>
          <a:p>
            <a:pPr lvl="3"/>
            <a:endParaRPr lang="fr-FR" sz="1600" dirty="0" smtClean="0">
              <a:solidFill>
                <a:srgbClr val="0070C0"/>
              </a:solidFill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Implementation</a:t>
            </a:r>
            <a:r>
              <a:rPr lang="fr-FR" sz="1600" dirty="0" smtClean="0">
                <a:solidFill>
                  <a:srgbClr val="0070C0"/>
                </a:solidFill>
              </a:rPr>
              <a:t> and modification of a </a:t>
            </a:r>
            <a:r>
              <a:rPr lang="fr-FR" sz="1600" dirty="0" err="1" smtClean="0">
                <a:solidFill>
                  <a:srgbClr val="0070C0"/>
                </a:solidFill>
              </a:rPr>
              <a:t>phasemeter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developed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at</a:t>
            </a:r>
            <a:r>
              <a:rPr lang="fr-FR" sz="1600" dirty="0" smtClean="0">
                <a:solidFill>
                  <a:srgbClr val="0070C0"/>
                </a:solidFill>
              </a:rPr>
              <a:t> the AEI </a:t>
            </a:r>
            <a:r>
              <a:rPr lang="fr-FR" sz="1600" dirty="0" err="1" smtClean="0">
                <a:solidFill>
                  <a:srgbClr val="0070C0"/>
                </a:solidFill>
              </a:rPr>
              <a:t>Hannover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</a:p>
          <a:p>
            <a:pPr marL="2114550" lvl="4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70C0"/>
                </a:solidFill>
              </a:rPr>
              <a:t>building hardware for RF </a:t>
            </a:r>
            <a:r>
              <a:rPr lang="fr-FR" sz="1600" dirty="0" err="1" smtClean="0">
                <a:solidFill>
                  <a:srgbClr val="0070C0"/>
                </a:solidFill>
              </a:rPr>
              <a:t>electronics</a:t>
            </a:r>
            <a:endParaRPr lang="fr-FR" sz="1600" dirty="0">
              <a:solidFill>
                <a:srgbClr val="0070C0"/>
              </a:solidFill>
            </a:endParaRPr>
          </a:p>
          <a:p>
            <a:pPr lvl="4"/>
            <a:r>
              <a:rPr lang="fr-FR" sz="1600" dirty="0" smtClean="0">
                <a:solidFill>
                  <a:srgbClr val="0070C0"/>
                </a:solidFill>
              </a:rPr>
              <a:t>     and DDS kits</a:t>
            </a:r>
          </a:p>
          <a:p>
            <a:pPr marL="2114550" lvl="4" indent="-285750">
              <a:buFont typeface="Arial" pitchFamily="34" charset="0"/>
              <a:buChar char="•"/>
            </a:pPr>
            <a:r>
              <a:rPr lang="fr-FR" sz="1600" dirty="0" err="1" smtClean="0">
                <a:solidFill>
                  <a:srgbClr val="0070C0"/>
                </a:solidFill>
              </a:rPr>
              <a:t>external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clock</a:t>
            </a:r>
            <a:r>
              <a:rPr lang="fr-FR" sz="1600" dirty="0" smtClean="0">
                <a:solidFill>
                  <a:srgbClr val="0070C0"/>
                </a:solidFill>
              </a:rPr>
              <a:t> synchro + </a:t>
            </a:r>
            <a:r>
              <a:rPr lang="fr-FR" sz="1600" dirty="0" err="1">
                <a:solidFill>
                  <a:srgbClr val="0070C0"/>
                </a:solidFill>
              </a:rPr>
              <a:t>j</a:t>
            </a:r>
            <a:r>
              <a:rPr lang="fr-FR" sz="1600" dirty="0" err="1" smtClean="0">
                <a:solidFill>
                  <a:srgbClr val="0070C0"/>
                </a:solidFill>
              </a:rPr>
              <a:t>itter</a:t>
            </a:r>
            <a:r>
              <a:rPr lang="fr-FR" sz="1600" dirty="0" smtClean="0">
                <a:solidFill>
                  <a:srgbClr val="0070C0"/>
                </a:solidFill>
              </a:rPr>
              <a:t> correction</a:t>
            </a:r>
            <a:endParaRPr lang="fr-FR" sz="1600" dirty="0">
              <a:solidFill>
                <a:srgbClr val="0070C0"/>
              </a:solidFill>
            </a:endParaRPr>
          </a:p>
          <a:p>
            <a:pPr marL="2114550" lvl="4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70C0"/>
                </a:solidFill>
              </a:rPr>
              <a:t>Upgrade to 14 bits @200MHz </a:t>
            </a:r>
            <a:r>
              <a:rPr lang="fr-FR" sz="1600" dirty="0" err="1" smtClean="0">
                <a:solidFill>
                  <a:srgbClr val="0070C0"/>
                </a:solidFill>
              </a:rPr>
              <a:t>sampling</a:t>
            </a:r>
            <a:endParaRPr lang="fr-FR" sz="1600" dirty="0" smtClean="0">
              <a:solidFill>
                <a:srgbClr val="0070C0"/>
              </a:solidFill>
            </a:endParaRPr>
          </a:p>
          <a:p>
            <a:pPr lvl="3"/>
            <a:endParaRPr lang="fr-FR" sz="1600" dirty="0" smtClean="0">
              <a:solidFill>
                <a:srgbClr val="0070C0"/>
              </a:solidFill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fr-FR" sz="1600" dirty="0" err="1" smtClean="0">
                <a:solidFill>
                  <a:srgbClr val="0070C0"/>
                </a:solidFill>
              </a:rPr>
              <a:t>Low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frequency</a:t>
            </a:r>
            <a:r>
              <a:rPr lang="fr-FR" sz="1600" dirty="0" smtClean="0">
                <a:solidFill>
                  <a:srgbClr val="0070C0"/>
                </a:solidFill>
              </a:rPr>
              <a:t> noise </a:t>
            </a:r>
            <a:r>
              <a:rPr lang="fr-FR" sz="1600" dirty="0" err="1" smtClean="0">
                <a:solidFill>
                  <a:srgbClr val="0070C0"/>
                </a:solidFill>
              </a:rPr>
              <a:t>measurements</a:t>
            </a:r>
            <a:r>
              <a:rPr lang="fr-FR" sz="1600" dirty="0" smtClean="0">
                <a:solidFill>
                  <a:srgbClr val="0070C0"/>
                </a:solidFill>
              </a:rPr>
              <a:t> on</a:t>
            </a:r>
          </a:p>
          <a:p>
            <a:pPr lvl="3"/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smtClean="0">
                <a:solidFill>
                  <a:srgbClr val="0070C0"/>
                </a:solidFill>
              </a:rPr>
              <a:t>    RF components and voltage </a:t>
            </a:r>
            <a:r>
              <a:rPr lang="fr-FR" sz="1600" dirty="0" err="1" smtClean="0">
                <a:solidFill>
                  <a:srgbClr val="0070C0"/>
                </a:solidFill>
              </a:rPr>
              <a:t>references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5604" y="5276825"/>
            <a:ext cx="9070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REFIMEVE: </a:t>
            </a:r>
            <a:r>
              <a:rPr lang="fr-FR" sz="1600" dirty="0" smtClean="0"/>
              <a:t>Ultra-</a:t>
            </a:r>
            <a:r>
              <a:rPr lang="fr-FR" sz="1600" dirty="0" err="1" smtClean="0"/>
              <a:t>low</a:t>
            </a:r>
            <a:r>
              <a:rPr lang="fr-FR" sz="1600" dirty="0" smtClean="0"/>
              <a:t> phase noise </a:t>
            </a:r>
            <a:r>
              <a:rPr lang="fr-FR" sz="1600" dirty="0" err="1" smtClean="0"/>
              <a:t>sinusoidal</a:t>
            </a:r>
            <a:r>
              <a:rPr lang="fr-FR" sz="1600" dirty="0" smtClean="0"/>
              <a:t> </a:t>
            </a:r>
            <a:r>
              <a:rPr lang="fr-FR" sz="1600" dirty="0" err="1" smtClean="0"/>
              <a:t>signals</a:t>
            </a:r>
            <a:r>
              <a:rPr lang="fr-FR" sz="1600" dirty="0" smtClean="0"/>
              <a:t> </a:t>
            </a:r>
            <a:r>
              <a:rPr lang="fr-FR" sz="1600" dirty="0" err="1" smtClean="0"/>
              <a:t>synthesizer</a:t>
            </a:r>
            <a:r>
              <a:rPr lang="fr-FR" sz="1600" dirty="0" smtClean="0"/>
              <a:t> </a:t>
            </a:r>
            <a:r>
              <a:rPr lang="fr-FR" sz="1600" dirty="0" err="1" smtClean="0"/>
              <a:t>synchronized</a:t>
            </a:r>
            <a:r>
              <a:rPr lang="fr-FR" sz="1600" dirty="0" smtClean="0"/>
              <a:t> on the REFIMEVE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                </a:t>
            </a:r>
            <a:r>
              <a:rPr lang="fr-FR" sz="1600" dirty="0" err="1" smtClean="0"/>
              <a:t>signals</a:t>
            </a:r>
            <a:r>
              <a:rPr lang="fr-FR" sz="1600" dirty="0" smtClean="0"/>
              <a:t> </a:t>
            </a:r>
            <a:r>
              <a:rPr lang="fr-FR" sz="1600" dirty="0" err="1" smtClean="0"/>
              <a:t>under</a:t>
            </a:r>
            <a:r>
              <a:rPr lang="fr-FR" sz="1600" dirty="0" smtClean="0"/>
              <a:t> </a:t>
            </a:r>
            <a:r>
              <a:rPr lang="fr-FR" sz="1600" dirty="0" err="1" smtClean="0"/>
              <a:t>development</a:t>
            </a:r>
            <a:r>
              <a:rPr lang="fr-FR" sz="1600" dirty="0" smtClean="0"/>
              <a:t> (Goals: LOT upgrade, LISA </a:t>
            </a:r>
            <a:r>
              <a:rPr lang="fr-FR" sz="1600" dirty="0" err="1" smtClean="0"/>
              <a:t>phasemeter</a:t>
            </a:r>
            <a:r>
              <a:rPr lang="fr-FR" sz="1600" dirty="0" smtClean="0"/>
              <a:t> </a:t>
            </a:r>
            <a:r>
              <a:rPr lang="fr-FR" sz="1600" dirty="0" err="1" smtClean="0"/>
              <a:t>characterization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356992"/>
            <a:ext cx="307234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Electronics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Electronics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readout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for large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PMTs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assemblies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67" y="1236192"/>
            <a:ext cx="3938153" cy="23743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97908"/>
            <a:ext cx="3765063" cy="211784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39491" y="1314391"/>
            <a:ext cx="149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JUNO @ APC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56606" y="1844824"/>
            <a:ext cx="33314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Joint effort  </a:t>
            </a:r>
            <a:r>
              <a:rPr lang="fr-FR" sz="1400" b="1" dirty="0" err="1" smtClean="0"/>
              <a:t>with</a:t>
            </a:r>
            <a:r>
              <a:rPr lang="fr-FR" sz="1400" b="1" dirty="0" smtClean="0"/>
              <a:t> CENBG and OMEGA – 1st version Mezzanine</a:t>
            </a:r>
          </a:p>
          <a:p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/>
              <a:t>128 </a:t>
            </a:r>
            <a:r>
              <a:rPr lang="fr-FR" sz="1400" b="1" dirty="0" err="1" smtClean="0"/>
              <a:t>channels</a:t>
            </a:r>
            <a:endParaRPr lang="fr-FR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/>
              <a:t>8x CATIROC </a:t>
            </a:r>
            <a:r>
              <a:rPr lang="fr-FR" sz="1400" b="1" dirty="0" err="1" smtClean="0"/>
              <a:t>ASICs</a:t>
            </a:r>
            <a:endParaRPr lang="fr-FR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err="1" smtClean="0"/>
              <a:t>Kindex</a:t>
            </a:r>
            <a:r>
              <a:rPr lang="fr-FR" sz="1400" b="1" dirty="0" smtClean="0"/>
              <a:t> 7 FPGA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FMC </a:t>
            </a:r>
            <a:r>
              <a:rPr lang="fr-FR" sz="1400" dirty="0" err="1" smtClean="0"/>
              <a:t>connector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280305" y="4179143"/>
            <a:ext cx="28278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Collaboration </a:t>
            </a:r>
            <a:r>
              <a:rPr lang="fr-FR" sz="1400" b="1" dirty="0" err="1" smtClean="0"/>
              <a:t>with</a:t>
            </a:r>
            <a:r>
              <a:rPr lang="fr-FR" sz="1400" b="1" dirty="0" smtClean="0"/>
              <a:t> IPNL, LAPP </a:t>
            </a:r>
          </a:p>
          <a:p>
            <a:r>
              <a:rPr lang="fr-FR" sz="1400" b="1" dirty="0" smtClean="0"/>
              <a:t>and OMEGA  </a:t>
            </a:r>
          </a:p>
          <a:p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/>
              <a:t>16 </a:t>
            </a:r>
            <a:r>
              <a:rPr lang="fr-FR" sz="1400" b="1" dirty="0" err="1" smtClean="0"/>
              <a:t>channels</a:t>
            </a:r>
            <a:endParaRPr lang="fr-FR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/>
              <a:t>1x CATIROC </a:t>
            </a:r>
            <a:r>
              <a:rPr lang="fr-FR" sz="1400" b="1" dirty="0" err="1" smtClean="0"/>
              <a:t>ASICs</a:t>
            </a:r>
            <a:endParaRPr lang="fr-FR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65 </a:t>
            </a:r>
            <a:r>
              <a:rPr lang="fr-FR" sz="1400" dirty="0" err="1"/>
              <a:t>Msps</a:t>
            </a:r>
            <a:r>
              <a:rPr lang="fr-FR" sz="1400" dirty="0"/>
              <a:t> </a:t>
            </a:r>
            <a:r>
              <a:rPr lang="fr-FR" sz="1400" dirty="0" smtClean="0"/>
              <a:t>ADC</a:t>
            </a:r>
            <a:endParaRPr lang="fr-FR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µTCA  AMC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FMC </a:t>
            </a:r>
            <a:r>
              <a:rPr lang="fr-FR" sz="1400" dirty="0" err="1" smtClean="0"/>
              <a:t>connector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456606" y="3723119"/>
            <a:ext cx="1595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WA105 @ APC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39441" y="1217142"/>
            <a:ext cx="7704856" cy="2427881"/>
          </a:xfrm>
          <a:prstGeom prst="rect">
            <a:avLst/>
          </a:prstGeom>
          <a:noFill/>
          <a:ln w="19050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998340" y="3704069"/>
            <a:ext cx="7704856" cy="2389227"/>
          </a:xfrm>
          <a:prstGeom prst="rect">
            <a:avLst/>
          </a:prstGeom>
          <a:noFill/>
          <a:ln w="19050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052043" y="847810"/>
            <a:ext cx="438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Card</a:t>
            </a:r>
            <a:r>
              <a:rPr lang="fr-FR" sz="1600" b="1" dirty="0" smtClean="0">
                <a:solidFill>
                  <a:srgbClr val="FF0000"/>
                </a:solidFill>
              </a:rPr>
              <a:t> design, </a:t>
            </a:r>
            <a:r>
              <a:rPr lang="fr-FR" sz="1600" b="1" dirty="0" err="1" smtClean="0">
                <a:solidFill>
                  <a:srgbClr val="FF0000"/>
                </a:solidFill>
              </a:rPr>
              <a:t>firmware</a:t>
            </a:r>
            <a:r>
              <a:rPr lang="fr-FR" sz="1600" b="1" dirty="0" smtClean="0">
                <a:solidFill>
                  <a:srgbClr val="FF0000"/>
                </a:solidFill>
              </a:rPr>
              <a:t> and data acquisition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/>
          <a:stretch/>
        </p:blipFill>
        <p:spPr bwMode="auto">
          <a:xfrm>
            <a:off x="256401" y="989464"/>
            <a:ext cx="7823982" cy="453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212414" y="5668511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</a:t>
            </a:r>
            <a:r>
              <a:rPr lang="fr-FR" b="1" dirty="0" smtClean="0"/>
              <a:t>ngineering office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3475604" y="3235468"/>
            <a:ext cx="94609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AdvVIRGO</a:t>
            </a:r>
            <a:endParaRPr lang="fr-FR" sz="1200" dirty="0" smtClean="0"/>
          </a:p>
          <a:p>
            <a:r>
              <a:rPr lang="fr-FR" sz="1200" dirty="0" smtClean="0"/>
              <a:t>TARANIS, </a:t>
            </a:r>
          </a:p>
          <a:p>
            <a:r>
              <a:rPr lang="fr-FR" sz="1200" dirty="0" smtClean="0"/>
              <a:t>ATHENA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3009213" y="3967800"/>
            <a:ext cx="153151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Double Chooz </a:t>
            </a:r>
          </a:p>
          <a:p>
            <a:r>
              <a:rPr lang="fr-FR" sz="1200" dirty="0" smtClean="0"/>
              <a:t>SVOM,</a:t>
            </a:r>
          </a:p>
          <a:p>
            <a:r>
              <a:rPr lang="fr-FR" sz="1200" dirty="0" smtClean="0"/>
              <a:t>R&amp;T Compton (PM)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3301177" y="4722897"/>
            <a:ext cx="1194558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AdvVIRGO</a:t>
            </a:r>
            <a:r>
              <a:rPr lang="fr-FR" sz="1200" dirty="0" smtClean="0"/>
              <a:t>,</a:t>
            </a:r>
          </a:p>
          <a:p>
            <a:r>
              <a:rPr lang="fr-FR" sz="1200" dirty="0" smtClean="0"/>
              <a:t>EUCLID</a:t>
            </a:r>
          </a:p>
          <a:p>
            <a:r>
              <a:rPr lang="fr-FR" sz="1200" dirty="0" smtClean="0"/>
              <a:t>EUSO, QUBIC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94766" y="3216418"/>
            <a:ext cx="1212191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QUBIC, SVOM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985497" y="3936070"/>
            <a:ext cx="1015021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Double </a:t>
            </a:r>
          </a:p>
          <a:p>
            <a:r>
              <a:rPr lang="fr-FR" sz="1200" dirty="0" smtClean="0"/>
              <a:t>Chooz,</a:t>
            </a:r>
          </a:p>
          <a:p>
            <a:r>
              <a:rPr lang="fr-FR" sz="1200" dirty="0" smtClean="0"/>
              <a:t>IGOSAT, </a:t>
            </a:r>
          </a:p>
          <a:p>
            <a:r>
              <a:rPr lang="fr-FR" sz="1200" dirty="0" smtClean="0"/>
              <a:t>SVOM (PM)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3874846" y="5539599"/>
            <a:ext cx="790601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KM3NeT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7410452" y="5206846"/>
            <a:ext cx="133035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Double Chooz</a:t>
            </a:r>
          </a:p>
          <a:p>
            <a:r>
              <a:rPr lang="fr-FR" sz="1200" dirty="0" smtClean="0"/>
              <a:t>SVOM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833432" y="3924055"/>
            <a:ext cx="1096775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Multi-</a:t>
            </a:r>
            <a:r>
              <a:rPr lang="fr-FR" sz="1200" dirty="0" err="1" smtClean="0"/>
              <a:t>projects</a:t>
            </a:r>
            <a:endParaRPr lang="fr-FR" sz="1200" dirty="0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7876710" y="4319396"/>
            <a:ext cx="101836" cy="666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656412" y="5020666"/>
            <a:ext cx="220298" cy="18618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>
            <a:endCxn id="7" idx="2"/>
          </p:cNvCxnSpPr>
          <p:nvPr/>
        </p:nvCxnSpPr>
        <p:spPr>
          <a:xfrm flipV="1">
            <a:off x="7766561" y="3493417"/>
            <a:ext cx="534301" cy="15240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456566" y="3833951"/>
            <a:ext cx="387716" cy="9361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4424429" y="3678083"/>
            <a:ext cx="218877" cy="14364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61146" y="4300005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Workshop</a:t>
            </a:r>
            <a:endParaRPr lang="fr-FR" b="1" dirty="0"/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4500430" y="4801571"/>
            <a:ext cx="142876" cy="10040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4533867" y="5437678"/>
            <a:ext cx="109439" cy="9233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25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Mechanics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: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95704" y="1124744"/>
            <a:ext cx="2256195" cy="11695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/>
              <a:t>7</a:t>
            </a:r>
            <a:r>
              <a:rPr lang="fr-FR" sz="1400" b="1" dirty="0" smtClean="0"/>
              <a:t> permanent</a:t>
            </a:r>
          </a:p>
          <a:p>
            <a:r>
              <a:rPr lang="fr-FR" sz="1400" b="1" dirty="0"/>
              <a:t>1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fixed-term</a:t>
            </a:r>
            <a:endParaRPr lang="fr-FR" sz="1400" b="1" dirty="0" smtClean="0"/>
          </a:p>
          <a:p>
            <a:endParaRPr lang="fr-FR" sz="1400" b="1" dirty="0" smtClean="0"/>
          </a:p>
          <a:p>
            <a:r>
              <a:rPr lang="fr-FR" sz="1400" b="1" dirty="0"/>
              <a:t>Total: 8 </a:t>
            </a:r>
          </a:p>
          <a:p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r>
              <a:rPr lang="fr-FR" sz="1400" b="1" dirty="0" smtClean="0"/>
              <a:t>/Total: 12,5% </a:t>
            </a:r>
            <a:endParaRPr lang="fr-FR" sz="14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166904" y="4775274"/>
            <a:ext cx="3089307" cy="95410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2018: 1 IE </a:t>
            </a:r>
            <a:r>
              <a:rPr lang="fr-FR" sz="1400" b="1" dirty="0" err="1" smtClean="0">
                <a:solidFill>
                  <a:srgbClr val="FF0000"/>
                </a:solidFill>
              </a:rPr>
              <a:t>fixed-term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contract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to </a:t>
            </a:r>
            <a:r>
              <a:rPr lang="fr-FR" sz="1400" b="1" dirty="0" err="1" smtClean="0">
                <a:solidFill>
                  <a:srgbClr val="FF0000"/>
                </a:solidFill>
              </a:rPr>
              <a:t>extend</a:t>
            </a:r>
            <a:endParaRPr lang="fr-FR" sz="1400" b="1" dirty="0" smtClean="0">
              <a:solidFill>
                <a:srgbClr val="FF0000"/>
              </a:solidFill>
            </a:endParaRPr>
          </a:p>
          <a:p>
            <a:endParaRPr lang="fr-FR" sz="1400" b="1" dirty="0">
              <a:solidFill>
                <a:srgbClr val="FF0000"/>
              </a:solidFill>
            </a:endParaRPr>
          </a:p>
          <a:p>
            <a:r>
              <a:rPr lang="fr-FR" sz="1400" b="1" dirty="0">
                <a:solidFill>
                  <a:srgbClr val="FF0000"/>
                </a:solidFill>
              </a:rPr>
              <a:t>1 </a:t>
            </a:r>
            <a:r>
              <a:rPr lang="fr-FR" sz="1400" b="1" dirty="0" smtClean="0">
                <a:solidFill>
                  <a:srgbClr val="FF0000"/>
                </a:solidFill>
              </a:rPr>
              <a:t>IE retirement </a:t>
            </a:r>
            <a:r>
              <a:rPr lang="fr-FR" sz="1400" b="1" dirty="0">
                <a:solidFill>
                  <a:srgbClr val="FF0000"/>
                </a:solidFill>
              </a:rPr>
              <a:t>in the </a:t>
            </a:r>
            <a:r>
              <a:rPr lang="fr-FR" sz="1400" b="1" dirty="0" err="1">
                <a:solidFill>
                  <a:srgbClr val="FF0000"/>
                </a:solidFill>
              </a:rPr>
              <a:t>next</a:t>
            </a:r>
            <a:r>
              <a:rPr lang="fr-FR" sz="1400" b="1" dirty="0">
                <a:solidFill>
                  <a:srgbClr val="FF0000"/>
                </a:solidFill>
              </a:rPr>
              <a:t> 5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years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6331" y="5798389"/>
            <a:ext cx="3570208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2016</a:t>
            </a:r>
            <a:r>
              <a:rPr lang="fr-FR" sz="1400" b="1" dirty="0">
                <a:solidFill>
                  <a:srgbClr val="00B050"/>
                </a:solidFill>
              </a:rPr>
              <a:t>: 1 permanent </a:t>
            </a:r>
            <a:r>
              <a:rPr lang="fr-FR" sz="1400" b="1" dirty="0" smtClean="0">
                <a:solidFill>
                  <a:srgbClr val="00B050"/>
                </a:solidFill>
              </a:rPr>
              <a:t>CNRS/IN2P3 IE </a:t>
            </a:r>
            <a:r>
              <a:rPr lang="fr-FR" sz="1400" b="1" dirty="0" err="1" smtClean="0">
                <a:solidFill>
                  <a:srgbClr val="00B050"/>
                </a:solidFill>
              </a:rPr>
              <a:t>hired</a:t>
            </a:r>
            <a:endParaRPr lang="fr-FR" sz="1400" b="1" dirty="0">
              <a:solidFill>
                <a:srgbClr val="00B050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4540723" y="4001010"/>
            <a:ext cx="259713" cy="216024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2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26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Mechanics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Skills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504" y="1057780"/>
            <a:ext cx="8856984" cy="438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 typeface="Wingdings" pitchFamily="2" charset="2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Mechanical</a:t>
            </a:r>
            <a:r>
              <a:rPr lang="fr-FR" b="1" dirty="0" smtClean="0">
                <a:latin typeface="Arial" charset="0"/>
                <a:ea typeface="ＭＳ Ｐゴシック" charset="0"/>
              </a:rPr>
              <a:t> design in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specific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environment</a:t>
            </a:r>
            <a:r>
              <a:rPr lang="fr-FR" b="1" dirty="0" smtClean="0">
                <a:latin typeface="Arial" charset="0"/>
                <a:ea typeface="ＭＳ Ｐゴシック" charset="0"/>
              </a:rPr>
              <a:t>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space</a:t>
            </a:r>
            <a:r>
              <a:rPr lang="fr-FR" b="1" dirty="0" smtClean="0">
                <a:latin typeface="Arial" charset="0"/>
                <a:ea typeface="ＭＳ Ｐゴシック" charset="0"/>
              </a:rPr>
              <a:t>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undersea</a:t>
            </a:r>
            <a:r>
              <a:rPr lang="fr-FR" b="1" dirty="0" smtClean="0">
                <a:latin typeface="Arial" charset="0"/>
                <a:ea typeface="ＭＳ Ｐゴシック" charset="0"/>
              </a:rPr>
              <a:t>, vacuum,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cryogeny</a:t>
            </a:r>
            <a:r>
              <a:rPr lang="fr-FR" b="1" dirty="0" smtClean="0">
                <a:latin typeface="Arial" charset="0"/>
                <a:ea typeface="ＭＳ Ｐゴシック" charset="0"/>
              </a:rPr>
              <a:t>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high-level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cleanliness</a:t>
            </a:r>
            <a:r>
              <a:rPr lang="fr-FR" b="1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CAD (CATIA)</a:t>
            </a:r>
          </a:p>
          <a:p>
            <a:pPr lvl="1">
              <a:buFont typeface="Wingdings" charset="0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Finite-element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analysis</a:t>
            </a:r>
            <a:r>
              <a:rPr lang="fr-FR" b="1" dirty="0" smtClean="0">
                <a:latin typeface="Arial" charset="0"/>
                <a:ea typeface="ＭＳ Ｐゴシック" charset="0"/>
              </a:rPr>
              <a:t> (transition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from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Samcef</a:t>
            </a:r>
            <a:r>
              <a:rPr lang="fr-FR" b="1" dirty="0" smtClean="0">
                <a:latin typeface="Arial" charset="0"/>
                <a:ea typeface="ＭＳ Ｐゴシック" charset="0"/>
              </a:rPr>
              <a:t> to ANSYS): isotrope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materials</a:t>
            </a:r>
            <a:r>
              <a:rPr lang="fr-FR" b="1" dirty="0" smtClean="0">
                <a:latin typeface="Arial" charset="0"/>
                <a:ea typeface="ＭＳ Ｐゴシック" charset="0"/>
              </a:rPr>
              <a:t>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mechanics</a:t>
            </a:r>
            <a:r>
              <a:rPr lang="fr-FR" b="1" dirty="0" smtClean="0">
                <a:latin typeface="Arial" charset="0"/>
                <a:ea typeface="ＭＳ Ｐゴシック" charset="0"/>
              </a:rPr>
              <a:t>, thermal management</a:t>
            </a:r>
          </a:p>
          <a:p>
            <a:pPr lvl="1">
              <a:buFont typeface="Wingdings" charset="0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Dimensionnal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>
                <a:latin typeface="Arial" charset="0"/>
                <a:ea typeface="ＭＳ Ｐゴシック" charset="0"/>
              </a:rPr>
              <a:t>m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etrology</a:t>
            </a:r>
            <a:r>
              <a:rPr lang="fr-FR" b="1" dirty="0" smtClean="0">
                <a:latin typeface="Arial" charset="0"/>
                <a:ea typeface="ＭＳ Ｐゴシック" charset="0"/>
              </a:rPr>
              <a:t>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mechanics</a:t>
            </a:r>
            <a:r>
              <a:rPr lang="fr-FR" b="1" dirty="0" smtClean="0">
                <a:latin typeface="Arial" charset="0"/>
                <a:ea typeface="ＭＳ Ｐゴシック" charset="0"/>
              </a:rPr>
              <a:t>) + programmation</a:t>
            </a: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Spatial and QA background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environment</a:t>
            </a:r>
            <a:r>
              <a:rPr lang="fr-FR" b="1" dirty="0" smtClean="0">
                <a:latin typeface="Arial" charset="0"/>
                <a:ea typeface="ＭＳ Ｐゴシック" charset="0"/>
              </a:rPr>
              <a:t> qualifications …)</a:t>
            </a: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Project management, call of tenders for public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contracts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2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Subcontracting</a:t>
            </a:r>
            <a:r>
              <a:rPr lang="fr-FR" b="1" dirty="0" smtClean="0">
                <a:latin typeface="Arial" charset="0"/>
                <a:ea typeface="ＭＳ Ｐゴシック" charset="0"/>
              </a:rPr>
              <a:t> monitoring</a:t>
            </a: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Workshop:  CNC machine 2,5 axes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drilling</a:t>
            </a:r>
            <a:r>
              <a:rPr lang="fr-FR" b="1" dirty="0" smtClean="0">
                <a:latin typeface="Arial" charset="0"/>
                <a:ea typeface="ＭＳ Ｐゴシック" charset="0"/>
              </a:rPr>
              <a:t>)/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assembly</a:t>
            </a:r>
            <a:r>
              <a:rPr lang="fr-FR" b="1" dirty="0" smtClean="0">
                <a:latin typeface="Arial" charset="0"/>
                <a:ea typeface="ＭＳ Ｐゴシック" charset="0"/>
              </a:rPr>
              <a:t>, </a:t>
            </a:r>
          </a:p>
          <a:p>
            <a:pPr marL="457200" lvl="1" indent="0">
              <a:buNone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   </a:t>
            </a:r>
            <a:r>
              <a:rPr lang="fr-FR" b="1" dirty="0" err="1">
                <a:latin typeface="Arial" charset="0"/>
                <a:ea typeface="ＭＳ Ｐゴシック" charset="0"/>
              </a:rPr>
              <a:t>n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umerically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controlled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machining</a:t>
            </a:r>
            <a:r>
              <a:rPr lang="fr-FR" b="1" dirty="0" smtClean="0">
                <a:latin typeface="Arial" charset="0"/>
                <a:ea typeface="ＭＳ Ｐゴシック" charset="0"/>
              </a:rPr>
              <a:t> center.</a:t>
            </a:r>
          </a:p>
          <a:p>
            <a:pPr marL="457200" lvl="1" indent="0">
              <a:buNone/>
            </a:pPr>
            <a:endParaRPr lang="fr-FR" b="1" dirty="0" smtClean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Mechanics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Double Chooz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454197"/>
            <a:ext cx="3816424" cy="25613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innerShdw blurRad="114300">
              <a:schemeClr val="tx2"/>
            </a:innerShdw>
          </a:effectLst>
        </p:spPr>
      </p:pic>
      <p:grpSp>
        <p:nvGrpSpPr>
          <p:cNvPr id="23" name="Groupe 22"/>
          <p:cNvGrpSpPr/>
          <p:nvPr/>
        </p:nvGrpSpPr>
        <p:grpSpPr>
          <a:xfrm>
            <a:off x="7346366" y="2214336"/>
            <a:ext cx="1392678" cy="1319663"/>
            <a:chOff x="7346366" y="1916832"/>
            <a:chExt cx="1392678" cy="1319663"/>
          </a:xfrm>
        </p:grpSpPr>
        <p:sp>
          <p:nvSpPr>
            <p:cNvPr id="8" name="ZoneTexte 7"/>
            <p:cNvSpPr txBox="1"/>
            <p:nvPr/>
          </p:nvSpPr>
          <p:spPr>
            <a:xfrm rot="16200000">
              <a:off x="7187361" y="2373342"/>
              <a:ext cx="5950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rgbClr val="FF0000"/>
                  </a:solidFill>
                  <a:latin typeface="Times New Roman" pitchFamily="18" charset="0"/>
                  <a:ea typeface="Verdana" pitchFamily="34" charset="0"/>
                  <a:cs typeface="Times New Roman" pitchFamily="18" charset="0"/>
                </a:rPr>
                <a:t>7.4 m</a:t>
              </a: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13423" y="1916832"/>
              <a:ext cx="1125621" cy="1319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ZoneTexte 10"/>
          <p:cNvSpPr txBox="1"/>
          <p:nvPr/>
        </p:nvSpPr>
        <p:spPr>
          <a:xfrm>
            <a:off x="1585764" y="881523"/>
            <a:ext cx="5695598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Far Detector:</a:t>
            </a:r>
            <a:r>
              <a:rPr lang="fr-FR" sz="1600" dirty="0" smtClean="0"/>
              <a:t> </a:t>
            </a:r>
            <a:r>
              <a:rPr lang="fr-FR" sz="1600" b="1" dirty="0" smtClean="0"/>
              <a:t>Design, production and installation (2011) 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83568" y="1398728"/>
            <a:ext cx="6469463" cy="181588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Near</a:t>
            </a:r>
            <a:r>
              <a:rPr lang="fr-FR" sz="1600" b="1" dirty="0" smtClean="0"/>
              <a:t> Detector:</a:t>
            </a:r>
            <a:r>
              <a:rPr lang="fr-FR" sz="1600" dirty="0" smtClean="0"/>
              <a:t> </a:t>
            </a:r>
            <a:r>
              <a:rPr lang="fr-FR" sz="1600" b="1" dirty="0" smtClean="0"/>
              <a:t>Design, production and installation (2012-2014)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err="1" smtClean="0"/>
              <a:t>Shielding</a:t>
            </a:r>
            <a:r>
              <a:rPr lang="fr-FR" sz="1600" dirty="0" smtClean="0"/>
              <a:t>: 1m water (</a:t>
            </a:r>
            <a:r>
              <a:rPr lang="fr-FR" sz="1600" dirty="0" err="1" smtClean="0"/>
              <a:t>except</a:t>
            </a:r>
            <a:r>
              <a:rPr lang="fr-FR" sz="1600" dirty="0" smtClean="0"/>
              <a:t> </a:t>
            </a:r>
            <a:r>
              <a:rPr lang="fr-FR" sz="1600" dirty="0" err="1" smtClean="0"/>
              <a:t>steel</a:t>
            </a:r>
            <a:r>
              <a:rPr lang="fr-FR" sz="1600" dirty="0" smtClean="0"/>
              <a:t> on top)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err="1" smtClean="0"/>
              <a:t>Stainless</a:t>
            </a:r>
            <a:r>
              <a:rPr lang="fr-FR" sz="1600" dirty="0" smtClean="0"/>
              <a:t> </a:t>
            </a:r>
            <a:r>
              <a:rPr lang="fr-FR" sz="1600" dirty="0" err="1" smtClean="0"/>
              <a:t>steel</a:t>
            </a:r>
            <a:r>
              <a:rPr lang="fr-FR" sz="1600" dirty="0" smtClean="0"/>
              <a:t> tank on </a:t>
            </a:r>
            <a:r>
              <a:rPr lang="fr-FR" sz="1600" dirty="0" err="1" smtClean="0"/>
              <a:t>steel</a:t>
            </a:r>
            <a:r>
              <a:rPr lang="fr-FR" sz="1600" dirty="0" smtClean="0"/>
              <a:t> supports (</a:t>
            </a:r>
            <a:r>
              <a:rPr lang="fr-FR" sz="1600" dirty="0" err="1" smtClean="0"/>
              <a:t>outer</a:t>
            </a:r>
            <a:r>
              <a:rPr lang="fr-FR" sz="1600" dirty="0" smtClean="0"/>
              <a:t> </a:t>
            </a:r>
            <a:r>
              <a:rPr lang="fr-FR" sz="1600" dirty="0" err="1" smtClean="0"/>
              <a:t>vessel</a:t>
            </a:r>
            <a:r>
              <a:rPr lang="fr-FR" sz="1600" dirty="0" smtClean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smtClean="0"/>
              <a:t>Support </a:t>
            </a:r>
            <a:r>
              <a:rPr lang="fr-FR" sz="1600" dirty="0" err="1" smtClean="0"/>
              <a:t>stiffness</a:t>
            </a:r>
            <a:r>
              <a:rPr lang="fr-FR" sz="1600" dirty="0" smtClean="0"/>
              <a:t> </a:t>
            </a:r>
            <a:r>
              <a:rPr lang="fr-FR" sz="1600" dirty="0" err="1" smtClean="0"/>
              <a:t>strenghtened</a:t>
            </a:r>
            <a:r>
              <a:rPr lang="fr-FR" sz="1600" dirty="0" smtClean="0"/>
              <a:t> to </a:t>
            </a:r>
            <a:r>
              <a:rPr lang="fr-FR" sz="1600" dirty="0" err="1" smtClean="0"/>
              <a:t>prevent</a:t>
            </a:r>
            <a:r>
              <a:rPr lang="fr-FR" sz="1600" dirty="0" smtClean="0"/>
              <a:t> </a:t>
            </a:r>
            <a:r>
              <a:rPr lang="fr-FR" sz="1600" dirty="0" err="1" smtClean="0"/>
              <a:t>any</a:t>
            </a:r>
            <a:r>
              <a:rPr lang="fr-FR" sz="1600" dirty="0" smtClean="0"/>
              <a:t> </a:t>
            </a:r>
            <a:r>
              <a:rPr lang="fr-FR" sz="1600" dirty="0" err="1" smtClean="0"/>
              <a:t>deflection</a:t>
            </a:r>
            <a:r>
              <a:rPr lang="fr-FR" sz="1600" dirty="0" smtClean="0"/>
              <a:t> &gt; 1mm of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the </a:t>
            </a:r>
            <a:r>
              <a:rPr lang="fr-FR" sz="1600" dirty="0" err="1" smtClean="0"/>
              <a:t>bottom</a:t>
            </a:r>
            <a:r>
              <a:rPr lang="fr-FR" sz="1600" dirty="0" smtClean="0"/>
              <a:t> (45 tons  </a:t>
            </a:r>
            <a:r>
              <a:rPr lang="fr-FR" sz="1600" dirty="0" err="1" smtClean="0"/>
              <a:t>thrust</a:t>
            </a:r>
            <a:r>
              <a:rPr lang="fr-FR" sz="1600" dirty="0" smtClean="0"/>
              <a:t> </a:t>
            </a:r>
            <a:r>
              <a:rPr lang="fr-FR" sz="1600" dirty="0" err="1" smtClean="0"/>
              <a:t>load</a:t>
            </a:r>
            <a:r>
              <a:rPr lang="fr-FR" sz="1600" dirty="0" smtClean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err="1" smtClean="0"/>
              <a:t>Upper</a:t>
            </a:r>
            <a:r>
              <a:rPr lang="fr-FR" sz="1600" dirty="0" smtClean="0"/>
              <a:t> </a:t>
            </a:r>
            <a:r>
              <a:rPr lang="fr-FR" sz="1600" dirty="0" err="1" smtClean="0"/>
              <a:t>shielding</a:t>
            </a:r>
            <a:r>
              <a:rPr lang="fr-FR" sz="1600" dirty="0"/>
              <a:t> </a:t>
            </a:r>
            <a:r>
              <a:rPr lang="fr-FR" sz="1600" dirty="0" smtClean="0"/>
              <a:t>(</a:t>
            </a:r>
            <a:r>
              <a:rPr lang="fr-FR" sz="1600" dirty="0" err="1" smtClean="0"/>
              <a:t>steel</a:t>
            </a:r>
            <a:r>
              <a:rPr lang="fr-FR" sz="1600" dirty="0" smtClean="0"/>
              <a:t>), </a:t>
            </a:r>
            <a:r>
              <a:rPr lang="fr-FR" sz="1600" dirty="0" err="1" smtClean="0"/>
              <a:t>platform</a:t>
            </a:r>
            <a:r>
              <a:rPr lang="fr-FR" sz="1600" dirty="0" smtClean="0"/>
              <a:t> and </a:t>
            </a:r>
            <a:r>
              <a:rPr lang="fr-FR" sz="1600" dirty="0" err="1" smtClean="0"/>
              <a:t>electronic</a:t>
            </a:r>
            <a:r>
              <a:rPr lang="fr-FR" sz="1600" dirty="0" smtClean="0"/>
              <a:t> </a:t>
            </a:r>
            <a:r>
              <a:rPr lang="fr-FR" sz="1600" dirty="0" err="1" smtClean="0"/>
              <a:t>hut</a:t>
            </a:r>
            <a:endParaRPr lang="fr-FR" sz="1600" dirty="0"/>
          </a:p>
        </p:txBody>
      </p:sp>
      <p:sp>
        <p:nvSpPr>
          <p:cNvPr id="13" name="Rectangle 12"/>
          <p:cNvSpPr/>
          <p:nvPr/>
        </p:nvSpPr>
        <p:spPr>
          <a:xfrm>
            <a:off x="251520" y="1268760"/>
            <a:ext cx="8640960" cy="48394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711" y="3661601"/>
            <a:ext cx="385235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7837835" y="5013176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</a:t>
            </a:r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Shielding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557097" y="4443814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Plateform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46367" y="4011767"/>
            <a:ext cx="1313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Hut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7289046" y="5111634"/>
            <a:ext cx="547146" cy="538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6929006" y="4597703"/>
            <a:ext cx="582059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6640974" y="4165656"/>
            <a:ext cx="7315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6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46935">
            <a:off x="235070" y="1283976"/>
            <a:ext cx="1470938" cy="14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350" y="28582"/>
            <a:ext cx="7740650" cy="692690"/>
          </a:xfrm>
        </p:spPr>
        <p:txBody>
          <a:bodyPr/>
          <a:lstStyle/>
          <a:p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Mechanics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SVOM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976215" y="1475235"/>
            <a:ext cx="63989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u="sng" dirty="0" smtClean="0">
                <a:latin typeface="+mn-lt"/>
                <a:ea typeface="+mn-ea"/>
                <a:cs typeface="Times New Roman" panose="02020603050405020304" pitchFamily="18" charset="0"/>
              </a:rPr>
              <a:t>APC </a:t>
            </a:r>
            <a:r>
              <a:rPr lang="fr-FR" sz="1400" b="1" u="sng" dirty="0" err="1" smtClean="0">
                <a:latin typeface="+mn-lt"/>
                <a:ea typeface="+mn-ea"/>
                <a:cs typeface="Times New Roman" panose="02020603050405020304" pitchFamily="18" charset="0"/>
              </a:rPr>
              <a:t>workpackage</a:t>
            </a:r>
            <a:r>
              <a:rPr lang="fr-FR" sz="1400" b="1" u="sng" dirty="0" smtClean="0">
                <a:latin typeface="+mn-lt"/>
                <a:ea typeface="+mn-ea"/>
                <a:cs typeface="Times New Roman" panose="02020603050405020304" pitchFamily="18" charset="0"/>
              </a:rPr>
              <a:t>: </a:t>
            </a:r>
            <a:r>
              <a:rPr lang="fr-FR" sz="1400" b="1" dirty="0" smtClean="0">
                <a:latin typeface="+mn-lt"/>
                <a:ea typeface="+mn-ea"/>
                <a:cs typeface="Times New Roman" panose="02020603050405020304" pitchFamily="18" charset="0"/>
              </a:rPr>
              <a:t>Design, production, test and validation of  the </a:t>
            </a:r>
          </a:p>
          <a:p>
            <a:r>
              <a:rPr lang="fr-FR" sz="1400" b="1" dirty="0" err="1" smtClean="0">
                <a:latin typeface="+mn-lt"/>
                <a:ea typeface="+mn-ea"/>
                <a:cs typeface="Times New Roman" panose="02020603050405020304" pitchFamily="18" charset="0"/>
              </a:rPr>
              <a:t>coded</a:t>
            </a:r>
            <a:r>
              <a:rPr lang="fr-FR" sz="1400" b="1" dirty="0" smtClean="0"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1400" b="1" dirty="0" err="1" smtClean="0">
                <a:latin typeface="+mn-lt"/>
                <a:ea typeface="+mn-ea"/>
                <a:cs typeface="Times New Roman" panose="02020603050405020304" pitchFamily="18" charset="0"/>
              </a:rPr>
              <a:t>mask</a:t>
            </a:r>
            <a:r>
              <a:rPr lang="fr-FR" sz="1400" b="1" dirty="0" smtClean="0">
                <a:latin typeface="+mn-lt"/>
                <a:ea typeface="+mn-ea"/>
                <a:cs typeface="Times New Roman" panose="02020603050405020304" pitchFamily="18" charset="0"/>
              </a:rPr>
              <a:t> for the </a:t>
            </a:r>
            <a:r>
              <a:rPr lang="fr-FR" sz="1400" b="1" dirty="0" err="1" smtClean="0">
                <a:latin typeface="+mn-lt"/>
                <a:ea typeface="+mn-ea"/>
                <a:cs typeface="Times New Roman" panose="02020603050405020304" pitchFamily="18" charset="0"/>
              </a:rPr>
              <a:t>ECLAIRs</a:t>
            </a:r>
            <a:r>
              <a:rPr lang="fr-FR" sz="1400" b="1" dirty="0" smtClean="0">
                <a:latin typeface="+mn-lt"/>
                <a:ea typeface="+mn-ea"/>
                <a:cs typeface="Times New Roman" panose="02020603050405020304" pitchFamily="18" charset="0"/>
              </a:rPr>
              <a:t> instrument:</a:t>
            </a:r>
            <a:endParaRPr lang="fr-FR" sz="1400" dirty="0" smtClean="0">
              <a:latin typeface="+mn-lt"/>
              <a:ea typeface="+mn-ea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400" dirty="0" smtClean="0">
                <a:latin typeface="+mn-lt"/>
                <a:ea typeface="+mn-ea"/>
                <a:cs typeface="Times New Roman" panose="02020603050405020304" pitchFamily="18" charset="0"/>
              </a:rPr>
              <a:t> Pattern area 540x540mm</a:t>
            </a:r>
            <a:r>
              <a:rPr lang="fr-FR" sz="1400" baseline="30000" dirty="0" smtClean="0">
                <a:latin typeface="+mn-lt"/>
                <a:ea typeface="+mn-ea"/>
                <a:cs typeface="Times New Roman" panose="02020603050405020304" pitchFamily="18" charset="0"/>
              </a:rPr>
              <a:t>2</a:t>
            </a:r>
            <a:r>
              <a:rPr lang="fr-FR" sz="1400" dirty="0" smtClean="0">
                <a:latin typeface="+mn-lt"/>
                <a:ea typeface="+mn-ea"/>
                <a:cs typeface="Times New Roman" panose="02020603050405020304" pitchFamily="18" charset="0"/>
              </a:rPr>
              <a:t> , 40% </a:t>
            </a:r>
            <a:r>
              <a:rPr lang="fr-FR" sz="1400" dirty="0" err="1" smtClean="0">
                <a:latin typeface="+mn-lt"/>
                <a:ea typeface="+mn-ea"/>
                <a:cs typeface="Times New Roman" panose="02020603050405020304" pitchFamily="18" charset="0"/>
              </a:rPr>
              <a:t>transparency</a:t>
            </a:r>
            <a:r>
              <a:rPr lang="fr-FR" sz="1400" dirty="0" smtClean="0">
                <a:latin typeface="+mn-lt"/>
                <a:ea typeface="+mn-ea"/>
                <a:cs typeface="Times New Roman" panose="02020603050405020304" pitchFamily="18" charset="0"/>
              </a:rPr>
              <a:t>, self-</a:t>
            </a:r>
            <a:r>
              <a:rPr lang="fr-FR" sz="1400" dirty="0" err="1" smtClean="0">
                <a:latin typeface="+mn-lt"/>
                <a:ea typeface="+mn-ea"/>
                <a:cs typeface="Times New Roman" panose="02020603050405020304" pitchFamily="18" charset="0"/>
              </a:rPr>
              <a:t>supporting</a:t>
            </a:r>
            <a:r>
              <a:rPr lang="fr-FR" sz="1400" dirty="0" smtClean="0"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+mn-lt"/>
                <a:ea typeface="+mn-ea"/>
                <a:cs typeface="Times New Roman" panose="02020603050405020304" pitchFamily="18" charset="0"/>
              </a:rPr>
              <a:t>mask</a:t>
            </a:r>
            <a:endParaRPr lang="fr-FR" sz="1400" dirty="0"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ZoneTexte 57"/>
          <p:cNvSpPr txBox="1"/>
          <p:nvPr/>
        </p:nvSpPr>
        <p:spPr>
          <a:xfrm>
            <a:off x="1781568" y="2209863"/>
            <a:ext cx="7241083" cy="30777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Initial design :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pre-tensed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foil made of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allied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Tantalum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0.6mm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thick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(4000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random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holes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403656" y="836719"/>
            <a:ext cx="7544053" cy="584775"/>
          </a:xfrm>
          <a:prstGeom prst="rect">
            <a:avLst/>
          </a:prstGeom>
          <a:noFill/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rench-</a:t>
            </a:r>
            <a:r>
              <a:rPr lang="fr-FR" sz="1600" b="1" dirty="0" err="1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Chinese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Space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Mission 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for </a:t>
            </a:r>
            <a:r>
              <a:rPr lang="fr-FR" sz="1600" b="1" dirty="0" err="1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detection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of X 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and gamma </a:t>
            </a:r>
            <a:r>
              <a:rPr lang="fr-FR" sz="1600" b="1" dirty="0" err="1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bursts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with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4 </a:t>
            </a:r>
            <a:r>
              <a:rPr lang="fr-FR" sz="1600" b="1" dirty="0" err="1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keV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threshold</a:t>
            </a:r>
            <a:endParaRPr lang="fr-FR" sz="1600" b="1" dirty="0">
              <a:solidFill>
                <a:srgbClr val="FF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3" y="2794929"/>
            <a:ext cx="1649358" cy="182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11"/>
          <p:cNvCxnSpPr/>
          <p:nvPr/>
        </p:nvCxnSpPr>
        <p:spPr>
          <a:xfrm flipH="1">
            <a:off x="650334" y="1457434"/>
            <a:ext cx="132938" cy="1692771"/>
          </a:xfrm>
          <a:prstGeom prst="line">
            <a:avLst/>
          </a:prstGeom>
          <a:ln w="12700">
            <a:solidFill>
              <a:srgbClr val="FF0000"/>
            </a:solidFill>
            <a:headEnd type="none" w="lg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027507" y="3865751"/>
            <a:ext cx="3983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Arial" pitchFamily="34" charset="0"/>
                <a:cs typeface="Arial" pitchFamily="34" charset="0"/>
              </a:rPr>
              <a:t>Current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design: </a:t>
            </a:r>
            <a:r>
              <a:rPr lang="fr-FR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new pattern </a:t>
            </a:r>
            <a:r>
              <a:rPr lang="fr-FR" sz="1400" dirty="0" err="1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with</a:t>
            </a:r>
            <a:r>
              <a:rPr lang="fr-FR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enlarged</a:t>
            </a:r>
            <a:r>
              <a:rPr lang="fr-FR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holes</a:t>
            </a:r>
            <a:endParaRPr lang="fr-FR" sz="1400" dirty="0" smtClean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 sandwich Ti/Ta/Ti 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33.6mm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thick</a:t>
            </a:r>
            <a:endParaRPr lang="fr-FR" sz="1400" dirty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5796136" y="4240426"/>
            <a:ext cx="72080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843808" y="4676705"/>
            <a:ext cx="52629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71475" indent="-285750">
              <a:buFont typeface="Wingdings" pitchFamily="2" charset="2"/>
              <a:buChar char="ü"/>
            </a:pPr>
            <a:r>
              <a:rPr lang="fr-FR" sz="1600" dirty="0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Production of SM for </a:t>
            </a:r>
            <a:r>
              <a:rPr lang="fr-FR" sz="1600" dirty="0" err="1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further</a:t>
            </a:r>
            <a:r>
              <a:rPr lang="fr-FR" sz="1600" dirty="0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 vibration test: End 2017</a:t>
            </a:r>
            <a:endParaRPr lang="fr-FR" sz="1600" dirty="0">
              <a:latin typeface="Arial" pitchFamily="34" charset="0"/>
              <a:ea typeface="Verdana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371475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Structural Thermo Model </a:t>
            </a:r>
            <a:r>
              <a:rPr lang="fr-FR" sz="1600" dirty="0" err="1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delivery</a:t>
            </a:r>
            <a:r>
              <a:rPr lang="fr-FR" sz="1600" dirty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 : </a:t>
            </a:r>
            <a:r>
              <a:rPr lang="fr-FR" sz="1600" dirty="0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May 2018</a:t>
            </a:r>
          </a:p>
          <a:p>
            <a:pPr marL="371475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FM </a:t>
            </a:r>
            <a:r>
              <a:rPr lang="fr-FR" sz="1600" dirty="0" err="1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Mask</a:t>
            </a:r>
            <a:r>
              <a:rPr lang="fr-FR" sz="1600" dirty="0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: 2019</a:t>
            </a:r>
            <a:endParaRPr lang="fr-FR" sz="1600" dirty="0">
              <a:solidFill>
                <a:srgbClr val="0000CC"/>
              </a:solidFill>
              <a:latin typeface="Arial" pitchFamily="34" charset="0"/>
              <a:ea typeface="Verdana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371475" indent="-285750">
              <a:buFont typeface="Wingdings" pitchFamily="2" charset="2"/>
              <a:buChar char="ü"/>
            </a:pPr>
            <a:r>
              <a:rPr lang="fr-FR" sz="1600" dirty="0" err="1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Launch</a:t>
            </a:r>
            <a:r>
              <a:rPr lang="fr-FR" sz="1600" dirty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 : </a:t>
            </a:r>
            <a:r>
              <a:rPr lang="fr-FR" sz="1600" dirty="0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2021</a:t>
            </a:r>
            <a:endParaRPr lang="fr-FR" sz="1600" dirty="0">
              <a:solidFill>
                <a:srgbClr val="0000CC"/>
              </a:solidFill>
              <a:latin typeface="Arial" pitchFamily="34" charset="0"/>
              <a:ea typeface="Verdana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184425" y="2794929"/>
            <a:ext cx="36888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CNES </a:t>
            </a:r>
            <a:r>
              <a:rPr lang="fr-FR" sz="1400" b="1" dirty="0" err="1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review</a:t>
            </a:r>
            <a:r>
              <a:rPr lang="fr-FR" sz="1400" b="1" dirty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 (B phase) : </a:t>
            </a:r>
            <a:r>
              <a:rPr lang="fr-FR" sz="1400" b="1" dirty="0" err="1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September</a:t>
            </a:r>
            <a:r>
              <a:rPr lang="fr-FR" sz="1400" b="1" dirty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fr-FR" sz="1400" b="1" dirty="0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2016</a:t>
            </a:r>
          </a:p>
          <a:p>
            <a:endParaRPr lang="fr-FR" sz="1400" dirty="0">
              <a:solidFill>
                <a:srgbClr val="00B050"/>
              </a:solidFill>
              <a:latin typeface="Arial" pitchFamily="34" charset="0"/>
              <a:ea typeface="Verdana" pitchFamily="34" charset="0"/>
              <a:cs typeface="Arial" pitchFamily="34" charset="0"/>
              <a:sym typeface="Wingdings" panose="05000000000000000000" pitchFamily="2" charset="2"/>
            </a:endParaRPr>
          </a:p>
          <a:p>
            <a:r>
              <a:rPr lang="fr-FR" sz="1400" b="1" dirty="0" err="1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Currently</a:t>
            </a:r>
            <a:r>
              <a:rPr lang="fr-FR" sz="1400" b="1" dirty="0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: Phase C </a:t>
            </a:r>
            <a:endParaRPr lang="fr-FR" sz="1400" b="1" dirty="0">
              <a:latin typeface="Arial" pitchFamily="34" charset="0"/>
              <a:ea typeface="Verdana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9031" r="4003" b="3609"/>
          <a:stretch/>
        </p:blipFill>
        <p:spPr>
          <a:xfrm>
            <a:off x="0" y="4797152"/>
            <a:ext cx="2416967" cy="1293211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 flipH="1">
            <a:off x="468160" y="3573029"/>
            <a:ext cx="66468" cy="1642285"/>
          </a:xfrm>
          <a:prstGeom prst="line">
            <a:avLst/>
          </a:prstGeom>
          <a:ln w="12700">
            <a:solidFill>
              <a:srgbClr val="FF0000"/>
            </a:solidFill>
            <a:headEnd type="none" w="lg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20" y="2876539"/>
            <a:ext cx="2483776" cy="16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550514" y="1157511"/>
            <a:ext cx="3076738" cy="2829064"/>
            <a:chOff x="569564" y="995586"/>
            <a:chExt cx="3076738" cy="282906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64" y="995586"/>
              <a:ext cx="3076738" cy="2829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Ellipse 13"/>
            <p:cNvSpPr/>
            <p:nvPr/>
          </p:nvSpPr>
          <p:spPr>
            <a:xfrm>
              <a:off x="1357764" y="2764306"/>
              <a:ext cx="892977" cy="8640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350" y="7"/>
            <a:ext cx="7740650" cy="764698"/>
          </a:xfrm>
        </p:spPr>
        <p:txBody>
          <a:bodyPr/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Mechanics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: QUBIC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067944" y="798614"/>
            <a:ext cx="49756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u="sng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APC </a:t>
            </a:r>
            <a:r>
              <a:rPr lang="fr-FR" sz="1400" b="1" u="sng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mechanics</a:t>
            </a:r>
            <a:r>
              <a:rPr lang="fr-FR" sz="1400" b="1" u="sng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b="1" u="sng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workpackages</a:t>
            </a:r>
            <a:r>
              <a:rPr lang="fr-FR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: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>
                <a:latin typeface="Arial" pitchFamily="34" charset="0"/>
                <a:ea typeface="Verdana" pitchFamily="34" charset="0"/>
                <a:cs typeface="Arial" pitchFamily="34" charset="0"/>
              </a:rPr>
              <a:t>T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hermal &amp;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mech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. design of focal plane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towers</a:t>
            </a:r>
            <a:endParaRPr lang="fr-FR" sz="14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 err="1">
                <a:latin typeface="Arial" pitchFamily="34" charset="0"/>
                <a:ea typeface="Verdana" pitchFamily="34" charset="0"/>
                <a:cs typeface="Arial" pitchFamily="34" charset="0"/>
              </a:rPr>
              <a:t>T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herm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. &amp;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mech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. design of the instrument architecture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inside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vessel</a:t>
            </a:r>
            <a:endParaRPr lang="fr-FR" sz="14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 err="1">
                <a:latin typeface="Arial" pitchFamily="34" charset="0"/>
                <a:ea typeface="Verdana" pitchFamily="34" charset="0"/>
                <a:cs typeface="Arial" pitchFamily="34" charset="0"/>
              </a:rPr>
              <a:t>M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ech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. design of the switches / R&amp;D on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horns</a:t>
            </a:r>
            <a:r>
              <a:rPr lang="fr-FR" sz="1400" dirty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manufacturing</a:t>
            </a:r>
            <a:endParaRPr lang="fr-FR" sz="14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 err="1">
                <a:latin typeface="Arial" pitchFamily="34" charset="0"/>
                <a:ea typeface="Verdana" pitchFamily="34" charset="0"/>
                <a:cs typeface="Arial" pitchFamily="34" charset="0"/>
              </a:rPr>
              <a:t>I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ntegration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process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of instrument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inside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vessel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and tests</a:t>
            </a:r>
            <a:endParaRPr lang="fr-FR" sz="140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7806" y="2556829"/>
            <a:ext cx="2972289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u="sng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Technical</a:t>
            </a:r>
            <a:r>
              <a:rPr lang="fr-FR" sz="1400" b="1" u="sng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challenges</a:t>
            </a:r>
          </a:p>
          <a:p>
            <a:pPr marL="257175" indent="-171450">
              <a:buFont typeface="Wingdings" pitchFamily="2" charset="2"/>
              <a:buChar char="ü"/>
            </a:pP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Mass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optimization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</a:p>
          <a:p>
            <a:pPr marL="257175" indent="-171450">
              <a:buFont typeface="Wingdings" pitchFamily="2" charset="2"/>
              <a:buChar char="ü"/>
            </a:pP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Keeping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>
                <a:latin typeface="Arial" pitchFamily="34" charset="0"/>
                <a:ea typeface="Verdana" pitchFamily="34" charset="0"/>
                <a:cs typeface="Arial" pitchFamily="34" charset="0"/>
              </a:rPr>
              <a:t>o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ptics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alignment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when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</a:p>
          <a:p>
            <a:pPr marL="85725"/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   instrument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is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cooled</a:t>
            </a:r>
            <a:endParaRPr lang="fr-FR" sz="14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257175" indent="-171450">
              <a:buFont typeface="Wingdings" pitchFamily="2" charset="2"/>
              <a:buChar char="ü"/>
            </a:pP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EMC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optimization</a:t>
            </a:r>
            <a:endParaRPr lang="fr-FR" sz="14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257175" indent="-171450">
              <a:buFont typeface="Wingdings" pitchFamily="2" charset="2"/>
              <a:buChar char="ü"/>
            </a:pPr>
            <a:r>
              <a:rPr lang="fr-FR" sz="1400" dirty="0" err="1">
                <a:latin typeface="Arial" pitchFamily="34" charset="0"/>
                <a:ea typeface="Verdana" pitchFamily="34" charset="0"/>
                <a:cs typeface="Arial" pitchFamily="34" charset="0"/>
              </a:rPr>
              <a:t>M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any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interfaces</a:t>
            </a:r>
          </a:p>
          <a:p>
            <a:pPr marL="257175" indent="-171450">
              <a:buFont typeface="Wingdings" pitchFamily="2" charset="2"/>
              <a:buChar char="ü"/>
            </a:pP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Integration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0" name="Connecteur droit 9"/>
          <p:cNvCxnSpPr/>
          <p:nvPr/>
        </p:nvCxnSpPr>
        <p:spPr>
          <a:xfrm flipH="1" flipV="1">
            <a:off x="1258186" y="940986"/>
            <a:ext cx="2312056" cy="535767"/>
          </a:xfrm>
          <a:prstGeom prst="line">
            <a:avLst/>
          </a:prstGeom>
          <a:ln w="12700">
            <a:solidFill>
              <a:srgbClr val="FF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2575408" y="928916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1.1m</a:t>
            </a:r>
            <a:endParaRPr lang="fr-FR" sz="1200" dirty="0"/>
          </a:p>
        </p:txBody>
      </p:sp>
      <p:sp>
        <p:nvSpPr>
          <p:cNvPr id="11" name="Rectangle 10"/>
          <p:cNvSpPr/>
          <p:nvPr/>
        </p:nvSpPr>
        <p:spPr>
          <a:xfrm>
            <a:off x="64675" y="3774200"/>
            <a:ext cx="15488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Instrument </a:t>
            </a:r>
            <a:r>
              <a:rPr lang="fr-FR" sz="1100" i="1" dirty="0" err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mechanical</a:t>
            </a:r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</a:p>
          <a:p>
            <a:pPr algn="ctr"/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architecture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9" y="4352647"/>
            <a:ext cx="2206458" cy="178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17"/>
          <p:cNvCxnSpPr/>
          <p:nvPr/>
        </p:nvCxnSpPr>
        <p:spPr>
          <a:xfrm flipH="1">
            <a:off x="1547665" y="3831345"/>
            <a:ext cx="161078" cy="651845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949273" y="4374282"/>
            <a:ext cx="12522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Focal plane </a:t>
            </a:r>
            <a:r>
              <a:rPr lang="fr-FR" sz="1100" i="1" dirty="0" err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tower</a:t>
            </a:r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endParaRPr lang="fr-FR" sz="1100" i="1" dirty="0">
              <a:solidFill>
                <a:srgbClr val="00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22" name="Picture 2" descr="Z:\SERVICE MECANIQUE\Presentations\Images\Quart Plan Focal Qub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25" y="2423062"/>
            <a:ext cx="1638509" cy="21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09795" y="4547141"/>
            <a:ext cx="16113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¼ Focal plane prototype </a:t>
            </a:r>
            <a:endParaRPr lang="fr-FR" sz="1100" i="1" dirty="0">
              <a:solidFill>
                <a:srgbClr val="00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434234" y="4374282"/>
            <a:ext cx="329891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3333FF"/>
                </a:solidFill>
              </a:rPr>
              <a:t>M</a:t>
            </a:r>
            <a:r>
              <a:rPr lang="fr-FR" sz="1400" b="1" dirty="0" err="1" smtClean="0">
                <a:solidFill>
                  <a:srgbClr val="3333FF"/>
                </a:solidFill>
              </a:rPr>
              <a:t>ilestones</a:t>
            </a:r>
            <a:r>
              <a:rPr lang="fr-FR" sz="1400" b="1" dirty="0" smtClean="0">
                <a:solidFill>
                  <a:srgbClr val="3333FF"/>
                </a:solidFill>
              </a:rPr>
              <a:t>: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 smtClean="0">
                <a:solidFill>
                  <a:srgbClr val="3333FF"/>
                </a:solidFill>
              </a:rPr>
              <a:t> </a:t>
            </a:r>
            <a:r>
              <a:rPr lang="fr-FR" sz="1400" dirty="0" err="1" smtClean="0">
                <a:solidFill>
                  <a:srgbClr val="3333FF"/>
                </a:solidFill>
              </a:rPr>
              <a:t>Technical</a:t>
            </a:r>
            <a:r>
              <a:rPr lang="fr-FR" sz="1400" dirty="0" smtClean="0">
                <a:solidFill>
                  <a:srgbClr val="3333FF"/>
                </a:solidFill>
              </a:rPr>
              <a:t> </a:t>
            </a:r>
            <a:r>
              <a:rPr lang="fr-FR" sz="1400" dirty="0" err="1">
                <a:solidFill>
                  <a:srgbClr val="3333FF"/>
                </a:solidFill>
              </a:rPr>
              <a:t>D</a:t>
            </a:r>
            <a:r>
              <a:rPr lang="fr-FR" sz="1400" dirty="0" err="1" smtClean="0">
                <a:solidFill>
                  <a:srgbClr val="3333FF"/>
                </a:solidFill>
              </a:rPr>
              <a:t>emonstrator</a:t>
            </a:r>
            <a:r>
              <a:rPr lang="fr-FR" sz="1400" dirty="0" smtClean="0">
                <a:solidFill>
                  <a:srgbClr val="3333FF"/>
                </a:solidFill>
              </a:rPr>
              <a:t> </a:t>
            </a:r>
          </a:p>
          <a:p>
            <a:r>
              <a:rPr lang="fr-FR" sz="1400" dirty="0" smtClean="0">
                <a:solidFill>
                  <a:srgbClr val="3333FF"/>
                </a:solidFill>
              </a:rPr>
              <a:t>     design </a:t>
            </a:r>
            <a:r>
              <a:rPr lang="fr-FR" sz="1400" dirty="0" err="1" smtClean="0">
                <a:solidFill>
                  <a:srgbClr val="3333FF"/>
                </a:solidFill>
              </a:rPr>
              <a:t>finalized</a:t>
            </a:r>
            <a:r>
              <a:rPr lang="fr-FR" sz="1400" dirty="0" smtClean="0">
                <a:solidFill>
                  <a:srgbClr val="3333FF"/>
                </a:solidFill>
              </a:rPr>
              <a:t>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Production plan </a:t>
            </a:r>
            <a:r>
              <a:rPr lang="fr-FR" sz="1400" dirty="0" err="1" smtClean="0">
                <a:solidFill>
                  <a:srgbClr val="3333FF"/>
                </a:solidFill>
              </a:rPr>
              <a:t>finalized</a:t>
            </a:r>
            <a:r>
              <a:rPr lang="fr-FR" sz="1400" dirty="0" smtClean="0">
                <a:solidFill>
                  <a:srgbClr val="3333FF"/>
                </a:solidFill>
              </a:rPr>
              <a:t>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Production :</a:t>
            </a:r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err="1" smtClean="0">
                <a:solidFill>
                  <a:srgbClr val="3333FF"/>
                </a:solidFill>
              </a:rPr>
              <a:t>laboratories</a:t>
            </a:r>
            <a:r>
              <a:rPr lang="fr-FR" sz="1400" dirty="0" smtClean="0">
                <a:solidFill>
                  <a:srgbClr val="3333FF"/>
                </a:solidFill>
              </a:rPr>
              <a:t> for </a:t>
            </a:r>
          </a:p>
          <a:p>
            <a:r>
              <a:rPr lang="fr-FR" sz="1400" dirty="0" smtClean="0">
                <a:solidFill>
                  <a:srgbClr val="3333FF"/>
                </a:solidFill>
              </a:rPr>
              <a:t>     </a:t>
            </a:r>
            <a:r>
              <a:rPr lang="fr-FR" sz="1400" dirty="0" err="1" smtClean="0">
                <a:solidFill>
                  <a:srgbClr val="3333FF"/>
                </a:solidFill>
              </a:rPr>
              <a:t>small</a:t>
            </a:r>
            <a:r>
              <a:rPr lang="fr-FR" sz="1400" dirty="0" smtClean="0">
                <a:solidFill>
                  <a:srgbClr val="3333FF"/>
                </a:solidFill>
              </a:rPr>
              <a:t> components (GEPI, LAL, </a:t>
            </a:r>
          </a:p>
          <a:p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    APC), </a:t>
            </a:r>
            <a:r>
              <a:rPr lang="fr-FR" sz="1400" dirty="0" err="1" smtClean="0">
                <a:solidFill>
                  <a:srgbClr val="3333FF"/>
                </a:solidFill>
              </a:rPr>
              <a:t>subcontracting</a:t>
            </a:r>
            <a:r>
              <a:rPr lang="fr-FR" sz="1400" dirty="0" smtClean="0">
                <a:solidFill>
                  <a:srgbClr val="3333FF"/>
                </a:solidFill>
              </a:rPr>
              <a:t> for the </a:t>
            </a:r>
            <a:r>
              <a:rPr lang="fr-FR" sz="1400" dirty="0" err="1" smtClean="0">
                <a:solidFill>
                  <a:srgbClr val="3333FF"/>
                </a:solidFill>
              </a:rPr>
              <a:t>biggest</a:t>
            </a:r>
            <a:endParaRPr lang="fr-FR" sz="1400" dirty="0" smtClean="0">
              <a:solidFill>
                <a:srgbClr val="3333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92280" y="5085184"/>
            <a:ext cx="1694695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/>
              <a:t>C</a:t>
            </a:r>
            <a:r>
              <a:rPr lang="fr-FR" sz="1200" b="1" dirty="0" smtClean="0"/>
              <a:t>ontributions: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200" b="1" dirty="0" err="1" smtClean="0"/>
              <a:t>Microelectronics</a:t>
            </a:r>
            <a:endParaRPr lang="fr-FR" sz="12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200" b="1" dirty="0" smtClean="0"/>
              <a:t>Instrumentation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5204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rgbClr val="333399"/>
                </a:solidFill>
              </a:rPr>
              <a:t>22/09/2017</a:t>
            </a:r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rgbClr val="333399"/>
                </a:solidFill>
              </a:rPr>
              <a:t>HCERES 2017</a:t>
            </a:r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rgbClr val="333399"/>
                </a:solidFill>
              </a:rPr>
              <a:pPr eaLnBrk="1" hangingPunct="1"/>
              <a:t>3</a:t>
            </a:fld>
            <a:endParaRPr lang="fr-FR" sz="1200">
              <a:solidFill>
                <a:srgbClr val="333399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General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"/>
          <a:stretch/>
        </p:blipFill>
        <p:spPr bwMode="auto">
          <a:xfrm>
            <a:off x="252498" y="899014"/>
            <a:ext cx="7199822" cy="483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822038" y="5012035"/>
            <a:ext cx="3946914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FF0000"/>
                </a:solidFill>
              </a:rPr>
              <a:t>5 </a:t>
            </a:r>
            <a:r>
              <a:rPr lang="fr-FR" sz="1600" dirty="0" err="1" smtClean="0">
                <a:solidFill>
                  <a:srgbClr val="FF0000"/>
                </a:solidFill>
              </a:rPr>
              <a:t>technical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departments</a:t>
            </a:r>
            <a:r>
              <a:rPr lang="fr-FR" sz="1600" dirty="0" smtClean="0">
                <a:solidFill>
                  <a:srgbClr val="FF0000"/>
                </a:solidFill>
              </a:rPr>
              <a:t> + </a:t>
            </a:r>
            <a:r>
              <a:rPr lang="fr-FR" sz="1600" dirty="0" err="1" smtClean="0">
                <a:solidFill>
                  <a:srgbClr val="FF0000"/>
                </a:solidFill>
              </a:rPr>
              <a:t>Quality</a:t>
            </a:r>
            <a:r>
              <a:rPr lang="fr-FR" sz="1600" dirty="0" smtClean="0">
                <a:solidFill>
                  <a:srgbClr val="FF0000"/>
                </a:solidFill>
              </a:rPr>
              <a:t> Unit</a:t>
            </a:r>
          </a:p>
          <a:p>
            <a:r>
              <a:rPr lang="fr-FR" sz="1600" dirty="0" smtClean="0">
                <a:solidFill>
                  <a:srgbClr val="FF0000"/>
                </a:solidFill>
              </a:rPr>
              <a:t>     + the </a:t>
            </a:r>
            <a:r>
              <a:rPr lang="fr-FR" sz="1600" dirty="0" err="1" smtClean="0">
                <a:solidFill>
                  <a:srgbClr val="FF0000"/>
                </a:solidFill>
              </a:rPr>
              <a:t>FACe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platform</a:t>
            </a:r>
            <a:endParaRPr lang="fr-FR" sz="16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Building an instrument </a:t>
            </a:r>
          </a:p>
          <a:p>
            <a:r>
              <a:rPr lang="fr-FR" sz="1600" b="1" dirty="0" smtClean="0">
                <a:solidFill>
                  <a:srgbClr val="000000"/>
                </a:solidFill>
              </a:rPr>
              <a:t>      =&gt; </a:t>
            </a:r>
            <a:r>
              <a:rPr lang="fr-FR" sz="1600" b="1" dirty="0" err="1" smtClean="0">
                <a:solidFill>
                  <a:srgbClr val="000000"/>
                </a:solidFill>
              </a:rPr>
              <a:t>combining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skills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5856" y="3068960"/>
            <a:ext cx="1440160" cy="280831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3608" y="3055414"/>
            <a:ext cx="1080120" cy="116567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852"/>
          <a:stretch/>
        </p:blipFill>
        <p:spPr bwMode="auto">
          <a:xfrm>
            <a:off x="285750" y="1538511"/>
            <a:ext cx="668875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30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IT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: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57943" y="836712"/>
            <a:ext cx="4169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2 </a:t>
            </a:r>
            <a:r>
              <a:rPr lang="fr-FR" sz="1600" b="1" dirty="0" err="1" smtClean="0"/>
              <a:t>subdepartments</a:t>
            </a:r>
            <a:r>
              <a:rPr lang="fr-FR" sz="1600" b="1" dirty="0" smtClean="0"/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/>
              <a:t>Networks and </a:t>
            </a:r>
            <a:r>
              <a:rPr lang="fr-FR" sz="1600" b="1" dirty="0" err="1" smtClean="0"/>
              <a:t>systems</a:t>
            </a:r>
            <a:r>
              <a:rPr lang="fr-FR" sz="1600" b="1" dirty="0" smtClean="0"/>
              <a:t> administration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err="1" smtClean="0"/>
              <a:t>Development</a:t>
            </a:r>
            <a:r>
              <a:rPr lang="fr-FR" sz="1600" b="1" dirty="0"/>
              <a:t> </a:t>
            </a:r>
            <a:r>
              <a:rPr lang="fr-FR" sz="1600" b="1" dirty="0" smtClean="0"/>
              <a:t>and </a:t>
            </a:r>
            <a:r>
              <a:rPr lang="fr-FR" sz="1600" b="1" dirty="0" err="1" smtClean="0"/>
              <a:t>calculation</a:t>
            </a:r>
            <a:endParaRPr lang="fr-FR" sz="1600" b="1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467544" y="983288"/>
            <a:ext cx="2021194" cy="16004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u="sng" dirty="0" smtClean="0"/>
              <a:t>Networks &amp; </a:t>
            </a:r>
            <a:r>
              <a:rPr lang="fr-FR" sz="1400" b="1" u="sng" dirty="0" err="1" smtClean="0"/>
              <a:t>systems</a:t>
            </a:r>
            <a:r>
              <a:rPr lang="fr-FR" sz="1400" b="1" u="sng" dirty="0" smtClean="0"/>
              <a:t> </a:t>
            </a:r>
          </a:p>
          <a:p>
            <a:r>
              <a:rPr lang="fr-FR" sz="1400" b="1" u="sng" dirty="0"/>
              <a:t>a</a:t>
            </a:r>
            <a:r>
              <a:rPr lang="fr-FR" sz="1400" b="1" u="sng" dirty="0" smtClean="0"/>
              <a:t>dministration:</a:t>
            </a:r>
            <a:endParaRPr lang="fr-FR" sz="1400" b="1" u="sng" dirty="0"/>
          </a:p>
          <a:p>
            <a:r>
              <a:rPr lang="fr-FR" sz="1400" dirty="0"/>
              <a:t>3</a:t>
            </a:r>
            <a:r>
              <a:rPr lang="fr-FR" sz="1400" dirty="0" smtClean="0"/>
              <a:t> permanents</a:t>
            </a:r>
          </a:p>
          <a:p>
            <a:r>
              <a:rPr lang="fr-FR" sz="1400" dirty="0" smtClean="0"/>
              <a:t>1 </a:t>
            </a:r>
            <a:r>
              <a:rPr lang="fr-FR" sz="1400" dirty="0" err="1" smtClean="0"/>
              <a:t>fixed-term</a:t>
            </a:r>
            <a:endParaRPr lang="fr-FR" sz="1400" dirty="0" smtClean="0"/>
          </a:p>
          <a:p>
            <a:r>
              <a:rPr lang="fr-FR" sz="1400" dirty="0" smtClean="0"/>
              <a:t>Total:</a:t>
            </a:r>
            <a:r>
              <a:rPr lang="fr-FR" sz="1400" dirty="0"/>
              <a:t> </a:t>
            </a:r>
            <a:r>
              <a:rPr lang="fr-FR" sz="1400" dirty="0" smtClean="0"/>
              <a:t>4</a:t>
            </a:r>
          </a:p>
          <a:p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r>
              <a:rPr lang="fr-FR" sz="1400" b="1" dirty="0" smtClean="0"/>
              <a:t>/Total: 25%</a:t>
            </a:r>
          </a:p>
          <a:p>
            <a:r>
              <a:rPr lang="fr-FR" sz="1400" b="1" dirty="0" err="1" smtClean="0">
                <a:solidFill>
                  <a:srgbClr val="FF0000"/>
                </a:solidFill>
              </a:rPr>
              <a:t>Subcritical</a:t>
            </a:r>
            <a:r>
              <a:rPr lang="fr-FR" sz="1400" b="1" dirty="0" smtClean="0">
                <a:solidFill>
                  <a:srgbClr val="FF0000"/>
                </a:solidFill>
              </a:rPr>
              <a:t> size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893801" y="1703525"/>
            <a:ext cx="2176998" cy="28931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u="sng" dirty="0" err="1" smtClean="0"/>
              <a:t>Development</a:t>
            </a:r>
            <a:r>
              <a:rPr lang="fr-FR" sz="1400" b="1" u="sng" dirty="0" smtClean="0"/>
              <a:t> </a:t>
            </a:r>
          </a:p>
          <a:p>
            <a:r>
              <a:rPr lang="fr-FR" sz="1400" b="1" u="sng" dirty="0" smtClean="0"/>
              <a:t>&amp; </a:t>
            </a:r>
            <a:r>
              <a:rPr lang="fr-FR" sz="1400" b="1" u="sng" dirty="0" err="1" smtClean="0"/>
              <a:t>calculation</a:t>
            </a:r>
            <a:r>
              <a:rPr lang="fr-FR" sz="1400" b="1" u="sng" dirty="0" smtClean="0"/>
              <a:t>:</a:t>
            </a:r>
            <a:endParaRPr lang="fr-FR" sz="1400" b="1" u="sng" dirty="0"/>
          </a:p>
          <a:p>
            <a:r>
              <a:rPr lang="fr-FR" sz="1400" dirty="0"/>
              <a:t>7</a:t>
            </a:r>
            <a:r>
              <a:rPr lang="fr-FR" sz="1400" dirty="0" smtClean="0"/>
              <a:t> permanent</a:t>
            </a:r>
          </a:p>
          <a:p>
            <a:r>
              <a:rPr lang="fr-FR" sz="1400" dirty="0"/>
              <a:t>3</a:t>
            </a:r>
            <a:r>
              <a:rPr lang="fr-FR" sz="1400" dirty="0" smtClean="0"/>
              <a:t> </a:t>
            </a:r>
            <a:r>
              <a:rPr lang="fr-FR" sz="1400" dirty="0" err="1" smtClean="0"/>
              <a:t>fixed-term</a:t>
            </a:r>
            <a:r>
              <a:rPr lang="fr-FR" sz="1400" dirty="0" smtClean="0"/>
              <a:t> +</a:t>
            </a:r>
          </a:p>
          <a:p>
            <a:r>
              <a:rPr lang="fr-FR" sz="1400" dirty="0"/>
              <a:t>3</a:t>
            </a:r>
            <a:r>
              <a:rPr lang="fr-FR" sz="1400" dirty="0" smtClean="0"/>
              <a:t> </a:t>
            </a:r>
            <a:r>
              <a:rPr lang="fr-FR" sz="1400" dirty="0" err="1" smtClean="0"/>
              <a:t>apprentice</a:t>
            </a:r>
            <a:endParaRPr lang="fr-FR" sz="1400" dirty="0" smtClean="0"/>
          </a:p>
          <a:p>
            <a:endParaRPr lang="fr-FR" sz="1400" dirty="0"/>
          </a:p>
          <a:p>
            <a:r>
              <a:rPr lang="fr-FR" sz="1400" b="1" dirty="0" smtClean="0"/>
              <a:t>IR </a:t>
            </a:r>
            <a:r>
              <a:rPr lang="fr-FR" sz="1400" b="1" dirty="0" err="1" smtClean="0"/>
              <a:t>with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PhD</a:t>
            </a:r>
            <a:r>
              <a:rPr lang="fr-FR" sz="1400" b="1" dirty="0" smtClean="0"/>
              <a:t>: 3</a:t>
            </a:r>
            <a:endParaRPr lang="fr-FR" sz="1400" b="1" dirty="0"/>
          </a:p>
          <a:p>
            <a:endParaRPr lang="fr-FR" sz="1400" dirty="0" smtClean="0"/>
          </a:p>
          <a:p>
            <a:r>
              <a:rPr lang="fr-FR" sz="1400" b="1" dirty="0" smtClean="0"/>
              <a:t>Total: 13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(</a:t>
            </a:r>
            <a:r>
              <a:rPr lang="fr-FR" sz="1400" b="1" dirty="0" err="1" smtClean="0">
                <a:solidFill>
                  <a:srgbClr val="FF0000"/>
                </a:solidFill>
              </a:rPr>
              <a:t>FT+Appr</a:t>
            </a:r>
            <a:r>
              <a:rPr lang="fr-FR" sz="1400" b="1" dirty="0" smtClean="0">
                <a:solidFill>
                  <a:srgbClr val="FF0000"/>
                </a:solidFill>
              </a:rPr>
              <a:t>.)/Total: 46%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High ratio of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n</a:t>
            </a:r>
            <a:r>
              <a:rPr lang="fr-FR" sz="1400" b="1" dirty="0" smtClean="0">
                <a:solidFill>
                  <a:srgbClr val="FF0000"/>
                </a:solidFill>
              </a:rPr>
              <a:t>on-permanent </a:t>
            </a:r>
            <a:r>
              <a:rPr lang="fr-FR" sz="1400" b="1" dirty="0" err="1" smtClean="0">
                <a:solidFill>
                  <a:srgbClr val="FF0000"/>
                </a:solidFill>
              </a:rPr>
              <a:t>members</a:t>
            </a:r>
            <a:r>
              <a:rPr lang="fr-FR" sz="1400" b="1" dirty="0" smtClean="0">
                <a:solidFill>
                  <a:srgbClr val="FF0000"/>
                </a:solidFill>
              </a:rPr>
              <a:t> of staff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372067" y="5085184"/>
            <a:ext cx="2603846" cy="954107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2016: 1 permanent IR </a:t>
            </a:r>
            <a:r>
              <a:rPr lang="fr-FR" sz="1400" b="1" dirty="0" err="1" smtClean="0">
                <a:solidFill>
                  <a:srgbClr val="00B050"/>
                </a:solidFill>
              </a:rPr>
              <a:t>hired</a:t>
            </a:r>
            <a:endParaRPr lang="fr-FR" sz="1400" b="1" dirty="0" smtClean="0">
              <a:solidFill>
                <a:srgbClr val="00B050"/>
              </a:solidFill>
            </a:endParaRPr>
          </a:p>
          <a:p>
            <a:r>
              <a:rPr lang="fr-FR" sz="1400" b="1" dirty="0" smtClean="0">
                <a:solidFill>
                  <a:srgbClr val="00B050"/>
                </a:solidFill>
              </a:rPr>
              <a:t>2018: </a:t>
            </a:r>
            <a:r>
              <a:rPr lang="fr-FR" sz="1400" b="1" dirty="0" err="1" smtClean="0">
                <a:solidFill>
                  <a:srgbClr val="00B050"/>
                </a:solidFill>
              </a:rPr>
              <a:t>Opening</a:t>
            </a:r>
            <a:r>
              <a:rPr lang="fr-FR" sz="1400" b="1" dirty="0" smtClean="0">
                <a:solidFill>
                  <a:srgbClr val="00B050"/>
                </a:solidFill>
              </a:rPr>
              <a:t> of a software engineering IR permanent  position (LSST, LISA)</a:t>
            </a:r>
            <a:endParaRPr lang="fr-FR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rgbClr val="333399"/>
                </a:solidFill>
              </a:rPr>
              <a:t>22/09/2017</a:t>
            </a:r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rgbClr val="333399"/>
                </a:solidFill>
              </a:rPr>
              <a:t>HCERES 2017</a:t>
            </a:r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rgbClr val="333399"/>
                </a:solidFill>
              </a:rPr>
              <a:pPr eaLnBrk="1" hangingPunct="1"/>
              <a:t>31</a:t>
            </a:fld>
            <a:endParaRPr lang="fr-FR" sz="1200">
              <a:solidFill>
                <a:srgbClr val="333399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IT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Skills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4395" y="1124744"/>
            <a:ext cx="866134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Network &amp; System Administration :</a:t>
            </a:r>
            <a:r>
              <a:rPr lang="fr-FR" sz="1600" dirty="0" smtClean="0">
                <a:solidFill>
                  <a:srgbClr val="000000"/>
                </a:solidFill>
              </a:rPr>
              <a:t> network, </a:t>
            </a:r>
            <a:r>
              <a:rPr lang="fr-FR" sz="1600" dirty="0" err="1" smtClean="0">
                <a:solidFill>
                  <a:srgbClr val="000000"/>
                </a:solidFill>
              </a:rPr>
              <a:t>storage</a:t>
            </a:r>
            <a:r>
              <a:rPr lang="fr-FR" sz="1600" dirty="0" smtClean="0">
                <a:solidFill>
                  <a:srgbClr val="000000"/>
                </a:solidFill>
              </a:rPr>
              <a:t>, Unix </a:t>
            </a:r>
            <a:r>
              <a:rPr lang="fr-FR" sz="1600" dirty="0" err="1" smtClean="0">
                <a:solidFill>
                  <a:srgbClr val="000000"/>
                </a:solidFill>
              </a:rPr>
              <a:t>account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</a:rPr>
              <a:t>databases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identification system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Support: </a:t>
            </a:r>
            <a:r>
              <a:rPr lang="fr-FR" sz="1600" b="1" dirty="0" err="1" smtClean="0">
                <a:solidFill>
                  <a:srgbClr val="000000"/>
                </a:solidFill>
              </a:rPr>
              <a:t>material</a:t>
            </a:r>
            <a:r>
              <a:rPr lang="fr-FR" sz="1600" b="1" dirty="0" smtClean="0">
                <a:solidFill>
                  <a:srgbClr val="000000"/>
                </a:solidFill>
              </a:rPr>
              <a:t> (hard &amp; soft) and </a:t>
            </a:r>
            <a:r>
              <a:rPr lang="fr-FR" sz="1600" b="1" dirty="0" err="1" smtClean="0">
                <a:solidFill>
                  <a:srgbClr val="000000"/>
                </a:solidFill>
              </a:rPr>
              <a:t>users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APC </a:t>
            </a:r>
            <a:r>
              <a:rPr lang="fr-FR" sz="1600" b="1" dirty="0" err="1" smtClean="0">
                <a:solidFill>
                  <a:srgbClr val="000000"/>
                </a:solidFill>
              </a:rPr>
              <a:t>Website</a:t>
            </a:r>
            <a:r>
              <a:rPr lang="fr-FR" sz="1600" b="1" dirty="0" smtClean="0">
                <a:solidFill>
                  <a:srgbClr val="000000"/>
                </a:solidFill>
              </a:rPr>
              <a:t> management </a:t>
            </a:r>
            <a:r>
              <a:rPr lang="fr-FR" sz="1600" dirty="0" smtClean="0">
                <a:solidFill>
                  <a:srgbClr val="000000"/>
                </a:solidFill>
              </a:rPr>
              <a:t>(</a:t>
            </a:r>
            <a:r>
              <a:rPr lang="fr-FR" sz="1600" dirty="0" err="1" smtClean="0">
                <a:solidFill>
                  <a:srgbClr val="000000"/>
                </a:solidFill>
              </a:rPr>
              <a:t>Drupal</a:t>
            </a:r>
            <a:r>
              <a:rPr lang="fr-FR" sz="160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Infrastructures for </a:t>
            </a:r>
            <a:r>
              <a:rPr lang="fr-FR" sz="1600" b="1" dirty="0" err="1" smtClean="0">
                <a:solidFill>
                  <a:srgbClr val="000000"/>
                </a:solidFill>
              </a:rPr>
              <a:t>calculation</a:t>
            </a:r>
            <a:r>
              <a:rPr lang="fr-FR" sz="1600" b="1" dirty="0" smtClean="0">
                <a:solidFill>
                  <a:srgbClr val="000000"/>
                </a:solidFill>
              </a:rPr>
              <a:t> and </a:t>
            </a:r>
            <a:r>
              <a:rPr lang="fr-FR" sz="1600" b="1" dirty="0" err="1" smtClean="0">
                <a:solidFill>
                  <a:srgbClr val="000000"/>
                </a:solidFill>
              </a:rPr>
              <a:t>projects</a:t>
            </a:r>
            <a:r>
              <a:rPr lang="fr-FR" sz="1600" b="1" dirty="0" smtClean="0">
                <a:solidFill>
                  <a:srgbClr val="000000"/>
                </a:solidFill>
              </a:rPr>
              <a:t>: </a:t>
            </a:r>
            <a:r>
              <a:rPr lang="fr-FR" sz="1600" dirty="0" err="1" smtClean="0">
                <a:solidFill>
                  <a:srgbClr val="000000"/>
                </a:solidFill>
              </a:rPr>
              <a:t>parallel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calculation</a:t>
            </a:r>
            <a:r>
              <a:rPr lang="fr-FR" sz="1600" dirty="0" smtClean="0">
                <a:solidFill>
                  <a:srgbClr val="000000"/>
                </a:solidFill>
              </a:rPr>
              <a:t> cluster (~ 800 CPU), 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      APC cluster (~ 600 CPU), </a:t>
            </a:r>
            <a:r>
              <a:rPr lang="fr-FR" sz="1600" b="1" dirty="0" smtClean="0">
                <a:solidFill>
                  <a:srgbClr val="FF0000"/>
                </a:solidFill>
              </a:rPr>
              <a:t>collaborative </a:t>
            </a:r>
            <a:r>
              <a:rPr lang="fr-FR" sz="1600" b="1" dirty="0" err="1" smtClean="0">
                <a:solidFill>
                  <a:srgbClr val="FF0000"/>
                </a:solidFill>
              </a:rPr>
              <a:t>platforms</a:t>
            </a:r>
            <a:r>
              <a:rPr lang="fr-FR" sz="1600" dirty="0" smtClean="0">
                <a:solidFill>
                  <a:srgbClr val="000000"/>
                </a:solidFill>
              </a:rPr>
              <a:t>, EGEE </a:t>
            </a:r>
            <a:r>
              <a:rPr lang="fr-FR" sz="1600" dirty="0" err="1" smtClean="0">
                <a:solidFill>
                  <a:srgbClr val="000000"/>
                </a:solidFill>
              </a:rPr>
              <a:t>grid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b="1" dirty="0" err="1" smtClean="0">
                <a:solidFill>
                  <a:srgbClr val="FF0000"/>
                </a:solidFill>
              </a:rPr>
              <a:t>cloud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computing</a:t>
            </a:r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FF0000"/>
                </a:solidFill>
              </a:rPr>
              <a:t>     (</a:t>
            </a:r>
            <a:r>
              <a:rPr lang="fr-FR" sz="1600" b="1" dirty="0" err="1" smtClean="0">
                <a:solidFill>
                  <a:srgbClr val="FF0000"/>
                </a:solidFill>
              </a:rPr>
              <a:t>OpenStack</a:t>
            </a:r>
            <a:r>
              <a:rPr lang="fr-FR" sz="1600" b="1" dirty="0" smtClean="0">
                <a:solidFill>
                  <a:srgbClr val="FF0000"/>
                </a:solidFill>
              </a:rPr>
              <a:t>) and </a:t>
            </a:r>
            <a:r>
              <a:rPr lang="fr-FR" sz="1600" b="1" dirty="0" err="1" smtClean="0">
                <a:solidFill>
                  <a:srgbClr val="FF0000"/>
                </a:solidFill>
              </a:rPr>
              <a:t>Big</a:t>
            </a:r>
            <a:r>
              <a:rPr lang="fr-FR" sz="1600" b="1" dirty="0" smtClean="0">
                <a:solidFill>
                  <a:srgbClr val="FF0000"/>
                </a:solidFill>
              </a:rPr>
              <a:t>-Data (</a:t>
            </a:r>
            <a:r>
              <a:rPr lang="fr-FR" sz="1600" b="1" dirty="0" err="1" smtClean="0">
                <a:solidFill>
                  <a:srgbClr val="FF0000"/>
                </a:solidFill>
              </a:rPr>
              <a:t>Hadoop</a:t>
            </a:r>
            <a:r>
              <a:rPr lang="fr-FR" sz="1600" b="1" dirty="0" smtClean="0">
                <a:solidFill>
                  <a:srgbClr val="FF0000"/>
                </a:solidFill>
              </a:rPr>
              <a:t> cluster)</a:t>
            </a:r>
          </a:p>
          <a:p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Control &amp; command, real-time: </a:t>
            </a:r>
            <a:r>
              <a:rPr lang="fr-FR" sz="1600" dirty="0" smtClean="0">
                <a:solidFill>
                  <a:srgbClr val="000000"/>
                </a:solidFill>
              </a:rPr>
              <a:t>architecture of </a:t>
            </a:r>
            <a:r>
              <a:rPr lang="fr-FR" sz="1600" dirty="0" err="1" smtClean="0">
                <a:solidFill>
                  <a:srgbClr val="000000"/>
                </a:solidFill>
              </a:rPr>
              <a:t>distributed</a:t>
            </a:r>
            <a:r>
              <a:rPr lang="fr-FR" sz="1600" dirty="0" smtClean="0">
                <a:solidFill>
                  <a:srgbClr val="000000"/>
                </a:solidFill>
              </a:rPr>
              <a:t> applications, control and</a:t>
            </a:r>
          </a:p>
          <a:p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     </a:t>
            </a:r>
            <a:r>
              <a:rPr lang="fr-FR" sz="1600" dirty="0" smtClean="0">
                <a:solidFill>
                  <a:srgbClr val="000000"/>
                </a:solidFill>
              </a:rPr>
              <a:t>monitoring of </a:t>
            </a:r>
            <a:r>
              <a:rPr lang="fr-FR" sz="1600" dirty="0" err="1" smtClean="0">
                <a:solidFill>
                  <a:srgbClr val="000000"/>
                </a:solidFill>
              </a:rPr>
              <a:t>mechanical</a:t>
            </a:r>
            <a:r>
              <a:rPr lang="fr-FR" sz="1600" dirty="0" smtClean="0">
                <a:solidFill>
                  <a:srgbClr val="000000"/>
                </a:solidFill>
              </a:rPr>
              <a:t> components (</a:t>
            </a:r>
            <a:r>
              <a:rPr lang="fr-FR" sz="1600" dirty="0" err="1" smtClean="0">
                <a:solidFill>
                  <a:srgbClr val="000000"/>
                </a:solidFill>
              </a:rPr>
              <a:t>motor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</a:rPr>
              <a:t>presence</a:t>
            </a:r>
            <a:r>
              <a:rPr lang="fr-FR" sz="1600" dirty="0" smtClean="0">
                <a:solidFill>
                  <a:srgbClr val="000000"/>
                </a:solidFill>
              </a:rPr>
              <a:t> detector, </a:t>
            </a:r>
            <a:r>
              <a:rPr lang="fr-FR" sz="1600" dirty="0" err="1" smtClean="0">
                <a:solidFill>
                  <a:srgbClr val="000000"/>
                </a:solidFill>
              </a:rPr>
              <a:t>lock</a:t>
            </a:r>
            <a:r>
              <a:rPr lang="fr-FR" sz="1600" dirty="0" smtClean="0">
                <a:solidFill>
                  <a:srgbClr val="000000"/>
                </a:solidFill>
              </a:rPr>
              <a:t> …), data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 acquisition (PXI and USB bus), </a:t>
            </a:r>
            <a:r>
              <a:rPr lang="fr-FR" sz="1600" dirty="0" err="1" smtClean="0">
                <a:solidFill>
                  <a:srgbClr val="000000"/>
                </a:solidFill>
              </a:rPr>
              <a:t>multi-threading</a:t>
            </a:r>
            <a:r>
              <a:rPr lang="fr-FR" sz="1600" dirty="0" smtClean="0">
                <a:solidFill>
                  <a:srgbClr val="000000"/>
                </a:solidFill>
              </a:rPr>
              <a:t> and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multi-</a:t>
            </a:r>
            <a:r>
              <a:rPr lang="fr-FR" sz="1600" dirty="0" err="1" smtClean="0">
                <a:solidFill>
                  <a:srgbClr val="000000"/>
                </a:solidFill>
              </a:rPr>
              <a:t>processing</a:t>
            </a:r>
            <a:r>
              <a:rPr lang="fr-FR" sz="1600" dirty="0" smtClean="0">
                <a:solidFill>
                  <a:srgbClr val="000000"/>
                </a:solidFill>
              </a:rPr>
              <a:t> architecture</a:t>
            </a:r>
          </a:p>
          <a:p>
            <a:endParaRPr lang="fr-FR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Data </a:t>
            </a:r>
            <a:r>
              <a:rPr lang="fr-FR" sz="1600" b="1" dirty="0" err="1" smtClean="0">
                <a:solidFill>
                  <a:srgbClr val="000000"/>
                </a:solidFill>
              </a:rPr>
              <a:t>analysis</a:t>
            </a:r>
            <a:r>
              <a:rPr lang="fr-FR" sz="1600" b="1" dirty="0" smtClean="0">
                <a:solidFill>
                  <a:srgbClr val="000000"/>
                </a:solidFill>
              </a:rPr>
              <a:t>: </a:t>
            </a:r>
            <a:r>
              <a:rPr lang="fr-FR" sz="1600" dirty="0" smtClean="0">
                <a:solidFill>
                  <a:srgbClr val="000000"/>
                </a:solidFill>
              </a:rPr>
              <a:t>data </a:t>
            </a:r>
            <a:r>
              <a:rPr lang="fr-FR" sz="1600" dirty="0" err="1" smtClean="0">
                <a:solidFill>
                  <a:srgbClr val="000000"/>
                </a:solidFill>
              </a:rPr>
              <a:t>analysis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chain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development</a:t>
            </a:r>
            <a:r>
              <a:rPr lang="fr-FR" sz="1600" dirty="0" smtClean="0">
                <a:solidFill>
                  <a:srgbClr val="000000"/>
                </a:solidFill>
              </a:rPr>
              <a:t> (ex: CMB </a:t>
            </a:r>
            <a:r>
              <a:rPr lang="fr-FR" sz="1600" dirty="0" err="1" smtClean="0">
                <a:solidFill>
                  <a:srgbClr val="000000"/>
                </a:solidFill>
              </a:rPr>
              <a:t>cards</a:t>
            </a:r>
            <a:r>
              <a:rPr lang="fr-FR" sz="1600" dirty="0" smtClean="0">
                <a:solidFill>
                  <a:srgbClr val="000000"/>
                </a:solidFill>
              </a:rPr>
              <a:t>), </a:t>
            </a:r>
            <a:r>
              <a:rPr lang="fr-FR" sz="1600" dirty="0" err="1" smtClean="0">
                <a:solidFill>
                  <a:srgbClr val="000000"/>
                </a:solidFill>
              </a:rPr>
              <a:t>parallel</a:t>
            </a:r>
            <a:r>
              <a:rPr lang="fr-FR" sz="1600" dirty="0" smtClean="0">
                <a:solidFill>
                  <a:srgbClr val="000000"/>
                </a:solidFill>
              </a:rPr>
              <a:t> and </a:t>
            </a:r>
            <a:r>
              <a:rPr lang="fr-FR" sz="1600" dirty="0" err="1" smtClean="0">
                <a:solidFill>
                  <a:srgbClr val="000000"/>
                </a:solidFill>
              </a:rPr>
              <a:t>distributed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 </a:t>
            </a:r>
            <a:r>
              <a:rPr lang="fr-FR" sz="1600" dirty="0" err="1" smtClean="0">
                <a:solidFill>
                  <a:srgbClr val="000000"/>
                </a:solidFill>
              </a:rPr>
              <a:t>programming</a:t>
            </a:r>
            <a:r>
              <a:rPr lang="fr-FR" sz="1600" dirty="0" smtClean="0">
                <a:solidFill>
                  <a:srgbClr val="000000"/>
                </a:solidFill>
              </a:rPr>
              <a:t> in </a:t>
            </a:r>
            <a:r>
              <a:rPr lang="fr-FR" sz="1600" dirty="0" err="1" smtClean="0">
                <a:solidFill>
                  <a:srgbClr val="000000"/>
                </a:solidFill>
              </a:rPr>
              <a:t>shared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distributed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memory</a:t>
            </a:r>
            <a:endParaRPr lang="fr-FR" sz="1600" dirty="0" smtClean="0">
              <a:solidFill>
                <a:srgbClr val="000000"/>
              </a:solidFill>
            </a:endParaRPr>
          </a:p>
          <a:p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Simulations: </a:t>
            </a:r>
            <a:r>
              <a:rPr lang="fr-FR" sz="1600" dirty="0" err="1" smtClean="0">
                <a:solidFill>
                  <a:srgbClr val="000000"/>
                </a:solidFill>
              </a:rPr>
              <a:t>processes</a:t>
            </a:r>
            <a:r>
              <a:rPr lang="fr-FR" sz="1600" dirty="0" smtClean="0">
                <a:solidFill>
                  <a:srgbClr val="000000"/>
                </a:solidFill>
              </a:rPr>
              <a:t> in </a:t>
            </a:r>
            <a:r>
              <a:rPr lang="fr-FR" sz="1600" dirty="0" err="1" smtClean="0">
                <a:solidFill>
                  <a:srgbClr val="000000"/>
                </a:solidFill>
              </a:rPr>
              <a:t>astrophysics</a:t>
            </a:r>
            <a:r>
              <a:rPr lang="fr-FR" sz="1600" dirty="0" smtClean="0">
                <a:solidFill>
                  <a:srgbClr val="000000"/>
                </a:solidFill>
              </a:rPr>
              <a:t>  (plasma jets </a:t>
            </a:r>
            <a:r>
              <a:rPr lang="fr-FR" sz="1600" dirty="0" err="1" smtClean="0">
                <a:solidFill>
                  <a:srgbClr val="000000"/>
                </a:solidFill>
              </a:rPr>
              <a:t>from</a:t>
            </a:r>
            <a:r>
              <a:rPr lang="fr-FR" sz="1600" dirty="0" smtClean="0">
                <a:solidFill>
                  <a:srgbClr val="000000"/>
                </a:solidFill>
              </a:rPr>
              <a:t> black </a:t>
            </a:r>
            <a:r>
              <a:rPr lang="fr-FR" sz="1600" dirty="0" err="1" smtClean="0">
                <a:solidFill>
                  <a:srgbClr val="000000"/>
                </a:solidFill>
              </a:rPr>
              <a:t>holes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</a:rPr>
              <a:t>accretion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disk</a:t>
            </a:r>
            <a:r>
              <a:rPr lang="fr-FR" sz="1600" dirty="0" smtClean="0">
                <a:solidFill>
                  <a:srgbClr val="000000"/>
                </a:solidFill>
              </a:rPr>
              <a:t>),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HPC, instrumental data (ex: EUCLID </a:t>
            </a:r>
            <a:r>
              <a:rPr lang="fr-FR" sz="1600" dirty="0" err="1" smtClean="0">
                <a:solidFill>
                  <a:srgbClr val="000000"/>
                </a:solidFill>
              </a:rPr>
              <a:t>telescope</a:t>
            </a:r>
            <a:r>
              <a:rPr lang="fr-FR" sz="1600" dirty="0" smtClean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199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IT </a:t>
            </a:r>
            <a:r>
              <a:rPr lang="fr-FR" dirty="0" err="1" smtClean="0">
                <a:latin typeface="+mn-lt"/>
              </a:rPr>
              <a:t>Department</a:t>
            </a:r>
            <a:r>
              <a:rPr lang="fr-FR" dirty="0" smtClean="0">
                <a:latin typeface="+mn-lt"/>
              </a:rPr>
              <a:t>: CTA PHP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32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8" y="4005064"/>
            <a:ext cx="3423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600" b="1" dirty="0" err="1" smtClean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Technical</a:t>
            </a:r>
            <a:r>
              <a:rPr lang="fr-FR" sz="1600" b="1" dirty="0" smtClean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 Team</a:t>
            </a:r>
            <a:endParaRPr lang="fr-FR" sz="1600" b="1" dirty="0">
              <a:solidFill>
                <a:srgbClr val="00294B"/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Developper</a:t>
            </a:r>
            <a:r>
              <a:rPr lang="fr-FR" sz="1600" dirty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600" dirty="0" err="1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engineer</a:t>
            </a:r>
            <a:r>
              <a:rPr lang="fr-FR" sz="1600" dirty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: TT. </a:t>
            </a:r>
            <a:r>
              <a:rPr lang="fr-FR" sz="1600" dirty="0" smtClean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Nguyen, J J. Dauguet</a:t>
            </a:r>
            <a:endParaRPr lang="fr-FR" sz="1600" dirty="0">
              <a:solidFill>
                <a:srgbClr val="00294B"/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Project manager: M. </a:t>
            </a:r>
            <a:r>
              <a:rPr lang="fr-FR" sz="1600" dirty="0" err="1" smtClean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Detournay</a:t>
            </a:r>
            <a:endParaRPr lang="fr-FR" sz="1600" dirty="0">
              <a:solidFill>
                <a:srgbClr val="00294B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2276872"/>
            <a:ext cx="4662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Planning</a:t>
            </a:r>
            <a:endParaRPr lang="fr-FR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2015- Mid-2016: 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demonstrator</a:t>
            </a:r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</a:t>
            </a:r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 phase </a:t>
            </a:r>
          </a:p>
          <a:p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Mid-2016- Mid-2018: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Implementation</a:t>
            </a:r>
            <a:endParaRPr lang="fr-FR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Mid</a:t>
            </a:r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- 2018: 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operationnal</a:t>
            </a:r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demonstrator</a:t>
            </a:r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version for the consortium </a:t>
            </a:r>
          </a:p>
          <a:p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Mid-2020: First release to the 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observatory</a:t>
            </a:r>
            <a:endParaRPr lang="fr-FR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46075" y="1458169"/>
            <a:ext cx="1550988" cy="6731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+mn-ea"/>
                <a:cs typeface="Arial Unicode MS" charset="0"/>
              </a:rPr>
              <a:t>Preparation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2074863" y="1459756"/>
            <a:ext cx="1431925" cy="6731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+mn-ea"/>
                <a:cs typeface="Arial Unicode MS" charset="0"/>
              </a:rPr>
              <a:t>Submission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3695700" y="1459756"/>
            <a:ext cx="1501775" cy="6731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+mn-ea"/>
                <a:cs typeface="Arial Unicode MS" charset="0"/>
              </a:rPr>
              <a:t>Evaluation</a:t>
            </a: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5422900" y="1459756"/>
            <a:ext cx="1328738" cy="6731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+mn-ea"/>
                <a:cs typeface="Arial Unicode MS" charset="0"/>
              </a:rPr>
              <a:t>Follow-up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7296150" y="1459756"/>
            <a:ext cx="1328738" cy="6731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+mn-ea"/>
                <a:cs typeface="Arial Unicode MS" charset="0"/>
              </a:rPr>
              <a:t>Admin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512" y="980728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Generalities</a:t>
            </a:r>
            <a:r>
              <a:rPr lang="fr-FR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:  </a:t>
            </a:r>
            <a:r>
              <a:rPr lang="fr-FR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 web interface to manage </a:t>
            </a:r>
            <a:r>
              <a:rPr lang="fr-FR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proposals</a:t>
            </a:r>
            <a:r>
              <a:rPr lang="fr-FR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for </a:t>
            </a:r>
            <a:r>
              <a:rPr lang="fr-FR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scientific</a:t>
            </a:r>
            <a:r>
              <a:rPr lang="fr-FR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observations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/>
          <a:stretch>
            <a:fillRect/>
          </a:stretch>
        </p:blipFill>
        <p:spPr bwMode="auto">
          <a:xfrm>
            <a:off x="4764123" y="2311603"/>
            <a:ext cx="4326509" cy="363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37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3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2871" t="8383" r="4211"/>
          <a:stretch/>
        </p:blipFill>
        <p:spPr>
          <a:xfrm>
            <a:off x="428898" y="1010844"/>
            <a:ext cx="2254225" cy="1870677"/>
          </a:xfrm>
          <a:prstGeom prst="rect">
            <a:avLst/>
          </a:prstGeom>
        </p:spPr>
      </p:pic>
      <p:sp>
        <p:nvSpPr>
          <p:cNvPr id="2150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150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150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3A8445-1C7D-7443-98DD-F9A07550B2DF}" type="slidenum">
              <a:rPr lang="fr-FR" sz="1200">
                <a:solidFill>
                  <a:schemeClr val="accent2"/>
                </a:solidFill>
              </a:rPr>
              <a:pPr eaLnBrk="1" hangingPunct="1"/>
              <a:t>33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IT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: LSST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764704"/>
            <a:ext cx="7056784" cy="5040560"/>
          </a:xfrm>
        </p:spPr>
        <p:txBody>
          <a:bodyPr/>
          <a:lstStyle/>
          <a:p>
            <a:pPr marL="914400" lvl="2" indent="0">
              <a:buNone/>
            </a:pPr>
            <a:endParaRPr lang="fr-FR" sz="1600" b="1" dirty="0">
              <a:solidFill>
                <a:schemeClr val="tx1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>JAVA </a:t>
            </a:r>
            <a:r>
              <a:rPr lang="fr-FR" sz="1600" b="1" dirty="0" err="1">
                <a:solidFill>
                  <a:schemeClr val="tx1"/>
                </a:solidFill>
              </a:rPr>
              <a:t>development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err="1">
                <a:solidFill>
                  <a:schemeClr val="tx1"/>
                </a:solidFill>
              </a:rPr>
              <a:t>framework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</a:rPr>
              <a:t>for the CCS camera: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 Monitoring </a:t>
            </a:r>
            <a:r>
              <a:rPr lang="fr-FR" sz="1600" dirty="0">
                <a:solidFill>
                  <a:schemeClr val="tx1"/>
                </a:solidFill>
              </a:rPr>
              <a:t>and </a:t>
            </a:r>
            <a:r>
              <a:rPr lang="fr-FR" sz="1600" dirty="0" err="1">
                <a:solidFill>
                  <a:schemeClr val="tx1"/>
                </a:solidFill>
              </a:rPr>
              <a:t>managing</a:t>
            </a:r>
            <a:r>
              <a:rPr lang="fr-FR" sz="1600" dirty="0">
                <a:solidFill>
                  <a:schemeClr val="tx1"/>
                </a:solidFill>
              </a:rPr>
              <a:t> communications </a:t>
            </a:r>
            <a:r>
              <a:rPr lang="fr-FR" sz="1600" dirty="0" err="1">
                <a:solidFill>
                  <a:schemeClr val="tx1"/>
                </a:solidFill>
              </a:rPr>
              <a:t>between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subsystems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(</a:t>
            </a:r>
            <a:r>
              <a:rPr lang="fr-FR" sz="1600" dirty="0" err="1" smtClean="0">
                <a:solidFill>
                  <a:schemeClr val="tx1"/>
                </a:solidFill>
              </a:rPr>
              <a:t>filters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change, </a:t>
            </a:r>
            <a:r>
              <a:rPr lang="fr-FR" sz="1600" dirty="0" err="1">
                <a:solidFill>
                  <a:schemeClr val="tx1"/>
                </a:solidFill>
              </a:rPr>
              <a:t>shutter</a:t>
            </a:r>
            <a:r>
              <a:rPr lang="fr-FR" sz="1600" dirty="0">
                <a:solidFill>
                  <a:schemeClr val="tx1"/>
                </a:solidFill>
              </a:rPr>
              <a:t>, </a:t>
            </a:r>
            <a:r>
              <a:rPr lang="fr-FR" sz="1600" dirty="0" err="1">
                <a:solidFill>
                  <a:schemeClr val="tx1"/>
                </a:solidFill>
              </a:rPr>
              <a:t>cooling</a:t>
            </a:r>
            <a:r>
              <a:rPr lang="fr-FR" sz="1600" dirty="0">
                <a:solidFill>
                  <a:schemeClr val="tx1"/>
                </a:solidFill>
              </a:rPr>
              <a:t>, power </a:t>
            </a:r>
            <a:r>
              <a:rPr lang="fr-FR" sz="1600" dirty="0" err="1">
                <a:solidFill>
                  <a:schemeClr val="tx1"/>
                </a:solidFill>
              </a:rPr>
              <a:t>supply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management) and </a:t>
            </a:r>
            <a:r>
              <a:rPr lang="fr-FR" sz="1600" dirty="0">
                <a:solidFill>
                  <a:schemeClr val="tx1"/>
                </a:solidFill>
              </a:rPr>
              <a:t>information flux </a:t>
            </a:r>
            <a:r>
              <a:rPr lang="fr-FR" sz="1600" dirty="0" err="1">
                <a:solidFill>
                  <a:schemeClr val="tx1"/>
                </a:solidFill>
              </a:rPr>
              <a:t>between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databases</a:t>
            </a:r>
            <a:r>
              <a:rPr lang="fr-FR" sz="1600" dirty="0">
                <a:solidFill>
                  <a:schemeClr val="tx1"/>
                </a:solidFill>
              </a:rPr>
              <a:t>.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rgbClr val="00B050"/>
                </a:solidFill>
              </a:rPr>
              <a:t>Concept </a:t>
            </a:r>
            <a:r>
              <a:rPr lang="fr-FR" sz="1600" b="1" dirty="0" err="1">
                <a:solidFill>
                  <a:srgbClr val="00B050"/>
                </a:solidFill>
              </a:rPr>
              <a:t>proposed</a:t>
            </a:r>
            <a:r>
              <a:rPr lang="fr-FR" sz="1600" b="1" dirty="0">
                <a:solidFill>
                  <a:srgbClr val="00B050"/>
                </a:solidFill>
              </a:rPr>
              <a:t> by the APC </a:t>
            </a:r>
            <a:r>
              <a:rPr lang="fr-FR" sz="1600" b="1" dirty="0" err="1">
                <a:solidFill>
                  <a:srgbClr val="00B050"/>
                </a:solidFill>
              </a:rPr>
              <a:t>laboratory</a:t>
            </a:r>
            <a:r>
              <a:rPr lang="fr-FR" sz="1600" b="1" dirty="0">
                <a:solidFill>
                  <a:srgbClr val="00B050"/>
                </a:solidFill>
              </a:rPr>
              <a:t> and </a:t>
            </a:r>
            <a:r>
              <a:rPr lang="fr-FR" sz="1600" b="1" dirty="0" err="1">
                <a:solidFill>
                  <a:srgbClr val="00B050"/>
                </a:solidFill>
              </a:rPr>
              <a:t>selected</a:t>
            </a:r>
            <a:r>
              <a:rPr lang="fr-FR" sz="1600" b="1" dirty="0">
                <a:solidFill>
                  <a:srgbClr val="00B050"/>
                </a:solidFill>
              </a:rPr>
              <a:t> by the </a:t>
            </a:r>
            <a:r>
              <a:rPr lang="fr-FR" sz="1600" b="1" dirty="0" smtClean="0">
                <a:solidFill>
                  <a:srgbClr val="00B050"/>
                </a:solidFill>
              </a:rPr>
              <a:t>collaboration</a:t>
            </a:r>
            <a:endParaRPr lang="fr-FR" sz="1600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endParaRPr lang="fr-FR" sz="1600" b="1" dirty="0" smtClean="0"/>
          </a:p>
          <a:p>
            <a:pPr lvl="2">
              <a:buFont typeface="Wingdings" pitchFamily="2" charset="2"/>
              <a:buChar char="ü"/>
            </a:pPr>
            <a:r>
              <a:rPr lang="fr-FR" sz="1600" b="1" dirty="0" smtClean="0">
                <a:solidFill>
                  <a:schemeClr val="tx1"/>
                </a:solidFill>
              </a:rPr>
              <a:t>FCS </a:t>
            </a:r>
            <a:r>
              <a:rPr lang="fr-FR" sz="1600" b="1" dirty="0" err="1" smtClean="0">
                <a:solidFill>
                  <a:schemeClr val="tx1"/>
                </a:solidFill>
              </a:rPr>
              <a:t>subsystem</a:t>
            </a:r>
            <a:r>
              <a:rPr lang="fr-FR" sz="1600" b="1" dirty="0" smtClean="0">
                <a:solidFill>
                  <a:schemeClr val="tx1"/>
                </a:solidFill>
              </a:rPr>
              <a:t> (</a:t>
            </a:r>
            <a:r>
              <a:rPr lang="fr-FR" sz="1600" b="1" dirty="0" err="1" smtClean="0">
                <a:solidFill>
                  <a:schemeClr val="tx1"/>
                </a:solidFill>
              </a:rPr>
              <a:t>filter</a:t>
            </a:r>
            <a:r>
              <a:rPr lang="fr-FR" sz="1600" b="1" dirty="0" smtClean="0">
                <a:solidFill>
                  <a:schemeClr val="tx1"/>
                </a:solidFill>
              </a:rPr>
              <a:t> changer) Control/Command: 6 </a:t>
            </a:r>
            <a:r>
              <a:rPr lang="fr-FR" sz="1600" b="1" dirty="0" err="1" smtClean="0">
                <a:solidFill>
                  <a:schemeClr val="tx1"/>
                </a:solidFill>
              </a:rPr>
              <a:t>filters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</a:rPr>
              <a:t>   (motion control, exchange, </a:t>
            </a:r>
            <a:r>
              <a:rPr lang="fr-FR" sz="1600" b="1" dirty="0" err="1" smtClean="0">
                <a:solidFill>
                  <a:schemeClr val="tx1"/>
                </a:solidFill>
              </a:rPr>
              <a:t>positionning</a:t>
            </a:r>
            <a:r>
              <a:rPr lang="fr-FR" sz="1600" b="1" dirty="0" smtClean="0">
                <a:solidFill>
                  <a:schemeClr val="tx1"/>
                </a:solidFill>
              </a:rPr>
              <a:t>). </a:t>
            </a:r>
          </a:p>
          <a:p>
            <a:pPr marL="914400" lvl="2" indent="0">
              <a:buNone/>
            </a:pP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</a:rPr>
              <a:t>   </a:t>
            </a:r>
            <a:r>
              <a:rPr lang="fr-FR" sz="1600" b="1" dirty="0" err="1" smtClean="0">
                <a:solidFill>
                  <a:srgbClr val="FF0000"/>
                </a:solidFill>
              </a:rPr>
              <a:t>Critical</a:t>
            </a:r>
            <a:r>
              <a:rPr lang="fr-FR" sz="1600" b="1" dirty="0" smtClean="0">
                <a:solidFill>
                  <a:srgbClr val="FF0000"/>
                </a:solidFill>
              </a:rPr>
              <a:t> (1 </a:t>
            </a:r>
            <a:r>
              <a:rPr lang="fr-FR" sz="1600" b="1" dirty="0" err="1" smtClean="0">
                <a:solidFill>
                  <a:srgbClr val="FF0000"/>
                </a:solidFill>
              </a:rPr>
              <a:t>filter</a:t>
            </a:r>
            <a:r>
              <a:rPr lang="fr-FR" sz="1600" b="1" dirty="0" smtClean="0">
                <a:solidFill>
                  <a:srgbClr val="FF0000"/>
                </a:solidFill>
              </a:rPr>
              <a:t> = 700k€) </a:t>
            </a:r>
          </a:p>
          <a:p>
            <a:pPr marL="914400" lvl="2" indent="0">
              <a:buNone/>
            </a:pPr>
            <a:endParaRPr lang="fr-FR" sz="1600" b="1" dirty="0" smtClean="0">
              <a:solidFill>
                <a:schemeClr val="tx1"/>
              </a:solidFill>
            </a:endParaRPr>
          </a:p>
          <a:p>
            <a:pPr lvl="2"/>
            <a:r>
              <a:rPr lang="fr-FR" sz="1600" b="1" dirty="0" err="1" smtClean="0">
                <a:solidFill>
                  <a:srgbClr val="00B050"/>
                </a:solidFill>
              </a:rPr>
              <a:t>Successfull</a:t>
            </a:r>
            <a:r>
              <a:rPr lang="fr-FR" sz="1600" b="1" dirty="0" smtClean="0">
                <a:solidFill>
                  <a:srgbClr val="00B050"/>
                </a:solidFill>
              </a:rPr>
              <a:t> </a:t>
            </a:r>
            <a:r>
              <a:rPr lang="fr-FR" sz="1600" b="1" dirty="0" err="1">
                <a:solidFill>
                  <a:srgbClr val="00B050"/>
                </a:solidFill>
              </a:rPr>
              <a:t>r</a:t>
            </a:r>
            <a:r>
              <a:rPr lang="fr-FR" sz="1600" b="1" dirty="0" err="1" smtClean="0">
                <a:solidFill>
                  <a:srgbClr val="00B050"/>
                </a:solidFill>
              </a:rPr>
              <a:t>eviews</a:t>
            </a:r>
            <a:r>
              <a:rPr lang="fr-FR" sz="1600" b="1" dirty="0" smtClean="0">
                <a:solidFill>
                  <a:srgbClr val="00B050"/>
                </a:solidFill>
              </a:rPr>
              <a:t>: </a:t>
            </a:r>
            <a:r>
              <a:rPr lang="fr-FR" sz="1600" b="1" dirty="0" err="1" smtClean="0">
                <a:solidFill>
                  <a:srgbClr val="00B050"/>
                </a:solidFill>
              </a:rPr>
              <a:t>Director</a:t>
            </a:r>
            <a:r>
              <a:rPr lang="fr-FR" sz="1600" b="1" dirty="0" smtClean="0">
                <a:solidFill>
                  <a:srgbClr val="00B050"/>
                </a:solidFill>
              </a:rPr>
              <a:t> NSF-DOE JSR (2016),  </a:t>
            </a:r>
          </a:p>
          <a:p>
            <a:pPr marL="914400" lvl="2" indent="0">
              <a:buNone/>
            </a:pPr>
            <a:r>
              <a:rPr lang="fr-FR" sz="1600" b="1" dirty="0" smtClean="0">
                <a:solidFill>
                  <a:srgbClr val="00B050"/>
                </a:solidFill>
              </a:rPr>
              <a:t>    RSP IN2P3 (2017), FCS MRR (2017)</a:t>
            </a:r>
          </a:p>
          <a:p>
            <a:pPr marL="914400" lvl="2" indent="0">
              <a:buNone/>
            </a:pPr>
            <a:endParaRPr lang="fr-FR" sz="1600" b="1" dirty="0">
              <a:solidFill>
                <a:srgbClr val="00B050"/>
              </a:solidFill>
            </a:endParaRPr>
          </a:p>
          <a:p>
            <a:pPr lvl="2"/>
            <a:r>
              <a:rPr lang="fr-FR" sz="1600" b="1" dirty="0" err="1" smtClean="0">
                <a:solidFill>
                  <a:srgbClr val="0000FF"/>
                </a:solidFill>
              </a:rPr>
              <a:t>Scale</a:t>
            </a:r>
            <a:r>
              <a:rPr lang="fr-FR" sz="1600" b="1" dirty="0" smtClean="0">
                <a:solidFill>
                  <a:srgbClr val="0000FF"/>
                </a:solidFill>
              </a:rPr>
              <a:t> 1 prototype </a:t>
            </a:r>
            <a:r>
              <a:rPr lang="fr-FR" sz="1600" b="1" dirty="0" err="1" smtClean="0">
                <a:solidFill>
                  <a:srgbClr val="0000FF"/>
                </a:solidFill>
              </a:rPr>
              <a:t>under</a:t>
            </a:r>
            <a:r>
              <a:rPr lang="fr-FR" sz="1600" b="1" dirty="0" smtClean="0">
                <a:solidFill>
                  <a:srgbClr val="0000FF"/>
                </a:solidFill>
              </a:rPr>
              <a:t> construction @ LPSC, CPPM and LPNHE</a:t>
            </a:r>
          </a:p>
        </p:txBody>
      </p:sp>
      <p:pic>
        <p:nvPicPr>
          <p:cNvPr id="11" name="Image 10" descr="LSST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6" y="3284984"/>
            <a:ext cx="1827267" cy="24414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12160" y="5848550"/>
            <a:ext cx="272625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F. </a:t>
            </a:r>
            <a:r>
              <a:rPr lang="fr-FR" sz="1200" b="1" dirty="0" err="1" smtClean="0"/>
              <a:t>Virieux</a:t>
            </a:r>
            <a:r>
              <a:rPr lang="fr-FR" sz="1200" b="1" dirty="0" smtClean="0"/>
              <a:t> (PM), E. Marin-</a:t>
            </a:r>
            <a:r>
              <a:rPr lang="fr-FR" sz="1200" b="1" dirty="0" err="1" smtClean="0"/>
              <a:t>Matholaz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5876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Department</a:t>
            </a:r>
            <a:r>
              <a:rPr lang="fr-FR" dirty="0" smtClean="0"/>
              <a:t>: DPC LISA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484926" y="825699"/>
            <a:ext cx="69012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France 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in charge of the Data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Processing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 Centre (DPC) :</a:t>
            </a:r>
          </a:p>
          <a:p>
            <a:pPr lvl="2">
              <a:buFont typeface="Wingdings" pitchFamily="2" charset="2"/>
              <a:buChar char="ü"/>
            </a:pPr>
            <a:r>
              <a:rPr lang="fr-FR" sz="1600" dirty="0"/>
              <a:t>CNES phase 0 : </a:t>
            </a:r>
            <a:r>
              <a:rPr lang="fr-FR" sz="1600" dirty="0" err="1"/>
              <a:t>load</a:t>
            </a:r>
            <a:r>
              <a:rPr lang="fr-FR" sz="1600" dirty="0"/>
              <a:t> </a:t>
            </a:r>
            <a:r>
              <a:rPr lang="fr-FR" sz="1600" dirty="0" err="1"/>
              <a:t>peaks</a:t>
            </a:r>
            <a:r>
              <a:rPr lang="fr-FR" sz="1600" dirty="0"/>
              <a:t> management </a:t>
            </a:r>
            <a:endParaRPr lang="fr-FR" sz="1600" dirty="0" smtClean="0"/>
          </a:p>
          <a:p>
            <a:pPr lvl="2"/>
            <a:r>
              <a:rPr lang="fr-FR" sz="1600" dirty="0"/>
              <a:t> </a:t>
            </a:r>
            <a:r>
              <a:rPr lang="fr-FR" sz="1600" dirty="0" smtClean="0"/>
              <a:t>         =&gt; </a:t>
            </a:r>
            <a:r>
              <a:rPr lang="fr-FR" sz="1600" dirty="0" err="1"/>
              <a:t>hybrid</a:t>
            </a:r>
            <a:r>
              <a:rPr lang="fr-FR" sz="1600" dirty="0"/>
              <a:t> cluster (</a:t>
            </a:r>
            <a:r>
              <a:rPr lang="fr-FR" sz="1600" dirty="0" err="1"/>
              <a:t>continuous</a:t>
            </a:r>
            <a:r>
              <a:rPr lang="fr-FR" sz="1600" dirty="0"/>
              <a:t> </a:t>
            </a:r>
            <a:r>
              <a:rPr lang="fr-FR" sz="1600" dirty="0" err="1"/>
              <a:t>load</a:t>
            </a:r>
            <a:r>
              <a:rPr lang="fr-FR" sz="1600" dirty="0"/>
              <a:t>) / </a:t>
            </a:r>
            <a:r>
              <a:rPr lang="fr-FR" sz="1600" dirty="0" err="1"/>
              <a:t>cloud</a:t>
            </a:r>
            <a:r>
              <a:rPr lang="fr-FR" sz="1600" dirty="0"/>
              <a:t> </a:t>
            </a:r>
            <a:r>
              <a:rPr lang="it-IT" sz="1600" dirty="0"/>
              <a:t>(peak) system.</a:t>
            </a:r>
          </a:p>
          <a:p>
            <a:pPr lvl="2">
              <a:buFont typeface="Wingdings" pitchFamily="2" charset="2"/>
              <a:buChar char="ü"/>
            </a:pPr>
            <a:r>
              <a:rPr lang="it-IT" sz="1600" dirty="0"/>
              <a:t>R&amp;T CNES/ATOS : Docker containerization of </a:t>
            </a:r>
            <a:r>
              <a:rPr lang="it-IT" sz="1600" dirty="0" smtClean="0"/>
              <a:t>applications</a:t>
            </a:r>
            <a:endParaRPr lang="fr-FR" sz="1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47965" r="37144"/>
          <a:stretch/>
        </p:blipFill>
        <p:spPr>
          <a:xfrm>
            <a:off x="105447" y="3429000"/>
            <a:ext cx="2544467" cy="19757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34271" y="1988840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Objective:</a:t>
            </a:r>
            <a:r>
              <a:rPr lang="fr-FR" sz="1600" dirty="0" smtClean="0"/>
              <a:t> </a:t>
            </a:r>
            <a:r>
              <a:rPr lang="fr-FR" sz="1600" dirty="0" err="1" smtClean="0"/>
              <a:t>provide</a:t>
            </a:r>
            <a:r>
              <a:rPr lang="fr-FR" sz="1600" dirty="0" smtClean="0"/>
              <a:t> hardware and software </a:t>
            </a:r>
            <a:r>
              <a:rPr lang="fr-FR" sz="1600" dirty="0" err="1" smtClean="0"/>
              <a:t>tools</a:t>
            </a:r>
            <a:r>
              <a:rPr lang="fr-FR" sz="1600" dirty="0" smtClean="0"/>
              <a:t> to the consortium to host and </a:t>
            </a:r>
            <a:r>
              <a:rPr lang="fr-FR" sz="1600" dirty="0" err="1" smtClean="0"/>
              <a:t>process</a:t>
            </a:r>
            <a:endParaRPr lang="fr-FR" sz="1600" dirty="0" smtClean="0"/>
          </a:p>
          <a:p>
            <a:r>
              <a:rPr lang="fr-FR" sz="1600" dirty="0" smtClean="0"/>
              <a:t>LISA data </a:t>
            </a:r>
            <a:r>
              <a:rPr lang="fr-FR" sz="1600" dirty="0" err="1" smtClean="0"/>
              <a:t>analysis</a:t>
            </a:r>
            <a:r>
              <a:rPr lang="fr-FR" sz="1600" dirty="0"/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34271" y="2685309"/>
            <a:ext cx="7829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Context</a:t>
            </a:r>
            <a:r>
              <a:rPr lang="fr-FR" sz="1600" b="1" dirty="0" smtClean="0"/>
              <a:t>:</a:t>
            </a:r>
            <a:r>
              <a:rPr lang="fr-FR" sz="1600" dirty="0" smtClean="0"/>
              <a:t> APC + CNES leadership, </a:t>
            </a:r>
            <a:r>
              <a:rPr lang="fr-FR" sz="1600" dirty="0" err="1" smtClean="0"/>
              <a:t>relatively</a:t>
            </a:r>
            <a:r>
              <a:rPr lang="fr-FR" sz="1600" dirty="0" smtClean="0"/>
              <a:t> </a:t>
            </a:r>
            <a:r>
              <a:rPr lang="fr-FR" sz="1600" dirty="0" err="1" smtClean="0"/>
              <a:t>small</a:t>
            </a:r>
            <a:r>
              <a:rPr lang="fr-FR" sz="1600" dirty="0" smtClean="0"/>
              <a:t> data volume (1Tb/</a:t>
            </a:r>
            <a:r>
              <a:rPr lang="fr-FR" sz="1600" dirty="0" err="1" smtClean="0"/>
              <a:t>year</a:t>
            </a:r>
            <a:r>
              <a:rPr lang="fr-FR" sz="1600" dirty="0" smtClean="0"/>
              <a:t>) but </a:t>
            </a:r>
            <a:r>
              <a:rPr lang="fr-FR" sz="1600" dirty="0" err="1" smtClean="0"/>
              <a:t>some</a:t>
            </a:r>
            <a:endParaRPr lang="fr-FR" sz="1600" dirty="0" smtClean="0"/>
          </a:p>
          <a:p>
            <a:r>
              <a:rPr lang="fr-FR" sz="1600" dirty="0" err="1"/>
              <a:t>p</a:t>
            </a:r>
            <a:r>
              <a:rPr lang="fr-FR" sz="1600" dirty="0" err="1" smtClean="0"/>
              <a:t>rocessing</a:t>
            </a:r>
            <a:r>
              <a:rPr lang="fr-FR" sz="1600" dirty="0" smtClean="0"/>
              <a:t> </a:t>
            </a:r>
            <a:r>
              <a:rPr lang="fr-FR" sz="1600" dirty="0" err="1" smtClean="0"/>
              <a:t>tasks</a:t>
            </a:r>
            <a:r>
              <a:rPr lang="fr-FR" sz="1600" dirty="0" smtClean="0"/>
              <a:t> are CPU </a:t>
            </a:r>
            <a:r>
              <a:rPr lang="fr-FR" sz="1600" dirty="0" err="1" smtClean="0"/>
              <a:t>demanding</a:t>
            </a:r>
            <a:endParaRPr lang="fr-FR" sz="1600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2649542" y="3284984"/>
            <a:ext cx="65369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-&gt; use </a:t>
            </a:r>
            <a:r>
              <a:rPr lang="fr-FR" sz="1600" dirty="0" err="1" smtClean="0"/>
              <a:t>distributed</a:t>
            </a:r>
            <a:r>
              <a:rPr lang="fr-FR" sz="1600" dirty="0" smtClean="0"/>
              <a:t>/on-</a:t>
            </a:r>
            <a:r>
              <a:rPr lang="fr-FR" sz="1600" dirty="0" err="1" smtClean="0"/>
              <a:t>demand</a:t>
            </a:r>
            <a:r>
              <a:rPr lang="fr-FR" sz="1600" dirty="0" smtClean="0"/>
              <a:t> CPU (~ 5000 </a:t>
            </a:r>
            <a:r>
              <a:rPr lang="fr-FR" sz="1600" dirty="0" err="1" smtClean="0"/>
              <a:t>cores</a:t>
            </a:r>
            <a:r>
              <a:rPr lang="fr-FR" sz="1600" dirty="0" smtClean="0"/>
              <a:t>/center, ~ 3 </a:t>
            </a:r>
            <a:r>
              <a:rPr lang="fr-FR" sz="1600" dirty="0" err="1" smtClean="0"/>
              <a:t>centers</a:t>
            </a:r>
            <a:r>
              <a:rPr lang="fr-FR" sz="1600" dirty="0" smtClean="0"/>
              <a:t>,</a:t>
            </a:r>
          </a:p>
          <a:p>
            <a:r>
              <a:rPr lang="fr-FR" sz="1600" dirty="0" err="1"/>
              <a:t>i</a:t>
            </a:r>
            <a:r>
              <a:rPr lang="fr-FR" sz="1600" dirty="0" err="1" smtClean="0"/>
              <a:t>ncluding</a:t>
            </a:r>
            <a:r>
              <a:rPr lang="fr-FR" sz="1600" dirty="0" smtClean="0"/>
              <a:t> the main French center)</a:t>
            </a:r>
          </a:p>
          <a:p>
            <a:r>
              <a:rPr lang="fr-FR" sz="1600" dirty="0" smtClean="0"/>
              <a:t>-&gt; </a:t>
            </a:r>
            <a:r>
              <a:rPr lang="fr-FR" sz="1600" dirty="0" err="1" smtClean="0"/>
              <a:t>develop</a:t>
            </a:r>
            <a:r>
              <a:rPr lang="fr-FR" sz="1600" dirty="0" smtClean="0"/>
              <a:t> </a:t>
            </a:r>
            <a:r>
              <a:rPr lang="fr-FR" sz="1600" dirty="0" err="1" smtClean="0"/>
              <a:t>luggable</a:t>
            </a:r>
            <a:r>
              <a:rPr lang="fr-FR" sz="1600" dirty="0" smtClean="0"/>
              <a:t> </a:t>
            </a:r>
            <a:r>
              <a:rPr lang="fr-FR" sz="1600" dirty="0" err="1" smtClean="0"/>
              <a:t>tools</a:t>
            </a:r>
            <a:r>
              <a:rPr lang="fr-FR" sz="1600" dirty="0" smtClean="0"/>
              <a:t> and services (</a:t>
            </a:r>
            <a:r>
              <a:rPr lang="fr-FR" sz="1600" dirty="0" err="1" smtClean="0"/>
              <a:t>virtualization</a:t>
            </a:r>
            <a:r>
              <a:rPr lang="fr-FR" sz="1600" dirty="0" smtClean="0"/>
              <a:t>, containers)</a:t>
            </a:r>
          </a:p>
          <a:p>
            <a:endParaRPr lang="fr-FR" sz="1600" dirty="0" smtClean="0"/>
          </a:p>
          <a:p>
            <a:endParaRPr lang="fr-FR" sz="1600" dirty="0"/>
          </a:p>
          <a:p>
            <a:r>
              <a:rPr lang="fr-FR" sz="1600" b="1" dirty="0" err="1" smtClean="0"/>
              <a:t>Ongoing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activites</a:t>
            </a:r>
            <a:r>
              <a:rPr lang="fr-FR" sz="1600" b="1" dirty="0" smtClean="0"/>
              <a:t>: </a:t>
            </a:r>
            <a:r>
              <a:rPr lang="fr-FR" sz="1600" dirty="0" smtClean="0"/>
              <a:t>1) APC </a:t>
            </a:r>
            <a:r>
              <a:rPr lang="fr-FR" sz="1600" dirty="0" err="1" smtClean="0"/>
              <a:t>provides</a:t>
            </a:r>
            <a:r>
              <a:rPr lang="fr-FR" sz="1600" dirty="0" smtClean="0"/>
              <a:t> the proto-DPC (</a:t>
            </a:r>
            <a:r>
              <a:rPr lang="fr-FR" sz="1600" dirty="0" err="1" smtClean="0"/>
              <a:t>continuous</a:t>
            </a:r>
            <a:r>
              <a:rPr lang="fr-FR" sz="1600" dirty="0" smtClean="0"/>
              <a:t> </a:t>
            </a:r>
          </a:p>
          <a:p>
            <a:r>
              <a:rPr lang="fr-FR" sz="1600" dirty="0" err="1" smtClean="0"/>
              <a:t>Integration</a:t>
            </a:r>
            <a:r>
              <a:rPr lang="fr-FR" sz="1600" dirty="0" smtClean="0"/>
              <a:t>) + (due to end 2017) proto-</a:t>
            </a:r>
            <a:r>
              <a:rPr lang="fr-FR" sz="1600" dirty="0" err="1" smtClean="0"/>
              <a:t>database</a:t>
            </a:r>
            <a:r>
              <a:rPr lang="fr-FR" sz="1600" dirty="0" smtClean="0"/>
              <a:t> </a:t>
            </a:r>
            <a:r>
              <a:rPr lang="fr-FR" sz="1600" dirty="0" err="1" smtClean="0"/>
              <a:t>expected</a:t>
            </a:r>
            <a:r>
              <a:rPr lang="fr-FR" sz="1600" dirty="0" smtClean="0"/>
              <a:t> for the </a:t>
            </a:r>
            <a:r>
              <a:rPr lang="fr-FR" sz="1600" dirty="0" err="1" smtClean="0"/>
              <a:t>next</a:t>
            </a:r>
            <a:endParaRPr lang="fr-FR" sz="1600" dirty="0"/>
          </a:p>
          <a:p>
            <a:r>
              <a:rPr lang="fr-FR" sz="1600" dirty="0"/>
              <a:t>d</a:t>
            </a:r>
            <a:r>
              <a:rPr lang="fr-FR" sz="1600" dirty="0" smtClean="0"/>
              <a:t>ata challenge. </a:t>
            </a:r>
          </a:p>
          <a:p>
            <a:r>
              <a:rPr lang="fr-FR" sz="1600" dirty="0" smtClean="0"/>
              <a:t>2) CNES, APC and the LISA consortium </a:t>
            </a:r>
            <a:r>
              <a:rPr lang="fr-FR" sz="1600" dirty="0" err="1" smtClean="0"/>
              <a:t>write</a:t>
            </a:r>
            <a:r>
              <a:rPr lang="fr-FR" sz="1600" dirty="0" smtClean="0"/>
              <a:t> the </a:t>
            </a:r>
            <a:r>
              <a:rPr lang="fr-FR" sz="1600" dirty="0" err="1" smtClean="0"/>
              <a:t>definition</a:t>
            </a:r>
            <a:r>
              <a:rPr lang="fr-FR" sz="1600" dirty="0" smtClean="0"/>
              <a:t> document </a:t>
            </a:r>
          </a:p>
          <a:p>
            <a:r>
              <a:rPr lang="fr-FR" sz="1600" dirty="0"/>
              <a:t>a</a:t>
            </a:r>
            <a:r>
              <a:rPr lang="fr-FR" sz="1600" dirty="0" smtClean="0"/>
              <a:t>nd </a:t>
            </a:r>
            <a:r>
              <a:rPr lang="fr-FR" sz="1600" dirty="0" err="1" smtClean="0"/>
              <a:t>specify</a:t>
            </a:r>
            <a:r>
              <a:rPr lang="fr-FR" sz="1600" dirty="0" smtClean="0"/>
              <a:t> </a:t>
            </a:r>
            <a:r>
              <a:rPr lang="fr-FR" sz="1600" dirty="0" err="1" smtClean="0"/>
              <a:t>workpackages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743009" y="5821183"/>
            <a:ext cx="4557658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M. Le Jeune, C. Cavet, E. Marin-</a:t>
            </a:r>
            <a:r>
              <a:rPr lang="fr-FR" sz="1200" b="1" dirty="0" err="1" smtClean="0"/>
              <a:t>Matholaz</a:t>
            </a:r>
            <a:r>
              <a:rPr lang="fr-FR" sz="1200" b="1" dirty="0" smtClean="0"/>
              <a:t>, M. </a:t>
            </a:r>
            <a:r>
              <a:rPr lang="fr-FR" sz="1200" b="1" dirty="0" err="1" smtClean="0"/>
              <a:t>Batmanabane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45361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Department</a:t>
            </a:r>
            <a:r>
              <a:rPr lang="fr-FR" dirty="0" smtClean="0"/>
              <a:t>: EUCLID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8" name="Image 7" descr="Euclid_artist-impression_jun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1944216" cy="1944216"/>
          </a:xfrm>
          <a:prstGeom prst="rect">
            <a:avLst/>
          </a:prstGeom>
        </p:spPr>
      </p:pic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903773" y="908720"/>
            <a:ext cx="7236804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Ground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Segment : phase C2</a:t>
            </a:r>
          </a:p>
          <a:p>
            <a:pPr lvl="1"/>
            <a:r>
              <a:rPr lang="fr-FR" sz="1600" dirty="0" smtClean="0">
                <a:latin typeface="Arial" pitchFamily="34" charset="0"/>
                <a:cs typeface="Arial" pitchFamily="34" charset="0"/>
              </a:rPr>
              <a:t>CODEEN :</a:t>
            </a:r>
          </a:p>
          <a:p>
            <a:pPr lvl="2"/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Continuous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integration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platform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for software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development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fr-FR" sz="1600" dirty="0" smtClean="0">
                <a:latin typeface="Arial" pitchFamily="34" charset="0"/>
                <a:cs typeface="Arial" pitchFamily="34" charset="0"/>
              </a:rPr>
              <a:t>Administration and user support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, migration on the OpenStack@CC-IN2P3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cloud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in 2017</a:t>
            </a:r>
          </a:p>
          <a:p>
            <a:pPr marL="914400" lvl="2" indent="0">
              <a:buNone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fr-FR" sz="1600" dirty="0" smtClean="0">
                <a:latin typeface="Arial" pitchFamily="34" charset="0"/>
                <a:cs typeface="Arial" pitchFamily="34" charset="0"/>
              </a:rPr>
              <a:t>EXT/SIM :</a:t>
            </a:r>
          </a:p>
          <a:p>
            <a:pPr lvl="2"/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Ground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observatories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data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integration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Development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of simulator and data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pipeline (démarrage EXT-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generic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starts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in 2017, EXT-LSST in 2018 if Euclid/LSST</a:t>
            </a:r>
          </a:p>
          <a:p>
            <a:pPr marL="914400" lvl="2" indent="0"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    agreement)</a:t>
            </a:r>
          </a:p>
          <a:p>
            <a:pPr marL="914400" lvl="2" indent="0">
              <a:buNone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fr-FR" sz="1600" dirty="0" smtClean="0">
                <a:latin typeface="Arial" pitchFamily="34" charset="0"/>
                <a:cs typeface="Arial" pitchFamily="34" charset="0"/>
              </a:rPr>
              <a:t>SDC France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scientific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coordination (CC-IN2P3) :</a:t>
            </a:r>
          </a:p>
          <a:p>
            <a:pPr lvl="2"/>
            <a:r>
              <a:rPr lang="fr-FR" sz="1600" dirty="0" smtClean="0">
                <a:latin typeface="Arial" pitchFamily="34" charset="0"/>
                <a:cs typeface="Arial" pitchFamily="34" charset="0"/>
              </a:rPr>
              <a:t>Interface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the IN2P3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et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the EUCLID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project</a:t>
            </a: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fr-FR" sz="1600" dirty="0" smtClean="0">
                <a:latin typeface="Arial" pitchFamily="34" charset="0"/>
                <a:cs typeface="Arial" pitchFamily="34" charset="0"/>
              </a:rPr>
              <a:t>Production infrastructure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sizing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and ressources allocation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123728" y="5753028"/>
            <a:ext cx="6552728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C. Cavet (PM), A. </a:t>
            </a:r>
            <a:r>
              <a:rPr lang="fr-FR" sz="1200" b="1" dirty="0" err="1" smtClean="0"/>
              <a:t>Boizard</a:t>
            </a:r>
            <a:r>
              <a:rPr lang="fr-FR" sz="1200" b="1" dirty="0" smtClean="0"/>
              <a:t>, J.M. Colley, M. </a:t>
            </a:r>
            <a:r>
              <a:rPr lang="fr-FR" sz="1200" b="1" dirty="0" err="1" smtClean="0"/>
              <a:t>Detournay</a:t>
            </a:r>
            <a:r>
              <a:rPr lang="fr-FR" sz="1200" b="1" dirty="0" smtClean="0"/>
              <a:t>, R. </a:t>
            </a:r>
            <a:r>
              <a:rPr lang="fr-FR" sz="1200" b="1" dirty="0" err="1" smtClean="0"/>
              <a:t>Fahed</a:t>
            </a:r>
            <a:r>
              <a:rPr lang="fr-FR" sz="1200" b="1" dirty="0" smtClean="0"/>
              <a:t>, M. Le Jeune, M. </a:t>
            </a:r>
            <a:r>
              <a:rPr lang="fr-FR" sz="1200" b="1" dirty="0" err="1" smtClean="0"/>
              <a:t>Souchal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0397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985003" y="991290"/>
            <a:ext cx="3980577" cy="4832092"/>
          </a:xfrm>
          <a:prstGeom prst="rect">
            <a:avLst/>
          </a:prstGeom>
          <a:noFill/>
          <a:ln w="19050">
            <a:solidFill>
              <a:srgbClr val="FF33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High Performance </a:t>
            </a:r>
            <a:r>
              <a:rPr lang="fr-FR" b="1" dirty="0" err="1" smtClean="0">
                <a:solidFill>
                  <a:srgbClr val="FF0000"/>
                </a:solidFill>
              </a:rPr>
              <a:t>Computing</a:t>
            </a:r>
            <a:endParaRPr lang="fr-FR" b="1" dirty="0" smtClean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sz="1600" b="1" dirty="0" err="1" smtClean="0"/>
              <a:t>Studies</a:t>
            </a:r>
            <a:r>
              <a:rPr lang="fr-FR" sz="1600" b="1" dirty="0" smtClean="0"/>
              <a:t> of </a:t>
            </a:r>
            <a:r>
              <a:rPr lang="fr-FR" sz="1600" b="1" dirty="0" err="1" smtClean="0"/>
              <a:t>disk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instabilities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around</a:t>
            </a:r>
            <a:r>
              <a:rPr lang="fr-FR" sz="1600" b="1" dirty="0" smtClean="0"/>
              <a:t> </a:t>
            </a:r>
          </a:p>
          <a:p>
            <a:r>
              <a:rPr lang="fr-FR" sz="1600" b="1" dirty="0"/>
              <a:t>b</a:t>
            </a:r>
            <a:r>
              <a:rPr lang="fr-FR" sz="1600" b="1" dirty="0" smtClean="0"/>
              <a:t>lack </a:t>
            </a:r>
            <a:r>
              <a:rPr lang="fr-FR" sz="1600" b="1" dirty="0" err="1" smtClean="0"/>
              <a:t>hole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accretion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disk</a:t>
            </a:r>
            <a:endParaRPr lang="fr-FR" sz="1600" b="1" dirty="0" smtClean="0"/>
          </a:p>
          <a:p>
            <a:endParaRPr lang="fr-FR" sz="1600" b="1" dirty="0" smtClean="0"/>
          </a:p>
          <a:p>
            <a:pPr marL="742950" lvl="1" indent="-285750">
              <a:buFont typeface="Arial" panose="020B0604020202020204" pitchFamily="34" charset="0"/>
              <a:buChar char="•"/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(7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nodes bought </a:t>
            </a: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by the HPC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team), CINES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 compilation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optimization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Visualization for very big data :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challenge</a:t>
            </a: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cs typeface="Arial" pitchFamily="34" charset="0"/>
              </a:rPr>
              <a:t>IT </a:t>
            </a:r>
            <a:r>
              <a:rPr lang="fr-FR" dirty="0" err="1" smtClean="0">
                <a:cs typeface="Arial" pitchFamily="34" charset="0"/>
              </a:rPr>
              <a:t>Department</a:t>
            </a:r>
            <a:r>
              <a:rPr lang="fr-FR" dirty="0" smtClean="0">
                <a:cs typeface="Arial" pitchFamily="34" charset="0"/>
              </a:rPr>
              <a:t>: Data </a:t>
            </a:r>
            <a:r>
              <a:rPr lang="fr-FR" dirty="0" err="1" smtClean="0">
                <a:cs typeface="Arial" pitchFamily="34" charset="0"/>
              </a:rPr>
              <a:t>analysis</a:t>
            </a:r>
            <a:r>
              <a:rPr lang="fr-FR" dirty="0" smtClean="0">
                <a:cs typeface="Arial" pitchFamily="34" charset="0"/>
              </a:rPr>
              <a:t> &amp; </a:t>
            </a:r>
            <a:r>
              <a:rPr lang="fr-FR" dirty="0" err="1" smtClean="0">
                <a:cs typeface="Arial" pitchFamily="34" charset="0"/>
              </a:rPr>
              <a:t>Computing</a:t>
            </a:r>
            <a:endParaRPr lang="fr-FR" dirty="0"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79587" y="989638"/>
            <a:ext cx="4294765" cy="5078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Map-making</a:t>
            </a:r>
            <a:r>
              <a:rPr lang="fr-FR" b="1" dirty="0" smtClean="0">
                <a:solidFill>
                  <a:srgbClr val="FF0000"/>
                </a:solidFill>
              </a:rPr>
              <a:t> for CMB data </a:t>
            </a:r>
            <a:r>
              <a:rPr lang="fr-FR" b="1" dirty="0" err="1" smtClean="0">
                <a:solidFill>
                  <a:srgbClr val="FF0000"/>
                </a:solidFill>
              </a:rPr>
              <a:t>analysis</a:t>
            </a:r>
            <a:endParaRPr lang="fr-FR" b="1" dirty="0" smtClean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sz="1600" b="1" dirty="0" smtClean="0"/>
              <a:t>How to </a:t>
            </a:r>
            <a:r>
              <a:rPr lang="fr-FR" sz="1600" b="1" dirty="0" err="1" smtClean="0"/>
              <a:t>keep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refined</a:t>
            </a:r>
            <a:r>
              <a:rPr lang="fr-FR" sz="1600" b="1" dirty="0" smtClean="0"/>
              <a:t> data </a:t>
            </a:r>
            <a:r>
              <a:rPr lang="fr-FR" sz="1600" b="1" dirty="0" err="1" smtClean="0"/>
              <a:t>analysis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when</a:t>
            </a:r>
            <a:endParaRPr lang="fr-FR" sz="1600" b="1" dirty="0"/>
          </a:p>
          <a:p>
            <a:r>
              <a:rPr lang="fr-FR" sz="1600" b="1" dirty="0"/>
              <a:t>d</a:t>
            </a:r>
            <a:r>
              <a:rPr lang="fr-FR" sz="1600" b="1" dirty="0" smtClean="0"/>
              <a:t>ata volume </a:t>
            </a:r>
            <a:r>
              <a:rPr lang="fr-FR" sz="1600" b="1" dirty="0" err="1" smtClean="0"/>
              <a:t>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exploding</a:t>
            </a:r>
            <a:r>
              <a:rPr lang="fr-FR" sz="1600" b="1" dirty="0" smtClean="0"/>
              <a:t> ? </a:t>
            </a:r>
          </a:p>
          <a:p>
            <a:endParaRPr lang="fr-FR" sz="1600" dirty="0" smtClean="0"/>
          </a:p>
          <a:p>
            <a:r>
              <a:rPr lang="fr-FR" sz="1600" dirty="0" err="1" smtClean="0"/>
              <a:t>Number</a:t>
            </a:r>
            <a:r>
              <a:rPr lang="fr-FR" sz="1600" dirty="0" smtClean="0"/>
              <a:t> of detectors : </a:t>
            </a:r>
          </a:p>
          <a:p>
            <a:r>
              <a:rPr lang="fr-FR" sz="1600" dirty="0" err="1" smtClean="0"/>
              <a:t>Polarbear</a:t>
            </a:r>
            <a:r>
              <a:rPr lang="fr-FR" sz="1600" dirty="0" smtClean="0"/>
              <a:t> I: 1200 -&gt; </a:t>
            </a:r>
            <a:r>
              <a:rPr lang="fr-FR" sz="1600" dirty="0" err="1" smtClean="0"/>
              <a:t>Polarbear</a:t>
            </a:r>
            <a:r>
              <a:rPr lang="fr-FR" sz="1600" dirty="0" smtClean="0"/>
              <a:t> II: 7500</a:t>
            </a:r>
          </a:p>
          <a:p>
            <a:r>
              <a:rPr lang="fr-FR" sz="1600" dirty="0" smtClean="0"/>
              <a:t>-&gt; SIMONS </a:t>
            </a:r>
            <a:r>
              <a:rPr lang="fr-FR" sz="1600" dirty="0" err="1" smtClean="0"/>
              <a:t>array</a:t>
            </a:r>
            <a:r>
              <a:rPr lang="fr-FR" sz="1600" dirty="0" smtClean="0"/>
              <a:t> (2018): 22000</a:t>
            </a:r>
          </a:p>
          <a:p>
            <a:endParaRPr lang="fr-FR" sz="1600" dirty="0"/>
          </a:p>
          <a:p>
            <a:r>
              <a:rPr lang="fr-FR" sz="1600" dirty="0" smtClean="0"/>
              <a:t>Size =</a:t>
            </a:r>
            <a:r>
              <a:rPr lang="fr-FR" sz="1600" dirty="0" err="1" smtClean="0"/>
              <a:t>n_t</a:t>
            </a:r>
            <a:r>
              <a:rPr lang="fr-FR" sz="1600" dirty="0" smtClean="0"/>
              <a:t> (10</a:t>
            </a:r>
            <a:r>
              <a:rPr lang="fr-FR" sz="1600" baseline="30000" dirty="0" smtClean="0"/>
              <a:t>9</a:t>
            </a:r>
            <a:r>
              <a:rPr lang="fr-FR" sz="1600" dirty="0" smtClean="0"/>
              <a:t>) x </a:t>
            </a:r>
            <a:r>
              <a:rPr lang="fr-FR" sz="1600" dirty="0" err="1" smtClean="0"/>
              <a:t>n_pix</a:t>
            </a:r>
            <a:r>
              <a:rPr lang="fr-FR" sz="1600" dirty="0" smtClean="0"/>
              <a:t> (10</a:t>
            </a:r>
            <a:r>
              <a:rPr lang="fr-FR" sz="1600" baseline="30000" dirty="0" smtClean="0"/>
              <a:t>7</a:t>
            </a:r>
            <a:r>
              <a:rPr lang="fr-FR" sz="1600" dirty="0" smtClean="0"/>
              <a:t>)</a:t>
            </a:r>
          </a:p>
          <a:p>
            <a:endParaRPr lang="fr-FR" sz="1600" dirty="0"/>
          </a:p>
          <a:p>
            <a:r>
              <a:rPr lang="fr-FR" sz="1600" b="1" dirty="0" err="1" smtClean="0"/>
              <a:t>Unbiased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mapmaking</a:t>
            </a:r>
            <a:r>
              <a:rPr lang="fr-FR" sz="1600" b="1" dirty="0" smtClean="0"/>
              <a:t> (</a:t>
            </a:r>
            <a:r>
              <a:rPr lang="fr-FR" sz="1600" b="1" dirty="0" err="1" smtClean="0"/>
              <a:t>iterative</a:t>
            </a:r>
            <a:r>
              <a:rPr lang="fr-FR" sz="1600" b="1" dirty="0" smtClean="0"/>
              <a:t>) </a:t>
            </a:r>
            <a:r>
              <a:rPr lang="fr-FR" sz="1600" dirty="0" smtClean="0"/>
              <a:t>to </a:t>
            </a:r>
            <a:r>
              <a:rPr lang="fr-FR" sz="1600" dirty="0" err="1" smtClean="0"/>
              <a:t>get</a:t>
            </a:r>
            <a:r>
              <a:rPr lang="fr-FR" sz="1600" dirty="0" smtClean="0"/>
              <a:t>  full </a:t>
            </a:r>
          </a:p>
          <a:p>
            <a:r>
              <a:rPr lang="fr-FR" sz="1600" dirty="0" err="1" smtClean="0"/>
              <a:t>map</a:t>
            </a:r>
            <a:r>
              <a:rPr lang="fr-FR" sz="1600" dirty="0" smtClean="0"/>
              <a:t> </a:t>
            </a:r>
            <a:r>
              <a:rPr lang="fr-FR" sz="1600" dirty="0" err="1" smtClean="0"/>
              <a:t>recovery</a:t>
            </a:r>
            <a:r>
              <a:rPr lang="fr-FR" sz="1600" dirty="0" smtClean="0"/>
              <a:t> </a:t>
            </a:r>
            <a:r>
              <a:rPr lang="fr-FR" sz="1600" dirty="0" err="1" smtClean="0"/>
              <a:t>at</a:t>
            </a:r>
            <a:r>
              <a:rPr lang="fr-FR" sz="1600" dirty="0" smtClean="0"/>
              <a:t> </a:t>
            </a:r>
            <a:r>
              <a:rPr lang="fr-FR" sz="1600" dirty="0" err="1" smtClean="0"/>
              <a:t>optimized</a:t>
            </a:r>
            <a:r>
              <a:rPr lang="fr-FR" sz="1600" dirty="0" smtClean="0"/>
              <a:t> CPU </a:t>
            </a:r>
            <a:r>
              <a:rPr lang="fr-FR" sz="1600" dirty="0" err="1" smtClean="0"/>
              <a:t>cost</a:t>
            </a:r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  <a:p>
            <a:endParaRPr lang="fr-FR" sz="1600" dirty="0" smtClean="0"/>
          </a:p>
          <a:p>
            <a:endParaRPr lang="fr-FR" sz="1600" dirty="0"/>
          </a:p>
          <a:p>
            <a:endParaRPr lang="fr-FR" sz="1600" dirty="0" smtClean="0"/>
          </a:p>
          <a:p>
            <a:endParaRPr lang="fr-FR" sz="1600" dirty="0"/>
          </a:p>
          <a:p>
            <a:endParaRPr lang="fr-FR" sz="1600" dirty="0" smtClean="0"/>
          </a:p>
        </p:txBody>
      </p:sp>
      <p:pic>
        <p:nvPicPr>
          <p:cNvPr id="8" name="Imag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4365105"/>
            <a:ext cx="2304256" cy="1594846"/>
          </a:xfrm>
          <a:prstGeom prst="rect">
            <a:avLst/>
          </a:prstGeom>
          <a:ln>
            <a:noFill/>
          </a:ln>
        </p:spPr>
      </p:pic>
      <p:pic>
        <p:nvPicPr>
          <p:cNvPr id="9" name="inconnu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4088" y="3933056"/>
            <a:ext cx="1794821" cy="179802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ZoneTexte 10"/>
          <p:cNvSpPr txBox="1"/>
          <p:nvPr/>
        </p:nvSpPr>
        <p:spPr>
          <a:xfrm>
            <a:off x="3218706" y="5763185"/>
            <a:ext cx="110959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M. Le Jeune </a:t>
            </a:r>
            <a:endParaRPr lang="fr-FR" sz="12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465167" y="5504576"/>
            <a:ext cx="743024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F. Dodu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359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37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Quality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Unit: 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Organization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78860" y="820091"/>
            <a:ext cx="2096996" cy="16004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3 permanent</a:t>
            </a:r>
          </a:p>
          <a:p>
            <a:r>
              <a:rPr lang="fr-FR" sz="1400" b="1" dirty="0" smtClean="0"/>
              <a:t>1 </a:t>
            </a:r>
            <a:r>
              <a:rPr lang="fr-FR" sz="1400" b="1" dirty="0" err="1" smtClean="0"/>
              <a:t>apprentice</a:t>
            </a:r>
            <a:endParaRPr lang="fr-FR" sz="1400" b="1" dirty="0" smtClean="0"/>
          </a:p>
          <a:p>
            <a:endParaRPr lang="fr-FR" sz="1400" b="1" dirty="0"/>
          </a:p>
          <a:p>
            <a:r>
              <a:rPr lang="fr-FR" sz="1400" b="1" dirty="0" smtClean="0"/>
              <a:t>IR </a:t>
            </a:r>
            <a:r>
              <a:rPr lang="fr-FR" sz="1400" b="1" dirty="0" err="1" smtClean="0"/>
              <a:t>with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PhD</a:t>
            </a:r>
            <a:r>
              <a:rPr lang="fr-FR" sz="1400" b="1" dirty="0" smtClean="0"/>
              <a:t>: 1</a:t>
            </a:r>
          </a:p>
          <a:p>
            <a:endParaRPr lang="fr-FR" sz="1400" b="1" dirty="0"/>
          </a:p>
          <a:p>
            <a:r>
              <a:rPr lang="fr-FR" sz="1400" b="1" dirty="0" smtClean="0"/>
              <a:t>Total: 4 +</a:t>
            </a:r>
          </a:p>
          <a:p>
            <a:r>
              <a:rPr lang="fr-FR" sz="1400" b="1" dirty="0" smtClean="0"/>
              <a:t>1 </a:t>
            </a:r>
            <a:r>
              <a:rPr lang="fr-FR" sz="1400" b="1" dirty="0" err="1" smtClean="0"/>
              <a:t>ext</a:t>
            </a:r>
            <a:r>
              <a:rPr lang="fr-FR" sz="1400" b="1" dirty="0" smtClean="0"/>
              <a:t>. consultant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34933" y="5739370"/>
            <a:ext cx="574548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Multi-</a:t>
            </a:r>
            <a:r>
              <a:rPr lang="fr-FR" sz="1600" b="1" dirty="0" err="1" smtClean="0"/>
              <a:t>projects</a:t>
            </a:r>
            <a:r>
              <a:rPr lang="fr-FR" sz="1600" b="1" dirty="0" smtClean="0"/>
              <a:t> and transverse </a:t>
            </a:r>
            <a:r>
              <a:rPr lang="fr-FR" sz="1600" b="1" dirty="0" err="1" smtClean="0"/>
              <a:t>activities</a:t>
            </a:r>
            <a:r>
              <a:rPr lang="fr-FR" sz="1600" b="1" dirty="0" smtClean="0"/>
              <a:t> for the </a:t>
            </a:r>
            <a:r>
              <a:rPr lang="fr-FR" sz="1600" b="1" dirty="0" err="1" smtClean="0"/>
              <a:t>laboratory</a:t>
            </a:r>
            <a:endParaRPr lang="fr-FR" sz="16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81430" y="2967447"/>
            <a:ext cx="2227810" cy="77392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Stéphane C</a:t>
            </a: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OLONGES (IR2)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Product  Assurance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654709" y="2967445"/>
            <a:ext cx="1913245" cy="789845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Catherine HUGON (IE2)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spc="-15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Information </a:t>
            </a:r>
            <a:r>
              <a:rPr lang="fr-FR" sz="1400" b="1" kern="0" spc="-15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Systems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339982" y="1340768"/>
            <a:ext cx="2210078" cy="723288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</a:t>
            </a: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QAP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Corinne JUFFROY (IR1)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spc="-15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Quality</a:t>
            </a:r>
            <a:r>
              <a:rPr lang="fr-FR" sz="1400" b="1" kern="0" spc="-15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 Manager</a:t>
            </a:r>
            <a:endParaRPr kumimoji="0" lang="fr-FR" sz="1400" b="1" i="0" u="none" strike="noStrike" kern="0" cap="none" spc="-15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882625" y="2933601"/>
            <a:ext cx="2081863" cy="836129"/>
          </a:xfrm>
          <a:prstGeom prst="roundRect">
            <a:avLst/>
          </a:prstGeom>
          <a:solidFill>
            <a:srgbClr val="A5A5A5">
              <a:lumMod val="40000"/>
              <a:lumOff val="60000"/>
            </a:srgbClr>
          </a:soli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Ghania</a:t>
            </a: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MEDJDOUB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Nexeya</a:t>
            </a: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Consulting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Product</a:t>
            </a:r>
            <a:r>
              <a:rPr kumimoji="0" lang="fr-FR" sz="1400" b="1" i="0" u="none" strike="noStrike" kern="0" cap="none" spc="-15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Assurance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7158460" y="4046965"/>
            <a:ext cx="1233208" cy="680945"/>
          </a:xfrm>
          <a:prstGeom prst="roundRect">
            <a:avLst/>
          </a:prstGeom>
          <a:solidFill>
            <a:srgbClr val="A5A5A5">
              <a:lumMod val="40000"/>
              <a:lumOff val="60000"/>
            </a:srgbClr>
          </a:soli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TARANIS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857702" y="4018083"/>
            <a:ext cx="1289967" cy="700068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spc="-15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I</a:t>
            </a: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nformation</a:t>
            </a:r>
            <a:endParaRPr kumimoji="0" lang="fr-FR" sz="1400" b="1" i="0" u="none" strike="noStrike" kern="0" cap="none" spc="-15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spc="-15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Systems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381783" y="3911920"/>
            <a:ext cx="1579034" cy="103636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Electronics</a:t>
            </a:r>
            <a:r>
              <a:rPr kumimoji="0" lang="fr-FR" sz="1400" b="1" i="0" u="none" strike="noStrike" kern="0" cap="none" spc="-15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Product </a:t>
            </a: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Assurance  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374744" y="5053322"/>
            <a:ext cx="2109024" cy="532202"/>
          </a:xfrm>
          <a:prstGeom prst="roundRect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Valorisation</a:t>
            </a:r>
            <a:r>
              <a:rPr lang="fr-FR" sz="1200" b="1" i="1" kern="0" spc="-15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  </a:t>
            </a:r>
            <a:r>
              <a:rPr lang="fr-FR" sz="1200" b="1" i="1" kern="0" spc="-150" noProof="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Deputy</a:t>
            </a:r>
            <a:endParaRPr lang="fr-FR" sz="1200" b="1" i="1" kern="0" spc="-150" noProof="0" dirty="0" smtClean="0">
              <a:solidFill>
                <a:sysClr val="windowText" lastClr="000000"/>
              </a:solidFill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-15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GTR </a:t>
            </a:r>
            <a:r>
              <a:rPr kumimoji="0" lang="fr-FR" sz="1200" b="1" i="1" u="none" strike="noStrike" kern="0" cap="none" spc="-150" normalizeH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 FIDES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1" kern="0" spc="-150" baseline="0" noProof="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CNRS</a:t>
            </a:r>
            <a:r>
              <a:rPr lang="fr-FR" sz="1200" b="1" i="1" kern="0" spc="-150" noProof="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 </a:t>
            </a:r>
            <a:r>
              <a:rPr lang="fr-FR" sz="1200" b="1" i="1" kern="0" spc="-150" noProof="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Electronics</a:t>
            </a:r>
            <a:r>
              <a:rPr lang="fr-FR" sz="1200" b="1" i="1" kern="0" spc="-150" noProof="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 Network</a:t>
            </a:r>
            <a:endParaRPr kumimoji="0" lang="fr-FR" sz="1200" b="1" i="1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Arial" charset="0"/>
              <a:cs typeface="Arial" charset="0"/>
            </a:endParaRPr>
          </a:p>
        </p:txBody>
      </p:sp>
      <p:cxnSp>
        <p:nvCxnSpPr>
          <p:cNvPr id="18" name="Connecteur en angle 17"/>
          <p:cNvCxnSpPr/>
          <p:nvPr/>
        </p:nvCxnSpPr>
        <p:spPr>
          <a:xfrm rot="10800000">
            <a:off x="1178861" y="2515752"/>
            <a:ext cx="6741668" cy="5765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19" name="Connecteur droit 18"/>
          <p:cNvCxnSpPr>
            <a:stCxn id="13" idx="0"/>
          </p:cNvCxnSpPr>
          <p:nvPr/>
        </p:nvCxnSpPr>
        <p:spPr>
          <a:xfrm flipH="1" flipV="1">
            <a:off x="7920528" y="2528190"/>
            <a:ext cx="3029" cy="405411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0" name="Connecteur droit 19"/>
          <p:cNvCxnSpPr>
            <a:stCxn id="11" idx="0"/>
          </p:cNvCxnSpPr>
          <p:nvPr/>
        </p:nvCxnSpPr>
        <p:spPr>
          <a:xfrm flipV="1">
            <a:off x="3611332" y="2535373"/>
            <a:ext cx="0" cy="432072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1" name="Connecteur droit 20"/>
          <p:cNvCxnSpPr/>
          <p:nvPr/>
        </p:nvCxnSpPr>
        <p:spPr>
          <a:xfrm flipH="1" flipV="1">
            <a:off x="4444620" y="2034088"/>
            <a:ext cx="401" cy="481663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2" name="Connecteur en angle 21"/>
          <p:cNvCxnSpPr/>
          <p:nvPr/>
        </p:nvCxnSpPr>
        <p:spPr>
          <a:xfrm rot="10800000">
            <a:off x="141579" y="3727424"/>
            <a:ext cx="240204" cy="1612765"/>
          </a:xfrm>
          <a:prstGeom prst="bent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3" name="Connecteur droit 22"/>
          <p:cNvCxnSpPr/>
          <p:nvPr/>
        </p:nvCxnSpPr>
        <p:spPr>
          <a:xfrm flipH="1">
            <a:off x="141579" y="4369659"/>
            <a:ext cx="240204" cy="0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4" name="Connecteur droit 23"/>
          <p:cNvCxnSpPr/>
          <p:nvPr/>
        </p:nvCxnSpPr>
        <p:spPr>
          <a:xfrm flipH="1">
            <a:off x="2696456" y="3747442"/>
            <a:ext cx="12403" cy="1639613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5" name="Connecteur droit 24"/>
          <p:cNvCxnSpPr/>
          <p:nvPr/>
        </p:nvCxnSpPr>
        <p:spPr>
          <a:xfrm>
            <a:off x="2696456" y="4407706"/>
            <a:ext cx="161246" cy="1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6" name="Connecteur droit 25"/>
          <p:cNvCxnSpPr/>
          <p:nvPr/>
        </p:nvCxnSpPr>
        <p:spPr>
          <a:xfrm flipH="1">
            <a:off x="6978610" y="3755677"/>
            <a:ext cx="1" cy="664469"/>
          </a:xfrm>
          <a:prstGeom prst="line">
            <a:avLst/>
          </a:prstGeom>
          <a:noFill/>
          <a:ln w="3810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27" name="Connecteur droit 26"/>
          <p:cNvCxnSpPr/>
          <p:nvPr/>
        </p:nvCxnSpPr>
        <p:spPr>
          <a:xfrm>
            <a:off x="6978610" y="4403883"/>
            <a:ext cx="161246" cy="1"/>
          </a:xfrm>
          <a:prstGeom prst="line">
            <a:avLst/>
          </a:prstGeom>
          <a:noFill/>
          <a:ln w="3810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28" name="Rectangle à coins arrondis 27"/>
          <p:cNvSpPr/>
          <p:nvPr/>
        </p:nvSpPr>
        <p:spPr>
          <a:xfrm>
            <a:off x="2870105" y="4997432"/>
            <a:ext cx="1845911" cy="604014"/>
          </a:xfrm>
          <a:prstGeom prst="roundRect">
            <a:avLst/>
          </a:prstGeom>
          <a:noFill/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1" kern="0" spc="-15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Training </a:t>
            </a:r>
            <a:r>
              <a:rPr lang="fr-FR" sz="1200" b="1" i="1" kern="0" spc="-15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Deputy</a:t>
            </a:r>
            <a:endParaRPr kumimoji="0" lang="fr-FR" sz="1200" b="1" i="1" u="none" strike="noStrike" kern="0" cap="none" spc="-15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1" kern="0" spc="-150" noProof="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Démocrite Network</a:t>
            </a:r>
            <a:endParaRPr kumimoji="0" lang="fr-FR" sz="1200" b="1" i="1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Arial" charset="0"/>
              <a:cs typeface="Arial" charset="0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2708859" y="5368568"/>
            <a:ext cx="161246" cy="1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30" name="Connecteur droit 29"/>
          <p:cNvCxnSpPr>
            <a:endCxn id="10" idx="0"/>
          </p:cNvCxnSpPr>
          <p:nvPr/>
        </p:nvCxnSpPr>
        <p:spPr>
          <a:xfrm>
            <a:off x="1195335" y="2528190"/>
            <a:ext cx="0" cy="439257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31" name="Rectangle à coins arrondis 30"/>
          <p:cNvSpPr/>
          <p:nvPr/>
        </p:nvSpPr>
        <p:spPr>
          <a:xfrm>
            <a:off x="6009714" y="1356846"/>
            <a:ext cx="2954773" cy="992034"/>
          </a:xfrm>
          <a:prstGeom prst="roundRect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 Management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Quality</a:t>
            </a:r>
            <a:r>
              <a:rPr kumimoji="0" lang="fr-FR" sz="12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 Project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1" kern="0" spc="-150" noProof="0" dirty="0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CNRS </a:t>
            </a:r>
            <a:r>
              <a:rPr lang="fr-FR" sz="1200" b="1" i="1" kern="0" spc="-150" dirty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r>
              <a:rPr lang="fr-FR" sz="1200" b="1" i="1" kern="0" spc="-150" dirty="0" err="1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Quality</a:t>
            </a:r>
            <a:r>
              <a:rPr lang="fr-FR" sz="1200" b="1" i="1" kern="0" spc="-150" dirty="0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  in </a:t>
            </a:r>
            <a:r>
              <a:rPr lang="fr-FR" sz="1200" b="1" i="1" kern="0" spc="-150" dirty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R</a:t>
            </a:r>
            <a:r>
              <a:rPr lang="fr-FR" sz="1200" b="1" i="1" kern="0" spc="-150" noProof="0" dirty="0" err="1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esearch</a:t>
            </a:r>
            <a:r>
              <a:rPr lang="fr-FR" sz="1200" b="1" i="1" kern="0" spc="-150" noProof="0" dirty="0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  Network  </a:t>
            </a:r>
            <a:r>
              <a:rPr lang="fr-FR" sz="1200" b="1" i="1" kern="0" spc="-150" noProof="0" dirty="0" err="1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Steering</a:t>
            </a:r>
            <a:r>
              <a:rPr lang="fr-FR" sz="1200" b="1" i="1" kern="0" spc="-150" noProof="0" dirty="0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  </a:t>
            </a:r>
            <a:r>
              <a:rPr lang="fr-FR" sz="1200" b="1" i="1" kern="0" spc="-150" noProof="0" dirty="0" err="1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Committee</a:t>
            </a:r>
            <a:endParaRPr lang="fr-FR" sz="1200" b="1" i="1" kern="0" spc="-150" noProof="0" dirty="0" smtClean="0">
              <a:solidFill>
                <a:sysClr val="windowText" lastClr="000000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-15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IN2P3 and INSU</a:t>
            </a:r>
            <a:r>
              <a:rPr kumimoji="0" lang="fr-FR" sz="1200" b="1" i="1" u="none" strike="noStrike" kern="0" cap="none" spc="-150" normalizeH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r>
              <a:rPr kumimoji="0" lang="fr-FR" sz="1200" b="1" i="1" u="none" strike="noStrike" kern="0" cap="none" spc="-150" normalizeH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Quality</a:t>
            </a:r>
            <a:r>
              <a:rPr kumimoji="0" lang="fr-FR" sz="1200" b="1" i="1" u="none" strike="noStrike" kern="0" cap="none" spc="-150" normalizeH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 Networks</a:t>
            </a:r>
            <a:endParaRPr kumimoji="0" lang="fr-FR" sz="1200" b="1" i="1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cxnSp>
        <p:nvCxnSpPr>
          <p:cNvPr id="32" name="Connecteur droit 31"/>
          <p:cNvCxnSpPr>
            <a:stCxn id="31" idx="1"/>
          </p:cNvCxnSpPr>
          <p:nvPr/>
        </p:nvCxnSpPr>
        <p:spPr>
          <a:xfrm flipH="1" flipV="1">
            <a:off x="5550062" y="1704785"/>
            <a:ext cx="459652" cy="148078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33" name="Rectangle à coins arrondis 32"/>
          <p:cNvSpPr/>
          <p:nvPr/>
        </p:nvSpPr>
        <p:spPr>
          <a:xfrm>
            <a:off x="4768667" y="2965832"/>
            <a:ext cx="1913245" cy="789845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Sebastien GAUCHERY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Apprentice</a:t>
            </a: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Engineer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 flipV="1">
            <a:off x="5725289" y="2515751"/>
            <a:ext cx="0" cy="432072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35" name="Rectangle à coins arrondis 34"/>
          <p:cNvSpPr/>
          <p:nvPr/>
        </p:nvSpPr>
        <p:spPr>
          <a:xfrm>
            <a:off x="4992733" y="4021049"/>
            <a:ext cx="1289967" cy="700068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KM3Net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Connecteur droit 35"/>
          <p:cNvCxnSpPr/>
          <p:nvPr/>
        </p:nvCxnSpPr>
        <p:spPr>
          <a:xfrm flipH="1">
            <a:off x="4843577" y="3755677"/>
            <a:ext cx="3" cy="612439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37" name="Connecteur droit 36"/>
          <p:cNvCxnSpPr>
            <a:stCxn id="35" idx="1"/>
          </p:cNvCxnSpPr>
          <p:nvPr/>
        </p:nvCxnSpPr>
        <p:spPr>
          <a:xfrm flipH="1" flipV="1">
            <a:off x="4843578" y="4368116"/>
            <a:ext cx="149156" cy="2967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" name="ZoneTexte 1"/>
          <p:cNvSpPr txBox="1"/>
          <p:nvPr/>
        </p:nvSpPr>
        <p:spPr>
          <a:xfrm>
            <a:off x="5170457" y="5229200"/>
            <a:ext cx="3424335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2012: 1 no-</a:t>
            </a:r>
            <a:r>
              <a:rPr lang="fr-FR" sz="1600" b="1" dirty="0" err="1" smtClean="0">
                <a:solidFill>
                  <a:srgbClr val="FF0000"/>
                </a:solidFill>
              </a:rPr>
              <a:t>replaced</a:t>
            </a:r>
            <a:r>
              <a:rPr lang="fr-FR" sz="1600" b="1" dirty="0" smtClean="0">
                <a:solidFill>
                  <a:srgbClr val="FF0000"/>
                </a:solidFill>
              </a:rPr>
              <a:t> IR </a:t>
            </a:r>
            <a:r>
              <a:rPr lang="fr-FR" sz="1600" b="1" dirty="0" err="1" smtClean="0">
                <a:solidFill>
                  <a:srgbClr val="FF0000"/>
                </a:solidFill>
              </a:rPr>
              <a:t>departure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150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150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3A8445-1C7D-7443-98DD-F9A07550B2DF}" type="slidenum">
              <a:rPr lang="fr-FR" sz="1200">
                <a:solidFill>
                  <a:schemeClr val="accent2"/>
                </a:solidFill>
              </a:rPr>
              <a:pPr eaLnBrk="1" hangingPunct="1"/>
              <a:t>38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Quality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>
                <a:latin typeface="Arial" charset="0"/>
                <a:ea typeface="ＭＳ Ｐゴシック" charset="0"/>
                <a:cs typeface="ＭＳ Ｐゴシック" charset="0"/>
              </a:rPr>
              <a:t>U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nit:Skills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331640" y="801087"/>
            <a:ext cx="6717432" cy="241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algn="just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Quality Assurance Support: </a:t>
            </a:r>
            <a:endParaRPr lang="en-US" sz="1600" b="1" dirty="0" smtClean="0">
              <a:solidFill>
                <a:schemeClr val="tx2"/>
              </a:solidFill>
              <a:latin typeface="Arial"/>
              <a:ea typeface="ＭＳ Ｐゴシック" charset="0"/>
              <a:cs typeface="Arial"/>
            </a:endParaRPr>
          </a:p>
          <a:p>
            <a:pPr marL="0" lvl="1" algn="just">
              <a:buFont typeface="Wingdings" pitchFamily="2" charset="2"/>
              <a:buChar char="ü"/>
            </a:pPr>
            <a:r>
              <a:rPr lang="en-US" sz="1600" b="1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Setting up quality and management procedures to continuously</a:t>
            </a:r>
          </a:p>
          <a:p>
            <a:pPr marL="0" lvl="1" indent="0" algn="just">
              <a:buNone/>
            </a:pPr>
            <a:r>
              <a:rPr lang="en-US" sz="1600" b="1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     improve scientist instruments produced by the laboratory</a:t>
            </a:r>
          </a:p>
          <a:p>
            <a:pPr marL="285750" lvl="1" algn="just">
              <a:buFont typeface="Wingdings" pitchFamily="2" charset="2"/>
              <a:buChar char="ü"/>
            </a:pPr>
            <a:r>
              <a:rPr lang="en-US" sz="1600" b="1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Includes:</a:t>
            </a:r>
            <a:endParaRPr lang="en-US" sz="1600" b="1" dirty="0" smtClean="0">
              <a:solidFill>
                <a:srgbClr val="009999"/>
              </a:solidFill>
              <a:latin typeface="Arial"/>
              <a:ea typeface="ＭＳ Ｐゴシック" charset="0"/>
              <a:cs typeface="Arial"/>
            </a:endParaRPr>
          </a:p>
          <a:p>
            <a:pPr marL="685800" lvl="2" algn="just">
              <a:buFont typeface="Wingdings" pitchFamily="2" charset="2"/>
              <a:buChar char="ü"/>
            </a:pPr>
            <a:r>
              <a:rPr lang="en-US" sz="1600" b="1" dirty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Documentation management</a:t>
            </a:r>
          </a:p>
          <a:p>
            <a:pPr marL="685800" lvl="2" algn="just">
              <a:buFont typeface="Wingdings" pitchFamily="2" charset="2"/>
              <a:buChar char="ü"/>
            </a:pPr>
            <a:r>
              <a:rPr lang="en-US" sz="1600" b="1" dirty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Non-conformities management</a:t>
            </a:r>
          </a:p>
          <a:p>
            <a:pPr marL="685800" lvl="2" algn="just">
              <a:buFont typeface="Wingdings" pitchFamily="2" charset="2"/>
              <a:buChar char="ü"/>
            </a:pPr>
            <a:r>
              <a:rPr lang="en-US" sz="1600" b="1" dirty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Traceability process implementation</a:t>
            </a:r>
          </a:p>
          <a:p>
            <a:pPr marL="685800" lvl="2" algn="just">
              <a:buFont typeface="Wingdings" pitchFamily="2" charset="2"/>
              <a:buChar char="ü"/>
            </a:pPr>
            <a:r>
              <a:rPr lang="en-US" sz="1600" b="1" dirty="0" smtClean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Control of assembly operations</a:t>
            </a:r>
            <a:endParaRPr lang="en-US" sz="1600" b="1" dirty="0" smtClean="0">
              <a:solidFill>
                <a:schemeClr val="tx2"/>
              </a:solidFill>
              <a:latin typeface="Arial"/>
              <a:ea typeface="ＭＳ Ｐゴシック" charset="0"/>
              <a:cs typeface="Arial"/>
            </a:endParaRPr>
          </a:p>
          <a:p>
            <a:pPr marL="0" lvl="1" indent="0" algn="just">
              <a:buNone/>
            </a:pPr>
            <a:endParaRPr lang="fr-FR" sz="1600" dirty="0" smtClean="0">
              <a:latin typeface="Arial" charset="0"/>
              <a:ea typeface="ＭＳ Ｐゴシック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82007" y="3484437"/>
            <a:ext cx="76361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Electronics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>
                <a:solidFill>
                  <a:srgbClr val="FF0000"/>
                </a:solidFill>
              </a:rPr>
              <a:t>P</a:t>
            </a:r>
            <a:r>
              <a:rPr lang="fr-FR" sz="1600" b="1" dirty="0" smtClean="0">
                <a:solidFill>
                  <a:srgbClr val="FF0000"/>
                </a:solidFill>
              </a:rPr>
              <a:t>roduct Assurance:</a:t>
            </a:r>
            <a:endParaRPr lang="fr-FR" sz="16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/>
              <a:t> Components qualification for commercial </a:t>
            </a:r>
            <a:r>
              <a:rPr lang="fr-FR" sz="1600" b="1" dirty="0" err="1" smtClean="0"/>
              <a:t>products</a:t>
            </a:r>
            <a:r>
              <a:rPr lang="fr-FR" sz="1600" b="1" dirty="0" smtClean="0"/>
              <a:t> or </a:t>
            </a:r>
            <a:r>
              <a:rPr lang="fr-FR" sz="1600" b="1" dirty="0" err="1" smtClean="0"/>
              <a:t>specific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ASICs</a:t>
            </a:r>
            <a:r>
              <a:rPr lang="fr-FR" sz="1600" b="1" dirty="0" smtClean="0"/>
              <a:t> : 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</a:t>
            </a:r>
            <a:r>
              <a:rPr lang="fr-FR" sz="1600" b="1" dirty="0" err="1" smtClean="0"/>
              <a:t>Radhard</a:t>
            </a:r>
            <a:r>
              <a:rPr lang="fr-FR" sz="1600" b="1" dirty="0" smtClean="0"/>
              <a:t> qualification </a:t>
            </a:r>
            <a:r>
              <a:rPr lang="fr-FR" sz="1600" b="1" dirty="0" err="1" smtClean="0"/>
              <a:t>process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studies</a:t>
            </a:r>
            <a:r>
              <a:rPr lang="fr-FR" sz="1600" b="1" dirty="0" smtClean="0"/>
              <a:t> of </a:t>
            </a:r>
            <a:r>
              <a:rPr lang="fr-FR" sz="1600" b="1" dirty="0" err="1" smtClean="0"/>
              <a:t>reliability</a:t>
            </a:r>
            <a:r>
              <a:rPr lang="fr-FR" sz="1600" b="1" dirty="0" smtClean="0"/>
              <a:t> and ITAR </a:t>
            </a:r>
            <a:r>
              <a:rPr lang="fr-FR" sz="1600" b="1" dirty="0" err="1" smtClean="0"/>
              <a:t>process</a:t>
            </a:r>
            <a:r>
              <a:rPr lang="fr-FR" sz="1600" b="1" dirty="0" smtClean="0"/>
              <a:t> for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</a:t>
            </a:r>
            <a:r>
              <a:rPr lang="fr-FR" sz="1600" b="1" dirty="0" err="1" smtClean="0"/>
              <a:t>space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electronics</a:t>
            </a:r>
            <a:r>
              <a:rPr lang="fr-FR" sz="1600" b="1" dirty="0" smtClean="0"/>
              <a:t> components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90625" y="4633934"/>
            <a:ext cx="6676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Information and </a:t>
            </a:r>
            <a:r>
              <a:rPr lang="fr-FR" sz="1600" b="1" dirty="0" err="1" smtClean="0">
                <a:solidFill>
                  <a:srgbClr val="FF0000"/>
                </a:solidFill>
              </a:rPr>
              <a:t>indicators</a:t>
            </a:r>
            <a:r>
              <a:rPr lang="fr-FR" sz="1600" b="1" dirty="0" smtClean="0">
                <a:solidFill>
                  <a:srgbClr val="FF0000"/>
                </a:solidFill>
              </a:rPr>
              <a:t> management:</a:t>
            </a:r>
            <a:endParaRPr lang="fr-FR" sz="16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/>
              <a:t> </a:t>
            </a:r>
            <a:r>
              <a:rPr lang="fr-FR" sz="1600" b="1" dirty="0" err="1" smtClean="0"/>
              <a:t>Electronics</a:t>
            </a:r>
            <a:r>
              <a:rPr lang="fr-FR" sz="1600" b="1" dirty="0" smtClean="0"/>
              <a:t> documentation management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err="1" smtClean="0"/>
              <a:t>Scientific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bibliography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/>
              <a:t> </a:t>
            </a:r>
            <a:r>
              <a:rPr lang="fr-FR" sz="1600" b="1" dirty="0" err="1" smtClean="0"/>
              <a:t>Database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studies</a:t>
            </a:r>
            <a:r>
              <a:rPr lang="fr-FR" sz="1600" b="1" dirty="0" smtClean="0"/>
              <a:t> and </a:t>
            </a:r>
            <a:r>
              <a:rPr lang="fr-FR" sz="1600" b="1" dirty="0" err="1" smtClean="0"/>
              <a:t>development</a:t>
            </a:r>
            <a:r>
              <a:rPr lang="fr-FR" sz="1600" b="1" dirty="0" smtClean="0"/>
              <a:t> for </a:t>
            </a:r>
            <a:r>
              <a:rPr lang="fr-FR" sz="1600" b="1" dirty="0" err="1" smtClean="0"/>
              <a:t>laboratory</a:t>
            </a:r>
            <a:r>
              <a:rPr lang="fr-FR" sz="1600" b="1" dirty="0" smtClean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42566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Quality</a:t>
            </a:r>
            <a:r>
              <a:rPr lang="fr-FR" dirty="0" smtClean="0"/>
              <a:t> </a:t>
            </a:r>
            <a:r>
              <a:rPr lang="fr-FR" dirty="0"/>
              <a:t>U</a:t>
            </a:r>
            <a:r>
              <a:rPr lang="fr-FR" dirty="0" smtClean="0"/>
              <a:t>nit: </a:t>
            </a:r>
            <a:r>
              <a:rPr lang="fr-FR" dirty="0" err="1" smtClean="0"/>
              <a:t>Involvement</a:t>
            </a:r>
            <a:r>
              <a:rPr lang="fr-FR" dirty="0" smtClean="0"/>
              <a:t> in </a:t>
            </a:r>
            <a:r>
              <a:rPr lang="fr-FR" dirty="0" err="1" smtClean="0"/>
              <a:t>projects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7877" y="1119065"/>
            <a:ext cx="82296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TARANIS</a:t>
            </a:r>
          </a:p>
          <a:p>
            <a:pPr marL="711200" lvl="2" indent="-271463" algn="l"/>
            <a:r>
              <a:rPr lang="fr-FR" altLang="fr-FR" dirty="0" err="1" smtClean="0"/>
              <a:t>Quality</a:t>
            </a:r>
            <a:r>
              <a:rPr lang="fr-FR" altLang="fr-FR" dirty="0" smtClean="0"/>
              <a:t> Project + </a:t>
            </a:r>
            <a:r>
              <a:rPr lang="fr-FR" altLang="fr-FR" dirty="0" err="1"/>
              <a:t>Electronic</a:t>
            </a:r>
            <a:r>
              <a:rPr lang="fr-FR" altLang="fr-FR" dirty="0"/>
              <a:t> Product Assurance </a:t>
            </a:r>
            <a:r>
              <a:rPr lang="fr-FR" altLang="fr-FR" dirty="0" smtClean="0"/>
              <a:t>(the </a:t>
            </a:r>
            <a:r>
              <a:rPr lang="fr-FR" altLang="fr-FR" dirty="0" err="1" smtClean="0"/>
              <a:t>whole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project</a:t>
            </a:r>
            <a:r>
              <a:rPr lang="fr-FR" altLang="fr-FR" dirty="0" smtClean="0"/>
              <a:t>)</a:t>
            </a:r>
          </a:p>
          <a:p>
            <a:pPr marL="711200" lvl="2" indent="-271463" algn="l"/>
            <a:r>
              <a:rPr lang="fr-FR" altLang="fr-FR" dirty="0" err="1" smtClean="0"/>
              <a:t>Quality</a:t>
            </a:r>
            <a:r>
              <a:rPr lang="fr-FR" altLang="fr-FR" dirty="0" smtClean="0"/>
              <a:t> </a:t>
            </a:r>
            <a:r>
              <a:rPr lang="fr-FR" altLang="fr-FR" dirty="0"/>
              <a:t>AIT/AIV</a:t>
            </a:r>
            <a:endParaRPr lang="fr-FR" altLang="fr-FR" b="1" dirty="0" smtClean="0"/>
          </a:p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CTA / </a:t>
            </a:r>
            <a:r>
              <a:rPr lang="fr-FR" altLang="fr-FR" sz="1800" b="1" dirty="0" err="1" smtClean="0">
                <a:solidFill>
                  <a:srgbClr val="FF0000"/>
                </a:solidFill>
              </a:rPr>
              <a:t>NectarCam</a:t>
            </a:r>
            <a:endParaRPr lang="fr-FR" altLang="fr-FR" sz="1800" b="1" dirty="0" smtClean="0">
              <a:solidFill>
                <a:srgbClr val="FF0000"/>
              </a:solidFill>
            </a:endParaRPr>
          </a:p>
          <a:p>
            <a:pPr marL="711200" lvl="2" indent="-271463" algn="l"/>
            <a:r>
              <a:rPr lang="fr-FR" altLang="fr-FR" dirty="0" err="1" smtClean="0"/>
              <a:t>Reliability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analysis</a:t>
            </a:r>
            <a:r>
              <a:rPr lang="fr-FR" altLang="fr-FR" dirty="0" smtClean="0"/>
              <a:t> of the MUTIN circuit </a:t>
            </a:r>
            <a:r>
              <a:rPr lang="fr-FR" altLang="fr-FR" dirty="0" err="1" smtClean="0"/>
              <a:t>Board</a:t>
            </a:r>
            <a:r>
              <a:rPr lang="fr-FR" altLang="fr-FR" dirty="0" smtClean="0"/>
              <a:t> and </a:t>
            </a:r>
            <a:r>
              <a:rPr lang="fr-FR" altLang="fr-FR" dirty="0" err="1" smtClean="0"/>
              <a:t>clock</a:t>
            </a:r>
            <a:r>
              <a:rPr lang="fr-FR" altLang="fr-FR" dirty="0" smtClean="0"/>
              <a:t> distribution.</a:t>
            </a:r>
          </a:p>
          <a:p>
            <a:pPr marL="711200" lvl="2" indent="-271463" algn="l"/>
            <a:r>
              <a:rPr lang="fr-FR" altLang="fr-FR" dirty="0" smtClean="0"/>
              <a:t>RAMS </a:t>
            </a:r>
            <a:r>
              <a:rPr lang="fr-FR" altLang="fr-FR" dirty="0" err="1" smtClean="0"/>
              <a:t>activities</a:t>
            </a:r>
            <a:r>
              <a:rPr lang="fr-FR" altLang="fr-FR" dirty="0" smtClean="0"/>
              <a:t> for </a:t>
            </a:r>
            <a:r>
              <a:rPr lang="fr-FR" altLang="fr-FR" dirty="0" err="1" smtClean="0"/>
              <a:t>NectarCam</a:t>
            </a:r>
            <a:r>
              <a:rPr lang="fr-FR" altLang="fr-FR" dirty="0" smtClean="0"/>
              <a:t> : (RAMS = </a:t>
            </a:r>
            <a:r>
              <a:rPr lang="fr-FR" altLang="fr-FR" dirty="0" err="1" smtClean="0"/>
              <a:t>Reliability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Availability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Maintenability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Safety</a:t>
            </a:r>
            <a:r>
              <a:rPr lang="fr-FR" altLang="fr-FR" dirty="0" smtClean="0"/>
              <a:t>)</a:t>
            </a:r>
            <a:endParaRPr lang="fr-FR" altLang="fr-FR" b="1" dirty="0" smtClean="0"/>
          </a:p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KM3NeT</a:t>
            </a:r>
          </a:p>
          <a:p>
            <a:pPr marL="711200" lvl="2" indent="-271463" algn="l"/>
            <a:r>
              <a:rPr lang="fr-FR" altLang="fr-FR" dirty="0" err="1"/>
              <a:t>Reliability</a:t>
            </a:r>
            <a:r>
              <a:rPr lang="fr-FR" altLang="fr-FR" dirty="0"/>
              <a:t> </a:t>
            </a:r>
            <a:r>
              <a:rPr lang="fr-FR" altLang="fr-FR" dirty="0" err="1"/>
              <a:t>analysis</a:t>
            </a:r>
            <a:r>
              <a:rPr lang="fr-FR" altLang="fr-FR" dirty="0"/>
              <a:t> of </a:t>
            </a:r>
            <a:r>
              <a:rPr lang="fr-FR" altLang="fr-FR" dirty="0" smtClean="0"/>
              <a:t>DOM (Digital </a:t>
            </a:r>
            <a:r>
              <a:rPr lang="fr-FR" altLang="fr-FR" dirty="0" err="1" smtClean="0"/>
              <a:t>Optic</a:t>
            </a:r>
            <a:r>
              <a:rPr lang="fr-FR" altLang="fr-FR" dirty="0" smtClean="0"/>
              <a:t> Module) and </a:t>
            </a:r>
            <a:r>
              <a:rPr lang="fr-FR" altLang="fr-FR" dirty="0" err="1" smtClean="0"/>
              <a:t>other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subsystems</a:t>
            </a:r>
            <a:endParaRPr lang="fr-FR" altLang="fr-FR" b="1" dirty="0" smtClean="0"/>
          </a:p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EUCLID</a:t>
            </a:r>
          </a:p>
          <a:p>
            <a:pPr marL="711200" lvl="2" indent="-271463" algn="l"/>
            <a:r>
              <a:rPr lang="fr-FR" altLang="fr-FR" dirty="0" smtClean="0"/>
              <a:t>NISP </a:t>
            </a:r>
            <a:r>
              <a:rPr lang="fr-FR" altLang="fr-FR" dirty="0" err="1" smtClean="0"/>
              <a:t>sensor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RadHard</a:t>
            </a:r>
            <a:r>
              <a:rPr lang="fr-FR" altLang="fr-FR" dirty="0" smtClean="0"/>
              <a:t> test </a:t>
            </a:r>
            <a:r>
              <a:rPr lang="fr-FR" altLang="fr-FR" dirty="0" err="1" smtClean="0"/>
              <a:t>campaigns</a:t>
            </a:r>
            <a:r>
              <a:rPr lang="fr-FR" altLang="fr-FR" dirty="0" smtClean="0"/>
              <a:t> for EUCLID focal plan</a:t>
            </a:r>
          </a:p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SVOM</a:t>
            </a:r>
          </a:p>
          <a:p>
            <a:pPr lvl="1" algn="l"/>
            <a:r>
              <a:rPr lang="fr-FR" altLang="fr-FR" sz="1800" dirty="0" err="1" smtClean="0"/>
              <a:t>Quality</a:t>
            </a:r>
            <a:r>
              <a:rPr lang="fr-FR" altLang="fr-FR" sz="1800" dirty="0" smtClean="0"/>
              <a:t> Project Documentation</a:t>
            </a:r>
            <a:endParaRPr lang="fr-FR" altLang="fr-FR" sz="1800" b="1" dirty="0" smtClean="0"/>
          </a:p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ATHENA</a:t>
            </a:r>
          </a:p>
          <a:p>
            <a:pPr marL="457200" lvl="2" algn="l"/>
            <a:r>
              <a:rPr lang="fr-FR" altLang="fr-FR" dirty="0" err="1"/>
              <a:t>Quality</a:t>
            </a:r>
            <a:r>
              <a:rPr lang="fr-FR" altLang="fr-FR" dirty="0"/>
              <a:t> Project </a:t>
            </a:r>
            <a:r>
              <a:rPr lang="fr-FR" altLang="fr-FR" dirty="0" smtClean="0"/>
              <a:t>+ RADHARD Qualification</a:t>
            </a:r>
            <a:endParaRPr lang="fr-FR" altLang="fr-FR" b="1" dirty="0" smtClean="0"/>
          </a:p>
          <a:p>
            <a:pPr algn="l"/>
            <a:endParaRPr lang="fr-FR" altLang="fr-FR" sz="1800" b="1" dirty="0" smtClean="0"/>
          </a:p>
          <a:p>
            <a:pPr algn="l"/>
            <a:endParaRPr lang="fr-FR" alt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3957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29/11/2017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HCERES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4</a:t>
            </a:fld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Organisation: structure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78734" y="1124744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Tx/>
              <a:buNone/>
            </a:pPr>
            <a:r>
              <a:rPr lang="fr-FR" dirty="0" smtClean="0">
                <a:latin typeface="Arial" charset="0"/>
                <a:ea typeface="ＭＳ Ｐゴシック" charset="0"/>
              </a:rPr>
              <a:t>    </a:t>
            </a: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Matrix organisation structure: </a:t>
            </a:r>
            <a:r>
              <a:rPr lang="fr-FR" dirty="0" smtClean="0">
                <a:latin typeface="Arial" charset="0"/>
                <a:ea typeface="ＭＳ Ｐゴシック" charset="0"/>
              </a:rPr>
              <a:t>Project/</a:t>
            </a:r>
            <a:r>
              <a:rPr lang="fr-FR" dirty="0" err="1" smtClean="0">
                <a:latin typeface="Arial" charset="0"/>
                <a:ea typeface="ＭＳ Ｐゴシック" charset="0"/>
              </a:rPr>
              <a:t>Department</a:t>
            </a:r>
            <a:r>
              <a:rPr lang="fr-FR" dirty="0" smtClean="0">
                <a:latin typeface="Arial" charset="0"/>
                <a:ea typeface="ＭＳ Ｐゴシック" charset="0"/>
              </a:rPr>
              <a:t> (</a:t>
            </a:r>
            <a:r>
              <a:rPr lang="fr-FR" dirty="0" err="1" smtClean="0">
                <a:latin typeface="Arial" charset="0"/>
                <a:ea typeface="ＭＳ Ｐゴシック" charset="0"/>
              </a:rPr>
              <a:t>Assignment</a:t>
            </a:r>
            <a:r>
              <a:rPr lang="fr-FR" dirty="0" smtClean="0">
                <a:latin typeface="Arial" charset="0"/>
                <a:ea typeface="ＭＳ Ｐゴシック" charset="0"/>
              </a:rPr>
              <a:t> to a </a:t>
            </a:r>
            <a:r>
              <a:rPr lang="fr-FR" dirty="0" err="1" smtClean="0">
                <a:latin typeface="Arial" charset="0"/>
                <a:ea typeface="ＭＳ Ｐゴシック" charset="0"/>
              </a:rPr>
              <a:t>department</a:t>
            </a:r>
            <a:r>
              <a:rPr lang="fr-FR" dirty="0" smtClean="0">
                <a:latin typeface="Arial" charset="0"/>
                <a:ea typeface="ＭＳ Ｐゴシック" charset="0"/>
              </a:rPr>
              <a:t>, participation to </a:t>
            </a:r>
            <a:r>
              <a:rPr lang="fr-FR" dirty="0" err="1" smtClean="0">
                <a:latin typeface="Arial" charset="0"/>
                <a:ea typeface="ＭＳ Ｐゴシック" charset="0"/>
              </a:rPr>
              <a:t>projects</a:t>
            </a:r>
            <a:r>
              <a:rPr lang="fr-FR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>
              <a:buFont typeface="Wingdings" charset="0"/>
              <a:buChar char="ü"/>
            </a:pPr>
            <a:r>
              <a:rPr lang="fr-FR" dirty="0" smtClean="0">
                <a:latin typeface="Arial" charset="0"/>
                <a:ea typeface="ＭＳ Ｐゴシック" charset="0"/>
              </a:rPr>
              <a:t>One </a:t>
            </a:r>
            <a:r>
              <a:rPr lang="fr-FR" dirty="0" err="1" smtClean="0">
                <a:latin typeface="Arial" charset="0"/>
                <a:ea typeface="ＭＳ Ｐゴシック" charset="0"/>
              </a:rPr>
              <a:t>specific</a:t>
            </a:r>
            <a:r>
              <a:rPr lang="fr-FR" dirty="0" smtClean="0">
                <a:latin typeface="Arial" charset="0"/>
                <a:ea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</a:rPr>
              <a:t>skill</a:t>
            </a:r>
            <a:r>
              <a:rPr lang="fr-FR" dirty="0" smtClean="0">
                <a:latin typeface="Arial" charset="0"/>
                <a:ea typeface="ＭＳ Ｐゴシック" charset="0"/>
              </a:rPr>
              <a:t> (</a:t>
            </a:r>
            <a:r>
              <a:rPr lang="fr-FR" dirty="0" err="1" smtClean="0">
                <a:latin typeface="Arial" charset="0"/>
                <a:ea typeface="ＭＳ Ｐゴシック" charset="0"/>
              </a:rPr>
              <a:t>Mechanics</a:t>
            </a:r>
            <a:r>
              <a:rPr lang="fr-FR" dirty="0" smtClean="0">
                <a:latin typeface="Arial" charset="0"/>
                <a:ea typeface="ＭＳ Ｐゴシック" charset="0"/>
              </a:rPr>
              <a:t>, </a:t>
            </a:r>
            <a:r>
              <a:rPr lang="fr-FR" dirty="0" err="1" smtClean="0">
                <a:latin typeface="Arial" charset="0"/>
                <a:ea typeface="ＭＳ Ｐゴシック" charset="0"/>
              </a:rPr>
              <a:t>Electronics</a:t>
            </a:r>
            <a:r>
              <a:rPr lang="fr-FR" dirty="0" smtClean="0">
                <a:latin typeface="Arial" charset="0"/>
                <a:ea typeface="ＭＳ Ｐゴシック" charset="0"/>
              </a:rPr>
              <a:t>/µ</a:t>
            </a:r>
            <a:r>
              <a:rPr lang="fr-FR" dirty="0" err="1" smtClean="0">
                <a:latin typeface="Arial" charset="0"/>
                <a:ea typeface="ＭＳ Ｐゴシック" charset="0"/>
              </a:rPr>
              <a:t>electronics</a:t>
            </a:r>
            <a:r>
              <a:rPr lang="fr-FR" dirty="0" smtClean="0">
                <a:latin typeface="Arial" charset="0"/>
                <a:ea typeface="ＭＳ Ｐゴシック" charset="0"/>
              </a:rPr>
              <a:t>, Instrumentation, IT, QA/PA)</a:t>
            </a:r>
          </a:p>
          <a:p>
            <a:pPr lvl="1">
              <a:buFont typeface="Wingdings" charset="0"/>
              <a:buChar char="ü"/>
            </a:pPr>
            <a:r>
              <a:rPr lang="fr-FR" dirty="0" smtClean="0">
                <a:latin typeface="Arial" charset="0"/>
                <a:ea typeface="ＭＳ Ｐゴシック" charset="0"/>
              </a:rPr>
              <a:t>Transverse </a:t>
            </a:r>
            <a:r>
              <a:rPr lang="fr-FR" dirty="0" err="1" smtClean="0">
                <a:latin typeface="Arial" charset="0"/>
                <a:ea typeface="ＭＳ Ｐゴシック" charset="0"/>
              </a:rPr>
              <a:t>activities</a:t>
            </a:r>
            <a:r>
              <a:rPr lang="fr-FR" dirty="0" smtClean="0">
                <a:latin typeface="Arial" charset="0"/>
                <a:ea typeface="ＭＳ Ｐゴシック" charset="0"/>
              </a:rPr>
              <a:t> of the </a:t>
            </a:r>
            <a:r>
              <a:rPr lang="fr-FR" dirty="0" err="1" smtClean="0">
                <a:latin typeface="Arial" charset="0"/>
                <a:ea typeface="ＭＳ Ｐゴシック" charset="0"/>
              </a:rPr>
              <a:t>Quality</a:t>
            </a:r>
            <a:r>
              <a:rPr lang="fr-FR" dirty="0" smtClean="0">
                <a:latin typeface="Arial" charset="0"/>
                <a:ea typeface="ＭＳ Ｐゴシック" charset="0"/>
              </a:rPr>
              <a:t> </a:t>
            </a:r>
            <a:r>
              <a:rPr lang="fr-FR" dirty="0">
                <a:latin typeface="Arial" charset="0"/>
                <a:ea typeface="ＭＳ Ｐゴシック" charset="0"/>
              </a:rPr>
              <a:t>U</a:t>
            </a:r>
            <a:r>
              <a:rPr lang="fr-FR" dirty="0" smtClean="0">
                <a:latin typeface="Arial" charset="0"/>
                <a:ea typeface="ＭＳ Ｐゴシック" charset="0"/>
              </a:rPr>
              <a:t>nit</a:t>
            </a:r>
          </a:p>
          <a:p>
            <a:pPr lvl="1">
              <a:buFont typeface="Wingdings" charset="0"/>
              <a:buChar char="ü"/>
            </a:pPr>
            <a:r>
              <a:rPr lang="fr-FR" dirty="0" smtClean="0">
                <a:latin typeface="Arial" charset="0"/>
                <a:ea typeface="ＭＳ Ｐゴシック" charset="0"/>
              </a:rPr>
              <a:t>Supervision : Head of </a:t>
            </a:r>
            <a:r>
              <a:rPr lang="fr-FR" dirty="0" err="1">
                <a:latin typeface="Arial" charset="0"/>
                <a:ea typeface="ＭＳ Ｐゴシック" charset="0"/>
              </a:rPr>
              <a:t>d</a:t>
            </a:r>
            <a:r>
              <a:rPr lang="fr-FR" dirty="0" err="1" smtClean="0">
                <a:latin typeface="Arial" charset="0"/>
                <a:ea typeface="ＭＳ Ｐゴシック" charset="0"/>
              </a:rPr>
              <a:t>epartment</a:t>
            </a:r>
            <a:endParaRPr lang="fr-FR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dirty="0" smtClean="0">
                <a:latin typeface="Arial" charset="0"/>
                <a:ea typeface="ＭＳ Ｐゴシック" charset="0"/>
              </a:rPr>
              <a:t>Project coordination: Project manager</a:t>
            </a:r>
          </a:p>
          <a:p>
            <a:pPr lvl="1">
              <a:buFont typeface="Wingdings" charset="2"/>
              <a:buChar char="ü"/>
            </a:pPr>
            <a:r>
              <a:rPr lang="fr-FR" dirty="0" err="1" smtClean="0">
                <a:latin typeface="Arial" charset="0"/>
                <a:ea typeface="ＭＳ Ｐゴシック" charset="0"/>
              </a:rPr>
              <a:t>Indicator</a:t>
            </a:r>
            <a:r>
              <a:rPr lang="fr-FR" dirty="0" smtClean="0">
                <a:latin typeface="Arial" charset="0"/>
                <a:ea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</a:rPr>
              <a:t>Boards</a:t>
            </a:r>
            <a:r>
              <a:rPr lang="fr-FR" dirty="0" smtClean="0">
                <a:latin typeface="Arial" charset="0"/>
                <a:ea typeface="ＭＳ Ｐゴシック" charset="0"/>
              </a:rPr>
              <a:t> for </a:t>
            </a:r>
            <a:r>
              <a:rPr lang="fr-FR" dirty="0" err="1">
                <a:latin typeface="Arial" charset="0"/>
                <a:ea typeface="ＭＳ Ｐゴシック" charset="0"/>
              </a:rPr>
              <a:t>a</a:t>
            </a:r>
            <a:r>
              <a:rPr lang="fr-FR" dirty="0" err="1" smtClean="0">
                <a:latin typeface="Arial" charset="0"/>
                <a:ea typeface="ＭＳ Ｐゴシック" charset="0"/>
              </a:rPr>
              <a:t>ctivities</a:t>
            </a:r>
            <a:r>
              <a:rPr lang="fr-FR" dirty="0" smtClean="0">
                <a:latin typeface="Arial" charset="0"/>
                <a:ea typeface="ＭＳ Ｐゴシック" charset="0"/>
              </a:rPr>
              <a:t> and </a:t>
            </a:r>
            <a:r>
              <a:rPr lang="fr-FR" dirty="0" err="1" smtClean="0">
                <a:latin typeface="Arial" charset="0"/>
                <a:ea typeface="ＭＳ Ｐゴシック" charset="0"/>
              </a:rPr>
              <a:t>assignments</a:t>
            </a:r>
            <a:r>
              <a:rPr lang="fr-FR" dirty="0" smtClean="0">
                <a:latin typeface="Arial" charset="0"/>
                <a:ea typeface="ＭＳ Ｐゴシック" charset="0"/>
              </a:rPr>
              <a:t> monitoring</a:t>
            </a:r>
          </a:p>
          <a:p>
            <a:pPr lvl="1">
              <a:buFont typeface="Wingdings" charset="0"/>
              <a:buChar char="ü"/>
            </a:pPr>
            <a:r>
              <a:rPr lang="fr-FR" dirty="0">
                <a:latin typeface="Arial" charset="0"/>
                <a:ea typeface="ＭＳ Ｐゴシック" charset="0"/>
              </a:rPr>
              <a:t>P</a:t>
            </a:r>
            <a:r>
              <a:rPr lang="fr-FR" dirty="0" smtClean="0">
                <a:latin typeface="Arial" charset="0"/>
                <a:ea typeface="ＭＳ Ｐゴシック" charset="0"/>
              </a:rPr>
              <a:t>roject Monitoring </a:t>
            </a:r>
            <a:r>
              <a:rPr lang="fr-FR" dirty="0" err="1" smtClean="0">
                <a:latin typeface="Arial" charset="0"/>
                <a:ea typeface="ＭＳ Ｐゴシック" charset="0"/>
              </a:rPr>
              <a:t>Committee</a:t>
            </a:r>
            <a:r>
              <a:rPr lang="fr-FR" dirty="0" smtClean="0">
                <a:latin typeface="Arial" charset="0"/>
                <a:ea typeface="ＭＳ Ｐゴシック" charset="0"/>
              </a:rPr>
              <a:t> (Comité de Suivi de Projets CSP) </a:t>
            </a:r>
          </a:p>
          <a:p>
            <a:pPr lvl="1">
              <a:buFontTx/>
              <a:buNone/>
            </a:pPr>
            <a:endParaRPr lang="fr-FR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endParaRPr lang="fr-FR" dirty="0" smtClean="0">
              <a:latin typeface="Arial" charset="0"/>
              <a:ea typeface="ＭＳ Ｐゴシック" charset="0"/>
            </a:endParaRPr>
          </a:p>
          <a:p>
            <a:pPr lvl="1">
              <a:buFontTx/>
              <a:buNone/>
            </a:pPr>
            <a:r>
              <a:rPr lang="fr-FR" dirty="0" smtClean="0">
                <a:latin typeface="Arial" charset="0"/>
                <a:ea typeface="ＭＳ Ｐゴシック" charset="0"/>
              </a:rPr>
              <a:t>	</a:t>
            </a:r>
            <a:endParaRPr lang="fr-FR" dirty="0">
              <a:latin typeface="Arial" charset="0"/>
              <a:ea typeface="ＭＳ Ｐゴシック" charset="0"/>
            </a:endParaRPr>
          </a:p>
        </p:txBody>
      </p:sp>
      <p:grpSp>
        <p:nvGrpSpPr>
          <p:cNvPr id="10" name="Grouper 10"/>
          <p:cNvGrpSpPr>
            <a:grpSpLocks/>
          </p:cNvGrpSpPr>
          <p:nvPr/>
        </p:nvGrpSpPr>
        <p:grpSpPr bwMode="auto">
          <a:xfrm>
            <a:off x="536484" y="3429000"/>
            <a:ext cx="7772400" cy="2209800"/>
            <a:chOff x="533400" y="3886200"/>
            <a:chExt cx="7772400" cy="2209800"/>
          </a:xfrm>
        </p:grpSpPr>
        <p:sp>
          <p:nvSpPr>
            <p:cNvPr id="11" name="Flèche à angle droit 10"/>
            <p:cNvSpPr/>
            <p:nvPr/>
          </p:nvSpPr>
          <p:spPr>
            <a:xfrm rot="5400000">
              <a:off x="-114300" y="4533900"/>
              <a:ext cx="2057400" cy="762000"/>
            </a:xfrm>
            <a:prstGeom prst="bentUpArrow">
              <a:avLst/>
            </a:prstGeom>
            <a:solidFill>
              <a:srgbClr val="FF993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fr-FR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1295400" y="5410200"/>
              <a:ext cx="7010400" cy="685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This organisation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aims</a:t>
              </a:r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to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create</a:t>
              </a:r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a bond of trust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with</a:t>
              </a:r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funding</a:t>
              </a:r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and </a:t>
              </a:r>
            </a:p>
            <a:p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tutelage</a:t>
              </a:r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agencies</a:t>
              </a:r>
              <a:endParaRPr lang="fr-FR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46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509793"/>
              </p:ext>
            </p:extLst>
          </p:nvPr>
        </p:nvGraphicFramePr>
        <p:xfrm>
          <a:off x="5592392" y="4077072"/>
          <a:ext cx="3492235" cy="198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Quality</a:t>
            </a:r>
            <a:r>
              <a:rPr lang="fr-FR" dirty="0" smtClean="0"/>
              <a:t> Unit: </a:t>
            </a:r>
            <a:r>
              <a:rPr lang="fr-FR" dirty="0" err="1" smtClean="0"/>
              <a:t>Achievements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8" name="Imag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25" y="776647"/>
            <a:ext cx="2964302" cy="313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008930" y="4077072"/>
            <a:ext cx="3187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2012-2016: 37 </a:t>
            </a:r>
            <a:r>
              <a:rPr lang="fr-FR" sz="1600" b="1" dirty="0" err="1" smtClean="0"/>
              <a:t>internal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reviews</a:t>
            </a:r>
            <a:r>
              <a:rPr lang="fr-FR" sz="1600" b="1" dirty="0" smtClean="0"/>
              <a:t> </a:t>
            </a:r>
            <a:endParaRPr lang="fr-FR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16893" y="1052736"/>
            <a:ext cx="55034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Indicators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Database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Human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Resources</a:t>
            </a:r>
            <a:r>
              <a:rPr lang="fr-FR" sz="1600" b="1" dirty="0" smtClean="0">
                <a:solidFill>
                  <a:srgbClr val="FF0000"/>
                </a:solidFill>
              </a:rPr>
              <a:t>: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smtClean="0"/>
              <a:t>Information on </a:t>
            </a:r>
            <a:r>
              <a:rPr lang="fr-FR" sz="1600" b="1" dirty="0" err="1" smtClean="0"/>
              <a:t>Human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Resources</a:t>
            </a:r>
            <a:r>
              <a:rPr lang="fr-FR" sz="1600" b="1" dirty="0" smtClean="0"/>
              <a:t> of the </a:t>
            </a:r>
            <a:r>
              <a:rPr lang="fr-FR" sz="1600" b="1" dirty="0" err="1" smtClean="0"/>
              <a:t>laboratory</a:t>
            </a:r>
            <a:endParaRPr lang="fr-FR" sz="1600" b="1" dirty="0" smtClean="0"/>
          </a:p>
          <a:p>
            <a:r>
              <a:rPr lang="fr-FR" sz="1600" b="1" dirty="0"/>
              <a:t> </a:t>
            </a:r>
            <a:r>
              <a:rPr lang="fr-FR" sz="1600" b="1" dirty="0" smtClean="0"/>
              <a:t>     for </a:t>
            </a:r>
            <a:r>
              <a:rPr lang="fr-FR" sz="1600" b="1" dirty="0" err="1" smtClean="0"/>
              <a:t>tutelage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agencies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scientific</a:t>
            </a:r>
            <a:r>
              <a:rPr lang="fr-FR" sz="1600" b="1" dirty="0" smtClean="0"/>
              <a:t> and </a:t>
            </a:r>
            <a:r>
              <a:rPr lang="fr-FR" sz="1600" b="1" dirty="0" err="1" smtClean="0"/>
              <a:t>evaluation</a:t>
            </a:r>
            <a:endParaRPr lang="fr-FR" sz="1600" b="1" dirty="0" smtClean="0"/>
          </a:p>
          <a:p>
            <a:r>
              <a:rPr lang="fr-FR" sz="1600" b="1" dirty="0"/>
              <a:t> </a:t>
            </a:r>
            <a:r>
              <a:rPr lang="fr-FR" sz="1600" b="1" dirty="0" smtClean="0"/>
              <a:t>     </a:t>
            </a:r>
            <a:r>
              <a:rPr lang="fr-FR" sz="1600" b="1" dirty="0" err="1" smtClean="0"/>
              <a:t>committees</a:t>
            </a:r>
            <a:r>
              <a:rPr lang="fr-FR" sz="1600" b="1" dirty="0" smtClean="0"/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40842" y="2492896"/>
            <a:ext cx="5690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P</a:t>
            </a:r>
            <a:r>
              <a:rPr lang="fr-FR" sz="1600" b="1" dirty="0" smtClean="0">
                <a:solidFill>
                  <a:srgbClr val="FF0000"/>
                </a:solidFill>
              </a:rPr>
              <a:t>roject </a:t>
            </a:r>
            <a:r>
              <a:rPr lang="fr-FR" sz="1600" b="1" dirty="0" err="1" smtClean="0">
                <a:solidFill>
                  <a:srgbClr val="FF0000"/>
                </a:solidFill>
              </a:rPr>
              <a:t>resources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database</a:t>
            </a:r>
            <a:r>
              <a:rPr lang="fr-FR" sz="1600" b="1" dirty="0" smtClean="0">
                <a:solidFill>
                  <a:srgbClr val="FF0000"/>
                </a:solidFill>
              </a:rPr>
              <a:t>: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err="1" smtClean="0"/>
              <a:t>Overview</a:t>
            </a:r>
            <a:r>
              <a:rPr lang="fr-FR" sz="1600" b="1" dirty="0" smtClean="0"/>
              <a:t> on </a:t>
            </a:r>
            <a:r>
              <a:rPr lang="fr-FR" sz="1600" b="1" dirty="0" err="1" smtClean="0"/>
              <a:t>human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resources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assigned</a:t>
            </a:r>
            <a:r>
              <a:rPr lang="fr-FR" sz="1600" b="1" dirty="0" smtClean="0"/>
              <a:t> to </a:t>
            </a:r>
            <a:r>
              <a:rPr lang="fr-FR" sz="1600" b="1" dirty="0" err="1" smtClean="0"/>
              <a:t>each</a:t>
            </a:r>
            <a:r>
              <a:rPr lang="fr-FR" sz="1600" b="1" dirty="0" smtClean="0"/>
              <a:t> 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 </a:t>
            </a:r>
            <a:r>
              <a:rPr lang="fr-FR" sz="1600" b="1" dirty="0" err="1" smtClean="0"/>
              <a:t>project</a:t>
            </a:r>
            <a:r>
              <a:rPr lang="fr-FR" sz="1600" b="1" dirty="0" smtClean="0"/>
              <a:t> for a </a:t>
            </a:r>
            <a:r>
              <a:rPr lang="fr-FR" sz="1600" b="1" dirty="0" err="1" smtClean="0"/>
              <a:t>better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visibility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smtClean="0"/>
              <a:t>Production of </a:t>
            </a:r>
            <a:r>
              <a:rPr lang="fr-FR" sz="1600" b="1" dirty="0" err="1" smtClean="0"/>
              <a:t>indicators</a:t>
            </a:r>
            <a:r>
              <a:rPr lang="fr-FR" sz="1600" b="1" dirty="0" smtClean="0"/>
              <a:t> (</a:t>
            </a:r>
            <a:r>
              <a:rPr lang="fr-FR" sz="1600" b="1" dirty="0" err="1" smtClean="0"/>
              <a:t>statistics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charts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graphics</a:t>
            </a:r>
            <a:r>
              <a:rPr lang="fr-FR" sz="1600" b="1" dirty="0" smtClean="0"/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6258" y="3846482"/>
            <a:ext cx="50369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Documentation: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smtClean="0"/>
              <a:t>Provision of documentation </a:t>
            </a:r>
            <a:r>
              <a:rPr lang="fr-FR" sz="1600" b="1" dirty="0" err="1" smtClean="0"/>
              <a:t>templates</a:t>
            </a:r>
            <a:r>
              <a:rPr lang="fr-FR" sz="1600" b="1" dirty="0"/>
              <a:t> </a:t>
            </a:r>
            <a:r>
              <a:rPr lang="fr-FR" sz="1600" b="1" dirty="0" smtClean="0"/>
              <a:t>for </a:t>
            </a:r>
          </a:p>
          <a:p>
            <a:r>
              <a:rPr lang="fr-FR" sz="1600" b="1" dirty="0" smtClean="0"/>
              <a:t>      </a:t>
            </a:r>
            <a:r>
              <a:rPr lang="fr-FR" sz="1600" b="1" dirty="0" err="1" smtClean="0"/>
              <a:t>projects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smtClean="0"/>
              <a:t>Provision of an on-line documentation system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(ATRIUM) for centralisation and </a:t>
            </a:r>
            <a:r>
              <a:rPr lang="fr-FR" sz="1600" b="1" dirty="0" err="1" smtClean="0"/>
              <a:t>storage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smtClean="0"/>
              <a:t>Assistance to </a:t>
            </a:r>
            <a:r>
              <a:rPr lang="fr-FR" sz="1600" b="1" dirty="0" err="1" smtClean="0"/>
              <a:t>project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reviews</a:t>
            </a:r>
            <a:r>
              <a:rPr lang="fr-FR" sz="1600" b="1" dirty="0" smtClean="0"/>
              <a:t> (CSP) 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organisation and reports management </a:t>
            </a:r>
          </a:p>
        </p:txBody>
      </p:sp>
    </p:spTree>
    <p:extLst>
      <p:ext uri="{BB962C8B-B14F-4D97-AF65-F5344CB8AC3E}">
        <p14:creationId xmlns:p14="http://schemas.microsoft.com/office/powerpoint/2010/main" val="322893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Analysis</a:t>
            </a:r>
            <a:r>
              <a:rPr lang="fr-FR" sz="2400" dirty="0" smtClean="0"/>
              <a:t> &amp; Prospects: </a:t>
            </a:r>
            <a:r>
              <a:rPr lang="fr-FR" sz="2400" dirty="0" err="1" smtClean="0"/>
              <a:t>Technical</a:t>
            </a:r>
            <a:r>
              <a:rPr lang="fr-FR" sz="2400" dirty="0" smtClean="0"/>
              <a:t> FTE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41</a:t>
            </a:fld>
            <a:endParaRPr lang="fr-FR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535760"/>
              </p:ext>
            </p:extLst>
          </p:nvPr>
        </p:nvGraphicFramePr>
        <p:xfrm>
          <a:off x="24424" y="980728"/>
          <a:ext cx="4691591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4130187"/>
              </p:ext>
            </p:extLst>
          </p:nvPr>
        </p:nvGraphicFramePr>
        <p:xfrm>
          <a:off x="4572000" y="1988840"/>
          <a:ext cx="4497685" cy="406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99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Analysis</a:t>
            </a:r>
            <a:r>
              <a:rPr lang="fr-FR" sz="2400" dirty="0" smtClean="0"/>
              <a:t> and prospects: </a:t>
            </a:r>
            <a:r>
              <a:rPr lang="fr-FR" sz="2400" dirty="0" err="1" smtClean="0"/>
              <a:t>Projects</a:t>
            </a:r>
            <a:r>
              <a:rPr lang="fr-FR" sz="2400" dirty="0" smtClean="0"/>
              <a:t> </a:t>
            </a:r>
            <a:r>
              <a:rPr lang="fr-FR" sz="2400" dirty="0" err="1" smtClean="0"/>
              <a:t>roadmap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42</a:t>
            </a:fld>
            <a:endParaRPr lang="fr-FR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857083"/>
              </p:ext>
            </p:extLst>
          </p:nvPr>
        </p:nvGraphicFramePr>
        <p:xfrm>
          <a:off x="686905" y="980734"/>
          <a:ext cx="8133566" cy="5191469"/>
        </p:xfrm>
        <a:graphic>
          <a:graphicData uri="http://schemas.openxmlformats.org/drawingml/2006/table">
            <a:tbl>
              <a:tblPr/>
              <a:tblGrid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</a:tblGrid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5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Preparation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Projects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Construction 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Advanced VIRGO -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Telescopes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Exploitation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ATHENA - WFEE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CTA -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TiCkS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CTA - NECTARCAM- RAMS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CTA -GATE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CTA-PHP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COCOTE (R&amp;T Compton)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DOUBLE CHOOZ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EUCLID-CODEEN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EUCLID-EXT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EUCLID-NISP Rad Hard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EUCLID-SIMULATIONS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mini-EUSO (ISS)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EUSO-SPB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EUSO-SPB 2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IGOSAT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JUNO -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Electronics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KM3Net - Calibration Unit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LISA AIT/AIV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LISA-DPC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LISAPathfinder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LSST - CCS et FCS software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PLANCK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QUBIC-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Demonstrator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QUBIC-FI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SVOM -  ECLAIR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coded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SVOM- Pipeline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TARANIS - XGRE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WA105 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–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lectronics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547664" y="5805264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R&amp;D </a:t>
            </a:r>
            <a:r>
              <a:rPr lang="fr-FR" sz="1600" dirty="0" err="1" smtClean="0">
                <a:solidFill>
                  <a:srgbClr val="FF0000"/>
                </a:solidFill>
              </a:rPr>
              <a:t>Gammacube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stopped</a:t>
            </a:r>
            <a:r>
              <a:rPr lang="fr-FR" sz="1600" dirty="0" smtClean="0">
                <a:solidFill>
                  <a:srgbClr val="FF0000"/>
                </a:solidFill>
              </a:rPr>
              <a:t> in 2016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98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Analysis</a:t>
            </a:r>
            <a:r>
              <a:rPr lang="fr-FR" sz="2400" dirty="0" smtClean="0"/>
              <a:t> &amp; Prospects: SWOT </a:t>
            </a:r>
            <a:r>
              <a:rPr lang="fr-FR" sz="2400" dirty="0" err="1" smtClean="0"/>
              <a:t>Analysis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43</a:t>
            </a:fld>
            <a:endParaRPr lang="fr-FR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009434"/>
              </p:ext>
            </p:extLst>
          </p:nvPr>
        </p:nvGraphicFramePr>
        <p:xfrm>
          <a:off x="1835696" y="836712"/>
          <a:ext cx="6096000" cy="5633720"/>
        </p:xfrm>
        <a:graphic>
          <a:graphicData uri="http://schemas.openxmlformats.org/drawingml/2006/table">
            <a:tbl>
              <a:tblPr firstRow="1" bandRow="1"/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8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fr-FR" sz="14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trengths</a:t>
                      </a:r>
                      <a:endParaRPr lang="fr-FR" sz="14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8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W</a:t>
                      </a:r>
                      <a:r>
                        <a:rPr lang="fr-FR" sz="14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eaknesses</a:t>
                      </a:r>
                      <a:endParaRPr lang="fr-FR" sz="14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Specific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skills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optics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photodetection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cryogenic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µ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electronic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space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AIT/AIV (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mechanics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&amp; instrumentation), QA/PA,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virtualization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cloud</a:t>
                      </a:r>
                      <a:endParaRPr lang="fr-FR" sz="1100" i="1" dirty="0" smtClean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Skills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in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space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balloons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managemement</a:t>
                      </a:r>
                      <a:endParaRPr lang="fr-FR" sz="1100" b="1" i="1" baseline="0" dirty="0" smtClean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Recognition as a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key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actor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in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space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by the CNES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National and international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visibility</a:t>
                      </a:r>
                      <a:endParaRPr lang="fr-FR" sz="1100" b="1" i="1" baseline="0" dirty="0" smtClean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fr-FR" sz="1100" b="1" i="1" dirty="0" smtClean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Imbalance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between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needs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available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technical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HR</a:t>
                      </a:r>
                      <a:endParaRPr lang="fr-FR" sz="1100" b="1" i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High  turn-over 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Risk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of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losing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strategic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skills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fixed-term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contract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mobility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, retirement …)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Some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permanent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members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of staff are the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only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ones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with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their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skills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(ex: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optics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, AIT/AIV,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electronics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PA,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mechanics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workshop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technician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 </a:t>
                      </a:r>
                      <a:endParaRPr lang="fr-FR" sz="1100" b="1" i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Strong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commitment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in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limits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involvement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in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generic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R&amp;D and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general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technologic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surveys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Logistics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support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reduced</a:t>
                      </a:r>
                      <a:endParaRPr lang="fr-FR" sz="1100" b="1" i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800" b="1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fr-FR" sz="1400" b="1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pportunities</a:t>
                      </a:r>
                      <a:endParaRPr lang="fr-FR" sz="1400" b="1" dirty="0">
                        <a:solidFill>
                          <a:srgbClr val="00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800" b="1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fr-FR" sz="1400" b="1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hreats</a:t>
                      </a:r>
                      <a:endParaRPr lang="fr-FR" sz="1400" b="1" dirty="0">
                        <a:solidFill>
                          <a:srgbClr val="C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Space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funding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agencies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tutelage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organisations, national and international collaborations  calls of tender</a:t>
                      </a:r>
                      <a:endParaRPr lang="fr-FR" sz="1100" b="1" i="1" dirty="0" smtClean="0">
                        <a:solidFill>
                          <a:srgbClr val="00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Long-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term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fr-FR" sz="1100" b="0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EUCLID,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CTA, KM3NeT, LSST, QUBIC, LISA, ATHENA …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Multi-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messenger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astronomy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rising</a:t>
                      </a:r>
                      <a:endParaRPr lang="fr-FR" sz="1100" b="1" i="1" dirty="0" smtClean="0">
                        <a:solidFill>
                          <a:srgbClr val="00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Financial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cut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from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funding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agencies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 and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partners</a:t>
                      </a:r>
                      <a:endParaRPr lang="fr-FR" sz="1100" b="1" i="1" dirty="0" smtClean="0">
                        <a:solidFill>
                          <a:srgbClr val="C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Time-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consuming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non-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technical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tasks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increasing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0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(ex: management, </a:t>
                      </a:r>
                      <a:r>
                        <a:rPr lang="fr-FR" sz="1100" b="0" i="0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institutionnal</a:t>
                      </a:r>
                      <a:r>
                        <a:rPr lang="fr-FR" sz="1100" b="0" i="0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0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consultancy</a:t>
                      </a:r>
                      <a:r>
                        <a:rPr lang="fr-FR" sz="1100" b="0" i="0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b="0" i="0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funding</a:t>
                      </a:r>
                      <a:r>
                        <a:rPr lang="fr-FR" sz="1100" b="0" i="0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applications  …)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Specific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skills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difficult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to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find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on the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labor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market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Unfavorable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change in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tutelage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agencies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hiring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policy</a:t>
                      </a:r>
                      <a:endParaRPr lang="fr-FR" sz="1100" b="1" i="1" baseline="0" dirty="0" smtClean="0">
                        <a:solidFill>
                          <a:srgbClr val="C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More and more restrictive administrative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regulating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0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(ex: Sauvadet, GBCP)</a:t>
                      </a:r>
                      <a:endParaRPr lang="fr-FR" sz="1100" b="1" i="1" dirty="0" smtClean="0">
                        <a:solidFill>
                          <a:srgbClr val="C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6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A </a:t>
            </a:r>
            <a:r>
              <a:rPr lang="fr-FR" sz="2400" dirty="0" err="1" smtClean="0"/>
              <a:t>view</a:t>
            </a:r>
            <a:r>
              <a:rPr lang="fr-FR" sz="2400" dirty="0" smtClean="0"/>
              <a:t> for the future …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44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03648" y="784354"/>
            <a:ext cx="76328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Technologies and </a:t>
            </a:r>
            <a:r>
              <a:rPr lang="fr-FR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skills</a:t>
            </a:r>
            <a:r>
              <a:rPr lang="fr-FR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ASICs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for CMB instruments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Optics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for on-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ground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and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space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GW detectors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Mechanical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design and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calculations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in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various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environments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(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space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cryogeny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vacuum …)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AIT/AIV (on-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ground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balloon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and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space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projects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Timing and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clock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distribution system (White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Rabbit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and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beyond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…)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Electronics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readout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for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photodetection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(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partnership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the Omega Pole)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QA/PA (in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particular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Electronics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PA)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Cloud and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Big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Collaborative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platforms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for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space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projects</a:t>
            </a:r>
            <a:endParaRPr lang="fr-FR" sz="1600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HPC and simulations (instruments,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astrophysics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…) </a:t>
            </a:r>
            <a:endParaRPr lang="fr-FR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03648" y="3805626"/>
            <a:ext cx="7632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Long-</a:t>
            </a:r>
            <a:r>
              <a:rPr lang="fr-FR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term</a:t>
            </a:r>
            <a:r>
              <a:rPr lang="fr-FR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c</a:t>
            </a:r>
            <a:r>
              <a:rPr lang="fr-FR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hallenging</a:t>
            </a:r>
            <a:r>
              <a:rPr lang="fr-FR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technical</a:t>
            </a:r>
            <a:r>
              <a:rPr lang="fr-FR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projects</a:t>
            </a:r>
            <a:r>
              <a:rPr lang="fr-FR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in the frame of the </a:t>
            </a:r>
          </a:p>
          <a:p>
            <a:r>
              <a:rPr lang="fr-FR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Multi-Messenger </a:t>
            </a:r>
            <a:r>
              <a:rPr lang="fr-FR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</a:t>
            </a:r>
            <a:r>
              <a:rPr lang="fr-FR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stronomy</a:t>
            </a:r>
            <a:r>
              <a:rPr lang="fr-FR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</a:t>
            </a:r>
            <a:endParaRPr lang="fr-FR" sz="1600" b="1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Cosmo: EUCLID, LSST, QUBIC (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demonstrator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FI ?), S4 (?),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Litebird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(?)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AHE: ATHENA, CTA, EUSO (?), SVOM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Neutrinos: KM3NeT, JUNO (?), WA105/DUNE (?)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Gravitation: </a:t>
            </a:r>
            <a:r>
              <a:rPr lang="fr-FR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AdvVIRGO</a:t>
            </a:r>
            <a:r>
              <a:rPr lang="fr-FR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and +, LISA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03648" y="5478902"/>
            <a:ext cx="7430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Lead a </a:t>
            </a:r>
            <a:r>
              <a:rPr lang="fr-FR" b="1" dirty="0" err="1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continuous</a:t>
            </a:r>
            <a:r>
              <a:rPr lang="fr-FR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effort to </a:t>
            </a:r>
            <a:r>
              <a:rPr lang="fr-FR" b="1" dirty="0" err="1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reach</a:t>
            </a:r>
            <a:r>
              <a:rPr lang="fr-FR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a balance </a:t>
            </a:r>
            <a:r>
              <a:rPr lang="fr-FR" b="1" dirty="0" err="1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between</a:t>
            </a:r>
            <a:r>
              <a:rPr lang="fr-FR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the </a:t>
            </a:r>
            <a:r>
              <a:rPr lang="fr-FR" b="1" dirty="0" err="1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technical</a:t>
            </a:r>
            <a:r>
              <a:rPr lang="fr-FR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workforce</a:t>
            </a:r>
            <a:r>
              <a:rPr lang="fr-FR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and the </a:t>
            </a:r>
            <a:r>
              <a:rPr lang="fr-FR" b="1" dirty="0" err="1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scientific</a:t>
            </a:r>
            <a:r>
              <a:rPr lang="fr-FR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roadmap</a:t>
            </a:r>
            <a:r>
              <a:rPr lang="fr-FR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</a:t>
            </a:r>
            <a:endParaRPr lang="fr-FR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353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361453" y="2924944"/>
            <a:ext cx="6859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 smtClean="0"/>
              <a:t>Thank</a:t>
            </a:r>
            <a:r>
              <a:rPr lang="fr-FR" sz="4000" dirty="0" smtClean="0"/>
              <a:t> </a:t>
            </a:r>
            <a:r>
              <a:rPr lang="fr-FR" sz="4000" dirty="0" err="1" smtClean="0"/>
              <a:t>you</a:t>
            </a:r>
            <a:r>
              <a:rPr lang="fr-FR" sz="4000" dirty="0" smtClean="0"/>
              <a:t> for </a:t>
            </a:r>
            <a:r>
              <a:rPr lang="fr-FR" sz="4000" dirty="0" err="1" smtClean="0"/>
              <a:t>your</a:t>
            </a:r>
            <a:r>
              <a:rPr lang="fr-FR" sz="4000" dirty="0" smtClean="0"/>
              <a:t> attention !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9809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Organisation: </a:t>
            </a:r>
            <a:r>
              <a:rPr lang="fr-FR" sz="2400" dirty="0" err="1" smtClean="0"/>
              <a:t>Role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technical</a:t>
            </a:r>
            <a:r>
              <a:rPr lang="fr-FR" sz="2400" dirty="0" smtClean="0"/>
              <a:t> </a:t>
            </a:r>
            <a:r>
              <a:rPr lang="fr-FR" sz="2400" dirty="0" err="1" smtClean="0"/>
              <a:t>director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271258" y="865590"/>
            <a:ext cx="779091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Missions </a:t>
            </a:r>
            <a:r>
              <a:rPr lang="fr-FR" sz="1600" b="1" dirty="0" err="1" smtClean="0"/>
              <a:t>officially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defined</a:t>
            </a:r>
            <a:r>
              <a:rPr lang="fr-FR" sz="1600" b="1" dirty="0" smtClean="0"/>
              <a:t> by a CNRS/IN2P3 model of </a:t>
            </a:r>
            <a:r>
              <a:rPr lang="fr-FR" sz="1600" b="1" dirty="0" err="1" smtClean="0"/>
              <a:t>letter</a:t>
            </a:r>
            <a:r>
              <a:rPr lang="fr-FR" sz="1600" b="1" dirty="0" smtClean="0"/>
              <a:t> of mission</a:t>
            </a:r>
          </a:p>
          <a:p>
            <a:r>
              <a:rPr lang="fr-FR" sz="1600" b="1" dirty="0" smtClean="0"/>
              <a:t>(ATRIUM -136477) </a:t>
            </a:r>
            <a:r>
              <a:rPr lang="fr-FR" sz="1600" b="1" dirty="0" err="1" smtClean="0"/>
              <a:t>since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November</a:t>
            </a:r>
            <a:r>
              <a:rPr lang="fr-FR" sz="1600" b="1" dirty="0" smtClean="0"/>
              <a:t> 2016</a:t>
            </a:r>
          </a:p>
          <a:p>
            <a:endParaRPr lang="fr-FR" sz="1600" b="1" dirty="0" smtClean="0"/>
          </a:p>
          <a:p>
            <a:r>
              <a:rPr lang="fr-FR" sz="1600" b="1" dirty="0" smtClean="0"/>
              <a:t>@ APC: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err="1" smtClean="0"/>
              <a:t>Member</a:t>
            </a:r>
            <a:r>
              <a:rPr lang="fr-FR" sz="1600" b="1" dirty="0" smtClean="0"/>
              <a:t> of the direction </a:t>
            </a:r>
            <a:r>
              <a:rPr lang="fr-FR" sz="1600" b="1" dirty="0" err="1" smtClean="0"/>
              <a:t>board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endParaRPr lang="fr-FR" sz="16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err="1" smtClean="0">
                <a:solidFill>
                  <a:srgbClr val="0000FF"/>
                </a:solidFill>
              </a:rPr>
              <a:t>Hierarchical</a:t>
            </a:r>
            <a:r>
              <a:rPr lang="fr-FR" sz="1600" b="1" dirty="0" smtClean="0">
                <a:solidFill>
                  <a:srgbClr val="0000FF"/>
                </a:solidFill>
              </a:rPr>
              <a:t>: Supervision of the </a:t>
            </a:r>
            <a:r>
              <a:rPr lang="fr-FR" sz="1600" b="1" dirty="0" err="1" smtClean="0">
                <a:solidFill>
                  <a:srgbClr val="0000FF"/>
                </a:solidFill>
              </a:rPr>
              <a:t>technical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departments</a:t>
            </a:r>
            <a:r>
              <a:rPr lang="fr-FR" sz="1600" b="1" dirty="0" smtClean="0">
                <a:solidFill>
                  <a:srgbClr val="0000FF"/>
                </a:solidFill>
              </a:rPr>
              <a:t>, management </a:t>
            </a:r>
            <a:r>
              <a:rPr lang="fr-FR" sz="1600" b="1" dirty="0" err="1" smtClean="0">
                <a:solidFill>
                  <a:srgbClr val="0000FF"/>
                </a:solidFill>
              </a:rPr>
              <a:t>tasks</a:t>
            </a:r>
            <a:endParaRPr lang="fr-FR" sz="1600" b="1" dirty="0" smtClean="0">
              <a:solidFill>
                <a:srgbClr val="0000FF"/>
              </a:solidFill>
            </a:endParaRPr>
          </a:p>
          <a:p>
            <a:r>
              <a:rPr lang="fr-FR" sz="1600" b="1" dirty="0">
                <a:solidFill>
                  <a:srgbClr val="0000FF"/>
                </a:solidFill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</a:rPr>
              <a:t>    (</a:t>
            </a:r>
            <a:r>
              <a:rPr lang="fr-FR" sz="1600" b="1" dirty="0" err="1" smtClean="0">
                <a:solidFill>
                  <a:srgbClr val="0000FF"/>
                </a:solidFill>
              </a:rPr>
              <a:t>annual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evaluation</a:t>
            </a:r>
            <a:r>
              <a:rPr lang="fr-FR" sz="1600" b="1" dirty="0" smtClean="0">
                <a:solidFill>
                  <a:srgbClr val="0000FF"/>
                </a:solidFill>
              </a:rPr>
              <a:t> interviews and </a:t>
            </a:r>
            <a:r>
              <a:rPr lang="fr-FR" sz="1600" b="1" dirty="0" err="1" smtClean="0">
                <a:solidFill>
                  <a:srgbClr val="0000FF"/>
                </a:solidFill>
              </a:rPr>
              <a:t>career</a:t>
            </a:r>
            <a:r>
              <a:rPr lang="fr-FR" sz="1600" b="1" dirty="0" smtClean="0">
                <a:solidFill>
                  <a:srgbClr val="0000FF"/>
                </a:solidFill>
              </a:rPr>
              <a:t> files of </a:t>
            </a:r>
            <a:r>
              <a:rPr lang="fr-FR" sz="1600" b="1" dirty="0" err="1" smtClean="0">
                <a:solidFill>
                  <a:srgbClr val="0000FF"/>
                </a:solidFill>
              </a:rPr>
              <a:t>Technical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Dpts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heads</a:t>
            </a:r>
            <a:r>
              <a:rPr lang="fr-FR" sz="1600" b="1" dirty="0" smtClean="0">
                <a:solidFill>
                  <a:srgbClr val="0000FF"/>
                </a:solidFill>
              </a:rPr>
              <a:t> …)</a:t>
            </a:r>
          </a:p>
          <a:p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err="1" smtClean="0">
                <a:solidFill>
                  <a:srgbClr val="006600"/>
                </a:solidFill>
              </a:rPr>
              <a:t>Organizationnal</a:t>
            </a:r>
            <a:r>
              <a:rPr lang="fr-FR" sz="1600" b="1" dirty="0" smtClean="0">
                <a:solidFill>
                  <a:srgbClr val="006600"/>
                </a:solidFill>
              </a:rPr>
              <a:t>: </a:t>
            </a:r>
            <a:r>
              <a:rPr lang="fr-FR" sz="1600" b="1" dirty="0" err="1" smtClean="0">
                <a:solidFill>
                  <a:srgbClr val="006600"/>
                </a:solidFill>
              </a:rPr>
              <a:t>operation</a:t>
            </a:r>
            <a:r>
              <a:rPr lang="fr-FR" sz="1600" b="1" dirty="0" smtClean="0">
                <a:solidFill>
                  <a:srgbClr val="006600"/>
                </a:solidFill>
              </a:rPr>
              <a:t> </a:t>
            </a:r>
            <a:r>
              <a:rPr lang="fr-FR" sz="1600" b="1" dirty="0" err="1" smtClean="0">
                <a:solidFill>
                  <a:srgbClr val="006600"/>
                </a:solidFill>
              </a:rPr>
              <a:t>following</a:t>
            </a:r>
            <a:r>
              <a:rPr lang="fr-FR" sz="1600" b="1" dirty="0" smtClean="0">
                <a:solidFill>
                  <a:srgbClr val="006600"/>
                </a:solidFill>
              </a:rPr>
              <a:t> </a:t>
            </a:r>
            <a:r>
              <a:rPr lang="fr-FR" sz="1600" b="1" dirty="0" err="1" smtClean="0">
                <a:solidFill>
                  <a:srgbClr val="006600"/>
                </a:solidFill>
              </a:rPr>
              <a:t>laboratory</a:t>
            </a:r>
            <a:r>
              <a:rPr lang="fr-FR" sz="1600" b="1" dirty="0" smtClean="0">
                <a:solidFill>
                  <a:srgbClr val="006600"/>
                </a:solidFill>
              </a:rPr>
              <a:t> matrix structure ; </a:t>
            </a:r>
            <a:r>
              <a:rPr lang="fr-FR" sz="1600" b="1" dirty="0" err="1" smtClean="0">
                <a:solidFill>
                  <a:srgbClr val="006600"/>
                </a:solidFill>
              </a:rPr>
              <a:t>needs</a:t>
            </a:r>
            <a:r>
              <a:rPr lang="fr-FR" sz="1600" b="1" dirty="0" smtClean="0">
                <a:solidFill>
                  <a:srgbClr val="006600"/>
                </a:solidFill>
              </a:rPr>
              <a:t> of</a:t>
            </a:r>
          </a:p>
          <a:p>
            <a:r>
              <a:rPr lang="fr-FR" sz="1600" b="1" dirty="0">
                <a:solidFill>
                  <a:srgbClr val="006600"/>
                </a:solidFill>
              </a:rPr>
              <a:t> </a:t>
            </a:r>
            <a:r>
              <a:rPr lang="fr-FR" sz="1600" b="1" dirty="0" smtClean="0">
                <a:solidFill>
                  <a:srgbClr val="006600"/>
                </a:solidFill>
              </a:rPr>
              <a:t>    </a:t>
            </a:r>
            <a:r>
              <a:rPr lang="fr-FR" sz="1600" b="1" dirty="0" err="1" smtClean="0">
                <a:solidFill>
                  <a:srgbClr val="006600"/>
                </a:solidFill>
              </a:rPr>
              <a:t>quality</a:t>
            </a:r>
            <a:r>
              <a:rPr lang="fr-FR" sz="1600" b="1" dirty="0" smtClean="0">
                <a:solidFill>
                  <a:srgbClr val="006600"/>
                </a:solidFill>
              </a:rPr>
              <a:t> in </a:t>
            </a:r>
            <a:r>
              <a:rPr lang="fr-FR" sz="1600" b="1" dirty="0" err="1" smtClean="0">
                <a:solidFill>
                  <a:srgbClr val="006600"/>
                </a:solidFill>
              </a:rPr>
              <a:t>project</a:t>
            </a:r>
            <a:r>
              <a:rPr lang="fr-FR" sz="1600" b="1" dirty="0" smtClean="0">
                <a:solidFill>
                  <a:srgbClr val="006600"/>
                </a:solidFill>
              </a:rPr>
              <a:t> and organisation of CSP </a:t>
            </a:r>
            <a:r>
              <a:rPr lang="fr-FR" sz="1600" b="1" dirty="0" err="1" smtClean="0">
                <a:solidFill>
                  <a:srgbClr val="006600"/>
                </a:solidFill>
              </a:rPr>
              <a:t>project</a:t>
            </a:r>
            <a:r>
              <a:rPr lang="fr-FR" sz="1600" b="1" dirty="0" smtClean="0">
                <a:solidFill>
                  <a:srgbClr val="006600"/>
                </a:solidFill>
              </a:rPr>
              <a:t> </a:t>
            </a:r>
            <a:r>
              <a:rPr lang="fr-FR" sz="1600" b="1" dirty="0" err="1" smtClean="0">
                <a:solidFill>
                  <a:srgbClr val="006600"/>
                </a:solidFill>
              </a:rPr>
              <a:t>reviews</a:t>
            </a:r>
            <a:r>
              <a:rPr lang="fr-FR" sz="1600" b="1" dirty="0" smtClean="0">
                <a:solidFill>
                  <a:srgbClr val="006600"/>
                </a:solidFill>
              </a:rPr>
              <a:t> (support of the</a:t>
            </a:r>
          </a:p>
          <a:p>
            <a:r>
              <a:rPr lang="fr-FR" sz="1600" b="1" dirty="0">
                <a:solidFill>
                  <a:srgbClr val="006600"/>
                </a:solidFill>
              </a:rPr>
              <a:t> </a:t>
            </a:r>
            <a:r>
              <a:rPr lang="fr-FR" sz="1600" b="1" dirty="0" smtClean="0">
                <a:solidFill>
                  <a:srgbClr val="006600"/>
                </a:solidFill>
              </a:rPr>
              <a:t>    </a:t>
            </a:r>
            <a:r>
              <a:rPr lang="fr-FR" sz="1600" b="1" dirty="0" err="1" smtClean="0">
                <a:solidFill>
                  <a:srgbClr val="006600"/>
                </a:solidFill>
              </a:rPr>
              <a:t>Quality</a:t>
            </a:r>
            <a:r>
              <a:rPr lang="fr-FR" sz="1600" b="1" dirty="0" smtClean="0">
                <a:solidFill>
                  <a:srgbClr val="006600"/>
                </a:solidFill>
              </a:rPr>
              <a:t> Unit) ; </a:t>
            </a:r>
            <a:r>
              <a:rPr lang="fr-FR" sz="1600" b="1" dirty="0" err="1" smtClean="0">
                <a:solidFill>
                  <a:srgbClr val="006600"/>
                </a:solidFill>
              </a:rPr>
              <a:t>survey</a:t>
            </a:r>
            <a:r>
              <a:rPr lang="fr-FR" sz="1600" b="1" dirty="0" smtClean="0">
                <a:solidFill>
                  <a:srgbClr val="006600"/>
                </a:solidFill>
              </a:rPr>
              <a:t> of </a:t>
            </a:r>
            <a:r>
              <a:rPr lang="fr-FR" sz="1600" b="1" dirty="0" err="1" smtClean="0">
                <a:solidFill>
                  <a:srgbClr val="006600"/>
                </a:solidFill>
              </a:rPr>
              <a:t>project</a:t>
            </a:r>
            <a:r>
              <a:rPr lang="fr-FR" sz="1600" b="1" dirty="0" smtClean="0">
                <a:solidFill>
                  <a:srgbClr val="006600"/>
                </a:solidFill>
              </a:rPr>
              <a:t> management </a:t>
            </a:r>
            <a:r>
              <a:rPr lang="fr-FR" sz="1600" b="1" dirty="0" err="1" smtClean="0">
                <a:solidFill>
                  <a:srgbClr val="006600"/>
                </a:solidFill>
              </a:rPr>
              <a:t>procedures</a:t>
            </a:r>
            <a:r>
              <a:rPr lang="fr-FR" sz="1600" b="1" dirty="0" smtClean="0">
                <a:solidFill>
                  <a:srgbClr val="006600"/>
                </a:solidFill>
              </a:rPr>
              <a:t> and  </a:t>
            </a:r>
            <a:r>
              <a:rPr lang="fr-FR" sz="1600" b="1" dirty="0" err="1" smtClean="0">
                <a:solidFill>
                  <a:srgbClr val="006600"/>
                </a:solidFill>
              </a:rPr>
              <a:t>tools</a:t>
            </a:r>
            <a:r>
              <a:rPr lang="fr-FR" sz="16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fr-FR" sz="1600" b="1" dirty="0">
                <a:solidFill>
                  <a:srgbClr val="006600"/>
                </a:solidFill>
              </a:rPr>
              <a:t> </a:t>
            </a:r>
            <a:r>
              <a:rPr lang="fr-FR" sz="1600" b="1" dirty="0" smtClean="0">
                <a:solidFill>
                  <a:srgbClr val="006600"/>
                </a:solidFill>
              </a:rPr>
              <a:t>    (ex: CNRS/IN2P3 NSIP </a:t>
            </a:r>
            <a:r>
              <a:rPr lang="fr-FR" sz="1600" b="1" dirty="0" err="1" smtClean="0">
                <a:solidFill>
                  <a:srgbClr val="006600"/>
                </a:solidFill>
              </a:rPr>
              <a:t>database</a:t>
            </a:r>
            <a:r>
              <a:rPr lang="fr-FR" sz="1600" b="1" dirty="0" smtClean="0">
                <a:solidFill>
                  <a:srgbClr val="006600"/>
                </a:solidFill>
              </a:rPr>
              <a:t>, APC </a:t>
            </a:r>
            <a:r>
              <a:rPr lang="fr-FR" sz="1600" b="1" dirty="0" err="1" smtClean="0">
                <a:solidFill>
                  <a:srgbClr val="006600"/>
                </a:solidFill>
              </a:rPr>
              <a:t>Indicator</a:t>
            </a:r>
            <a:r>
              <a:rPr lang="fr-FR" sz="1600" b="1" dirty="0" smtClean="0">
                <a:solidFill>
                  <a:srgbClr val="006600"/>
                </a:solidFill>
              </a:rPr>
              <a:t> </a:t>
            </a:r>
            <a:r>
              <a:rPr lang="fr-FR" sz="1600" b="1" dirty="0" err="1" smtClean="0">
                <a:solidFill>
                  <a:srgbClr val="006600"/>
                </a:solidFill>
              </a:rPr>
              <a:t>Boards</a:t>
            </a:r>
            <a:r>
              <a:rPr lang="fr-FR" sz="1600" b="1" dirty="0" smtClean="0">
                <a:solidFill>
                  <a:srgbClr val="006600"/>
                </a:solidFill>
              </a:rPr>
              <a:t> …)</a:t>
            </a:r>
          </a:p>
          <a:p>
            <a:endParaRPr lang="fr-FR" sz="16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/>
              <a:t> </a:t>
            </a:r>
            <a:r>
              <a:rPr lang="fr-FR" sz="1600" b="1" dirty="0" err="1" smtClean="0">
                <a:solidFill>
                  <a:srgbClr val="CC0000"/>
                </a:solidFill>
              </a:rPr>
              <a:t>Strategic</a:t>
            </a:r>
            <a:r>
              <a:rPr lang="fr-FR" sz="1600" b="1" dirty="0" smtClean="0">
                <a:solidFill>
                  <a:srgbClr val="CC0000"/>
                </a:solidFill>
              </a:rPr>
              <a:t>: </a:t>
            </a:r>
            <a:r>
              <a:rPr lang="fr-FR" sz="1600" b="1" dirty="0" err="1" smtClean="0">
                <a:solidFill>
                  <a:srgbClr val="CC0000"/>
                </a:solidFill>
              </a:rPr>
              <a:t>analyzis</a:t>
            </a:r>
            <a:r>
              <a:rPr lang="fr-FR" sz="1600" b="1" dirty="0" smtClean="0">
                <a:solidFill>
                  <a:srgbClr val="CC0000"/>
                </a:solidFill>
              </a:rPr>
              <a:t> and </a:t>
            </a:r>
            <a:r>
              <a:rPr lang="fr-FR" sz="1600" b="1" dirty="0" err="1" smtClean="0">
                <a:solidFill>
                  <a:srgbClr val="CC0000"/>
                </a:solidFill>
              </a:rPr>
              <a:t>survey</a:t>
            </a:r>
            <a:r>
              <a:rPr lang="fr-FR" sz="1600" b="1" dirty="0" smtClean="0">
                <a:solidFill>
                  <a:srgbClr val="CC0000"/>
                </a:solidFill>
              </a:rPr>
              <a:t> of </a:t>
            </a:r>
            <a:r>
              <a:rPr lang="fr-FR" sz="1600" b="1" dirty="0" err="1" smtClean="0">
                <a:solidFill>
                  <a:srgbClr val="CC0000"/>
                </a:solidFill>
              </a:rPr>
              <a:t>technical</a:t>
            </a:r>
            <a:r>
              <a:rPr lang="fr-FR" sz="1600" b="1" dirty="0" smtClean="0">
                <a:solidFill>
                  <a:srgbClr val="CC0000"/>
                </a:solidFill>
              </a:rPr>
              <a:t> implications in </a:t>
            </a:r>
            <a:r>
              <a:rPr lang="fr-FR" sz="1600" b="1" dirty="0" err="1" smtClean="0">
                <a:solidFill>
                  <a:srgbClr val="CC0000"/>
                </a:solidFill>
              </a:rPr>
              <a:t>projects</a:t>
            </a:r>
            <a:r>
              <a:rPr lang="fr-FR" sz="1600" b="1" dirty="0" smtClean="0">
                <a:solidFill>
                  <a:srgbClr val="CC0000"/>
                </a:solidFill>
              </a:rPr>
              <a:t> (</a:t>
            </a:r>
            <a:r>
              <a:rPr lang="fr-FR" sz="1600" b="1" dirty="0" err="1" smtClean="0">
                <a:solidFill>
                  <a:srgbClr val="CC0000"/>
                </a:solidFill>
              </a:rPr>
              <a:t>skills</a:t>
            </a:r>
            <a:r>
              <a:rPr lang="fr-FR" sz="1600" b="1" dirty="0" smtClean="0">
                <a:solidFill>
                  <a:srgbClr val="CC0000"/>
                </a:solidFill>
              </a:rPr>
              <a:t>,</a:t>
            </a:r>
          </a:p>
          <a:p>
            <a:r>
              <a:rPr lang="fr-FR" sz="1600" b="1" dirty="0" smtClean="0">
                <a:solidFill>
                  <a:srgbClr val="CC0000"/>
                </a:solidFill>
              </a:rPr>
              <a:t>      </a:t>
            </a:r>
            <a:r>
              <a:rPr lang="fr-FR" sz="1600" b="1" dirty="0" err="1" smtClean="0">
                <a:solidFill>
                  <a:srgbClr val="CC0000"/>
                </a:solidFill>
              </a:rPr>
              <a:t>workforce</a:t>
            </a:r>
            <a:r>
              <a:rPr lang="fr-FR" sz="1600" b="1" dirty="0" smtClean="0">
                <a:solidFill>
                  <a:srgbClr val="CC0000"/>
                </a:solidFill>
              </a:rPr>
              <a:t>, infrastructures, </a:t>
            </a:r>
            <a:r>
              <a:rPr lang="fr-FR" sz="1600" b="1" dirty="0" err="1" smtClean="0">
                <a:solidFill>
                  <a:srgbClr val="CC0000"/>
                </a:solidFill>
              </a:rPr>
              <a:t>consequences</a:t>
            </a:r>
            <a:r>
              <a:rPr lang="fr-FR" sz="1600" b="1" dirty="0" smtClean="0">
                <a:solidFill>
                  <a:srgbClr val="CC0000"/>
                </a:solidFill>
              </a:rPr>
              <a:t> on </a:t>
            </a:r>
            <a:r>
              <a:rPr lang="fr-FR" sz="1600" b="1" dirty="0" err="1" smtClean="0">
                <a:solidFill>
                  <a:srgbClr val="CC0000"/>
                </a:solidFill>
              </a:rPr>
              <a:t>other</a:t>
            </a:r>
            <a:r>
              <a:rPr lang="fr-FR" sz="1600" b="1" dirty="0" smtClean="0">
                <a:solidFill>
                  <a:srgbClr val="CC0000"/>
                </a:solidFill>
              </a:rPr>
              <a:t> on-</a:t>
            </a:r>
            <a:r>
              <a:rPr lang="fr-FR" sz="1600" b="1" dirty="0" err="1" smtClean="0">
                <a:solidFill>
                  <a:srgbClr val="CC0000"/>
                </a:solidFill>
              </a:rPr>
              <a:t>going</a:t>
            </a:r>
            <a:r>
              <a:rPr lang="fr-FR" sz="1600" b="1" dirty="0" smtClean="0">
                <a:solidFill>
                  <a:srgbClr val="CC0000"/>
                </a:solidFill>
              </a:rPr>
              <a:t> </a:t>
            </a:r>
            <a:r>
              <a:rPr lang="fr-FR" sz="1600" b="1" dirty="0" err="1" smtClean="0">
                <a:solidFill>
                  <a:srgbClr val="CC0000"/>
                </a:solidFill>
              </a:rPr>
              <a:t>projects</a:t>
            </a:r>
            <a:r>
              <a:rPr lang="fr-FR" sz="1600" b="1" dirty="0" smtClean="0">
                <a:solidFill>
                  <a:srgbClr val="CC0000"/>
                </a:solidFill>
              </a:rPr>
              <a:t>) to</a:t>
            </a:r>
          </a:p>
          <a:p>
            <a:r>
              <a:rPr lang="fr-FR" sz="1600" b="1" dirty="0">
                <a:solidFill>
                  <a:srgbClr val="CC0000"/>
                </a:solidFill>
              </a:rPr>
              <a:t> </a:t>
            </a:r>
            <a:r>
              <a:rPr lang="fr-FR" sz="1600" b="1" dirty="0" smtClean="0">
                <a:solidFill>
                  <a:srgbClr val="CC0000"/>
                </a:solidFill>
              </a:rPr>
              <a:t>     </a:t>
            </a:r>
            <a:r>
              <a:rPr lang="fr-FR" sz="1600" b="1" dirty="0" err="1" smtClean="0">
                <a:solidFill>
                  <a:srgbClr val="CC0000"/>
                </a:solidFill>
              </a:rPr>
              <a:t>give</a:t>
            </a:r>
            <a:r>
              <a:rPr lang="fr-FR" sz="1600" b="1" dirty="0" smtClean="0">
                <a:solidFill>
                  <a:srgbClr val="CC0000"/>
                </a:solidFill>
              </a:rPr>
              <a:t> recommandations and </a:t>
            </a:r>
            <a:r>
              <a:rPr lang="fr-FR" sz="1600" b="1" dirty="0" err="1" smtClean="0">
                <a:solidFill>
                  <a:srgbClr val="CC0000"/>
                </a:solidFill>
              </a:rPr>
              <a:t>alerts</a:t>
            </a:r>
            <a:r>
              <a:rPr lang="fr-FR" sz="1600" b="1" dirty="0" smtClean="0">
                <a:solidFill>
                  <a:srgbClr val="CC0000"/>
                </a:solidFill>
              </a:rPr>
              <a:t> to the </a:t>
            </a:r>
            <a:r>
              <a:rPr lang="fr-FR" sz="1600" b="1" dirty="0" err="1" smtClean="0">
                <a:solidFill>
                  <a:srgbClr val="CC0000"/>
                </a:solidFill>
              </a:rPr>
              <a:t>laboratory</a:t>
            </a:r>
            <a:r>
              <a:rPr lang="fr-FR" sz="1600" b="1" dirty="0" smtClean="0">
                <a:solidFill>
                  <a:srgbClr val="CC0000"/>
                </a:solidFill>
              </a:rPr>
              <a:t> </a:t>
            </a:r>
            <a:r>
              <a:rPr lang="fr-FR" sz="1600" b="1" dirty="0" err="1" smtClean="0">
                <a:solidFill>
                  <a:srgbClr val="CC0000"/>
                </a:solidFill>
              </a:rPr>
              <a:t>director</a:t>
            </a:r>
            <a:r>
              <a:rPr lang="fr-FR" sz="1600" b="1" dirty="0" smtClean="0">
                <a:solidFill>
                  <a:srgbClr val="CC0000"/>
                </a:solidFill>
              </a:rPr>
              <a:t>  (final </a:t>
            </a:r>
            <a:r>
              <a:rPr lang="fr-FR" sz="1600" b="1" dirty="0" err="1" smtClean="0">
                <a:solidFill>
                  <a:srgbClr val="CC0000"/>
                </a:solidFill>
              </a:rPr>
              <a:t>decision</a:t>
            </a:r>
            <a:endParaRPr lang="fr-FR" sz="1600" b="1" dirty="0" smtClean="0">
              <a:solidFill>
                <a:srgbClr val="CC0000"/>
              </a:solidFill>
            </a:endParaRPr>
          </a:p>
          <a:p>
            <a:r>
              <a:rPr lang="fr-FR" sz="1600" b="1" dirty="0">
                <a:solidFill>
                  <a:srgbClr val="CC0000"/>
                </a:solidFill>
              </a:rPr>
              <a:t> </a:t>
            </a:r>
            <a:r>
              <a:rPr lang="fr-FR" sz="1600" b="1" dirty="0" smtClean="0">
                <a:solidFill>
                  <a:srgbClr val="CC0000"/>
                </a:solidFill>
              </a:rPr>
              <a:t>     maker); </a:t>
            </a:r>
            <a:r>
              <a:rPr lang="fr-FR" sz="1600" b="1" dirty="0" err="1" smtClean="0">
                <a:solidFill>
                  <a:srgbClr val="CC0000"/>
                </a:solidFill>
              </a:rPr>
              <a:t>definition</a:t>
            </a:r>
            <a:r>
              <a:rPr lang="fr-FR" sz="1600" b="1" dirty="0" smtClean="0">
                <a:solidFill>
                  <a:srgbClr val="CC0000"/>
                </a:solidFill>
              </a:rPr>
              <a:t> of the </a:t>
            </a:r>
            <a:r>
              <a:rPr lang="fr-FR" sz="1600" b="1" dirty="0" err="1" smtClean="0">
                <a:solidFill>
                  <a:srgbClr val="CC0000"/>
                </a:solidFill>
              </a:rPr>
              <a:t>technical</a:t>
            </a:r>
            <a:r>
              <a:rPr lang="fr-FR" sz="1600" b="1" dirty="0" smtClean="0">
                <a:solidFill>
                  <a:srgbClr val="CC0000"/>
                </a:solidFill>
              </a:rPr>
              <a:t> </a:t>
            </a:r>
            <a:r>
              <a:rPr lang="fr-FR" sz="1600" b="1" dirty="0" err="1" smtClean="0">
                <a:solidFill>
                  <a:srgbClr val="CC0000"/>
                </a:solidFill>
              </a:rPr>
              <a:t>recruitment</a:t>
            </a:r>
            <a:r>
              <a:rPr lang="fr-FR" sz="1600" b="1" dirty="0" smtClean="0">
                <a:solidFill>
                  <a:srgbClr val="CC0000"/>
                </a:solidFill>
              </a:rPr>
              <a:t> </a:t>
            </a:r>
            <a:r>
              <a:rPr lang="fr-FR" sz="1600" b="1" dirty="0" err="1" smtClean="0">
                <a:solidFill>
                  <a:srgbClr val="CC0000"/>
                </a:solidFill>
              </a:rPr>
              <a:t>policy</a:t>
            </a:r>
            <a:endParaRPr lang="fr-FR" sz="1600" b="1" dirty="0">
              <a:solidFill>
                <a:srgbClr val="CC0000"/>
              </a:solidFill>
            </a:endParaRPr>
          </a:p>
          <a:p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/>
              <a:t>Main contact </a:t>
            </a:r>
            <a:r>
              <a:rPr lang="fr-FR" sz="1600" b="1" dirty="0" err="1" smtClean="0"/>
              <a:t>with</a:t>
            </a:r>
            <a:r>
              <a:rPr lang="fr-FR" sz="1600" b="1" dirty="0" smtClean="0"/>
              <a:t> the CNRS/IN2P3 </a:t>
            </a:r>
            <a:r>
              <a:rPr lang="fr-FR" sz="1600" b="1" dirty="0" err="1" smtClean="0"/>
              <a:t>technical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director</a:t>
            </a:r>
            <a:r>
              <a:rPr lang="fr-FR" sz="1600" b="1" dirty="0" smtClean="0"/>
              <a:t>, participation to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meetings and </a:t>
            </a:r>
            <a:r>
              <a:rPr lang="fr-FR" sz="1600" b="1" dirty="0" err="1" smtClean="0"/>
              <a:t>reviews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organized</a:t>
            </a:r>
            <a:r>
              <a:rPr lang="fr-FR" sz="1600" b="1" dirty="0" smtClean="0"/>
              <a:t> by </a:t>
            </a:r>
            <a:r>
              <a:rPr lang="fr-FR" sz="1600" b="1" dirty="0" err="1" smtClean="0"/>
              <a:t>tutelage</a:t>
            </a:r>
            <a:r>
              <a:rPr lang="fr-FR" sz="1600" b="1" dirty="0" smtClean="0"/>
              <a:t> and </a:t>
            </a:r>
            <a:r>
              <a:rPr lang="fr-FR" sz="1600" b="1" dirty="0" err="1" smtClean="0"/>
              <a:t>funding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agencies</a:t>
            </a:r>
            <a:endParaRPr lang="fr-FR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902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Organisation: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Technical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staff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evolution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333399"/>
                </a:solidFill>
              </a:rPr>
              <a:t>29/11/2017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6</a:t>
            </a:fld>
            <a:endParaRPr lang="fr-FR">
              <a:solidFill>
                <a:srgbClr val="333399"/>
              </a:solidFill>
            </a:endParaRP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351796"/>
              </p:ext>
            </p:extLst>
          </p:nvPr>
        </p:nvGraphicFramePr>
        <p:xfrm>
          <a:off x="179512" y="3645024"/>
          <a:ext cx="4392488" cy="248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362174"/>
              </p:ext>
            </p:extLst>
          </p:nvPr>
        </p:nvGraphicFramePr>
        <p:xfrm>
          <a:off x="4932040" y="1268760"/>
          <a:ext cx="4025081" cy="2420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42344"/>
              </p:ext>
            </p:extLst>
          </p:nvPr>
        </p:nvGraphicFramePr>
        <p:xfrm>
          <a:off x="179512" y="1052736"/>
          <a:ext cx="45720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862844"/>
              </p:ext>
            </p:extLst>
          </p:nvPr>
        </p:nvGraphicFramePr>
        <p:xfrm>
          <a:off x="4716016" y="4178599"/>
          <a:ext cx="4191000" cy="193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499992" y="813314"/>
            <a:ext cx="114646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On 31/12</a:t>
            </a:r>
            <a:endParaRPr lang="fr-F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Equipment and </a:t>
            </a:r>
            <a:r>
              <a:rPr lang="fr-FR" sz="2400" dirty="0" err="1"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acilities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 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7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1" y="917929"/>
            <a:ext cx="2892754" cy="192850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563888" y="920750"/>
            <a:ext cx="165942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</a:rPr>
              <a:t> ISO8 </a:t>
            </a:r>
            <a:r>
              <a:rPr lang="fr-FR" sz="1400" b="1" dirty="0" err="1" smtClean="0">
                <a:solidFill>
                  <a:srgbClr val="000000"/>
                </a:solidFill>
              </a:rPr>
              <a:t>Cleanroom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r>
              <a:rPr lang="fr-FR" sz="1400" b="1" dirty="0" smtClean="0">
                <a:solidFill>
                  <a:srgbClr val="000000"/>
                </a:solidFill>
              </a:rPr>
              <a:t>(128m</a:t>
            </a:r>
            <a:r>
              <a:rPr lang="fr-FR" sz="1400" b="1" baseline="30000" dirty="0" smtClean="0">
                <a:solidFill>
                  <a:srgbClr val="000000"/>
                </a:solidFill>
              </a:rPr>
              <a:t>2</a:t>
            </a:r>
            <a:r>
              <a:rPr lang="fr-FR" sz="1400" b="1" dirty="0" smtClean="0">
                <a:solidFill>
                  <a:srgbClr val="000000"/>
                </a:solidFill>
              </a:rPr>
              <a:t>):</a:t>
            </a:r>
            <a:endParaRPr lang="fr-FR" sz="14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fr-FR" sz="1400" dirty="0" err="1" smtClean="0">
                <a:solidFill>
                  <a:srgbClr val="000000"/>
                </a:solidFill>
              </a:rPr>
              <a:t>Integration</a:t>
            </a:r>
            <a:r>
              <a:rPr lang="fr-FR" sz="1400" dirty="0" smtClean="0">
                <a:solidFill>
                  <a:srgbClr val="000000"/>
                </a:solidFill>
              </a:rPr>
              <a:t> room</a:t>
            </a:r>
          </a:p>
          <a:p>
            <a:pPr marL="171450" indent="-171450">
              <a:buFontTx/>
              <a:buChar char="-"/>
            </a:pPr>
            <a:r>
              <a:rPr lang="fr-FR" sz="1400" dirty="0" smtClean="0">
                <a:solidFill>
                  <a:srgbClr val="000000"/>
                </a:solidFill>
              </a:rPr>
              <a:t>LISA room</a:t>
            </a:r>
          </a:p>
          <a:p>
            <a:pPr marL="171450" indent="-171450">
              <a:buFontTx/>
              <a:buChar char="-"/>
            </a:pPr>
            <a:r>
              <a:rPr lang="fr-FR" sz="1400" dirty="0" smtClean="0">
                <a:solidFill>
                  <a:srgbClr val="000000"/>
                </a:solidFill>
              </a:rPr>
              <a:t>VIRGO room</a:t>
            </a: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09" y="831507"/>
            <a:ext cx="1728192" cy="259228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78413" y="865767"/>
            <a:ext cx="206338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Frequency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comb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400" b="1" dirty="0" err="1">
                <a:solidFill>
                  <a:srgbClr val="000000"/>
                </a:solidFill>
              </a:rPr>
              <a:t>g</a:t>
            </a:r>
            <a:r>
              <a:rPr lang="fr-FR" sz="1400" b="1" dirty="0" err="1" smtClean="0">
                <a:solidFill>
                  <a:srgbClr val="000000"/>
                </a:solidFill>
              </a:rPr>
              <a:t>enerator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400" dirty="0" smtClean="0"/>
              <a:t>(</a:t>
            </a:r>
            <a:r>
              <a:rPr lang="fr-FR" sz="1400" dirty="0"/>
              <a:t>Laser </a:t>
            </a:r>
            <a:r>
              <a:rPr lang="fr-FR" sz="1400" dirty="0" err="1"/>
              <a:t>emission</a:t>
            </a:r>
            <a:r>
              <a:rPr lang="fr-FR" sz="1400" dirty="0"/>
              <a:t> in a </a:t>
            </a:r>
            <a:endParaRPr lang="fr-FR" sz="1400" dirty="0" smtClean="0"/>
          </a:p>
          <a:p>
            <a:r>
              <a:rPr lang="fr-FR" sz="1400" dirty="0" smtClean="0"/>
              <a:t>spectral band </a:t>
            </a:r>
            <a:r>
              <a:rPr lang="fr-FR" sz="1400" dirty="0" err="1"/>
              <a:t>from</a:t>
            </a:r>
            <a:r>
              <a:rPr lang="fr-FR" sz="1400" dirty="0"/>
              <a:t> 1 to </a:t>
            </a:r>
            <a:endParaRPr lang="fr-FR" sz="1400" dirty="0" smtClean="0"/>
          </a:p>
          <a:p>
            <a:r>
              <a:rPr lang="fr-FR" sz="1400" dirty="0" smtClean="0"/>
              <a:t>2µm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smtClean="0"/>
              <a:t>a </a:t>
            </a:r>
            <a:r>
              <a:rPr lang="fr-FR" sz="1400" dirty="0" err="1"/>
              <a:t>frequency</a:t>
            </a:r>
            <a:r>
              <a:rPr lang="fr-FR" sz="1400" dirty="0"/>
              <a:t>  </a:t>
            </a:r>
            <a:endParaRPr lang="fr-FR" sz="1400" dirty="0" smtClean="0"/>
          </a:p>
          <a:p>
            <a:r>
              <a:rPr lang="fr-FR" sz="1400" dirty="0" err="1" smtClean="0"/>
              <a:t>step</a:t>
            </a:r>
            <a:r>
              <a:rPr lang="fr-FR" sz="1400" dirty="0" smtClean="0"/>
              <a:t> of 250MHz</a:t>
            </a:r>
            <a:r>
              <a:rPr lang="fr-FR" sz="1400" dirty="0"/>
              <a:t>)</a:t>
            </a:r>
          </a:p>
          <a:p>
            <a:endParaRPr lang="fr-FR" sz="1400" b="1" dirty="0" smtClean="0">
              <a:solidFill>
                <a:srgbClr val="00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2160240" cy="288032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339752" y="3139554"/>
            <a:ext cx="26003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Millimetric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>
                <a:solidFill>
                  <a:srgbClr val="000000"/>
                </a:solidFill>
              </a:rPr>
              <a:t>L</a:t>
            </a:r>
            <a:r>
              <a:rPr lang="fr-FR" sz="1400" b="1" dirty="0" err="1" smtClean="0">
                <a:solidFill>
                  <a:srgbClr val="000000"/>
                </a:solidFill>
              </a:rPr>
              <a:t>aboratory</a:t>
            </a:r>
            <a:r>
              <a:rPr lang="fr-FR" sz="1400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fr-FR" sz="1400" b="1" dirty="0" smtClean="0">
                <a:solidFill>
                  <a:srgbClr val="000000"/>
                </a:solidFill>
              </a:rPr>
              <a:t>100mK dilution-free cryostat</a:t>
            </a:r>
          </a:p>
          <a:p>
            <a:r>
              <a:rPr lang="fr-FR" sz="1400" b="1" dirty="0" smtClean="0">
                <a:solidFill>
                  <a:srgbClr val="000000"/>
                </a:solidFill>
              </a:rPr>
              <a:t>(Oxford Instrument)</a:t>
            </a:r>
            <a:endParaRPr lang="fr-FR" sz="1400" dirty="0" smtClean="0">
              <a:solidFill>
                <a:srgbClr val="000000"/>
              </a:solidFill>
            </a:endParaRPr>
          </a:p>
          <a:p>
            <a:r>
              <a:rPr lang="fr-FR" sz="1200" dirty="0" smtClean="0">
                <a:solidFill>
                  <a:srgbClr val="000000"/>
                </a:solidFill>
              </a:rPr>
              <a:t>(</a:t>
            </a:r>
            <a:r>
              <a:rPr lang="fr-FR" sz="1400" dirty="0" err="1" smtClean="0">
                <a:solidFill>
                  <a:srgbClr val="000000"/>
                </a:solidFill>
              </a:rPr>
              <a:t>Cooling</a:t>
            </a:r>
            <a:r>
              <a:rPr lang="fr-FR" sz="1400" dirty="0" smtClean="0">
                <a:solidFill>
                  <a:srgbClr val="000000"/>
                </a:solidFill>
              </a:rPr>
              <a:t> power : 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160µW @100mK,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No </a:t>
            </a:r>
            <a:r>
              <a:rPr lang="fr-FR" sz="1400" dirty="0" err="1" smtClean="0">
                <a:solidFill>
                  <a:srgbClr val="000000"/>
                </a:solidFill>
              </a:rPr>
              <a:t>cryogenic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</a:rPr>
              <a:t>fluid</a:t>
            </a:r>
            <a:r>
              <a:rPr lang="fr-FR" sz="1200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63" y="4077072"/>
            <a:ext cx="2452643" cy="183948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95023" y="4261379"/>
            <a:ext cx="1907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Millimetric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400" b="1" dirty="0" err="1" smtClean="0">
                <a:solidFill>
                  <a:srgbClr val="000000"/>
                </a:solidFill>
              </a:rPr>
              <a:t>Laboratory</a:t>
            </a:r>
            <a:r>
              <a:rPr lang="fr-FR" sz="1400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fr-FR" sz="1400" b="1" dirty="0" err="1" smtClean="0">
                <a:solidFill>
                  <a:srgbClr val="000000"/>
                </a:solidFill>
              </a:rPr>
              <a:t>Vector</a:t>
            </a:r>
            <a:r>
              <a:rPr lang="fr-FR" sz="1400" b="1" dirty="0" smtClean="0">
                <a:solidFill>
                  <a:srgbClr val="000000"/>
                </a:solidFill>
              </a:rPr>
              <a:t> network</a:t>
            </a:r>
          </a:p>
          <a:p>
            <a:r>
              <a:rPr lang="fr-FR" sz="1400" b="1" dirty="0" err="1" smtClean="0">
                <a:solidFill>
                  <a:srgbClr val="000000"/>
                </a:solidFill>
              </a:rPr>
              <a:t>analyzer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r>
              <a:rPr lang="fr-FR" sz="1200" dirty="0" smtClean="0">
                <a:solidFill>
                  <a:srgbClr val="000000"/>
                </a:solidFill>
              </a:rPr>
              <a:t>(</a:t>
            </a:r>
            <a:r>
              <a:rPr lang="fr-FR" sz="1400" dirty="0" err="1" smtClean="0">
                <a:solidFill>
                  <a:srgbClr val="000000"/>
                </a:solidFill>
              </a:rPr>
              <a:t>characterization</a:t>
            </a:r>
            <a:r>
              <a:rPr lang="fr-FR" sz="1400" dirty="0" smtClean="0">
                <a:solidFill>
                  <a:srgbClr val="000000"/>
                </a:solidFill>
              </a:rPr>
              <a:t> of</a:t>
            </a:r>
          </a:p>
          <a:p>
            <a:r>
              <a:rPr lang="fr-FR" sz="1400" dirty="0" err="1">
                <a:solidFill>
                  <a:srgbClr val="000000"/>
                </a:solidFill>
              </a:rPr>
              <a:t>a</a:t>
            </a:r>
            <a:r>
              <a:rPr lang="fr-FR" sz="1400" dirty="0" err="1" smtClean="0">
                <a:solidFill>
                  <a:srgbClr val="000000"/>
                </a:solidFill>
              </a:rPr>
              <a:t>ntenna</a:t>
            </a:r>
            <a:r>
              <a:rPr lang="fr-FR" sz="1400" dirty="0" smtClean="0">
                <a:solidFill>
                  <a:srgbClr val="000000"/>
                </a:solidFill>
              </a:rPr>
              <a:t> and </a:t>
            </a:r>
            <a:r>
              <a:rPr lang="fr-FR" sz="1400" dirty="0" err="1" smtClean="0">
                <a:solidFill>
                  <a:srgbClr val="000000"/>
                </a:solidFill>
              </a:rPr>
              <a:t>filters</a:t>
            </a:r>
            <a:r>
              <a:rPr lang="fr-FR" sz="1400" dirty="0" smtClean="0">
                <a:solidFill>
                  <a:srgbClr val="000000"/>
                </a:solidFill>
              </a:rPr>
              <a:t> in</a:t>
            </a:r>
          </a:p>
          <a:p>
            <a:r>
              <a:rPr lang="fr-FR" sz="1400" dirty="0">
                <a:solidFill>
                  <a:srgbClr val="000000"/>
                </a:solidFill>
              </a:rPr>
              <a:t>t</a:t>
            </a:r>
            <a:r>
              <a:rPr lang="fr-FR" sz="1400" dirty="0" smtClean="0">
                <a:solidFill>
                  <a:srgbClr val="000000"/>
                </a:solidFill>
              </a:rPr>
              <a:t>he </a:t>
            </a:r>
            <a:r>
              <a:rPr lang="fr-FR" sz="1400" dirty="0" err="1" smtClean="0">
                <a:solidFill>
                  <a:srgbClr val="000000"/>
                </a:solidFill>
              </a:rPr>
              <a:t>frequency</a:t>
            </a:r>
            <a:r>
              <a:rPr lang="fr-FR" sz="1400" dirty="0" smtClean="0">
                <a:solidFill>
                  <a:srgbClr val="000000"/>
                </a:solidFill>
              </a:rPr>
              <a:t> range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70-220GHz)</a:t>
            </a:r>
          </a:p>
        </p:txBody>
      </p:sp>
    </p:spTree>
    <p:extLst>
      <p:ext uri="{BB962C8B-B14F-4D97-AF65-F5344CB8AC3E}">
        <p14:creationId xmlns:p14="http://schemas.microsoft.com/office/powerpoint/2010/main" val="420564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Equipment and </a:t>
            </a:r>
            <a:r>
              <a:rPr lang="fr-FR" sz="2400" dirty="0" err="1"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acilities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 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HCERES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8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0" y="1624193"/>
            <a:ext cx="3071054" cy="204192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2136" y="891911"/>
            <a:ext cx="3479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Low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electromagnetic</a:t>
            </a:r>
            <a:r>
              <a:rPr lang="fr-FR" sz="1400" b="1" dirty="0" smtClean="0">
                <a:solidFill>
                  <a:srgbClr val="000000"/>
                </a:solidFill>
              </a:rPr>
              <a:t> noise test room  (37,5m</a:t>
            </a:r>
            <a:r>
              <a:rPr lang="fr-FR" sz="1400" b="1" baseline="30000" dirty="0" smtClean="0">
                <a:solidFill>
                  <a:srgbClr val="000000"/>
                </a:solidFill>
              </a:rPr>
              <a:t>2</a:t>
            </a:r>
            <a:r>
              <a:rPr lang="fr-FR" sz="1600" b="1" dirty="0" smtClean="0">
                <a:solidFill>
                  <a:srgbClr val="000000"/>
                </a:solidFill>
              </a:rPr>
              <a:t>) </a:t>
            </a:r>
            <a:r>
              <a:rPr lang="fr-FR" sz="1400" dirty="0" err="1" smtClean="0">
                <a:solidFill>
                  <a:srgbClr val="000000"/>
                </a:solidFill>
              </a:rPr>
              <a:t>including</a:t>
            </a:r>
            <a:r>
              <a:rPr lang="fr-FR" sz="1400" dirty="0" smtClean="0">
                <a:solidFill>
                  <a:srgbClr val="000000"/>
                </a:solidFill>
              </a:rPr>
              <a:t> a Faraday cage for components tests </a:t>
            </a:r>
            <a:r>
              <a:rPr lang="fr-FR" sz="1400" dirty="0" err="1" smtClean="0">
                <a:solidFill>
                  <a:srgbClr val="000000"/>
                </a:solidFill>
              </a:rPr>
              <a:t>from</a:t>
            </a:r>
            <a:r>
              <a:rPr lang="fr-FR" sz="1400" dirty="0" smtClean="0">
                <a:solidFill>
                  <a:srgbClr val="000000"/>
                </a:solidFill>
              </a:rPr>
              <a:t> 0.1mHz  to 10Hz</a:t>
            </a: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86" y="1168397"/>
            <a:ext cx="3090992" cy="2318244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4406992" y="886609"/>
            <a:ext cx="206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Mechanics</a:t>
            </a:r>
            <a:r>
              <a:rPr lang="fr-FR" sz="1400" b="1" dirty="0" smtClean="0">
                <a:solidFill>
                  <a:srgbClr val="000000"/>
                </a:solidFill>
              </a:rPr>
              <a:t> Workshop</a:t>
            </a:r>
            <a:endParaRPr lang="fr-FR" sz="1400" b="1" dirty="0">
              <a:solidFill>
                <a:srgbClr val="00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315083" y="3703470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Mouting</a:t>
            </a:r>
            <a:r>
              <a:rPr lang="fr-FR" sz="1400" b="1" dirty="0" smtClean="0">
                <a:solidFill>
                  <a:srgbClr val="000000"/>
                </a:solidFill>
              </a:rPr>
              <a:t> hall</a:t>
            </a:r>
            <a:endParaRPr lang="fr-FR" sz="1400" b="1" dirty="0">
              <a:solidFill>
                <a:srgbClr val="000000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6" y="3988638"/>
            <a:ext cx="3735133" cy="210101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91"/>
          <a:stretch/>
        </p:blipFill>
        <p:spPr>
          <a:xfrm rot="5400000">
            <a:off x="6917262" y="1910583"/>
            <a:ext cx="2218273" cy="16203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983942" y="824972"/>
            <a:ext cx="20875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3D Printing  </a:t>
            </a:r>
            <a:r>
              <a:rPr lang="fr-FR" sz="1400" b="1" dirty="0" err="1" smtClean="0"/>
              <a:t>Stratasys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Fortus</a:t>
            </a:r>
            <a:r>
              <a:rPr lang="fr-FR" sz="1400" b="1" dirty="0"/>
              <a:t> </a:t>
            </a:r>
            <a:r>
              <a:rPr lang="fr-FR" sz="1400" b="1" dirty="0" smtClean="0"/>
              <a:t>FDM250mc</a:t>
            </a:r>
          </a:p>
          <a:p>
            <a:r>
              <a:rPr lang="fr-FR" sz="1400" dirty="0" smtClean="0"/>
              <a:t>(ABS plastic)</a:t>
            </a:r>
            <a:endParaRPr lang="fr-FR" sz="14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/>
          <a:stretch/>
        </p:blipFill>
        <p:spPr>
          <a:xfrm>
            <a:off x="4216057" y="3849224"/>
            <a:ext cx="3000192" cy="2206558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4536382" y="3557443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Photodetection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Laboratory</a:t>
            </a:r>
            <a:endParaRPr lang="fr-FR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Platform: </a:t>
            </a:r>
            <a:r>
              <a:rPr lang="fr-FR" sz="2400" dirty="0" err="1" smtClean="0"/>
              <a:t>FACe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29/11/2017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HCERES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1034483" y="1489842"/>
            <a:ext cx="7812360" cy="622730"/>
          </a:xfrm>
        </p:spPr>
        <p:txBody>
          <a:bodyPr>
            <a:normAutofit/>
          </a:bodyPr>
          <a:lstStyle/>
          <a:p>
            <a:pPr algn="just" fontAlgn="auto">
              <a:lnSpc>
                <a:spcPct val="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Scientific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Manager: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Cécile Cavet (IT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algn="just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Technical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Manager :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Michèle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Detournay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(IT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77256" y="2060848"/>
            <a:ext cx="74959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Missions: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fr-FR" sz="1600" kern="0" dirty="0" smtClean="0">
                <a:solidFill>
                  <a:srgbClr val="FF0000"/>
                </a:solidFill>
              </a:rPr>
              <a:t>Building and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infrastructures management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electrical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facilities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CDF, </a:t>
            </a:r>
            <a:r>
              <a:rPr lang="fr-FR" sz="1600" kern="0" dirty="0" smtClean="0">
                <a:solidFill>
                  <a:srgbClr val="000000"/>
                </a:solidFill>
              </a:rPr>
              <a:t>HVAC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maintenance,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subcontracting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management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fr-FR" sz="1600" kern="0" dirty="0" err="1" smtClean="0">
                <a:solidFill>
                  <a:srgbClr val="FF0000"/>
                </a:solidFill>
              </a:rPr>
              <a:t>Computing</a:t>
            </a:r>
            <a:r>
              <a:rPr lang="fr-FR" sz="1600" kern="0" dirty="0" smtClean="0">
                <a:solidFill>
                  <a:srgbClr val="FF0000"/>
                </a:solidFill>
              </a:rPr>
              <a:t> infrastructures management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Services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to </a:t>
            </a:r>
            <a:r>
              <a:rPr kumimoji="0" lang="fr-FR" sz="1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projects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(data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bases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web applications,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development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platform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lang="fr-FR" sz="1600" kern="0" dirty="0" smtClean="0">
                <a:solidFill>
                  <a:srgbClr val="000000"/>
                </a:solidFill>
              </a:rPr>
              <a:t>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</a:t>
            </a:r>
            <a:r>
              <a:rPr lang="fr-FR" sz="1600" kern="0" dirty="0" smtClean="0">
                <a:solidFill>
                  <a:srgbClr val="000000"/>
                </a:solidFill>
              </a:rPr>
              <a:t>training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and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user support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 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304892" y="794341"/>
            <a:ext cx="7414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err="1" smtClean="0">
                <a:solidFill>
                  <a:srgbClr val="000000"/>
                </a:solidFill>
              </a:rPr>
              <a:t>Started</a:t>
            </a:r>
            <a:r>
              <a:rPr lang="fr-FR" sz="1600" b="1" kern="0" dirty="0" smtClean="0">
                <a:solidFill>
                  <a:srgbClr val="000000"/>
                </a:solidFill>
              </a:rPr>
              <a:t> in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2010, support</a:t>
            </a:r>
            <a:r>
              <a: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of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IPGP </a:t>
            </a:r>
            <a:r>
              <a: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the </a:t>
            </a:r>
            <a:r>
              <a:rPr kumimoji="0" lang="fr-FR" sz="1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framework</a:t>
            </a:r>
            <a:r>
              <a: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of the 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Paris-Diderot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err="1" smtClean="0">
                <a:solidFill>
                  <a:srgbClr val="000000"/>
                </a:solidFill>
              </a:rPr>
              <a:t>University</a:t>
            </a:r>
            <a:r>
              <a:rPr lang="fr-FR" sz="1600" b="1" kern="0" dirty="0" smtClean="0">
                <a:solidFill>
                  <a:srgbClr val="000000"/>
                </a:solidFill>
              </a:rPr>
              <a:t> </a:t>
            </a:r>
            <a:r>
              <a:rPr lang="fr-FR" sz="1600" b="1" kern="0" dirty="0" err="1" smtClean="0">
                <a:solidFill>
                  <a:srgbClr val="000000"/>
                </a:solidFill>
              </a:rPr>
              <a:t>Space</a:t>
            </a:r>
            <a:r>
              <a:rPr lang="fr-FR" sz="1600" b="1" kern="0" dirty="0" smtClean="0">
                <a:solidFill>
                  <a:srgbClr val="000000"/>
                </a:solidFill>
              </a:rPr>
              <a:t> Campus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– Application</a:t>
            </a:r>
            <a:r>
              <a: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to the CNRS/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IN2P3 Platform Label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48036" y="3725394"/>
            <a:ext cx="81932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Equipment: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fr-FR" sz="1600" kern="0" dirty="0" err="1" smtClean="0">
                <a:solidFill>
                  <a:srgbClr val="FF0000"/>
                </a:solidFill>
              </a:rPr>
              <a:t>Computing</a:t>
            </a:r>
            <a:r>
              <a:rPr lang="fr-FR" sz="1600" kern="0" dirty="0" smtClean="0">
                <a:solidFill>
                  <a:srgbClr val="FF0000"/>
                </a:solidFill>
              </a:rPr>
              <a:t> </a:t>
            </a:r>
            <a:r>
              <a:rPr lang="fr-FR" sz="1600" kern="0" dirty="0" err="1" smtClean="0">
                <a:solidFill>
                  <a:srgbClr val="FF0000"/>
                </a:solidFill>
              </a:rPr>
              <a:t>parallel</a:t>
            </a:r>
            <a:r>
              <a:rPr lang="fr-FR" sz="1600" kern="0" dirty="0" smtClean="0">
                <a:solidFill>
                  <a:srgbClr val="FF0000"/>
                </a:solidFill>
              </a:rPr>
              <a:t> cluster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652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cores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et 42Tb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storage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80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virtual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servers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lang="fr-FR" sz="1600" kern="0" dirty="0" smtClean="0">
                <a:solidFill>
                  <a:srgbClr val="000000"/>
                </a:solidFill>
              </a:rPr>
              <a:t>for </a:t>
            </a:r>
            <a:r>
              <a:rPr lang="fr-FR" sz="1600" kern="0" dirty="0" err="1" smtClean="0">
                <a:solidFill>
                  <a:srgbClr val="000000"/>
                </a:solidFill>
              </a:rPr>
              <a:t>astroparticle</a:t>
            </a:r>
            <a:r>
              <a:rPr lang="fr-FR" sz="1600" kern="0" dirty="0" smtClean="0">
                <a:solidFill>
                  <a:srgbClr val="000000"/>
                </a:solidFill>
              </a:rPr>
              <a:t> and </a:t>
            </a:r>
            <a:r>
              <a:rPr lang="fr-FR" sz="1600" kern="0" dirty="0" err="1" smtClean="0">
                <a:solidFill>
                  <a:srgbClr val="000000"/>
                </a:solidFill>
              </a:rPr>
              <a:t>space</a:t>
            </a:r>
            <a:r>
              <a:rPr lang="fr-FR" sz="1600" kern="0" dirty="0" smtClean="0">
                <a:solidFill>
                  <a:srgbClr val="000000"/>
                </a:solidFill>
              </a:rPr>
              <a:t>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projects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storage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180Tb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Concurrent Design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Facility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(CDF):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 </a:t>
            </a:r>
            <a:r>
              <a:rPr lang="fr-FR" sz="1600" kern="0" dirty="0" smtClean="0">
                <a:solidFill>
                  <a:srgbClr val="000000"/>
                </a:solidFill>
              </a:rPr>
              <a:t>and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operations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LISAPathfinder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LISA …)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71600" y="4797849"/>
            <a:ext cx="6532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err="1" smtClean="0">
                <a:solidFill>
                  <a:srgbClr val="000000"/>
                </a:solidFill>
              </a:rPr>
              <a:t>Projects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 PLANCK, INTEGRAL, CODEEN (EUCLID) 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err="1" smtClean="0">
                <a:solidFill>
                  <a:srgbClr val="000000"/>
                </a:solidFill>
              </a:rPr>
              <a:t>Next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FACe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relocation </a:t>
            </a:r>
            <a:r>
              <a:rPr lang="fr-FR" sz="1600" b="1" kern="0" dirty="0">
                <a:solidFill>
                  <a:srgbClr val="FF0000"/>
                </a:solidFill>
              </a:rPr>
              <a:t>i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 2018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Contribution </a:t>
            </a:r>
            <a:r>
              <a:rPr lang="fr-FR" sz="1600" b="1" kern="0" dirty="0">
                <a:solidFill>
                  <a:srgbClr val="000000"/>
                </a:solidFill>
              </a:rPr>
              <a:t>: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LISA DPC, SVOM pipeline</a:t>
            </a:r>
          </a:p>
        </p:txBody>
      </p:sp>
    </p:spTree>
    <p:extLst>
      <p:ext uri="{BB962C8B-B14F-4D97-AF65-F5344CB8AC3E}">
        <p14:creationId xmlns:p14="http://schemas.microsoft.com/office/powerpoint/2010/main" val="11469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5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iel">
    <a:dk1>
      <a:sysClr val="windowText" lastClr="000000"/>
    </a:dk1>
    <a:lt1>
      <a:sysClr val="window" lastClr="FFFFFF"/>
    </a:lt1>
    <a:dk2>
      <a:srgbClr val="1782BF"/>
    </a:dk2>
    <a:lt2>
      <a:srgbClr val="62BCE9"/>
    </a:lt2>
    <a:accent1>
      <a:srgbClr val="073779"/>
    </a:accent1>
    <a:accent2>
      <a:srgbClr val="8FD9FB"/>
    </a:accent2>
    <a:accent3>
      <a:srgbClr val="FFCC00"/>
    </a:accent3>
    <a:accent4>
      <a:srgbClr val="EB6615"/>
    </a:accent4>
    <a:accent5>
      <a:srgbClr val="C76402"/>
    </a:accent5>
    <a:accent6>
      <a:srgbClr val="B523B4"/>
    </a:accent6>
    <a:hlink>
      <a:srgbClr val="FFDE26"/>
    </a:hlink>
    <a:folHlink>
      <a:srgbClr val="DEBE00"/>
    </a:folHlink>
  </a:clrScheme>
  <a:fontScheme name="Office Classique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iel">
    <a:fillStyleLst>
      <a:solidFill>
        <a:schemeClr val="phClr"/>
      </a:solidFill>
      <a:solidFill>
        <a:schemeClr val="phClr">
          <a:alpha val="50000"/>
        </a:schemeClr>
      </a:solidFill>
      <a:gradFill rotWithShape="1">
        <a:gsLst>
          <a:gs pos="0">
            <a:schemeClr val="phClr">
              <a:shade val="30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4400000" scaled="1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3175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88900" dist="63500" dir="3000000" algn="br" rotWithShape="0">
            <a:srgbClr val="000000">
              <a:alpha val="35000"/>
            </a:srgbClr>
          </a:outerShdw>
        </a:effectLst>
      </a:effectStyle>
      <a:effectStyle>
        <a:effectLst>
          <a:innerShdw blurRad="50800" dist="25400" dir="6600000">
            <a:srgbClr val="000000">
              <a:alpha val="50000"/>
            </a:srgbClr>
          </a:innerShdw>
          <a:reflection blurRad="12700" stA="26000" endPos="28000" dist="38100" dir="5400000" sy="-100000" rotWithShape="0"/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100000"/>
              <a:satMod val="140000"/>
              <a:lumMod val="105000"/>
            </a:schemeClr>
          </a:gs>
          <a:gs pos="100000">
            <a:schemeClr val="phClr">
              <a:shade val="20000"/>
              <a:satMod val="250000"/>
              <a:lumMod val="110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16945</TotalTime>
  <Words>4698</Words>
  <Application>Microsoft Office PowerPoint</Application>
  <PresentationFormat>Affichage à l'écran (4:3)</PresentationFormat>
  <Paragraphs>1184</Paragraphs>
  <Slides>45</Slides>
  <Notes>16</Notes>
  <HiddenSlides>0</HiddenSlides>
  <MMClips>0</MMClips>
  <ScaleCrop>false</ScaleCrop>
  <HeadingPairs>
    <vt:vector size="6" baseType="variant">
      <vt:variant>
        <vt:lpstr>Thème</vt:lpstr>
      </vt:variant>
      <vt:variant>
        <vt:i4>9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5" baseType="lpstr">
      <vt:lpstr>Modèle par défaut</vt:lpstr>
      <vt:lpstr>4_Modèle par défaut</vt:lpstr>
      <vt:lpstr>9_Modèle par défaut</vt:lpstr>
      <vt:lpstr>8_Modèle par défaut</vt:lpstr>
      <vt:lpstr>12_Modèle par défaut</vt:lpstr>
      <vt:lpstr>1_Office Theme</vt:lpstr>
      <vt:lpstr>2_Modèle par défaut</vt:lpstr>
      <vt:lpstr>15_Modèle par défaut</vt:lpstr>
      <vt:lpstr>16_Modèle par défaut</vt:lpstr>
      <vt:lpstr>Image bitmap</vt:lpstr>
      <vt:lpstr>Présentation PowerPoint</vt:lpstr>
      <vt:lpstr>Technical Departments</vt:lpstr>
      <vt:lpstr>General organisation</vt:lpstr>
      <vt:lpstr>Organisation: structure</vt:lpstr>
      <vt:lpstr>Organisation: Role of the technical director</vt:lpstr>
      <vt:lpstr>Organisation: Technical staff evolution</vt:lpstr>
      <vt:lpstr>Equipment and facilities  </vt:lpstr>
      <vt:lpstr>Equipment and facilities  </vt:lpstr>
      <vt:lpstr>Platform: FACe </vt:lpstr>
      <vt:lpstr>Instrumentation Department : Organisation</vt:lpstr>
      <vt:lpstr>Instrumentation Department: Skills </vt:lpstr>
      <vt:lpstr>Instrumentation Department: AdvVIRGO and  post-AdvVIRGO R&amp;D</vt:lpstr>
      <vt:lpstr>Instrumentation Department: LISAPathfinder</vt:lpstr>
      <vt:lpstr>Instrumentation Department: LISA</vt:lpstr>
      <vt:lpstr>Instrumentation Department: KM3NeT</vt:lpstr>
      <vt:lpstr>Instrumentation Department: TARANIS</vt:lpstr>
      <vt:lpstr>Instrumentation Department: EUSO</vt:lpstr>
      <vt:lpstr>Electronics and Microelectronics Department : Organisation</vt:lpstr>
      <vt:lpstr>Electronics and Microelectronics Department : Skills</vt:lpstr>
      <vt:lpstr>Microelectronics Department: QUBIC</vt:lpstr>
      <vt:lpstr>Microelectronics Department: ATHENA</vt:lpstr>
      <vt:lpstr>Présentation PowerPoint</vt:lpstr>
      <vt:lpstr>Electronics Department: LISAPathfinder and LISA</vt:lpstr>
      <vt:lpstr>Electronics Department: Electronics readout for large PMTs assemblies </vt:lpstr>
      <vt:lpstr>Mechanics Department: Organisation</vt:lpstr>
      <vt:lpstr>Mechanics Department: Skills</vt:lpstr>
      <vt:lpstr>Mechanics Department: Double Chooz</vt:lpstr>
      <vt:lpstr>Mechanics Department: SVOM</vt:lpstr>
      <vt:lpstr>Mechanics Department: QUBIC</vt:lpstr>
      <vt:lpstr>IT Department : Organisation</vt:lpstr>
      <vt:lpstr>IT Department: Skills</vt:lpstr>
      <vt:lpstr>IT Department: CTA PHP</vt:lpstr>
      <vt:lpstr>IT Department: LSST</vt:lpstr>
      <vt:lpstr>IT Department: DPC LISA</vt:lpstr>
      <vt:lpstr>IT Department: EUCLID</vt:lpstr>
      <vt:lpstr>IT Department: Data analysis &amp; Computing</vt:lpstr>
      <vt:lpstr>Quality Unit:  Organization</vt:lpstr>
      <vt:lpstr>Quality Unit:Skills</vt:lpstr>
      <vt:lpstr>Quality Unit: Involvement in projects</vt:lpstr>
      <vt:lpstr>Quality Unit: Achievements</vt:lpstr>
      <vt:lpstr>Analysis &amp; Prospects: Technical FTE</vt:lpstr>
      <vt:lpstr>Analysis and prospects: Projects roadmap</vt:lpstr>
      <vt:lpstr>Analysis &amp; Prospects: SWOT Analysis</vt:lpstr>
      <vt:lpstr>A view for the future …</vt:lpstr>
      <vt:lpstr>Présentation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HCERES Technical Departments 2017</dc:title>
  <dc:creator>Olivetto Christian</dc:creator>
  <cp:lastModifiedBy>zerguerras</cp:lastModifiedBy>
  <cp:revision>1578</cp:revision>
  <cp:lastPrinted>2017-11-15T16:22:38Z</cp:lastPrinted>
  <dcterms:created xsi:type="dcterms:W3CDTF">2012-01-25T07:47:26Z</dcterms:created>
  <dcterms:modified xsi:type="dcterms:W3CDTF">2017-11-25T14:36:44Z</dcterms:modified>
</cp:coreProperties>
</file>