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xls" ContentType="application/vnd.ms-exce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02" r:id="rId1"/>
  </p:sldMasterIdLst>
  <p:notesMasterIdLst>
    <p:notesMasterId r:id="rId59"/>
  </p:notesMasterIdLst>
  <p:handoutMasterIdLst>
    <p:handoutMasterId r:id="rId60"/>
  </p:handoutMasterIdLst>
  <p:sldIdLst>
    <p:sldId id="317" r:id="rId2"/>
    <p:sldId id="403" r:id="rId3"/>
    <p:sldId id="401" r:id="rId4"/>
    <p:sldId id="339" r:id="rId5"/>
    <p:sldId id="318" r:id="rId6"/>
    <p:sldId id="315" r:id="rId7"/>
    <p:sldId id="319" r:id="rId8"/>
    <p:sldId id="291" r:id="rId9"/>
    <p:sldId id="341" r:id="rId10"/>
    <p:sldId id="340" r:id="rId11"/>
    <p:sldId id="342" r:id="rId12"/>
    <p:sldId id="344" r:id="rId13"/>
    <p:sldId id="345" r:id="rId14"/>
    <p:sldId id="346" r:id="rId15"/>
    <p:sldId id="379" r:id="rId16"/>
    <p:sldId id="380" r:id="rId17"/>
    <p:sldId id="347" r:id="rId18"/>
    <p:sldId id="349" r:id="rId19"/>
    <p:sldId id="300" r:id="rId20"/>
    <p:sldId id="350" r:id="rId21"/>
    <p:sldId id="363" r:id="rId22"/>
    <p:sldId id="356" r:id="rId23"/>
    <p:sldId id="413" r:id="rId24"/>
    <p:sldId id="357" r:id="rId25"/>
    <p:sldId id="381" r:id="rId26"/>
    <p:sldId id="366" r:id="rId27"/>
    <p:sldId id="290" r:id="rId28"/>
    <p:sldId id="378" r:id="rId29"/>
    <p:sldId id="377" r:id="rId30"/>
    <p:sldId id="383" r:id="rId31"/>
    <p:sldId id="352" r:id="rId32"/>
    <p:sldId id="354" r:id="rId33"/>
    <p:sldId id="351" r:id="rId34"/>
    <p:sldId id="415" r:id="rId35"/>
    <p:sldId id="375" r:id="rId36"/>
    <p:sldId id="372" r:id="rId37"/>
    <p:sldId id="397" r:id="rId38"/>
    <p:sldId id="396" r:id="rId39"/>
    <p:sldId id="424" r:id="rId40"/>
    <p:sldId id="425" r:id="rId41"/>
    <p:sldId id="399" r:id="rId42"/>
    <p:sldId id="417" r:id="rId43"/>
    <p:sldId id="389" r:id="rId44"/>
    <p:sldId id="406" r:id="rId45"/>
    <p:sldId id="407" r:id="rId46"/>
    <p:sldId id="408" r:id="rId47"/>
    <p:sldId id="411" r:id="rId48"/>
    <p:sldId id="412" r:id="rId49"/>
    <p:sldId id="395" r:id="rId50"/>
    <p:sldId id="362" r:id="rId51"/>
    <p:sldId id="420" r:id="rId52"/>
    <p:sldId id="384" r:id="rId53"/>
    <p:sldId id="423" r:id="rId54"/>
    <p:sldId id="418" r:id="rId55"/>
    <p:sldId id="373" r:id="rId56"/>
    <p:sldId id="421" r:id="rId57"/>
    <p:sldId id="422" r:id="rId58"/>
  </p:sldIdLst>
  <p:sldSz cx="9144000" cy="6858000" type="screen4x3"/>
  <p:notesSz cx="6799263" cy="99298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MS PGothic" charset="-128"/>
        <a:cs typeface="+mn-cs"/>
      </a:defRPr>
    </a:lvl5pPr>
    <a:lvl6pPr marL="2286000" algn="l" defTabSz="914400" rtl="0" eaLnBrk="1" latinLnBrk="0" hangingPunct="1">
      <a:defRPr sz="2400" kern="1200">
        <a:solidFill>
          <a:schemeClr val="tx1"/>
        </a:solidFill>
        <a:latin typeface="Times New Roman" charset="0"/>
        <a:ea typeface="MS PGothic" charset="-128"/>
        <a:cs typeface="+mn-cs"/>
      </a:defRPr>
    </a:lvl6pPr>
    <a:lvl7pPr marL="2743200" algn="l" defTabSz="914400" rtl="0" eaLnBrk="1" latinLnBrk="0" hangingPunct="1">
      <a:defRPr sz="2400" kern="1200">
        <a:solidFill>
          <a:schemeClr val="tx1"/>
        </a:solidFill>
        <a:latin typeface="Times New Roman" charset="0"/>
        <a:ea typeface="MS PGothic" charset="-128"/>
        <a:cs typeface="+mn-cs"/>
      </a:defRPr>
    </a:lvl7pPr>
    <a:lvl8pPr marL="3200400" algn="l" defTabSz="914400" rtl="0" eaLnBrk="1" latinLnBrk="0" hangingPunct="1">
      <a:defRPr sz="2400" kern="1200">
        <a:solidFill>
          <a:schemeClr val="tx1"/>
        </a:solidFill>
        <a:latin typeface="Times New Roman" charset="0"/>
        <a:ea typeface="MS PGothic" charset="-128"/>
        <a:cs typeface="+mn-cs"/>
      </a:defRPr>
    </a:lvl8pPr>
    <a:lvl9pPr marL="3657600" algn="l" defTabSz="914400" rtl="0" eaLnBrk="1" latinLnBrk="0" hangingPunct="1">
      <a:defRPr sz="2400" kern="1200">
        <a:solidFill>
          <a:schemeClr val="tx1"/>
        </a:solidFill>
        <a:latin typeface="Times New Roman"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AA3AD"/>
    <a:srgbClr val="FFDBB1"/>
    <a:srgbClr val="FF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5"/>
    <p:restoredTop sz="94840" autoAdjust="0"/>
  </p:normalViewPr>
  <p:slideViewPr>
    <p:cSldViewPr>
      <p:cViewPr>
        <p:scale>
          <a:sx n="96" d="100"/>
          <a:sy n="96" d="100"/>
        </p:scale>
        <p:origin x="1264"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6904"/>
    </p:cViewPr>
  </p:sorterViewPr>
  <p:notesViewPr>
    <p:cSldViewPr>
      <p:cViewPr varScale="1">
        <p:scale>
          <a:sx n="80" d="100"/>
          <a:sy n="80" d="100"/>
        </p:scale>
        <p:origin x="-1116" y="-9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wrap="square" lIns="91449" tIns="45725" rIns="91449" bIns="45725"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fr-FR"/>
          </a:p>
        </p:txBody>
      </p:sp>
      <p:sp>
        <p:nvSpPr>
          <p:cNvPr id="3" name="Espace réservé de la date 2"/>
          <p:cNvSpPr>
            <a:spLocks noGrp="1"/>
          </p:cNvSpPr>
          <p:nvPr>
            <p:ph type="dt" sz="quarter" idx="1"/>
          </p:nvPr>
        </p:nvSpPr>
        <p:spPr>
          <a:xfrm>
            <a:off x="3851275" y="0"/>
            <a:ext cx="2946400" cy="496888"/>
          </a:xfrm>
          <a:prstGeom prst="rect">
            <a:avLst/>
          </a:prstGeom>
        </p:spPr>
        <p:txBody>
          <a:bodyPr vert="horz" wrap="square" lIns="91449" tIns="45725" rIns="91449" bIns="45725" numCol="1" anchor="t" anchorCtr="0" compatLnSpc="1">
            <a:prstTxWarp prst="textNoShape">
              <a:avLst/>
            </a:prstTxWarp>
          </a:bodyPr>
          <a:lstStyle>
            <a:lvl1pPr algn="r" eaLnBrk="1" hangingPunct="1">
              <a:defRPr sz="1200" smtClean="0"/>
            </a:lvl1pPr>
          </a:lstStyle>
          <a:p>
            <a:pPr>
              <a:defRPr/>
            </a:pPr>
            <a:fld id="{B65B6DE6-91F2-FE43-A072-9392318FD503}" type="datetimeFigureOut">
              <a:rPr lang="fr-FR" altLang="fr-FR"/>
              <a:pPr>
                <a:defRPr/>
              </a:pPr>
              <a:t>29/11/2017</a:t>
            </a:fld>
            <a:endParaRPr lang="fr-FR" altLang="fr-FR"/>
          </a:p>
        </p:txBody>
      </p:sp>
      <p:sp>
        <p:nvSpPr>
          <p:cNvPr id="4" name="Espace réservé du pied de page 3"/>
          <p:cNvSpPr>
            <a:spLocks noGrp="1"/>
          </p:cNvSpPr>
          <p:nvPr>
            <p:ph type="ftr" sz="quarter" idx="2"/>
          </p:nvPr>
        </p:nvSpPr>
        <p:spPr>
          <a:xfrm>
            <a:off x="0" y="9431338"/>
            <a:ext cx="2946400" cy="496887"/>
          </a:xfrm>
          <a:prstGeom prst="rect">
            <a:avLst/>
          </a:prstGeom>
        </p:spPr>
        <p:txBody>
          <a:bodyPr vert="horz" wrap="square" lIns="91449" tIns="45725" rIns="91449" bIns="45725"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3"/>
          </p:nvPr>
        </p:nvSpPr>
        <p:spPr>
          <a:xfrm>
            <a:off x="3851275" y="9431338"/>
            <a:ext cx="2946400" cy="496887"/>
          </a:xfrm>
          <a:prstGeom prst="rect">
            <a:avLst/>
          </a:prstGeom>
        </p:spPr>
        <p:txBody>
          <a:bodyPr vert="horz" wrap="square" lIns="91449" tIns="45725" rIns="91449" bIns="45725" numCol="1" anchor="b" anchorCtr="0" compatLnSpc="1">
            <a:prstTxWarp prst="textNoShape">
              <a:avLst/>
            </a:prstTxWarp>
          </a:bodyPr>
          <a:lstStyle>
            <a:lvl1pPr algn="r" eaLnBrk="1" hangingPunct="1">
              <a:defRPr sz="1200" smtClean="0"/>
            </a:lvl1pPr>
          </a:lstStyle>
          <a:p>
            <a:pPr>
              <a:defRPr/>
            </a:pPr>
            <a:fld id="{3F2BA406-2830-9E4B-A5DD-17B37918154C}" type="slidenum">
              <a:rPr lang="fr-FR" altLang="fr-FR"/>
              <a:pPr>
                <a:defRPr/>
              </a:pPr>
              <a:t>‹#›</a:t>
            </a:fld>
            <a:endParaRPr lang="fr-FR" altLang="fr-FR"/>
          </a:p>
        </p:txBody>
      </p:sp>
    </p:spTree>
    <p:extLst>
      <p:ext uri="{BB962C8B-B14F-4D97-AF65-F5344CB8AC3E}">
        <p14:creationId xmlns:p14="http://schemas.microsoft.com/office/powerpoint/2010/main" val="40057394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9" tIns="45725" rIns="91449" bIns="45725" numCol="1" anchor="t" anchorCtr="0" compatLnSpc="1">
            <a:prstTxWarp prst="textNoShape">
              <a:avLst/>
            </a:prstTxWarp>
          </a:bodyPr>
          <a:lstStyle>
            <a:lvl1pPr eaLnBrk="1" hangingPunct="1">
              <a:defRPr sz="1200">
                <a:ea typeface="MS PGothic" charset="0"/>
                <a:cs typeface="MS PGothic" charset="0"/>
              </a:defRPr>
            </a:lvl1pPr>
          </a:lstStyle>
          <a:p>
            <a:pPr>
              <a:defRPr/>
            </a:pPr>
            <a:endParaRPr lang="fr-FR"/>
          </a:p>
        </p:txBody>
      </p:sp>
      <p:sp>
        <p:nvSpPr>
          <p:cNvPr id="5123" name="Rectangle 3"/>
          <p:cNvSpPr>
            <a:spLocks noGrp="1" noChangeArrowheads="1"/>
          </p:cNvSpPr>
          <p:nvPr>
            <p:ph type="dt" idx="1"/>
          </p:nvPr>
        </p:nvSpPr>
        <p:spPr bwMode="auto">
          <a:xfrm>
            <a:off x="3851275" y="0"/>
            <a:ext cx="2946400" cy="496888"/>
          </a:xfrm>
          <a:prstGeom prst="rect">
            <a:avLst/>
          </a:prstGeom>
          <a:noFill/>
          <a:ln>
            <a:noFill/>
          </a:ln>
          <a:effectLst/>
          <a:extLst/>
        </p:spPr>
        <p:txBody>
          <a:bodyPr vert="horz" wrap="square" lIns="91449" tIns="45725" rIns="91449" bIns="45725" numCol="1" anchor="t" anchorCtr="0" compatLnSpc="1">
            <a:prstTxWarp prst="textNoShape">
              <a:avLst/>
            </a:prstTxWarp>
          </a:bodyPr>
          <a:lstStyle>
            <a:lvl1pPr algn="r" eaLnBrk="1" hangingPunct="1">
              <a:defRPr sz="1200">
                <a:ea typeface="MS PGothic" charset="0"/>
                <a:cs typeface="MS PGothic" charset="0"/>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450" y="4716463"/>
            <a:ext cx="5440363" cy="4468812"/>
          </a:xfrm>
          <a:prstGeom prst="rect">
            <a:avLst/>
          </a:prstGeom>
          <a:noFill/>
          <a:ln>
            <a:noFill/>
          </a:ln>
          <a:effectLst/>
          <a:extLst/>
        </p:spPr>
        <p:txBody>
          <a:bodyPr vert="horz" wrap="square" lIns="91449" tIns="45725" rIns="91449" bIns="45725"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5126" name="Rectangle 6"/>
          <p:cNvSpPr>
            <a:spLocks noGrp="1" noChangeArrowheads="1"/>
          </p:cNvSpPr>
          <p:nvPr>
            <p:ph type="ftr" sz="quarter" idx="4"/>
          </p:nvPr>
        </p:nvSpPr>
        <p:spPr bwMode="auto">
          <a:xfrm>
            <a:off x="0" y="9431338"/>
            <a:ext cx="2946400" cy="496887"/>
          </a:xfrm>
          <a:prstGeom prst="rect">
            <a:avLst/>
          </a:prstGeom>
          <a:noFill/>
          <a:ln>
            <a:noFill/>
          </a:ln>
          <a:effectLst/>
          <a:extLst/>
        </p:spPr>
        <p:txBody>
          <a:bodyPr vert="horz" wrap="square" lIns="91449" tIns="45725" rIns="91449" bIns="45725" numCol="1" anchor="b" anchorCtr="0" compatLnSpc="1">
            <a:prstTxWarp prst="textNoShape">
              <a:avLst/>
            </a:prstTxWarp>
          </a:bodyPr>
          <a:lstStyle>
            <a:lvl1pPr eaLnBrk="1" hangingPunct="1">
              <a:defRPr sz="1200">
                <a:ea typeface="MS PGothic" charset="0"/>
                <a:cs typeface="MS PGothic" charset="0"/>
              </a:defRPr>
            </a:lvl1pPr>
          </a:lstStyle>
          <a:p>
            <a:pPr>
              <a:defRPr/>
            </a:pPr>
            <a:endParaRPr lang="fr-FR"/>
          </a:p>
        </p:txBody>
      </p:sp>
      <p:sp>
        <p:nvSpPr>
          <p:cNvPr id="5127" name="Rectangle 7"/>
          <p:cNvSpPr>
            <a:spLocks noGrp="1" noChangeArrowheads="1"/>
          </p:cNvSpPr>
          <p:nvPr>
            <p:ph type="sldNum" sz="quarter" idx="5"/>
          </p:nvPr>
        </p:nvSpPr>
        <p:spPr bwMode="auto">
          <a:xfrm>
            <a:off x="3851275" y="9431338"/>
            <a:ext cx="2946400" cy="496887"/>
          </a:xfrm>
          <a:prstGeom prst="rect">
            <a:avLst/>
          </a:prstGeom>
          <a:noFill/>
          <a:ln>
            <a:noFill/>
          </a:ln>
          <a:effectLst/>
          <a:extLst/>
        </p:spPr>
        <p:txBody>
          <a:bodyPr vert="horz" wrap="square" lIns="91449" tIns="45725" rIns="91449" bIns="45725" numCol="1" anchor="b" anchorCtr="0" compatLnSpc="1">
            <a:prstTxWarp prst="textNoShape">
              <a:avLst/>
            </a:prstTxWarp>
          </a:bodyPr>
          <a:lstStyle>
            <a:lvl1pPr algn="r" eaLnBrk="1" hangingPunct="1">
              <a:defRPr sz="1200" smtClean="0"/>
            </a:lvl1pPr>
          </a:lstStyle>
          <a:p>
            <a:pPr>
              <a:defRPr/>
            </a:pPr>
            <a:fld id="{A56DA856-F83D-2E44-83B4-9A8094CAECB2}" type="slidenum">
              <a:rPr lang="fr-FR" altLang="fr-FR"/>
              <a:pPr>
                <a:defRPr/>
              </a:pPr>
              <a:t>‹#›</a:t>
            </a:fld>
            <a:endParaRPr lang="fr-FR" altLang="fr-FR"/>
          </a:p>
        </p:txBody>
      </p:sp>
    </p:spTree>
    <p:extLst>
      <p:ext uri="{BB962C8B-B14F-4D97-AF65-F5344CB8AC3E}">
        <p14:creationId xmlns:p14="http://schemas.microsoft.com/office/powerpoint/2010/main" val="5080000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fld id="{D4BBB253-5553-8C4A-9507-E51FBEAB586B}" type="slidenum">
              <a:rPr lang="fr-FR" altLang="fr-FR" sz="1200">
                <a:solidFill>
                  <a:srgbClr val="000000"/>
                </a:solidFill>
                <a:latin typeface="Arial" charset="0"/>
                <a:ea typeface="ＭＳ Ｐゴシック" charset="-128"/>
              </a:rPr>
              <a:pPr/>
              <a:t>29</a:t>
            </a:fld>
            <a:endParaRPr lang="fr-FR" altLang="fr-FR" sz="1200">
              <a:solidFill>
                <a:srgbClr val="000000"/>
              </a:solidFill>
              <a:latin typeface="Arial" charset="0"/>
              <a:ea typeface="ＭＳ Ｐゴシック" charset="-128"/>
            </a:endParaRPr>
          </a:p>
        </p:txBody>
      </p:sp>
      <p:sp>
        <p:nvSpPr>
          <p:cNvPr id="61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1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fr-FR" altLang="fr-FR">
              <a:latin typeface="Arial" charset="0"/>
              <a:ea typeface="ＭＳ Ｐゴシック" charset="-128"/>
            </a:endParaRPr>
          </a:p>
        </p:txBody>
      </p:sp>
    </p:spTree>
    <p:extLst>
      <p:ext uri="{BB962C8B-B14F-4D97-AF65-F5344CB8AC3E}">
        <p14:creationId xmlns:p14="http://schemas.microsoft.com/office/powerpoint/2010/main" val="203137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idx="1"/>
          </p:nvPr>
        </p:nvSpPr>
        <p:spPr>
          <a:xfrm>
            <a:off x="457200" y="1600217"/>
            <a:ext cx="8229600" cy="4525963"/>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88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2" y="274638"/>
            <a:ext cx="2057400" cy="5851525"/>
          </a:xfrm>
          <a:prstGeom prst="rect">
            <a:avLst/>
          </a:prstGeom>
        </p:spPr>
        <p:txBody>
          <a:bodyPr vert="eaVert" lIns="91307" tIns="45654" rIns="91307" bIns="45654"/>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616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8229600" cy="2185988"/>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605"/>
            <a:ext cx="8229600" cy="2187575"/>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12831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3123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17"/>
            <a:ext cx="8229600" cy="4525963"/>
          </a:xfrm>
          <a:prstGeom prst="rect">
            <a:avLst/>
          </a:prstGeom>
        </p:spPr>
        <p:txBody>
          <a:bodyPr lIns="91307" tIns="45654" rIns="91307" bIns="45654"/>
          <a:lstStyle/>
          <a:p>
            <a:pPr lvl="0"/>
            <a:r>
              <a:rPr lang="en-GB" smtClean="0"/>
              <a:t>Cliquez pour modifier les styles du texte du masque</a:t>
            </a:r>
          </a:p>
          <a:p>
            <a:pPr lvl="1"/>
            <a:r>
              <a:rPr lang="en-GB" smtClean="0"/>
              <a:t>Deuxième niveau</a:t>
            </a:r>
          </a:p>
          <a:p>
            <a:pPr lvl="2"/>
            <a:r>
              <a:rPr lang="en-GB" smtClean="0"/>
              <a:t>Troisième niveau</a:t>
            </a:r>
          </a:p>
          <a:p>
            <a:pPr lvl="3"/>
            <a:r>
              <a:rPr lang="en-GB" smtClean="0"/>
              <a:t>Quatrième niveau</a:t>
            </a:r>
          </a:p>
          <a:p>
            <a:pPr lvl="4"/>
            <a:r>
              <a:rPr lang="en-GB" smtClean="0"/>
              <a:t>Cinquième niveau</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307" tIns="45654" rIns="91307" bIns="45654" numCol="1" anchor="t" anchorCtr="0" compatLnSpc="1">
            <a:prstTxWarp prst="textNoShape">
              <a:avLst/>
            </a:prstTxWarp>
          </a:bodyPr>
          <a:lstStyle>
            <a:lvl1pPr eaLnBrk="1" hangingPunct="1">
              <a:defRPr smtClean="0">
                <a:solidFill>
                  <a:srgbClr val="000000"/>
                </a:solidFill>
                <a:latin typeface="Arial" charset="0"/>
                <a:ea typeface="ＭＳ Ｐゴシック" charset="-128"/>
              </a:defRPr>
            </a:lvl1pPr>
          </a:lstStyle>
          <a:p>
            <a:pPr>
              <a:defRPr/>
            </a:pPr>
            <a:fld id="{297A83C6-749B-AD47-B7E4-8A3C93568C4F}" type="datetimeFigureOut">
              <a:rPr lang="en-GB" altLang="fr-FR"/>
              <a:pPr>
                <a:defRPr/>
              </a:pPr>
              <a:t>29/11/2017</a:t>
            </a:fld>
            <a:endParaRPr lang="fr-FR" altLang="fr-FR"/>
          </a:p>
        </p:txBody>
      </p:sp>
      <p:sp>
        <p:nvSpPr>
          <p:cNvPr id="5" name="Footer Placeholder 4"/>
          <p:cNvSpPr>
            <a:spLocks noGrp="1"/>
          </p:cNvSpPr>
          <p:nvPr>
            <p:ph type="ftr" sz="quarter" idx="11"/>
          </p:nvPr>
        </p:nvSpPr>
        <p:spPr>
          <a:xfrm>
            <a:off x="3124200" y="6356350"/>
            <a:ext cx="2895600" cy="365125"/>
          </a:xfrm>
          <a:prstGeom prst="rect">
            <a:avLst/>
          </a:prstGeom>
        </p:spPr>
        <p:txBody>
          <a:bodyPr lIns="91307" tIns="45654" rIns="91307" bIns="45654"/>
          <a:lstStyle>
            <a:lvl1pPr eaLnBrk="1" hangingPunct="1">
              <a:defRPr>
                <a:solidFill>
                  <a:srgbClr val="000000"/>
                </a:solidFill>
                <a:latin typeface="Arial" charset="0"/>
                <a:ea typeface="ＭＳ Ｐゴシック" charset="-128"/>
                <a:cs typeface="ＭＳ Ｐゴシック" charset="-128"/>
              </a:defRPr>
            </a:lvl1pPr>
          </a:lstStyle>
          <a:p>
            <a:pPr>
              <a:defRPr/>
            </a:pPr>
            <a:endParaRPr lang="fr-F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307" tIns="45654" rIns="91307" bIns="45654" numCol="1" anchor="t" anchorCtr="0" compatLnSpc="1">
            <a:prstTxWarp prst="textNoShape">
              <a:avLst/>
            </a:prstTxWarp>
          </a:bodyPr>
          <a:lstStyle>
            <a:lvl1pPr eaLnBrk="1" hangingPunct="1">
              <a:defRPr smtClean="0">
                <a:solidFill>
                  <a:srgbClr val="000000"/>
                </a:solidFill>
                <a:latin typeface="Arial" charset="0"/>
                <a:ea typeface="ＭＳ Ｐゴシック" charset="-128"/>
              </a:defRPr>
            </a:lvl1pPr>
          </a:lstStyle>
          <a:p>
            <a:pPr>
              <a:defRPr/>
            </a:pPr>
            <a:fld id="{4CAA0EAB-FFA3-0744-B55C-C4CA8BBFBA39}" type="slidenum">
              <a:rPr lang="fr-FR" altLang="fr-FR"/>
              <a:pPr>
                <a:defRPr/>
              </a:pPr>
              <a:t>‹#›</a:t>
            </a:fld>
            <a:endParaRPr lang="fr-FR" altLang="fr-FR"/>
          </a:p>
        </p:txBody>
      </p:sp>
    </p:spTree>
    <p:extLst>
      <p:ext uri="{BB962C8B-B14F-4D97-AF65-F5344CB8AC3E}">
        <p14:creationId xmlns:p14="http://schemas.microsoft.com/office/powerpoint/2010/main" val="41663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en-US" smtClean="0"/>
              <a:t>Cliquez et modifiez le titre</a:t>
            </a:r>
            <a:endParaRPr lang="en-GB"/>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Cliquez pour modifier le style des sous-titres du masque</a:t>
            </a:r>
            <a:endParaRPr lang="en-GB"/>
          </a:p>
        </p:txBody>
      </p:sp>
      <p:sp>
        <p:nvSpPr>
          <p:cNvPr id="4" name="Espace réservé de la date 3"/>
          <p:cNvSpPr>
            <a:spLocks noGrp="1"/>
          </p:cNvSpPr>
          <p:nvPr>
            <p:ph type="dt" sz="half" idx="10"/>
          </p:nvPr>
        </p:nvSpPr>
        <p:spPr>
          <a:xfrm>
            <a:off x="457200" y="6577724"/>
            <a:ext cx="2380244" cy="290799"/>
          </a:xfrm>
          <a:prstGeom prst="rect">
            <a:avLst/>
          </a:prstGeom>
        </p:spPr>
        <p:txBody>
          <a:bodyPr/>
          <a:lstStyle/>
          <a:p>
            <a:r>
              <a:rPr lang="en-US" smtClean="0"/>
              <a:t>APC Scientific Committee, April 8th 2016</a:t>
            </a:r>
            <a:endParaRPr lang="en-GB"/>
          </a:p>
        </p:txBody>
      </p:sp>
      <p:sp>
        <p:nvSpPr>
          <p:cNvPr id="5" name="Espace réservé du pied de page 4"/>
          <p:cNvSpPr>
            <a:spLocks noGrp="1"/>
          </p:cNvSpPr>
          <p:nvPr>
            <p:ph type="ftr" sz="quarter" idx="11"/>
          </p:nvPr>
        </p:nvSpPr>
        <p:spPr>
          <a:xfrm>
            <a:off x="3124200" y="6577724"/>
            <a:ext cx="2895600" cy="290799"/>
          </a:xfrm>
          <a:prstGeom prst="rect">
            <a:avLst/>
          </a:prstGeom>
        </p:spPr>
        <p:txBody>
          <a:bodyPr/>
          <a:lstStyle/>
          <a:p>
            <a:r>
              <a:rPr lang="en-GB" smtClean="0"/>
              <a:t>Interdisciplinarity</a:t>
            </a:r>
            <a:endParaRPr lang="en-GB"/>
          </a:p>
        </p:txBody>
      </p:sp>
      <p:sp>
        <p:nvSpPr>
          <p:cNvPr id="6" name="Espace réservé du numéro de diapositive 5"/>
          <p:cNvSpPr>
            <a:spLocks noGrp="1"/>
          </p:cNvSpPr>
          <p:nvPr>
            <p:ph type="sldNum" sz="quarter" idx="12"/>
          </p:nvPr>
        </p:nvSpPr>
        <p:spPr>
          <a:xfrm>
            <a:off x="6553200" y="6577724"/>
            <a:ext cx="2133600" cy="290799"/>
          </a:xfrm>
          <a:prstGeom prst="rect">
            <a:avLst/>
          </a:prstGeom>
        </p:spPr>
        <p:txBody>
          <a:bodyPr/>
          <a:lstStyle/>
          <a:p>
            <a:fld id="{6C96EACF-471A-CF4B-B838-EF08C9F8F32C}" type="slidenum">
              <a:rPr lang="en-GB" smtClean="0"/>
              <a:t>‹#›</a:t>
            </a:fld>
            <a:endParaRPr lang="en-GB"/>
          </a:p>
        </p:txBody>
      </p:sp>
    </p:spTree>
    <p:extLst>
      <p:ext uri="{BB962C8B-B14F-4D97-AF65-F5344CB8AC3E}">
        <p14:creationId xmlns:p14="http://schemas.microsoft.com/office/powerpoint/2010/main" val="185377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a:prstGeom prst="rect">
            <a:avLst/>
          </a:prstGeom>
        </p:spPr>
        <p:txBody>
          <a:bodyPr vert="horz" lIns="91307" tIns="45654" rIns="91307" bIns="45654"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30"/>
            <a:ext cx="7772400" cy="1500187"/>
          </a:xfrm>
          <a:prstGeom prst="rect">
            <a:avLst/>
          </a:prstGeom>
        </p:spPr>
        <p:txBody>
          <a:bodyPr vert="horz" lIns="91307" tIns="45654" rIns="91307" bIns="45654" anchor="b"/>
          <a:lstStyle>
            <a:lvl1pPr marL="0" indent="0">
              <a:buNone/>
              <a:defRPr sz="2000"/>
            </a:lvl1pPr>
            <a:lvl2pPr marL="456539" indent="0">
              <a:buNone/>
              <a:defRPr sz="1800"/>
            </a:lvl2pPr>
            <a:lvl3pPr marL="913092" indent="0">
              <a:buNone/>
              <a:defRPr sz="1600"/>
            </a:lvl3pPr>
            <a:lvl4pPr marL="1369639" indent="0">
              <a:buNone/>
              <a:defRPr sz="1400"/>
            </a:lvl4pPr>
            <a:lvl5pPr marL="1826183" indent="0">
              <a:buNone/>
              <a:defRPr sz="1400"/>
            </a:lvl5pPr>
            <a:lvl6pPr marL="2282731" indent="0">
              <a:buNone/>
              <a:defRPr sz="1400"/>
            </a:lvl6pPr>
            <a:lvl7pPr marL="2739278" indent="0">
              <a:buNone/>
              <a:defRPr sz="1400"/>
            </a:lvl7pPr>
            <a:lvl8pPr marL="3195825" indent="0">
              <a:buNone/>
              <a:defRPr sz="1400"/>
            </a:lvl8pPr>
            <a:lvl9pPr marL="3652366"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60914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sz="half" idx="1"/>
          </p:nvPr>
        </p:nvSpPr>
        <p:spPr>
          <a:xfrm>
            <a:off x="457200" y="1600217"/>
            <a:ext cx="4038600" cy="4525963"/>
          </a:xfrm>
          <a:prstGeom prst="rect">
            <a:avLst/>
          </a:prstGeom>
        </p:spPr>
        <p:txBody>
          <a:bodyPr vert="horz" lIns="91307" tIns="45654" rIns="91307" bIns="4565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1" y="1600217"/>
            <a:ext cx="4038600" cy="4525963"/>
          </a:xfrm>
          <a:prstGeom prst="rect">
            <a:avLst/>
          </a:prstGeom>
        </p:spPr>
        <p:txBody>
          <a:bodyPr vert="horz" lIns="91307" tIns="45654" rIns="91307" bIns="4565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9249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6"/>
            <a:ext cx="4040188" cy="639762"/>
          </a:xfrm>
          <a:prstGeom prst="rect">
            <a:avLst/>
          </a:prstGeom>
        </p:spPr>
        <p:txBody>
          <a:bodyPr vert="horz" lIns="91307" tIns="45654" rIns="91307" bIns="45654" anchor="b"/>
          <a:lstStyle>
            <a:lvl1pPr marL="0" indent="0">
              <a:buNone/>
              <a:defRPr sz="2400" b="1"/>
            </a:lvl1pPr>
            <a:lvl2pPr marL="456539" indent="0">
              <a:buNone/>
              <a:defRPr sz="2000" b="1"/>
            </a:lvl2pPr>
            <a:lvl3pPr marL="913092" indent="0">
              <a:buNone/>
              <a:defRPr sz="1800" b="1"/>
            </a:lvl3pPr>
            <a:lvl4pPr marL="1369639" indent="0">
              <a:buNone/>
              <a:defRPr sz="1600" b="1"/>
            </a:lvl4pPr>
            <a:lvl5pPr marL="1826183" indent="0">
              <a:buNone/>
              <a:defRPr sz="1600" b="1"/>
            </a:lvl5pPr>
            <a:lvl6pPr marL="2282731" indent="0">
              <a:buNone/>
              <a:defRPr sz="1600" b="1"/>
            </a:lvl6pPr>
            <a:lvl7pPr marL="2739278" indent="0">
              <a:buNone/>
              <a:defRPr sz="1600" b="1"/>
            </a:lvl7pPr>
            <a:lvl8pPr marL="3195825" indent="0">
              <a:buNone/>
              <a:defRPr sz="1600" b="1"/>
            </a:lvl8pPr>
            <a:lvl9pPr marL="3652366"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9"/>
            <a:ext cx="4040188" cy="3951288"/>
          </a:xfrm>
          <a:prstGeom prst="rect">
            <a:avLst/>
          </a:prstGeom>
        </p:spPr>
        <p:txBody>
          <a:bodyPr vert="horz" lIns="91307" tIns="45654" rIns="91307" bIns="4565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42" y="1535116"/>
            <a:ext cx="4041775" cy="639762"/>
          </a:xfrm>
          <a:prstGeom prst="rect">
            <a:avLst/>
          </a:prstGeom>
        </p:spPr>
        <p:txBody>
          <a:bodyPr vert="horz" lIns="91307" tIns="45654" rIns="91307" bIns="45654" anchor="b"/>
          <a:lstStyle>
            <a:lvl1pPr marL="0" indent="0">
              <a:buNone/>
              <a:defRPr sz="2400" b="1"/>
            </a:lvl1pPr>
            <a:lvl2pPr marL="456539" indent="0">
              <a:buNone/>
              <a:defRPr sz="2000" b="1"/>
            </a:lvl2pPr>
            <a:lvl3pPr marL="913092" indent="0">
              <a:buNone/>
              <a:defRPr sz="1800" b="1"/>
            </a:lvl3pPr>
            <a:lvl4pPr marL="1369639" indent="0">
              <a:buNone/>
              <a:defRPr sz="1600" b="1"/>
            </a:lvl4pPr>
            <a:lvl5pPr marL="1826183" indent="0">
              <a:buNone/>
              <a:defRPr sz="1600" b="1"/>
            </a:lvl5pPr>
            <a:lvl6pPr marL="2282731" indent="0">
              <a:buNone/>
              <a:defRPr sz="1600" b="1"/>
            </a:lvl6pPr>
            <a:lvl7pPr marL="2739278" indent="0">
              <a:buNone/>
              <a:defRPr sz="1600" b="1"/>
            </a:lvl7pPr>
            <a:lvl8pPr marL="3195825" indent="0">
              <a:buNone/>
              <a:defRPr sz="1600" b="1"/>
            </a:lvl8pPr>
            <a:lvl9pPr marL="3652366"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42" y="2174879"/>
            <a:ext cx="4041775" cy="3951288"/>
          </a:xfrm>
          <a:prstGeom prst="rect">
            <a:avLst/>
          </a:prstGeom>
        </p:spPr>
        <p:txBody>
          <a:bodyPr vert="horz" lIns="91307" tIns="45654" rIns="91307" bIns="4565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5454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Tree>
    <p:extLst>
      <p:ext uri="{BB962C8B-B14F-4D97-AF65-F5344CB8AC3E}">
        <p14:creationId xmlns:p14="http://schemas.microsoft.com/office/powerpoint/2010/main" val="68830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lIns="91307" tIns="45654" rIns="91307" bIns="45654"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3" y="273067"/>
            <a:ext cx="5111750" cy="5853113"/>
          </a:xfrm>
          <a:prstGeom prst="rect">
            <a:avLst/>
          </a:prstGeom>
        </p:spPr>
        <p:txBody>
          <a:bodyPr vert="horz" lIns="91307" tIns="45654" rIns="91307" bIns="4565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1"/>
            <a:ext cx="3008313" cy="4691063"/>
          </a:xfrm>
          <a:prstGeom prst="rect">
            <a:avLst/>
          </a:prstGeom>
        </p:spPr>
        <p:txBody>
          <a:bodyPr vert="horz" lIns="91307" tIns="45654" rIns="91307" bIns="45654"/>
          <a:lstStyle>
            <a:lvl1pPr marL="0" indent="0">
              <a:buNone/>
              <a:defRPr sz="1400"/>
            </a:lvl1pPr>
            <a:lvl2pPr marL="456539" indent="0">
              <a:buNone/>
              <a:defRPr sz="1200"/>
            </a:lvl2pPr>
            <a:lvl3pPr marL="913092" indent="0">
              <a:buNone/>
              <a:defRPr sz="1000"/>
            </a:lvl3pPr>
            <a:lvl4pPr marL="1369639" indent="0">
              <a:buNone/>
              <a:defRPr sz="900"/>
            </a:lvl4pPr>
            <a:lvl5pPr marL="1826183" indent="0">
              <a:buNone/>
              <a:defRPr sz="900"/>
            </a:lvl5pPr>
            <a:lvl6pPr marL="2282731" indent="0">
              <a:buNone/>
              <a:defRPr sz="900"/>
            </a:lvl6pPr>
            <a:lvl7pPr marL="2739278" indent="0">
              <a:buNone/>
              <a:defRPr sz="900"/>
            </a:lvl7pPr>
            <a:lvl8pPr marL="3195825" indent="0">
              <a:buNone/>
              <a:defRPr sz="900"/>
            </a:lvl8pPr>
            <a:lvl9pPr marL="3652366"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18348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lIns="91307" tIns="45654" rIns="91307" bIns="45654"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lIns="91307" tIns="45654" rIns="91307" bIns="45654"/>
          <a:lstStyle>
            <a:lvl1pPr marL="0" indent="0">
              <a:buNone/>
              <a:defRPr sz="3200"/>
            </a:lvl1pPr>
            <a:lvl2pPr marL="456539" indent="0">
              <a:buNone/>
              <a:defRPr sz="2800"/>
            </a:lvl2pPr>
            <a:lvl3pPr marL="913092" indent="0">
              <a:buNone/>
              <a:defRPr sz="2400"/>
            </a:lvl3pPr>
            <a:lvl4pPr marL="1369639" indent="0">
              <a:buNone/>
              <a:defRPr sz="2000"/>
            </a:lvl4pPr>
            <a:lvl5pPr marL="1826183" indent="0">
              <a:buNone/>
              <a:defRPr sz="2000"/>
            </a:lvl5pPr>
            <a:lvl6pPr marL="2282731" indent="0">
              <a:buNone/>
              <a:defRPr sz="2000"/>
            </a:lvl6pPr>
            <a:lvl7pPr marL="2739278" indent="0">
              <a:buNone/>
              <a:defRPr sz="2000"/>
            </a:lvl7pPr>
            <a:lvl8pPr marL="3195825" indent="0">
              <a:buNone/>
              <a:defRPr sz="2000"/>
            </a:lvl8pPr>
            <a:lvl9pPr marL="3652366"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lIns="91307" tIns="45654" rIns="91307" bIns="45654"/>
          <a:lstStyle>
            <a:lvl1pPr marL="0" indent="0">
              <a:buNone/>
              <a:defRPr sz="1400"/>
            </a:lvl1pPr>
            <a:lvl2pPr marL="456539" indent="0">
              <a:buNone/>
              <a:defRPr sz="1200"/>
            </a:lvl2pPr>
            <a:lvl3pPr marL="913092" indent="0">
              <a:buNone/>
              <a:defRPr sz="1000"/>
            </a:lvl3pPr>
            <a:lvl4pPr marL="1369639" indent="0">
              <a:buNone/>
              <a:defRPr sz="900"/>
            </a:lvl4pPr>
            <a:lvl5pPr marL="1826183" indent="0">
              <a:buNone/>
              <a:defRPr sz="900"/>
            </a:lvl5pPr>
            <a:lvl6pPr marL="2282731" indent="0">
              <a:buNone/>
              <a:defRPr sz="900"/>
            </a:lvl6pPr>
            <a:lvl7pPr marL="2739278" indent="0">
              <a:buNone/>
              <a:defRPr sz="900"/>
            </a:lvl7pPr>
            <a:lvl8pPr marL="3195825" indent="0">
              <a:buNone/>
              <a:defRPr sz="900"/>
            </a:lvl8pPr>
            <a:lvl9pPr marL="3652366"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85141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17"/>
            <a:ext cx="8229600" cy="4525963"/>
          </a:xfrm>
          <a:prstGeom prst="rect">
            <a:avLst/>
          </a:prstGeom>
        </p:spPr>
        <p:txBody>
          <a:bodyPr vert="eaVert"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9864312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38113" y="6657975"/>
            <a:ext cx="0" cy="147638"/>
          </a:xfrm>
          <a:prstGeom prst="rect">
            <a:avLst/>
          </a:prstGeom>
          <a:noFill/>
          <a:ln>
            <a:noFill/>
          </a:ln>
          <a:extLst/>
        </p:spPr>
        <p:txBody>
          <a:bodyPr wrap="none" lIns="0" tIns="0" rIns="0" bIns="0">
            <a:spAutoFit/>
          </a:bodyPr>
          <a:lstStyle>
            <a:lvl1pPr defTabSz="827088">
              <a:tabLst>
                <a:tab pos="655638" algn="l"/>
                <a:tab pos="1309688" algn="l"/>
                <a:tab pos="1966913" algn="l"/>
              </a:tabLst>
              <a:defRPr sz="2400">
                <a:solidFill>
                  <a:schemeClr val="tx1"/>
                </a:solidFill>
                <a:latin typeface="Times New Roman" charset="0"/>
                <a:ea typeface="MS PGothic" charset="0"/>
                <a:cs typeface="MS PGothic" charset="0"/>
              </a:defRPr>
            </a:lvl1pPr>
            <a:lvl2pPr marL="742950" indent="-285750" defTabSz="827088">
              <a:tabLst>
                <a:tab pos="655638" algn="l"/>
                <a:tab pos="1309688" algn="l"/>
                <a:tab pos="1966913" algn="l"/>
              </a:tabLst>
              <a:defRPr sz="2400">
                <a:solidFill>
                  <a:schemeClr val="tx1"/>
                </a:solidFill>
                <a:latin typeface="Times New Roman" charset="0"/>
                <a:ea typeface="MS PGothic" charset="0"/>
                <a:cs typeface="MS PGothic" charset="0"/>
              </a:defRPr>
            </a:lvl2pPr>
            <a:lvl3pPr marL="1143000" indent="-228600" defTabSz="827088">
              <a:tabLst>
                <a:tab pos="655638" algn="l"/>
                <a:tab pos="1309688" algn="l"/>
                <a:tab pos="1966913" algn="l"/>
              </a:tabLst>
              <a:defRPr sz="2400">
                <a:solidFill>
                  <a:schemeClr val="tx1"/>
                </a:solidFill>
                <a:latin typeface="Times New Roman" charset="0"/>
                <a:ea typeface="MS PGothic" charset="0"/>
                <a:cs typeface="MS PGothic" charset="0"/>
              </a:defRPr>
            </a:lvl3pPr>
            <a:lvl4pPr marL="1600200" indent="-228600" defTabSz="827088">
              <a:tabLst>
                <a:tab pos="655638" algn="l"/>
                <a:tab pos="1309688" algn="l"/>
                <a:tab pos="1966913" algn="l"/>
              </a:tabLst>
              <a:defRPr sz="2400">
                <a:solidFill>
                  <a:schemeClr val="tx1"/>
                </a:solidFill>
                <a:latin typeface="Times New Roman" charset="0"/>
                <a:ea typeface="MS PGothic" charset="0"/>
                <a:cs typeface="MS PGothic" charset="0"/>
              </a:defRPr>
            </a:lvl4pPr>
            <a:lvl5pPr marL="2057400" indent="-228600" defTabSz="827088">
              <a:tabLst>
                <a:tab pos="655638" algn="l"/>
                <a:tab pos="1309688" algn="l"/>
                <a:tab pos="1966913" algn="l"/>
              </a:tabLst>
              <a:defRPr sz="2400">
                <a:solidFill>
                  <a:schemeClr val="tx1"/>
                </a:solidFill>
                <a:latin typeface="Times New Roman" charset="0"/>
                <a:ea typeface="MS PGothic" charset="0"/>
                <a:cs typeface="MS PGothic" charset="0"/>
              </a:defRPr>
            </a:lvl5pPr>
            <a:lvl6pPr marL="25146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6pPr>
            <a:lvl7pPr marL="29718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7pPr>
            <a:lvl8pPr marL="34290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8pPr>
            <a:lvl9pPr marL="38862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9pPr>
          </a:lstStyle>
          <a:p>
            <a:pPr eaLnBrk="1">
              <a:lnSpc>
                <a:spcPct val="95000"/>
              </a:lnSpc>
              <a:buClr>
                <a:srgbClr val="000000"/>
              </a:buClr>
              <a:buSzPct val="45000"/>
              <a:buFont typeface="StarSymbol" charset="0"/>
              <a:buNone/>
              <a:defRPr/>
            </a:pPr>
            <a:r>
              <a:rPr lang="en-GB" sz="1000" b="1" i="1" smtClean="0">
                <a:solidFill>
                  <a:srgbClr val="E6E6E6"/>
                </a:solidFill>
                <a:latin typeface="Utopia" charset="0"/>
                <a:cs typeface="HG Mincho Light J" charset="0"/>
              </a:rPr>
              <a:t> </a:t>
            </a:r>
          </a:p>
        </p:txBody>
      </p:sp>
      <p:sp>
        <p:nvSpPr>
          <p:cNvPr id="5" name="Rogner un rectangle avec un coin du même côté 4"/>
          <p:cNvSpPr/>
          <p:nvPr userDrawn="1"/>
        </p:nvSpPr>
        <p:spPr bwMode="auto">
          <a:xfrm>
            <a:off x="1066800" y="914400"/>
            <a:ext cx="8077200" cy="381000"/>
          </a:xfrm>
          <a:prstGeom prst="snip2SameRect">
            <a:avLst/>
          </a:prstGeom>
          <a:solidFill>
            <a:srgbClr val="000000"/>
          </a:solidFill>
          <a:ln w="9525" cap="flat" cmpd="sng" algn="ctr">
            <a:solidFill>
              <a:schemeClr val="tx1"/>
            </a:solidFill>
            <a:prstDash val="solid"/>
            <a:round/>
            <a:headEnd type="none" w="med" len="med"/>
            <a:tailEnd type="none" w="med" len="med"/>
          </a:ln>
          <a:effectLst/>
        </p:spPr>
        <p:txBody>
          <a:bodyPr lIns="91307" tIns="45654" rIns="91307" bIns="45654"/>
          <a:lstStyle/>
          <a:p>
            <a:pPr>
              <a:defRPr/>
            </a:pPr>
            <a:endParaRPr lang="fr-FR">
              <a:solidFill>
                <a:srgbClr val="000000"/>
              </a:solidFill>
              <a:latin typeface="Arial" charset="0"/>
              <a:ea typeface="ＭＳ Ｐゴシック" charset="-128"/>
              <a:cs typeface="ＭＳ Ｐゴシック" charset="-128"/>
            </a:endParaRPr>
          </a:p>
        </p:txBody>
      </p:sp>
      <p:pic>
        <p:nvPicPr>
          <p:cNvPr id="1028" name="Image 5" descr="APC-logo-1.eps"/>
          <p:cNvPicPr>
            <a:picLocks noChangeAspect="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550" y="188913"/>
            <a:ext cx="936625" cy="104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 id="2147484920" r:id="rId14"/>
  </p:sldLayoutIdLst>
  <p:txStyles>
    <p:titleStyle>
      <a:lvl1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mj-lt"/>
          <a:ea typeface="ＭＳ Ｐゴシック" charset="0"/>
          <a:cs typeface="+mj-cs"/>
        </a:defRPr>
      </a:lvl1pPr>
      <a:lvl2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2pPr>
      <a:lvl3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3pPr>
      <a:lvl4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4pPr>
      <a:lvl5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5pPr>
      <a:lvl6pPr marL="1761193"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17745"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4287"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0825"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0525" indent="-292100" algn="l" defTabSz="406400"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ＭＳ Ｐゴシック" charset="0"/>
          <a:cs typeface="+mn-cs"/>
        </a:defRPr>
      </a:lvl1pPr>
      <a:lvl2pPr marL="781050" indent="-258763" algn="l" defTabSz="406400"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1575" indent="-193675" algn="l" defTabSz="406400"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3688" indent="-193675" algn="l" defTabSz="406400" rtl="0" eaLnBrk="0" fontAlgn="base" hangingPunct="0">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55800" indent="-195263" algn="l" defTabSz="406400" rtl="0" eaLnBrk="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5pPr>
      <a:lvl6pPr marL="2412721"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69265"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25814"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2360"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6539" rtl="0" eaLnBrk="1" latinLnBrk="0" hangingPunct="1">
        <a:defRPr sz="1800" kern="1200">
          <a:solidFill>
            <a:schemeClr val="tx1"/>
          </a:solidFill>
          <a:latin typeface="+mn-lt"/>
          <a:ea typeface="+mn-ea"/>
          <a:cs typeface="+mn-cs"/>
        </a:defRPr>
      </a:lvl1pPr>
      <a:lvl2pPr marL="456539" algn="l" defTabSz="456539" rtl="0" eaLnBrk="1" latinLnBrk="0" hangingPunct="1">
        <a:defRPr sz="1800" kern="1200">
          <a:solidFill>
            <a:schemeClr val="tx1"/>
          </a:solidFill>
          <a:latin typeface="+mn-lt"/>
          <a:ea typeface="+mn-ea"/>
          <a:cs typeface="+mn-cs"/>
        </a:defRPr>
      </a:lvl2pPr>
      <a:lvl3pPr marL="913092" algn="l" defTabSz="456539" rtl="0" eaLnBrk="1" latinLnBrk="0" hangingPunct="1">
        <a:defRPr sz="1800" kern="1200">
          <a:solidFill>
            <a:schemeClr val="tx1"/>
          </a:solidFill>
          <a:latin typeface="+mn-lt"/>
          <a:ea typeface="+mn-ea"/>
          <a:cs typeface="+mn-cs"/>
        </a:defRPr>
      </a:lvl3pPr>
      <a:lvl4pPr marL="1369639" algn="l" defTabSz="456539" rtl="0" eaLnBrk="1" latinLnBrk="0" hangingPunct="1">
        <a:defRPr sz="1800" kern="1200">
          <a:solidFill>
            <a:schemeClr val="tx1"/>
          </a:solidFill>
          <a:latin typeface="+mn-lt"/>
          <a:ea typeface="+mn-ea"/>
          <a:cs typeface="+mn-cs"/>
        </a:defRPr>
      </a:lvl4pPr>
      <a:lvl5pPr marL="1826183" algn="l" defTabSz="456539" rtl="0" eaLnBrk="1" latinLnBrk="0" hangingPunct="1">
        <a:defRPr sz="1800" kern="1200">
          <a:solidFill>
            <a:schemeClr val="tx1"/>
          </a:solidFill>
          <a:latin typeface="+mn-lt"/>
          <a:ea typeface="+mn-ea"/>
          <a:cs typeface="+mn-cs"/>
        </a:defRPr>
      </a:lvl5pPr>
      <a:lvl6pPr marL="2282731" algn="l" defTabSz="456539" rtl="0" eaLnBrk="1" latinLnBrk="0" hangingPunct="1">
        <a:defRPr sz="1800" kern="1200">
          <a:solidFill>
            <a:schemeClr val="tx1"/>
          </a:solidFill>
          <a:latin typeface="+mn-lt"/>
          <a:ea typeface="+mn-ea"/>
          <a:cs typeface="+mn-cs"/>
        </a:defRPr>
      </a:lvl6pPr>
      <a:lvl7pPr marL="2739278" algn="l" defTabSz="456539" rtl="0" eaLnBrk="1" latinLnBrk="0" hangingPunct="1">
        <a:defRPr sz="1800" kern="1200">
          <a:solidFill>
            <a:schemeClr val="tx1"/>
          </a:solidFill>
          <a:latin typeface="+mn-lt"/>
          <a:ea typeface="+mn-ea"/>
          <a:cs typeface="+mn-cs"/>
        </a:defRPr>
      </a:lvl7pPr>
      <a:lvl8pPr marL="3195825" algn="l" defTabSz="456539" rtl="0" eaLnBrk="1" latinLnBrk="0" hangingPunct="1">
        <a:defRPr sz="1800" kern="1200">
          <a:solidFill>
            <a:schemeClr val="tx1"/>
          </a:solidFill>
          <a:latin typeface="+mn-lt"/>
          <a:ea typeface="+mn-ea"/>
          <a:cs typeface="+mn-cs"/>
        </a:defRPr>
      </a:lvl8pPr>
      <a:lvl9pPr marL="3652366" algn="l" defTabSz="4565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tiff"/><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Feuille_de_calcul_Microsoft_Excel_97_-_20041.xls"/><Relationship Id="rId4"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3.png"/><Relationship Id="rId13" Type="http://schemas.openxmlformats.org/officeDocument/2006/relationships/image" Target="../media/image54.jpeg"/><Relationship Id="rId14"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30.pn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27.png"/><Relationship Id="rId10" Type="http://schemas.openxmlformats.org/officeDocument/2006/relationships/image" Target="../media/image51.png"/></Relationships>
</file>

<file path=ppt/slides/_rels/slide29.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58.png"/><Relationship Id="rId13"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6.jpeg"/><Relationship Id="rId4" Type="http://schemas.openxmlformats.org/officeDocument/2006/relationships/image" Target="../media/image56.png"/><Relationship Id="rId5" Type="http://schemas.openxmlformats.org/officeDocument/2006/relationships/image" Target="../media/image17.jpe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57.png"/><Relationship Id="rId9" Type="http://schemas.openxmlformats.org/officeDocument/2006/relationships/image" Target="../media/image29.png"/><Relationship Id="rId10"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5" Type="http://schemas.openxmlformats.org/officeDocument/2006/relationships/image" Target="../media/image64.emf"/><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png"/><Relationship Id="rId1" Type="http://schemas.openxmlformats.org/officeDocument/2006/relationships/slideLayout" Target="../slideLayouts/slideLayout12.xml"/><Relationship Id="rId2" Type="http://schemas.openxmlformats.org/officeDocument/2006/relationships/image" Target="../media/image6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9.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emf"/><Relationship Id="rId1" Type="http://schemas.openxmlformats.org/officeDocument/2006/relationships/slideLayout" Target="../slideLayouts/slideLayout14.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1" Type="http://schemas.openxmlformats.org/officeDocument/2006/relationships/slideLayout" Target="../slideLayouts/slideLayout6.xml"/><Relationship Id="rId2" Type="http://schemas.openxmlformats.org/officeDocument/2006/relationships/image" Target="../media/image7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emf"/><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emf"/><Relationship Id="rId3" Type="http://schemas.openxmlformats.org/officeDocument/2006/relationships/image" Target="../media/image8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8.tiff"/><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emf"/><Relationship Id="rId1" Type="http://schemas.openxmlformats.org/officeDocument/2006/relationships/slideLayout" Target="../slideLayouts/slideLayout1.xml"/><Relationship Id="rId2" Type="http://schemas.openxmlformats.org/officeDocument/2006/relationships/image" Target="../media/image87.emf"/></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g"/><Relationship Id="rId5" Type="http://schemas.openxmlformats.org/officeDocument/2006/relationships/image" Target="../media/image96.tiff"/><Relationship Id="rId6" Type="http://schemas.openxmlformats.org/officeDocument/2006/relationships/image" Target="../media/image97.jpg"/><Relationship Id="rId7" Type="http://schemas.openxmlformats.org/officeDocument/2006/relationships/image" Target="../media/image98.jpg"/><Relationship Id="rId8" Type="http://schemas.openxmlformats.org/officeDocument/2006/relationships/image" Target="../media/image99.jpeg"/><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jpg"/><Relationship Id="rId1" Type="http://schemas.openxmlformats.org/officeDocument/2006/relationships/slideLayout" Target="../slideLayouts/slideLayout5.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11" descr="illustration_astroparticules_V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ZoneTexte 5"/>
          <p:cNvSpPr txBox="1">
            <a:spLocks noChangeArrowheads="1"/>
          </p:cNvSpPr>
          <p:nvPr/>
        </p:nvSpPr>
        <p:spPr bwMode="auto">
          <a:xfrm>
            <a:off x="7086600" y="4419600"/>
            <a:ext cx="184150"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dirty="0"/>
          </a:p>
        </p:txBody>
      </p:sp>
      <p:sp>
        <p:nvSpPr>
          <p:cNvPr id="33795" name="ZoneTexte 6"/>
          <p:cNvSpPr txBox="1">
            <a:spLocks noChangeArrowheads="1"/>
          </p:cNvSpPr>
          <p:nvPr/>
        </p:nvSpPr>
        <p:spPr bwMode="auto">
          <a:xfrm>
            <a:off x="7086600" y="5791200"/>
            <a:ext cx="184150"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dirty="0"/>
          </a:p>
        </p:txBody>
      </p:sp>
      <p:sp>
        <p:nvSpPr>
          <p:cNvPr id="9" name="ZoneTexte 8"/>
          <p:cNvSpPr txBox="1">
            <a:spLocks noChangeArrowheads="1"/>
          </p:cNvSpPr>
          <p:nvPr/>
        </p:nvSpPr>
        <p:spPr bwMode="auto">
          <a:xfrm>
            <a:off x="6337300" y="5976938"/>
            <a:ext cx="27797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dirty="0">
                <a:solidFill>
                  <a:schemeClr val="accent1"/>
                </a:solidFill>
                <a:latin typeface="Cambria" charset="0"/>
              </a:rPr>
              <a:t>Stavros  Katsanevas</a:t>
            </a:r>
          </a:p>
        </p:txBody>
      </p:sp>
      <p:sp>
        <p:nvSpPr>
          <p:cNvPr id="10" name="ZoneTexte 9"/>
          <p:cNvSpPr txBox="1">
            <a:spLocks noChangeArrowheads="1"/>
          </p:cNvSpPr>
          <p:nvPr/>
        </p:nvSpPr>
        <p:spPr bwMode="auto">
          <a:xfrm>
            <a:off x="198438" y="2249488"/>
            <a:ext cx="89408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3200" dirty="0">
                <a:solidFill>
                  <a:schemeClr val="accent1"/>
                </a:solidFill>
                <a:latin typeface="Cambria" charset="0"/>
              </a:rPr>
              <a:t>Laboratoire </a:t>
            </a:r>
            <a:r>
              <a:rPr lang="fr-FR" altLang="fr-FR" sz="3200" dirty="0" err="1">
                <a:solidFill>
                  <a:schemeClr val="accent1"/>
                </a:solidFill>
                <a:latin typeface="Cambria" charset="0"/>
              </a:rPr>
              <a:t>Astroparticule</a:t>
            </a:r>
            <a:r>
              <a:rPr lang="fr-FR" altLang="fr-FR" sz="3200">
                <a:solidFill>
                  <a:schemeClr val="accent1"/>
                </a:solidFill>
                <a:latin typeface="Cambria" charset="0"/>
              </a:rPr>
              <a:t>  et  Cosmologie  (APC)</a:t>
            </a:r>
          </a:p>
          <a:p>
            <a:pPr algn="ctr"/>
            <a:r>
              <a:rPr lang="fr-FR" altLang="fr-FR" sz="3200">
                <a:solidFill>
                  <a:schemeClr val="accent1"/>
                </a:solidFill>
                <a:latin typeface="Cambria" charset="0"/>
              </a:rPr>
              <a:t>UMR 7164</a:t>
            </a:r>
          </a:p>
          <a:p>
            <a:pPr algn="ctr"/>
            <a:r>
              <a:rPr lang="fr-FR" altLang="fr-FR" sz="2000">
                <a:solidFill>
                  <a:schemeClr val="accent1"/>
                </a:solidFill>
                <a:latin typeface="Cambria" charset="0"/>
              </a:rPr>
              <a:t>IN2P3, Univ. Paris Diderot, CEA, Observatoire de Paris</a:t>
            </a:r>
          </a:p>
        </p:txBody>
      </p:sp>
      <p:sp>
        <p:nvSpPr>
          <p:cNvPr id="3" name="ZoneTexte 2"/>
          <p:cNvSpPr txBox="1">
            <a:spLocks noChangeArrowheads="1"/>
          </p:cNvSpPr>
          <p:nvPr/>
        </p:nvSpPr>
        <p:spPr bwMode="auto">
          <a:xfrm>
            <a:off x="203200" y="6337300"/>
            <a:ext cx="2784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i="1" dirty="0" err="1" smtClean="0">
                <a:solidFill>
                  <a:schemeClr val="accent1"/>
                </a:solidFill>
                <a:latin typeface="Cambria" charset="0"/>
              </a:rPr>
              <a:t>Created</a:t>
            </a:r>
            <a:r>
              <a:rPr lang="fr-FR" altLang="fr-FR" i="1" dirty="0" smtClean="0">
                <a:solidFill>
                  <a:schemeClr val="accent1"/>
                </a:solidFill>
                <a:latin typeface="Cambria" charset="0"/>
              </a:rPr>
              <a:t> in 2005</a:t>
            </a:r>
            <a:endParaRPr lang="fr-FR" altLang="fr-FR" i="1" dirty="0">
              <a:solidFill>
                <a:schemeClr val="accent1"/>
              </a:solidFill>
              <a:latin typeface="Cambr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1266" name="Text Box 2"/>
          <p:cNvSpPr txBox="1">
            <a:spLocks noChangeArrowheads="1"/>
          </p:cNvSpPr>
          <p:nvPr/>
        </p:nvSpPr>
        <p:spPr bwMode="auto">
          <a:xfrm>
            <a:off x="2771800" y="-52919"/>
            <a:ext cx="5144110" cy="12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en-CA" altLang="fr-FR" i="1" dirty="0" smtClean="0">
                <a:solidFill>
                  <a:srgbClr val="FFFF00"/>
                </a:solidFill>
                <a:latin typeface="Cambria" charset="0"/>
              </a:rPr>
              <a:t>Cosmology  </a:t>
            </a:r>
          </a:p>
          <a:p>
            <a:pPr algn="ctr" eaLnBrk="1" hangingPunct="1"/>
            <a:r>
              <a:rPr lang="en-CA" altLang="fr-FR" i="1" dirty="0" smtClean="0">
                <a:solidFill>
                  <a:srgbClr val="FFFF00"/>
                </a:solidFill>
                <a:latin typeface="Cambria" charset="0"/>
              </a:rPr>
              <a:t>Well defined roadmap for dark energy</a:t>
            </a:r>
          </a:p>
          <a:p>
            <a:pPr algn="ctr" eaLnBrk="1" hangingPunct="1"/>
            <a:r>
              <a:rPr lang="en-CA" altLang="fr-FR" i="1" dirty="0" smtClean="0">
                <a:solidFill>
                  <a:srgbClr val="FFFF00"/>
                </a:solidFill>
                <a:latin typeface="Cambria" charset="0"/>
              </a:rPr>
              <a:t>Roadmap under construction for CMB</a:t>
            </a:r>
            <a:endParaRPr lang="en-CA" altLang="fr-FR" i="1" dirty="0">
              <a:solidFill>
                <a:srgbClr val="FFFF00"/>
              </a:solidFill>
              <a:latin typeface="Cambria" charset="0"/>
            </a:endParaRPr>
          </a:p>
        </p:txBody>
      </p:sp>
      <p:sp>
        <p:nvSpPr>
          <p:cNvPr id="11267" name="Text Box 3"/>
          <p:cNvSpPr txBox="1">
            <a:spLocks noChangeArrowheads="1"/>
          </p:cNvSpPr>
          <p:nvPr/>
        </p:nvSpPr>
        <p:spPr bwMode="auto">
          <a:xfrm>
            <a:off x="0" y="1196752"/>
            <a:ext cx="8911208" cy="56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a:solidFill>
                  <a:schemeClr val="accent1"/>
                </a:solidFill>
                <a:latin typeface="Cambria" charset="0"/>
              </a:rPr>
              <a:t>Highlights of  </a:t>
            </a:r>
            <a:r>
              <a:rPr lang="en-GB" altLang="fr-FR" sz="2000" b="1" dirty="0" smtClean="0">
                <a:solidFill>
                  <a:schemeClr val="accent1"/>
                </a:solidFill>
                <a:latin typeface="Cambria" charset="0"/>
              </a:rPr>
              <a:t>APC 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a:solidFill>
                  <a:srgbClr val="FFFFFF"/>
                </a:solidFill>
                <a:latin typeface="Cambria" charset="0"/>
              </a:rPr>
              <a:t>  </a:t>
            </a:r>
            <a:r>
              <a:rPr lang="en-GB" altLang="fr-FR" sz="1800" dirty="0" smtClean="0">
                <a:solidFill>
                  <a:srgbClr val="FFFF00"/>
                </a:solidFill>
                <a:latin typeface="Cambria" charset="0"/>
              </a:rPr>
              <a:t>Planck:  </a:t>
            </a:r>
            <a:r>
              <a:rPr lang="en-GB" altLang="fr-FR" sz="1800" dirty="0">
                <a:solidFill>
                  <a:srgbClr val="FFFFFF"/>
                </a:solidFill>
                <a:latin typeface="Cambria" charset="0"/>
              </a:rPr>
              <a:t>contributions to </a:t>
            </a:r>
            <a:r>
              <a:rPr lang="en-GB" altLang="fr-FR" sz="1800" dirty="0" smtClean="0">
                <a:solidFill>
                  <a:srgbClr val="FFFFFF"/>
                </a:solidFill>
                <a:latin typeface="Cambria" charset="0"/>
              </a:rPr>
              <a:t>construction, leadership in seminal papers</a:t>
            </a:r>
            <a:endParaRPr lang="en-GB" altLang="fr-FR" sz="1800" dirty="0">
              <a:solidFill>
                <a:srgbClr val="FFFFFF"/>
              </a:solidFill>
              <a:latin typeface="Cambria" charset="0"/>
            </a:endParaRPr>
          </a:p>
          <a:p>
            <a:pPr lvl="1" eaLnBrk="1" hangingPunct="1">
              <a:buFont typeface="Wingdings" charset="2"/>
              <a:buChar char="ü"/>
            </a:pPr>
            <a:r>
              <a:rPr lang="en-GB" altLang="fr-FR" sz="1800" dirty="0">
                <a:solidFill>
                  <a:srgbClr val="FFFFFF"/>
                </a:solidFill>
                <a:latin typeface="Cambria" charset="0"/>
              </a:rPr>
              <a:t>  </a:t>
            </a:r>
            <a:r>
              <a:rPr lang="en-GB" altLang="fr-FR" sz="1800" dirty="0" err="1" smtClean="0">
                <a:solidFill>
                  <a:srgbClr val="FFFF00"/>
                </a:solidFill>
                <a:latin typeface="Cambria" charset="0"/>
              </a:rPr>
              <a:t>eBOSS,Polarbear</a:t>
            </a:r>
            <a:r>
              <a:rPr lang="en-GB" altLang="fr-FR" sz="1800" dirty="0" smtClean="0">
                <a:solidFill>
                  <a:srgbClr val="FFFF00"/>
                </a:solidFill>
                <a:latin typeface="Cambria" charset="0"/>
              </a:rPr>
              <a:t> : </a:t>
            </a:r>
            <a:r>
              <a:rPr lang="en-GB" altLang="fr-FR" sz="1800" dirty="0" smtClean="0">
                <a:solidFill>
                  <a:srgbClr val="FFFFFF"/>
                </a:solidFill>
                <a:latin typeface="Cambria" charset="0"/>
              </a:rPr>
              <a:t>Leadership </a:t>
            </a:r>
            <a:r>
              <a:rPr lang="en-GB" altLang="fr-FR" sz="1800" dirty="0">
                <a:solidFill>
                  <a:srgbClr val="FFFFFF"/>
                </a:solidFill>
                <a:latin typeface="Cambria" charset="0"/>
              </a:rPr>
              <a:t>in seminal </a:t>
            </a:r>
            <a:r>
              <a:rPr lang="en-GB" altLang="fr-FR" sz="1800" dirty="0" smtClean="0">
                <a:solidFill>
                  <a:srgbClr val="FFFFFF"/>
                </a:solidFill>
                <a:latin typeface="Cambria" charset="0"/>
              </a:rPr>
              <a:t>publications</a:t>
            </a:r>
            <a:endParaRPr lang="en-GB" altLang="fr-FR" sz="1800" dirty="0">
              <a:solidFill>
                <a:srgbClr val="FFFFFF"/>
              </a:solidFill>
              <a:latin typeface="Cambria" charset="0"/>
            </a:endParaRPr>
          </a:p>
          <a:p>
            <a:pPr lvl="1" eaLnBrk="1" hangingPunct="1">
              <a:buFont typeface="Wingdings" charset="2"/>
              <a:buChar char="ü"/>
            </a:pPr>
            <a:r>
              <a:rPr lang="en-GB" altLang="fr-FR" sz="1800" dirty="0">
                <a:solidFill>
                  <a:srgbClr val="FFFFFF"/>
                </a:solidFill>
                <a:latin typeface="Cambria" charset="0"/>
              </a:rPr>
              <a:t>  </a:t>
            </a:r>
            <a:r>
              <a:rPr lang="en-GB" altLang="fr-FR" sz="1800" dirty="0" smtClean="0">
                <a:solidFill>
                  <a:srgbClr val="FFFF00"/>
                </a:solidFill>
                <a:latin typeface="Cambria" charset="0"/>
              </a:rPr>
              <a:t>QUBIC: </a:t>
            </a:r>
            <a:r>
              <a:rPr lang="en-GB" altLang="fr-FR" sz="1800" dirty="0" smtClean="0">
                <a:solidFill>
                  <a:srgbClr val="FFFFFF"/>
                </a:solidFill>
                <a:latin typeface="Cambria" charset="0"/>
              </a:rPr>
              <a:t>TES </a:t>
            </a:r>
            <a:r>
              <a:rPr lang="en-GB" altLang="fr-FR" sz="1800" dirty="0">
                <a:solidFill>
                  <a:srgbClr val="FFFFFF"/>
                </a:solidFill>
                <a:latin typeface="Cambria" charset="0"/>
              </a:rPr>
              <a:t>test readout and multiplexing </a:t>
            </a:r>
            <a:r>
              <a:rPr lang="en-GB" altLang="fr-FR" sz="1800" dirty="0" smtClean="0">
                <a:solidFill>
                  <a:srgbClr val="FFFFFF"/>
                </a:solidFill>
                <a:latin typeface="Cambria" charset="0"/>
              </a:rPr>
              <a:t>ASIC</a:t>
            </a:r>
          </a:p>
          <a:p>
            <a:pPr lvl="1" eaLnBrk="1" hangingPunct="1">
              <a:buFont typeface="Wingdings" charset="2"/>
              <a:buChar char="ü"/>
            </a:pPr>
            <a:r>
              <a:rPr lang="en-GB" altLang="fr-FR" sz="1800" dirty="0" smtClean="0">
                <a:solidFill>
                  <a:srgbClr val="FFFFFF"/>
                </a:solidFill>
                <a:latin typeface="Cambria" charset="0"/>
              </a:rPr>
              <a:t>  </a:t>
            </a:r>
            <a:r>
              <a:rPr lang="en-GB" altLang="fr-FR" sz="1800" dirty="0" smtClean="0">
                <a:solidFill>
                  <a:schemeClr val="accent1"/>
                </a:solidFill>
                <a:latin typeface="Cambria" charset="0"/>
              </a:rPr>
              <a:t>QUBIC: </a:t>
            </a:r>
            <a:r>
              <a:rPr lang="en-GB" altLang="fr-FR" sz="1800" dirty="0" smtClean="0">
                <a:solidFill>
                  <a:srgbClr val="FFFFFF"/>
                </a:solidFill>
                <a:latin typeface="Cambria" charset="0"/>
              </a:rPr>
              <a:t>New method of  spectral analysis</a:t>
            </a:r>
          </a:p>
          <a:p>
            <a:pPr lvl="1" eaLnBrk="1" hangingPunct="1">
              <a:buFont typeface="Wingdings" charset="2"/>
              <a:buChar char="ü"/>
            </a:pPr>
            <a:r>
              <a:rPr lang="en-GB" altLang="fr-FR" sz="1800" dirty="0" smtClean="0">
                <a:solidFill>
                  <a:srgbClr val="FFFFFF"/>
                </a:solidFill>
                <a:latin typeface="Cambria" charset="0"/>
              </a:rPr>
              <a:t>  </a:t>
            </a:r>
            <a:r>
              <a:rPr lang="en-GB" altLang="fr-FR" sz="1800" dirty="0" smtClean="0">
                <a:solidFill>
                  <a:schemeClr val="accent1"/>
                </a:solidFill>
                <a:latin typeface="Cambria" charset="0"/>
              </a:rPr>
              <a:t>QUBIC:</a:t>
            </a:r>
            <a:r>
              <a:rPr lang="en-GB" altLang="fr-FR" sz="1800" dirty="0" smtClean="0">
                <a:solidFill>
                  <a:srgbClr val="FFFFFF"/>
                </a:solidFill>
                <a:latin typeface="Cambria" charset="0"/>
              </a:rPr>
              <a:t> New site  for cosmology in Argentina</a:t>
            </a:r>
            <a:endParaRPr lang="en-GB" altLang="fr-FR" sz="1800" dirty="0">
              <a:solidFill>
                <a:srgbClr val="FFFFFF"/>
              </a:solidFill>
              <a:latin typeface="Cambria" charset="0"/>
            </a:endParaRPr>
          </a:p>
          <a:p>
            <a:pPr lvl="1" eaLnBrk="1" hangingPunct="1">
              <a:buFont typeface="Wingdings" charset="2"/>
              <a:buChar char="ü"/>
            </a:pPr>
            <a:r>
              <a:rPr lang="en-GB" altLang="fr-FR" sz="1800" dirty="0">
                <a:solidFill>
                  <a:srgbClr val="FFFFFF"/>
                </a:solidFill>
                <a:latin typeface="Cambria" charset="0"/>
              </a:rPr>
              <a:t>  </a:t>
            </a:r>
            <a:r>
              <a:rPr lang="en-GB" altLang="fr-FR" sz="1800" dirty="0">
                <a:solidFill>
                  <a:srgbClr val="FFFF00"/>
                </a:solidFill>
                <a:latin typeface="Cambria" charset="0"/>
              </a:rPr>
              <a:t>LSST </a:t>
            </a:r>
            <a:r>
              <a:rPr lang="en-GB" altLang="fr-FR" sz="1800" dirty="0">
                <a:solidFill>
                  <a:srgbClr val="FFFFFF"/>
                </a:solidFill>
                <a:latin typeface="Cambria" charset="0"/>
              </a:rPr>
              <a:t> </a:t>
            </a:r>
            <a:r>
              <a:rPr lang="en-GB" altLang="fr-FR" sz="1800" dirty="0" smtClean="0">
                <a:solidFill>
                  <a:srgbClr val="FFFFFF"/>
                </a:solidFill>
                <a:latin typeface="Cambria" charset="0"/>
              </a:rPr>
              <a:t>Control </a:t>
            </a:r>
            <a:r>
              <a:rPr lang="en-GB" altLang="fr-FR" sz="1800" dirty="0">
                <a:solidFill>
                  <a:srgbClr val="FFFFFF"/>
                </a:solidFill>
                <a:latin typeface="Cambria" charset="0"/>
              </a:rPr>
              <a:t>and </a:t>
            </a:r>
            <a:r>
              <a:rPr lang="en-GB" altLang="fr-FR" sz="1800" dirty="0" smtClean="0">
                <a:solidFill>
                  <a:srgbClr val="FFFFFF"/>
                </a:solidFill>
                <a:latin typeface="Cambria" charset="0"/>
              </a:rPr>
              <a:t>command </a:t>
            </a:r>
            <a:r>
              <a:rPr lang="en-GB" altLang="fr-FR" sz="1800" dirty="0">
                <a:solidFill>
                  <a:srgbClr val="FFFFFF"/>
                </a:solidFill>
                <a:latin typeface="Cambria" charset="0"/>
              </a:rPr>
              <a:t>soft</a:t>
            </a:r>
          </a:p>
          <a:p>
            <a:pPr lvl="1" eaLnBrk="1" hangingPunct="1">
              <a:buFont typeface="Wingdings" charset="2"/>
              <a:buChar char="ü"/>
            </a:pPr>
            <a:r>
              <a:rPr lang="en-GB" altLang="fr-FR" sz="1800" dirty="0">
                <a:solidFill>
                  <a:srgbClr val="FFFFFF"/>
                </a:solidFill>
                <a:latin typeface="Cambria" charset="0"/>
              </a:rPr>
              <a:t>  </a:t>
            </a:r>
            <a:r>
              <a:rPr lang="en-GB" altLang="fr-FR" sz="1800" dirty="0">
                <a:solidFill>
                  <a:srgbClr val="FFFF00"/>
                </a:solidFill>
                <a:latin typeface="Cambria" charset="0"/>
              </a:rPr>
              <a:t>EUCLID</a:t>
            </a:r>
            <a:r>
              <a:rPr lang="en-GB" altLang="fr-FR" sz="1800" dirty="0">
                <a:solidFill>
                  <a:srgbClr val="FFFFFF"/>
                </a:solidFill>
                <a:latin typeface="Cambria" charset="0"/>
              </a:rPr>
              <a:t>   </a:t>
            </a:r>
            <a:r>
              <a:rPr lang="en-GB" altLang="fr-FR" sz="1800" dirty="0" smtClean="0">
                <a:solidFill>
                  <a:srgbClr val="FFFFFF"/>
                </a:solidFill>
                <a:latin typeface="Cambria" charset="0"/>
              </a:rPr>
              <a:t> user platform CODEEN, </a:t>
            </a:r>
            <a:r>
              <a:rPr lang="en-GB" altLang="fr-FR" sz="1800" dirty="0">
                <a:solidFill>
                  <a:srgbClr val="FFFFFF"/>
                </a:solidFill>
                <a:latin typeface="Cambria" charset="0"/>
              </a:rPr>
              <a:t> </a:t>
            </a:r>
            <a:r>
              <a:rPr lang="en-GB" altLang="fr-FR" sz="1800" dirty="0" smtClean="0">
                <a:solidFill>
                  <a:srgbClr val="FFFFFF"/>
                </a:solidFill>
                <a:latin typeface="Cambria" charset="0"/>
              </a:rPr>
              <a:t>responsibility </a:t>
            </a:r>
            <a:r>
              <a:rPr lang="en-GB" altLang="fr-FR" sz="1800" dirty="0">
                <a:solidFill>
                  <a:srgbClr val="FFFFFF"/>
                </a:solidFill>
                <a:latin typeface="Cambria" charset="0"/>
              </a:rPr>
              <a:t>of </a:t>
            </a:r>
            <a:r>
              <a:rPr lang="en-GB" altLang="fr-FR" sz="1800" dirty="0" smtClean="0">
                <a:solidFill>
                  <a:srgbClr val="FFFFFF"/>
                </a:solidFill>
                <a:latin typeface="Cambria" charset="0"/>
              </a:rPr>
              <a:t>SGS</a:t>
            </a:r>
          </a:p>
          <a:p>
            <a:pPr lvl="1" eaLnBrk="1" hangingPunct="1">
              <a:buFont typeface="Wingdings" charset="2"/>
              <a:buChar char="ü"/>
            </a:pPr>
            <a:r>
              <a:rPr lang="en-GB" altLang="fr-FR" sz="1800" dirty="0" smtClean="0">
                <a:solidFill>
                  <a:schemeClr val="accent1"/>
                </a:solidFill>
                <a:latin typeface="Cambria" charset="0"/>
              </a:rPr>
              <a:t>LSST-EUCLID  </a:t>
            </a:r>
            <a:r>
              <a:rPr lang="en-GB" altLang="fr-FR" sz="1800" dirty="0" smtClean="0">
                <a:solidFill>
                  <a:srgbClr val="FFFFFF"/>
                </a:solidFill>
                <a:latin typeface="Cambria" charset="0"/>
              </a:rPr>
              <a:t>data exchange discussions  </a:t>
            </a:r>
          </a:p>
          <a:p>
            <a:pPr eaLnBrk="1" hangingPunct="1">
              <a:buFont typeface="Wingdings" charset="2"/>
              <a:buChar char="ü"/>
            </a:pPr>
            <a:r>
              <a:rPr lang="en-GB" altLang="fr-FR" sz="1800" b="1" dirty="0" smtClean="0">
                <a:solidFill>
                  <a:srgbClr val="FFFF00"/>
                </a:solidFill>
                <a:latin typeface="Cambria" charset="0"/>
              </a:rPr>
              <a:t>Future </a:t>
            </a:r>
            <a:r>
              <a:rPr lang="en-GB" altLang="fr-FR" sz="1800" b="1" dirty="0">
                <a:solidFill>
                  <a:srgbClr val="FFFF00"/>
                </a:solidFill>
                <a:latin typeface="Cambria" charset="0"/>
              </a:rPr>
              <a:t>perspectives </a:t>
            </a:r>
          </a:p>
          <a:p>
            <a:pPr lvl="1" eaLnBrk="1" hangingPunct="1">
              <a:buFont typeface="Wingdings" charset="2"/>
              <a:buChar char="ü"/>
            </a:pPr>
            <a:r>
              <a:rPr lang="en-GB" altLang="fr-FR" sz="1800" dirty="0" smtClean="0">
                <a:solidFill>
                  <a:srgbClr val="FF0000"/>
                </a:solidFill>
                <a:latin typeface="Cambria" charset="0"/>
              </a:rPr>
              <a:t>Short term: QUBIC: </a:t>
            </a:r>
            <a:r>
              <a:rPr lang="en-GB" altLang="fr-FR" sz="1800" b="1" i="1" dirty="0" smtClean="0">
                <a:solidFill>
                  <a:srgbClr val="FF0000"/>
                </a:solidFill>
                <a:latin typeface="Cambria" charset="0"/>
              </a:rPr>
              <a:t>Technical </a:t>
            </a:r>
            <a:r>
              <a:rPr lang="en-GB" altLang="fr-FR" sz="1800" b="1" i="1" dirty="0">
                <a:solidFill>
                  <a:srgbClr val="FF0000"/>
                </a:solidFill>
                <a:latin typeface="Cambria" charset="0"/>
              </a:rPr>
              <a:t>demonstrator </a:t>
            </a:r>
            <a:r>
              <a:rPr lang="en-GB" altLang="fr-FR" sz="1800" b="1" i="1" dirty="0" smtClean="0">
                <a:solidFill>
                  <a:srgbClr val="FF0000"/>
                </a:solidFill>
                <a:latin typeface="Cambria" charset="0"/>
              </a:rPr>
              <a:t>in 2018, deployment </a:t>
            </a:r>
            <a:r>
              <a:rPr lang="en-GB" altLang="fr-FR" sz="1800" b="1" i="1" dirty="0">
                <a:solidFill>
                  <a:srgbClr val="FF0000"/>
                </a:solidFill>
                <a:latin typeface="Cambria" charset="0"/>
              </a:rPr>
              <a:t>in Argentina in 2019 </a:t>
            </a:r>
            <a:r>
              <a:rPr lang="en-GB" altLang="fr-FR" sz="1800" b="1" i="1" dirty="0" smtClean="0">
                <a:solidFill>
                  <a:srgbClr val="FF0000"/>
                </a:solidFill>
                <a:latin typeface="Cambria" charset="0"/>
              </a:rPr>
              <a:t>,  LSST</a:t>
            </a:r>
            <a:r>
              <a:rPr lang="en-GB" altLang="fr-FR" sz="1800" b="1" i="1" dirty="0">
                <a:solidFill>
                  <a:srgbClr val="FF0000"/>
                </a:solidFill>
                <a:latin typeface="Cambria" charset="0"/>
              </a:rPr>
              <a:t>-EUCLID  contributions by 2019</a:t>
            </a:r>
            <a:r>
              <a:rPr lang="en-GB" altLang="fr-FR" sz="1800" b="1" i="1" dirty="0">
                <a:solidFill>
                  <a:srgbClr val="FFFFFF"/>
                </a:solidFill>
                <a:latin typeface="Cambria" charset="0"/>
              </a:rPr>
              <a:t> </a:t>
            </a:r>
            <a:endParaRPr lang="en-GB" altLang="fr-FR" sz="1800" b="1" i="1" dirty="0">
              <a:solidFill>
                <a:srgbClr val="FF0000"/>
              </a:solidFill>
              <a:latin typeface="Cambria" charset="0"/>
            </a:endParaRPr>
          </a:p>
          <a:p>
            <a:pPr lvl="1" eaLnBrk="1" hangingPunct="1">
              <a:buFont typeface="Wingdings" charset="2"/>
              <a:buChar char="ü"/>
            </a:pPr>
            <a:r>
              <a:rPr lang="en-GB" altLang="fr-FR" sz="1800" dirty="0" smtClean="0">
                <a:solidFill>
                  <a:srgbClr val="FFFF00"/>
                </a:solidFill>
                <a:latin typeface="Cambria" charset="0"/>
              </a:rPr>
              <a:t>QUBIC:</a:t>
            </a:r>
            <a:r>
              <a:rPr lang="en-GB" altLang="fr-FR" sz="1800" dirty="0" smtClean="0">
                <a:solidFill>
                  <a:srgbClr val="FFFFFF"/>
                </a:solidFill>
                <a:latin typeface="Cambria" charset="0"/>
              </a:rPr>
              <a:t> analysis and stepping stone </a:t>
            </a:r>
            <a:r>
              <a:rPr lang="en-GB" altLang="fr-FR" sz="1800" dirty="0" err="1" smtClean="0">
                <a:solidFill>
                  <a:srgbClr val="FFFFFF"/>
                </a:solidFill>
                <a:latin typeface="Cambria" charset="0"/>
              </a:rPr>
              <a:t>vs</a:t>
            </a:r>
            <a:r>
              <a:rPr lang="en-GB" altLang="fr-FR" sz="1800" dirty="0" smtClean="0">
                <a:solidFill>
                  <a:srgbClr val="FFFFFF"/>
                </a:solidFill>
                <a:latin typeface="Cambria" charset="0"/>
              </a:rPr>
              <a:t> G3-G4 </a:t>
            </a:r>
          </a:p>
          <a:p>
            <a:pPr lvl="1" eaLnBrk="1" hangingPunct="1">
              <a:buFont typeface="Wingdings" charset="2"/>
              <a:buChar char="ü"/>
            </a:pPr>
            <a:r>
              <a:rPr lang="en-GB" altLang="fr-FR" sz="1800" dirty="0" smtClean="0">
                <a:solidFill>
                  <a:srgbClr val="FFFF00"/>
                </a:solidFill>
                <a:latin typeface="Cambria" charset="0"/>
              </a:rPr>
              <a:t>G3-CMB </a:t>
            </a:r>
            <a:r>
              <a:rPr lang="en-GB" altLang="fr-FR" sz="1800" dirty="0" smtClean="0">
                <a:solidFill>
                  <a:srgbClr val="FFFFFF"/>
                </a:solidFill>
                <a:latin typeface="Cambria" charset="0"/>
              </a:rPr>
              <a:t>Simons Array :  analysis and  eventual hardware contributions</a:t>
            </a:r>
          </a:p>
          <a:p>
            <a:pPr lvl="1" eaLnBrk="1" hangingPunct="1">
              <a:buFont typeface="Wingdings" charset="2"/>
              <a:buChar char="ü"/>
            </a:pPr>
            <a:r>
              <a:rPr lang="en-GB" altLang="fr-FR" sz="1800" dirty="0" smtClean="0">
                <a:solidFill>
                  <a:srgbClr val="FFFF00"/>
                </a:solidFill>
                <a:latin typeface="Cambria" charset="0"/>
              </a:rPr>
              <a:t>G4-CMB </a:t>
            </a:r>
          </a:p>
          <a:p>
            <a:pPr lvl="3" eaLnBrk="1" hangingPunct="1">
              <a:buFont typeface="Wingdings" charset="2"/>
              <a:buChar char="ü"/>
            </a:pPr>
            <a:r>
              <a:rPr lang="en-GB" altLang="fr-FR" sz="1800" dirty="0" smtClean="0">
                <a:solidFill>
                  <a:srgbClr val="FFFFFF"/>
                </a:solidFill>
                <a:latin typeface="Cambria" charset="0"/>
              </a:rPr>
              <a:t>Ground: organisation </a:t>
            </a:r>
            <a:r>
              <a:rPr lang="en-GB" altLang="fr-FR" sz="1800" dirty="0">
                <a:solidFill>
                  <a:srgbClr val="FFFFFF"/>
                </a:solidFill>
                <a:latin typeface="Cambria" charset="0"/>
              </a:rPr>
              <a:t>of  European CMB community </a:t>
            </a:r>
            <a:r>
              <a:rPr lang="en-GB" altLang="fr-FR" sz="1800" dirty="0" smtClean="0">
                <a:solidFill>
                  <a:srgbClr val="FFFFFF"/>
                </a:solidFill>
                <a:latin typeface="Cambria" charset="0"/>
              </a:rPr>
              <a:t>(CMB-E4</a:t>
            </a:r>
            <a:r>
              <a:rPr lang="en-GB" altLang="fr-FR" sz="1800" dirty="0">
                <a:solidFill>
                  <a:srgbClr val="FFFFFF"/>
                </a:solidFill>
                <a:latin typeface="Cambria" charset="0"/>
              </a:rPr>
              <a:t>)</a:t>
            </a:r>
          </a:p>
          <a:p>
            <a:pPr lvl="3" eaLnBrk="1" hangingPunct="1">
              <a:buFont typeface="Wingdings" charset="2"/>
              <a:buChar char="ü"/>
            </a:pPr>
            <a:r>
              <a:rPr lang="en-GB" altLang="fr-FR" sz="1800" dirty="0" smtClean="0">
                <a:solidFill>
                  <a:srgbClr val="FFFFFF"/>
                </a:solidFill>
                <a:latin typeface="Cambria" charset="0"/>
              </a:rPr>
              <a:t> Space:  visible role of  European post CORE process  (ESA,  </a:t>
            </a:r>
            <a:r>
              <a:rPr lang="en-GB" altLang="fr-FR" sz="1800" dirty="0" err="1" smtClean="0">
                <a:solidFill>
                  <a:srgbClr val="FFFFFF"/>
                </a:solidFill>
                <a:latin typeface="Cambria" charset="0"/>
              </a:rPr>
              <a:t>LiteBird</a:t>
            </a:r>
            <a:r>
              <a:rPr lang="en-GB" altLang="fr-FR" sz="1800" dirty="0" smtClean="0">
                <a:solidFill>
                  <a:srgbClr val="FFFFFF"/>
                </a:solidFill>
                <a:latin typeface="Cambria" charset="0"/>
              </a:rPr>
              <a:t>)</a:t>
            </a:r>
          </a:p>
          <a:p>
            <a:pPr marL="447675" lvl="2" indent="0" eaLnBrk="1" hangingPunct="1">
              <a:buFont typeface="Wingdings" charset="2"/>
              <a:buChar char="ü"/>
            </a:pPr>
            <a:r>
              <a:rPr lang="en-GB" altLang="fr-FR" sz="1800" dirty="0">
                <a:solidFill>
                  <a:srgbClr val="FFFFFF"/>
                </a:solidFill>
                <a:latin typeface="Cambria" charset="0"/>
              </a:rPr>
              <a:t> </a:t>
            </a:r>
            <a:r>
              <a:rPr lang="en-GB" altLang="fr-FR" sz="1800" dirty="0" smtClean="0">
                <a:solidFill>
                  <a:srgbClr val="FFFF00"/>
                </a:solidFill>
                <a:latin typeface="Cambria" charset="0"/>
              </a:rPr>
              <a:t>LSST</a:t>
            </a:r>
            <a:r>
              <a:rPr lang="en-GB" altLang="fr-FR" sz="1800" dirty="0">
                <a:solidFill>
                  <a:srgbClr val="FFFF00"/>
                </a:solidFill>
                <a:latin typeface="Cambria" charset="0"/>
              </a:rPr>
              <a:t>-</a:t>
            </a:r>
            <a:r>
              <a:rPr lang="en-GB" altLang="fr-FR" sz="1800" dirty="0" smtClean="0">
                <a:solidFill>
                  <a:srgbClr val="FFFF00"/>
                </a:solidFill>
                <a:latin typeface="Cambria" charset="0"/>
              </a:rPr>
              <a:t>EUCLID: </a:t>
            </a:r>
            <a:r>
              <a:rPr lang="en-GB" altLang="fr-FR" sz="1800" dirty="0" smtClean="0">
                <a:solidFill>
                  <a:srgbClr val="FFFFFF"/>
                </a:solidFill>
                <a:latin typeface="Cambria" charset="0"/>
              </a:rPr>
              <a:t>Complementary analysis  </a:t>
            </a:r>
            <a:r>
              <a:rPr lang="en-GB" altLang="fr-FR" sz="1800" dirty="0">
                <a:solidFill>
                  <a:srgbClr val="FFFFFF"/>
                </a:solidFill>
                <a:latin typeface="Cambria" charset="0"/>
              </a:rPr>
              <a:t>, </a:t>
            </a:r>
            <a:r>
              <a:rPr lang="en-GB" altLang="fr-FR" sz="1800" dirty="0" smtClean="0">
                <a:solidFill>
                  <a:srgbClr val="FFFFFF"/>
                </a:solidFill>
                <a:latin typeface="Cambria" charset="0"/>
              </a:rPr>
              <a:t>formation of cosmic structures, </a:t>
            </a:r>
            <a:r>
              <a:rPr lang="en-GB" altLang="fr-FR" sz="1800" dirty="0" err="1" smtClean="0">
                <a:solidFill>
                  <a:srgbClr val="FFFFFF"/>
                </a:solidFill>
                <a:latin typeface="Cambria" charset="0"/>
              </a:rPr>
              <a:t>ν</a:t>
            </a:r>
            <a:endParaRPr lang="en-GB" altLang="fr-FR" sz="1800" dirty="0">
              <a:solidFill>
                <a:srgbClr val="FFFFFF"/>
              </a:solidFill>
              <a:latin typeface="Cambria" charset="0"/>
            </a:endParaRPr>
          </a:p>
          <a:p>
            <a:pPr marL="457200" lvl="1" indent="0" eaLnBrk="1" hangingPunct="1"/>
            <a:endParaRPr lang="en-GB" altLang="fr-FR" sz="1800" dirty="0">
              <a:solidFill>
                <a:srgbClr val="FFFFFF"/>
              </a:solidFill>
              <a:latin typeface="Cambria" charset="0"/>
            </a:endParaRPr>
          </a:p>
        </p:txBody>
      </p:sp>
      <p:pic>
        <p:nvPicPr>
          <p:cNvPr id="1126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5400"/>
            <a:ext cx="2339975" cy="13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solidFill>
              <a:srgbClr val="FFFF00"/>
            </a:solid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2290" name="Text Box 2"/>
          <p:cNvSpPr txBox="1">
            <a:spLocks noChangeArrowheads="1"/>
          </p:cNvSpPr>
          <p:nvPr/>
        </p:nvSpPr>
        <p:spPr bwMode="auto">
          <a:xfrm>
            <a:off x="4155187" y="338138"/>
            <a:ext cx="1887727" cy="953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i="1" dirty="0">
                <a:solidFill>
                  <a:srgbClr val="FFFF00"/>
                </a:solidFill>
                <a:latin typeface="Cambria" charset="0"/>
              </a:rPr>
              <a:t>SWOT</a:t>
            </a:r>
          </a:p>
          <a:p>
            <a:pPr algn="ctr" eaLnBrk="1" hangingPunct="1"/>
            <a:r>
              <a:rPr lang="fr-FR" altLang="fr-FR" sz="2800" i="1" dirty="0" err="1">
                <a:solidFill>
                  <a:srgbClr val="FFFF00"/>
                </a:solidFill>
                <a:latin typeface="Cambria" charset="0"/>
              </a:rPr>
              <a:t>Cosmology</a:t>
            </a:r>
            <a:r>
              <a:rPr lang="fr-FR" altLang="fr-FR" sz="2800" i="1" dirty="0">
                <a:solidFill>
                  <a:srgbClr val="FFFF00"/>
                </a:solidFill>
                <a:latin typeface="Cambria" charset="0"/>
              </a:rPr>
              <a:t> </a:t>
            </a:r>
          </a:p>
        </p:txBody>
      </p:sp>
      <p:graphicFrame>
        <p:nvGraphicFramePr>
          <p:cNvPr id="4" name="Tableau 3"/>
          <p:cNvGraphicFramePr>
            <a:graphicFrameLocks noGrp="1"/>
          </p:cNvGraphicFramePr>
          <p:nvPr>
            <p:extLst>
              <p:ext uri="{D42A27DB-BD31-4B8C-83A1-F6EECF244321}">
                <p14:modId xmlns:p14="http://schemas.microsoft.com/office/powerpoint/2010/main" val="999532021"/>
              </p:ext>
            </p:extLst>
          </p:nvPr>
        </p:nvGraphicFramePr>
        <p:xfrm>
          <a:off x="539552" y="1781530"/>
          <a:ext cx="8353425" cy="4743814"/>
        </p:xfrm>
        <a:graphic>
          <a:graphicData uri="http://schemas.openxmlformats.org/drawingml/2006/table">
            <a:tbl>
              <a:tblPr/>
              <a:tblGrid>
                <a:gridCol w="4275878"/>
                <a:gridCol w="4077547"/>
              </a:tblGrid>
              <a:tr h="461399">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a:ln>
                            <a:noFill/>
                          </a:ln>
                          <a:solidFill>
                            <a:srgbClr val="000000"/>
                          </a:solidFill>
                          <a:effectLst/>
                          <a:latin typeface="Times New Roman" charset="0"/>
                          <a:ea typeface="MS PGothic" charset="-128"/>
                        </a:rPr>
                        <a:t>Forces</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err="1">
                          <a:ln>
                            <a:noFill/>
                          </a:ln>
                          <a:solidFill>
                            <a:srgbClr val="000000"/>
                          </a:solidFill>
                          <a:effectLst/>
                          <a:latin typeface="Times New Roman" charset="0"/>
                          <a:ea typeface="MS PGothic" charset="-128"/>
                        </a:rPr>
                        <a:t>Weaknesses</a:t>
                      </a:r>
                      <a:endParaRPr kumimoji="0" lang="fr-FR" altLang="fr-FR" sz="1800" b="1" i="0" u="none" strike="noStrike" cap="none" normalizeH="0" baseline="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73735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CMB </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Detector and Readout expertise </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Data analysis expertise</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LSST </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Control and command</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EUCLID</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Pipeline software and SGS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DE  analysis effort not yet at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fulll</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speed although probably better  than in other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french</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labs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CMB: recent losses of key instrumentalist personnel</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7">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46303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Forthcoming LSST-Euclid agreement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Large-survey– CMB complementarity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Leadership in many European efforts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High visibility  in non-European efforts (Simons array,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Litebird</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Not well defined status of QUBIC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Not  a clear European roadmap yet  for CMB, </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970940062"/>
              </p:ext>
            </p:extLst>
          </p:nvPr>
        </p:nvGraphicFramePr>
        <p:xfrm>
          <a:off x="251520" y="12875"/>
          <a:ext cx="2692400" cy="1564640"/>
        </p:xfrm>
        <a:graphic>
          <a:graphicData uri="http://schemas.openxmlformats.org/drawingml/2006/table">
            <a:tbl>
              <a:tblPr/>
              <a:tblGrid>
                <a:gridCol w="1219200"/>
                <a:gridCol w="749300"/>
                <a:gridCol w="279400"/>
                <a:gridCol w="444500"/>
              </a:tblGrid>
              <a:tr h="190500">
                <a:tc>
                  <a:txBody>
                    <a:bodyPr/>
                    <a:lstStyle/>
                    <a:p>
                      <a:pPr algn="l" fontAlgn="b"/>
                      <a:r>
                        <a:rPr lang="fr-FR" sz="1200" b="0" i="0" u="none" strike="noStrike">
                          <a:solidFill>
                            <a:srgbClr val="000000"/>
                          </a:solidFill>
                          <a:effectLst/>
                          <a:latin typeface="Calibri"/>
                        </a:rPr>
                        <a:t>project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Chercheurs</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IT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total</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EUCLID</a:t>
                      </a:r>
                    </a:p>
                  </a:txBody>
                  <a:tcPr marL="12700" marR="12700" marT="12700" marB="0" anchor="b">
                    <a:lnL>
                      <a:noFill/>
                    </a:lnL>
                    <a:lnR>
                      <a:noFill/>
                    </a:lnR>
                    <a:lnT>
                      <a:noFill/>
                    </a:lnT>
                    <a:lnB>
                      <a:noFill/>
                    </a:lnB>
                    <a:solidFill>
                      <a:srgbClr val="FFFFFF"/>
                    </a:solidFill>
                  </a:tcPr>
                </a:tc>
                <a:tc>
                  <a:txBody>
                    <a:bodyPr/>
                    <a:lstStyle/>
                    <a:p>
                      <a:pPr algn="ctr" fontAlgn="b"/>
                      <a:r>
                        <a:rPr lang="is-IS" sz="1200" b="0" i="0" u="none" strike="noStrike">
                          <a:solidFill>
                            <a:srgbClr val="000000"/>
                          </a:solidFill>
                          <a:effectLst/>
                          <a:latin typeface="Calibri"/>
                        </a:rPr>
                        <a:t>3,2</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3,9</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7,1</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QUBIC</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2,5</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4,5</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7</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E4/CORE/LITEBIRD</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5,1</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0,8</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5,9</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R&amp;D SUBMM</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3,1</a:t>
                      </a:r>
                    </a:p>
                  </a:txBody>
                  <a:tcPr marL="12700" marR="12700" marT="12700" marB="0" anchor="b">
                    <a:lnL>
                      <a:noFill/>
                    </a:lnL>
                    <a:lnR>
                      <a:noFill/>
                    </a:lnR>
                    <a:lnT>
                      <a:noFill/>
                    </a:lnT>
                    <a:lnB>
                      <a:noFill/>
                    </a:lnB>
                    <a:solidFill>
                      <a:srgbClr val="FFFFFF"/>
                    </a:solidFill>
                  </a:tcPr>
                </a:tc>
                <a:tc>
                  <a:txBody>
                    <a:bodyPr/>
                    <a:lstStyle/>
                    <a:p>
                      <a:pPr algn="ctr" fontAlgn="b"/>
                      <a:r>
                        <a:rPr lang="is-IS" sz="1200" b="0" i="0" u="none" strike="noStrike">
                          <a:solidFill>
                            <a:srgbClr val="000000"/>
                          </a:solidFill>
                          <a:effectLst/>
                          <a:latin typeface="Calibri"/>
                        </a:rPr>
                        <a:t>2</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5,1</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LSST</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1,8</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1,8</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3,6</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eBOSS</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2,5</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2,5</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Simons Array</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2,5</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a:rPr>
                        <a:t>2,5</a:t>
                      </a:r>
                    </a:p>
                  </a:txBody>
                  <a:tcPr marL="12700" marR="12700" marT="12700" marB="0" anchor="b">
                    <a:lnL>
                      <a:noFill/>
                    </a:lnL>
                    <a:lnR>
                      <a:noFill/>
                    </a:lnR>
                    <a:lnT>
                      <a:noFill/>
                    </a:lnT>
                    <a:lnB>
                      <a:noFill/>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ZoneTexte 2"/>
          <p:cNvSpPr txBox="1">
            <a:spLocks noChangeArrowheads="1"/>
          </p:cNvSpPr>
          <p:nvPr/>
        </p:nvSpPr>
        <p:spPr bwMode="auto">
          <a:xfrm>
            <a:off x="792163" y="7938"/>
            <a:ext cx="82137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a:solidFill>
                  <a:srgbClr val="FFFF00"/>
                </a:solidFill>
                <a:latin typeface="Cambria" charset="0"/>
              </a:rPr>
              <a:t>High Energy Astrophysics</a:t>
            </a:r>
          </a:p>
        </p:txBody>
      </p:sp>
      <p:pic>
        <p:nvPicPr>
          <p:cNvPr id="39939" name="Image 5"/>
          <p:cNvPicPr>
            <a:picLocks noChangeAspect="1"/>
          </p:cNvPicPr>
          <p:nvPr/>
        </p:nvPicPr>
        <p:blipFill rotWithShape="1">
          <a:blip r:embed="rId2">
            <a:extLst>
              <a:ext uri="{28A0092B-C50C-407E-A947-70E740481C1C}">
                <a14:useLocalDpi xmlns:a14="http://schemas.microsoft.com/office/drawing/2010/main" val="0"/>
              </a:ext>
            </a:extLst>
          </a:blip>
          <a:srcRect l="15079" t="85671" b="7385"/>
          <a:stretch/>
        </p:blipFill>
        <p:spPr bwMode="auto">
          <a:xfrm>
            <a:off x="179512" y="1268760"/>
            <a:ext cx="6942750"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8" name="ZoneTexte 16"/>
          <p:cNvSpPr txBox="1">
            <a:spLocks noChangeArrowheads="1"/>
          </p:cNvSpPr>
          <p:nvPr/>
        </p:nvSpPr>
        <p:spPr bwMode="auto">
          <a:xfrm>
            <a:off x="7785893" y="853281"/>
            <a:ext cx="10779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600" b="1">
                <a:latin typeface="Cambria" charset="0"/>
              </a:rPr>
              <a:t>UHECR</a:t>
            </a:r>
          </a:p>
        </p:txBody>
      </p:sp>
      <p:pic>
        <p:nvPicPr>
          <p:cNvPr id="39961" name="Imag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60325"/>
            <a:ext cx="128905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rotWithShape="1">
          <a:blip r:embed="rId4">
            <a:clrChange>
              <a:clrFrom>
                <a:srgbClr val="FFFFFF"/>
              </a:clrFrom>
              <a:clrTo>
                <a:srgbClr val="FFFFFF">
                  <a:alpha val="0"/>
                </a:srgbClr>
              </a:clrTo>
            </a:clrChange>
          </a:blip>
          <a:srcRect t="9159"/>
          <a:stretch/>
        </p:blipFill>
        <p:spPr>
          <a:xfrm>
            <a:off x="0" y="1772816"/>
            <a:ext cx="9144000" cy="4985982"/>
          </a:xfrm>
          <a:prstGeom prst="rect">
            <a:avLst/>
          </a:prstGeom>
        </p:spPr>
      </p:pic>
      <p:sp>
        <p:nvSpPr>
          <p:cNvPr id="3" name="Rectangle 2"/>
          <p:cNvSpPr/>
          <p:nvPr/>
        </p:nvSpPr>
        <p:spPr bwMode="auto">
          <a:xfrm>
            <a:off x="3635896" y="6309320"/>
            <a:ext cx="1368152" cy="28803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Arial" charset="0"/>
                <a:ea typeface="ＭＳ Ｐゴシック" charset="-128"/>
                <a:cs typeface="ＭＳ Ｐゴシック" charset="-128"/>
              </a:rPr>
              <a:t>∂</a:t>
            </a:r>
            <a:endParaRPr kumimoji="0" lang="fr-FR"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 name="Rectangle 30"/>
          <p:cNvSpPr/>
          <p:nvPr/>
        </p:nvSpPr>
        <p:spPr bwMode="auto">
          <a:xfrm>
            <a:off x="107504" y="6237312"/>
            <a:ext cx="864096" cy="216024"/>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Arial" charset="0"/>
                <a:ea typeface="ＭＳ Ｐゴシック" charset="-128"/>
                <a:cs typeface="ＭＳ Ｐゴシック" charset="-128"/>
              </a:rPr>
              <a:t>∂</a:t>
            </a:r>
            <a:endParaRPr kumimoji="0" lang="fr-FR"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ZoneTexte 3"/>
          <p:cNvSpPr txBox="1"/>
          <p:nvPr/>
        </p:nvSpPr>
        <p:spPr>
          <a:xfrm>
            <a:off x="6804248" y="1196752"/>
            <a:ext cx="2016224" cy="307777"/>
          </a:xfrm>
          <a:prstGeom prst="rect">
            <a:avLst/>
          </a:prstGeom>
          <a:solidFill>
            <a:srgbClr val="000000"/>
          </a:solidFill>
        </p:spPr>
        <p:txBody>
          <a:bodyPr wrap="square" rtlCol="0">
            <a:spAutoFit/>
          </a:bodyPr>
          <a:lstStyle/>
          <a:p>
            <a:r>
              <a:rPr lang="fr-FR" sz="1400" b="1" dirty="0" smtClean="0">
                <a:solidFill>
                  <a:schemeClr val="bg1"/>
                </a:solidFill>
                <a:latin typeface="Arial"/>
                <a:cs typeface="Arial"/>
              </a:rPr>
              <a:t>1 </a:t>
            </a:r>
            <a:r>
              <a:rPr lang="fr-FR" sz="1400" b="1" dirty="0" err="1" smtClean="0">
                <a:solidFill>
                  <a:schemeClr val="bg1"/>
                </a:solidFill>
                <a:latin typeface="Arial"/>
                <a:cs typeface="Arial"/>
              </a:rPr>
              <a:t>EeV</a:t>
            </a:r>
            <a:r>
              <a:rPr lang="fr-FR" sz="1400" b="1" dirty="0" smtClean="0">
                <a:solidFill>
                  <a:schemeClr val="bg1"/>
                </a:solidFill>
                <a:latin typeface="Arial"/>
                <a:cs typeface="Arial"/>
              </a:rPr>
              <a:t>           1 </a:t>
            </a:r>
            <a:r>
              <a:rPr lang="fr-FR" sz="1400" b="1" dirty="0" err="1" smtClean="0">
                <a:solidFill>
                  <a:schemeClr val="bg1"/>
                </a:solidFill>
                <a:latin typeface="Arial"/>
                <a:cs typeface="Arial"/>
              </a:rPr>
              <a:t>ZeV</a:t>
            </a:r>
            <a:endParaRPr lang="fr-FR" sz="1400" b="1" dirty="0">
              <a:solidFill>
                <a:schemeClr val="bg1"/>
              </a:solidFill>
              <a:latin typeface="Arial"/>
              <a:cs typeface="Arial"/>
            </a:endParaRPr>
          </a:p>
        </p:txBody>
      </p:sp>
      <p:pic>
        <p:nvPicPr>
          <p:cNvPr id="33" name="Image 28" descr="svom1280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593076"/>
            <a:ext cx="1152128" cy="924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Image 24"/>
          <p:cNvPicPr>
            <a:picLocks noChangeAspect="1"/>
          </p:cNvPicPr>
          <p:nvPr/>
        </p:nvPicPr>
        <p:blipFill>
          <a:blip r:embed="rId6">
            <a:extLst>
              <a:ext uri="{28A0092B-C50C-407E-A947-70E740481C1C}">
                <a14:useLocalDpi xmlns:a14="http://schemas.microsoft.com/office/drawing/2010/main" val="0"/>
              </a:ext>
            </a:extLst>
          </a:blip>
          <a:srcRect l="6361" t="44977" r="37914" b="26059"/>
          <a:stretch>
            <a:fillRect/>
          </a:stretch>
        </p:blipFill>
        <p:spPr bwMode="auto">
          <a:xfrm>
            <a:off x="0" y="5517232"/>
            <a:ext cx="1907704"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79512" y="5661248"/>
            <a:ext cx="1095172" cy="369332"/>
          </a:xfrm>
          <a:prstGeom prst="rect">
            <a:avLst/>
          </a:prstGeom>
        </p:spPr>
        <p:txBody>
          <a:bodyPr wrap="none">
            <a:spAutoFit/>
          </a:bodyPr>
          <a:lstStyle/>
          <a:p>
            <a:r>
              <a:rPr lang="fr-FR" altLang="fr-FR" sz="1800" dirty="0">
                <a:solidFill>
                  <a:srgbClr val="FFFF00"/>
                </a:solidFill>
              </a:rPr>
              <a:t>ATHENA</a:t>
            </a:r>
          </a:p>
        </p:txBody>
      </p:sp>
      <p:sp>
        <p:nvSpPr>
          <p:cNvPr id="6" name="Rectangle 5"/>
          <p:cNvSpPr/>
          <p:nvPr/>
        </p:nvSpPr>
        <p:spPr>
          <a:xfrm>
            <a:off x="755576" y="4653136"/>
            <a:ext cx="851690" cy="369332"/>
          </a:xfrm>
          <a:prstGeom prst="rect">
            <a:avLst/>
          </a:prstGeom>
        </p:spPr>
        <p:txBody>
          <a:bodyPr wrap="none">
            <a:spAutoFit/>
          </a:bodyPr>
          <a:lstStyle/>
          <a:p>
            <a:r>
              <a:rPr lang="fr-FR" altLang="fr-FR" sz="1800" dirty="0">
                <a:solidFill>
                  <a:srgbClr val="FFFF00"/>
                </a:solidFill>
              </a:rPr>
              <a:t>SVOM</a:t>
            </a:r>
          </a:p>
        </p:txBody>
      </p:sp>
      <p:sp>
        <p:nvSpPr>
          <p:cNvPr id="7" name="Rectangle 6"/>
          <p:cNvSpPr/>
          <p:nvPr/>
        </p:nvSpPr>
        <p:spPr>
          <a:xfrm>
            <a:off x="5004048" y="3284984"/>
            <a:ext cx="684803" cy="400110"/>
          </a:xfrm>
          <a:prstGeom prst="rect">
            <a:avLst/>
          </a:prstGeom>
        </p:spPr>
        <p:txBody>
          <a:bodyPr wrap="none">
            <a:spAutoFit/>
          </a:bodyPr>
          <a:lstStyle/>
          <a:p>
            <a:pPr algn="ctr"/>
            <a:r>
              <a:rPr lang="fr-FR" altLang="fr-FR" sz="2000" dirty="0">
                <a:solidFill>
                  <a:srgbClr val="FFFF00"/>
                </a:solidFill>
              </a:rPr>
              <a:t>CTA</a:t>
            </a:r>
          </a:p>
        </p:txBody>
      </p:sp>
      <p:sp>
        <p:nvSpPr>
          <p:cNvPr id="9" name="Rectangle 8"/>
          <p:cNvSpPr/>
          <p:nvPr/>
        </p:nvSpPr>
        <p:spPr>
          <a:xfrm>
            <a:off x="4499992" y="5733256"/>
            <a:ext cx="1368152" cy="369332"/>
          </a:xfrm>
          <a:prstGeom prst="rect">
            <a:avLst/>
          </a:prstGeom>
        </p:spPr>
        <p:txBody>
          <a:bodyPr wrap="square">
            <a:spAutoFit/>
          </a:bodyPr>
          <a:lstStyle/>
          <a:p>
            <a:r>
              <a:rPr lang="fr-FR" altLang="fr-FR" sz="1800" dirty="0" smtClean="0">
                <a:solidFill>
                  <a:srgbClr val="FFFF00"/>
                </a:solidFill>
                <a:latin typeface="Cambria" charset="0"/>
              </a:rPr>
              <a:t>KM3Net</a:t>
            </a:r>
            <a:endParaRPr lang="fr-FR"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3314" name="Text Box 2"/>
          <p:cNvSpPr txBox="1">
            <a:spLocks noChangeArrowheads="1"/>
          </p:cNvSpPr>
          <p:nvPr/>
        </p:nvSpPr>
        <p:spPr bwMode="auto">
          <a:xfrm>
            <a:off x="2146148" y="-171400"/>
            <a:ext cx="5813871" cy="1446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000" i="1" dirty="0">
                <a:solidFill>
                  <a:srgbClr val="FFFF00"/>
                </a:solidFill>
                <a:latin typeface="Cambria" charset="0"/>
              </a:rPr>
              <a:t>High </a:t>
            </a:r>
            <a:r>
              <a:rPr lang="fr-FR" altLang="fr-FR" sz="2000" i="1" dirty="0" err="1">
                <a:solidFill>
                  <a:srgbClr val="FFFF00"/>
                </a:solidFill>
                <a:latin typeface="Cambria" charset="0"/>
              </a:rPr>
              <a:t>energy</a:t>
            </a:r>
            <a:r>
              <a:rPr lang="fr-FR" altLang="fr-FR" sz="2000" i="1" dirty="0">
                <a:solidFill>
                  <a:srgbClr val="FFFF00"/>
                </a:solidFill>
                <a:latin typeface="Cambria" charset="0"/>
              </a:rPr>
              <a:t> </a:t>
            </a:r>
            <a:r>
              <a:rPr lang="fr-FR" altLang="fr-FR" sz="2000" i="1" dirty="0" err="1" smtClean="0">
                <a:solidFill>
                  <a:srgbClr val="FFFF00"/>
                </a:solidFill>
                <a:latin typeface="Cambria" charset="0"/>
              </a:rPr>
              <a:t>Astrophysics</a:t>
            </a:r>
            <a:endParaRPr lang="fr-FR" altLang="fr-FR" sz="2000" i="1" dirty="0" smtClean="0">
              <a:solidFill>
                <a:srgbClr val="FFFF00"/>
              </a:solidFill>
              <a:latin typeface="Cambria" charset="0"/>
            </a:endParaRPr>
          </a:p>
          <a:p>
            <a:pPr algn="ctr" eaLnBrk="1" hangingPunct="1"/>
            <a:r>
              <a:rPr lang="fr-FR" altLang="fr-FR" sz="2000" i="1" dirty="0" err="1" smtClean="0">
                <a:solidFill>
                  <a:srgbClr val="FFFF00"/>
                </a:solidFill>
                <a:latin typeface="Cambria" charset="0"/>
              </a:rPr>
              <a:t>Space</a:t>
            </a:r>
            <a:r>
              <a:rPr lang="fr-FR" altLang="fr-FR" sz="2000" i="1" dirty="0" smtClean="0">
                <a:solidFill>
                  <a:srgbClr val="FFFF00"/>
                </a:solidFill>
                <a:latin typeface="Cambria" charset="0"/>
              </a:rPr>
              <a:t> : A </a:t>
            </a:r>
            <a:r>
              <a:rPr lang="fr-FR" altLang="fr-FR" sz="2000" i="1" dirty="0" err="1" smtClean="0">
                <a:solidFill>
                  <a:srgbClr val="FFFF00"/>
                </a:solidFill>
                <a:latin typeface="Cambria" charset="0"/>
              </a:rPr>
              <a:t>rich</a:t>
            </a:r>
            <a:r>
              <a:rPr lang="fr-FR" altLang="fr-FR" sz="2000" i="1" dirty="0" smtClean="0">
                <a:solidFill>
                  <a:srgbClr val="FFFF00"/>
                </a:solidFill>
                <a:latin typeface="Cambria" charset="0"/>
              </a:rPr>
              <a:t> program  (SVOM/ATHENA)</a:t>
            </a:r>
          </a:p>
          <a:p>
            <a:pPr algn="ctr" eaLnBrk="1" hangingPunct="1"/>
            <a:r>
              <a:rPr lang="fr-FR" altLang="fr-FR" sz="2000" i="1" dirty="0" err="1" smtClean="0">
                <a:solidFill>
                  <a:srgbClr val="FFFF00"/>
                </a:solidFill>
                <a:latin typeface="Cambria" charset="0"/>
              </a:rPr>
              <a:t>Ground</a:t>
            </a:r>
            <a:r>
              <a:rPr lang="fr-FR" altLang="fr-FR" sz="2000" i="1" dirty="0" smtClean="0">
                <a:solidFill>
                  <a:srgbClr val="FFFF00"/>
                </a:solidFill>
                <a:latin typeface="Cambria" charset="0"/>
              </a:rPr>
              <a:t> : 2 large ESFRI infrastructures CTA/KM3NeT</a:t>
            </a:r>
          </a:p>
          <a:p>
            <a:pPr algn="ctr" eaLnBrk="1" hangingPunct="1"/>
            <a:endParaRPr lang="fr-FR" altLang="fr-FR" sz="2800" i="1" dirty="0">
              <a:solidFill>
                <a:srgbClr val="FFFF00"/>
              </a:solidFill>
              <a:latin typeface="Cambria" charset="0"/>
            </a:endParaRPr>
          </a:p>
        </p:txBody>
      </p:sp>
      <p:sp>
        <p:nvSpPr>
          <p:cNvPr id="13315" name="Text Box 3"/>
          <p:cNvSpPr txBox="1">
            <a:spLocks noChangeArrowheads="1"/>
          </p:cNvSpPr>
          <p:nvPr/>
        </p:nvSpPr>
        <p:spPr bwMode="auto">
          <a:xfrm>
            <a:off x="251520" y="836712"/>
            <a:ext cx="8606270" cy="5693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a:solidFill>
                  <a:schemeClr val="accent1"/>
                </a:solidFill>
                <a:latin typeface="Cambria" charset="0"/>
              </a:rPr>
              <a:t>Highlights of  </a:t>
            </a:r>
            <a:r>
              <a:rPr lang="en-GB" altLang="fr-FR" sz="2000" b="1" dirty="0" smtClean="0">
                <a:solidFill>
                  <a:schemeClr val="accent1"/>
                </a:solidFill>
                <a:latin typeface="Cambria" charset="0"/>
              </a:rPr>
              <a:t>APC  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a:solidFill>
                  <a:srgbClr val="FFFF00"/>
                </a:solidFill>
                <a:latin typeface="Cambria" charset="0"/>
              </a:rPr>
              <a:t>HESS :</a:t>
            </a:r>
            <a:r>
              <a:rPr lang="en-GB" altLang="fr-FR" sz="1800" dirty="0">
                <a:solidFill>
                  <a:srgbClr val="FFFFFF"/>
                </a:solidFill>
                <a:latin typeface="Cambria" charset="0"/>
              </a:rPr>
              <a:t>  </a:t>
            </a:r>
            <a:r>
              <a:rPr lang="en-GB" altLang="fr-FR" sz="1800" dirty="0" smtClean="0">
                <a:solidFill>
                  <a:srgbClr val="FFFFFF"/>
                </a:solidFill>
                <a:latin typeface="Cambria" charset="0"/>
              </a:rPr>
              <a:t>Analysis on  </a:t>
            </a:r>
            <a:r>
              <a:rPr lang="en-GB" altLang="fr-FR" sz="1800" dirty="0">
                <a:solidFill>
                  <a:srgbClr val="FFFFFF"/>
                </a:solidFill>
                <a:latin typeface="Cambria" charset="0"/>
              </a:rPr>
              <a:t>legacy, </a:t>
            </a:r>
            <a:r>
              <a:rPr lang="en-GB" altLang="fr-FR" sz="1800" dirty="0" smtClean="0">
                <a:solidFill>
                  <a:srgbClr val="FFFFFF"/>
                </a:solidFill>
                <a:latin typeface="Cambria" charset="0"/>
              </a:rPr>
              <a:t>GC,  Vela, </a:t>
            </a:r>
            <a:r>
              <a:rPr lang="en-GB" altLang="fr-FR" sz="1800" dirty="0">
                <a:solidFill>
                  <a:srgbClr val="FFFFFF"/>
                </a:solidFill>
                <a:latin typeface="Cambria" charset="0"/>
              </a:rPr>
              <a:t>link </a:t>
            </a:r>
            <a:r>
              <a:rPr lang="en-GB" altLang="fr-FR" sz="1800" dirty="0" smtClean="0">
                <a:solidFill>
                  <a:srgbClr val="FFFFFF"/>
                </a:solidFill>
                <a:latin typeface="Cambria" charset="0"/>
              </a:rPr>
              <a:t>FERMI, multi-</a:t>
            </a:r>
            <a:r>
              <a:rPr lang="en-GB" altLang="fr-FR" sz="1800" dirty="0" err="1" smtClean="0">
                <a:solidFill>
                  <a:srgbClr val="FFFFFF"/>
                </a:solidFill>
                <a:latin typeface="Cambria" charset="0"/>
              </a:rPr>
              <a:t>TeV</a:t>
            </a:r>
            <a:r>
              <a:rPr lang="en-GB" altLang="fr-FR" sz="1800" dirty="0" smtClean="0">
                <a:solidFill>
                  <a:srgbClr val="FFFFFF"/>
                </a:solidFill>
                <a:latin typeface="Cambria" charset="0"/>
              </a:rPr>
              <a:t> </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00"/>
                </a:solidFill>
                <a:latin typeface="Cambria" charset="0"/>
              </a:rPr>
              <a:t>INTEGRAL/ANTARES: </a:t>
            </a:r>
            <a:r>
              <a:rPr lang="en-GB" altLang="fr-FR" sz="1800" dirty="0" smtClean="0">
                <a:solidFill>
                  <a:srgbClr val="FFFFFF"/>
                </a:solidFill>
                <a:latin typeface="Cambria" charset="0"/>
              </a:rPr>
              <a:t>Leadership of multi-messenger studies of GW  </a:t>
            </a:r>
          </a:p>
          <a:p>
            <a:pPr lvl="1" eaLnBrk="1" hangingPunct="1">
              <a:buFont typeface="Wingdings" charset="2"/>
              <a:buChar char="ü"/>
            </a:pPr>
            <a:r>
              <a:rPr lang="en-GB" altLang="fr-FR" sz="1800" dirty="0" smtClean="0">
                <a:solidFill>
                  <a:srgbClr val="FFFF00"/>
                </a:solidFill>
                <a:latin typeface="Cambria" charset="0"/>
              </a:rPr>
              <a:t>ANTARES: </a:t>
            </a:r>
            <a:r>
              <a:rPr lang="en-GB" altLang="fr-FR" sz="1800" dirty="0" smtClean="0">
                <a:solidFill>
                  <a:srgbClr val="FFFFFF"/>
                </a:solidFill>
                <a:latin typeface="Cambria" charset="0"/>
              </a:rPr>
              <a:t>Spokesperson,  ICECUBE source hunting </a:t>
            </a:r>
          </a:p>
          <a:p>
            <a:pPr lvl="1" eaLnBrk="1" hangingPunct="1">
              <a:buFont typeface="Wingdings" charset="2"/>
              <a:buChar char="ü"/>
            </a:pPr>
            <a:r>
              <a:rPr lang="en-GB" altLang="fr-FR" sz="1800" dirty="0" smtClean="0">
                <a:solidFill>
                  <a:srgbClr val="FFFF00"/>
                </a:solidFill>
                <a:latin typeface="Cambria" charset="0"/>
              </a:rPr>
              <a:t>TARANIS: </a:t>
            </a:r>
            <a:r>
              <a:rPr lang="en-GB" altLang="fr-FR" sz="1800" dirty="0">
                <a:solidFill>
                  <a:srgbClr val="FFFFFF"/>
                </a:solidFill>
                <a:latin typeface="Cambria" charset="0"/>
              </a:rPr>
              <a:t>Leadership in XGRE </a:t>
            </a:r>
            <a:r>
              <a:rPr lang="en-GB" altLang="fr-FR" sz="1800" dirty="0" smtClean="0">
                <a:solidFill>
                  <a:srgbClr val="FFFFFF"/>
                </a:solidFill>
                <a:latin typeface="Cambria" charset="0"/>
              </a:rPr>
              <a:t>integration</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00"/>
                </a:solidFill>
                <a:latin typeface="Cambria" charset="0"/>
              </a:rPr>
              <a:t>SVOM </a:t>
            </a:r>
            <a:r>
              <a:rPr lang="en-GB" altLang="fr-FR" sz="1800" dirty="0">
                <a:solidFill>
                  <a:srgbClr val="FFFF00"/>
                </a:solidFill>
                <a:latin typeface="Cambria" charset="0"/>
              </a:rPr>
              <a:t>:  </a:t>
            </a:r>
            <a:r>
              <a:rPr lang="en-GB" altLang="fr-FR" sz="1800" dirty="0">
                <a:solidFill>
                  <a:srgbClr val="FFFFFF"/>
                </a:solidFill>
                <a:latin typeface="Cambria" charset="0"/>
              </a:rPr>
              <a:t>coded </a:t>
            </a:r>
            <a:r>
              <a:rPr lang="en-GB" altLang="fr-FR" sz="1800" dirty="0" smtClean="0">
                <a:solidFill>
                  <a:srgbClr val="FFFFFF"/>
                </a:solidFill>
                <a:latin typeface="Cambria" charset="0"/>
              </a:rPr>
              <a:t>mask </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00"/>
                </a:solidFill>
                <a:latin typeface="Cambria" charset="0"/>
              </a:rPr>
              <a:t>ATHENA: </a:t>
            </a:r>
            <a:r>
              <a:rPr lang="en-GB" altLang="fr-FR" sz="1800" dirty="0">
                <a:solidFill>
                  <a:srgbClr val="FFFFFF"/>
                </a:solidFill>
                <a:latin typeface="Cambria" charset="0"/>
              </a:rPr>
              <a:t>Responsibility of WFEE ASIC </a:t>
            </a:r>
            <a:r>
              <a:rPr lang="en-GB" altLang="fr-FR" sz="1800" dirty="0" smtClean="0">
                <a:solidFill>
                  <a:srgbClr val="FFFFFF"/>
                </a:solidFill>
                <a:latin typeface="Cambria" charset="0"/>
              </a:rPr>
              <a:t> </a:t>
            </a:r>
          </a:p>
          <a:p>
            <a:pPr lvl="1" eaLnBrk="1" hangingPunct="1">
              <a:buFont typeface="Wingdings" charset="2"/>
              <a:buChar char="ü"/>
            </a:pPr>
            <a:r>
              <a:rPr lang="en-GB" altLang="fr-FR" sz="1800" dirty="0" smtClean="0">
                <a:solidFill>
                  <a:srgbClr val="FFFF00"/>
                </a:solidFill>
                <a:latin typeface="Cambria" charset="0"/>
              </a:rPr>
              <a:t>KM3NEt </a:t>
            </a:r>
            <a:r>
              <a:rPr lang="en-GB" altLang="fr-FR" sz="1800" dirty="0" smtClean="0">
                <a:solidFill>
                  <a:srgbClr val="FFFFFF"/>
                </a:solidFill>
                <a:latin typeface="Cambria" charset="0"/>
              </a:rPr>
              <a:t>Calibration </a:t>
            </a:r>
          </a:p>
          <a:p>
            <a:pPr lvl="1" eaLnBrk="1" hangingPunct="1">
              <a:buFont typeface="Wingdings" charset="2"/>
              <a:buChar char="ü"/>
            </a:pPr>
            <a:r>
              <a:rPr lang="en-GB" altLang="fr-FR" sz="1800" dirty="0" smtClean="0">
                <a:solidFill>
                  <a:srgbClr val="FFFF00"/>
                </a:solidFill>
                <a:latin typeface="Cambria" charset="0"/>
              </a:rPr>
              <a:t>CTA </a:t>
            </a:r>
            <a:r>
              <a:rPr lang="en-GB" altLang="fr-FR" sz="1800" dirty="0">
                <a:solidFill>
                  <a:srgbClr val="FFFFFF"/>
                </a:solidFill>
                <a:latin typeface="Cambria" charset="0"/>
              </a:rPr>
              <a:t>:  timing distribution and PHP </a:t>
            </a:r>
            <a:r>
              <a:rPr lang="en-GB" altLang="fr-FR" sz="1800" dirty="0" smtClean="0">
                <a:solidFill>
                  <a:srgbClr val="FFFFFF"/>
                </a:solidFill>
                <a:latin typeface="Cambria" charset="0"/>
              </a:rPr>
              <a:t>software</a:t>
            </a:r>
          </a:p>
          <a:p>
            <a:pPr lvl="1" eaLnBrk="1" hangingPunct="1">
              <a:buFont typeface="Wingdings" charset="2"/>
              <a:buChar char="ü"/>
            </a:pPr>
            <a:r>
              <a:rPr lang="en-GB" altLang="fr-FR" sz="1800" dirty="0" smtClean="0">
                <a:solidFill>
                  <a:srgbClr val="FFFF00"/>
                </a:solidFill>
                <a:latin typeface="Cambria" charset="0"/>
              </a:rPr>
              <a:t>EUSO </a:t>
            </a:r>
            <a:r>
              <a:rPr lang="en-GB" altLang="fr-FR" sz="1800" dirty="0">
                <a:solidFill>
                  <a:srgbClr val="FFFF00"/>
                </a:solidFill>
                <a:latin typeface="Cambria" charset="0"/>
              </a:rPr>
              <a:t>:</a:t>
            </a:r>
            <a:r>
              <a:rPr lang="en-GB" altLang="fr-FR" sz="1800" dirty="0">
                <a:solidFill>
                  <a:srgbClr val="FFFFFF"/>
                </a:solidFill>
                <a:latin typeface="Cambria" charset="0"/>
              </a:rPr>
              <a:t>   PDM Integration , technical project manager SPB and  mini-</a:t>
            </a:r>
            <a:r>
              <a:rPr lang="en-GB" altLang="fr-FR" sz="1800" dirty="0" err="1" smtClean="0">
                <a:solidFill>
                  <a:srgbClr val="FFFFFF"/>
                </a:solidFill>
                <a:latin typeface="Cambria" charset="0"/>
              </a:rPr>
              <a:t>Euso</a:t>
            </a:r>
            <a:endParaRPr lang="en-GB" altLang="fr-FR" sz="1800" dirty="0" smtClean="0">
              <a:solidFill>
                <a:srgbClr val="FFFFFF"/>
              </a:solidFill>
              <a:latin typeface="Cambria" charset="0"/>
            </a:endParaRPr>
          </a:p>
          <a:p>
            <a:pPr lvl="1" eaLnBrk="1" hangingPunct="1">
              <a:buFont typeface="Wingdings" charset="2"/>
              <a:buChar char="ü"/>
            </a:pPr>
            <a:r>
              <a:rPr lang="en-GB" altLang="fr-FR" sz="1800" dirty="0">
                <a:solidFill>
                  <a:srgbClr val="FFFF00"/>
                </a:solidFill>
                <a:latin typeface="Cambria" charset="0"/>
              </a:rPr>
              <a:t>AHE</a:t>
            </a:r>
            <a:r>
              <a:rPr lang="en-GB" altLang="fr-FR" sz="1800" dirty="0">
                <a:solidFill>
                  <a:srgbClr val="FFFFFF"/>
                </a:solidFill>
                <a:latin typeface="Cambria" charset="0"/>
              </a:rPr>
              <a:t> theoretical studies and simulation </a:t>
            </a:r>
            <a:endParaRPr lang="en-GB" altLang="fr-FR" sz="1800" dirty="0" smtClean="0">
              <a:solidFill>
                <a:srgbClr val="FFFFFF"/>
              </a:solidFill>
              <a:latin typeface="Cambria" charset="0"/>
            </a:endParaRPr>
          </a:p>
          <a:p>
            <a:pPr lvl="1" eaLnBrk="1" hangingPunct="1">
              <a:buFont typeface="Wingdings" charset="2"/>
              <a:buChar char="ü"/>
            </a:pPr>
            <a:r>
              <a:rPr lang="en-GB" altLang="fr-FR" sz="1800" dirty="0">
                <a:solidFill>
                  <a:schemeClr val="accent1"/>
                </a:solidFill>
                <a:latin typeface="Cambria" charset="0"/>
              </a:rPr>
              <a:t>R&amp;D</a:t>
            </a:r>
            <a:r>
              <a:rPr lang="en-GB" altLang="fr-FR" sz="1800" dirty="0">
                <a:solidFill>
                  <a:srgbClr val="FFFFFF"/>
                </a:solidFill>
                <a:latin typeface="Cambria" charset="0"/>
              </a:rPr>
              <a:t> Compton  DSSSD detectors </a:t>
            </a:r>
            <a:endParaRPr lang="en-GB" altLang="fr-FR" sz="1800" dirty="0" smtClean="0">
              <a:solidFill>
                <a:srgbClr val="FFFFFF"/>
              </a:solidFill>
              <a:latin typeface="Cambria" charset="0"/>
            </a:endParaRPr>
          </a:p>
          <a:p>
            <a:pPr lvl="1" eaLnBrk="1" hangingPunct="1">
              <a:buFont typeface="Wingdings" charset="2"/>
              <a:buChar char="ü"/>
            </a:pPr>
            <a:endParaRPr lang="en-GB" altLang="fr-FR" sz="1800" dirty="0">
              <a:solidFill>
                <a:srgbClr val="FFFFFF"/>
              </a:solidFill>
              <a:latin typeface="Cambria" charset="0"/>
            </a:endParaRPr>
          </a:p>
          <a:p>
            <a:pPr eaLnBrk="1" hangingPunct="1">
              <a:buFont typeface="Wingdings" charset="2"/>
              <a:buChar char="ü"/>
            </a:pPr>
            <a:r>
              <a:rPr lang="en-GB" altLang="fr-FR" sz="1800" b="1" dirty="0" smtClean="0">
                <a:solidFill>
                  <a:srgbClr val="FFFF00"/>
                </a:solidFill>
                <a:latin typeface="Cambria" charset="0"/>
              </a:rPr>
              <a:t>Future perspectives and short term milestones</a:t>
            </a:r>
          </a:p>
          <a:p>
            <a:pPr lvl="1" eaLnBrk="1" hangingPunct="1">
              <a:buFont typeface="Wingdings" charset="2"/>
              <a:buChar char="ü"/>
            </a:pPr>
            <a:r>
              <a:rPr lang="en-GB" altLang="fr-FR" sz="1800" b="1" i="1" dirty="0" smtClean="0">
                <a:solidFill>
                  <a:srgbClr val="FF0000"/>
                </a:solidFill>
                <a:latin typeface="Cambria" charset="0"/>
              </a:rPr>
              <a:t>Short term: TARANIS  Deliver flight model in 2018</a:t>
            </a:r>
          </a:p>
          <a:p>
            <a:pPr lvl="1" eaLnBrk="1" hangingPunct="1">
              <a:buFont typeface="Wingdings" charset="2"/>
              <a:buChar char="ü"/>
            </a:pPr>
            <a:r>
              <a:rPr lang="en-GB" altLang="fr-FR" sz="1800" b="1" i="1" dirty="0" smtClean="0">
                <a:solidFill>
                  <a:srgbClr val="FF0000"/>
                </a:solidFill>
                <a:latin typeface="Cambria" charset="0"/>
              </a:rPr>
              <a:t>Short term: SVOM flight model in 2019 </a:t>
            </a:r>
          </a:p>
          <a:p>
            <a:pPr lvl="1" eaLnBrk="1" hangingPunct="1">
              <a:buFont typeface="Wingdings" charset="2"/>
              <a:buChar char="ü"/>
            </a:pPr>
            <a:r>
              <a:rPr lang="en-GB" altLang="fr-FR" sz="1800" b="1" i="1" dirty="0" smtClean="0">
                <a:solidFill>
                  <a:srgbClr val="FF0000"/>
                </a:solidFill>
                <a:latin typeface="Cambria" charset="0"/>
              </a:rPr>
              <a:t>Short term: ATHENA </a:t>
            </a:r>
            <a:r>
              <a:rPr lang="en-GB" altLang="fr-FR" sz="1800" b="1" i="1" dirty="0">
                <a:solidFill>
                  <a:srgbClr val="FF0000"/>
                </a:solidFill>
                <a:latin typeface="Cambria" charset="0"/>
              </a:rPr>
              <a:t>ASIC WFEE @TRL6 </a:t>
            </a:r>
            <a:r>
              <a:rPr lang="en-GB" altLang="fr-FR" sz="1800" b="1" i="1" dirty="0" smtClean="0">
                <a:solidFill>
                  <a:srgbClr val="FF0000"/>
                </a:solidFill>
                <a:latin typeface="Cambria" charset="0"/>
              </a:rPr>
              <a:t>, end of phase A in 2019</a:t>
            </a:r>
            <a:endParaRPr lang="en-GB" altLang="fr-FR" sz="1800" b="1" i="1" dirty="0">
              <a:solidFill>
                <a:srgbClr val="FF0000"/>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CTA/KM3NEt:  </a:t>
            </a:r>
            <a:r>
              <a:rPr lang="en-GB" altLang="fr-FR" sz="1800" dirty="0">
                <a:solidFill>
                  <a:srgbClr val="FFFFFF"/>
                </a:solidFill>
                <a:latin typeface="Cambria" charset="0"/>
              </a:rPr>
              <a:t>Tics, PHP </a:t>
            </a:r>
            <a:r>
              <a:rPr lang="en-GB" altLang="fr-FR" sz="1800" dirty="0" smtClean="0">
                <a:solidFill>
                  <a:srgbClr val="FFFFFF"/>
                </a:solidFill>
                <a:latin typeface="Cambria" charset="0"/>
              </a:rPr>
              <a:t>demonstrators, calibration  prototype, analysis </a:t>
            </a:r>
            <a:endParaRPr lang="en-GB" altLang="fr-FR" sz="1800" dirty="0">
              <a:solidFill>
                <a:srgbClr val="FFFFFF"/>
              </a:solidFill>
              <a:latin typeface="Cambria" charset="0"/>
            </a:endParaRPr>
          </a:p>
          <a:p>
            <a:pPr lvl="1" eaLnBrk="1" hangingPunct="1">
              <a:buFont typeface="Wingdings" charset="2"/>
              <a:buChar char="ü"/>
            </a:pPr>
            <a:r>
              <a:rPr lang="en-GB" altLang="fr-FR" sz="1800" dirty="0">
                <a:solidFill>
                  <a:srgbClr val="FFFFFF"/>
                </a:solidFill>
                <a:latin typeface="Cambria" charset="0"/>
              </a:rPr>
              <a:t>EUSO </a:t>
            </a:r>
            <a:r>
              <a:rPr lang="en-GB" altLang="fr-FR" sz="1800" dirty="0" smtClean="0">
                <a:solidFill>
                  <a:srgbClr val="FFFFFF"/>
                </a:solidFill>
                <a:latin typeface="Cambria" charset="0"/>
              </a:rPr>
              <a:t>mini-EUSO, SPB2, K-EUSO, POEMMA discussions and selection</a:t>
            </a:r>
            <a:endParaRPr lang="en-GB" altLang="fr-FR" sz="1800" dirty="0">
              <a:solidFill>
                <a:srgbClr val="FFFFFF"/>
              </a:solidFill>
              <a:latin typeface="Cambria" charset="0"/>
            </a:endParaRPr>
          </a:p>
        </p:txBody>
      </p:sp>
      <p:pic>
        <p:nvPicPr>
          <p:cNvPr id="133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8763"/>
            <a:ext cx="2003425"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3275856" y="332656"/>
            <a:ext cx="3939456" cy="1569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a:solidFill>
                  <a:srgbClr val="FFFF00"/>
                </a:solidFill>
                <a:latin typeface="Cambria" charset="0"/>
                <a:ea typeface="HG Mincho Light J" charset="0"/>
                <a:cs typeface="MS PGothic" charset="-128"/>
              </a:rPr>
              <a:t>High </a:t>
            </a:r>
            <a:r>
              <a:rPr lang="fr-FR" altLang="fr-FR" sz="3200" i="1" dirty="0" err="1">
                <a:solidFill>
                  <a:srgbClr val="FFFF00"/>
                </a:solidFill>
                <a:latin typeface="Cambria" charset="0"/>
                <a:ea typeface="HG Mincho Light J" charset="0"/>
                <a:cs typeface="MS PGothic" charset="-128"/>
              </a:rPr>
              <a:t>Energy</a:t>
            </a:r>
            <a:r>
              <a:rPr lang="fr-FR" altLang="fr-FR" sz="3200" i="1" dirty="0">
                <a:solidFill>
                  <a:srgbClr val="FFFF00"/>
                </a:solidFill>
                <a:latin typeface="Cambria" charset="0"/>
                <a:ea typeface="HG Mincho Light J" charset="0"/>
                <a:cs typeface="MS PGothic" charset="-128"/>
              </a:rPr>
              <a:t> </a:t>
            </a:r>
            <a:r>
              <a:rPr lang="fr-FR" altLang="fr-FR" sz="3200" i="1" dirty="0" err="1">
                <a:solidFill>
                  <a:srgbClr val="FFFF00"/>
                </a:solidFill>
                <a:latin typeface="Cambria" charset="0"/>
                <a:ea typeface="HG Mincho Light J" charset="0"/>
                <a:cs typeface="MS PGothic" charset="-128"/>
              </a:rPr>
              <a:t>Astrophysics</a:t>
            </a:r>
            <a:r>
              <a:rPr lang="fr-FR" altLang="fr-FR" sz="3200" i="1" dirty="0">
                <a:solidFill>
                  <a:srgbClr val="FFFF00"/>
                </a:solidFill>
                <a:latin typeface="Cambria" charset="0"/>
                <a:ea typeface="HG Mincho Light J" charset="0"/>
                <a:cs typeface="MS PGothic" charset="-128"/>
              </a:rPr>
              <a:t> </a:t>
            </a:r>
          </a:p>
          <a:p>
            <a:pPr algn="ctr" eaLnBrk="1" hangingPunct="1"/>
            <a:r>
              <a:rPr lang="fr-FR" altLang="fr-FR" sz="3200" i="1" dirty="0">
                <a:solidFill>
                  <a:srgbClr val="FFFF00"/>
                </a:solidFill>
                <a:latin typeface="Cambria" charset="0"/>
                <a:ea typeface="HG Mincho Light J" charset="0"/>
                <a:cs typeface="MS PGothic" charset="-128"/>
              </a:rPr>
              <a:t>SWOT</a:t>
            </a:r>
          </a:p>
        </p:txBody>
      </p:sp>
      <p:graphicFrame>
        <p:nvGraphicFramePr>
          <p:cNvPr id="4" name="Tableau 3"/>
          <p:cNvGraphicFramePr>
            <a:graphicFrameLocks noGrp="1"/>
          </p:cNvGraphicFramePr>
          <p:nvPr>
            <p:extLst>
              <p:ext uri="{D42A27DB-BD31-4B8C-83A1-F6EECF244321}">
                <p14:modId xmlns:p14="http://schemas.microsoft.com/office/powerpoint/2010/main" val="59896965"/>
              </p:ext>
            </p:extLst>
          </p:nvPr>
        </p:nvGraphicFramePr>
        <p:xfrm>
          <a:off x="611560" y="2348880"/>
          <a:ext cx="7740401" cy="3588713"/>
        </p:xfrm>
        <a:graphic>
          <a:graphicData uri="http://schemas.openxmlformats.org/drawingml/2006/table">
            <a:tbl>
              <a:tblPr/>
              <a:tblGrid>
                <a:gridCol w="3961575"/>
                <a:gridCol w="3778826"/>
              </a:tblGrid>
              <a:tr h="432048">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err="1">
                          <a:ln>
                            <a:noFill/>
                          </a:ln>
                          <a:solidFill>
                            <a:srgbClr val="000000"/>
                          </a:solidFill>
                          <a:effectLst/>
                          <a:latin typeface="Times New Roman" charset="0"/>
                          <a:ea typeface="MS PGothic" charset="-128"/>
                        </a:rPr>
                        <a:t>Strengths</a:t>
                      </a:r>
                      <a:endParaRPr kumimoji="0" lang="fr-FR" altLang="fr-FR" sz="1800" b="1"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Weaknesses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38500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Ground-Space complementarity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Space Quality procedures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Large GW </a:t>
                      </a:r>
                      <a:r>
                        <a:rPr kumimoji="0" lang="en-CA" altLang="fr-FR" sz="1800" b="0" i="0" u="none" strike="noStrike" cap="none" normalizeH="0" baseline="0" noProof="0" dirty="0" err="1" smtClean="0">
                          <a:ln>
                            <a:noFill/>
                          </a:ln>
                          <a:solidFill>
                            <a:srgbClr val="000000"/>
                          </a:solidFill>
                          <a:effectLst/>
                          <a:latin typeface="Times New Roman" charset="0"/>
                          <a:ea typeface="MS PGothic" charset="-128"/>
                        </a:rPr>
                        <a:t>followup</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 </a:t>
                      </a:r>
                      <a:r>
                        <a:rPr kumimoji="0" lang="en-CA" altLang="fr-FR" sz="1800" b="0" i="0" u="none" strike="noStrike" cap="none" normalizeH="0" baseline="0" noProof="0" dirty="0" err="1" smtClean="0">
                          <a:ln>
                            <a:noFill/>
                          </a:ln>
                          <a:solidFill>
                            <a:srgbClr val="000000"/>
                          </a:solidFill>
                          <a:effectLst/>
                          <a:latin typeface="Times New Roman" charset="0"/>
                          <a:ea typeface="MS PGothic" charset="-128"/>
                        </a:rPr>
                        <a:t>exeprtise</a:t>
                      </a:r>
                      <a:endParaRPr kumimoji="0" lang="en-CA" altLang="fr-FR" sz="1800" b="0" i="0" u="none" strike="noStrike" cap="none" normalizeH="0" baseline="0" noProof="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Unbalanced ratio of engineers and researchers (inverse on ground and space)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Role of low energy </a:t>
                      </a:r>
                      <a:r>
                        <a:rPr kumimoji="0" lang="en-CA" altLang="fr-FR" sz="1800" b="0" i="0" u="none" strike="noStrike" cap="none" normalizeH="0" baseline="0" noProof="0" dirty="0" err="1" smtClean="0">
                          <a:ln>
                            <a:noFill/>
                          </a:ln>
                          <a:solidFill>
                            <a:srgbClr val="000000"/>
                          </a:solidFill>
                          <a:effectLst/>
                          <a:latin typeface="Times New Roman" charset="0"/>
                          <a:ea typeface="MS PGothic" charset="-128"/>
                        </a:rPr>
                        <a:t>γ</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 , not yet well understood by our agencies</a:t>
                      </a:r>
                      <a:endParaRPr kumimoji="0" lang="en-CA" altLang="fr-FR" sz="1800" b="0" i="0" u="none" strike="noStrike" cap="none" normalizeH="0" baseline="0" noProof="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04957">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CA"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CA" altLang="fr-FR" sz="1800" b="1" i="0" u="none" strike="noStrike" cap="none" normalizeH="0" baseline="0" noProof="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CA"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CA" altLang="fr-FR" sz="1800" b="1" i="0" u="none" strike="noStrike" cap="none" normalizeH="0" baseline="0" noProof="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06096">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err="1" smtClean="0">
                          <a:ln>
                            <a:noFill/>
                          </a:ln>
                          <a:solidFill>
                            <a:srgbClr val="000000"/>
                          </a:solidFill>
                          <a:effectLst/>
                          <a:latin typeface="Times New Roman" charset="0"/>
                          <a:ea typeface="MS PGothic" charset="-128"/>
                        </a:rPr>
                        <a:t>Multimessenger</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 Astronomy</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TARANIS construction uncertainties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Full KM3NEt funding</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EUSO roadmap uncertainties</a:t>
                      </a:r>
                      <a:endParaRPr kumimoji="0" lang="en-CA" altLang="fr-FR" sz="1800" b="0" i="0" u="none" strike="noStrike" cap="none" normalizeH="0" baseline="0" noProof="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243964599"/>
              </p:ext>
            </p:extLst>
          </p:nvPr>
        </p:nvGraphicFramePr>
        <p:xfrm>
          <a:off x="179512" y="188640"/>
          <a:ext cx="2692400" cy="1955800"/>
        </p:xfrm>
        <a:graphic>
          <a:graphicData uri="http://schemas.openxmlformats.org/drawingml/2006/table">
            <a:tbl>
              <a:tblPr/>
              <a:tblGrid>
                <a:gridCol w="1219200"/>
                <a:gridCol w="749300"/>
                <a:gridCol w="279400"/>
                <a:gridCol w="444500"/>
              </a:tblGrid>
              <a:tr h="190500">
                <a:tc>
                  <a:txBody>
                    <a:bodyPr/>
                    <a:lstStyle/>
                    <a:p>
                      <a:pPr algn="l" fontAlgn="b"/>
                      <a:r>
                        <a:rPr lang="fr-FR" sz="1200" b="0" i="0" u="none" strike="noStrike">
                          <a:solidFill>
                            <a:srgbClr val="000000"/>
                          </a:solidFill>
                          <a:effectLst/>
                          <a:latin typeface="Calibri"/>
                        </a:rPr>
                        <a:t>project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Chercheurs</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IT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total</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HESS2/CTA</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7,4</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2,5</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9,9</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antares/km3net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7</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2,7</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9,7</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ATHENA</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1,8</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3,7</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5,5</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SIMULATION</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3,5</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1</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4,5</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EUSO</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3,1</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1,1</a:t>
                      </a:r>
                    </a:p>
                  </a:txBody>
                  <a:tcPr marL="12700" marR="12700" marT="12700" marB="0" anchor="b">
                    <a:lnL>
                      <a:noFill/>
                    </a:lnL>
                    <a:lnR>
                      <a:noFill/>
                    </a:lnR>
                    <a:lnT>
                      <a:noFill/>
                    </a:lnT>
                    <a:lnB>
                      <a:noFill/>
                    </a:lnB>
                    <a:solidFill>
                      <a:srgbClr val="FFFFFF"/>
                    </a:solidFill>
                  </a:tcPr>
                </a:tc>
                <a:tc>
                  <a:txBody>
                    <a:bodyPr/>
                    <a:lstStyle/>
                    <a:p>
                      <a:pPr algn="ctr" fontAlgn="b"/>
                      <a:r>
                        <a:rPr lang="is-IS" sz="1200" b="0" i="0" u="none" strike="noStrike">
                          <a:solidFill>
                            <a:srgbClr val="000000"/>
                          </a:solidFill>
                          <a:effectLst/>
                          <a:latin typeface="Calibri"/>
                        </a:rPr>
                        <a:t>4,2</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TARANIS</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1,3</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2,7</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4</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SVOM</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1</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2,7</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3,7</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R&amp;D Compton</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1,2</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1,1</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2,3</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Integral</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1,4</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a:rPr>
                        <a:t>1,4</a:t>
                      </a:r>
                    </a:p>
                  </a:txBody>
                  <a:tcPr marL="12700" marR="12700" marT="12700" marB="0" anchor="b">
                    <a:lnL>
                      <a:noFill/>
                    </a:lnL>
                    <a:lnR>
                      <a:noFill/>
                    </a:lnR>
                    <a:lnT>
                      <a:noFill/>
                    </a:lnT>
                    <a:lnB>
                      <a:noFill/>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8640960" cy="830997"/>
          </a:xfrm>
          <a:prstGeom prst="rect">
            <a:avLst/>
          </a:prstGeom>
          <a:noFill/>
        </p:spPr>
        <p:txBody>
          <a:bodyPr wrap="square" rtlCol="0">
            <a:spAutoFit/>
          </a:bodyPr>
          <a:lstStyle/>
          <a:p>
            <a:pPr algn="ctr"/>
            <a:r>
              <a:rPr lang="fr-FR" dirty="0" smtClean="0">
                <a:solidFill>
                  <a:srgbClr val="FFFF00"/>
                </a:solidFill>
                <a:latin typeface="Cambria"/>
                <a:cs typeface="Cambria"/>
              </a:rPr>
              <a:t>Neutrinos (invisibles I)</a:t>
            </a:r>
          </a:p>
          <a:p>
            <a:pPr algn="ctr"/>
            <a:r>
              <a:rPr lang="fr-FR" dirty="0" err="1" smtClean="0">
                <a:solidFill>
                  <a:srgbClr val="FFFF00"/>
                </a:solidFill>
                <a:latin typeface="Cambria"/>
                <a:cs typeface="Cambria"/>
              </a:rPr>
              <a:t>Reactor</a:t>
            </a:r>
            <a:r>
              <a:rPr lang="fr-FR" dirty="0" smtClean="0">
                <a:solidFill>
                  <a:srgbClr val="FFFF00"/>
                </a:solidFill>
                <a:latin typeface="Cambria"/>
                <a:cs typeface="Cambria"/>
              </a:rPr>
              <a:t>, </a:t>
            </a:r>
            <a:r>
              <a:rPr lang="fr-FR" dirty="0" err="1" smtClean="0">
                <a:solidFill>
                  <a:srgbClr val="FFFF00"/>
                </a:solidFill>
                <a:latin typeface="Cambria"/>
                <a:cs typeface="Cambria"/>
              </a:rPr>
              <a:t>accelerator</a:t>
            </a:r>
            <a:r>
              <a:rPr lang="fr-FR" dirty="0" smtClean="0">
                <a:solidFill>
                  <a:srgbClr val="FFFF00"/>
                </a:solidFill>
                <a:latin typeface="Cambria"/>
                <a:cs typeface="Cambria"/>
              </a:rPr>
              <a:t> and </a:t>
            </a:r>
            <a:r>
              <a:rPr lang="fr-FR" dirty="0" err="1" smtClean="0">
                <a:solidFill>
                  <a:srgbClr val="FFFF00"/>
                </a:solidFill>
                <a:latin typeface="Cambria"/>
                <a:cs typeface="Cambria"/>
              </a:rPr>
              <a:t>cosmic</a:t>
            </a:r>
            <a:endParaRPr lang="fr-FR" dirty="0" smtClean="0">
              <a:solidFill>
                <a:srgbClr val="FFFF00"/>
              </a:solidFill>
              <a:latin typeface="Cambria"/>
              <a:cs typeface="Cambria"/>
            </a:endParaRPr>
          </a:p>
        </p:txBody>
      </p:sp>
      <p:grpSp>
        <p:nvGrpSpPr>
          <p:cNvPr id="241" name="Group 119"/>
          <p:cNvGrpSpPr>
            <a:grpSpLocks/>
          </p:cNvGrpSpPr>
          <p:nvPr/>
        </p:nvGrpSpPr>
        <p:grpSpPr bwMode="auto">
          <a:xfrm>
            <a:off x="48137" y="332656"/>
            <a:ext cx="9095863" cy="5740400"/>
            <a:chOff x="40" y="360"/>
            <a:chExt cx="6207" cy="3616"/>
          </a:xfrm>
        </p:grpSpPr>
        <p:sp>
          <p:nvSpPr>
            <p:cNvPr id="242" name="Freeform 16"/>
            <p:cNvSpPr>
              <a:spLocks/>
            </p:cNvSpPr>
            <p:nvPr/>
          </p:nvSpPr>
          <p:spPr bwMode="auto">
            <a:xfrm>
              <a:off x="3118" y="2276"/>
              <a:ext cx="496" cy="254"/>
            </a:xfrm>
            <a:custGeom>
              <a:avLst/>
              <a:gdLst>
                <a:gd name="T0" fmla="*/ 0 w 496"/>
                <a:gd name="T1" fmla="*/ 128 h 254"/>
                <a:gd name="T2" fmla="*/ 98 w 496"/>
                <a:gd name="T3" fmla="*/ 66 h 254"/>
                <a:gd name="T4" fmla="*/ 180 w 496"/>
                <a:gd name="T5" fmla="*/ 20 h 254"/>
                <a:gd name="T6" fmla="*/ 254 w 496"/>
                <a:gd name="T7" fmla="*/ 2 h 254"/>
                <a:gd name="T8" fmla="*/ 324 w 496"/>
                <a:gd name="T9" fmla="*/ 10 h 254"/>
                <a:gd name="T10" fmla="*/ 400 w 496"/>
                <a:gd name="T11" fmla="*/ 50 h 254"/>
                <a:gd name="T12" fmla="*/ 442 w 496"/>
                <a:gd name="T13" fmla="*/ 94 h 254"/>
                <a:gd name="T14" fmla="*/ 472 w 496"/>
                <a:gd name="T15" fmla="*/ 144 h 254"/>
                <a:gd name="T16" fmla="*/ 486 w 496"/>
                <a:gd name="T17" fmla="*/ 192 h 254"/>
                <a:gd name="T18" fmla="*/ 496 w 496"/>
                <a:gd name="T19" fmla="*/ 254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6"/>
                <a:gd name="T31" fmla="*/ 0 h 254"/>
                <a:gd name="T32" fmla="*/ 496 w 496"/>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6" h="254">
                  <a:moveTo>
                    <a:pt x="0" y="128"/>
                  </a:moveTo>
                  <a:cubicBezTo>
                    <a:pt x="34" y="106"/>
                    <a:pt x="68" y="84"/>
                    <a:pt x="98" y="66"/>
                  </a:cubicBezTo>
                  <a:cubicBezTo>
                    <a:pt x="128" y="48"/>
                    <a:pt x="154" y="31"/>
                    <a:pt x="180" y="20"/>
                  </a:cubicBezTo>
                  <a:cubicBezTo>
                    <a:pt x="206" y="9"/>
                    <a:pt x="230" y="4"/>
                    <a:pt x="254" y="2"/>
                  </a:cubicBezTo>
                  <a:cubicBezTo>
                    <a:pt x="278" y="0"/>
                    <a:pt x="300" y="2"/>
                    <a:pt x="324" y="10"/>
                  </a:cubicBezTo>
                  <a:cubicBezTo>
                    <a:pt x="348" y="18"/>
                    <a:pt x="380" y="36"/>
                    <a:pt x="400" y="50"/>
                  </a:cubicBezTo>
                  <a:cubicBezTo>
                    <a:pt x="420" y="64"/>
                    <a:pt x="430" y="78"/>
                    <a:pt x="442" y="94"/>
                  </a:cubicBezTo>
                  <a:cubicBezTo>
                    <a:pt x="454" y="110"/>
                    <a:pt x="465" y="128"/>
                    <a:pt x="472" y="144"/>
                  </a:cubicBezTo>
                  <a:cubicBezTo>
                    <a:pt x="479" y="160"/>
                    <a:pt x="482" y="174"/>
                    <a:pt x="486" y="192"/>
                  </a:cubicBezTo>
                  <a:cubicBezTo>
                    <a:pt x="490" y="210"/>
                    <a:pt x="493" y="232"/>
                    <a:pt x="496" y="254"/>
                  </a:cubicBezTo>
                </a:path>
              </a:pathLst>
            </a:custGeom>
            <a:noFill/>
            <a:ln w="317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nvGrpSpPr>
            <p:cNvPr id="243" name="Group 91"/>
            <p:cNvGrpSpPr>
              <a:grpSpLocks/>
            </p:cNvGrpSpPr>
            <p:nvPr/>
          </p:nvGrpSpPr>
          <p:grpSpPr bwMode="auto">
            <a:xfrm>
              <a:off x="40" y="360"/>
              <a:ext cx="6207" cy="3616"/>
              <a:chOff x="40" y="360"/>
              <a:chExt cx="6207" cy="3616"/>
            </a:xfrm>
          </p:grpSpPr>
          <p:grpSp>
            <p:nvGrpSpPr>
              <p:cNvPr id="276" name="Group 77"/>
              <p:cNvGrpSpPr>
                <a:grpSpLocks/>
              </p:cNvGrpSpPr>
              <p:nvPr/>
            </p:nvGrpSpPr>
            <p:grpSpPr bwMode="auto">
              <a:xfrm>
                <a:off x="249" y="360"/>
                <a:ext cx="344" cy="3616"/>
                <a:chOff x="249" y="360"/>
                <a:chExt cx="344" cy="3616"/>
              </a:xfrm>
            </p:grpSpPr>
            <p:sp>
              <p:nvSpPr>
                <p:cNvPr id="317" name="Freeform 19"/>
                <p:cNvSpPr>
                  <a:spLocks/>
                </p:cNvSpPr>
                <p:nvPr/>
              </p:nvSpPr>
              <p:spPr bwMode="auto">
                <a:xfrm>
                  <a:off x="592" y="360"/>
                  <a:ext cx="1" cy="3616"/>
                </a:xfrm>
                <a:custGeom>
                  <a:avLst/>
                  <a:gdLst>
                    <a:gd name="T0" fmla="*/ 0 w 1"/>
                    <a:gd name="T1" fmla="*/ 0 h 3616"/>
                    <a:gd name="T2" fmla="*/ 0 w 1"/>
                    <a:gd name="T3" fmla="*/ 3616 h 3616"/>
                    <a:gd name="T4" fmla="*/ 0 60000 65536"/>
                    <a:gd name="T5" fmla="*/ 0 60000 65536"/>
                    <a:gd name="T6" fmla="*/ 0 w 1"/>
                    <a:gd name="T7" fmla="*/ 0 h 3616"/>
                    <a:gd name="T8" fmla="*/ 1 w 1"/>
                    <a:gd name="T9" fmla="*/ 3616 h 3616"/>
                  </a:gdLst>
                  <a:ahLst/>
                  <a:cxnLst>
                    <a:cxn ang="T4">
                      <a:pos x="T0" y="T1"/>
                    </a:cxn>
                    <a:cxn ang="T5">
                      <a:pos x="T2" y="T3"/>
                    </a:cxn>
                  </a:cxnLst>
                  <a:rect l="T6" t="T7" r="T8" b="T9"/>
                  <a:pathLst>
                    <a:path w="1" h="3616">
                      <a:moveTo>
                        <a:pt x="0" y="0"/>
                      </a:moveTo>
                      <a:cubicBezTo>
                        <a:pt x="0" y="0"/>
                        <a:pt x="0" y="1808"/>
                        <a:pt x="0" y="3616"/>
                      </a:cubicBez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FFFF00"/>
                    </a:solidFill>
                  </a:endParaRPr>
                </a:p>
              </p:txBody>
            </p:sp>
            <p:sp>
              <p:nvSpPr>
                <p:cNvPr id="318" name="Line 21"/>
                <p:cNvSpPr>
                  <a:spLocks noChangeShapeType="1"/>
                </p:cNvSpPr>
                <p:nvPr/>
              </p:nvSpPr>
              <p:spPr bwMode="auto">
                <a:xfrm>
                  <a:off x="521" y="1932"/>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19" name="Line 22"/>
                <p:cNvSpPr>
                  <a:spLocks noChangeShapeType="1"/>
                </p:cNvSpPr>
                <p:nvPr/>
              </p:nvSpPr>
              <p:spPr bwMode="auto">
                <a:xfrm>
                  <a:off x="521" y="825"/>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0" name="Line 23"/>
                <p:cNvSpPr>
                  <a:spLocks noChangeShapeType="1"/>
                </p:cNvSpPr>
                <p:nvPr/>
              </p:nvSpPr>
              <p:spPr bwMode="auto">
                <a:xfrm>
                  <a:off x="521" y="666"/>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1" name="Line 24"/>
                <p:cNvSpPr>
                  <a:spLocks noChangeShapeType="1"/>
                </p:cNvSpPr>
                <p:nvPr/>
              </p:nvSpPr>
              <p:spPr bwMode="auto">
                <a:xfrm>
                  <a:off x="521" y="978"/>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2" name="Line 25"/>
                <p:cNvSpPr>
                  <a:spLocks noChangeShapeType="1"/>
                </p:cNvSpPr>
                <p:nvPr/>
              </p:nvSpPr>
              <p:spPr bwMode="auto">
                <a:xfrm>
                  <a:off x="522" y="50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3" name="Line 26"/>
                <p:cNvSpPr>
                  <a:spLocks noChangeShapeType="1"/>
                </p:cNvSpPr>
                <p:nvPr/>
              </p:nvSpPr>
              <p:spPr bwMode="auto">
                <a:xfrm>
                  <a:off x="521" y="1767"/>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4" name="Line 27"/>
                <p:cNvSpPr>
                  <a:spLocks noChangeShapeType="1"/>
                </p:cNvSpPr>
                <p:nvPr/>
              </p:nvSpPr>
              <p:spPr bwMode="auto">
                <a:xfrm>
                  <a:off x="521" y="2076"/>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5" name="Line 28"/>
                <p:cNvSpPr>
                  <a:spLocks noChangeShapeType="1"/>
                </p:cNvSpPr>
                <p:nvPr/>
              </p:nvSpPr>
              <p:spPr bwMode="auto">
                <a:xfrm>
                  <a:off x="521" y="1611"/>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6" name="Line 29"/>
                <p:cNvSpPr>
                  <a:spLocks noChangeShapeType="1"/>
                </p:cNvSpPr>
                <p:nvPr/>
              </p:nvSpPr>
              <p:spPr bwMode="auto">
                <a:xfrm>
                  <a:off x="521" y="1452"/>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7" name="Line 30"/>
                <p:cNvSpPr>
                  <a:spLocks noChangeShapeType="1"/>
                </p:cNvSpPr>
                <p:nvPr/>
              </p:nvSpPr>
              <p:spPr bwMode="auto">
                <a:xfrm>
                  <a:off x="522" y="1293"/>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8" name="Line 31"/>
                <p:cNvSpPr>
                  <a:spLocks noChangeShapeType="1"/>
                </p:cNvSpPr>
                <p:nvPr/>
              </p:nvSpPr>
              <p:spPr bwMode="auto">
                <a:xfrm>
                  <a:off x="521" y="1137"/>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29" name="Line 32"/>
                <p:cNvSpPr>
                  <a:spLocks noChangeShapeType="1"/>
                </p:cNvSpPr>
                <p:nvPr/>
              </p:nvSpPr>
              <p:spPr bwMode="auto">
                <a:xfrm>
                  <a:off x="521" y="2235"/>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0" name="Line 33"/>
                <p:cNvSpPr>
                  <a:spLocks noChangeShapeType="1"/>
                </p:cNvSpPr>
                <p:nvPr/>
              </p:nvSpPr>
              <p:spPr bwMode="auto">
                <a:xfrm>
                  <a:off x="522" y="2385"/>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1" name="Line 34"/>
                <p:cNvSpPr>
                  <a:spLocks noChangeShapeType="1"/>
                </p:cNvSpPr>
                <p:nvPr/>
              </p:nvSpPr>
              <p:spPr bwMode="auto">
                <a:xfrm>
                  <a:off x="521" y="2559"/>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2" name="Line 35"/>
                <p:cNvSpPr>
                  <a:spLocks noChangeShapeType="1"/>
                </p:cNvSpPr>
                <p:nvPr/>
              </p:nvSpPr>
              <p:spPr bwMode="auto">
                <a:xfrm>
                  <a:off x="521" y="2715"/>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3" name="Line 36"/>
                <p:cNvSpPr>
                  <a:spLocks noChangeShapeType="1"/>
                </p:cNvSpPr>
                <p:nvPr/>
              </p:nvSpPr>
              <p:spPr bwMode="auto">
                <a:xfrm>
                  <a:off x="521" y="2862"/>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4" name="Line 37"/>
                <p:cNvSpPr>
                  <a:spLocks noChangeShapeType="1"/>
                </p:cNvSpPr>
                <p:nvPr/>
              </p:nvSpPr>
              <p:spPr bwMode="auto">
                <a:xfrm>
                  <a:off x="521" y="3018"/>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5" name="Line 38"/>
                <p:cNvSpPr>
                  <a:spLocks noChangeShapeType="1"/>
                </p:cNvSpPr>
                <p:nvPr/>
              </p:nvSpPr>
              <p:spPr bwMode="auto">
                <a:xfrm>
                  <a:off x="521" y="3168"/>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6" name="Line 39"/>
                <p:cNvSpPr>
                  <a:spLocks noChangeShapeType="1"/>
                </p:cNvSpPr>
                <p:nvPr/>
              </p:nvSpPr>
              <p:spPr bwMode="auto">
                <a:xfrm>
                  <a:off x="522" y="3336"/>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37" name="Text Box 67"/>
                <p:cNvSpPr txBox="1">
                  <a:spLocks noChangeArrowheads="1"/>
                </p:cNvSpPr>
                <p:nvPr/>
              </p:nvSpPr>
              <p:spPr bwMode="auto">
                <a:xfrm>
                  <a:off x="249" y="3219"/>
                  <a:ext cx="34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-12</a:t>
                  </a:r>
                  <a:endParaRPr lang="fr-FR" sz="1200">
                    <a:solidFill>
                      <a:srgbClr val="FFFF00"/>
                    </a:solidFill>
                  </a:endParaRPr>
                </a:p>
              </p:txBody>
            </p:sp>
            <p:sp>
              <p:nvSpPr>
                <p:cNvPr id="338" name="Text Box 68"/>
                <p:cNvSpPr txBox="1">
                  <a:spLocks noChangeArrowheads="1"/>
                </p:cNvSpPr>
                <p:nvPr/>
              </p:nvSpPr>
              <p:spPr bwMode="auto">
                <a:xfrm>
                  <a:off x="272" y="2901"/>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-8</a:t>
                  </a:r>
                  <a:endParaRPr lang="fr-FR" sz="1200">
                    <a:solidFill>
                      <a:srgbClr val="FFFF00"/>
                    </a:solidFill>
                  </a:endParaRPr>
                </a:p>
              </p:txBody>
            </p:sp>
            <p:sp>
              <p:nvSpPr>
                <p:cNvPr id="339" name="Text Box 69"/>
                <p:cNvSpPr txBox="1">
                  <a:spLocks noChangeArrowheads="1"/>
                </p:cNvSpPr>
                <p:nvPr/>
              </p:nvSpPr>
              <p:spPr bwMode="auto">
                <a:xfrm>
                  <a:off x="272" y="2584"/>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-4</a:t>
                  </a:r>
                  <a:endParaRPr lang="fr-FR" sz="1200">
                    <a:solidFill>
                      <a:srgbClr val="FFFF00"/>
                    </a:solidFill>
                  </a:endParaRPr>
                </a:p>
              </p:txBody>
            </p:sp>
            <p:sp>
              <p:nvSpPr>
                <p:cNvPr id="340" name="Text Box 70"/>
                <p:cNvSpPr txBox="1">
                  <a:spLocks noChangeArrowheads="1"/>
                </p:cNvSpPr>
                <p:nvPr/>
              </p:nvSpPr>
              <p:spPr bwMode="auto">
                <a:xfrm>
                  <a:off x="294" y="2267"/>
                  <a:ext cx="28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0</a:t>
                  </a:r>
                  <a:endParaRPr lang="fr-FR" sz="1200">
                    <a:solidFill>
                      <a:srgbClr val="FFFF00"/>
                    </a:solidFill>
                  </a:endParaRPr>
                </a:p>
              </p:txBody>
            </p:sp>
            <p:sp>
              <p:nvSpPr>
                <p:cNvPr id="341" name="Text Box 71"/>
                <p:cNvSpPr txBox="1">
                  <a:spLocks noChangeArrowheads="1"/>
                </p:cNvSpPr>
                <p:nvPr/>
              </p:nvSpPr>
              <p:spPr bwMode="auto">
                <a:xfrm>
                  <a:off x="294" y="1949"/>
                  <a:ext cx="28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4</a:t>
                  </a:r>
                  <a:endParaRPr lang="fr-FR" sz="1200">
                    <a:solidFill>
                      <a:srgbClr val="FFFF00"/>
                    </a:solidFill>
                  </a:endParaRPr>
                </a:p>
              </p:txBody>
            </p:sp>
            <p:sp>
              <p:nvSpPr>
                <p:cNvPr id="342" name="Text Box 72"/>
                <p:cNvSpPr txBox="1">
                  <a:spLocks noChangeArrowheads="1"/>
                </p:cNvSpPr>
                <p:nvPr/>
              </p:nvSpPr>
              <p:spPr bwMode="auto">
                <a:xfrm>
                  <a:off x="294" y="1632"/>
                  <a:ext cx="28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8</a:t>
                  </a:r>
                  <a:endParaRPr lang="fr-FR" sz="1200">
                    <a:solidFill>
                      <a:srgbClr val="FFFF00"/>
                    </a:solidFill>
                  </a:endParaRPr>
                </a:p>
              </p:txBody>
            </p:sp>
            <p:sp>
              <p:nvSpPr>
                <p:cNvPr id="343" name="Text Box 73"/>
                <p:cNvSpPr txBox="1">
                  <a:spLocks noChangeArrowheads="1"/>
                </p:cNvSpPr>
                <p:nvPr/>
              </p:nvSpPr>
              <p:spPr bwMode="auto">
                <a:xfrm>
                  <a:off x="272" y="1314"/>
                  <a:ext cx="32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12</a:t>
                  </a:r>
                  <a:endParaRPr lang="fr-FR" sz="1200">
                    <a:solidFill>
                      <a:srgbClr val="FFFF00"/>
                    </a:solidFill>
                  </a:endParaRPr>
                </a:p>
              </p:txBody>
            </p:sp>
            <p:sp>
              <p:nvSpPr>
                <p:cNvPr id="344" name="Text Box 74"/>
                <p:cNvSpPr txBox="1">
                  <a:spLocks noChangeArrowheads="1"/>
                </p:cNvSpPr>
                <p:nvPr/>
              </p:nvSpPr>
              <p:spPr bwMode="auto">
                <a:xfrm>
                  <a:off x="272" y="1020"/>
                  <a:ext cx="32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16</a:t>
                  </a:r>
                  <a:endParaRPr lang="fr-FR" sz="1200">
                    <a:solidFill>
                      <a:srgbClr val="FFFF00"/>
                    </a:solidFill>
                  </a:endParaRPr>
                </a:p>
              </p:txBody>
            </p:sp>
            <p:sp>
              <p:nvSpPr>
                <p:cNvPr id="345" name="Text Box 75"/>
                <p:cNvSpPr txBox="1">
                  <a:spLocks noChangeArrowheads="1"/>
                </p:cNvSpPr>
                <p:nvPr/>
              </p:nvSpPr>
              <p:spPr bwMode="auto">
                <a:xfrm>
                  <a:off x="272" y="702"/>
                  <a:ext cx="32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20</a:t>
                  </a:r>
                  <a:endParaRPr lang="fr-FR" sz="1200">
                    <a:solidFill>
                      <a:srgbClr val="FFFF00"/>
                    </a:solidFill>
                  </a:endParaRPr>
                </a:p>
              </p:txBody>
            </p:sp>
            <p:sp>
              <p:nvSpPr>
                <p:cNvPr id="346" name="Text Box 76"/>
                <p:cNvSpPr txBox="1">
                  <a:spLocks noChangeArrowheads="1"/>
                </p:cNvSpPr>
                <p:nvPr/>
              </p:nvSpPr>
              <p:spPr bwMode="auto">
                <a:xfrm>
                  <a:off x="272" y="385"/>
                  <a:ext cx="32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24</a:t>
                  </a:r>
                  <a:endParaRPr lang="fr-FR" sz="1200">
                    <a:solidFill>
                      <a:srgbClr val="FFFF00"/>
                    </a:solidFill>
                  </a:endParaRPr>
                </a:p>
              </p:txBody>
            </p:sp>
          </p:grpSp>
          <p:sp>
            <p:nvSpPr>
              <p:cNvPr id="277" name="Text Box 78"/>
              <p:cNvSpPr txBox="1">
                <a:spLocks noChangeArrowheads="1"/>
              </p:cNvSpPr>
              <p:nvPr/>
            </p:nvSpPr>
            <p:spPr bwMode="auto">
              <a:xfrm rot="16200000" flipH="1">
                <a:off x="-736" y="1826"/>
                <a:ext cx="1868" cy="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mtClean="0">
                    <a:solidFill>
                      <a:srgbClr val="FFFF00"/>
                    </a:solidFill>
                    <a:latin typeface="Cambria"/>
                    <a:cs typeface="Cambria"/>
                  </a:rPr>
                  <a:t>Flux   </a:t>
                </a:r>
                <a:r>
                  <a:rPr lang="fr-FR">
                    <a:solidFill>
                      <a:srgbClr val="FFFF00"/>
                    </a:solidFill>
                    <a:latin typeface="Cambria"/>
                    <a:cs typeface="Cambria"/>
                  </a:rPr>
                  <a:t>(cm</a:t>
                </a:r>
                <a:r>
                  <a:rPr lang="fr-FR" baseline="30000">
                    <a:solidFill>
                      <a:srgbClr val="FFFF00"/>
                    </a:solidFill>
                    <a:latin typeface="Cambria"/>
                    <a:cs typeface="Cambria"/>
                  </a:rPr>
                  <a:t>-2</a:t>
                </a:r>
                <a:r>
                  <a:rPr lang="fr-FR">
                    <a:solidFill>
                      <a:srgbClr val="FFFF00"/>
                    </a:solidFill>
                    <a:latin typeface="Cambria"/>
                    <a:cs typeface="Cambria"/>
                  </a:rPr>
                  <a:t> s</a:t>
                </a:r>
                <a:r>
                  <a:rPr lang="fr-FR" baseline="30000">
                    <a:solidFill>
                      <a:srgbClr val="FFFF00"/>
                    </a:solidFill>
                    <a:latin typeface="Cambria"/>
                    <a:cs typeface="Cambria"/>
                  </a:rPr>
                  <a:t>-1</a:t>
                </a:r>
                <a:r>
                  <a:rPr lang="fr-FR">
                    <a:solidFill>
                      <a:srgbClr val="FFFF00"/>
                    </a:solidFill>
                    <a:latin typeface="Cambria"/>
                    <a:cs typeface="Cambria"/>
                  </a:rPr>
                  <a:t> MeV</a:t>
                </a:r>
                <a:r>
                  <a:rPr lang="fr-FR" baseline="30000">
                    <a:solidFill>
                      <a:srgbClr val="FFFF00"/>
                    </a:solidFill>
                    <a:latin typeface="Cambria"/>
                    <a:cs typeface="Cambria"/>
                  </a:rPr>
                  <a:t>-1</a:t>
                </a:r>
                <a:r>
                  <a:rPr lang="fr-FR">
                    <a:solidFill>
                      <a:srgbClr val="FFFF00"/>
                    </a:solidFill>
                    <a:latin typeface="Cambria"/>
                    <a:cs typeface="Cambria"/>
                  </a:rPr>
                  <a:t>)</a:t>
                </a:r>
              </a:p>
            </p:txBody>
          </p:sp>
          <p:grpSp>
            <p:nvGrpSpPr>
              <p:cNvPr id="278" name="Group 90"/>
              <p:cNvGrpSpPr>
                <a:grpSpLocks/>
              </p:cNvGrpSpPr>
              <p:nvPr/>
            </p:nvGrpSpPr>
            <p:grpSpPr bwMode="auto">
              <a:xfrm>
                <a:off x="592" y="3419"/>
                <a:ext cx="5655" cy="392"/>
                <a:chOff x="592" y="3419"/>
                <a:chExt cx="5655" cy="392"/>
              </a:xfrm>
            </p:grpSpPr>
            <p:sp>
              <p:nvSpPr>
                <p:cNvPr id="280" name="Freeform 20"/>
                <p:cNvSpPr>
                  <a:spLocks/>
                </p:cNvSpPr>
                <p:nvPr/>
              </p:nvSpPr>
              <p:spPr bwMode="auto">
                <a:xfrm>
                  <a:off x="592" y="3488"/>
                  <a:ext cx="5528" cy="1"/>
                </a:xfrm>
                <a:custGeom>
                  <a:avLst/>
                  <a:gdLst>
                    <a:gd name="T0" fmla="*/ 5528 w 5528"/>
                    <a:gd name="T1" fmla="*/ 0 h 1"/>
                    <a:gd name="T2" fmla="*/ 0 w 5528"/>
                    <a:gd name="T3" fmla="*/ 0 h 1"/>
                    <a:gd name="T4" fmla="*/ 0 60000 65536"/>
                    <a:gd name="T5" fmla="*/ 0 60000 65536"/>
                    <a:gd name="T6" fmla="*/ 0 w 5528"/>
                    <a:gd name="T7" fmla="*/ 0 h 1"/>
                    <a:gd name="T8" fmla="*/ 5528 w 5528"/>
                    <a:gd name="T9" fmla="*/ 1 h 1"/>
                  </a:gdLst>
                  <a:ahLst/>
                  <a:cxnLst>
                    <a:cxn ang="T4">
                      <a:pos x="T0" y="T1"/>
                    </a:cxn>
                    <a:cxn ang="T5">
                      <a:pos x="T2" y="T3"/>
                    </a:cxn>
                  </a:cxnLst>
                  <a:rect l="T6" t="T7" r="T8" b="T9"/>
                  <a:pathLst>
                    <a:path w="5528" h="1">
                      <a:moveTo>
                        <a:pt x="5528" y="0"/>
                      </a:moveTo>
                      <a:cubicBezTo>
                        <a:pt x="5528" y="0"/>
                        <a:pt x="2764" y="0"/>
                        <a:pt x="0" y="0"/>
                      </a:cubicBez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FFFF00"/>
                    </a:solidFill>
                  </a:endParaRPr>
                </a:p>
              </p:txBody>
            </p:sp>
            <p:sp>
              <p:nvSpPr>
                <p:cNvPr id="281" name="Line 40"/>
                <p:cNvSpPr>
                  <a:spLocks noChangeShapeType="1"/>
                </p:cNvSpPr>
                <p:nvPr/>
              </p:nvSpPr>
              <p:spPr bwMode="auto">
                <a:xfrm rot="-5400000">
                  <a:off x="735" y="3456"/>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2" name="Line 41"/>
                <p:cNvSpPr>
                  <a:spLocks noChangeShapeType="1"/>
                </p:cNvSpPr>
                <p:nvPr/>
              </p:nvSpPr>
              <p:spPr bwMode="auto">
                <a:xfrm rot="-5400000">
                  <a:off x="939" y="3453"/>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3" name="Line 42"/>
                <p:cNvSpPr>
                  <a:spLocks noChangeShapeType="1"/>
                </p:cNvSpPr>
                <p:nvPr/>
              </p:nvSpPr>
              <p:spPr bwMode="auto">
                <a:xfrm rot="-5400000">
                  <a:off x="1152" y="3456"/>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4" name="Line 43"/>
                <p:cNvSpPr>
                  <a:spLocks noChangeShapeType="1"/>
                </p:cNvSpPr>
                <p:nvPr/>
              </p:nvSpPr>
              <p:spPr bwMode="auto">
                <a:xfrm rot="-5400000">
                  <a:off x="1997"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5" name="Line 44"/>
                <p:cNvSpPr>
                  <a:spLocks noChangeShapeType="1"/>
                </p:cNvSpPr>
                <p:nvPr/>
              </p:nvSpPr>
              <p:spPr bwMode="auto">
                <a:xfrm rot="-5400000">
                  <a:off x="1377"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6" name="Line 45"/>
                <p:cNvSpPr>
                  <a:spLocks noChangeShapeType="1"/>
                </p:cNvSpPr>
                <p:nvPr/>
              </p:nvSpPr>
              <p:spPr bwMode="auto">
                <a:xfrm rot="-5400000">
                  <a:off x="1575" y="3456"/>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7" name="Line 46"/>
                <p:cNvSpPr>
                  <a:spLocks noChangeShapeType="1"/>
                </p:cNvSpPr>
                <p:nvPr/>
              </p:nvSpPr>
              <p:spPr bwMode="auto">
                <a:xfrm rot="-5400000">
                  <a:off x="1785"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8" name="Line 47"/>
                <p:cNvSpPr>
                  <a:spLocks noChangeShapeType="1"/>
                </p:cNvSpPr>
                <p:nvPr/>
              </p:nvSpPr>
              <p:spPr bwMode="auto">
                <a:xfrm rot="-5400000">
                  <a:off x="2205"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89" name="Line 48"/>
                <p:cNvSpPr>
                  <a:spLocks noChangeShapeType="1"/>
                </p:cNvSpPr>
                <p:nvPr/>
              </p:nvSpPr>
              <p:spPr bwMode="auto">
                <a:xfrm rot="-5400000">
                  <a:off x="2418"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0" name="Line 49"/>
                <p:cNvSpPr>
                  <a:spLocks noChangeShapeType="1"/>
                </p:cNvSpPr>
                <p:nvPr/>
              </p:nvSpPr>
              <p:spPr bwMode="auto">
                <a:xfrm rot="-5400000">
                  <a:off x="2634"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1" name="Line 50"/>
                <p:cNvSpPr>
                  <a:spLocks noChangeShapeType="1"/>
                </p:cNvSpPr>
                <p:nvPr/>
              </p:nvSpPr>
              <p:spPr bwMode="auto">
                <a:xfrm rot="-5400000">
                  <a:off x="2838"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2" name="Line 51"/>
                <p:cNvSpPr>
                  <a:spLocks noChangeShapeType="1"/>
                </p:cNvSpPr>
                <p:nvPr/>
              </p:nvSpPr>
              <p:spPr bwMode="auto">
                <a:xfrm rot="-5400000">
                  <a:off x="3055"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3" name="Line 52"/>
                <p:cNvSpPr>
                  <a:spLocks noChangeShapeType="1"/>
                </p:cNvSpPr>
                <p:nvPr/>
              </p:nvSpPr>
              <p:spPr bwMode="auto">
                <a:xfrm rot="-5400000">
                  <a:off x="3264"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4" name="Line 53"/>
                <p:cNvSpPr>
                  <a:spLocks noChangeShapeType="1"/>
                </p:cNvSpPr>
                <p:nvPr/>
              </p:nvSpPr>
              <p:spPr bwMode="auto">
                <a:xfrm rot="-5400000">
                  <a:off x="3470"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5" name="Line 54"/>
                <p:cNvSpPr>
                  <a:spLocks noChangeShapeType="1"/>
                </p:cNvSpPr>
                <p:nvPr/>
              </p:nvSpPr>
              <p:spPr bwMode="auto">
                <a:xfrm rot="-5400000">
                  <a:off x="3680"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6" name="Line 55"/>
                <p:cNvSpPr>
                  <a:spLocks noChangeShapeType="1"/>
                </p:cNvSpPr>
                <p:nvPr/>
              </p:nvSpPr>
              <p:spPr bwMode="auto">
                <a:xfrm rot="-5400000">
                  <a:off x="3899"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7" name="Line 56"/>
                <p:cNvSpPr>
                  <a:spLocks noChangeShapeType="1"/>
                </p:cNvSpPr>
                <p:nvPr/>
              </p:nvSpPr>
              <p:spPr bwMode="auto">
                <a:xfrm rot="-5400000">
                  <a:off x="4103"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8" name="Line 57"/>
                <p:cNvSpPr>
                  <a:spLocks noChangeShapeType="1"/>
                </p:cNvSpPr>
                <p:nvPr/>
              </p:nvSpPr>
              <p:spPr bwMode="auto">
                <a:xfrm rot="-5400000">
                  <a:off x="4313"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99" name="Line 58"/>
                <p:cNvSpPr>
                  <a:spLocks noChangeShapeType="1"/>
                </p:cNvSpPr>
                <p:nvPr/>
              </p:nvSpPr>
              <p:spPr bwMode="auto">
                <a:xfrm rot="-5400000">
                  <a:off x="4529"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solidFill>
                      <a:srgbClr val="FFFF00"/>
                    </a:solidFill>
                  </a:endParaRPr>
                </a:p>
              </p:txBody>
            </p:sp>
            <p:sp>
              <p:nvSpPr>
                <p:cNvPr id="300" name="Line 59"/>
                <p:cNvSpPr>
                  <a:spLocks noChangeShapeType="1"/>
                </p:cNvSpPr>
                <p:nvPr/>
              </p:nvSpPr>
              <p:spPr bwMode="auto">
                <a:xfrm rot="-5400000">
                  <a:off x="4739"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1" name="Line 60"/>
                <p:cNvSpPr>
                  <a:spLocks noChangeShapeType="1"/>
                </p:cNvSpPr>
                <p:nvPr/>
              </p:nvSpPr>
              <p:spPr bwMode="auto">
                <a:xfrm rot="-5400000">
                  <a:off x="4943"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2" name="Line 61"/>
                <p:cNvSpPr>
                  <a:spLocks noChangeShapeType="1"/>
                </p:cNvSpPr>
                <p:nvPr/>
              </p:nvSpPr>
              <p:spPr bwMode="auto">
                <a:xfrm rot="-5400000">
                  <a:off x="5165"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3" name="Line 62"/>
                <p:cNvSpPr>
                  <a:spLocks noChangeShapeType="1"/>
                </p:cNvSpPr>
                <p:nvPr/>
              </p:nvSpPr>
              <p:spPr bwMode="auto">
                <a:xfrm rot="-5400000">
                  <a:off x="5780"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4" name="Line 63"/>
                <p:cNvSpPr>
                  <a:spLocks noChangeShapeType="1"/>
                </p:cNvSpPr>
                <p:nvPr/>
              </p:nvSpPr>
              <p:spPr bwMode="auto">
                <a:xfrm rot="-5400000">
                  <a:off x="5372"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5" name="Line 64"/>
                <p:cNvSpPr>
                  <a:spLocks noChangeShapeType="1"/>
                </p:cNvSpPr>
                <p:nvPr/>
              </p:nvSpPr>
              <p:spPr bwMode="auto">
                <a:xfrm rot="-5400000">
                  <a:off x="5579"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6" name="Line 65"/>
                <p:cNvSpPr>
                  <a:spLocks noChangeShapeType="1"/>
                </p:cNvSpPr>
                <p:nvPr/>
              </p:nvSpPr>
              <p:spPr bwMode="auto">
                <a:xfrm rot="-5400000">
                  <a:off x="5969" y="3454"/>
                  <a:ext cx="68"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07" name="Text Box 79"/>
                <p:cNvSpPr txBox="1">
                  <a:spLocks noChangeArrowheads="1"/>
                </p:cNvSpPr>
                <p:nvPr/>
              </p:nvSpPr>
              <p:spPr bwMode="auto">
                <a:xfrm>
                  <a:off x="644" y="3491"/>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-6</a:t>
                  </a:r>
                  <a:endParaRPr lang="fr-FR" sz="1200">
                    <a:solidFill>
                      <a:srgbClr val="FFFF00"/>
                    </a:solidFill>
                  </a:endParaRPr>
                </a:p>
              </p:txBody>
            </p:sp>
            <p:sp>
              <p:nvSpPr>
                <p:cNvPr id="308" name="Text Box 80"/>
                <p:cNvSpPr txBox="1">
                  <a:spLocks noChangeArrowheads="1"/>
                </p:cNvSpPr>
                <p:nvPr/>
              </p:nvSpPr>
              <p:spPr bwMode="auto">
                <a:xfrm>
                  <a:off x="1274" y="3491"/>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-3</a:t>
                  </a:r>
                  <a:endParaRPr lang="fr-FR" sz="1200">
                    <a:solidFill>
                      <a:srgbClr val="FFFF00"/>
                    </a:solidFill>
                  </a:endParaRPr>
                </a:p>
              </p:txBody>
            </p:sp>
            <p:sp>
              <p:nvSpPr>
                <p:cNvPr id="309" name="Text Box 81"/>
                <p:cNvSpPr txBox="1">
                  <a:spLocks noChangeArrowheads="1"/>
                </p:cNvSpPr>
                <p:nvPr/>
              </p:nvSpPr>
              <p:spPr bwMode="auto">
                <a:xfrm>
                  <a:off x="1946" y="3491"/>
                  <a:ext cx="18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a:t>
                  </a:r>
                </a:p>
              </p:txBody>
            </p:sp>
            <p:sp>
              <p:nvSpPr>
                <p:cNvPr id="310" name="Text Box 82"/>
                <p:cNvSpPr txBox="1">
                  <a:spLocks noChangeArrowheads="1"/>
                </p:cNvSpPr>
                <p:nvPr/>
              </p:nvSpPr>
              <p:spPr bwMode="auto">
                <a:xfrm>
                  <a:off x="2540" y="3491"/>
                  <a:ext cx="28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3</a:t>
                  </a:r>
                  <a:endParaRPr lang="fr-FR" sz="1200">
                    <a:solidFill>
                      <a:srgbClr val="FFFF00"/>
                    </a:solidFill>
                  </a:endParaRPr>
                </a:p>
              </p:txBody>
            </p:sp>
            <p:sp>
              <p:nvSpPr>
                <p:cNvPr id="311" name="Text Box 83"/>
                <p:cNvSpPr txBox="1">
                  <a:spLocks noChangeArrowheads="1"/>
                </p:cNvSpPr>
                <p:nvPr/>
              </p:nvSpPr>
              <p:spPr bwMode="auto">
                <a:xfrm>
                  <a:off x="3194" y="3491"/>
                  <a:ext cx="28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6</a:t>
                  </a:r>
                  <a:endParaRPr lang="fr-FR" sz="1200">
                    <a:solidFill>
                      <a:srgbClr val="FFFF00"/>
                    </a:solidFill>
                  </a:endParaRPr>
                </a:p>
              </p:txBody>
            </p:sp>
            <p:sp>
              <p:nvSpPr>
                <p:cNvPr id="312" name="Text Box 84"/>
                <p:cNvSpPr txBox="1">
                  <a:spLocks noChangeArrowheads="1"/>
                </p:cNvSpPr>
                <p:nvPr/>
              </p:nvSpPr>
              <p:spPr bwMode="auto">
                <a:xfrm>
                  <a:off x="3818" y="3491"/>
                  <a:ext cx="28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9</a:t>
                  </a:r>
                  <a:endParaRPr lang="fr-FR" sz="1200">
                    <a:solidFill>
                      <a:srgbClr val="FFFF00"/>
                    </a:solidFill>
                  </a:endParaRPr>
                </a:p>
              </p:txBody>
            </p:sp>
            <p:sp>
              <p:nvSpPr>
                <p:cNvPr id="313" name="Text Box 85"/>
                <p:cNvSpPr txBox="1">
                  <a:spLocks noChangeArrowheads="1"/>
                </p:cNvSpPr>
                <p:nvPr/>
              </p:nvSpPr>
              <p:spPr bwMode="auto">
                <a:xfrm>
                  <a:off x="4436" y="3491"/>
                  <a:ext cx="32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12</a:t>
                  </a:r>
                  <a:endParaRPr lang="fr-FR" sz="1200">
                    <a:solidFill>
                      <a:srgbClr val="FFFF00"/>
                    </a:solidFill>
                  </a:endParaRPr>
                </a:p>
              </p:txBody>
            </p:sp>
            <p:sp>
              <p:nvSpPr>
                <p:cNvPr id="314" name="Text Box 86"/>
                <p:cNvSpPr txBox="1">
                  <a:spLocks noChangeArrowheads="1"/>
                </p:cNvSpPr>
                <p:nvPr/>
              </p:nvSpPr>
              <p:spPr bwMode="auto">
                <a:xfrm>
                  <a:off x="5090" y="3491"/>
                  <a:ext cx="32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15</a:t>
                  </a:r>
                  <a:endParaRPr lang="fr-FR" sz="1200">
                    <a:solidFill>
                      <a:srgbClr val="FFFF00"/>
                    </a:solidFill>
                  </a:endParaRPr>
                </a:p>
              </p:txBody>
            </p:sp>
            <p:sp>
              <p:nvSpPr>
                <p:cNvPr id="315" name="Text Box 87"/>
                <p:cNvSpPr txBox="1">
                  <a:spLocks noChangeArrowheads="1"/>
                </p:cNvSpPr>
                <p:nvPr/>
              </p:nvSpPr>
              <p:spPr bwMode="auto">
                <a:xfrm>
                  <a:off x="5684" y="3491"/>
                  <a:ext cx="32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18</a:t>
                  </a:r>
                  <a:endParaRPr lang="fr-FR" sz="1200">
                    <a:solidFill>
                      <a:srgbClr val="FFFF00"/>
                    </a:solidFill>
                  </a:endParaRPr>
                </a:p>
              </p:txBody>
            </p:sp>
            <p:sp>
              <p:nvSpPr>
                <p:cNvPr id="316" name="Text Box 88"/>
                <p:cNvSpPr txBox="1">
                  <a:spLocks noChangeArrowheads="1"/>
                </p:cNvSpPr>
                <p:nvPr/>
              </p:nvSpPr>
              <p:spPr bwMode="auto">
                <a:xfrm>
                  <a:off x="608" y="3617"/>
                  <a:ext cx="5639"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dirty="0" err="1">
                      <a:solidFill>
                        <a:srgbClr val="FFFF00"/>
                      </a:solidFill>
                      <a:latin typeface="Symbol" charset="0"/>
                    </a:rPr>
                    <a:t>μ</a:t>
                  </a:r>
                  <a:r>
                    <a:rPr lang="fr-FR" sz="1400" dirty="0" err="1" smtClean="0">
                      <a:solidFill>
                        <a:srgbClr val="FFFF00"/>
                      </a:solidFill>
                    </a:rPr>
                    <a:t>eV</a:t>
                  </a:r>
                  <a:r>
                    <a:rPr lang="fr-FR" sz="1400" dirty="0" smtClean="0">
                      <a:solidFill>
                        <a:srgbClr val="FFFF00"/>
                      </a:solidFill>
                    </a:rPr>
                    <a:t>            </a:t>
                  </a:r>
                  <a:r>
                    <a:rPr lang="fr-FR" sz="1400" dirty="0" err="1">
                      <a:solidFill>
                        <a:srgbClr val="FFFF00"/>
                      </a:solidFill>
                    </a:rPr>
                    <a:t>meV</a:t>
                  </a:r>
                  <a:r>
                    <a:rPr lang="fr-FR" sz="1400" dirty="0">
                      <a:solidFill>
                        <a:srgbClr val="FFFF00"/>
                      </a:solidFill>
                    </a:rPr>
                    <a:t>            </a:t>
                  </a:r>
                  <a:r>
                    <a:rPr lang="fr-FR" sz="1400" dirty="0" smtClean="0">
                      <a:solidFill>
                        <a:srgbClr val="FFFF00"/>
                      </a:solidFill>
                    </a:rPr>
                    <a:t> </a:t>
                  </a:r>
                  <a:r>
                    <a:rPr lang="fr-FR" sz="1400" dirty="0">
                      <a:solidFill>
                        <a:srgbClr val="FFFF00"/>
                      </a:solidFill>
                    </a:rPr>
                    <a:t>eV             </a:t>
                  </a:r>
                  <a:r>
                    <a:rPr lang="fr-FR" sz="1400" dirty="0" err="1" smtClean="0">
                      <a:solidFill>
                        <a:srgbClr val="FFFF00"/>
                      </a:solidFill>
                    </a:rPr>
                    <a:t>keV</a:t>
                  </a:r>
                  <a:r>
                    <a:rPr lang="fr-FR" sz="1400" dirty="0" smtClean="0">
                      <a:solidFill>
                        <a:srgbClr val="FFFF00"/>
                      </a:solidFill>
                    </a:rPr>
                    <a:t>              MeV          </a:t>
                  </a:r>
                  <a:r>
                    <a:rPr lang="fr-FR" sz="1400" dirty="0" err="1" smtClean="0">
                      <a:solidFill>
                        <a:srgbClr val="FFFF00"/>
                      </a:solidFill>
                    </a:rPr>
                    <a:t>GeV</a:t>
                  </a:r>
                  <a:r>
                    <a:rPr lang="fr-FR" sz="1400" dirty="0" smtClean="0">
                      <a:solidFill>
                        <a:srgbClr val="FFFF00"/>
                      </a:solidFill>
                    </a:rPr>
                    <a:t>            </a:t>
                  </a:r>
                  <a:r>
                    <a:rPr lang="fr-FR" sz="1400" dirty="0" err="1" smtClean="0">
                      <a:solidFill>
                        <a:srgbClr val="FFFF00"/>
                      </a:solidFill>
                    </a:rPr>
                    <a:t>TeV</a:t>
                  </a:r>
                  <a:r>
                    <a:rPr lang="fr-FR" sz="1400" dirty="0" smtClean="0">
                      <a:solidFill>
                        <a:srgbClr val="FFFF00"/>
                      </a:solidFill>
                    </a:rPr>
                    <a:t>              </a:t>
                  </a:r>
                  <a:r>
                    <a:rPr lang="fr-FR" sz="1400" dirty="0" err="1" smtClean="0">
                      <a:solidFill>
                        <a:srgbClr val="FFFF00"/>
                      </a:solidFill>
                    </a:rPr>
                    <a:t>PeV</a:t>
                  </a:r>
                  <a:r>
                    <a:rPr lang="fr-FR" sz="1400" dirty="0" smtClean="0">
                      <a:solidFill>
                        <a:srgbClr val="FFFF00"/>
                      </a:solidFill>
                    </a:rPr>
                    <a:t>          </a:t>
                  </a:r>
                  <a:r>
                    <a:rPr lang="fr-FR" sz="1400" dirty="0" err="1" smtClean="0">
                      <a:solidFill>
                        <a:srgbClr val="FFFF00"/>
                      </a:solidFill>
                    </a:rPr>
                    <a:t>EeV</a:t>
                  </a:r>
                  <a:endParaRPr lang="fr-FR" sz="1400" dirty="0">
                    <a:solidFill>
                      <a:srgbClr val="FFFF00"/>
                    </a:solidFill>
                  </a:endParaRPr>
                </a:p>
              </p:txBody>
            </p:sp>
          </p:grpSp>
          <p:sp>
            <p:nvSpPr>
              <p:cNvPr id="279" name="Text Box 89"/>
              <p:cNvSpPr txBox="1">
                <a:spLocks noChangeArrowheads="1"/>
              </p:cNvSpPr>
              <p:nvPr/>
            </p:nvSpPr>
            <p:spPr bwMode="auto">
              <a:xfrm>
                <a:off x="1449" y="2886"/>
                <a:ext cx="115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dirty="0" err="1" smtClean="0">
                    <a:solidFill>
                      <a:srgbClr val="FFFF00"/>
                    </a:solidFill>
                    <a:latin typeface="Cambria"/>
                    <a:cs typeface="Cambria"/>
                  </a:rPr>
                  <a:t>Energy</a:t>
                </a:r>
                <a:r>
                  <a:rPr lang="fr-FR" dirty="0" smtClean="0">
                    <a:solidFill>
                      <a:srgbClr val="FFFF00"/>
                    </a:solidFill>
                    <a:latin typeface="Cambria"/>
                    <a:cs typeface="Cambria"/>
                  </a:rPr>
                  <a:t>(eV</a:t>
                </a:r>
                <a:r>
                  <a:rPr lang="fr-FR" dirty="0">
                    <a:solidFill>
                      <a:srgbClr val="FFFF00"/>
                    </a:solidFill>
                    <a:latin typeface="Cambria"/>
                    <a:cs typeface="Cambria"/>
                  </a:rPr>
                  <a:t>)</a:t>
                </a:r>
              </a:p>
            </p:txBody>
          </p:sp>
        </p:grpSp>
        <p:grpSp>
          <p:nvGrpSpPr>
            <p:cNvPr id="244" name="Group 114"/>
            <p:cNvGrpSpPr>
              <a:grpSpLocks/>
            </p:cNvGrpSpPr>
            <p:nvPr/>
          </p:nvGrpSpPr>
          <p:grpSpPr bwMode="auto">
            <a:xfrm>
              <a:off x="776" y="683"/>
              <a:ext cx="2108" cy="1893"/>
              <a:chOff x="776" y="683"/>
              <a:chExt cx="2108" cy="1893"/>
            </a:xfrm>
          </p:grpSpPr>
          <p:sp>
            <p:nvSpPr>
              <p:cNvPr id="273" name="Freeform 7"/>
              <p:cNvSpPr>
                <a:spLocks/>
              </p:cNvSpPr>
              <p:nvPr/>
            </p:nvSpPr>
            <p:spPr bwMode="auto">
              <a:xfrm>
                <a:off x="776" y="683"/>
                <a:ext cx="824" cy="1893"/>
              </a:xfrm>
              <a:custGeom>
                <a:avLst/>
                <a:gdLst>
                  <a:gd name="T0" fmla="*/ 0 w 824"/>
                  <a:gd name="T1" fmla="*/ 501 h 1893"/>
                  <a:gd name="T2" fmla="*/ 84 w 824"/>
                  <a:gd name="T3" fmla="*/ 381 h 1893"/>
                  <a:gd name="T4" fmla="*/ 176 w 824"/>
                  <a:gd name="T5" fmla="*/ 257 h 1893"/>
                  <a:gd name="T6" fmla="*/ 300 w 824"/>
                  <a:gd name="T7" fmla="*/ 129 h 1893"/>
                  <a:gd name="T8" fmla="*/ 404 w 824"/>
                  <a:gd name="T9" fmla="*/ 33 h 1893"/>
                  <a:gd name="T10" fmla="*/ 440 w 824"/>
                  <a:gd name="T11" fmla="*/ 13 h 1893"/>
                  <a:gd name="T12" fmla="*/ 480 w 824"/>
                  <a:gd name="T13" fmla="*/ 1 h 1893"/>
                  <a:gd name="T14" fmla="*/ 524 w 824"/>
                  <a:gd name="T15" fmla="*/ 5 h 1893"/>
                  <a:gd name="T16" fmla="*/ 560 w 824"/>
                  <a:gd name="T17" fmla="*/ 25 h 1893"/>
                  <a:gd name="T18" fmla="*/ 604 w 824"/>
                  <a:gd name="T19" fmla="*/ 101 h 1893"/>
                  <a:gd name="T20" fmla="*/ 636 w 824"/>
                  <a:gd name="T21" fmla="*/ 189 h 1893"/>
                  <a:gd name="T22" fmla="*/ 684 w 824"/>
                  <a:gd name="T23" fmla="*/ 401 h 1893"/>
                  <a:gd name="T24" fmla="*/ 740 w 824"/>
                  <a:gd name="T25" fmla="*/ 817 h 1893"/>
                  <a:gd name="T26" fmla="*/ 784 w 824"/>
                  <a:gd name="T27" fmla="*/ 1237 h 1893"/>
                  <a:gd name="T28" fmla="*/ 808 w 824"/>
                  <a:gd name="T29" fmla="*/ 1617 h 1893"/>
                  <a:gd name="T30" fmla="*/ 824 w 824"/>
                  <a:gd name="T31" fmla="*/ 1893 h 18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4"/>
                  <a:gd name="T49" fmla="*/ 0 h 1893"/>
                  <a:gd name="T50" fmla="*/ 824 w 824"/>
                  <a:gd name="T51" fmla="*/ 1893 h 18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4" h="1893">
                    <a:moveTo>
                      <a:pt x="0" y="501"/>
                    </a:moveTo>
                    <a:cubicBezTo>
                      <a:pt x="27" y="461"/>
                      <a:pt x="55" y="422"/>
                      <a:pt x="84" y="381"/>
                    </a:cubicBezTo>
                    <a:cubicBezTo>
                      <a:pt x="113" y="340"/>
                      <a:pt x="140" y="299"/>
                      <a:pt x="176" y="257"/>
                    </a:cubicBezTo>
                    <a:cubicBezTo>
                      <a:pt x="212" y="215"/>
                      <a:pt x="262" y="166"/>
                      <a:pt x="300" y="129"/>
                    </a:cubicBezTo>
                    <a:cubicBezTo>
                      <a:pt x="338" y="92"/>
                      <a:pt x="381" y="52"/>
                      <a:pt x="404" y="33"/>
                    </a:cubicBezTo>
                    <a:cubicBezTo>
                      <a:pt x="427" y="14"/>
                      <a:pt x="427" y="18"/>
                      <a:pt x="440" y="13"/>
                    </a:cubicBezTo>
                    <a:cubicBezTo>
                      <a:pt x="453" y="8"/>
                      <a:pt x="466" y="2"/>
                      <a:pt x="480" y="1"/>
                    </a:cubicBezTo>
                    <a:cubicBezTo>
                      <a:pt x="494" y="0"/>
                      <a:pt x="511" y="1"/>
                      <a:pt x="524" y="5"/>
                    </a:cubicBezTo>
                    <a:cubicBezTo>
                      <a:pt x="537" y="9"/>
                      <a:pt x="547" y="9"/>
                      <a:pt x="560" y="25"/>
                    </a:cubicBezTo>
                    <a:cubicBezTo>
                      <a:pt x="573" y="41"/>
                      <a:pt x="591" y="74"/>
                      <a:pt x="604" y="101"/>
                    </a:cubicBezTo>
                    <a:cubicBezTo>
                      <a:pt x="617" y="128"/>
                      <a:pt x="623" y="139"/>
                      <a:pt x="636" y="189"/>
                    </a:cubicBezTo>
                    <a:cubicBezTo>
                      <a:pt x="649" y="239"/>
                      <a:pt x="667" y="296"/>
                      <a:pt x="684" y="401"/>
                    </a:cubicBezTo>
                    <a:cubicBezTo>
                      <a:pt x="701" y="506"/>
                      <a:pt x="723" y="678"/>
                      <a:pt x="740" y="817"/>
                    </a:cubicBezTo>
                    <a:cubicBezTo>
                      <a:pt x="757" y="956"/>
                      <a:pt x="773" y="1104"/>
                      <a:pt x="784" y="1237"/>
                    </a:cubicBezTo>
                    <a:cubicBezTo>
                      <a:pt x="795" y="1370"/>
                      <a:pt x="801" y="1508"/>
                      <a:pt x="808" y="1617"/>
                    </a:cubicBezTo>
                    <a:cubicBezTo>
                      <a:pt x="815" y="1726"/>
                      <a:pt x="819" y="1809"/>
                      <a:pt x="824" y="1893"/>
                    </a:cubicBezTo>
                  </a:path>
                </a:pathLst>
              </a:custGeom>
              <a:noFill/>
              <a:ln w="31750">
                <a:solidFill>
                  <a:srgbClr val="FF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74" name="Text Box 92"/>
              <p:cNvSpPr txBox="1">
                <a:spLocks noChangeArrowheads="1"/>
              </p:cNvSpPr>
              <p:nvPr/>
            </p:nvSpPr>
            <p:spPr bwMode="auto">
              <a:xfrm>
                <a:off x="1496" y="811"/>
                <a:ext cx="40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FF6600"/>
                    </a:solidFill>
                    <a:latin typeface="Cambria"/>
                    <a:cs typeface="Cambria"/>
                  </a:rPr>
                  <a:t>CMB</a:t>
                </a:r>
                <a:endParaRPr lang="fr-FR" dirty="0">
                  <a:solidFill>
                    <a:srgbClr val="FF6600"/>
                  </a:solidFill>
                  <a:latin typeface="Cambria"/>
                  <a:cs typeface="Cambria"/>
                </a:endParaRPr>
              </a:p>
            </p:txBody>
          </p:sp>
          <p:sp>
            <p:nvSpPr>
              <p:cNvPr id="275" name="Line 93"/>
              <p:cNvSpPr>
                <a:spLocks noChangeShapeType="1"/>
              </p:cNvSpPr>
              <p:nvPr/>
            </p:nvSpPr>
            <p:spPr bwMode="auto">
              <a:xfrm>
                <a:off x="1448" y="1012"/>
                <a:ext cx="1436" cy="0"/>
              </a:xfrm>
              <a:prstGeom prst="line">
                <a:avLst/>
              </a:prstGeom>
              <a:noFill/>
              <a:ln w="12700">
                <a:solidFill>
                  <a:srgbClr val="FF66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nvGrpSpPr>
            <p:cNvPr id="245" name="Group 115"/>
            <p:cNvGrpSpPr>
              <a:grpSpLocks/>
            </p:cNvGrpSpPr>
            <p:nvPr/>
          </p:nvGrpSpPr>
          <p:grpSpPr bwMode="auto">
            <a:xfrm>
              <a:off x="2357" y="1363"/>
              <a:ext cx="1927" cy="1123"/>
              <a:chOff x="2357" y="1363"/>
              <a:chExt cx="1927" cy="1123"/>
            </a:xfrm>
          </p:grpSpPr>
          <p:grpSp>
            <p:nvGrpSpPr>
              <p:cNvPr id="267" name="Group 66"/>
              <p:cNvGrpSpPr>
                <a:grpSpLocks/>
              </p:cNvGrpSpPr>
              <p:nvPr/>
            </p:nvGrpSpPr>
            <p:grpSpPr bwMode="auto">
              <a:xfrm>
                <a:off x="2357" y="1495"/>
                <a:ext cx="1183" cy="991"/>
                <a:chOff x="2357" y="1495"/>
                <a:chExt cx="1183" cy="991"/>
              </a:xfrm>
            </p:grpSpPr>
            <p:sp>
              <p:nvSpPr>
                <p:cNvPr id="270" name="Freeform 11"/>
                <p:cNvSpPr>
                  <a:spLocks/>
                </p:cNvSpPr>
                <p:nvPr/>
              </p:nvSpPr>
              <p:spPr bwMode="auto">
                <a:xfrm>
                  <a:off x="2357" y="1495"/>
                  <a:ext cx="1004" cy="991"/>
                </a:xfrm>
                <a:custGeom>
                  <a:avLst/>
                  <a:gdLst>
                    <a:gd name="T0" fmla="*/ 0 w 1004"/>
                    <a:gd name="T1" fmla="*/ 991 h 991"/>
                    <a:gd name="T2" fmla="*/ 140 w 1004"/>
                    <a:gd name="T3" fmla="*/ 807 h 991"/>
                    <a:gd name="T4" fmla="*/ 324 w 1004"/>
                    <a:gd name="T5" fmla="*/ 543 h 991"/>
                    <a:gd name="T6" fmla="*/ 480 w 1004"/>
                    <a:gd name="T7" fmla="*/ 335 h 991"/>
                    <a:gd name="T8" fmla="*/ 652 w 1004"/>
                    <a:gd name="T9" fmla="*/ 131 h 991"/>
                    <a:gd name="T10" fmla="*/ 748 w 1004"/>
                    <a:gd name="T11" fmla="*/ 39 h 991"/>
                    <a:gd name="T12" fmla="*/ 792 w 1004"/>
                    <a:gd name="T13" fmla="*/ 3 h 991"/>
                    <a:gd name="T14" fmla="*/ 840 w 1004"/>
                    <a:gd name="T15" fmla="*/ 19 h 991"/>
                    <a:gd name="T16" fmla="*/ 836 w 1004"/>
                    <a:gd name="T17" fmla="*/ 67 h 991"/>
                    <a:gd name="T18" fmla="*/ 840 w 1004"/>
                    <a:gd name="T19" fmla="*/ 267 h 991"/>
                    <a:gd name="T20" fmla="*/ 896 w 1004"/>
                    <a:gd name="T21" fmla="*/ 247 h 991"/>
                    <a:gd name="T22" fmla="*/ 924 w 1004"/>
                    <a:gd name="T23" fmla="*/ 223 h 991"/>
                    <a:gd name="T24" fmla="*/ 952 w 1004"/>
                    <a:gd name="T25" fmla="*/ 235 h 991"/>
                    <a:gd name="T26" fmla="*/ 976 w 1004"/>
                    <a:gd name="T27" fmla="*/ 283 h 991"/>
                    <a:gd name="T28" fmla="*/ 1004 w 1004"/>
                    <a:gd name="T29" fmla="*/ 399 h 9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4"/>
                    <a:gd name="T46" fmla="*/ 0 h 991"/>
                    <a:gd name="T47" fmla="*/ 1004 w 1004"/>
                    <a:gd name="T48" fmla="*/ 991 h 9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4" h="991">
                      <a:moveTo>
                        <a:pt x="0" y="991"/>
                      </a:moveTo>
                      <a:cubicBezTo>
                        <a:pt x="43" y="936"/>
                        <a:pt x="86" y="882"/>
                        <a:pt x="140" y="807"/>
                      </a:cubicBezTo>
                      <a:cubicBezTo>
                        <a:pt x="194" y="732"/>
                        <a:pt x="267" y="622"/>
                        <a:pt x="324" y="543"/>
                      </a:cubicBezTo>
                      <a:cubicBezTo>
                        <a:pt x="381" y="464"/>
                        <a:pt x="425" y="404"/>
                        <a:pt x="480" y="335"/>
                      </a:cubicBezTo>
                      <a:cubicBezTo>
                        <a:pt x="535" y="266"/>
                        <a:pt x="607" y="180"/>
                        <a:pt x="652" y="131"/>
                      </a:cubicBezTo>
                      <a:cubicBezTo>
                        <a:pt x="697" y="82"/>
                        <a:pt x="725" y="60"/>
                        <a:pt x="748" y="39"/>
                      </a:cubicBezTo>
                      <a:cubicBezTo>
                        <a:pt x="771" y="18"/>
                        <a:pt x="777" y="6"/>
                        <a:pt x="792" y="3"/>
                      </a:cubicBezTo>
                      <a:cubicBezTo>
                        <a:pt x="807" y="0"/>
                        <a:pt x="833" y="8"/>
                        <a:pt x="840" y="19"/>
                      </a:cubicBezTo>
                      <a:cubicBezTo>
                        <a:pt x="847" y="30"/>
                        <a:pt x="836" y="26"/>
                        <a:pt x="836" y="67"/>
                      </a:cubicBezTo>
                      <a:cubicBezTo>
                        <a:pt x="836" y="108"/>
                        <a:pt x="830" y="237"/>
                        <a:pt x="840" y="267"/>
                      </a:cubicBezTo>
                      <a:cubicBezTo>
                        <a:pt x="850" y="297"/>
                        <a:pt x="882" y="254"/>
                        <a:pt x="896" y="247"/>
                      </a:cubicBezTo>
                      <a:cubicBezTo>
                        <a:pt x="910" y="240"/>
                        <a:pt x="915" y="225"/>
                        <a:pt x="924" y="223"/>
                      </a:cubicBezTo>
                      <a:cubicBezTo>
                        <a:pt x="933" y="221"/>
                        <a:pt x="943" y="225"/>
                        <a:pt x="952" y="235"/>
                      </a:cubicBezTo>
                      <a:cubicBezTo>
                        <a:pt x="961" y="245"/>
                        <a:pt x="967" y="256"/>
                        <a:pt x="976" y="283"/>
                      </a:cubicBezTo>
                      <a:cubicBezTo>
                        <a:pt x="985" y="310"/>
                        <a:pt x="994" y="354"/>
                        <a:pt x="1004" y="399"/>
                      </a:cubicBezTo>
                    </a:path>
                  </a:pathLst>
                </a:custGeom>
                <a:noFill/>
                <a:ln w="3175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71" name="Freeform 12"/>
                <p:cNvSpPr>
                  <a:spLocks/>
                </p:cNvSpPr>
                <p:nvPr/>
              </p:nvSpPr>
              <p:spPr bwMode="auto">
                <a:xfrm>
                  <a:off x="3262" y="1632"/>
                  <a:ext cx="4" cy="112"/>
                </a:xfrm>
                <a:custGeom>
                  <a:avLst/>
                  <a:gdLst>
                    <a:gd name="T0" fmla="*/ 4 w 4"/>
                    <a:gd name="T1" fmla="*/ 0 h 112"/>
                    <a:gd name="T2" fmla="*/ 0 w 4"/>
                    <a:gd name="T3" fmla="*/ 112 h 112"/>
                    <a:gd name="T4" fmla="*/ 0 60000 65536"/>
                    <a:gd name="T5" fmla="*/ 0 60000 65536"/>
                    <a:gd name="T6" fmla="*/ 0 w 4"/>
                    <a:gd name="T7" fmla="*/ 0 h 112"/>
                    <a:gd name="T8" fmla="*/ 4 w 4"/>
                    <a:gd name="T9" fmla="*/ 112 h 112"/>
                  </a:gdLst>
                  <a:ahLst/>
                  <a:cxnLst>
                    <a:cxn ang="T4">
                      <a:pos x="T0" y="T1"/>
                    </a:cxn>
                    <a:cxn ang="T5">
                      <a:pos x="T2" y="T3"/>
                    </a:cxn>
                  </a:cxnLst>
                  <a:rect l="T6" t="T7" r="T8" b="T9"/>
                  <a:pathLst>
                    <a:path w="4" h="112">
                      <a:moveTo>
                        <a:pt x="4" y="0"/>
                      </a:moveTo>
                      <a:cubicBezTo>
                        <a:pt x="4" y="0"/>
                        <a:pt x="2" y="56"/>
                        <a:pt x="0" y="112"/>
                      </a:cubicBezTo>
                    </a:path>
                  </a:pathLst>
                </a:custGeom>
                <a:noFill/>
                <a:ln w="3175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72" name="Freeform 13"/>
                <p:cNvSpPr>
                  <a:spLocks/>
                </p:cNvSpPr>
                <p:nvPr/>
              </p:nvSpPr>
              <p:spPr bwMode="auto">
                <a:xfrm>
                  <a:off x="3368" y="1944"/>
                  <a:ext cx="172" cy="158"/>
                </a:xfrm>
                <a:custGeom>
                  <a:avLst/>
                  <a:gdLst>
                    <a:gd name="T0" fmla="*/ 0 w 172"/>
                    <a:gd name="T1" fmla="*/ 50 h 158"/>
                    <a:gd name="T2" fmla="*/ 44 w 172"/>
                    <a:gd name="T3" fmla="*/ 12 h 158"/>
                    <a:gd name="T4" fmla="*/ 88 w 172"/>
                    <a:gd name="T5" fmla="*/ 0 h 158"/>
                    <a:gd name="T6" fmla="*/ 136 w 172"/>
                    <a:gd name="T7" fmla="*/ 10 h 158"/>
                    <a:gd name="T8" fmla="*/ 156 w 172"/>
                    <a:gd name="T9" fmla="*/ 40 h 158"/>
                    <a:gd name="T10" fmla="*/ 170 w 172"/>
                    <a:gd name="T11" fmla="*/ 74 h 158"/>
                    <a:gd name="T12" fmla="*/ 170 w 172"/>
                    <a:gd name="T13" fmla="*/ 158 h 158"/>
                    <a:gd name="T14" fmla="*/ 0 60000 65536"/>
                    <a:gd name="T15" fmla="*/ 0 60000 65536"/>
                    <a:gd name="T16" fmla="*/ 0 60000 65536"/>
                    <a:gd name="T17" fmla="*/ 0 60000 65536"/>
                    <a:gd name="T18" fmla="*/ 0 60000 65536"/>
                    <a:gd name="T19" fmla="*/ 0 60000 65536"/>
                    <a:gd name="T20" fmla="*/ 0 60000 65536"/>
                    <a:gd name="T21" fmla="*/ 0 w 172"/>
                    <a:gd name="T22" fmla="*/ 0 h 158"/>
                    <a:gd name="T23" fmla="*/ 172 w 172"/>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158">
                      <a:moveTo>
                        <a:pt x="0" y="50"/>
                      </a:moveTo>
                      <a:cubicBezTo>
                        <a:pt x="14" y="35"/>
                        <a:pt x="29" y="20"/>
                        <a:pt x="44" y="12"/>
                      </a:cubicBezTo>
                      <a:cubicBezTo>
                        <a:pt x="59" y="4"/>
                        <a:pt x="73" y="0"/>
                        <a:pt x="88" y="0"/>
                      </a:cubicBezTo>
                      <a:cubicBezTo>
                        <a:pt x="103" y="0"/>
                        <a:pt x="125" y="3"/>
                        <a:pt x="136" y="10"/>
                      </a:cubicBezTo>
                      <a:cubicBezTo>
                        <a:pt x="147" y="17"/>
                        <a:pt x="150" y="29"/>
                        <a:pt x="156" y="40"/>
                      </a:cubicBezTo>
                      <a:cubicBezTo>
                        <a:pt x="162" y="51"/>
                        <a:pt x="168" y="54"/>
                        <a:pt x="170" y="74"/>
                      </a:cubicBezTo>
                      <a:cubicBezTo>
                        <a:pt x="172" y="94"/>
                        <a:pt x="171" y="126"/>
                        <a:pt x="170" y="158"/>
                      </a:cubicBezTo>
                    </a:path>
                  </a:pathLst>
                </a:custGeom>
                <a:noFill/>
                <a:ln w="3175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sp>
            <p:nvSpPr>
              <p:cNvPr id="268" name="Text Box 95"/>
              <p:cNvSpPr txBox="1">
                <a:spLocks noChangeArrowheads="1"/>
              </p:cNvSpPr>
              <p:nvPr/>
            </p:nvSpPr>
            <p:spPr bwMode="auto">
              <a:xfrm>
                <a:off x="3270" y="1363"/>
                <a:ext cx="459"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FFFF00"/>
                    </a:solidFill>
                    <a:latin typeface="Cambria"/>
                    <a:cs typeface="Cambria"/>
                  </a:rPr>
                  <a:t> </a:t>
                </a:r>
                <a:r>
                  <a:rPr lang="fr-FR" sz="1600" dirty="0" err="1" smtClean="0">
                    <a:solidFill>
                      <a:srgbClr val="FFFF00"/>
                    </a:solidFill>
                    <a:latin typeface="Cambria"/>
                    <a:cs typeface="Cambria"/>
                  </a:rPr>
                  <a:t>solar</a:t>
                </a:r>
                <a:r>
                  <a:rPr lang="fr-FR" sz="1600" dirty="0" smtClean="0">
                    <a:solidFill>
                      <a:srgbClr val="FFFF00"/>
                    </a:solidFill>
                    <a:latin typeface="Cambria"/>
                    <a:cs typeface="Cambria"/>
                  </a:rPr>
                  <a:t> </a:t>
                </a:r>
                <a:endParaRPr lang="fr-FR" dirty="0">
                  <a:solidFill>
                    <a:srgbClr val="FFFF00"/>
                  </a:solidFill>
                  <a:latin typeface="Cambria"/>
                  <a:cs typeface="Cambria"/>
                </a:endParaRPr>
              </a:p>
            </p:txBody>
          </p:sp>
          <p:sp>
            <p:nvSpPr>
              <p:cNvPr id="269" name="Line 96"/>
              <p:cNvSpPr>
                <a:spLocks noChangeShapeType="1"/>
              </p:cNvSpPr>
              <p:nvPr/>
            </p:nvSpPr>
            <p:spPr bwMode="auto">
              <a:xfrm>
                <a:off x="3192" y="1548"/>
                <a:ext cx="1092" cy="0"/>
              </a:xfrm>
              <a:prstGeom prst="line">
                <a:avLst/>
              </a:prstGeom>
              <a:noFill/>
              <a:ln w="12700">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nvGrpSpPr>
            <p:cNvPr id="246" name="Group 116"/>
            <p:cNvGrpSpPr>
              <a:grpSpLocks/>
            </p:cNvGrpSpPr>
            <p:nvPr/>
          </p:nvGrpSpPr>
          <p:grpSpPr bwMode="auto">
            <a:xfrm>
              <a:off x="3112" y="1647"/>
              <a:ext cx="1908" cy="225"/>
              <a:chOff x="3112" y="1647"/>
              <a:chExt cx="1908" cy="225"/>
            </a:xfrm>
          </p:grpSpPr>
          <p:sp>
            <p:nvSpPr>
              <p:cNvPr id="264" name="Freeform 8"/>
              <p:cNvSpPr>
                <a:spLocks/>
              </p:cNvSpPr>
              <p:nvPr/>
            </p:nvSpPr>
            <p:spPr bwMode="auto">
              <a:xfrm>
                <a:off x="3112" y="1647"/>
                <a:ext cx="512" cy="225"/>
              </a:xfrm>
              <a:custGeom>
                <a:avLst/>
                <a:gdLst>
                  <a:gd name="T0" fmla="*/ 0 w 512"/>
                  <a:gd name="T1" fmla="*/ 205 h 225"/>
                  <a:gd name="T2" fmla="*/ 108 w 512"/>
                  <a:gd name="T3" fmla="*/ 125 h 225"/>
                  <a:gd name="T4" fmla="*/ 230 w 512"/>
                  <a:gd name="T5" fmla="*/ 41 h 225"/>
                  <a:gd name="T6" fmla="*/ 286 w 512"/>
                  <a:gd name="T7" fmla="*/ 7 h 225"/>
                  <a:gd name="T8" fmla="*/ 344 w 512"/>
                  <a:gd name="T9" fmla="*/ 1 h 225"/>
                  <a:gd name="T10" fmla="*/ 392 w 512"/>
                  <a:gd name="T11" fmla="*/ 5 h 225"/>
                  <a:gd name="T12" fmla="*/ 430 w 512"/>
                  <a:gd name="T13" fmla="*/ 29 h 225"/>
                  <a:gd name="T14" fmla="*/ 466 w 512"/>
                  <a:gd name="T15" fmla="*/ 81 h 225"/>
                  <a:gd name="T16" fmla="*/ 486 w 512"/>
                  <a:gd name="T17" fmla="*/ 135 h 225"/>
                  <a:gd name="T18" fmla="*/ 512 w 512"/>
                  <a:gd name="T19" fmla="*/ 225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225"/>
                  <a:gd name="T32" fmla="*/ 512 w 512"/>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225">
                    <a:moveTo>
                      <a:pt x="0" y="205"/>
                    </a:moveTo>
                    <a:cubicBezTo>
                      <a:pt x="35" y="178"/>
                      <a:pt x="70" y="152"/>
                      <a:pt x="108" y="125"/>
                    </a:cubicBezTo>
                    <a:cubicBezTo>
                      <a:pt x="146" y="98"/>
                      <a:pt x="200" y="61"/>
                      <a:pt x="230" y="41"/>
                    </a:cubicBezTo>
                    <a:cubicBezTo>
                      <a:pt x="260" y="21"/>
                      <a:pt x="267" y="14"/>
                      <a:pt x="286" y="7"/>
                    </a:cubicBezTo>
                    <a:cubicBezTo>
                      <a:pt x="305" y="0"/>
                      <a:pt x="326" y="1"/>
                      <a:pt x="344" y="1"/>
                    </a:cubicBezTo>
                    <a:cubicBezTo>
                      <a:pt x="362" y="1"/>
                      <a:pt x="378" y="0"/>
                      <a:pt x="392" y="5"/>
                    </a:cubicBezTo>
                    <a:cubicBezTo>
                      <a:pt x="406" y="10"/>
                      <a:pt x="418" y="16"/>
                      <a:pt x="430" y="29"/>
                    </a:cubicBezTo>
                    <a:cubicBezTo>
                      <a:pt x="442" y="42"/>
                      <a:pt x="457" y="63"/>
                      <a:pt x="466" y="81"/>
                    </a:cubicBezTo>
                    <a:cubicBezTo>
                      <a:pt x="475" y="99"/>
                      <a:pt x="478" y="111"/>
                      <a:pt x="486" y="135"/>
                    </a:cubicBezTo>
                    <a:cubicBezTo>
                      <a:pt x="494" y="159"/>
                      <a:pt x="508" y="210"/>
                      <a:pt x="512" y="225"/>
                    </a:cubicBezTo>
                  </a:path>
                </a:pathLst>
              </a:custGeom>
              <a:noFill/>
              <a:ln w="31750">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65" name="Text Box 97"/>
              <p:cNvSpPr txBox="1">
                <a:spLocks noChangeArrowheads="1"/>
              </p:cNvSpPr>
              <p:nvPr/>
            </p:nvSpPr>
            <p:spPr bwMode="auto">
              <a:xfrm>
                <a:off x="3694" y="1659"/>
                <a:ext cx="842"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008000"/>
                    </a:solidFill>
                  </a:rPr>
                  <a:t> </a:t>
                </a:r>
                <a:r>
                  <a:rPr lang="fr-FR" sz="1600" dirty="0" smtClean="0">
                    <a:solidFill>
                      <a:schemeClr val="accent1"/>
                    </a:solidFill>
                  </a:rPr>
                  <a:t>Supernova</a:t>
                </a:r>
                <a:endParaRPr lang="fr-FR" dirty="0">
                  <a:solidFill>
                    <a:schemeClr val="accent1"/>
                  </a:solidFill>
                </a:endParaRPr>
              </a:p>
            </p:txBody>
          </p:sp>
          <p:sp>
            <p:nvSpPr>
              <p:cNvPr id="266" name="Line 98"/>
              <p:cNvSpPr>
                <a:spLocks noChangeShapeType="1"/>
              </p:cNvSpPr>
              <p:nvPr/>
            </p:nvSpPr>
            <p:spPr bwMode="auto">
              <a:xfrm>
                <a:off x="3628" y="1848"/>
                <a:ext cx="139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nvGrpSpPr>
            <p:cNvPr id="247" name="Group 105"/>
            <p:cNvGrpSpPr>
              <a:grpSpLocks/>
            </p:cNvGrpSpPr>
            <p:nvPr/>
          </p:nvGrpSpPr>
          <p:grpSpPr bwMode="auto">
            <a:xfrm>
              <a:off x="3104" y="1837"/>
              <a:ext cx="1800" cy="319"/>
              <a:chOff x="3104" y="1837"/>
              <a:chExt cx="1800" cy="319"/>
            </a:xfrm>
          </p:grpSpPr>
          <p:sp>
            <p:nvSpPr>
              <p:cNvPr id="261" name="Freeform 14"/>
              <p:cNvSpPr>
                <a:spLocks/>
              </p:cNvSpPr>
              <p:nvPr/>
            </p:nvSpPr>
            <p:spPr bwMode="auto">
              <a:xfrm>
                <a:off x="3104" y="1837"/>
                <a:ext cx="288" cy="319"/>
              </a:xfrm>
              <a:custGeom>
                <a:avLst/>
                <a:gdLst>
                  <a:gd name="T0" fmla="*/ 0 w 288"/>
                  <a:gd name="T1" fmla="*/ 1 h 319"/>
                  <a:gd name="T2" fmla="*/ 130 w 288"/>
                  <a:gd name="T3" fmla="*/ 1 h 319"/>
                  <a:gd name="T4" fmla="*/ 168 w 288"/>
                  <a:gd name="T5" fmla="*/ 5 h 319"/>
                  <a:gd name="T6" fmla="*/ 192 w 288"/>
                  <a:gd name="T7" fmla="*/ 17 h 319"/>
                  <a:gd name="T8" fmla="*/ 204 w 288"/>
                  <a:gd name="T9" fmla="*/ 51 h 319"/>
                  <a:gd name="T10" fmla="*/ 204 w 288"/>
                  <a:gd name="T11" fmla="*/ 89 h 319"/>
                  <a:gd name="T12" fmla="*/ 210 w 288"/>
                  <a:gd name="T13" fmla="*/ 101 h 319"/>
                  <a:gd name="T14" fmla="*/ 230 w 288"/>
                  <a:gd name="T15" fmla="*/ 99 h 319"/>
                  <a:gd name="T16" fmla="*/ 250 w 288"/>
                  <a:gd name="T17" fmla="*/ 107 h 319"/>
                  <a:gd name="T18" fmla="*/ 250 w 288"/>
                  <a:gd name="T19" fmla="*/ 165 h 319"/>
                  <a:gd name="T20" fmla="*/ 258 w 288"/>
                  <a:gd name="T21" fmla="*/ 189 h 319"/>
                  <a:gd name="T22" fmla="*/ 284 w 288"/>
                  <a:gd name="T23" fmla="*/ 217 h 319"/>
                  <a:gd name="T24" fmla="*/ 284 w 288"/>
                  <a:gd name="T25" fmla="*/ 319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319"/>
                  <a:gd name="T41" fmla="*/ 288 w 288"/>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319">
                    <a:moveTo>
                      <a:pt x="0" y="1"/>
                    </a:moveTo>
                    <a:cubicBezTo>
                      <a:pt x="51" y="0"/>
                      <a:pt x="102" y="0"/>
                      <a:pt x="130" y="1"/>
                    </a:cubicBezTo>
                    <a:cubicBezTo>
                      <a:pt x="158" y="2"/>
                      <a:pt x="158" y="2"/>
                      <a:pt x="168" y="5"/>
                    </a:cubicBezTo>
                    <a:cubicBezTo>
                      <a:pt x="178" y="8"/>
                      <a:pt x="186" y="9"/>
                      <a:pt x="192" y="17"/>
                    </a:cubicBezTo>
                    <a:cubicBezTo>
                      <a:pt x="198" y="25"/>
                      <a:pt x="202" y="39"/>
                      <a:pt x="204" y="51"/>
                    </a:cubicBezTo>
                    <a:cubicBezTo>
                      <a:pt x="206" y="63"/>
                      <a:pt x="203" y="81"/>
                      <a:pt x="204" y="89"/>
                    </a:cubicBezTo>
                    <a:cubicBezTo>
                      <a:pt x="205" y="97"/>
                      <a:pt x="206" y="99"/>
                      <a:pt x="210" y="101"/>
                    </a:cubicBezTo>
                    <a:cubicBezTo>
                      <a:pt x="214" y="103"/>
                      <a:pt x="223" y="98"/>
                      <a:pt x="230" y="99"/>
                    </a:cubicBezTo>
                    <a:cubicBezTo>
                      <a:pt x="237" y="100"/>
                      <a:pt x="247" y="96"/>
                      <a:pt x="250" y="107"/>
                    </a:cubicBezTo>
                    <a:cubicBezTo>
                      <a:pt x="253" y="118"/>
                      <a:pt x="249" y="151"/>
                      <a:pt x="250" y="165"/>
                    </a:cubicBezTo>
                    <a:cubicBezTo>
                      <a:pt x="251" y="179"/>
                      <a:pt x="252" y="180"/>
                      <a:pt x="258" y="189"/>
                    </a:cubicBezTo>
                    <a:cubicBezTo>
                      <a:pt x="264" y="198"/>
                      <a:pt x="280" y="195"/>
                      <a:pt x="284" y="217"/>
                    </a:cubicBezTo>
                    <a:cubicBezTo>
                      <a:pt x="288" y="239"/>
                      <a:pt x="286" y="279"/>
                      <a:pt x="284" y="319"/>
                    </a:cubicBezTo>
                  </a:path>
                </a:pathLst>
              </a:custGeom>
              <a:noFill/>
              <a:ln w="31750">
                <a:solidFill>
                  <a:srgbClr val="CC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62" name="Text Box 102"/>
              <p:cNvSpPr txBox="1">
                <a:spLocks noChangeArrowheads="1"/>
              </p:cNvSpPr>
              <p:nvPr/>
            </p:nvSpPr>
            <p:spPr bwMode="auto">
              <a:xfrm>
                <a:off x="3678" y="1884"/>
                <a:ext cx="743"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err="1" smtClean="0">
                    <a:solidFill>
                      <a:srgbClr val="FFFF00"/>
                    </a:solidFill>
                    <a:latin typeface="Cambria"/>
                    <a:cs typeface="Cambria"/>
                  </a:rPr>
                  <a:t>Géological</a:t>
                </a:r>
                <a:r>
                  <a:rPr lang="fr-FR" sz="1600" dirty="0" smtClean="0">
                    <a:solidFill>
                      <a:srgbClr val="FFFF00"/>
                    </a:solidFill>
                    <a:latin typeface="Cambria"/>
                    <a:cs typeface="Cambria"/>
                  </a:rPr>
                  <a:t>  </a:t>
                </a:r>
                <a:endParaRPr lang="fr-FR" sz="1600" dirty="0">
                  <a:solidFill>
                    <a:srgbClr val="FFFF00"/>
                  </a:solidFill>
                  <a:latin typeface="Cambria"/>
                  <a:cs typeface="Cambria"/>
                </a:endParaRPr>
              </a:p>
            </p:txBody>
          </p:sp>
          <p:sp>
            <p:nvSpPr>
              <p:cNvPr id="263" name="Line 104"/>
              <p:cNvSpPr>
                <a:spLocks noChangeShapeType="1"/>
              </p:cNvSpPr>
              <p:nvPr/>
            </p:nvSpPr>
            <p:spPr bwMode="auto">
              <a:xfrm>
                <a:off x="3384" y="2100"/>
                <a:ext cx="1520" cy="0"/>
              </a:xfrm>
              <a:prstGeom prst="line">
                <a:avLst/>
              </a:prstGeom>
              <a:noFill/>
              <a:ln w="12700">
                <a:solidFill>
                  <a:srgbClr val="CC66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nvGrpSpPr>
            <p:cNvPr id="248" name="Group 107"/>
            <p:cNvGrpSpPr>
              <a:grpSpLocks/>
            </p:cNvGrpSpPr>
            <p:nvPr/>
          </p:nvGrpSpPr>
          <p:grpSpPr bwMode="auto">
            <a:xfrm>
              <a:off x="3330" y="1959"/>
              <a:ext cx="2246" cy="387"/>
              <a:chOff x="3330" y="1959"/>
              <a:chExt cx="2246" cy="387"/>
            </a:xfrm>
          </p:grpSpPr>
          <p:sp>
            <p:nvSpPr>
              <p:cNvPr id="258" name="Freeform 15"/>
              <p:cNvSpPr>
                <a:spLocks/>
              </p:cNvSpPr>
              <p:nvPr/>
            </p:nvSpPr>
            <p:spPr bwMode="auto">
              <a:xfrm>
                <a:off x="3330" y="1959"/>
                <a:ext cx="162" cy="387"/>
              </a:xfrm>
              <a:custGeom>
                <a:avLst/>
                <a:gdLst>
                  <a:gd name="T0" fmla="*/ 0 w 162"/>
                  <a:gd name="T1" fmla="*/ 1 h 387"/>
                  <a:gd name="T2" fmla="*/ 44 w 162"/>
                  <a:gd name="T3" fmla="*/ 11 h 387"/>
                  <a:gd name="T4" fmla="*/ 92 w 162"/>
                  <a:gd name="T5" fmla="*/ 69 h 387"/>
                  <a:gd name="T6" fmla="*/ 130 w 162"/>
                  <a:gd name="T7" fmla="*/ 141 h 387"/>
                  <a:gd name="T8" fmla="*/ 150 w 162"/>
                  <a:gd name="T9" fmla="*/ 217 h 387"/>
                  <a:gd name="T10" fmla="*/ 160 w 162"/>
                  <a:gd name="T11" fmla="*/ 285 h 387"/>
                  <a:gd name="T12" fmla="*/ 160 w 162"/>
                  <a:gd name="T13" fmla="*/ 387 h 387"/>
                  <a:gd name="T14" fmla="*/ 0 60000 65536"/>
                  <a:gd name="T15" fmla="*/ 0 60000 65536"/>
                  <a:gd name="T16" fmla="*/ 0 60000 65536"/>
                  <a:gd name="T17" fmla="*/ 0 60000 65536"/>
                  <a:gd name="T18" fmla="*/ 0 60000 65536"/>
                  <a:gd name="T19" fmla="*/ 0 60000 65536"/>
                  <a:gd name="T20" fmla="*/ 0 60000 65536"/>
                  <a:gd name="T21" fmla="*/ 0 w 162"/>
                  <a:gd name="T22" fmla="*/ 0 h 387"/>
                  <a:gd name="T23" fmla="*/ 162 w 162"/>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387">
                    <a:moveTo>
                      <a:pt x="0" y="1"/>
                    </a:moveTo>
                    <a:cubicBezTo>
                      <a:pt x="14" y="0"/>
                      <a:pt x="29" y="0"/>
                      <a:pt x="44" y="11"/>
                    </a:cubicBezTo>
                    <a:cubicBezTo>
                      <a:pt x="59" y="22"/>
                      <a:pt x="78" y="47"/>
                      <a:pt x="92" y="69"/>
                    </a:cubicBezTo>
                    <a:cubicBezTo>
                      <a:pt x="106" y="91"/>
                      <a:pt x="120" y="116"/>
                      <a:pt x="130" y="141"/>
                    </a:cubicBezTo>
                    <a:cubicBezTo>
                      <a:pt x="140" y="166"/>
                      <a:pt x="145" y="193"/>
                      <a:pt x="150" y="217"/>
                    </a:cubicBezTo>
                    <a:cubicBezTo>
                      <a:pt x="155" y="241"/>
                      <a:pt x="158" y="257"/>
                      <a:pt x="160" y="285"/>
                    </a:cubicBezTo>
                    <a:cubicBezTo>
                      <a:pt x="162" y="313"/>
                      <a:pt x="161" y="350"/>
                      <a:pt x="160" y="387"/>
                    </a:cubicBezTo>
                  </a:path>
                </a:pathLst>
              </a:custGeom>
              <a:noFill/>
              <a:ln w="31750">
                <a:solidFill>
                  <a:srgbClr val="3333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9" name="Text Box 103"/>
              <p:cNvSpPr txBox="1">
                <a:spLocks noChangeArrowheads="1"/>
              </p:cNvSpPr>
              <p:nvPr/>
            </p:nvSpPr>
            <p:spPr bwMode="auto">
              <a:xfrm>
                <a:off x="3717" y="2095"/>
                <a:ext cx="651"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err="1" smtClean="0">
                    <a:solidFill>
                      <a:srgbClr val="FFFF00"/>
                    </a:solidFill>
                    <a:latin typeface="Cambria"/>
                    <a:cs typeface="Cambria"/>
                  </a:rPr>
                  <a:t>Reactors</a:t>
                </a:r>
                <a:endParaRPr lang="fr-FR" sz="1600" dirty="0">
                  <a:solidFill>
                    <a:srgbClr val="FFFF00"/>
                  </a:solidFill>
                  <a:latin typeface="Cambria"/>
                  <a:cs typeface="Cambria"/>
                </a:endParaRPr>
              </a:p>
            </p:txBody>
          </p:sp>
          <p:sp>
            <p:nvSpPr>
              <p:cNvPr id="260" name="Line 106"/>
              <p:cNvSpPr>
                <a:spLocks noChangeShapeType="1"/>
              </p:cNvSpPr>
              <p:nvPr/>
            </p:nvSpPr>
            <p:spPr bwMode="auto">
              <a:xfrm>
                <a:off x="3496" y="2276"/>
                <a:ext cx="2080" cy="0"/>
              </a:xfrm>
              <a:prstGeom prst="line">
                <a:avLst/>
              </a:prstGeom>
              <a:noFill/>
              <a:ln w="12700">
                <a:solidFill>
                  <a:srgbClr val="3333CC"/>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nvGrpSpPr>
            <p:cNvPr id="249" name="Group 117"/>
            <p:cNvGrpSpPr>
              <a:grpSpLocks/>
            </p:cNvGrpSpPr>
            <p:nvPr/>
          </p:nvGrpSpPr>
          <p:grpSpPr bwMode="auto">
            <a:xfrm>
              <a:off x="3372" y="2486"/>
              <a:ext cx="2172" cy="940"/>
              <a:chOff x="3372" y="2486"/>
              <a:chExt cx="2172" cy="940"/>
            </a:xfrm>
          </p:grpSpPr>
          <p:sp>
            <p:nvSpPr>
              <p:cNvPr id="255" name="Freeform 17"/>
              <p:cNvSpPr>
                <a:spLocks/>
              </p:cNvSpPr>
              <p:nvPr/>
            </p:nvSpPr>
            <p:spPr bwMode="auto">
              <a:xfrm>
                <a:off x="3372" y="2492"/>
                <a:ext cx="1926" cy="934"/>
              </a:xfrm>
              <a:custGeom>
                <a:avLst/>
                <a:gdLst>
                  <a:gd name="T0" fmla="*/ 0 w 1926"/>
                  <a:gd name="T1" fmla="*/ 82 h 934"/>
                  <a:gd name="T2" fmla="*/ 96 w 1926"/>
                  <a:gd name="T3" fmla="*/ 31 h 934"/>
                  <a:gd name="T4" fmla="*/ 165 w 1926"/>
                  <a:gd name="T5" fmla="*/ 10 h 934"/>
                  <a:gd name="T6" fmla="*/ 213 w 1926"/>
                  <a:gd name="T7" fmla="*/ 1 h 934"/>
                  <a:gd name="T8" fmla="*/ 285 w 1926"/>
                  <a:gd name="T9" fmla="*/ 16 h 934"/>
                  <a:gd name="T10" fmla="*/ 387 w 1926"/>
                  <a:gd name="T11" fmla="*/ 64 h 934"/>
                  <a:gd name="T12" fmla="*/ 651 w 1926"/>
                  <a:gd name="T13" fmla="*/ 199 h 934"/>
                  <a:gd name="T14" fmla="*/ 1080 w 1926"/>
                  <a:gd name="T15" fmla="*/ 424 h 934"/>
                  <a:gd name="T16" fmla="*/ 1437 w 1926"/>
                  <a:gd name="T17" fmla="*/ 631 h 934"/>
                  <a:gd name="T18" fmla="*/ 1926 w 1926"/>
                  <a:gd name="T19" fmla="*/ 934 h 9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6"/>
                  <a:gd name="T31" fmla="*/ 0 h 934"/>
                  <a:gd name="T32" fmla="*/ 1926 w 1926"/>
                  <a:gd name="T33" fmla="*/ 934 h 9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6" h="934">
                    <a:moveTo>
                      <a:pt x="0" y="82"/>
                    </a:moveTo>
                    <a:cubicBezTo>
                      <a:pt x="34" y="62"/>
                      <a:pt x="69" y="43"/>
                      <a:pt x="96" y="31"/>
                    </a:cubicBezTo>
                    <a:cubicBezTo>
                      <a:pt x="123" y="19"/>
                      <a:pt x="146" y="15"/>
                      <a:pt x="165" y="10"/>
                    </a:cubicBezTo>
                    <a:cubicBezTo>
                      <a:pt x="184" y="5"/>
                      <a:pt x="193" y="0"/>
                      <a:pt x="213" y="1"/>
                    </a:cubicBezTo>
                    <a:cubicBezTo>
                      <a:pt x="233" y="2"/>
                      <a:pt x="256" y="6"/>
                      <a:pt x="285" y="16"/>
                    </a:cubicBezTo>
                    <a:cubicBezTo>
                      <a:pt x="314" y="26"/>
                      <a:pt x="326" y="34"/>
                      <a:pt x="387" y="64"/>
                    </a:cubicBezTo>
                    <a:cubicBezTo>
                      <a:pt x="448" y="94"/>
                      <a:pt x="536" y="139"/>
                      <a:pt x="651" y="199"/>
                    </a:cubicBezTo>
                    <a:cubicBezTo>
                      <a:pt x="766" y="259"/>
                      <a:pt x="949" y="352"/>
                      <a:pt x="1080" y="424"/>
                    </a:cubicBezTo>
                    <a:cubicBezTo>
                      <a:pt x="1211" y="496"/>
                      <a:pt x="1296" y="546"/>
                      <a:pt x="1437" y="631"/>
                    </a:cubicBezTo>
                    <a:cubicBezTo>
                      <a:pt x="1578" y="716"/>
                      <a:pt x="1752" y="825"/>
                      <a:pt x="1926" y="934"/>
                    </a:cubicBezTo>
                  </a:path>
                </a:pathLst>
              </a:custGeom>
              <a:noFill/>
              <a:ln w="31750">
                <a:solidFill>
                  <a:srgbClr val="00CC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 name="Text Box 108"/>
              <p:cNvSpPr txBox="1">
                <a:spLocks noChangeArrowheads="1"/>
              </p:cNvSpPr>
              <p:nvPr/>
            </p:nvSpPr>
            <p:spPr bwMode="auto">
              <a:xfrm>
                <a:off x="4082" y="2486"/>
                <a:ext cx="957"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FFFF00"/>
                    </a:solidFill>
                    <a:latin typeface="Cambria"/>
                    <a:cs typeface="Cambria"/>
                  </a:rPr>
                  <a:t>  </a:t>
                </a:r>
                <a:r>
                  <a:rPr lang="fr-FR" sz="1600" dirty="0" err="1" smtClean="0">
                    <a:solidFill>
                      <a:srgbClr val="FFFF00"/>
                    </a:solidFill>
                    <a:latin typeface="Cambria"/>
                    <a:cs typeface="Cambria"/>
                  </a:rPr>
                  <a:t>Atmospheric</a:t>
                </a:r>
                <a:r>
                  <a:rPr lang="fr-FR" sz="1600" dirty="0" smtClean="0">
                    <a:solidFill>
                      <a:srgbClr val="FFFF00"/>
                    </a:solidFill>
                    <a:latin typeface="Cambria"/>
                    <a:cs typeface="Cambria"/>
                  </a:rPr>
                  <a:t> </a:t>
                </a:r>
                <a:endParaRPr lang="fr-FR" sz="1600" dirty="0">
                  <a:solidFill>
                    <a:srgbClr val="FFFF00"/>
                  </a:solidFill>
                  <a:latin typeface="Cambria"/>
                  <a:cs typeface="Cambria"/>
                </a:endParaRPr>
              </a:p>
            </p:txBody>
          </p:sp>
          <p:sp>
            <p:nvSpPr>
              <p:cNvPr id="257" name="Line 109"/>
              <p:cNvSpPr>
                <a:spLocks noChangeShapeType="1"/>
              </p:cNvSpPr>
              <p:nvPr/>
            </p:nvSpPr>
            <p:spPr bwMode="auto">
              <a:xfrm>
                <a:off x="4016" y="2684"/>
                <a:ext cx="1528" cy="0"/>
              </a:xfrm>
              <a:prstGeom prst="line">
                <a:avLst/>
              </a:prstGeom>
              <a:noFill/>
              <a:ln w="12700">
                <a:solidFill>
                  <a:srgbClr val="00CCFF"/>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nvGrpSpPr>
            <p:cNvPr id="250" name="Group 118"/>
            <p:cNvGrpSpPr>
              <a:grpSpLocks/>
            </p:cNvGrpSpPr>
            <p:nvPr/>
          </p:nvGrpSpPr>
          <p:grpSpPr bwMode="auto">
            <a:xfrm>
              <a:off x="4263" y="2838"/>
              <a:ext cx="1789" cy="516"/>
              <a:chOff x="4263" y="2838"/>
              <a:chExt cx="1789" cy="516"/>
            </a:xfrm>
          </p:grpSpPr>
          <p:sp>
            <p:nvSpPr>
              <p:cNvPr id="251" name="Freeform 18"/>
              <p:cNvSpPr>
                <a:spLocks/>
              </p:cNvSpPr>
              <p:nvPr/>
            </p:nvSpPr>
            <p:spPr bwMode="auto">
              <a:xfrm>
                <a:off x="4263" y="3224"/>
                <a:ext cx="1206" cy="130"/>
              </a:xfrm>
              <a:custGeom>
                <a:avLst/>
                <a:gdLst>
                  <a:gd name="T0" fmla="*/ 0 w 1206"/>
                  <a:gd name="T1" fmla="*/ 4 h 130"/>
                  <a:gd name="T2" fmla="*/ 270 w 1206"/>
                  <a:gd name="T3" fmla="*/ 1 h 130"/>
                  <a:gd name="T4" fmla="*/ 534 w 1206"/>
                  <a:gd name="T5" fmla="*/ 1 h 130"/>
                  <a:gd name="T6" fmla="*/ 789 w 1206"/>
                  <a:gd name="T7" fmla="*/ 7 h 130"/>
                  <a:gd name="T8" fmla="*/ 879 w 1206"/>
                  <a:gd name="T9" fmla="*/ 13 h 130"/>
                  <a:gd name="T10" fmla="*/ 954 w 1206"/>
                  <a:gd name="T11" fmla="*/ 34 h 130"/>
                  <a:gd name="T12" fmla="*/ 1053 w 1206"/>
                  <a:gd name="T13" fmla="*/ 61 h 130"/>
                  <a:gd name="T14" fmla="*/ 1122 w 1206"/>
                  <a:gd name="T15" fmla="*/ 94 h 130"/>
                  <a:gd name="T16" fmla="*/ 1206 w 1206"/>
                  <a:gd name="T17" fmla="*/ 13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6"/>
                  <a:gd name="T28" fmla="*/ 0 h 130"/>
                  <a:gd name="T29" fmla="*/ 1206 w 1206"/>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6" h="130">
                    <a:moveTo>
                      <a:pt x="0" y="4"/>
                    </a:moveTo>
                    <a:cubicBezTo>
                      <a:pt x="90" y="3"/>
                      <a:pt x="181" y="2"/>
                      <a:pt x="270" y="1"/>
                    </a:cubicBezTo>
                    <a:cubicBezTo>
                      <a:pt x="359" y="0"/>
                      <a:pt x="448" y="0"/>
                      <a:pt x="534" y="1"/>
                    </a:cubicBezTo>
                    <a:cubicBezTo>
                      <a:pt x="620" y="2"/>
                      <a:pt x="732" y="5"/>
                      <a:pt x="789" y="7"/>
                    </a:cubicBezTo>
                    <a:cubicBezTo>
                      <a:pt x="846" y="9"/>
                      <a:pt x="852" y="9"/>
                      <a:pt x="879" y="13"/>
                    </a:cubicBezTo>
                    <a:cubicBezTo>
                      <a:pt x="906" y="17"/>
                      <a:pt x="925" y="26"/>
                      <a:pt x="954" y="34"/>
                    </a:cubicBezTo>
                    <a:cubicBezTo>
                      <a:pt x="983" y="42"/>
                      <a:pt x="1025" y="51"/>
                      <a:pt x="1053" y="61"/>
                    </a:cubicBezTo>
                    <a:cubicBezTo>
                      <a:pt x="1081" y="71"/>
                      <a:pt x="1097" y="83"/>
                      <a:pt x="1122" y="94"/>
                    </a:cubicBezTo>
                    <a:cubicBezTo>
                      <a:pt x="1147" y="105"/>
                      <a:pt x="1176" y="117"/>
                      <a:pt x="1206" y="130"/>
                    </a:cubicBezTo>
                  </a:path>
                </a:pathLst>
              </a:custGeom>
              <a:noFill/>
              <a:ln w="317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2" name="Text Box 110"/>
              <p:cNvSpPr txBox="1">
                <a:spLocks noChangeArrowheads="1"/>
              </p:cNvSpPr>
              <p:nvPr/>
            </p:nvSpPr>
            <p:spPr bwMode="auto">
              <a:xfrm>
                <a:off x="4736" y="2838"/>
                <a:ext cx="55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err="1" smtClean="0">
                    <a:solidFill>
                      <a:srgbClr val="FFFF00"/>
                    </a:solidFill>
                    <a:latin typeface="Cambria"/>
                    <a:cs typeface="Cambria"/>
                  </a:rPr>
                  <a:t>Cosmic</a:t>
                </a:r>
                <a:endParaRPr lang="fr-FR" sz="1600" dirty="0">
                  <a:solidFill>
                    <a:srgbClr val="FFFF00"/>
                  </a:solidFill>
                  <a:latin typeface="Cambria"/>
                  <a:cs typeface="Cambria"/>
                </a:endParaRPr>
              </a:p>
            </p:txBody>
          </p:sp>
          <p:sp>
            <p:nvSpPr>
              <p:cNvPr id="253" name="Line 111"/>
              <p:cNvSpPr>
                <a:spLocks noChangeShapeType="1"/>
              </p:cNvSpPr>
              <p:nvPr/>
            </p:nvSpPr>
            <p:spPr bwMode="auto">
              <a:xfrm>
                <a:off x="5044" y="3044"/>
                <a:ext cx="1008" cy="0"/>
              </a:xfrm>
              <a:prstGeom prst="line">
                <a:avLst/>
              </a:prstGeom>
              <a:noFill/>
              <a:ln w="127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54" name="Line 113"/>
              <p:cNvSpPr>
                <a:spLocks noChangeShapeType="1"/>
              </p:cNvSpPr>
              <p:nvPr/>
            </p:nvSpPr>
            <p:spPr bwMode="auto">
              <a:xfrm flipV="1">
                <a:off x="5356" y="3044"/>
                <a:ext cx="0" cy="244"/>
              </a:xfrm>
              <a:prstGeom prst="line">
                <a:avLst/>
              </a:prstGeom>
              <a:noFill/>
              <a:ln w="127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grpSp>
      <p:pic>
        <p:nvPicPr>
          <p:cNvPr id="114" name="Image 42" descr="RTEmagicC_junogrande_01.jp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5805264"/>
            <a:ext cx="1008112" cy="962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oneTexte 4"/>
          <p:cNvSpPr txBox="1"/>
          <p:nvPr/>
        </p:nvSpPr>
        <p:spPr>
          <a:xfrm>
            <a:off x="3923928" y="4869160"/>
            <a:ext cx="1440160" cy="523220"/>
          </a:xfrm>
          <a:prstGeom prst="rect">
            <a:avLst/>
          </a:prstGeom>
          <a:noFill/>
        </p:spPr>
        <p:txBody>
          <a:bodyPr wrap="square" rtlCol="0">
            <a:spAutoFit/>
          </a:bodyPr>
          <a:lstStyle/>
          <a:p>
            <a:pPr algn="ctr"/>
            <a:r>
              <a:rPr lang="fr-FR" sz="1400" dirty="0" smtClean="0">
                <a:solidFill>
                  <a:schemeClr val="bg1"/>
                </a:solidFill>
              </a:rPr>
              <a:t>DCHOOZ/JUNO</a:t>
            </a:r>
          </a:p>
          <a:p>
            <a:pPr algn="ctr"/>
            <a:r>
              <a:rPr lang="fr-FR" sz="1400" dirty="0" smtClean="0">
                <a:solidFill>
                  <a:schemeClr val="bg1"/>
                </a:solidFill>
              </a:rPr>
              <a:t>SOX</a:t>
            </a:r>
            <a:endParaRPr lang="fr-FR" sz="1400" dirty="0">
              <a:solidFill>
                <a:schemeClr val="bg1"/>
              </a:solidFill>
            </a:endParaRPr>
          </a:p>
        </p:txBody>
      </p:sp>
      <p:pic>
        <p:nvPicPr>
          <p:cNvPr id="11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6093296"/>
            <a:ext cx="1122568" cy="647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ZoneTexte 5"/>
          <p:cNvSpPr txBox="1"/>
          <p:nvPr/>
        </p:nvSpPr>
        <p:spPr>
          <a:xfrm>
            <a:off x="5364088" y="5013176"/>
            <a:ext cx="1728192" cy="307777"/>
          </a:xfrm>
          <a:prstGeom prst="rect">
            <a:avLst/>
          </a:prstGeom>
          <a:noFill/>
        </p:spPr>
        <p:txBody>
          <a:bodyPr wrap="square" rtlCol="0">
            <a:spAutoFit/>
          </a:bodyPr>
          <a:lstStyle/>
          <a:p>
            <a:r>
              <a:rPr lang="fr-FR" sz="1400" dirty="0" smtClean="0">
                <a:solidFill>
                  <a:srgbClr val="FFFFFF"/>
                </a:solidFill>
              </a:rPr>
              <a:t>DUNE/ORCA</a:t>
            </a:r>
            <a:endParaRPr lang="fr-FR" sz="1400" dirty="0">
              <a:solidFill>
                <a:srgbClr val="FFFFFF"/>
              </a:solidFill>
            </a:endParaRPr>
          </a:p>
        </p:txBody>
      </p:sp>
      <p:pic>
        <p:nvPicPr>
          <p:cNvPr id="115" name="Imag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949280"/>
            <a:ext cx="1296144" cy="799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oneTexte 1"/>
          <p:cNvSpPr txBox="1"/>
          <p:nvPr/>
        </p:nvSpPr>
        <p:spPr>
          <a:xfrm>
            <a:off x="6588224" y="5013176"/>
            <a:ext cx="1440160" cy="307777"/>
          </a:xfrm>
          <a:prstGeom prst="rect">
            <a:avLst/>
          </a:prstGeom>
          <a:noFill/>
        </p:spPr>
        <p:txBody>
          <a:bodyPr wrap="square" rtlCol="0">
            <a:spAutoFit/>
          </a:bodyPr>
          <a:lstStyle/>
          <a:p>
            <a:r>
              <a:rPr lang="fr-FR" sz="1400" dirty="0" smtClean="0">
                <a:solidFill>
                  <a:schemeClr val="bg1"/>
                </a:solidFill>
              </a:rPr>
              <a:t>KM3NEt/ARCA</a:t>
            </a:r>
            <a:endParaRPr lang="fr-FR" sz="1400" dirty="0">
              <a:solidFill>
                <a:schemeClr val="bg1"/>
              </a:solidFill>
            </a:endParaRPr>
          </a:p>
        </p:txBody>
      </p:sp>
      <p:sp>
        <p:nvSpPr>
          <p:cNvPr id="3" name="ZoneTexte 2"/>
          <p:cNvSpPr txBox="1"/>
          <p:nvPr/>
        </p:nvSpPr>
        <p:spPr>
          <a:xfrm>
            <a:off x="179512" y="6165304"/>
            <a:ext cx="3600400" cy="369332"/>
          </a:xfrm>
          <a:prstGeom prst="rect">
            <a:avLst/>
          </a:prstGeom>
          <a:noFill/>
        </p:spPr>
        <p:txBody>
          <a:bodyPr wrap="square" rtlCol="0">
            <a:spAutoFit/>
          </a:bodyPr>
          <a:lstStyle/>
          <a:p>
            <a:r>
              <a:rPr lang="fr-FR" sz="1800" dirty="0" smtClean="0">
                <a:solidFill>
                  <a:srgbClr val="FFFF00"/>
                </a:solidFill>
              </a:rPr>
              <a:t>3 techniques:H</a:t>
            </a:r>
            <a:r>
              <a:rPr lang="fr-FR" sz="1800" baseline="-25000" dirty="0" smtClean="0">
                <a:solidFill>
                  <a:srgbClr val="FFFF00"/>
                </a:solidFill>
              </a:rPr>
              <a:t>2</a:t>
            </a:r>
            <a:r>
              <a:rPr lang="fr-FR" sz="1800" dirty="0" smtClean="0">
                <a:solidFill>
                  <a:srgbClr val="FFFF00"/>
                </a:solidFill>
              </a:rPr>
              <a:t>O/</a:t>
            </a:r>
            <a:r>
              <a:rPr lang="fr-FR" sz="1800" dirty="0" err="1" smtClean="0">
                <a:solidFill>
                  <a:srgbClr val="FFFF00"/>
                </a:solidFill>
              </a:rPr>
              <a:t>Liq</a:t>
            </a:r>
            <a:r>
              <a:rPr lang="fr-FR" sz="1800" dirty="0" smtClean="0">
                <a:solidFill>
                  <a:srgbClr val="FFFF00"/>
                </a:solidFill>
              </a:rPr>
              <a:t> </a:t>
            </a:r>
            <a:r>
              <a:rPr lang="fr-FR" sz="1800" dirty="0" err="1" smtClean="0">
                <a:solidFill>
                  <a:srgbClr val="FFFF00"/>
                </a:solidFill>
              </a:rPr>
              <a:t>Scint</a:t>
            </a:r>
            <a:r>
              <a:rPr lang="fr-FR" sz="1800" dirty="0" smtClean="0">
                <a:solidFill>
                  <a:srgbClr val="FFFF00"/>
                </a:solidFill>
              </a:rPr>
              <a:t>/</a:t>
            </a:r>
            <a:r>
              <a:rPr lang="fr-FR" sz="1800" dirty="0" err="1" smtClean="0">
                <a:solidFill>
                  <a:srgbClr val="FFFF00"/>
                </a:solidFill>
              </a:rPr>
              <a:t>Liq</a:t>
            </a:r>
            <a:r>
              <a:rPr lang="fr-FR" sz="1800" dirty="0" smtClean="0">
                <a:solidFill>
                  <a:srgbClr val="FFFF00"/>
                </a:solidFill>
              </a:rPr>
              <a:t> Ar</a:t>
            </a:r>
            <a:endParaRPr lang="fr-FR" sz="1800" dirty="0">
              <a:solidFill>
                <a:srgbClr val="FFFF00"/>
              </a:solidFill>
            </a:endParaRPr>
          </a:p>
        </p:txBody>
      </p:sp>
      <p:pic>
        <p:nvPicPr>
          <p:cNvPr id="118"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876"/>
            <a:ext cx="1259632" cy="730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971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9832" y="188640"/>
            <a:ext cx="4536504" cy="1143000"/>
          </a:xfrm>
        </p:spPr>
        <p:txBody>
          <a:bodyPr/>
          <a:lstStyle/>
          <a:p>
            <a:r>
              <a:rPr lang="fr-FR" sz="2800" dirty="0" err="1" smtClean="0">
                <a:solidFill>
                  <a:srgbClr val="FFFF00"/>
                </a:solidFill>
                <a:latin typeface="Cambria"/>
                <a:cs typeface="Cambria"/>
              </a:rPr>
              <a:t>Dark</a:t>
            </a:r>
            <a:r>
              <a:rPr lang="fr-FR" sz="2800" dirty="0" smtClean="0">
                <a:solidFill>
                  <a:srgbClr val="FFFF00"/>
                </a:solidFill>
                <a:latin typeface="Cambria"/>
                <a:cs typeface="Cambria"/>
              </a:rPr>
              <a:t> </a:t>
            </a:r>
            <a:r>
              <a:rPr lang="fr-FR" sz="2800" dirty="0" err="1" smtClean="0">
                <a:solidFill>
                  <a:srgbClr val="FFFF00"/>
                </a:solidFill>
                <a:latin typeface="Cambria"/>
                <a:cs typeface="Cambria"/>
              </a:rPr>
              <a:t>matter</a:t>
            </a:r>
            <a:r>
              <a:rPr lang="fr-FR" sz="2800" dirty="0" smtClean="0">
                <a:solidFill>
                  <a:srgbClr val="FFFF00"/>
                </a:solidFill>
                <a:latin typeface="Cambria"/>
                <a:cs typeface="Cambria"/>
              </a:rPr>
              <a:t> (invisibles II)</a:t>
            </a:r>
            <a:endParaRPr lang="fr-FR" sz="2800" dirty="0">
              <a:solidFill>
                <a:srgbClr val="FFFF00"/>
              </a:solidFill>
              <a:latin typeface="Cambria"/>
              <a:cs typeface="Cambria"/>
            </a:endParaRPr>
          </a:p>
        </p:txBody>
      </p:sp>
      <p:pic>
        <p:nvPicPr>
          <p:cNvPr id="3" name="Image 2"/>
          <p:cNvPicPr>
            <a:picLocks noChangeAspect="1"/>
          </p:cNvPicPr>
          <p:nvPr/>
        </p:nvPicPr>
        <p:blipFill>
          <a:blip r:embed="rId2"/>
          <a:stretch>
            <a:fillRect/>
          </a:stretch>
        </p:blipFill>
        <p:spPr>
          <a:xfrm>
            <a:off x="395536" y="1124744"/>
            <a:ext cx="7704856" cy="4190360"/>
          </a:xfrm>
          <a:prstGeom prst="rect">
            <a:avLst/>
          </a:prstGeom>
        </p:spPr>
      </p:pic>
      <p:pic>
        <p:nvPicPr>
          <p:cNvPr id="4"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5157191"/>
            <a:ext cx="1368152" cy="1126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oneTexte 16"/>
          <p:cNvSpPr txBox="1">
            <a:spLocks noChangeArrowheads="1"/>
          </p:cNvSpPr>
          <p:nvPr/>
        </p:nvSpPr>
        <p:spPr bwMode="auto">
          <a:xfrm>
            <a:off x="7236296" y="6237312"/>
            <a:ext cx="1800200" cy="369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a:solidFill>
                  <a:srgbClr val="FFFF00"/>
                </a:solidFill>
                <a:latin typeface="Cambria" charset="0"/>
                <a:ea typeface="ＭＳ Ｐゴシック" charset="-128"/>
              </a:rPr>
              <a:t>Dark</a:t>
            </a:r>
            <a:r>
              <a:rPr lang="fr-FR" altLang="fr-FR" sz="1800" dirty="0">
                <a:solidFill>
                  <a:srgbClr val="FFFF00"/>
                </a:solidFill>
                <a:latin typeface="Cambria" charset="0"/>
                <a:ea typeface="ＭＳ Ｐゴシック" charset="-128"/>
              </a:rPr>
              <a:t>  </a:t>
            </a:r>
            <a:r>
              <a:rPr lang="fr-FR" altLang="fr-FR" sz="1800" dirty="0" err="1">
                <a:solidFill>
                  <a:srgbClr val="FFFF00"/>
                </a:solidFill>
                <a:latin typeface="Cambria" charset="0"/>
                <a:ea typeface="ＭＳ Ｐゴシック" charset="-128"/>
              </a:rPr>
              <a:t>Side</a:t>
            </a:r>
            <a:endParaRPr lang="fr-FR" altLang="fr-FR" sz="1800" dirty="0">
              <a:solidFill>
                <a:srgbClr val="FFFF00"/>
              </a:solidFill>
              <a:latin typeface="Cambria" charset="0"/>
              <a:ea typeface="ＭＳ Ｐゴシック" charset="-128"/>
            </a:endParaRPr>
          </a:p>
        </p:txBody>
      </p:sp>
      <p:sp>
        <p:nvSpPr>
          <p:cNvPr id="6" name="ZoneTexte 5"/>
          <p:cNvSpPr txBox="1"/>
          <p:nvPr/>
        </p:nvSpPr>
        <p:spPr>
          <a:xfrm>
            <a:off x="395536" y="6021288"/>
            <a:ext cx="5832648" cy="400110"/>
          </a:xfrm>
          <a:prstGeom prst="rect">
            <a:avLst/>
          </a:prstGeom>
          <a:noFill/>
        </p:spPr>
        <p:txBody>
          <a:bodyPr wrap="square" rtlCol="0">
            <a:spAutoFit/>
          </a:bodyPr>
          <a:lstStyle/>
          <a:p>
            <a:r>
              <a:rPr lang="fr-FR" sz="2000" dirty="0" err="1" smtClean="0">
                <a:solidFill>
                  <a:srgbClr val="FFFF00"/>
                </a:solidFill>
              </a:rPr>
              <a:t>Liq</a:t>
            </a:r>
            <a:r>
              <a:rPr lang="fr-FR" sz="2000" dirty="0" smtClean="0">
                <a:solidFill>
                  <a:srgbClr val="FFFF00"/>
                </a:solidFill>
              </a:rPr>
              <a:t> Argon:  </a:t>
            </a:r>
            <a:r>
              <a:rPr lang="fr-FR" sz="2000" dirty="0">
                <a:solidFill>
                  <a:srgbClr val="FFFF00"/>
                </a:solidFill>
              </a:rPr>
              <a:t>D</a:t>
            </a:r>
            <a:r>
              <a:rPr lang="fr-FR" sz="2000" dirty="0" smtClean="0">
                <a:solidFill>
                  <a:srgbClr val="FFFF00"/>
                </a:solidFill>
              </a:rPr>
              <a:t>ark-Side</a:t>
            </a:r>
            <a:r>
              <a:rPr lang="fr-FR" sz="2000" dirty="0" smtClean="0">
                <a:solidFill>
                  <a:srgbClr val="FFFF00"/>
                </a:solidFill>
                <a:sym typeface="Wingdings"/>
              </a:rPr>
              <a:t>Ds-20k </a:t>
            </a:r>
            <a:r>
              <a:rPr lang="fr-FR" sz="2000" dirty="0" err="1" smtClean="0">
                <a:solidFill>
                  <a:srgbClr val="FFFF00"/>
                </a:solidFill>
                <a:sym typeface="Wingdings"/>
              </a:rPr>
              <a:t>Argo</a:t>
            </a:r>
            <a:r>
              <a:rPr lang="fr-FR" sz="2000" dirty="0" smtClean="0">
                <a:solidFill>
                  <a:srgbClr val="FFFF00"/>
                </a:solidFill>
                <a:sym typeface="Wingdings"/>
              </a:rPr>
              <a:t>  </a:t>
            </a:r>
            <a:endParaRPr lang="fr-FR" sz="2000" dirty="0">
              <a:solidFill>
                <a:srgbClr val="FFFF00"/>
              </a:solidFill>
            </a:endParaRPr>
          </a:p>
        </p:txBody>
      </p:sp>
    </p:spTree>
    <p:extLst>
      <p:ext uri="{BB962C8B-B14F-4D97-AF65-F5344CB8AC3E}">
        <p14:creationId xmlns:p14="http://schemas.microsoft.com/office/powerpoint/2010/main" val="1994566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5362" name="Text Box 2"/>
          <p:cNvSpPr txBox="1">
            <a:spLocks noChangeArrowheads="1"/>
          </p:cNvSpPr>
          <p:nvPr/>
        </p:nvSpPr>
        <p:spPr bwMode="auto">
          <a:xfrm>
            <a:off x="3014167" y="171450"/>
            <a:ext cx="5546130" cy="953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i="1" dirty="0">
                <a:solidFill>
                  <a:srgbClr val="FFFF00"/>
                </a:solidFill>
                <a:latin typeface="Cambria" charset="0"/>
              </a:rPr>
              <a:t>Neutrinos and </a:t>
            </a:r>
            <a:r>
              <a:rPr lang="fr-FR" altLang="fr-FR" sz="2800" i="1" dirty="0" err="1">
                <a:solidFill>
                  <a:srgbClr val="FFFF00"/>
                </a:solidFill>
                <a:latin typeface="Cambria" charset="0"/>
              </a:rPr>
              <a:t>Dark</a:t>
            </a:r>
            <a:r>
              <a:rPr lang="fr-FR" altLang="fr-FR" sz="2800" i="1" dirty="0">
                <a:solidFill>
                  <a:srgbClr val="FFFF00"/>
                </a:solidFill>
                <a:latin typeface="Cambria" charset="0"/>
              </a:rPr>
              <a:t> </a:t>
            </a:r>
            <a:r>
              <a:rPr lang="fr-FR" altLang="fr-FR" sz="2800" i="1" dirty="0" err="1" smtClean="0">
                <a:solidFill>
                  <a:srgbClr val="FFFF00"/>
                </a:solidFill>
                <a:latin typeface="Cambria" charset="0"/>
              </a:rPr>
              <a:t>matter</a:t>
            </a:r>
            <a:r>
              <a:rPr lang="fr-FR" altLang="fr-FR" sz="2800" i="1" dirty="0" smtClean="0">
                <a:solidFill>
                  <a:srgbClr val="FFFF00"/>
                </a:solidFill>
                <a:latin typeface="Cambria" charset="0"/>
              </a:rPr>
              <a:t> </a:t>
            </a:r>
            <a:endParaRPr lang="fr-FR" altLang="fr-FR" sz="2800" i="1" dirty="0">
              <a:solidFill>
                <a:srgbClr val="FFFF00"/>
              </a:solidFill>
              <a:latin typeface="Cambria" charset="0"/>
            </a:endParaRPr>
          </a:p>
          <a:p>
            <a:pPr algn="ctr" eaLnBrk="1" hangingPunct="1"/>
            <a:r>
              <a:rPr lang="fr-FR" altLang="fr-FR" sz="2800" i="1" dirty="0">
                <a:solidFill>
                  <a:srgbClr val="FFFF00"/>
                </a:solidFill>
                <a:latin typeface="Cambria" charset="0"/>
              </a:rPr>
              <a:t>APC contributions and prospectives</a:t>
            </a:r>
          </a:p>
        </p:txBody>
      </p:sp>
      <p:sp>
        <p:nvSpPr>
          <p:cNvPr id="15363" name="Text Box 3"/>
          <p:cNvSpPr txBox="1">
            <a:spLocks noChangeArrowheads="1"/>
          </p:cNvSpPr>
          <p:nvPr/>
        </p:nvSpPr>
        <p:spPr bwMode="auto">
          <a:xfrm>
            <a:off x="0" y="1196752"/>
            <a:ext cx="9036496" cy="5416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a:solidFill>
                  <a:schemeClr val="accent1"/>
                </a:solidFill>
                <a:latin typeface="Cambria" charset="0"/>
              </a:rPr>
              <a:t>Highlights of </a:t>
            </a:r>
            <a:r>
              <a:rPr lang="en-GB" altLang="fr-FR" sz="2000" b="1" dirty="0" smtClean="0">
                <a:solidFill>
                  <a:schemeClr val="accent1"/>
                </a:solidFill>
                <a:latin typeface="Cambria" charset="0"/>
              </a:rPr>
              <a:t>APC  </a:t>
            </a:r>
            <a:r>
              <a:rPr lang="en-GB" altLang="fr-FR" sz="2000" b="1" dirty="0">
                <a:solidFill>
                  <a:schemeClr val="accent1"/>
                </a:solidFill>
                <a:latin typeface="Cambria" charset="0"/>
              </a:rPr>
              <a:t>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a:solidFill>
                  <a:srgbClr val="FFFF00"/>
                </a:solidFill>
                <a:latin typeface="Cambria" charset="0"/>
              </a:rPr>
              <a:t>DCHOOZ :</a:t>
            </a:r>
            <a:r>
              <a:rPr lang="en-GB" altLang="fr-FR" sz="1800" dirty="0">
                <a:solidFill>
                  <a:srgbClr val="FFFFFF"/>
                </a:solidFill>
                <a:latin typeface="Cambria" charset="0"/>
              </a:rPr>
              <a:t>  </a:t>
            </a:r>
            <a:r>
              <a:rPr lang="en-GB" altLang="fr-FR" sz="1800" dirty="0" smtClean="0">
                <a:solidFill>
                  <a:srgbClr val="FFFFFF"/>
                </a:solidFill>
                <a:latin typeface="Cambria" charset="0"/>
              </a:rPr>
              <a:t>Spokesperson, </a:t>
            </a:r>
            <a:r>
              <a:rPr lang="en-GB" altLang="fr-FR" sz="1800" dirty="0">
                <a:solidFill>
                  <a:srgbClr val="FFFFFF"/>
                </a:solidFill>
                <a:latin typeface="Cambria" charset="0"/>
              </a:rPr>
              <a:t>mechanics, analysis </a:t>
            </a:r>
          </a:p>
          <a:p>
            <a:pPr lvl="1" eaLnBrk="1" hangingPunct="1">
              <a:buFont typeface="Wingdings" charset="2"/>
              <a:buChar char="ü"/>
            </a:pPr>
            <a:r>
              <a:rPr lang="en-GB" altLang="fr-FR" sz="1800" dirty="0">
                <a:solidFill>
                  <a:srgbClr val="FFFF00"/>
                </a:solidFill>
                <a:latin typeface="Cambria" charset="0"/>
              </a:rPr>
              <a:t>JUNO : </a:t>
            </a:r>
            <a:r>
              <a:rPr lang="en-GB" altLang="fr-FR" sz="1800" dirty="0">
                <a:solidFill>
                  <a:srgbClr val="FFFFFF"/>
                </a:solidFill>
                <a:latin typeface="Cambria" charset="0"/>
              </a:rPr>
              <a:t>The idea of </a:t>
            </a:r>
            <a:r>
              <a:rPr lang="en-GB" altLang="fr-FR" sz="1800" dirty="0" smtClean="0">
                <a:solidFill>
                  <a:srgbClr val="FFFFFF"/>
                </a:solidFill>
                <a:latin typeface="Cambria" charset="0"/>
              </a:rPr>
              <a:t>multi-calorimetry</a:t>
            </a:r>
            <a:r>
              <a:rPr lang="en-GB" altLang="fr-FR" sz="1800" dirty="0">
                <a:solidFill>
                  <a:srgbClr val="FFFFFF"/>
                </a:solidFill>
                <a:latin typeface="Cambria" charset="0"/>
              </a:rPr>
              <a:t>, </a:t>
            </a:r>
            <a:r>
              <a:rPr lang="en-GB" altLang="fr-FR" sz="1800" dirty="0" smtClean="0">
                <a:solidFill>
                  <a:srgbClr val="FFFFFF"/>
                </a:solidFill>
                <a:latin typeface="Cambria" charset="0"/>
              </a:rPr>
              <a:t>CATIROC card </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00"/>
                </a:solidFill>
                <a:latin typeface="Cambria" charset="0"/>
              </a:rPr>
              <a:t>WA105</a:t>
            </a:r>
            <a:r>
              <a:rPr lang="en-GB" altLang="fr-FR" sz="1800" dirty="0">
                <a:solidFill>
                  <a:srgbClr val="FFFF00"/>
                </a:solidFill>
                <a:latin typeface="Cambria" charset="0"/>
              </a:rPr>
              <a:t>/DUNE</a:t>
            </a:r>
            <a:r>
              <a:rPr lang="en-GB" altLang="fr-FR" sz="1800" dirty="0">
                <a:solidFill>
                  <a:srgbClr val="FFFFFF"/>
                </a:solidFill>
                <a:latin typeface="Cambria" charset="0"/>
              </a:rPr>
              <a:t>, Global convergence role, Physics coordination, </a:t>
            </a:r>
            <a:r>
              <a:rPr lang="en-GB" altLang="fr-FR" sz="1800" dirty="0" smtClean="0">
                <a:solidFill>
                  <a:srgbClr val="FFFFFF"/>
                </a:solidFill>
                <a:latin typeface="Cambria" charset="0"/>
              </a:rPr>
              <a:t>CATIROC</a:t>
            </a:r>
            <a:endParaRPr lang="en-GB" altLang="fr-FR" sz="1800" dirty="0">
              <a:solidFill>
                <a:srgbClr val="FFFFFF"/>
              </a:solidFill>
              <a:latin typeface="Cambria" charset="0"/>
            </a:endParaRPr>
          </a:p>
          <a:p>
            <a:pPr lvl="1" eaLnBrk="1" hangingPunct="1">
              <a:buFont typeface="Wingdings" charset="2"/>
              <a:buChar char="ü"/>
            </a:pPr>
            <a:r>
              <a:rPr lang="en-CA" altLang="fr-FR" sz="1800" dirty="0" smtClean="0">
                <a:solidFill>
                  <a:srgbClr val="FFFF00"/>
                </a:solidFill>
              </a:rPr>
              <a:t>ORCA/KM3Net,   </a:t>
            </a:r>
            <a:r>
              <a:rPr lang="en-CA" altLang="fr-FR" sz="1800" dirty="0" smtClean="0">
                <a:solidFill>
                  <a:srgbClr val="FFFFFF"/>
                </a:solidFill>
              </a:rPr>
              <a:t>NH/IH  mass analysis, </a:t>
            </a:r>
            <a:endParaRPr lang="en-CA" altLang="fr-FR" sz="1800" dirty="0">
              <a:solidFill>
                <a:srgbClr val="FFFFFF"/>
              </a:solidFill>
            </a:endParaRPr>
          </a:p>
          <a:p>
            <a:pPr lvl="1" eaLnBrk="1" hangingPunct="1">
              <a:buFont typeface="Wingdings" charset="2"/>
              <a:buChar char="ü"/>
            </a:pPr>
            <a:r>
              <a:rPr lang="en-GB" altLang="fr-FR" sz="1800" dirty="0" err="1" smtClean="0">
                <a:solidFill>
                  <a:srgbClr val="FFFF00"/>
                </a:solidFill>
                <a:latin typeface="Cambria" charset="0"/>
              </a:rPr>
              <a:t>Borexino</a:t>
            </a:r>
            <a:r>
              <a:rPr lang="en-GB" altLang="fr-FR" sz="1800" dirty="0" smtClean="0">
                <a:solidFill>
                  <a:srgbClr val="FFFF00"/>
                </a:solidFill>
                <a:latin typeface="Cambria" charset="0"/>
              </a:rPr>
              <a:t>, SOX</a:t>
            </a:r>
            <a:r>
              <a:rPr lang="en-GB" altLang="fr-FR" sz="1800" dirty="0">
                <a:solidFill>
                  <a:srgbClr val="FFFF00"/>
                </a:solidFill>
                <a:latin typeface="Cambria" charset="0"/>
              </a:rPr>
              <a:t>,  </a:t>
            </a:r>
            <a:r>
              <a:rPr lang="en-GB" altLang="fr-FR" sz="1800" dirty="0" smtClean="0">
                <a:solidFill>
                  <a:srgbClr val="FFFF00"/>
                </a:solidFill>
                <a:latin typeface="Cambria" charset="0"/>
              </a:rPr>
              <a:t> </a:t>
            </a:r>
            <a:r>
              <a:rPr lang="en-GB" altLang="fr-FR" sz="1800" dirty="0" err="1" smtClean="0">
                <a:solidFill>
                  <a:srgbClr val="FFFF00"/>
                </a:solidFill>
                <a:latin typeface="Cambria" charset="0"/>
              </a:rPr>
              <a:t>DarkSide</a:t>
            </a:r>
            <a:r>
              <a:rPr lang="en-GB" altLang="fr-FR" sz="1800" dirty="0" smtClean="0">
                <a:solidFill>
                  <a:srgbClr val="FFFF00"/>
                </a:solidFill>
                <a:latin typeface="Cambria" charset="0"/>
              </a:rPr>
              <a:t>   </a:t>
            </a:r>
            <a:r>
              <a:rPr lang="en-GB" altLang="fr-FR" sz="1800" dirty="0">
                <a:solidFill>
                  <a:srgbClr val="FFFFFF"/>
                </a:solidFill>
                <a:latin typeface="Cambria" charset="0"/>
              </a:rPr>
              <a:t>detailed simulation</a:t>
            </a:r>
          </a:p>
          <a:p>
            <a:pPr lvl="1" eaLnBrk="1" hangingPunct="1">
              <a:buFont typeface="Wingdings" charset="2"/>
              <a:buChar char="ü"/>
            </a:pPr>
            <a:r>
              <a:rPr lang="en-GB" altLang="fr-FR" sz="1800" dirty="0" smtClean="0">
                <a:solidFill>
                  <a:srgbClr val="FFFF00"/>
                </a:solidFill>
                <a:latin typeface="Cambria" charset="0"/>
              </a:rPr>
              <a:t>R</a:t>
            </a:r>
            <a:r>
              <a:rPr lang="en-GB" altLang="fr-FR" sz="1800" dirty="0">
                <a:solidFill>
                  <a:srgbClr val="FFFF00"/>
                </a:solidFill>
                <a:latin typeface="Cambria" charset="0"/>
              </a:rPr>
              <a:t>&amp;D</a:t>
            </a:r>
            <a:r>
              <a:rPr lang="en-GB" altLang="fr-FR" sz="1800" dirty="0">
                <a:solidFill>
                  <a:srgbClr val="FFFFFF"/>
                </a:solidFill>
                <a:latin typeface="Cambria" charset="0"/>
              </a:rPr>
              <a:t> </a:t>
            </a:r>
            <a:r>
              <a:rPr lang="en-GB" altLang="fr-FR" sz="1800" dirty="0" err="1">
                <a:solidFill>
                  <a:srgbClr val="FFFFFF"/>
                </a:solidFill>
                <a:latin typeface="Cambria" charset="0"/>
              </a:rPr>
              <a:t>Darkside</a:t>
            </a:r>
            <a:r>
              <a:rPr lang="en-GB" altLang="fr-FR" sz="1800" dirty="0">
                <a:solidFill>
                  <a:srgbClr val="FFFFFF"/>
                </a:solidFill>
                <a:latin typeface="Cambria" charset="0"/>
              </a:rPr>
              <a:t> directionality  </a:t>
            </a:r>
            <a:r>
              <a:rPr lang="en-GB" altLang="fr-FR" sz="1800" dirty="0" smtClean="0">
                <a:solidFill>
                  <a:srgbClr val="FFFFFF"/>
                </a:solidFill>
                <a:latin typeface="Cambria" charset="0"/>
              </a:rPr>
              <a:t>ARIS, LIQUIDO </a:t>
            </a:r>
            <a:endParaRPr lang="en-GB" altLang="fr-FR" sz="1800" dirty="0">
              <a:solidFill>
                <a:srgbClr val="FFFFFF"/>
              </a:solidFill>
              <a:latin typeface="Cambria" charset="0"/>
            </a:endParaRPr>
          </a:p>
          <a:p>
            <a:pPr lvl="1" eaLnBrk="1" hangingPunct="1">
              <a:buFont typeface="Wingdings" charset="2"/>
              <a:buChar char="ü"/>
            </a:pPr>
            <a:r>
              <a:rPr lang="en-GB" altLang="fr-FR" sz="1800" dirty="0" err="1" smtClean="0">
                <a:solidFill>
                  <a:srgbClr val="FFFF00"/>
                </a:solidFill>
                <a:latin typeface="Cambria" charset="0"/>
              </a:rPr>
              <a:t>Interdisciplinarity</a:t>
            </a:r>
            <a:r>
              <a:rPr lang="en-GB" altLang="fr-FR" sz="1800" dirty="0" smtClean="0">
                <a:solidFill>
                  <a:srgbClr val="FFFFFF"/>
                </a:solidFill>
                <a:latin typeface="Cambria" charset="0"/>
              </a:rPr>
              <a:t>  </a:t>
            </a:r>
          </a:p>
          <a:p>
            <a:pPr lvl="2" eaLnBrk="1" hangingPunct="1">
              <a:buFont typeface="Wingdings" charset="2"/>
              <a:buChar char="ü"/>
            </a:pPr>
            <a:r>
              <a:rPr lang="en-GB" altLang="fr-FR" sz="1800" dirty="0" err="1" smtClean="0">
                <a:solidFill>
                  <a:srgbClr val="FFFFFF"/>
                </a:solidFill>
                <a:latin typeface="Cambria" charset="0"/>
              </a:rPr>
              <a:t>Geoneutrinos</a:t>
            </a:r>
            <a:r>
              <a:rPr lang="en-GB" altLang="fr-FR" sz="1800" dirty="0">
                <a:solidFill>
                  <a:srgbClr val="FFFFFF"/>
                </a:solidFill>
                <a:latin typeface="Cambria" charset="0"/>
              </a:rPr>
              <a:t>, </a:t>
            </a:r>
            <a:r>
              <a:rPr lang="en-GB" altLang="fr-FR" sz="1800" dirty="0" err="1">
                <a:solidFill>
                  <a:srgbClr val="FFFFFF"/>
                </a:solidFill>
                <a:latin typeface="Cambria" charset="0"/>
              </a:rPr>
              <a:t>Muonic</a:t>
            </a:r>
            <a:r>
              <a:rPr lang="en-GB" altLang="fr-FR" sz="1800" dirty="0">
                <a:solidFill>
                  <a:srgbClr val="FFFFFF"/>
                </a:solidFill>
                <a:latin typeface="Cambria" charset="0"/>
              </a:rPr>
              <a:t> </a:t>
            </a:r>
            <a:r>
              <a:rPr lang="en-GB" altLang="fr-FR" sz="1800" dirty="0" smtClean="0">
                <a:solidFill>
                  <a:srgbClr val="FFFFFF"/>
                </a:solidFill>
                <a:latin typeface="Cambria" charset="0"/>
              </a:rPr>
              <a:t>tomography</a:t>
            </a:r>
          </a:p>
          <a:p>
            <a:pPr lvl="2" eaLnBrk="1" hangingPunct="1">
              <a:buFont typeface="Wingdings" charset="2"/>
              <a:buChar char="ü"/>
            </a:pPr>
            <a:r>
              <a:rPr lang="en-CA" altLang="fr-FR" sz="1800" dirty="0" smtClean="0">
                <a:solidFill>
                  <a:srgbClr val="FFFFFF"/>
                </a:solidFill>
              </a:rPr>
              <a:t>Ocean Sea-Floor </a:t>
            </a:r>
            <a:r>
              <a:rPr lang="en-CA" altLang="fr-FR" sz="1800" dirty="0" err="1" smtClean="0">
                <a:solidFill>
                  <a:srgbClr val="FFFFFF"/>
                </a:solidFill>
              </a:rPr>
              <a:t>interdisciplinarity</a:t>
            </a:r>
            <a:r>
              <a:rPr lang="en-CA" altLang="fr-FR" sz="1800" dirty="0" smtClean="0">
                <a:solidFill>
                  <a:srgbClr val="FFFFFF"/>
                </a:solidFill>
              </a:rPr>
              <a:t> </a:t>
            </a:r>
            <a:r>
              <a:rPr lang="en-CA" altLang="fr-FR" sz="1800" dirty="0">
                <a:solidFill>
                  <a:srgbClr val="FFFFFF"/>
                </a:solidFill>
              </a:rPr>
              <a:t>with </a:t>
            </a:r>
            <a:r>
              <a:rPr lang="en-CA" altLang="fr-FR" sz="1800" dirty="0" smtClean="0">
                <a:solidFill>
                  <a:srgbClr val="FFFFFF"/>
                </a:solidFill>
              </a:rPr>
              <a:t>Geosciences</a:t>
            </a:r>
          </a:p>
          <a:p>
            <a:pPr lvl="2" eaLnBrk="1" hangingPunct="1">
              <a:buFont typeface="Wingdings" charset="2"/>
              <a:buChar char="ü"/>
            </a:pPr>
            <a:endParaRPr lang="en-GB" altLang="fr-FR" sz="1800" dirty="0">
              <a:solidFill>
                <a:srgbClr val="FFFFFF"/>
              </a:solidFill>
              <a:latin typeface="Cambria" charset="0"/>
            </a:endParaRPr>
          </a:p>
          <a:p>
            <a:pPr eaLnBrk="1" hangingPunct="1">
              <a:buFont typeface="Wingdings" charset="2"/>
              <a:buChar char="ü"/>
            </a:pPr>
            <a:r>
              <a:rPr lang="en-GB" altLang="fr-FR" sz="1800" b="1" dirty="0">
                <a:solidFill>
                  <a:srgbClr val="FFFF00"/>
                </a:solidFill>
                <a:latin typeface="Cambria" charset="0"/>
              </a:rPr>
              <a:t>Future perspectives and short term milestones</a:t>
            </a:r>
          </a:p>
          <a:p>
            <a:pPr lvl="1" eaLnBrk="1" hangingPunct="1">
              <a:buFont typeface="Wingdings" charset="2"/>
              <a:buChar char="ü"/>
            </a:pPr>
            <a:r>
              <a:rPr lang="en-GB" altLang="fr-FR" sz="1800" b="1" i="1" dirty="0">
                <a:solidFill>
                  <a:srgbClr val="FF0000"/>
                </a:solidFill>
                <a:latin typeface="Cambria" charset="0"/>
              </a:rPr>
              <a:t>DCHOOZ , final results and  </a:t>
            </a:r>
            <a:r>
              <a:rPr lang="en-GB" altLang="fr-FR" sz="1800" b="1" i="1" dirty="0" err="1">
                <a:solidFill>
                  <a:srgbClr val="FF0000"/>
                </a:solidFill>
                <a:latin typeface="Cambria" charset="0"/>
              </a:rPr>
              <a:t>decomissioning</a:t>
            </a:r>
            <a:r>
              <a:rPr lang="en-GB" altLang="fr-FR" sz="1800" b="1" i="1" dirty="0">
                <a:solidFill>
                  <a:srgbClr val="FF0000"/>
                </a:solidFill>
                <a:latin typeface="Cambria" charset="0"/>
              </a:rPr>
              <a:t>   in 2018</a:t>
            </a:r>
          </a:p>
          <a:p>
            <a:pPr lvl="1" eaLnBrk="1" hangingPunct="1">
              <a:buFont typeface="Wingdings" charset="2"/>
              <a:buChar char="ü"/>
            </a:pPr>
            <a:r>
              <a:rPr lang="en-GB" altLang="fr-FR" sz="1800" b="1" i="1" dirty="0">
                <a:solidFill>
                  <a:srgbClr val="FF0000"/>
                </a:solidFill>
                <a:latin typeface="Cambria" charset="0"/>
              </a:rPr>
              <a:t>WA105 Start of data taking in </a:t>
            </a:r>
            <a:r>
              <a:rPr lang="en-GB" altLang="fr-FR" sz="1800" b="1" i="1" dirty="0" smtClean="0">
                <a:solidFill>
                  <a:srgbClr val="FF0000"/>
                </a:solidFill>
                <a:latin typeface="Cambria" charset="0"/>
              </a:rPr>
              <a:t>2018-2019</a:t>
            </a:r>
            <a:endParaRPr lang="en-GB" altLang="fr-FR" sz="1800" b="1" i="1" dirty="0">
              <a:solidFill>
                <a:srgbClr val="FF0000"/>
              </a:solidFill>
              <a:latin typeface="Cambria" charset="0"/>
            </a:endParaRPr>
          </a:p>
          <a:p>
            <a:pPr lvl="1" eaLnBrk="1" hangingPunct="1">
              <a:buFont typeface="Wingdings" charset="2"/>
              <a:buChar char="ü"/>
            </a:pPr>
            <a:r>
              <a:rPr lang="en-GB" altLang="fr-FR" sz="1800" b="1" dirty="0">
                <a:solidFill>
                  <a:srgbClr val="FF0000"/>
                </a:solidFill>
                <a:latin typeface="Cambria" charset="0"/>
              </a:rPr>
              <a:t>JUNO/WA105/</a:t>
            </a:r>
            <a:r>
              <a:rPr lang="en-GB" altLang="fr-FR" sz="1800" b="1" dirty="0" err="1">
                <a:solidFill>
                  <a:srgbClr val="FF0000"/>
                </a:solidFill>
                <a:latin typeface="Cambria" charset="0"/>
              </a:rPr>
              <a:t>DarkSide</a:t>
            </a:r>
            <a:r>
              <a:rPr lang="en-GB" altLang="fr-FR" sz="1800" b="1" dirty="0">
                <a:solidFill>
                  <a:srgbClr val="FF0000"/>
                </a:solidFill>
                <a:latin typeface="Cambria" charset="0"/>
              </a:rPr>
              <a:t> </a:t>
            </a:r>
            <a:r>
              <a:rPr lang="en-GB" altLang="fr-FR" sz="1800" b="1" dirty="0" smtClean="0">
                <a:solidFill>
                  <a:srgbClr val="FF0000"/>
                </a:solidFill>
                <a:latin typeface="Cambria" charset="0"/>
              </a:rPr>
              <a:t>CATIROC </a:t>
            </a:r>
            <a:r>
              <a:rPr lang="en-GB" altLang="fr-FR" sz="1800" b="1" dirty="0">
                <a:solidFill>
                  <a:srgbClr val="FF0000"/>
                </a:solidFill>
                <a:latin typeface="Cambria" charset="0"/>
              </a:rPr>
              <a:t>electronics card  </a:t>
            </a:r>
            <a:r>
              <a:rPr lang="en-GB" altLang="fr-FR" sz="1800" b="1" dirty="0" smtClean="0">
                <a:solidFill>
                  <a:srgbClr val="FF0000"/>
                </a:solidFill>
                <a:latin typeface="Cambria" charset="0"/>
              </a:rPr>
              <a:t>in 2018-2019</a:t>
            </a:r>
          </a:p>
          <a:p>
            <a:pPr lvl="1" eaLnBrk="1" hangingPunct="1">
              <a:buFont typeface="Wingdings" charset="2"/>
              <a:buChar char="ü"/>
            </a:pPr>
            <a:r>
              <a:rPr lang="en-GB" altLang="fr-FR" sz="1800" dirty="0">
                <a:solidFill>
                  <a:schemeClr val="accent1"/>
                </a:solidFill>
                <a:latin typeface="Cambria" charset="0"/>
              </a:rPr>
              <a:t>ORCA/JUNO/DUNE  </a:t>
            </a:r>
            <a:r>
              <a:rPr lang="en-GB" altLang="fr-FR" sz="1800" dirty="0">
                <a:solidFill>
                  <a:srgbClr val="FFFFFF"/>
                </a:solidFill>
                <a:latin typeface="Cambria" charset="0"/>
              </a:rPr>
              <a:t>complementary Analysis </a:t>
            </a:r>
          </a:p>
          <a:p>
            <a:pPr lvl="1" eaLnBrk="1" hangingPunct="1">
              <a:buFont typeface="Wingdings" charset="2"/>
              <a:buChar char="ü"/>
            </a:pPr>
            <a:r>
              <a:rPr lang="en-GB" altLang="fr-FR" sz="1800" dirty="0" smtClean="0">
                <a:solidFill>
                  <a:srgbClr val="FFFF00"/>
                </a:solidFill>
                <a:latin typeface="Cambria" charset="0"/>
              </a:rPr>
              <a:t>R</a:t>
            </a:r>
            <a:r>
              <a:rPr lang="en-GB" altLang="fr-FR" sz="1800" dirty="0">
                <a:solidFill>
                  <a:srgbClr val="FFFF00"/>
                </a:solidFill>
                <a:latin typeface="Cambria" charset="0"/>
              </a:rPr>
              <a:t>&amp;D </a:t>
            </a:r>
            <a:r>
              <a:rPr lang="en-GB" altLang="fr-FR" sz="1800" dirty="0">
                <a:solidFill>
                  <a:srgbClr val="FFFFFF"/>
                </a:solidFill>
                <a:latin typeface="Cambria" charset="0"/>
              </a:rPr>
              <a:t>advances LIQUIDO, ARIS</a:t>
            </a:r>
          </a:p>
          <a:p>
            <a:pPr lvl="1" eaLnBrk="1" hangingPunct="1">
              <a:buFont typeface="Wingdings" charset="2"/>
              <a:buChar char="ü"/>
            </a:pPr>
            <a:r>
              <a:rPr lang="en-GB" altLang="fr-FR" sz="1800" dirty="0" err="1" smtClean="0">
                <a:solidFill>
                  <a:srgbClr val="FFFF00"/>
                </a:solidFill>
                <a:latin typeface="Cambria" charset="0"/>
              </a:rPr>
              <a:t>Interdisciplinarity</a:t>
            </a:r>
            <a:r>
              <a:rPr lang="en-GB" altLang="fr-FR" sz="1800" dirty="0" smtClean="0">
                <a:solidFill>
                  <a:srgbClr val="FFFF00"/>
                </a:solidFill>
                <a:latin typeface="Cambria" charset="0"/>
              </a:rPr>
              <a:t>.</a:t>
            </a:r>
            <a:r>
              <a:rPr lang="en-GB" altLang="fr-FR" sz="1800" dirty="0" smtClean="0">
                <a:solidFill>
                  <a:srgbClr val="FFFFFF"/>
                </a:solidFill>
                <a:latin typeface="Cambria" charset="0"/>
              </a:rPr>
              <a:t> Deployment </a:t>
            </a:r>
            <a:r>
              <a:rPr lang="en-GB" altLang="fr-FR" sz="1800" dirty="0">
                <a:solidFill>
                  <a:srgbClr val="FFFFFF"/>
                </a:solidFill>
                <a:latin typeface="Cambria" charset="0"/>
              </a:rPr>
              <a:t>of ARCHE (</a:t>
            </a:r>
            <a:r>
              <a:rPr lang="en-GB" altLang="fr-FR" sz="1800" dirty="0" err="1">
                <a:solidFill>
                  <a:srgbClr val="FFFFFF"/>
                </a:solidFill>
                <a:latin typeface="Cambria" charset="0"/>
              </a:rPr>
              <a:t>muography</a:t>
            </a:r>
            <a:r>
              <a:rPr lang="en-GB" altLang="fr-FR" sz="1800" dirty="0" smtClean="0">
                <a:solidFill>
                  <a:srgbClr val="FFFFFF"/>
                </a:solidFill>
                <a:latin typeface="Cambria" charset="0"/>
              </a:rPr>
              <a:t>), sea-floor instrumentation</a:t>
            </a:r>
          </a:p>
        </p:txBody>
      </p:sp>
      <p:pic>
        <p:nvPicPr>
          <p:cNvPr id="1536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242888"/>
            <a:ext cx="2701925" cy="156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2915816" y="188640"/>
            <a:ext cx="4878439" cy="107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smtClean="0">
                <a:solidFill>
                  <a:srgbClr val="FFFF00"/>
                </a:solidFill>
                <a:latin typeface="Cambria" charset="0"/>
                <a:ea typeface="HG Mincho Light J" charset="0"/>
                <a:cs typeface="MS PGothic" charset="-128"/>
              </a:rPr>
              <a:t>Neutrinos and </a:t>
            </a:r>
            <a:r>
              <a:rPr lang="fr-FR" altLang="fr-FR" sz="3200" i="1" dirty="0" err="1" smtClean="0">
                <a:solidFill>
                  <a:srgbClr val="FFFF00"/>
                </a:solidFill>
                <a:latin typeface="Cambria" charset="0"/>
                <a:ea typeface="HG Mincho Light J" charset="0"/>
                <a:cs typeface="MS PGothic" charset="-128"/>
              </a:rPr>
              <a:t>dark</a:t>
            </a:r>
            <a:r>
              <a:rPr lang="fr-FR" altLang="fr-FR" sz="3200" i="1" dirty="0" smtClean="0">
                <a:solidFill>
                  <a:srgbClr val="FFFF00"/>
                </a:solidFill>
                <a:latin typeface="Cambria" charset="0"/>
                <a:ea typeface="HG Mincho Light J" charset="0"/>
                <a:cs typeface="MS PGothic" charset="-128"/>
              </a:rPr>
              <a:t> </a:t>
            </a:r>
            <a:r>
              <a:rPr lang="fr-FR" altLang="fr-FR" sz="3200" i="1" dirty="0" err="1" smtClean="0">
                <a:solidFill>
                  <a:srgbClr val="FFFF00"/>
                </a:solidFill>
                <a:latin typeface="Cambria" charset="0"/>
                <a:ea typeface="HG Mincho Light J" charset="0"/>
                <a:cs typeface="MS PGothic" charset="-128"/>
              </a:rPr>
              <a:t>matter</a:t>
            </a:r>
            <a:endParaRPr lang="fr-FR" altLang="fr-FR" sz="3200" i="1" dirty="0">
              <a:solidFill>
                <a:srgbClr val="FFFF00"/>
              </a:solidFill>
              <a:latin typeface="Cambria" charset="0"/>
              <a:ea typeface="HG Mincho Light J" charset="0"/>
              <a:cs typeface="MS PGothic" charset="-128"/>
            </a:endParaRPr>
          </a:p>
          <a:p>
            <a:pPr algn="ctr" eaLnBrk="1" hangingPunct="1"/>
            <a:r>
              <a:rPr lang="fr-FR" altLang="fr-FR" sz="3200" i="1" dirty="0">
                <a:solidFill>
                  <a:srgbClr val="FFFF00"/>
                </a:solidFill>
                <a:latin typeface="Cambria" charset="0"/>
                <a:ea typeface="HG Mincho Light J" charset="0"/>
                <a:cs typeface="MS PGothic" charset="-128"/>
              </a:rPr>
              <a:t>SWOT</a:t>
            </a:r>
          </a:p>
        </p:txBody>
      </p:sp>
      <p:graphicFrame>
        <p:nvGraphicFramePr>
          <p:cNvPr id="4" name="Tableau 3"/>
          <p:cNvGraphicFramePr>
            <a:graphicFrameLocks noGrp="1"/>
          </p:cNvGraphicFramePr>
          <p:nvPr>
            <p:extLst>
              <p:ext uri="{D42A27DB-BD31-4B8C-83A1-F6EECF244321}">
                <p14:modId xmlns:p14="http://schemas.microsoft.com/office/powerpoint/2010/main" val="1130872972"/>
              </p:ext>
            </p:extLst>
          </p:nvPr>
        </p:nvGraphicFramePr>
        <p:xfrm>
          <a:off x="612527" y="2060848"/>
          <a:ext cx="8135937" cy="4164660"/>
        </p:xfrm>
        <a:graphic>
          <a:graphicData uri="http://schemas.openxmlformats.org/drawingml/2006/table">
            <a:tbl>
              <a:tblPr/>
              <a:tblGrid>
                <a:gridCol w="4164012"/>
                <a:gridCol w="3971925"/>
              </a:tblGrid>
              <a:tr h="461392">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Strengths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Weaknesses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977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Expertise Liquid scintillators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Electronics card expertise </a:t>
                      </a:r>
                      <a:endParaRPr kumimoji="0" lang="en-GB" altLang="fr-FR" sz="1800" b="0" i="0" u="none" strike="noStrike" cap="none" normalizeH="0" baseline="0" dirty="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Simulation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Visible responsibilities </a:t>
                      </a:r>
                    </a:p>
                    <a:p>
                      <a:pPr marL="285750" marR="0" lvl="0" indent="-285750" algn="l" defTabSz="455613" rtl="0" eaLnBrk="1" fontAlgn="base" latinLnBrk="0" hangingPunct="1">
                        <a:lnSpc>
                          <a:spcPct val="100000"/>
                        </a:lnSpc>
                        <a:spcBef>
                          <a:spcPct val="0"/>
                        </a:spcBef>
                        <a:spcAft>
                          <a:spcPct val="0"/>
                        </a:spcAft>
                        <a:buClrTx/>
                        <a:buSzTx/>
                        <a:buFont typeface="Arial" charset="0"/>
                        <a:buNone/>
                        <a:tabLst/>
                      </a:pPr>
                      <a:endParaRPr kumimoji="0" lang="en-GB" altLang="fr-FR" sz="16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Small number of researchers per project </a:t>
                      </a:r>
                      <a:endParaRPr kumimoji="0" lang="en-GB" altLang="fr-FR" sz="1800" b="0" i="0" u="none" strike="noStrike" cap="none" normalizeH="0" baseline="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Insufficient manpower in electronics engineers</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Opportunities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Threats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0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Synergy of measurements of neutrino mass </a:t>
                      </a:r>
                      <a:r>
                        <a:rPr kumimoji="0" lang="en-GB" altLang="fr-FR" sz="1800" b="0" i="0" u="none" strike="noStrike" cap="none" normalizeH="0" baseline="0" dirty="0" smtClean="0">
                          <a:ln>
                            <a:noFill/>
                          </a:ln>
                          <a:solidFill>
                            <a:srgbClr val="000000"/>
                          </a:solidFill>
                          <a:effectLst/>
                          <a:latin typeface="Times New Roman" charset="0"/>
                          <a:ea typeface="MS PGothic" charset="-128"/>
                        </a:rPr>
                        <a:t>hierarchy in neutrino  and with cosmology</a:t>
                      </a:r>
                      <a:endParaRPr kumimoji="0" lang="en-GB" altLang="fr-FR" sz="1800" b="0" i="0" u="none" strike="noStrike" cap="none" normalizeH="0" baseline="0" dirty="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Good position in Argon Global collaboration for Dark matter</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err="1">
                          <a:ln>
                            <a:noFill/>
                          </a:ln>
                          <a:solidFill>
                            <a:srgbClr val="000000"/>
                          </a:solidFill>
                          <a:effectLst/>
                          <a:latin typeface="Times New Roman" charset="0"/>
                          <a:ea typeface="MS PGothic" charset="-128"/>
                        </a:rPr>
                        <a:t>Interdisciplinarity</a:t>
                      </a:r>
                      <a:r>
                        <a:rPr kumimoji="0" lang="en-GB" altLang="fr-FR" sz="1800" b="0" i="0" u="none" strike="noStrike" cap="none" normalizeH="0" baseline="0" dirty="0">
                          <a:ln>
                            <a:noFill/>
                          </a:ln>
                          <a:solidFill>
                            <a:srgbClr val="000000"/>
                          </a:solidFill>
                          <a:effectLst/>
                          <a:latin typeface="Times New Roman" charset="0"/>
                          <a:ea typeface="MS PGothic" charset="-128"/>
                        </a:rPr>
                        <a:t> </a:t>
                      </a:r>
                      <a:r>
                        <a:rPr kumimoji="0" lang="en-GB" altLang="fr-FR" sz="1800" b="0" i="0" u="none" strike="noStrike" cap="none" normalizeH="0" baseline="0" dirty="0" smtClean="0">
                          <a:ln>
                            <a:noFill/>
                          </a:ln>
                          <a:solidFill>
                            <a:srgbClr val="000000"/>
                          </a:solidFill>
                          <a:effectLst/>
                          <a:latin typeface="Times New Roman" charset="0"/>
                          <a:ea typeface="MS PGothic" charset="-128"/>
                        </a:rPr>
                        <a:t>with Geosciences</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Budget ORCA and </a:t>
                      </a:r>
                      <a:r>
                        <a:rPr kumimoji="0" lang="en-GB" altLang="fr-FR" sz="1800" b="0" i="0" u="none" strike="noStrike" cap="none" normalizeH="0" baseline="0" dirty="0" smtClean="0">
                          <a:ln>
                            <a:noFill/>
                          </a:ln>
                          <a:solidFill>
                            <a:srgbClr val="000000"/>
                          </a:solidFill>
                          <a:effectLst/>
                          <a:latin typeface="Times New Roman" charset="0"/>
                          <a:ea typeface="MS PGothic" charset="-128"/>
                        </a:rPr>
                        <a:t>DUNE</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Liquid Argon for DM not yet a national priority</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2104554461"/>
              </p:ext>
            </p:extLst>
          </p:nvPr>
        </p:nvGraphicFramePr>
        <p:xfrm>
          <a:off x="179512" y="188640"/>
          <a:ext cx="2692400" cy="1369060"/>
        </p:xfrm>
        <a:graphic>
          <a:graphicData uri="http://schemas.openxmlformats.org/drawingml/2006/table">
            <a:tbl>
              <a:tblPr/>
              <a:tblGrid>
                <a:gridCol w="1219200"/>
                <a:gridCol w="749300"/>
                <a:gridCol w="279400"/>
                <a:gridCol w="444500"/>
              </a:tblGrid>
              <a:tr h="190500">
                <a:tc>
                  <a:txBody>
                    <a:bodyPr/>
                    <a:lstStyle/>
                    <a:p>
                      <a:pPr algn="l" fontAlgn="b"/>
                      <a:r>
                        <a:rPr lang="fr-FR" sz="1200" b="0" i="0" u="none" strike="noStrike">
                          <a:solidFill>
                            <a:srgbClr val="000000"/>
                          </a:solidFill>
                          <a:effectLst/>
                          <a:latin typeface="Calibri"/>
                        </a:rPr>
                        <a:t>project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Chercheurs</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IT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total</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DCHOOZ</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3,4</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0,1</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3,5</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WA105/DUNE</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2,6</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0,7</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3,3</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SOX</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2,9</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2,9</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JUNO/LIQUIDO</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1,7</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0,9</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2,6</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Darkside</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1,7</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a:rPr>
                        <a:t>1,7</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Muography</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1</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dirty="0">
                          <a:solidFill>
                            <a:srgbClr val="000000"/>
                          </a:solidFill>
                          <a:effectLst/>
                          <a:latin typeface="Calibri"/>
                        </a:rPr>
                        <a:t>1</a:t>
                      </a:r>
                    </a:p>
                  </a:txBody>
                  <a:tcPr marL="12700" marR="12700" marT="12700" marB="0" anchor="b">
                    <a:lnL>
                      <a:noFill/>
                    </a:lnL>
                    <a:lnR>
                      <a:noFill/>
                    </a:lnR>
                    <a:lnT>
                      <a:noFill/>
                    </a:lnT>
                    <a:lnB>
                      <a:noFill/>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95288" y="1341438"/>
            <a:ext cx="8424862"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marL="342865" indent="-342865">
              <a:buFont typeface="Wingdings" charset="2"/>
              <a:buChar char="q"/>
              <a:defRPr/>
            </a:pPr>
            <a:r>
              <a:rPr lang="en-GB" sz="2000" b="1" dirty="0" smtClean="0">
                <a:solidFill>
                  <a:schemeClr val="accent1"/>
                </a:solidFill>
                <a:latin typeface="Cambria"/>
                <a:cs typeface="Cambria"/>
              </a:rPr>
              <a:t>Cosmology, Gravity, String Theory (1ERC senior) :</a:t>
            </a:r>
          </a:p>
          <a:p>
            <a:pPr>
              <a:defRPr/>
            </a:pPr>
            <a:r>
              <a:rPr lang="en-GB" sz="2000" b="1" dirty="0" smtClean="0">
                <a:solidFill>
                  <a:schemeClr val="bg1"/>
                </a:solidFill>
                <a:latin typeface="Cambria"/>
                <a:cs typeface="Cambria"/>
              </a:rPr>
              <a:t>    - </a:t>
            </a:r>
            <a:r>
              <a:rPr lang="en-GB" sz="2000" b="1" dirty="0" smtClean="0">
                <a:solidFill>
                  <a:srgbClr val="FFFFFF"/>
                </a:solidFill>
                <a:latin typeface="Cambria"/>
                <a:cs typeface="Cambria"/>
              </a:rPr>
              <a:t>Inflation, dark energy  and cosmological perturbations</a:t>
            </a:r>
          </a:p>
          <a:p>
            <a:pPr>
              <a:defRPr/>
            </a:pPr>
            <a:r>
              <a:rPr lang="en-GB" sz="2000" b="1" dirty="0" smtClean="0">
                <a:solidFill>
                  <a:srgbClr val="FFFFFF"/>
                </a:solidFill>
                <a:latin typeface="Cambria"/>
                <a:cs typeface="Cambria"/>
              </a:rPr>
              <a:t>    - Topological defects</a:t>
            </a:r>
          </a:p>
          <a:p>
            <a:pPr>
              <a:defRPr/>
            </a:pPr>
            <a:r>
              <a:rPr lang="en-GB" sz="2000" b="1" dirty="0" smtClean="0">
                <a:solidFill>
                  <a:srgbClr val="FFFFFF"/>
                </a:solidFill>
                <a:latin typeface="Cambria"/>
                <a:cs typeface="Cambria"/>
              </a:rPr>
              <a:t>    -  General relativity, modified gravity theories</a:t>
            </a:r>
          </a:p>
          <a:p>
            <a:pPr>
              <a:defRPr/>
            </a:pPr>
            <a:r>
              <a:rPr lang="en-GB" sz="2000" b="1" dirty="0" smtClean="0">
                <a:solidFill>
                  <a:srgbClr val="FFFFFF"/>
                </a:solidFill>
                <a:latin typeface="Cambria"/>
                <a:cs typeface="Cambria"/>
              </a:rPr>
              <a:t>    -  Gravitational waves</a:t>
            </a:r>
          </a:p>
          <a:p>
            <a:pPr>
              <a:defRPr/>
            </a:pPr>
            <a:r>
              <a:rPr lang="en-GB" sz="2000" b="1" dirty="0" smtClean="0">
                <a:solidFill>
                  <a:srgbClr val="FFFFFF"/>
                </a:solidFill>
                <a:latin typeface="Cambria"/>
                <a:cs typeface="Cambria"/>
              </a:rPr>
              <a:t>    -  Duality, Holography</a:t>
            </a:r>
          </a:p>
          <a:p>
            <a:pPr>
              <a:defRPr/>
            </a:pPr>
            <a:endParaRPr lang="en-GB" sz="2000" b="1" dirty="0" smtClean="0">
              <a:solidFill>
                <a:srgbClr val="9BBB59"/>
              </a:solidFill>
              <a:latin typeface="Cambria"/>
              <a:cs typeface="Cambria"/>
            </a:endParaRPr>
          </a:p>
          <a:p>
            <a:pPr>
              <a:buFont typeface="Wingdings" charset="0"/>
              <a:buChar char="q"/>
              <a:defRPr/>
            </a:pPr>
            <a:r>
              <a:rPr lang="en-GB" sz="2000" b="1" dirty="0" smtClean="0">
                <a:solidFill>
                  <a:schemeClr val="accent1"/>
                </a:solidFill>
                <a:latin typeface="Cambria"/>
                <a:cs typeface="Cambria"/>
              </a:rPr>
              <a:t> </a:t>
            </a:r>
            <a:r>
              <a:rPr lang="en-GB" sz="2000" b="1" dirty="0" err="1" smtClean="0">
                <a:solidFill>
                  <a:schemeClr val="accent1"/>
                </a:solidFill>
                <a:latin typeface="Cambria"/>
                <a:cs typeface="Cambria"/>
              </a:rPr>
              <a:t>Astroparticle</a:t>
            </a:r>
            <a:r>
              <a:rPr lang="en-GB" sz="2000" b="1" dirty="0" smtClean="0">
                <a:solidFill>
                  <a:schemeClr val="accent1"/>
                </a:solidFill>
                <a:latin typeface="Cambria"/>
                <a:cs typeface="Cambria"/>
              </a:rPr>
              <a:t> physics and neutrino:</a:t>
            </a:r>
          </a:p>
          <a:p>
            <a:pPr>
              <a:defRPr/>
            </a:pPr>
            <a:r>
              <a:rPr lang="en-GB" sz="2000" b="1" dirty="0" smtClean="0">
                <a:solidFill>
                  <a:srgbClr val="9BBB59"/>
                </a:solidFill>
                <a:latin typeface="Cambria"/>
                <a:cs typeface="Cambria"/>
              </a:rPr>
              <a:t>     - </a:t>
            </a:r>
            <a:r>
              <a:rPr lang="en-GB" sz="2000" b="1" dirty="0" smtClean="0">
                <a:solidFill>
                  <a:srgbClr val="292934"/>
                </a:solidFill>
                <a:latin typeface="Cambria"/>
                <a:cs typeface="Cambria"/>
              </a:rPr>
              <a:t>N</a:t>
            </a:r>
            <a:r>
              <a:rPr lang="en-GB" sz="2000" b="1" dirty="0" smtClean="0">
                <a:solidFill>
                  <a:srgbClr val="FFFFFF"/>
                </a:solidFill>
                <a:latin typeface="Cambria"/>
                <a:cs typeface="Cambria"/>
              </a:rPr>
              <a:t>eutrino physics and astrophysics </a:t>
            </a:r>
          </a:p>
          <a:p>
            <a:pPr>
              <a:defRPr/>
            </a:pPr>
            <a:r>
              <a:rPr lang="en-GB" sz="2000" b="1" dirty="0" smtClean="0">
                <a:solidFill>
                  <a:srgbClr val="FFFFFF"/>
                </a:solidFill>
                <a:latin typeface="Cambria"/>
                <a:cs typeface="Cambria"/>
              </a:rPr>
              <a:t>     - MHD and propagation simulations</a:t>
            </a:r>
          </a:p>
          <a:p>
            <a:pPr>
              <a:defRPr/>
            </a:pPr>
            <a:r>
              <a:rPr lang="en-GB" sz="2000" b="1" dirty="0" smtClean="0">
                <a:solidFill>
                  <a:srgbClr val="FFFFFF"/>
                </a:solidFill>
                <a:latin typeface="Cambria"/>
                <a:cs typeface="Cambria"/>
              </a:rPr>
              <a:t>     - Cosmic rays </a:t>
            </a:r>
          </a:p>
          <a:p>
            <a:pPr>
              <a:defRPr/>
            </a:pPr>
            <a:endParaRPr lang="en-GB" sz="2000" b="1" dirty="0" smtClean="0">
              <a:solidFill>
                <a:srgbClr val="FFFFFF"/>
              </a:solidFill>
              <a:latin typeface="Cambria"/>
              <a:cs typeface="Cambria"/>
            </a:endParaRPr>
          </a:p>
          <a:p>
            <a:pPr marL="342865" indent="-342865">
              <a:buFont typeface="Wingdings" charset="2"/>
              <a:buChar char="q"/>
              <a:defRPr/>
            </a:pPr>
            <a:r>
              <a:rPr lang="en-GB" sz="2000" b="1" dirty="0" smtClean="0">
                <a:solidFill>
                  <a:schemeClr val="accent1"/>
                </a:solidFill>
                <a:latin typeface="Cambria"/>
                <a:cs typeface="Cambria"/>
              </a:rPr>
              <a:t>Quantum Field Theory (QFT) : </a:t>
            </a:r>
          </a:p>
          <a:p>
            <a:pPr>
              <a:defRPr/>
            </a:pPr>
            <a:r>
              <a:rPr lang="en-GB" sz="2000" b="1" dirty="0" smtClean="0">
                <a:solidFill>
                  <a:srgbClr val="FFFFFF"/>
                </a:solidFill>
                <a:latin typeface="Cambria"/>
                <a:cs typeface="Cambria"/>
              </a:rPr>
              <a:t>    -  Non-</a:t>
            </a:r>
            <a:r>
              <a:rPr lang="en-GB" sz="2000" b="1" dirty="0" err="1" smtClean="0">
                <a:solidFill>
                  <a:srgbClr val="FFFFFF"/>
                </a:solidFill>
                <a:latin typeface="Cambria"/>
                <a:cs typeface="Cambria"/>
              </a:rPr>
              <a:t>abelian</a:t>
            </a:r>
            <a:r>
              <a:rPr lang="en-GB" sz="2000" b="1" dirty="0" smtClean="0">
                <a:solidFill>
                  <a:srgbClr val="FFFFFF"/>
                </a:solidFill>
                <a:latin typeface="Cambria"/>
                <a:cs typeface="Cambria"/>
              </a:rPr>
              <a:t> gauge theories and </a:t>
            </a:r>
            <a:r>
              <a:rPr lang="en-GB" sz="2000" b="1" dirty="0" err="1" smtClean="0">
                <a:solidFill>
                  <a:srgbClr val="FFFFFF"/>
                </a:solidFill>
                <a:latin typeface="Cambria"/>
                <a:cs typeface="Cambria"/>
              </a:rPr>
              <a:t>deconfinement</a:t>
            </a:r>
            <a:r>
              <a:rPr lang="en-GB" sz="2000" b="1" dirty="0" smtClean="0">
                <a:solidFill>
                  <a:srgbClr val="FFFFFF"/>
                </a:solidFill>
                <a:latin typeface="Cambria"/>
                <a:cs typeface="Cambria"/>
              </a:rPr>
              <a:t>, </a:t>
            </a:r>
          </a:p>
          <a:p>
            <a:pPr>
              <a:defRPr/>
            </a:pPr>
            <a:r>
              <a:rPr lang="en-GB" sz="2000" b="1" dirty="0" smtClean="0">
                <a:solidFill>
                  <a:srgbClr val="FFFFFF"/>
                </a:solidFill>
                <a:latin typeface="Cambria"/>
                <a:cs typeface="Cambria"/>
              </a:rPr>
              <a:t>    -  QFT in curved  geometries, </a:t>
            </a:r>
          </a:p>
          <a:p>
            <a:pPr>
              <a:defRPr/>
            </a:pPr>
            <a:r>
              <a:rPr lang="en-GB" sz="2000" b="1" dirty="0" smtClean="0">
                <a:solidFill>
                  <a:srgbClr val="FFFFFF"/>
                </a:solidFill>
                <a:latin typeface="Cambria"/>
                <a:cs typeface="Cambria"/>
              </a:rPr>
              <a:t>   </a:t>
            </a:r>
          </a:p>
          <a:p>
            <a:pPr algn="ctr" eaLnBrk="1" hangingPunct="1">
              <a:defRPr/>
            </a:pPr>
            <a:endParaRPr lang="fr-FR" altLang="fr-FR" sz="3200" dirty="0" smtClean="0">
              <a:solidFill>
                <a:srgbClr val="FFFF00"/>
              </a:solidFill>
              <a:latin typeface="Cambria" charset="0"/>
              <a:ea typeface="ＭＳ Ｐゴシック" charset="-128"/>
            </a:endParaRPr>
          </a:p>
        </p:txBody>
      </p:sp>
      <p:pic>
        <p:nvPicPr>
          <p:cNvPr id="1741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115888"/>
            <a:ext cx="1630362"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ZoneTexte 1"/>
          <p:cNvSpPr txBox="1">
            <a:spLocks noChangeArrowheads="1"/>
          </p:cNvSpPr>
          <p:nvPr/>
        </p:nvSpPr>
        <p:spPr bwMode="auto">
          <a:xfrm>
            <a:off x="3419475" y="404813"/>
            <a:ext cx="21605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sz="3200">
                <a:solidFill>
                  <a:schemeClr val="accent1"/>
                </a:solidFill>
                <a:latin typeface="Cambria" charset="0"/>
              </a:rPr>
              <a:t>Theory</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512" y="1268760"/>
            <a:ext cx="5256584" cy="4801315"/>
          </a:xfrm>
          <a:prstGeom prst="rect">
            <a:avLst/>
          </a:prstGeom>
          <a:noFill/>
        </p:spPr>
        <p:txBody>
          <a:bodyPr wrap="square" rtlCol="0">
            <a:spAutoFit/>
          </a:bodyPr>
          <a:lstStyle/>
          <a:p>
            <a:endParaRPr lang="fr-FR" sz="1800" dirty="0">
              <a:solidFill>
                <a:srgbClr val="FFFFFF"/>
              </a:solidFill>
              <a:latin typeface="Cambria"/>
              <a:cs typeface="Cambria"/>
            </a:endParaRPr>
          </a:p>
          <a:p>
            <a:pPr marL="342900" indent="-342900">
              <a:buFont typeface="Arial"/>
              <a:buChar char="•"/>
            </a:pPr>
            <a:endParaRPr lang="en-GB" sz="1800" i="1" dirty="0" smtClean="0">
              <a:solidFill>
                <a:srgbClr val="FFFFFF"/>
              </a:solidFill>
              <a:latin typeface="Cambria"/>
              <a:cs typeface="Cambria"/>
            </a:endParaRPr>
          </a:p>
          <a:p>
            <a:pPr marL="400050" indent="-400050" algn="just">
              <a:buFont typeface="+mj-lt"/>
              <a:buAutoNum type="romanUcPeriod"/>
            </a:pPr>
            <a:r>
              <a:rPr lang="en-GB" sz="1800" i="1" dirty="0">
                <a:solidFill>
                  <a:srgbClr val="FFFFFF"/>
                </a:solidFill>
                <a:latin typeface="Cambria"/>
                <a:cs typeface="Cambria"/>
              </a:rPr>
              <a:t>The  </a:t>
            </a:r>
            <a:r>
              <a:rPr lang="en-GB" sz="1800" i="1" dirty="0" smtClean="0">
                <a:solidFill>
                  <a:srgbClr val="FFFFFF"/>
                </a:solidFill>
                <a:latin typeface="Cambria"/>
                <a:cs typeface="Cambria"/>
              </a:rPr>
              <a:t>Cosmic structures from </a:t>
            </a:r>
            <a:r>
              <a:rPr lang="en-GB" sz="1800" i="1" dirty="0">
                <a:solidFill>
                  <a:srgbClr val="FFFFFF"/>
                </a:solidFill>
                <a:latin typeface="Cambria"/>
                <a:cs typeface="Cambria"/>
              </a:rPr>
              <a:t>the CMB to the present </a:t>
            </a:r>
            <a:r>
              <a:rPr lang="en-GB" sz="1800" i="1" dirty="0" smtClean="0">
                <a:solidFill>
                  <a:srgbClr val="FFFFFF"/>
                </a:solidFill>
                <a:latin typeface="Cambria"/>
                <a:cs typeface="Cambria"/>
              </a:rPr>
              <a:t>provides </a:t>
            </a:r>
            <a:r>
              <a:rPr lang="en-GB" sz="1800" i="1" dirty="0">
                <a:solidFill>
                  <a:srgbClr val="FFFFFF"/>
                </a:solidFill>
                <a:latin typeface="Cambria"/>
                <a:cs typeface="Cambria"/>
              </a:rPr>
              <a:t>comparable constraints  to  the standard models  of cosmology  (inflation, dark energy) and   particle physics  (neutrino,  dark </a:t>
            </a:r>
            <a:r>
              <a:rPr lang="en-GB" sz="1800" i="1" dirty="0" smtClean="0">
                <a:solidFill>
                  <a:srgbClr val="FFFFFF"/>
                </a:solidFill>
                <a:latin typeface="Cambria"/>
                <a:cs typeface="Cambria"/>
              </a:rPr>
              <a:t>matter?). </a:t>
            </a:r>
          </a:p>
          <a:p>
            <a:pPr marL="400050" indent="-400050" algn="just">
              <a:buFont typeface="+mj-lt"/>
              <a:buAutoNum type="romanUcPeriod"/>
            </a:pPr>
            <a:endParaRPr lang="fr-FR" sz="1800" dirty="0" smtClean="0">
              <a:solidFill>
                <a:schemeClr val="accent1"/>
              </a:solidFill>
              <a:latin typeface="Cambria"/>
              <a:cs typeface="Cambria"/>
            </a:endParaRPr>
          </a:p>
          <a:p>
            <a:pPr marL="400050" indent="-400050" algn="just">
              <a:buFont typeface="+mj-lt"/>
              <a:buAutoNum type="romanUcPeriod"/>
            </a:pPr>
            <a:endParaRPr lang="fr-FR" sz="1800" dirty="0">
              <a:solidFill>
                <a:schemeClr val="accent1"/>
              </a:solidFill>
              <a:latin typeface="Cambria"/>
              <a:cs typeface="Cambria"/>
            </a:endParaRPr>
          </a:p>
          <a:p>
            <a:pPr marL="400050" indent="-400050" algn="just">
              <a:buFont typeface="+mj-lt"/>
              <a:buAutoNum type="romanUcPeriod"/>
            </a:pPr>
            <a:endParaRPr lang="fr-FR" sz="1800" dirty="0">
              <a:solidFill>
                <a:schemeClr val="accent1"/>
              </a:solidFill>
              <a:latin typeface="Cambria"/>
              <a:cs typeface="Cambria"/>
            </a:endParaRPr>
          </a:p>
          <a:p>
            <a:pPr marL="400050" indent="-400050" algn="just">
              <a:buFont typeface="+mj-lt"/>
              <a:buAutoNum type="romanUcPeriod"/>
            </a:pPr>
            <a:r>
              <a:rPr lang="en-GB" sz="1800" i="1" dirty="0">
                <a:solidFill>
                  <a:srgbClr val="FFFFFF"/>
                </a:solidFill>
                <a:latin typeface="Cambria"/>
                <a:cs typeface="Cambria"/>
              </a:rPr>
              <a:t>M</a:t>
            </a:r>
            <a:r>
              <a:rPr lang="en-GB" sz="1800" i="1" dirty="0" smtClean="0">
                <a:solidFill>
                  <a:srgbClr val="FFFFFF"/>
                </a:solidFill>
                <a:latin typeface="Cambria"/>
                <a:cs typeface="Cambria"/>
              </a:rPr>
              <a:t>ulti</a:t>
            </a:r>
            <a:r>
              <a:rPr lang="en-GB" sz="1800" i="1" dirty="0">
                <a:solidFill>
                  <a:srgbClr val="FFFFFF"/>
                </a:solidFill>
                <a:latin typeface="Cambria"/>
                <a:cs typeface="Cambria"/>
              </a:rPr>
              <a:t>-messenger </a:t>
            </a:r>
            <a:r>
              <a:rPr lang="en-GB" sz="1800" i="1" dirty="0" smtClean="0">
                <a:solidFill>
                  <a:srgbClr val="FFFFFF"/>
                </a:solidFill>
                <a:latin typeface="Cambria"/>
                <a:cs typeface="Cambria"/>
              </a:rPr>
              <a:t>astronomy involving photons of all frequencies,  gravitational waves,  neutrinos</a:t>
            </a:r>
            <a:r>
              <a:rPr lang="en-GB" sz="1800" i="1" dirty="0">
                <a:solidFill>
                  <a:srgbClr val="FFFFFF"/>
                </a:solidFill>
                <a:latin typeface="Cambria"/>
                <a:cs typeface="Cambria"/>
              </a:rPr>
              <a:t> </a:t>
            </a:r>
            <a:r>
              <a:rPr lang="en-GB" sz="1800" i="1" dirty="0" smtClean="0">
                <a:solidFill>
                  <a:srgbClr val="FFFFFF"/>
                </a:solidFill>
                <a:latin typeface="Cambria"/>
                <a:cs typeface="Cambria"/>
              </a:rPr>
              <a:t>and high</a:t>
            </a:r>
            <a:r>
              <a:rPr lang="en-GB" sz="1800" i="1" dirty="0">
                <a:solidFill>
                  <a:srgbClr val="FFFFFF"/>
                </a:solidFill>
                <a:latin typeface="Cambria"/>
                <a:cs typeface="Cambria"/>
              </a:rPr>
              <a:t>-energy charged particles </a:t>
            </a:r>
            <a:r>
              <a:rPr lang="en-GB" sz="1800" i="1" dirty="0" smtClean="0">
                <a:solidFill>
                  <a:srgbClr val="FFFFFF"/>
                </a:solidFill>
                <a:latin typeface="Cambria"/>
                <a:cs typeface="Cambria"/>
              </a:rPr>
              <a:t> provides a </a:t>
            </a:r>
            <a:r>
              <a:rPr lang="en-GB" sz="1800" i="1" dirty="0">
                <a:solidFill>
                  <a:srgbClr val="FFFFFF"/>
                </a:solidFill>
                <a:latin typeface="Cambria"/>
                <a:cs typeface="Cambria"/>
              </a:rPr>
              <a:t>deeper understanding of violent phenomena regulating structure formation in the </a:t>
            </a:r>
            <a:r>
              <a:rPr lang="en-GB" sz="1800" i="1" dirty="0" smtClean="0">
                <a:solidFill>
                  <a:srgbClr val="FFFFFF"/>
                </a:solidFill>
                <a:latin typeface="Cambria"/>
                <a:cs typeface="Cambria"/>
              </a:rPr>
              <a:t>Universe as well as eventually  hints for new laws of physics .  </a:t>
            </a:r>
          </a:p>
          <a:p>
            <a:pPr marL="400050" indent="-400050" algn="just">
              <a:buFont typeface="+mj-lt"/>
              <a:buAutoNum type="romanUcPeriod"/>
            </a:pPr>
            <a:endParaRPr lang="en-GB" sz="1800" i="1" dirty="0" smtClean="0">
              <a:solidFill>
                <a:schemeClr val="accent1"/>
              </a:solidFill>
              <a:latin typeface="Cambria"/>
              <a:cs typeface="Cambria"/>
            </a:endParaRPr>
          </a:p>
        </p:txBody>
      </p:sp>
      <p:sp>
        <p:nvSpPr>
          <p:cNvPr id="4" name="ZoneTexte 3"/>
          <p:cNvSpPr txBox="1"/>
          <p:nvPr/>
        </p:nvSpPr>
        <p:spPr>
          <a:xfrm>
            <a:off x="1187624" y="260648"/>
            <a:ext cx="6477000" cy="830997"/>
          </a:xfrm>
          <a:prstGeom prst="rect">
            <a:avLst/>
          </a:prstGeom>
          <a:noFill/>
        </p:spPr>
        <p:txBody>
          <a:bodyPr wrap="square" rtlCol="0">
            <a:spAutoFit/>
          </a:bodyPr>
          <a:lstStyle/>
          <a:p>
            <a:pPr algn="ctr"/>
            <a:r>
              <a:rPr lang="en-CA" b="1" dirty="0" smtClean="0">
                <a:solidFill>
                  <a:srgbClr val="FFFF00"/>
                </a:solidFill>
                <a:latin typeface="Cambria"/>
                <a:cs typeface="Cambria"/>
              </a:rPr>
              <a:t>The two challenges of the present era  for </a:t>
            </a:r>
            <a:r>
              <a:rPr lang="en-CA" b="1" dirty="0" err="1" smtClean="0">
                <a:solidFill>
                  <a:srgbClr val="FFFF00"/>
                </a:solidFill>
                <a:latin typeface="Cambria"/>
                <a:cs typeface="Cambria"/>
              </a:rPr>
              <a:t>Astroparticle</a:t>
            </a:r>
            <a:r>
              <a:rPr lang="en-CA" b="1" dirty="0" smtClean="0">
                <a:solidFill>
                  <a:srgbClr val="FFFF00"/>
                </a:solidFill>
                <a:latin typeface="Cambria"/>
                <a:cs typeface="Cambria"/>
              </a:rPr>
              <a:t> Physics and Cosmology</a:t>
            </a:r>
          </a:p>
        </p:txBody>
      </p:sp>
      <p:pic>
        <p:nvPicPr>
          <p:cNvPr id="5" name="Image 4"/>
          <p:cNvPicPr>
            <a:picLocks noChangeAspect="1"/>
          </p:cNvPicPr>
          <p:nvPr/>
        </p:nvPicPr>
        <p:blipFill>
          <a:blip r:embed="rId2"/>
          <a:stretch>
            <a:fillRect/>
          </a:stretch>
        </p:blipFill>
        <p:spPr>
          <a:xfrm>
            <a:off x="5868144" y="1340768"/>
            <a:ext cx="3096344" cy="4411605"/>
          </a:xfrm>
          <a:prstGeom prst="rect">
            <a:avLst/>
          </a:prstGeom>
        </p:spPr>
      </p:pic>
    </p:spTree>
    <p:extLst>
      <p:ext uri="{BB962C8B-B14F-4D97-AF65-F5344CB8AC3E}">
        <p14:creationId xmlns:p14="http://schemas.microsoft.com/office/powerpoint/2010/main" val="945478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3924300" y="260350"/>
            <a:ext cx="1395413"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a:solidFill>
                  <a:srgbClr val="FFFF00"/>
                </a:solidFill>
                <a:latin typeface="Cambria" charset="0"/>
                <a:ea typeface="HG Mincho Light J" charset="0"/>
                <a:cs typeface="MS PGothic" charset="-128"/>
              </a:rPr>
              <a:t>Theory</a:t>
            </a:r>
          </a:p>
          <a:p>
            <a:pPr algn="ctr" eaLnBrk="1" hangingPunct="1"/>
            <a:r>
              <a:rPr lang="fr-FR" altLang="fr-FR" sz="3200" i="1">
                <a:solidFill>
                  <a:srgbClr val="FFFF00"/>
                </a:solidFill>
                <a:latin typeface="Cambria" charset="0"/>
                <a:ea typeface="HG Mincho Light J" charset="0"/>
                <a:cs typeface="MS PGothic" charset="-128"/>
              </a:rPr>
              <a:t>SWOT</a:t>
            </a:r>
          </a:p>
        </p:txBody>
      </p:sp>
      <p:graphicFrame>
        <p:nvGraphicFramePr>
          <p:cNvPr id="4" name="Tableau 3"/>
          <p:cNvGraphicFramePr>
            <a:graphicFrameLocks noGrp="1"/>
          </p:cNvGraphicFramePr>
          <p:nvPr>
            <p:extLst>
              <p:ext uri="{D42A27DB-BD31-4B8C-83A1-F6EECF244321}">
                <p14:modId xmlns:p14="http://schemas.microsoft.com/office/powerpoint/2010/main" val="145731545"/>
              </p:ext>
            </p:extLst>
          </p:nvPr>
        </p:nvGraphicFramePr>
        <p:xfrm>
          <a:off x="627063" y="1700213"/>
          <a:ext cx="8135937" cy="3698214"/>
        </p:xfrm>
        <a:graphic>
          <a:graphicData uri="http://schemas.openxmlformats.org/drawingml/2006/table">
            <a:tbl>
              <a:tblPr/>
              <a:tblGrid>
                <a:gridCol w="4164012"/>
                <a:gridCol w="3971925"/>
              </a:tblGrid>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Strengths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Weaknesses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977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Good internal </a:t>
                      </a:r>
                      <a:r>
                        <a:rPr kumimoji="0" lang="en-GB" altLang="fr-FR" sz="1800" b="0" i="0" u="none" strike="noStrike" cap="none" normalizeH="0" baseline="0" dirty="0" smtClean="0">
                          <a:ln>
                            <a:noFill/>
                          </a:ln>
                          <a:solidFill>
                            <a:srgbClr val="000000"/>
                          </a:solidFill>
                          <a:effectLst/>
                          <a:latin typeface="Times New Roman" charset="0"/>
                          <a:ea typeface="MS PGothic" charset="-128"/>
                        </a:rPr>
                        <a:t>organisation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International Visibility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dirty="0" smtClean="0">
                          <a:ln>
                            <a:noFill/>
                          </a:ln>
                          <a:solidFill>
                            <a:srgbClr val="000000"/>
                          </a:solidFill>
                          <a:effectLst/>
                          <a:latin typeface="Times New Roman" charset="0"/>
                          <a:ea typeface="MS PGothic" charset="-128"/>
                        </a:rPr>
                        <a:t>APC very active meeting place, international insertion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dirty="0" smtClean="0">
                          <a:ln>
                            <a:noFill/>
                          </a:ln>
                          <a:solidFill>
                            <a:srgbClr val="000000"/>
                          </a:solidFill>
                          <a:effectLst/>
                          <a:latin typeface="Times New Roman" charset="0"/>
                          <a:ea typeface="MS PGothic" charset="-128"/>
                        </a:rPr>
                        <a:t>Among largest theory groups in IN2P3</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The phenomenological bridge </a:t>
                      </a:r>
                      <a:r>
                        <a:rPr kumimoji="0" lang="en-GB" altLang="fr-FR" sz="1800" b="0" i="0" u="none" strike="noStrike" cap="none" normalizeH="0" baseline="0" dirty="0" smtClean="0">
                          <a:ln>
                            <a:noFill/>
                          </a:ln>
                          <a:solidFill>
                            <a:srgbClr val="000000"/>
                          </a:solidFill>
                          <a:effectLst/>
                          <a:latin typeface="Times New Roman" charset="0"/>
                          <a:ea typeface="MS PGothic" charset="-128"/>
                        </a:rPr>
                        <a:t>although in good progress  needs further strengthening given the opportunities</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Opportunities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Threats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0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New </a:t>
                      </a:r>
                      <a:r>
                        <a:rPr kumimoji="0" lang="en-GB" altLang="fr-FR" sz="1800" b="0" i="0" u="none" strike="noStrike" cap="none" normalizeH="0" baseline="0" dirty="0" smtClean="0">
                          <a:ln>
                            <a:noFill/>
                          </a:ln>
                          <a:solidFill>
                            <a:srgbClr val="000000"/>
                          </a:solidFill>
                          <a:effectLst/>
                          <a:latin typeface="Times New Roman" charset="0"/>
                          <a:ea typeface="MS PGothic" charset="-128"/>
                        </a:rPr>
                        <a:t>environment </a:t>
                      </a:r>
                      <a:r>
                        <a:rPr kumimoji="0" lang="en-GB" altLang="fr-FR" sz="1800" b="0" i="0" u="none" strike="noStrike" cap="none" normalizeH="0" baseline="0" dirty="0">
                          <a:ln>
                            <a:noFill/>
                          </a:ln>
                          <a:solidFill>
                            <a:srgbClr val="000000"/>
                          </a:solidFill>
                          <a:effectLst/>
                          <a:latin typeface="Times New Roman" charset="0"/>
                          <a:ea typeface="MS PGothic" charset="-128"/>
                        </a:rPr>
                        <a:t>after GW discovery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Multi-messenger context  </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Not enough career opportunities </a:t>
                      </a:r>
                      <a:r>
                        <a:rPr kumimoji="0" lang="en-GB" altLang="fr-FR" sz="1800" b="0" i="0" u="none" strike="noStrike" cap="none" normalizeH="0" baseline="0" dirty="0" smtClean="0">
                          <a:ln>
                            <a:noFill/>
                          </a:ln>
                          <a:solidFill>
                            <a:srgbClr val="000000"/>
                          </a:solidFill>
                          <a:effectLst/>
                          <a:latin typeface="Times New Roman" charset="0"/>
                          <a:ea typeface="MS PGothic" charset="-128"/>
                        </a:rPr>
                        <a:t>of promotion  for our </a:t>
                      </a:r>
                      <a:r>
                        <a:rPr kumimoji="0" lang="en-GB" altLang="fr-FR" sz="1800" b="0" i="0" u="none" strike="noStrike" cap="none" normalizeH="0" baseline="0" dirty="0" err="1" smtClean="0">
                          <a:ln>
                            <a:noFill/>
                          </a:ln>
                          <a:solidFill>
                            <a:srgbClr val="000000"/>
                          </a:solidFill>
                          <a:effectLst/>
                          <a:latin typeface="Times New Roman" charset="0"/>
                          <a:ea typeface="MS PGothic" charset="-128"/>
                        </a:rPr>
                        <a:t>Maitres</a:t>
                      </a:r>
                      <a:r>
                        <a:rPr kumimoji="0" lang="en-GB" altLang="fr-FR" sz="1800" b="0" i="0" u="none" strike="noStrike" cap="none" normalizeH="0" baseline="0" dirty="0" smtClean="0">
                          <a:ln>
                            <a:noFill/>
                          </a:ln>
                          <a:solidFill>
                            <a:srgbClr val="000000"/>
                          </a:solidFill>
                          <a:effectLst/>
                          <a:latin typeface="Times New Roman" charset="0"/>
                          <a:ea typeface="MS PGothic" charset="-128"/>
                        </a:rPr>
                        <a:t> de Conference</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graphicFrame>
        <p:nvGraphicFramePr>
          <p:cNvPr id="2" name="Tableau 1"/>
          <p:cNvGraphicFramePr>
            <a:graphicFrameLocks noGrp="1"/>
          </p:cNvGraphicFramePr>
          <p:nvPr>
            <p:extLst>
              <p:ext uri="{D42A27DB-BD31-4B8C-83A1-F6EECF244321}">
                <p14:modId xmlns:p14="http://schemas.microsoft.com/office/powerpoint/2010/main" val="863430287"/>
              </p:ext>
            </p:extLst>
          </p:nvPr>
        </p:nvGraphicFramePr>
        <p:xfrm>
          <a:off x="179512" y="260648"/>
          <a:ext cx="2692400" cy="391160"/>
        </p:xfrm>
        <a:graphic>
          <a:graphicData uri="http://schemas.openxmlformats.org/drawingml/2006/table">
            <a:tbl>
              <a:tblPr/>
              <a:tblGrid>
                <a:gridCol w="1219200"/>
                <a:gridCol w="749300"/>
                <a:gridCol w="279400"/>
                <a:gridCol w="444500"/>
              </a:tblGrid>
              <a:tr h="190500">
                <a:tc>
                  <a:txBody>
                    <a:bodyPr/>
                    <a:lstStyle/>
                    <a:p>
                      <a:pPr algn="l" fontAlgn="b"/>
                      <a:r>
                        <a:rPr lang="fr-FR" sz="1200" b="0" i="0" u="none" strike="noStrike">
                          <a:solidFill>
                            <a:srgbClr val="000000"/>
                          </a:solidFill>
                          <a:effectLst/>
                          <a:latin typeface="Calibri"/>
                        </a:rPr>
                        <a:t>project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Chercheurs</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IT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total</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Theory</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22,7</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a:rPr>
                        <a:t>22,7</a:t>
                      </a:r>
                    </a:p>
                  </a:txBody>
                  <a:tcPr marL="12700" marR="12700" marT="12700" marB="0" anchor="b">
                    <a:lnL>
                      <a:noFill/>
                    </a:lnL>
                    <a:lnR>
                      <a:noFill/>
                    </a:lnR>
                    <a:lnT>
                      <a:noFill/>
                    </a:lnT>
                    <a:lnB>
                      <a:noFill/>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3"/>
            <a:ext cx="2591577"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oneTexte 2"/>
          <p:cNvSpPr txBox="1"/>
          <p:nvPr/>
        </p:nvSpPr>
        <p:spPr>
          <a:xfrm>
            <a:off x="8819" y="2636912"/>
            <a:ext cx="2964503" cy="523220"/>
          </a:xfrm>
          <a:prstGeom prst="rect">
            <a:avLst/>
          </a:prstGeom>
          <a:noFill/>
        </p:spPr>
        <p:txBody>
          <a:bodyPr wrap="square">
            <a:spAutoFit/>
          </a:bodyPr>
          <a:lstStyle/>
          <a:p>
            <a:pPr algn="ctr">
              <a:defRPr/>
            </a:pPr>
            <a:r>
              <a:rPr lang="fr-FR" sz="1400" b="1" dirty="0" smtClean="0">
                <a:solidFill>
                  <a:schemeClr val="bg1"/>
                </a:solidFill>
              </a:rPr>
              <a:t>Labo optique, Intégration spatial </a:t>
            </a:r>
          </a:p>
          <a:p>
            <a:pPr algn="ctr">
              <a:defRPr/>
            </a:pPr>
            <a:r>
              <a:rPr lang="fr-FR" sz="1400" b="1" dirty="0" smtClean="0">
                <a:solidFill>
                  <a:schemeClr val="bg1"/>
                </a:solidFill>
              </a:rPr>
              <a:t>Salle </a:t>
            </a:r>
            <a:r>
              <a:rPr lang="fr-FR" sz="1400" b="1" dirty="0">
                <a:solidFill>
                  <a:schemeClr val="bg1"/>
                </a:solidFill>
              </a:rPr>
              <a:t>blanche </a:t>
            </a:r>
            <a:r>
              <a:rPr lang="fr-FR" sz="1400" b="1" dirty="0" smtClean="0">
                <a:solidFill>
                  <a:schemeClr val="bg1"/>
                </a:solidFill>
              </a:rPr>
              <a:t>, </a:t>
            </a:r>
            <a:r>
              <a:rPr lang="fr-FR" sz="1200" b="1" dirty="0" smtClean="0">
                <a:solidFill>
                  <a:schemeClr val="bg1"/>
                </a:solidFill>
              </a:rPr>
              <a:t>LISA, VIRGO</a:t>
            </a:r>
            <a:endParaRPr lang="fr-FR" sz="1200" b="1" dirty="0">
              <a:solidFill>
                <a:schemeClr val="bg1"/>
              </a:solidFill>
            </a:endParaRPr>
          </a:p>
        </p:txBody>
      </p:sp>
      <p:sp>
        <p:nvSpPr>
          <p:cNvPr id="47107" name="ZoneTexte 3"/>
          <p:cNvSpPr txBox="1">
            <a:spLocks noChangeArrowheads="1"/>
          </p:cNvSpPr>
          <p:nvPr/>
        </p:nvSpPr>
        <p:spPr bwMode="auto">
          <a:xfrm>
            <a:off x="2843808" y="2636912"/>
            <a:ext cx="228045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Laboratoire Millimétrique:</a:t>
            </a:r>
          </a:p>
          <a:p>
            <a:r>
              <a:rPr lang="fr-FR" altLang="fr-FR" sz="1400" b="1" dirty="0">
                <a:solidFill>
                  <a:schemeClr val="bg1"/>
                </a:solidFill>
              </a:rPr>
              <a:t>Cryostat à dilution 100mK </a:t>
            </a:r>
          </a:p>
        </p:txBody>
      </p:sp>
      <p:pic>
        <p:nvPicPr>
          <p:cNvPr id="47111"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764704"/>
            <a:ext cx="1440160" cy="1919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3" name="ZoneTexte 9"/>
          <p:cNvSpPr txBox="1">
            <a:spLocks noChangeArrowheads="1"/>
          </p:cNvSpPr>
          <p:nvPr/>
        </p:nvSpPr>
        <p:spPr bwMode="auto">
          <a:xfrm>
            <a:off x="2123729" y="115888"/>
            <a:ext cx="49692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dirty="0" smtClean="0">
                <a:solidFill>
                  <a:schemeClr val="accent1"/>
                </a:solidFill>
              </a:rPr>
              <a:t>Technical Department Assets </a:t>
            </a:r>
            <a:endParaRPr lang="en-GB" altLang="fr-FR" dirty="0">
              <a:solidFill>
                <a:schemeClr val="accent1"/>
              </a:solidFill>
            </a:endParaRPr>
          </a:p>
        </p:txBody>
      </p:sp>
      <p:pic>
        <p:nvPicPr>
          <p:cNvPr id="11"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3284984"/>
            <a:ext cx="1959273" cy="1302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ZoneTexte 15"/>
          <p:cNvSpPr txBox="1">
            <a:spLocks noChangeArrowheads="1"/>
          </p:cNvSpPr>
          <p:nvPr/>
        </p:nvSpPr>
        <p:spPr bwMode="auto">
          <a:xfrm>
            <a:off x="6569668" y="4797152"/>
            <a:ext cx="25922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Salle bas bruit (37,5 m</a:t>
            </a:r>
            <a:r>
              <a:rPr lang="fr-FR" altLang="fr-FR" sz="1400" b="1" baseline="30000" dirty="0">
                <a:solidFill>
                  <a:schemeClr val="bg1"/>
                </a:solidFill>
              </a:rPr>
              <a:t>2</a:t>
            </a:r>
            <a:r>
              <a:rPr lang="fr-FR" altLang="fr-FR" sz="1600" b="1" dirty="0" smtClean="0">
                <a:solidFill>
                  <a:schemeClr val="bg1"/>
                </a:solidFill>
              </a:rPr>
              <a:t>)</a:t>
            </a:r>
            <a:endParaRPr lang="fr-FR" altLang="fr-FR" sz="1400" dirty="0">
              <a:solidFill>
                <a:schemeClr val="bg1"/>
              </a:solidFill>
            </a:endParaRPr>
          </a:p>
        </p:txBody>
      </p:sp>
      <p:pic>
        <p:nvPicPr>
          <p:cNvPr id="13"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284984"/>
            <a:ext cx="2232248" cy="1674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ZoneTexte 17"/>
          <p:cNvSpPr txBox="1">
            <a:spLocks noChangeArrowheads="1"/>
          </p:cNvSpPr>
          <p:nvPr/>
        </p:nvSpPr>
        <p:spPr bwMode="auto">
          <a:xfrm>
            <a:off x="395536" y="5157192"/>
            <a:ext cx="167640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Atelier mécanique</a:t>
            </a:r>
          </a:p>
        </p:txBody>
      </p:sp>
      <p:sp>
        <p:nvSpPr>
          <p:cNvPr id="15" name="ZoneTexte 18"/>
          <p:cNvSpPr txBox="1">
            <a:spLocks noChangeArrowheads="1"/>
          </p:cNvSpPr>
          <p:nvPr/>
        </p:nvSpPr>
        <p:spPr bwMode="auto">
          <a:xfrm>
            <a:off x="4067944" y="4005064"/>
            <a:ext cx="14398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Hall de montage</a:t>
            </a:r>
          </a:p>
        </p:txBody>
      </p:sp>
      <p:pic>
        <p:nvPicPr>
          <p:cNvPr id="16" name="Imag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284984"/>
            <a:ext cx="3096344" cy="1742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Image 20"/>
          <p:cNvPicPr>
            <a:picLocks noChangeAspect="1"/>
          </p:cNvPicPr>
          <p:nvPr/>
        </p:nvPicPr>
        <p:blipFill>
          <a:blip r:embed="rId7">
            <a:extLst>
              <a:ext uri="{28A0092B-C50C-407E-A947-70E740481C1C}">
                <a14:useLocalDpi xmlns:a14="http://schemas.microsoft.com/office/drawing/2010/main" val="0"/>
              </a:ext>
            </a:extLst>
          </a:blip>
          <a:srcRect r="22990"/>
          <a:stretch>
            <a:fillRect/>
          </a:stretch>
        </p:blipFill>
        <p:spPr bwMode="auto">
          <a:xfrm rot="5400000">
            <a:off x="5537330" y="5488006"/>
            <a:ext cx="1381707"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ZoneTexte 21"/>
          <p:cNvSpPr txBox="1">
            <a:spLocks noChangeArrowheads="1"/>
          </p:cNvSpPr>
          <p:nvPr/>
        </p:nvSpPr>
        <p:spPr bwMode="auto">
          <a:xfrm>
            <a:off x="6876256" y="5589240"/>
            <a:ext cx="23717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Imprimante </a:t>
            </a:r>
            <a:r>
              <a:rPr lang="fr-FR" altLang="fr-FR" sz="1400" b="1" dirty="0" smtClean="0">
                <a:solidFill>
                  <a:schemeClr val="bg1"/>
                </a:solidFill>
              </a:rPr>
              <a:t>3D</a:t>
            </a:r>
            <a:endParaRPr lang="fr-FR" altLang="fr-FR" sz="1400" dirty="0">
              <a:solidFill>
                <a:schemeClr val="bg1"/>
              </a:solidFill>
            </a:endParaRPr>
          </a:p>
        </p:txBody>
      </p:sp>
      <p:pic>
        <p:nvPicPr>
          <p:cNvPr id="19" name="Image 22"/>
          <p:cNvPicPr>
            <a:picLocks noChangeAspect="1"/>
          </p:cNvPicPr>
          <p:nvPr/>
        </p:nvPicPr>
        <p:blipFill>
          <a:blip r:embed="rId8">
            <a:extLst>
              <a:ext uri="{28A0092B-C50C-407E-A947-70E740481C1C}">
                <a14:useLocalDpi xmlns:a14="http://schemas.microsoft.com/office/drawing/2010/main" val="0"/>
              </a:ext>
            </a:extLst>
          </a:blip>
          <a:srcRect l="23518"/>
          <a:stretch>
            <a:fillRect/>
          </a:stretch>
        </p:blipFill>
        <p:spPr bwMode="auto">
          <a:xfrm>
            <a:off x="5076056" y="836712"/>
            <a:ext cx="2608734" cy="18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ZoneTexte 23"/>
          <p:cNvSpPr txBox="1">
            <a:spLocks noChangeArrowheads="1"/>
          </p:cNvSpPr>
          <p:nvPr/>
        </p:nvSpPr>
        <p:spPr bwMode="auto">
          <a:xfrm>
            <a:off x="5364088" y="2708920"/>
            <a:ext cx="2298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Laboratoire </a:t>
            </a:r>
            <a:r>
              <a:rPr lang="fr-FR" altLang="fr-FR" sz="1400" b="1" dirty="0" err="1">
                <a:solidFill>
                  <a:schemeClr val="bg1"/>
                </a:solidFill>
              </a:rPr>
              <a:t>Photodétection</a:t>
            </a:r>
            <a:endParaRPr lang="fr-FR" altLang="fr-FR" sz="1400" b="1" dirty="0">
              <a:solidFill>
                <a:schemeClr val="bg1"/>
              </a:solidFill>
            </a:endParaRPr>
          </a:p>
        </p:txBody>
      </p:sp>
      <p:sp>
        <p:nvSpPr>
          <p:cNvPr id="21" name="ZoneTexte 17"/>
          <p:cNvSpPr txBox="1">
            <a:spLocks noChangeArrowheads="1"/>
          </p:cNvSpPr>
          <p:nvPr/>
        </p:nvSpPr>
        <p:spPr bwMode="auto">
          <a:xfrm>
            <a:off x="3347864" y="5157192"/>
            <a:ext cx="167640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smtClean="0">
                <a:solidFill>
                  <a:schemeClr val="bg1"/>
                </a:solidFill>
              </a:rPr>
              <a:t>Hall de montage</a:t>
            </a:r>
            <a:endParaRPr lang="fr-FR" altLang="fr-FR" sz="1400" b="1" dirty="0">
              <a:solidFill>
                <a:schemeClr val="bg1"/>
              </a:solidFill>
            </a:endParaRPr>
          </a:p>
        </p:txBody>
      </p:sp>
      <p:sp>
        <p:nvSpPr>
          <p:cNvPr id="4" name="ZoneTexte 3"/>
          <p:cNvSpPr txBox="1"/>
          <p:nvPr/>
        </p:nvSpPr>
        <p:spPr>
          <a:xfrm>
            <a:off x="683568" y="6165304"/>
            <a:ext cx="4248472" cy="400110"/>
          </a:xfrm>
          <a:prstGeom prst="rect">
            <a:avLst/>
          </a:prstGeom>
          <a:noFill/>
        </p:spPr>
        <p:txBody>
          <a:bodyPr wrap="square" rtlCol="0">
            <a:spAutoFit/>
          </a:bodyPr>
          <a:lstStyle/>
          <a:p>
            <a:r>
              <a:rPr lang="fr-FR" sz="2000" dirty="0" err="1" smtClean="0">
                <a:solidFill>
                  <a:srgbClr val="FFFFFF"/>
                </a:solidFill>
                <a:latin typeface="Cambria"/>
                <a:cs typeface="Cambria"/>
              </a:rPr>
              <a:t>See</a:t>
            </a:r>
            <a:r>
              <a:rPr lang="fr-FR" sz="2000" dirty="0" smtClean="0">
                <a:solidFill>
                  <a:srgbClr val="FFFFFF"/>
                </a:solidFill>
                <a:latin typeface="Cambria"/>
                <a:cs typeface="Cambria"/>
              </a:rPr>
              <a:t> </a:t>
            </a:r>
            <a:r>
              <a:rPr lang="fr-FR" sz="2000" dirty="0" err="1" smtClean="0">
                <a:solidFill>
                  <a:srgbClr val="FFFFFF"/>
                </a:solidFill>
                <a:latin typeface="Cambria"/>
                <a:cs typeface="Cambria"/>
              </a:rPr>
              <a:t>T</a:t>
            </a:r>
            <a:r>
              <a:rPr lang="fr-FR" sz="2000" dirty="0" smtClean="0">
                <a:solidFill>
                  <a:srgbClr val="FFFFFF"/>
                </a:solidFill>
                <a:latin typeface="Cambria"/>
                <a:cs typeface="Cambria"/>
              </a:rPr>
              <a:t>. </a:t>
            </a:r>
            <a:r>
              <a:rPr lang="fr-FR" sz="2000" dirty="0" err="1" smtClean="0">
                <a:solidFill>
                  <a:srgbClr val="FFFFFF"/>
                </a:solidFill>
                <a:latin typeface="Cambria"/>
                <a:cs typeface="Cambria"/>
              </a:rPr>
              <a:t>Zergeurras</a:t>
            </a:r>
            <a:r>
              <a:rPr lang="fr-FR" sz="2000" dirty="0" smtClean="0">
                <a:solidFill>
                  <a:srgbClr val="FFFFFF"/>
                </a:solidFill>
                <a:latin typeface="Cambria"/>
                <a:cs typeface="Cambria"/>
              </a:rPr>
              <a:t> talk for </a:t>
            </a:r>
            <a:r>
              <a:rPr lang="fr-FR" sz="2000" dirty="0" err="1" smtClean="0">
                <a:solidFill>
                  <a:srgbClr val="FFFFFF"/>
                </a:solidFill>
                <a:latin typeface="Cambria"/>
                <a:cs typeface="Cambria"/>
              </a:rPr>
              <a:t>details</a:t>
            </a:r>
            <a:endParaRPr lang="fr-FR" sz="2000" dirty="0">
              <a:solidFill>
                <a:srgbClr val="FFFFFF"/>
              </a:solidFill>
              <a:latin typeface="Cambria"/>
              <a:cs typeface="Cambri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oneTexte 7"/>
          <p:cNvSpPr txBox="1">
            <a:spLocks noChangeArrowheads="1"/>
          </p:cNvSpPr>
          <p:nvPr/>
        </p:nvSpPr>
        <p:spPr bwMode="auto">
          <a:xfrm>
            <a:off x="179512" y="884900"/>
            <a:ext cx="8065144" cy="6432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MS PGothic" charset="-128"/>
              </a:defRPr>
            </a:lvl1pPr>
            <a:lvl2pPr marL="800100" indent="-34290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buClr>
                <a:schemeClr val="bg1"/>
              </a:buClr>
              <a:buFont typeface="Wingdings" charset="2"/>
              <a:buChar char="ü"/>
            </a:pPr>
            <a:r>
              <a:rPr lang="en-CA" altLang="fr-FR" sz="2000" dirty="0" smtClean="0">
                <a:solidFill>
                  <a:srgbClr val="FFFF00"/>
                </a:solidFill>
              </a:rPr>
              <a:t>APC data analysis center for space missions (since 2010).</a:t>
            </a:r>
          </a:p>
          <a:p>
            <a:pPr lvl="1">
              <a:buClr>
                <a:schemeClr val="bg1"/>
              </a:buClr>
              <a:buFont typeface="Wingdings" charset="2"/>
              <a:buChar char="ü"/>
            </a:pPr>
            <a:r>
              <a:rPr lang="en-CA" sz="1800" dirty="0" smtClean="0">
                <a:solidFill>
                  <a:schemeClr val="bg1"/>
                </a:solidFill>
              </a:rPr>
              <a:t>650 CPU, 40 TB,   team of 10 agents </a:t>
            </a:r>
          </a:p>
          <a:p>
            <a:pPr lvl="1">
              <a:buClr>
                <a:schemeClr val="bg1"/>
              </a:buClr>
              <a:buFont typeface="Wingdings" charset="2"/>
              <a:buChar char="ü"/>
            </a:pPr>
            <a:r>
              <a:rPr lang="en-CA" altLang="fr-FR" sz="1800" dirty="0" smtClean="0">
                <a:solidFill>
                  <a:schemeClr val="bg1"/>
                </a:solidFill>
              </a:rPr>
              <a:t>Offices, meeting rooms, video-conference rooms, computing room, CDF.</a:t>
            </a:r>
          </a:p>
          <a:p>
            <a:pPr lvl="1">
              <a:buClr>
                <a:schemeClr val="bg1"/>
              </a:buClr>
              <a:buFont typeface="Wingdings" charset="2"/>
              <a:buChar char="ü"/>
            </a:pPr>
            <a:r>
              <a:rPr lang="en-CA" altLang="fr-FR" sz="1800" dirty="0" smtClean="0">
                <a:solidFill>
                  <a:schemeClr val="bg1"/>
                </a:solidFill>
              </a:rPr>
              <a:t>Location: </a:t>
            </a:r>
            <a:r>
              <a:rPr lang="en-CA" altLang="fr-FR" sz="1800" dirty="0" err="1" smtClean="0">
                <a:solidFill>
                  <a:schemeClr val="bg1"/>
                </a:solidFill>
              </a:rPr>
              <a:t>Biopark</a:t>
            </a:r>
            <a:r>
              <a:rPr lang="en-CA" altLang="fr-FR" sz="1800" dirty="0" smtClean="0">
                <a:solidFill>
                  <a:schemeClr val="bg1"/>
                </a:solidFill>
              </a:rPr>
              <a:t> but moving to Condorcet and IPGP in 2018 </a:t>
            </a:r>
          </a:p>
          <a:p>
            <a:pPr lvl="1">
              <a:buClr>
                <a:schemeClr val="bg1"/>
              </a:buClr>
              <a:buFont typeface="Wingdings" charset="2"/>
              <a:buChar char="ü"/>
            </a:pPr>
            <a:r>
              <a:rPr lang="en-CA" altLang="fr-FR" sz="1800" dirty="0" smtClean="0">
                <a:solidFill>
                  <a:schemeClr val="bg1"/>
                </a:solidFill>
              </a:rPr>
              <a:t>Strong link with the </a:t>
            </a:r>
            <a:r>
              <a:rPr lang="en-CA" altLang="fr-FR" sz="1800" b="1" dirty="0" smtClean="0">
                <a:solidFill>
                  <a:schemeClr val="bg1"/>
                </a:solidFill>
              </a:rPr>
              <a:t>CC-IN2P3.</a:t>
            </a:r>
          </a:p>
          <a:p>
            <a:pPr lvl="1">
              <a:buClr>
                <a:schemeClr val="bg1"/>
              </a:buClr>
              <a:buFont typeface="Wingdings" charset="2"/>
              <a:buChar char="ü"/>
            </a:pPr>
            <a:endParaRPr lang="en-CA" altLang="fr-FR" sz="1800" b="1" dirty="0" smtClean="0">
              <a:solidFill>
                <a:schemeClr val="bg1"/>
              </a:solidFill>
            </a:endParaRPr>
          </a:p>
          <a:p>
            <a:pPr>
              <a:buClr>
                <a:schemeClr val="bg1"/>
              </a:buClr>
              <a:buFont typeface="Wingdings" charset="2"/>
              <a:buChar char="ü"/>
            </a:pPr>
            <a:r>
              <a:rPr lang="en-CA" altLang="fr-FR" sz="1800" b="1" dirty="0" smtClean="0">
                <a:solidFill>
                  <a:srgbClr val="FFFF00"/>
                </a:solidFill>
              </a:rPr>
              <a:t>Examples of achievements</a:t>
            </a:r>
          </a:p>
          <a:p>
            <a:pPr>
              <a:buClr>
                <a:schemeClr val="bg1"/>
              </a:buClr>
              <a:buFont typeface="Wingdings" charset="2"/>
              <a:buChar char="ü"/>
            </a:pPr>
            <a:r>
              <a:rPr lang="en-CA" sz="1800" dirty="0" smtClean="0">
                <a:solidFill>
                  <a:schemeClr val="bg1"/>
                </a:solidFill>
              </a:rPr>
              <a:t>PLANCK     Sky model ,  QUBIC  preparation  </a:t>
            </a:r>
          </a:p>
          <a:p>
            <a:pPr>
              <a:buClr>
                <a:schemeClr val="bg1"/>
              </a:buClr>
              <a:buFont typeface="Wingdings" charset="2"/>
              <a:buChar char="ü"/>
            </a:pPr>
            <a:r>
              <a:rPr lang="en-CA" sz="1800" dirty="0" smtClean="0">
                <a:solidFill>
                  <a:schemeClr val="bg1"/>
                </a:solidFill>
              </a:rPr>
              <a:t>EUCLID  Collaboration platform CODEEN,   LSST Slow Control software</a:t>
            </a:r>
          </a:p>
          <a:p>
            <a:pPr>
              <a:buClr>
                <a:schemeClr val="bg1"/>
              </a:buClr>
              <a:buFont typeface="Wingdings" charset="2"/>
              <a:buChar char="ü"/>
            </a:pPr>
            <a:r>
              <a:rPr lang="en-CA" sz="1800" dirty="0" smtClean="0">
                <a:solidFill>
                  <a:schemeClr val="bg1"/>
                </a:solidFill>
              </a:rPr>
              <a:t>CTA  	Proposal Handling Platform </a:t>
            </a:r>
          </a:p>
          <a:p>
            <a:pPr>
              <a:buClr>
                <a:schemeClr val="bg1"/>
              </a:buClr>
              <a:buFont typeface="Wingdings" charset="2"/>
              <a:buChar char="ü"/>
            </a:pPr>
            <a:r>
              <a:rPr lang="en-CA" sz="1800" dirty="0" err="1" smtClean="0">
                <a:solidFill>
                  <a:schemeClr val="bg1"/>
                </a:solidFill>
              </a:rPr>
              <a:t>Mutimessenger</a:t>
            </a:r>
            <a:r>
              <a:rPr lang="en-CA" sz="1800" dirty="0" smtClean="0">
                <a:solidFill>
                  <a:schemeClr val="bg1"/>
                </a:solidFill>
              </a:rPr>
              <a:t> studies</a:t>
            </a:r>
          </a:p>
          <a:p>
            <a:pPr>
              <a:buClr>
                <a:schemeClr val="bg1"/>
              </a:buClr>
              <a:buFont typeface="Wingdings" charset="2"/>
              <a:buChar char="ü"/>
            </a:pPr>
            <a:endParaRPr lang="en-CA" sz="1800" dirty="0" smtClean="0">
              <a:solidFill>
                <a:schemeClr val="bg1"/>
              </a:solidFill>
            </a:endParaRPr>
          </a:p>
          <a:p>
            <a:pPr fontAlgn="auto">
              <a:buFont typeface="Wingdings" charset="2"/>
              <a:buChar char="ü"/>
            </a:pPr>
            <a:r>
              <a:rPr lang="en-CA" sz="1800" dirty="0" smtClean="0">
                <a:solidFill>
                  <a:schemeClr val="accent1"/>
                </a:solidFill>
              </a:rPr>
              <a:t>Future </a:t>
            </a:r>
          </a:p>
          <a:p>
            <a:pPr fontAlgn="auto">
              <a:buFont typeface="Wingdings" charset="2"/>
              <a:buChar char="ü"/>
            </a:pPr>
            <a:r>
              <a:rPr lang="en-CA" sz="1800" dirty="0" smtClean="0">
                <a:solidFill>
                  <a:schemeClr val="bg1"/>
                </a:solidFill>
              </a:rPr>
              <a:t>LISA 	  Data Processing Centre</a:t>
            </a:r>
          </a:p>
          <a:p>
            <a:pPr fontAlgn="auto">
              <a:buFont typeface="Wingdings" charset="2"/>
              <a:buChar char="ü"/>
            </a:pPr>
            <a:r>
              <a:rPr lang="en-CA" sz="1800" dirty="0" smtClean="0">
                <a:solidFill>
                  <a:schemeClr val="bg1"/>
                </a:solidFill>
              </a:rPr>
              <a:t>EUCLID     SGS activities</a:t>
            </a:r>
            <a:endParaRPr lang="en-CA" sz="1800" dirty="0">
              <a:solidFill>
                <a:schemeClr val="bg1"/>
              </a:solidFill>
            </a:endParaRPr>
          </a:p>
          <a:p>
            <a:pPr fontAlgn="auto">
              <a:buFont typeface="Wingdings" charset="2"/>
              <a:buChar char="ü"/>
            </a:pPr>
            <a:r>
              <a:rPr lang="en-CA" sz="1800" dirty="0" smtClean="0">
                <a:solidFill>
                  <a:schemeClr val="bg1"/>
                </a:solidFill>
              </a:rPr>
              <a:t>GW </a:t>
            </a:r>
            <a:r>
              <a:rPr lang="en-CA" sz="1800" dirty="0" err="1" smtClean="0">
                <a:solidFill>
                  <a:schemeClr val="bg1"/>
                </a:solidFill>
              </a:rPr>
              <a:t>Multimessenger</a:t>
            </a:r>
            <a:endParaRPr lang="en-CA" sz="1800" dirty="0" smtClean="0">
              <a:solidFill>
                <a:schemeClr val="bg1"/>
              </a:solidFill>
            </a:endParaRPr>
          </a:p>
          <a:p>
            <a:pPr fontAlgn="auto">
              <a:buFont typeface="Wingdings" charset="2"/>
              <a:buChar char="ü"/>
            </a:pPr>
            <a:r>
              <a:rPr lang="en-CA" sz="1800" dirty="0" smtClean="0">
                <a:solidFill>
                  <a:schemeClr val="bg1"/>
                </a:solidFill>
              </a:rPr>
              <a:t>CTA PHP</a:t>
            </a:r>
          </a:p>
          <a:p>
            <a:pPr fontAlgn="auto">
              <a:buFont typeface="Wingdings" charset="2"/>
              <a:buChar char="ü"/>
            </a:pPr>
            <a:r>
              <a:rPr lang="en-CA" sz="1800" dirty="0" smtClean="0">
                <a:solidFill>
                  <a:schemeClr val="bg1"/>
                </a:solidFill>
                <a:sym typeface="Wingdings"/>
              </a:rPr>
              <a:t>SVOM </a:t>
            </a:r>
            <a:r>
              <a:rPr lang="en-CA" sz="1800" dirty="0" smtClean="0">
                <a:solidFill>
                  <a:schemeClr val="bg1"/>
                </a:solidFill>
              </a:rPr>
              <a:t>pipeline  and quick look</a:t>
            </a:r>
          </a:p>
          <a:p>
            <a:pPr fontAlgn="auto">
              <a:buFont typeface="Wingdings" charset="2"/>
              <a:buChar char="ü"/>
            </a:pPr>
            <a:r>
              <a:rPr lang="en-CA" sz="1800" dirty="0" smtClean="0">
                <a:solidFill>
                  <a:schemeClr val="bg1"/>
                </a:solidFill>
              </a:rPr>
              <a:t>ATHENA</a:t>
            </a:r>
          </a:p>
          <a:p>
            <a:pPr fontAlgn="auto">
              <a:buFont typeface="Wingdings" charset="2"/>
              <a:buChar char="ü"/>
            </a:pPr>
            <a:r>
              <a:rPr lang="en-CA" sz="1800" dirty="0">
                <a:solidFill>
                  <a:schemeClr val="bg1"/>
                </a:solidFill>
              </a:rPr>
              <a:t>MHD  computing   </a:t>
            </a:r>
          </a:p>
          <a:p>
            <a:pPr fontAlgn="auto">
              <a:buFont typeface="Wingdings" charset="2"/>
              <a:buChar char="ü"/>
            </a:pPr>
            <a:r>
              <a:rPr lang="en-CA" sz="1800" dirty="0" smtClean="0">
                <a:solidFill>
                  <a:schemeClr val="bg1"/>
                </a:solidFill>
              </a:rPr>
              <a:t>Theory </a:t>
            </a:r>
          </a:p>
          <a:p>
            <a:pPr fontAlgn="auto">
              <a:buFont typeface="Arial"/>
              <a:buChar char="•"/>
            </a:pPr>
            <a:endParaRPr lang="en-CA" sz="1600" dirty="0" smtClean="0">
              <a:solidFill>
                <a:schemeClr val="accent1"/>
              </a:solidFill>
            </a:endParaRPr>
          </a:p>
          <a:p>
            <a:pPr>
              <a:buClr>
                <a:schemeClr val="bg1"/>
              </a:buClr>
              <a:buFont typeface="Wingdings" charset="2"/>
              <a:buChar char="ü"/>
            </a:pPr>
            <a:endParaRPr lang="en-GB" altLang="fr-FR" sz="1600" dirty="0">
              <a:solidFill>
                <a:schemeClr val="accent1"/>
              </a:solidFill>
            </a:endParaRPr>
          </a:p>
        </p:txBody>
      </p:sp>
      <p:sp>
        <p:nvSpPr>
          <p:cNvPr id="19459" name="ZoneTexte 9"/>
          <p:cNvSpPr txBox="1">
            <a:spLocks noChangeArrowheads="1"/>
          </p:cNvSpPr>
          <p:nvPr/>
        </p:nvSpPr>
        <p:spPr bwMode="auto">
          <a:xfrm>
            <a:off x="1835696" y="68610"/>
            <a:ext cx="51847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b="1" dirty="0" err="1">
                <a:solidFill>
                  <a:schemeClr val="accent1"/>
                </a:solidFill>
              </a:rPr>
              <a:t>FACe</a:t>
            </a:r>
            <a:r>
              <a:rPr lang="fr-FR" altLang="fr-FR" b="1" dirty="0">
                <a:solidFill>
                  <a:schemeClr val="accent1"/>
                </a:solidFill>
              </a:rPr>
              <a:t> (François Arago center)</a:t>
            </a:r>
          </a:p>
          <a:p>
            <a:pPr algn="ctr"/>
            <a:r>
              <a:rPr lang="fr-FR" altLang="fr-FR" b="1" dirty="0">
                <a:solidFill>
                  <a:schemeClr val="accent1"/>
                </a:solidFill>
              </a:rPr>
              <a:t>Data </a:t>
            </a:r>
            <a:r>
              <a:rPr lang="fr-FR" altLang="fr-FR" b="1" dirty="0" smtClean="0">
                <a:solidFill>
                  <a:schemeClr val="accent1"/>
                </a:solidFill>
              </a:rPr>
              <a:t>Science Platform</a:t>
            </a:r>
            <a:endParaRPr lang="fr-FR" altLang="fr-FR" dirty="0">
              <a:solidFill>
                <a:schemeClr val="accent1"/>
              </a:solidFill>
            </a:endParaRPr>
          </a:p>
          <a:p>
            <a:pPr algn="ctr"/>
            <a:endParaRPr lang="en-GB" altLang="fr-FR" dirty="0">
              <a:solidFill>
                <a:schemeClr val="accent1"/>
              </a:solidFill>
            </a:endParaRPr>
          </a:p>
        </p:txBody>
      </p:sp>
      <p:pic>
        <p:nvPicPr>
          <p:cNvPr id="1946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149080"/>
            <a:ext cx="5364088"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116632"/>
            <a:ext cx="7919104" cy="1600438"/>
          </a:xfrm>
          <a:prstGeom prst="rect">
            <a:avLst/>
          </a:prstGeom>
          <a:noFill/>
        </p:spPr>
        <p:txBody>
          <a:bodyPr wrap="square" rtlCol="0">
            <a:spAutoFit/>
          </a:bodyPr>
          <a:lstStyle/>
          <a:p>
            <a:pPr algn="just">
              <a:tabLst>
                <a:tab pos="992188" algn="l"/>
              </a:tabLst>
            </a:pPr>
            <a:r>
              <a:rPr lang="en-CA" sz="1600" dirty="0" smtClean="0">
                <a:solidFill>
                  <a:srgbClr val="FFFF00"/>
                </a:solidFill>
                <a:latin typeface="Cambria"/>
                <a:cs typeface="Cambria"/>
              </a:rPr>
              <a:t>Q4:  </a:t>
            </a:r>
            <a:r>
              <a:rPr lang="en-CA" sz="1600" dirty="0" err="1" smtClean="0">
                <a:solidFill>
                  <a:srgbClr val="FFFF00"/>
                </a:solidFill>
                <a:latin typeface="Cambria"/>
                <a:cs typeface="Cambria"/>
              </a:rPr>
              <a:t>FACe</a:t>
            </a:r>
            <a:r>
              <a:rPr lang="en-CA" sz="1600" dirty="0" smtClean="0">
                <a:solidFill>
                  <a:srgbClr val="FFFF00"/>
                </a:solidFill>
                <a:latin typeface="Cambria"/>
                <a:cs typeface="Cambria"/>
              </a:rPr>
              <a:t> : The François </a:t>
            </a:r>
            <a:r>
              <a:rPr lang="en-CA" sz="1600" dirty="0" err="1" smtClean="0">
                <a:solidFill>
                  <a:srgbClr val="FFFF00"/>
                </a:solidFill>
                <a:latin typeface="Cambria"/>
                <a:cs typeface="Cambria"/>
              </a:rPr>
              <a:t>Arago</a:t>
            </a:r>
            <a:r>
              <a:rPr lang="en-CA" sz="1600" dirty="0" smtClean="0">
                <a:solidFill>
                  <a:srgbClr val="FFFF00"/>
                </a:solidFill>
                <a:latin typeface="Cambria"/>
                <a:cs typeface="Cambria"/>
              </a:rPr>
              <a:t> Center is presented as a platform to host DPC (Data Processing Centers) or DAC (Data Access Centers) for space missions or ground based projects with heavy computing needs. Please show how this platform is organized and  the workforce needed to operate it. If the workforce is shared with the IT department,  how is this managed?</a:t>
            </a:r>
          </a:p>
          <a:p>
            <a:pPr marL="342900" indent="-342900" algn="just">
              <a:buFont typeface="+mj-lt"/>
              <a:buAutoNum type="arabicPeriod" startAt="4"/>
              <a:tabLst>
                <a:tab pos="992188" algn="l"/>
              </a:tabLst>
            </a:pPr>
            <a:endParaRPr lang="en-CA" sz="1800" dirty="0" smtClean="0">
              <a:solidFill>
                <a:schemeClr val="bg1"/>
              </a:solidFill>
              <a:latin typeface="Cambria"/>
              <a:cs typeface="Cambria"/>
            </a:endParaRPr>
          </a:p>
        </p:txBody>
      </p:sp>
      <p:sp>
        <p:nvSpPr>
          <p:cNvPr id="5" name="ZoneTexte 4"/>
          <p:cNvSpPr txBox="1"/>
          <p:nvPr/>
        </p:nvSpPr>
        <p:spPr>
          <a:xfrm>
            <a:off x="251520" y="1622404"/>
            <a:ext cx="8640960" cy="5262980"/>
          </a:xfrm>
          <a:prstGeom prst="rect">
            <a:avLst/>
          </a:prstGeom>
          <a:noFill/>
        </p:spPr>
        <p:txBody>
          <a:bodyPr wrap="square" rtlCol="0">
            <a:spAutoFit/>
          </a:bodyPr>
          <a:lstStyle/>
          <a:p>
            <a:pPr marL="285750" indent="-285750" algn="just">
              <a:buFont typeface="Arial"/>
              <a:buChar char="•"/>
            </a:pPr>
            <a:r>
              <a:rPr lang="en-CA" sz="1600" dirty="0" err="1" smtClean="0">
                <a:solidFill>
                  <a:schemeClr val="bg1"/>
                </a:solidFill>
                <a:latin typeface="Cambria"/>
                <a:cs typeface="Cambria"/>
              </a:rPr>
              <a:t>FACe</a:t>
            </a:r>
            <a:r>
              <a:rPr lang="en-CA" sz="1600" dirty="0" smtClean="0">
                <a:solidFill>
                  <a:schemeClr val="bg1"/>
                </a:solidFill>
                <a:latin typeface="Cambria"/>
                <a:cs typeface="Cambria"/>
              </a:rPr>
              <a:t> was created in 2010 as a centre of  skills on data science, to concentrate and support the exchange of  data methods  on </a:t>
            </a:r>
            <a:r>
              <a:rPr lang="en-CA" sz="1600" dirty="0" err="1" smtClean="0">
                <a:solidFill>
                  <a:schemeClr val="bg1"/>
                </a:solidFill>
                <a:latin typeface="Cambria"/>
                <a:cs typeface="Cambria"/>
              </a:rPr>
              <a:t>astroparticle</a:t>
            </a:r>
            <a:r>
              <a:rPr lang="en-CA" sz="1600" dirty="0" smtClean="0">
                <a:solidFill>
                  <a:schemeClr val="bg1"/>
                </a:solidFill>
                <a:latin typeface="Cambria"/>
                <a:cs typeface="Cambria"/>
              </a:rPr>
              <a:t> physics and cosmology.  It has an in-house support of a moderate scale (Tier-2) computing centre  and strong links with CC-IN2P3. It accompanied the implication of APC on data analysis in  Space (Planck, Integral, Euclid) and ground (QUBIC, CTA)</a:t>
            </a:r>
          </a:p>
          <a:p>
            <a:pPr marL="285750" indent="-285750" algn="just">
              <a:buFont typeface="Arial"/>
              <a:buChar char="•"/>
            </a:pPr>
            <a:r>
              <a:rPr lang="en-CA" sz="1600" dirty="0" smtClean="0">
                <a:solidFill>
                  <a:schemeClr val="bg1"/>
                </a:solidFill>
                <a:latin typeface="Cambria"/>
                <a:cs typeface="Cambria"/>
              </a:rPr>
              <a:t>Its ambition was to operate with external resources after a few years.  Although an “industrial” involvement was not obtained, it succeeded to seed of the order of 5 CDD per year by CNES, EU</a:t>
            </a:r>
            <a:r>
              <a:rPr lang="en-CA" sz="1600" dirty="0" smtClean="0">
                <a:solidFill>
                  <a:srgbClr val="FFFFFF"/>
                </a:solidFill>
                <a:latin typeface="Cambria"/>
                <a:cs typeface="Cambria"/>
              </a:rPr>
              <a:t>, regional (DIM_ACAV) and national (ANR) programs. It is also the centre of  education of 3 apprentices. </a:t>
            </a:r>
          </a:p>
          <a:p>
            <a:pPr marL="285750" indent="-285750" algn="just">
              <a:buFont typeface="Arial"/>
              <a:buChar char="•"/>
            </a:pPr>
            <a:r>
              <a:rPr lang="en-CA" sz="1600" dirty="0" smtClean="0">
                <a:solidFill>
                  <a:srgbClr val="FFFFFF"/>
                </a:solidFill>
                <a:latin typeface="Cambria"/>
                <a:cs typeface="Cambria"/>
              </a:rPr>
              <a:t>It has a relative autonomy, having a scientific responsible (The first was V. Beckmann, </a:t>
            </a:r>
            <a:r>
              <a:rPr lang="en-CA" sz="1600" dirty="0">
                <a:solidFill>
                  <a:srgbClr val="FFFFFF"/>
                </a:solidFill>
                <a:latin typeface="Cambria"/>
                <a:cs typeface="Cambria"/>
              </a:rPr>
              <a:t> </a:t>
            </a:r>
            <a:r>
              <a:rPr lang="en-CA" sz="1600" dirty="0" smtClean="0">
                <a:solidFill>
                  <a:srgbClr val="FFFFFF"/>
                </a:solidFill>
                <a:latin typeface="Cambria"/>
                <a:cs typeface="Cambria"/>
              </a:rPr>
              <a:t>Deputy Director for Data Science of IN2P3  since 2016, presently C. </a:t>
            </a:r>
            <a:r>
              <a:rPr lang="en-CA" sz="1600" dirty="0" err="1">
                <a:solidFill>
                  <a:srgbClr val="FFFFFF"/>
                </a:solidFill>
                <a:latin typeface="Cambria"/>
                <a:cs typeface="Cambria"/>
              </a:rPr>
              <a:t>C</a:t>
            </a:r>
            <a:r>
              <a:rPr lang="en-CA" sz="1600" dirty="0" err="1" smtClean="0">
                <a:solidFill>
                  <a:srgbClr val="FFFFFF"/>
                </a:solidFill>
                <a:latin typeface="Cambria"/>
                <a:cs typeface="Cambria"/>
              </a:rPr>
              <a:t>avet</a:t>
            </a:r>
            <a:r>
              <a:rPr lang="en-CA" sz="1600" dirty="0" smtClean="0">
                <a:solidFill>
                  <a:srgbClr val="FFFFFF"/>
                </a:solidFill>
                <a:latin typeface="Cambria"/>
                <a:cs typeface="Cambria"/>
              </a:rPr>
              <a:t>) and a technical responsible (M. </a:t>
            </a:r>
            <a:r>
              <a:rPr lang="en-CA" sz="1600" dirty="0" err="1" smtClean="0">
                <a:solidFill>
                  <a:srgbClr val="FFFFFF"/>
                </a:solidFill>
                <a:latin typeface="Cambria"/>
                <a:cs typeface="Cambria"/>
              </a:rPr>
              <a:t>Detournay</a:t>
            </a:r>
            <a:r>
              <a:rPr lang="en-CA" sz="1600" dirty="0" smtClean="0">
                <a:solidFill>
                  <a:srgbClr val="FFFFFF"/>
                </a:solidFill>
                <a:latin typeface="Cambria"/>
                <a:cs typeface="Cambria"/>
              </a:rPr>
              <a:t>), they report to the Direction of APC for matters of </a:t>
            </a:r>
            <a:r>
              <a:rPr lang="en-CA" sz="1600" dirty="0" err="1" smtClean="0">
                <a:solidFill>
                  <a:srgbClr val="FFFFFF"/>
                </a:solidFill>
                <a:latin typeface="Cambria"/>
                <a:cs typeface="Cambria"/>
              </a:rPr>
              <a:t>FACe</a:t>
            </a:r>
            <a:r>
              <a:rPr lang="en-CA" sz="1600" dirty="0" smtClean="0">
                <a:solidFill>
                  <a:srgbClr val="FFFFFF"/>
                </a:solidFill>
                <a:latin typeface="Cambria"/>
                <a:cs typeface="Cambria"/>
              </a:rPr>
              <a:t>, while  they are partly  under the authority of the Informatics Department on what concerns their career.  </a:t>
            </a:r>
          </a:p>
          <a:p>
            <a:pPr marL="285750" indent="-285750" algn="just">
              <a:buFont typeface="Arial"/>
              <a:buChar char="•"/>
            </a:pPr>
            <a:r>
              <a:rPr lang="en-CA" sz="1600" dirty="0" smtClean="0">
                <a:solidFill>
                  <a:srgbClr val="FFFFFF"/>
                </a:solidFill>
                <a:latin typeface="Cambria"/>
                <a:cs typeface="Cambria"/>
              </a:rPr>
              <a:t>Further, there is an administrator of the premises  (D. </a:t>
            </a:r>
            <a:r>
              <a:rPr lang="en-CA" sz="1600" dirty="0" err="1" smtClean="0">
                <a:solidFill>
                  <a:srgbClr val="FFFFFF"/>
                </a:solidFill>
                <a:latin typeface="Cambria"/>
                <a:cs typeface="Cambria"/>
              </a:rPr>
              <a:t>Leyrit</a:t>
            </a:r>
            <a:r>
              <a:rPr lang="en-CA" sz="1600" dirty="0" smtClean="0">
                <a:solidFill>
                  <a:srgbClr val="FFFFFF"/>
                </a:solidFill>
                <a:latin typeface="Cambria"/>
                <a:cs typeface="Cambria"/>
              </a:rPr>
              <a:t>)  and  an infrastructure expert  (S. </a:t>
            </a:r>
            <a:r>
              <a:rPr lang="en-CA" sz="1600" dirty="0" err="1" smtClean="0">
                <a:solidFill>
                  <a:srgbClr val="FFFFFF"/>
                </a:solidFill>
                <a:latin typeface="Cambria"/>
                <a:cs typeface="Cambria"/>
              </a:rPr>
              <a:t>Zappino</a:t>
            </a:r>
            <a:r>
              <a:rPr lang="en-CA" sz="1600" dirty="0" smtClean="0">
                <a:solidFill>
                  <a:srgbClr val="FFFFFF"/>
                </a:solidFill>
                <a:latin typeface="Cambria"/>
                <a:cs typeface="Cambria"/>
              </a:rPr>
              <a:t>) both recruited by the University. Both under the authority of Administration and Informatics departments correspondingly.  Of the order of 10 permanent engineers related to projects  of APC (see above) , share their expertise through the centre. </a:t>
            </a:r>
          </a:p>
          <a:p>
            <a:pPr marL="285750" indent="-285750" algn="just">
              <a:buFont typeface="Arial"/>
              <a:buChar char="•"/>
            </a:pPr>
            <a:r>
              <a:rPr lang="en-CA" sz="1600" dirty="0" smtClean="0">
                <a:solidFill>
                  <a:srgbClr val="FFFFFF"/>
                </a:solidFill>
                <a:latin typeface="Cambria"/>
                <a:cs typeface="Cambria"/>
              </a:rPr>
              <a:t>The overall cost of the infrastructure (not counting  the salaries of permanent personnel)  is 700 KE of which 450 KE (source: 50% IN2P3/University, 50% external APC  resources)  concern the infrastructure and 250 KE the non-permanent personnel (100% external resources). </a:t>
            </a:r>
            <a:endParaRPr lang="en-CA" sz="1600" dirty="0">
              <a:solidFill>
                <a:srgbClr val="FFFFFF"/>
              </a:solidFill>
              <a:latin typeface="Cambria"/>
              <a:cs typeface="Cambria"/>
            </a:endParaRPr>
          </a:p>
        </p:txBody>
      </p:sp>
    </p:spTree>
    <p:extLst>
      <p:ext uri="{BB962C8B-B14F-4D97-AF65-F5344CB8AC3E}">
        <p14:creationId xmlns:p14="http://schemas.microsoft.com/office/powerpoint/2010/main" val="1151190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oneTexte 7"/>
          <p:cNvSpPr txBox="1">
            <a:spLocks noChangeArrowheads="1"/>
          </p:cNvSpPr>
          <p:nvPr/>
        </p:nvSpPr>
        <p:spPr bwMode="auto">
          <a:xfrm>
            <a:off x="0" y="917912"/>
            <a:ext cx="7236296" cy="563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MS PGothic" charset="-128"/>
              </a:defRPr>
            </a:lvl1pPr>
            <a:lvl2pPr marL="800100" indent="-34290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285750" indent="-285750">
              <a:buClr>
                <a:schemeClr val="bg1"/>
              </a:buClr>
              <a:buFont typeface="Wingdings" charset="2"/>
              <a:buChar char="ü"/>
            </a:pPr>
            <a:r>
              <a:rPr lang="en-CA" altLang="fr-FR" sz="1800" dirty="0" smtClean="0">
                <a:solidFill>
                  <a:schemeClr val="bg1"/>
                </a:solidFill>
                <a:latin typeface="Cambria"/>
                <a:cs typeface="Cambria"/>
              </a:rPr>
              <a:t>CNRS  asked APC  to move out from the building </a:t>
            </a:r>
            <a:r>
              <a:rPr lang="en-CA" altLang="fr-FR" sz="1800" dirty="0" err="1" smtClean="0">
                <a:solidFill>
                  <a:schemeClr val="bg1"/>
                </a:solidFill>
                <a:latin typeface="Cambria"/>
                <a:cs typeface="Cambria"/>
              </a:rPr>
              <a:t>Biopark</a:t>
            </a:r>
            <a:r>
              <a:rPr lang="en-CA" altLang="fr-FR" sz="1800" dirty="0" smtClean="0">
                <a:solidFill>
                  <a:schemeClr val="bg1"/>
                </a:solidFill>
                <a:latin typeface="Cambria"/>
                <a:cs typeface="Cambria"/>
              </a:rPr>
              <a:t> by the end of 2018 </a:t>
            </a:r>
          </a:p>
          <a:p>
            <a:pPr>
              <a:buClr>
                <a:schemeClr val="bg1"/>
              </a:buClr>
              <a:buFont typeface="Wingdings" charset="2"/>
              <a:buChar char="ü"/>
            </a:pPr>
            <a:r>
              <a:rPr lang="en-CA" altLang="fr-FR" sz="1800" dirty="0" smtClean="0">
                <a:solidFill>
                  <a:schemeClr val="bg1"/>
                </a:solidFill>
                <a:latin typeface="Cambria"/>
                <a:cs typeface="Cambria"/>
              </a:rPr>
              <a:t>APC and IPGP obtained regional funding (350 KE) for the upgrade of their corresponding centres (</a:t>
            </a:r>
            <a:r>
              <a:rPr lang="en-CA" altLang="fr-FR" sz="1800" dirty="0" err="1" smtClean="0">
                <a:solidFill>
                  <a:schemeClr val="bg1"/>
                </a:solidFill>
                <a:latin typeface="Cambria"/>
                <a:cs typeface="Cambria"/>
              </a:rPr>
              <a:t>FACe</a:t>
            </a:r>
            <a:r>
              <a:rPr lang="en-CA" altLang="fr-FR" sz="1800" dirty="0" smtClean="0">
                <a:solidFill>
                  <a:schemeClr val="bg1"/>
                </a:solidFill>
                <a:latin typeface="Cambria"/>
                <a:cs typeface="Cambria"/>
              </a:rPr>
              <a:t>, S-CAPAD) under the project DANTE</a:t>
            </a:r>
          </a:p>
          <a:p>
            <a:pPr lvl="1">
              <a:buClr>
                <a:schemeClr val="bg1"/>
              </a:buClr>
              <a:buFont typeface="Wingdings" charset="2"/>
              <a:buChar char="ü"/>
            </a:pPr>
            <a:r>
              <a:rPr lang="en-CA" altLang="fr-FR" sz="1800" dirty="0">
                <a:solidFill>
                  <a:schemeClr val="bg1"/>
                </a:solidFill>
                <a:latin typeface="Cambria"/>
                <a:cs typeface="Cambria"/>
              </a:rPr>
              <a:t>C</a:t>
            </a:r>
            <a:r>
              <a:rPr lang="en-CA" altLang="fr-FR" sz="1800" dirty="0" smtClean="0">
                <a:solidFill>
                  <a:schemeClr val="bg1"/>
                </a:solidFill>
                <a:latin typeface="Cambria"/>
                <a:cs typeface="Cambria"/>
              </a:rPr>
              <a:t>oncentrate the  HPC/HTC computing/storage infrastructure in IPGP premises</a:t>
            </a:r>
          </a:p>
          <a:p>
            <a:pPr lvl="1">
              <a:buClr>
                <a:schemeClr val="bg1"/>
              </a:buClr>
              <a:buFont typeface="Wingdings" charset="2"/>
              <a:buChar char="ü"/>
            </a:pPr>
            <a:r>
              <a:rPr lang="en-CA" altLang="fr-FR" sz="1800" dirty="0" smtClean="0">
                <a:solidFill>
                  <a:schemeClr val="bg1"/>
                </a:solidFill>
                <a:latin typeface="Cambria"/>
                <a:cs typeface="Cambria"/>
              </a:rPr>
              <a:t>The Concurrent Design facility and  Virtual Cluster in APC (Condorcet)</a:t>
            </a:r>
          </a:p>
          <a:p>
            <a:pPr lvl="1">
              <a:buClr>
                <a:schemeClr val="bg1"/>
              </a:buClr>
              <a:buFont typeface="Wingdings" charset="2"/>
              <a:buChar char="ü"/>
            </a:pPr>
            <a:r>
              <a:rPr lang="en-CA" altLang="fr-FR" sz="1800" dirty="0" smtClean="0">
                <a:solidFill>
                  <a:schemeClr val="bg1"/>
                </a:solidFill>
                <a:latin typeface="Cambria"/>
                <a:cs typeface="Cambria"/>
              </a:rPr>
              <a:t>Develop interdisciplinary expertise between </a:t>
            </a:r>
            <a:r>
              <a:rPr lang="en-CA" altLang="fr-FR" sz="1800" dirty="0" err="1" smtClean="0">
                <a:solidFill>
                  <a:schemeClr val="bg1"/>
                </a:solidFill>
                <a:latin typeface="Cambria"/>
                <a:cs typeface="Cambria"/>
              </a:rPr>
              <a:t>Astroparticle</a:t>
            </a:r>
            <a:r>
              <a:rPr lang="en-CA" altLang="fr-FR" sz="1800" dirty="0" smtClean="0">
                <a:solidFill>
                  <a:schemeClr val="bg1"/>
                </a:solidFill>
                <a:latin typeface="Cambria"/>
                <a:cs typeface="Cambria"/>
              </a:rPr>
              <a:t> sciences and Geosciences  and data science more generally</a:t>
            </a:r>
          </a:p>
          <a:p>
            <a:pPr>
              <a:buClr>
                <a:schemeClr val="bg1"/>
              </a:buClr>
              <a:buFont typeface="Wingdings" charset="2"/>
              <a:buChar char="ü"/>
            </a:pPr>
            <a:r>
              <a:rPr lang="en-CA" altLang="fr-FR" sz="1800" dirty="0" smtClean="0">
                <a:solidFill>
                  <a:schemeClr val="bg1"/>
                </a:solidFill>
                <a:latin typeface="Cambria"/>
                <a:cs typeface="Cambria"/>
              </a:rPr>
              <a:t>DANTE  could become key centre of P2IDS (Paris Interdisciplinary Institute for Data Sciences)  in the context of the Target University</a:t>
            </a:r>
          </a:p>
          <a:p>
            <a:pPr>
              <a:buClr>
                <a:schemeClr val="bg1"/>
              </a:buClr>
              <a:buFont typeface="Wingdings" charset="2"/>
              <a:buChar char="ü"/>
            </a:pPr>
            <a:r>
              <a:rPr lang="en-CA" altLang="fr-FR" sz="1800" dirty="0" err="1" smtClean="0">
                <a:solidFill>
                  <a:schemeClr val="bg1"/>
                </a:solidFill>
                <a:latin typeface="Cambria"/>
                <a:cs typeface="Cambria"/>
              </a:rPr>
              <a:t>FACe</a:t>
            </a:r>
            <a:r>
              <a:rPr lang="en-CA" altLang="fr-FR" sz="1800" dirty="0" smtClean="0">
                <a:solidFill>
                  <a:schemeClr val="bg1"/>
                </a:solidFill>
                <a:latin typeface="Cambria"/>
                <a:cs typeface="Cambria"/>
              </a:rPr>
              <a:t> team develops also autonomous expertise on APC subjects and also moves at Condorcet building</a:t>
            </a:r>
          </a:p>
          <a:p>
            <a:pPr>
              <a:buClr>
                <a:schemeClr val="bg1"/>
              </a:buClr>
              <a:buFont typeface="Wingdings" charset="2"/>
              <a:buChar char="ü"/>
            </a:pPr>
            <a:r>
              <a:rPr lang="en-CA" altLang="fr-FR" sz="1800" b="1" dirty="0" smtClean="0">
                <a:solidFill>
                  <a:srgbClr val="FF0000"/>
                </a:solidFill>
                <a:latin typeface="Cambria"/>
                <a:cs typeface="Cambria"/>
              </a:rPr>
              <a:t>This is a key infrastructure challenge  of 2018 for APC</a:t>
            </a:r>
          </a:p>
          <a:p>
            <a:pPr marL="457200" lvl="1" indent="0">
              <a:buClr>
                <a:schemeClr val="bg1"/>
              </a:buClr>
            </a:pPr>
            <a:r>
              <a:rPr lang="en-CA" altLang="fr-FR" sz="1800" dirty="0" smtClean="0">
                <a:solidFill>
                  <a:schemeClr val="bg1"/>
                </a:solidFill>
                <a:latin typeface="Cambria"/>
                <a:cs typeface="Cambria"/>
              </a:rPr>
              <a:t>2 main tasks:</a:t>
            </a:r>
          </a:p>
          <a:p>
            <a:pPr lvl="1">
              <a:buClr>
                <a:schemeClr val="bg1"/>
              </a:buClr>
              <a:buFont typeface="Wingdings" charset="2"/>
              <a:buChar char="ü"/>
            </a:pPr>
            <a:r>
              <a:rPr lang="en-CA" altLang="fr-FR" sz="1800" dirty="0">
                <a:solidFill>
                  <a:schemeClr val="bg1"/>
                </a:solidFill>
                <a:latin typeface="Cambria"/>
                <a:cs typeface="Cambria"/>
              </a:rPr>
              <a:t>Machine </a:t>
            </a:r>
            <a:r>
              <a:rPr lang="en-CA" altLang="fr-FR" sz="1800" dirty="0" smtClean="0">
                <a:solidFill>
                  <a:schemeClr val="bg1"/>
                </a:solidFill>
                <a:latin typeface="Cambria"/>
                <a:cs typeface="Cambria"/>
              </a:rPr>
              <a:t>upgrade </a:t>
            </a:r>
            <a:r>
              <a:rPr lang="en-CA" altLang="fr-FR" sz="1800" dirty="0">
                <a:solidFill>
                  <a:schemeClr val="bg1"/>
                </a:solidFill>
                <a:latin typeface="Cambria"/>
                <a:cs typeface="Cambria"/>
              </a:rPr>
              <a:t>: 210 KE </a:t>
            </a:r>
            <a:r>
              <a:rPr lang="en-CA" altLang="fr-FR" sz="1800" dirty="0" smtClean="0">
                <a:solidFill>
                  <a:schemeClr val="bg1"/>
                </a:solidFill>
                <a:latin typeface="Cambria"/>
                <a:cs typeface="Cambria"/>
              </a:rPr>
              <a:t>(100  KE region, rest RP) </a:t>
            </a:r>
            <a:endParaRPr lang="fr-FR" altLang="fr-FR" sz="1800" dirty="0">
              <a:solidFill>
                <a:schemeClr val="bg1"/>
              </a:solidFill>
              <a:latin typeface="Cambria"/>
              <a:cs typeface="Cambria"/>
            </a:endParaRPr>
          </a:p>
          <a:p>
            <a:pPr lvl="1">
              <a:buClr>
                <a:schemeClr val="bg1"/>
              </a:buClr>
              <a:buFont typeface="Wingdings" charset="2"/>
              <a:buChar char="ü"/>
            </a:pPr>
            <a:r>
              <a:rPr lang="en-CA" altLang="fr-FR" sz="1800" dirty="0" smtClean="0">
                <a:solidFill>
                  <a:schemeClr val="bg1"/>
                </a:solidFill>
                <a:latin typeface="Cambria"/>
                <a:cs typeface="Cambria"/>
              </a:rPr>
              <a:t>Movement of personnel and CDF to Condorcet. Budget of restitution of  offices : 309 k€</a:t>
            </a:r>
          </a:p>
        </p:txBody>
      </p:sp>
      <p:sp>
        <p:nvSpPr>
          <p:cNvPr id="45058" name="ZoneTexte 9"/>
          <p:cNvSpPr txBox="1">
            <a:spLocks noChangeArrowheads="1"/>
          </p:cNvSpPr>
          <p:nvPr/>
        </p:nvSpPr>
        <p:spPr bwMode="auto">
          <a:xfrm>
            <a:off x="971600" y="188640"/>
            <a:ext cx="626489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b="1" dirty="0" smtClean="0">
                <a:solidFill>
                  <a:schemeClr val="accent1"/>
                </a:solidFill>
                <a:latin typeface="Cambria"/>
                <a:cs typeface="Cambria"/>
              </a:rPr>
              <a:t>The Future: </a:t>
            </a:r>
            <a:r>
              <a:rPr lang="fr-FR" altLang="fr-FR" b="1" dirty="0" err="1">
                <a:solidFill>
                  <a:schemeClr val="accent1"/>
                </a:solidFill>
                <a:latin typeface="Cambria"/>
                <a:cs typeface="Cambria"/>
              </a:rPr>
              <a:t>f</a:t>
            </a:r>
            <a:r>
              <a:rPr lang="fr-FR" altLang="fr-FR" b="1" dirty="0" err="1" smtClean="0">
                <a:solidFill>
                  <a:schemeClr val="accent1"/>
                </a:solidFill>
                <a:latin typeface="Cambria"/>
                <a:cs typeface="Cambria"/>
              </a:rPr>
              <a:t>rom</a:t>
            </a:r>
            <a:r>
              <a:rPr lang="fr-FR" altLang="fr-FR" b="1" dirty="0" smtClean="0">
                <a:solidFill>
                  <a:schemeClr val="accent1"/>
                </a:solidFill>
                <a:latin typeface="Cambria"/>
                <a:cs typeface="Cambria"/>
              </a:rPr>
              <a:t> </a:t>
            </a:r>
            <a:r>
              <a:rPr lang="fr-FR" altLang="fr-FR" b="1" dirty="0" err="1" smtClean="0">
                <a:solidFill>
                  <a:schemeClr val="accent1"/>
                </a:solidFill>
                <a:latin typeface="Cambria"/>
                <a:cs typeface="Cambria"/>
              </a:rPr>
              <a:t>FACe</a:t>
            </a:r>
            <a:r>
              <a:rPr lang="fr-FR" altLang="fr-FR" b="1" dirty="0" smtClean="0">
                <a:solidFill>
                  <a:schemeClr val="accent1"/>
                </a:solidFill>
                <a:latin typeface="Cambria"/>
                <a:cs typeface="Cambria"/>
              </a:rPr>
              <a:t> to  </a:t>
            </a:r>
            <a:r>
              <a:rPr lang="fr-FR" altLang="fr-FR" b="1" dirty="0">
                <a:solidFill>
                  <a:schemeClr val="accent1"/>
                </a:solidFill>
                <a:latin typeface="Cambria"/>
                <a:cs typeface="Cambria"/>
              </a:rPr>
              <a:t>DANTE</a:t>
            </a:r>
            <a:endParaRPr lang="fr-FR" altLang="fr-FR" dirty="0">
              <a:solidFill>
                <a:schemeClr val="accent1"/>
              </a:solidFill>
              <a:latin typeface="Cambria"/>
              <a:cs typeface="Cambria"/>
            </a:endParaRPr>
          </a:p>
          <a:p>
            <a:pPr algn="ctr"/>
            <a:endParaRPr lang="en-GB" altLang="fr-FR" dirty="0">
              <a:solidFill>
                <a:schemeClr val="accent1"/>
              </a:solidFill>
            </a:endParaRPr>
          </a:p>
        </p:txBody>
      </p:sp>
      <p:pic>
        <p:nvPicPr>
          <p:cNvPr id="4505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1916832"/>
            <a:ext cx="1857375" cy="277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24744"/>
            <a:ext cx="9036496" cy="5509200"/>
          </a:xfrm>
          <a:prstGeom prst="rect">
            <a:avLst/>
          </a:prstGeom>
          <a:noFill/>
        </p:spPr>
        <p:txBody>
          <a:bodyPr wrap="square" rtlCol="0">
            <a:spAutoFit/>
          </a:bodyPr>
          <a:lstStyle/>
          <a:p>
            <a:pPr marL="357188" indent="-357188" algn="just">
              <a:buFont typeface="Arial"/>
              <a:buChar char="•"/>
              <a:tabLst>
                <a:tab pos="992188" algn="l"/>
              </a:tabLst>
            </a:pPr>
            <a:r>
              <a:rPr lang="en-GB" sz="1600" dirty="0">
                <a:solidFill>
                  <a:schemeClr val="bg1"/>
                </a:solidFill>
                <a:latin typeface="Cambria"/>
                <a:cs typeface="Cambria"/>
              </a:rPr>
              <a:t>E</a:t>
            </a:r>
            <a:r>
              <a:rPr lang="en-GB" sz="1600" dirty="0" smtClean="0">
                <a:solidFill>
                  <a:schemeClr val="bg1"/>
                </a:solidFill>
                <a:latin typeface="Cambria"/>
                <a:cs typeface="Cambria"/>
              </a:rPr>
              <a:t>volution from APC contributions “</a:t>
            </a:r>
            <a:r>
              <a:rPr lang="fr-FR" sz="1600" dirty="0" smtClean="0">
                <a:solidFill>
                  <a:schemeClr val="bg1"/>
                </a:solidFill>
                <a:latin typeface="Cambria"/>
                <a:cs typeface="Cambria"/>
              </a:rPr>
              <a:t>en amont et en ava</a:t>
            </a:r>
            <a:r>
              <a:rPr lang="en-GB" sz="1600" dirty="0" smtClean="0">
                <a:solidFill>
                  <a:schemeClr val="bg1"/>
                </a:solidFill>
                <a:latin typeface="Cambria"/>
                <a:cs typeface="Cambria"/>
              </a:rPr>
              <a:t>l”  or “R&amp;D and analysis” to key infrastructure contributions , in particular </a:t>
            </a:r>
            <a:r>
              <a:rPr lang="en-GB" sz="1600" dirty="0" err="1" smtClean="0">
                <a:solidFill>
                  <a:schemeClr val="bg1"/>
                </a:solidFill>
                <a:latin typeface="Cambria"/>
                <a:cs typeface="Cambria"/>
              </a:rPr>
              <a:t>w.r.t</a:t>
            </a:r>
            <a:r>
              <a:rPr lang="en-GB" sz="1600" dirty="0" smtClean="0">
                <a:solidFill>
                  <a:schemeClr val="bg1"/>
                </a:solidFill>
                <a:latin typeface="Cambria"/>
                <a:cs typeface="Cambria"/>
              </a:rPr>
              <a:t> to space  program. Space in particular was a key attractor of resources and  had a profound influence on APC distribution of technical forces, quality procedures, precise FTE </a:t>
            </a:r>
            <a:r>
              <a:rPr lang="en-GB" sz="1600" dirty="0" err="1" smtClean="0">
                <a:solidFill>
                  <a:schemeClr val="bg1"/>
                </a:solidFill>
                <a:latin typeface="Cambria"/>
                <a:cs typeface="Cambria"/>
              </a:rPr>
              <a:t>followup</a:t>
            </a:r>
            <a:r>
              <a:rPr lang="en-GB" sz="1600" dirty="0" smtClean="0">
                <a:solidFill>
                  <a:schemeClr val="bg1"/>
                </a:solidFill>
                <a:latin typeface="Cambria"/>
                <a:cs typeface="Cambria"/>
              </a:rPr>
              <a:t>. It also has impact on ground program when delays </a:t>
            </a:r>
            <a:r>
              <a:rPr lang="en-GB" sz="1600" dirty="0" err="1" smtClean="0">
                <a:solidFill>
                  <a:schemeClr val="bg1"/>
                </a:solidFill>
                <a:latin typeface="Cambria"/>
                <a:cs typeface="Cambria"/>
              </a:rPr>
              <a:t>etc</a:t>
            </a:r>
            <a:r>
              <a:rPr lang="en-GB" sz="1600" dirty="0" smtClean="0">
                <a:solidFill>
                  <a:schemeClr val="bg1"/>
                </a:solidFill>
                <a:latin typeface="Cambria"/>
                <a:cs typeface="Cambria"/>
              </a:rPr>
              <a:t> encountered; </a:t>
            </a:r>
            <a:endParaRPr lang="en-GB" sz="1600" dirty="0">
              <a:solidFill>
                <a:schemeClr val="bg1"/>
              </a:solidFill>
              <a:latin typeface="Cambria"/>
              <a:cs typeface="Cambria"/>
            </a:endParaRPr>
          </a:p>
          <a:p>
            <a:pPr marL="357188" indent="-357188" algn="just">
              <a:buFont typeface="Arial"/>
              <a:buChar char="•"/>
              <a:tabLst>
                <a:tab pos="992188" algn="l"/>
              </a:tabLst>
            </a:pPr>
            <a:r>
              <a:rPr lang="en-GB" sz="1600" dirty="0" smtClean="0">
                <a:solidFill>
                  <a:schemeClr val="bg1"/>
                </a:solidFill>
                <a:latin typeface="Cambria"/>
                <a:cs typeface="Cambria"/>
              </a:rPr>
              <a:t>We have 2  Evaluation Instruments.</a:t>
            </a:r>
            <a:r>
              <a:rPr lang="en-GB" sz="1600" dirty="0">
                <a:solidFill>
                  <a:schemeClr val="bg1"/>
                </a:solidFill>
                <a:latin typeface="Cambria"/>
                <a:cs typeface="Cambria"/>
              </a:rPr>
              <a:t> </a:t>
            </a:r>
            <a:r>
              <a:rPr lang="en-GB" sz="1600" dirty="0" smtClean="0">
                <a:solidFill>
                  <a:schemeClr val="bg1"/>
                </a:solidFill>
                <a:latin typeface="Cambria"/>
                <a:cs typeface="Cambria"/>
              </a:rPr>
              <a:t>A “High level” one: the Scientific Council  and </a:t>
            </a:r>
            <a:r>
              <a:rPr lang="en-GB" sz="1600" dirty="0">
                <a:solidFill>
                  <a:schemeClr val="bg1"/>
                </a:solidFill>
                <a:latin typeface="Cambria"/>
                <a:cs typeface="Cambria"/>
              </a:rPr>
              <a:t> t</a:t>
            </a:r>
            <a:r>
              <a:rPr lang="en-GB" sz="1600" dirty="0" smtClean="0">
                <a:solidFill>
                  <a:schemeClr val="bg1"/>
                </a:solidFill>
                <a:latin typeface="Cambria"/>
                <a:cs typeface="Cambria"/>
              </a:rPr>
              <a:t>he Project Follow-up Cell  or  “Cellule de </a:t>
            </a:r>
            <a:r>
              <a:rPr lang="en-GB" sz="1600" dirty="0" err="1" smtClean="0">
                <a:solidFill>
                  <a:schemeClr val="bg1"/>
                </a:solidFill>
                <a:latin typeface="Cambria"/>
                <a:cs typeface="Cambria"/>
              </a:rPr>
              <a:t>Suivi</a:t>
            </a:r>
            <a:r>
              <a:rPr lang="en-GB" sz="1600" dirty="0" smtClean="0">
                <a:solidFill>
                  <a:schemeClr val="bg1"/>
                </a:solidFill>
                <a:latin typeface="Cambria"/>
                <a:cs typeface="Cambria"/>
              </a:rPr>
              <a:t> des </a:t>
            </a:r>
            <a:r>
              <a:rPr lang="en-GB" sz="1600" dirty="0" err="1" smtClean="0">
                <a:solidFill>
                  <a:schemeClr val="bg1"/>
                </a:solidFill>
                <a:latin typeface="Cambria"/>
                <a:cs typeface="Cambria"/>
              </a:rPr>
              <a:t>Projets</a:t>
            </a:r>
            <a:r>
              <a:rPr lang="en-GB" sz="1600" dirty="0" smtClean="0">
                <a:solidFill>
                  <a:schemeClr val="bg1"/>
                </a:solidFill>
                <a:latin typeface="Cambria"/>
                <a:cs typeface="Cambria"/>
              </a:rPr>
              <a:t>”  (CSP) attentive to keep the </a:t>
            </a:r>
            <a:r>
              <a:rPr lang="en-GB" sz="1600" dirty="0" err="1" smtClean="0">
                <a:solidFill>
                  <a:schemeClr val="bg1"/>
                </a:solidFill>
                <a:latin typeface="Cambria"/>
                <a:cs typeface="Cambria"/>
              </a:rPr>
              <a:t>unitarity</a:t>
            </a:r>
            <a:r>
              <a:rPr lang="en-GB" sz="1600" dirty="0" smtClean="0">
                <a:solidFill>
                  <a:schemeClr val="bg1"/>
                </a:solidFill>
                <a:latin typeface="Cambria"/>
                <a:cs typeface="Cambria"/>
              </a:rPr>
              <a:t> </a:t>
            </a:r>
            <a:r>
              <a:rPr lang="en-GB" sz="1600" dirty="0" err="1" smtClean="0">
                <a:solidFill>
                  <a:schemeClr val="bg1"/>
                </a:solidFill>
                <a:latin typeface="Cambria"/>
                <a:cs typeface="Cambria"/>
              </a:rPr>
              <a:t>w.r.t</a:t>
            </a:r>
            <a:r>
              <a:rPr lang="en-GB" sz="1600" dirty="0" smtClean="0">
                <a:solidFill>
                  <a:schemeClr val="bg1"/>
                </a:solidFill>
                <a:latin typeface="Cambria"/>
                <a:cs typeface="Cambria"/>
              </a:rPr>
              <a:t> technical FTE.</a:t>
            </a:r>
          </a:p>
          <a:p>
            <a:pPr marL="814388" lvl="1" indent="-357188" algn="just">
              <a:buFont typeface="Arial"/>
              <a:buChar char="•"/>
              <a:tabLst>
                <a:tab pos="992188" algn="l"/>
              </a:tabLst>
            </a:pPr>
            <a:r>
              <a:rPr lang="en-GB" sz="1600" dirty="0" smtClean="0">
                <a:solidFill>
                  <a:schemeClr val="bg1"/>
                </a:solidFill>
                <a:latin typeface="Cambria"/>
                <a:cs typeface="Cambria"/>
              </a:rPr>
              <a:t>Too close and too far?  At the 2017 biennale, we decided that need an intermediate instance, but not multiply committees. We decided to give the task to the current body of group and department </a:t>
            </a:r>
            <a:r>
              <a:rPr lang="en-GB" sz="1600" dirty="0" err="1" smtClean="0">
                <a:solidFill>
                  <a:schemeClr val="bg1"/>
                </a:solidFill>
                <a:latin typeface="Cambria"/>
                <a:cs typeface="Cambria"/>
              </a:rPr>
              <a:t>responsibles</a:t>
            </a:r>
            <a:r>
              <a:rPr lang="en-GB" sz="1600" dirty="0" smtClean="0">
                <a:solidFill>
                  <a:schemeClr val="bg1"/>
                </a:solidFill>
                <a:latin typeface="Cambria"/>
                <a:cs typeface="Cambria"/>
              </a:rPr>
              <a:t> to evaluate the resources of the program every 3-4 months, including new proposals.  Also recommended by our SC.</a:t>
            </a:r>
          </a:p>
          <a:p>
            <a:pPr marL="814388" lvl="1" indent="-357188" algn="just">
              <a:buFont typeface="Arial"/>
              <a:buChar char="•"/>
              <a:tabLst>
                <a:tab pos="992188" algn="l"/>
              </a:tabLst>
            </a:pPr>
            <a:r>
              <a:rPr lang="en-GB" sz="1600" dirty="0" smtClean="0">
                <a:solidFill>
                  <a:schemeClr val="bg1"/>
                </a:solidFill>
                <a:latin typeface="Cambria"/>
                <a:cs typeface="Cambria"/>
              </a:rPr>
              <a:t>During the </a:t>
            </a:r>
            <a:r>
              <a:rPr lang="en-GB" sz="1600" dirty="0">
                <a:solidFill>
                  <a:schemeClr val="bg1"/>
                </a:solidFill>
                <a:latin typeface="Cambria"/>
                <a:cs typeface="Cambria"/>
              </a:rPr>
              <a:t>first Biennale of </a:t>
            </a:r>
            <a:r>
              <a:rPr lang="en-GB" sz="1600" dirty="0" smtClean="0">
                <a:solidFill>
                  <a:schemeClr val="bg1"/>
                </a:solidFill>
                <a:latin typeface="Cambria"/>
                <a:cs typeface="Cambria"/>
              </a:rPr>
              <a:t>APC</a:t>
            </a:r>
            <a:r>
              <a:rPr lang="en-GB" sz="1600" dirty="0">
                <a:solidFill>
                  <a:schemeClr val="bg1"/>
                </a:solidFill>
                <a:latin typeface="Cambria"/>
                <a:cs typeface="Cambria"/>
              </a:rPr>
              <a:t> </a:t>
            </a:r>
            <a:r>
              <a:rPr lang="en-GB" sz="1600" dirty="0" smtClean="0">
                <a:solidFill>
                  <a:schemeClr val="bg1"/>
                </a:solidFill>
                <a:latin typeface="Cambria"/>
                <a:cs typeface="Cambria"/>
              </a:rPr>
              <a:t>there were complaints </a:t>
            </a:r>
            <a:r>
              <a:rPr lang="en-GB" sz="1600" dirty="0">
                <a:solidFill>
                  <a:schemeClr val="bg1"/>
                </a:solidFill>
                <a:latin typeface="Cambria"/>
                <a:cs typeface="Cambria"/>
              </a:rPr>
              <a:t>that our FTE did not previously conserve </a:t>
            </a:r>
            <a:r>
              <a:rPr lang="en-GB" sz="1600" dirty="0" err="1">
                <a:solidFill>
                  <a:schemeClr val="bg1"/>
                </a:solidFill>
                <a:latin typeface="Cambria"/>
                <a:cs typeface="Cambria"/>
              </a:rPr>
              <a:t>unitarity</a:t>
            </a:r>
            <a:r>
              <a:rPr lang="en-GB" sz="1600" dirty="0">
                <a:solidFill>
                  <a:schemeClr val="bg1"/>
                </a:solidFill>
                <a:latin typeface="Cambria"/>
                <a:cs typeface="Cambria"/>
              </a:rPr>
              <a:t>, this is clearly not  the case </a:t>
            </a:r>
            <a:r>
              <a:rPr lang="en-GB" sz="1600" dirty="0" smtClean="0">
                <a:solidFill>
                  <a:schemeClr val="bg1"/>
                </a:solidFill>
                <a:latin typeface="Cambria"/>
                <a:cs typeface="Cambria"/>
              </a:rPr>
              <a:t>anymore.</a:t>
            </a:r>
          </a:p>
          <a:p>
            <a:pPr marL="357188" indent="-357188" algn="just">
              <a:buFont typeface="Arial"/>
              <a:buChar char="•"/>
              <a:tabLst>
                <a:tab pos="992188" algn="l"/>
              </a:tabLst>
            </a:pPr>
            <a:r>
              <a:rPr lang="en-GB" sz="1600" dirty="0" smtClean="0">
                <a:solidFill>
                  <a:schemeClr val="bg1"/>
                </a:solidFill>
                <a:latin typeface="Cambria"/>
                <a:cs typeface="Cambria"/>
              </a:rPr>
              <a:t>6 Projects stopped or downscaled (since 2014). </a:t>
            </a:r>
          </a:p>
          <a:p>
            <a:pPr marL="814388" lvl="1" indent="-357188" algn="just">
              <a:buFont typeface="Arial"/>
              <a:buChar char="•"/>
              <a:tabLst>
                <a:tab pos="992188" algn="l"/>
              </a:tabLst>
            </a:pPr>
            <a:r>
              <a:rPr lang="en-GB" sz="1600" dirty="0" smtClean="0">
                <a:solidFill>
                  <a:srgbClr val="FFFF00"/>
                </a:solidFill>
                <a:latin typeface="Cambria"/>
                <a:cs typeface="Cambria"/>
              </a:rPr>
              <a:t>SKA and PTA, </a:t>
            </a:r>
            <a:r>
              <a:rPr lang="en-GB" sz="1600" dirty="0" smtClean="0">
                <a:solidFill>
                  <a:schemeClr val="bg1"/>
                </a:solidFill>
                <a:latin typeface="Cambria"/>
                <a:cs typeface="Cambria"/>
              </a:rPr>
              <a:t>(lead to discontent of key researchers) , </a:t>
            </a:r>
            <a:r>
              <a:rPr lang="en-GB" sz="1600" dirty="0" err="1" smtClean="0">
                <a:solidFill>
                  <a:srgbClr val="FFFF00"/>
                </a:solidFill>
                <a:latin typeface="Cambria"/>
                <a:cs typeface="Cambria"/>
              </a:rPr>
              <a:t>Xshooter</a:t>
            </a:r>
            <a:r>
              <a:rPr lang="en-GB" sz="1600" dirty="0" smtClean="0">
                <a:solidFill>
                  <a:srgbClr val="FFFF00"/>
                </a:solidFill>
                <a:latin typeface="Cambria"/>
                <a:cs typeface="Cambria"/>
              </a:rPr>
              <a:t>,  </a:t>
            </a:r>
            <a:r>
              <a:rPr lang="en-GB" sz="1600" dirty="0" err="1" smtClean="0">
                <a:solidFill>
                  <a:srgbClr val="FFFF00"/>
                </a:solidFill>
                <a:latin typeface="Cambria"/>
                <a:cs typeface="Cambria"/>
              </a:rPr>
              <a:t>Borexino</a:t>
            </a:r>
            <a:r>
              <a:rPr lang="en-GB" sz="1600" dirty="0" smtClean="0">
                <a:solidFill>
                  <a:srgbClr val="FFFF00"/>
                </a:solidFill>
                <a:latin typeface="Cambria"/>
                <a:cs typeface="Cambria"/>
              </a:rPr>
              <a:t>, R&amp;D Gamma-cube </a:t>
            </a:r>
            <a:r>
              <a:rPr lang="en-GB" sz="1600" dirty="0" smtClean="0">
                <a:solidFill>
                  <a:schemeClr val="bg1"/>
                </a:solidFill>
                <a:latin typeface="Cambria"/>
                <a:cs typeface="Cambria"/>
              </a:rPr>
              <a:t>(despite funds from </a:t>
            </a:r>
            <a:r>
              <a:rPr lang="en-GB" sz="1600" dirty="0" err="1" smtClean="0">
                <a:solidFill>
                  <a:schemeClr val="bg1"/>
                </a:solidFill>
                <a:latin typeface="Cambria"/>
                <a:cs typeface="Cambria"/>
              </a:rPr>
              <a:t>InnovSATT</a:t>
            </a:r>
            <a:r>
              <a:rPr lang="en-GB" sz="1600" dirty="0" smtClean="0">
                <a:solidFill>
                  <a:schemeClr val="bg1"/>
                </a:solidFill>
                <a:latin typeface="Cambria"/>
                <a:cs typeface="Cambria"/>
              </a:rPr>
              <a:t>), and </a:t>
            </a:r>
            <a:r>
              <a:rPr lang="en-GB" sz="1600" dirty="0" err="1" smtClean="0">
                <a:solidFill>
                  <a:srgbClr val="FFFF00"/>
                </a:solidFill>
                <a:latin typeface="Cambria"/>
                <a:cs typeface="Cambria"/>
              </a:rPr>
              <a:t>eBOSS</a:t>
            </a:r>
            <a:r>
              <a:rPr lang="en-GB" sz="1600" dirty="0" smtClean="0">
                <a:solidFill>
                  <a:srgbClr val="FFFF00"/>
                </a:solidFill>
                <a:latin typeface="Cambria"/>
                <a:cs typeface="Cambria"/>
              </a:rPr>
              <a:t> </a:t>
            </a:r>
            <a:r>
              <a:rPr lang="en-GB" sz="1600" dirty="0" smtClean="0">
                <a:solidFill>
                  <a:schemeClr val="bg1"/>
                </a:solidFill>
                <a:latin typeface="Cambria"/>
                <a:cs typeface="Cambria"/>
              </a:rPr>
              <a:t>participation (lead to loss of a key researcher)</a:t>
            </a:r>
          </a:p>
          <a:p>
            <a:pPr marL="357188" indent="-357188" algn="just">
              <a:buFont typeface="Arial"/>
              <a:buChar char="•"/>
              <a:tabLst>
                <a:tab pos="992188" algn="l"/>
              </a:tabLst>
            </a:pPr>
            <a:r>
              <a:rPr lang="en-GB" sz="1600" dirty="0" smtClean="0">
                <a:solidFill>
                  <a:schemeClr val="bg1"/>
                </a:solidFill>
                <a:latin typeface="Cambria"/>
                <a:cs typeface="Cambria"/>
              </a:rPr>
              <a:t> 3  New projects  since 2014 (in fact continuation  of our expertise in new context):</a:t>
            </a:r>
          </a:p>
          <a:p>
            <a:pPr marL="814388" lvl="1" indent="-357188" algn="just">
              <a:buFont typeface="Arial"/>
              <a:buChar char="•"/>
              <a:tabLst>
                <a:tab pos="992188" algn="l"/>
              </a:tabLst>
            </a:pPr>
            <a:r>
              <a:rPr lang="en-GB" sz="1600" dirty="0" smtClean="0">
                <a:solidFill>
                  <a:srgbClr val="FFFF00"/>
                </a:solidFill>
                <a:latin typeface="Cambria"/>
                <a:cs typeface="Cambria"/>
              </a:rPr>
              <a:t>ATHENA</a:t>
            </a:r>
            <a:r>
              <a:rPr lang="en-GB" sz="1600" dirty="0" smtClean="0">
                <a:solidFill>
                  <a:schemeClr val="bg1"/>
                </a:solidFill>
                <a:latin typeface="Cambria"/>
                <a:cs typeface="Cambria"/>
              </a:rPr>
              <a:t> (follow-up of our expertise in readout  ASICs), </a:t>
            </a:r>
          </a:p>
          <a:p>
            <a:pPr marL="814388" lvl="1" indent="-357188" algn="just">
              <a:buFont typeface="Arial"/>
              <a:buChar char="•"/>
              <a:tabLst>
                <a:tab pos="992188" algn="l"/>
              </a:tabLst>
            </a:pPr>
            <a:r>
              <a:rPr lang="en-GB" sz="1600" dirty="0" smtClean="0">
                <a:solidFill>
                  <a:srgbClr val="FFFF00"/>
                </a:solidFill>
                <a:latin typeface="Cambria"/>
                <a:cs typeface="Cambria"/>
              </a:rPr>
              <a:t>Dark Side </a:t>
            </a:r>
            <a:r>
              <a:rPr lang="en-GB" sz="1600" dirty="0" smtClean="0">
                <a:solidFill>
                  <a:schemeClr val="bg1"/>
                </a:solidFill>
                <a:latin typeface="Cambria"/>
                <a:cs typeface="Cambria"/>
              </a:rPr>
              <a:t>(</a:t>
            </a:r>
            <a:r>
              <a:rPr lang="en-GB" sz="1600" dirty="0" err="1" smtClean="0">
                <a:solidFill>
                  <a:schemeClr val="bg1"/>
                </a:solidFill>
                <a:latin typeface="Cambria"/>
                <a:cs typeface="Cambria"/>
              </a:rPr>
              <a:t>Borexino</a:t>
            </a:r>
            <a:r>
              <a:rPr lang="en-GB" sz="1600" dirty="0" smtClean="0">
                <a:solidFill>
                  <a:schemeClr val="bg1"/>
                </a:solidFill>
                <a:latin typeface="Cambria"/>
                <a:cs typeface="Cambria"/>
              </a:rPr>
              <a:t> expertise)</a:t>
            </a:r>
          </a:p>
          <a:p>
            <a:pPr marL="814388" lvl="1" indent="-357188" algn="just">
              <a:buFont typeface="Arial"/>
              <a:buChar char="•"/>
              <a:tabLst>
                <a:tab pos="992188" algn="l"/>
              </a:tabLst>
            </a:pPr>
            <a:r>
              <a:rPr lang="en-GB" sz="1600" dirty="0">
                <a:solidFill>
                  <a:srgbClr val="FFFF00"/>
                </a:solidFill>
                <a:latin typeface="Cambria"/>
                <a:cs typeface="Cambria"/>
              </a:rPr>
              <a:t>J</a:t>
            </a:r>
            <a:r>
              <a:rPr lang="en-GB" sz="1600" dirty="0" smtClean="0">
                <a:solidFill>
                  <a:srgbClr val="FFFF00"/>
                </a:solidFill>
                <a:latin typeface="Cambria"/>
                <a:cs typeface="Cambria"/>
              </a:rPr>
              <a:t>UNO</a:t>
            </a:r>
            <a:r>
              <a:rPr lang="en-GB" sz="1600" dirty="0" smtClean="0">
                <a:solidFill>
                  <a:schemeClr val="bg1"/>
                </a:solidFill>
                <a:latin typeface="Cambria"/>
                <a:cs typeface="Cambria"/>
              </a:rPr>
              <a:t> (continuation of </a:t>
            </a:r>
            <a:r>
              <a:rPr lang="en-GB" sz="1600" dirty="0">
                <a:solidFill>
                  <a:schemeClr val="bg1"/>
                </a:solidFill>
                <a:latin typeface="Cambria"/>
                <a:cs typeface="Cambria"/>
              </a:rPr>
              <a:t> </a:t>
            </a:r>
            <a:r>
              <a:rPr lang="en-GB" sz="1600" dirty="0" smtClean="0">
                <a:solidFill>
                  <a:schemeClr val="bg1"/>
                </a:solidFill>
                <a:latin typeface="Cambria"/>
                <a:cs typeface="Cambria"/>
              </a:rPr>
              <a:t>DCHOOZ expertise)</a:t>
            </a:r>
            <a:endParaRPr lang="en-GB" sz="1800" dirty="0" smtClean="0">
              <a:solidFill>
                <a:schemeClr val="bg1"/>
              </a:solidFill>
              <a:latin typeface="Cambria"/>
              <a:cs typeface="Cambria"/>
            </a:endParaRPr>
          </a:p>
          <a:p>
            <a:pPr marL="357188" indent="-357188" algn="just">
              <a:buFont typeface="Arial"/>
              <a:buChar char="•"/>
              <a:tabLst>
                <a:tab pos="992188" algn="l"/>
              </a:tabLst>
            </a:pPr>
            <a:r>
              <a:rPr lang="en-GB" sz="1600" dirty="0" smtClean="0">
                <a:solidFill>
                  <a:schemeClr val="bg1"/>
                </a:solidFill>
                <a:latin typeface="Cambria"/>
                <a:cs typeface="Cambria"/>
                <a:sym typeface="Wingdings"/>
              </a:rPr>
              <a:t>1 R&amp;D project in CSP process: </a:t>
            </a:r>
            <a:r>
              <a:rPr lang="en-GB" sz="1600" dirty="0" smtClean="0">
                <a:solidFill>
                  <a:srgbClr val="FFFF00"/>
                </a:solidFill>
                <a:latin typeface="Cambria"/>
                <a:cs typeface="Cambria"/>
                <a:sym typeface="Wingdings"/>
              </a:rPr>
              <a:t>LIQUIDO</a:t>
            </a:r>
          </a:p>
        </p:txBody>
      </p:sp>
      <p:sp>
        <p:nvSpPr>
          <p:cNvPr id="4" name="ZoneTexte 3"/>
          <p:cNvSpPr txBox="1"/>
          <p:nvPr/>
        </p:nvSpPr>
        <p:spPr>
          <a:xfrm>
            <a:off x="107504" y="116632"/>
            <a:ext cx="7848872" cy="923330"/>
          </a:xfrm>
          <a:prstGeom prst="rect">
            <a:avLst/>
          </a:prstGeom>
          <a:noFill/>
        </p:spPr>
        <p:txBody>
          <a:bodyPr wrap="square" rtlCol="0">
            <a:spAutoFit/>
          </a:bodyPr>
          <a:lstStyle/>
          <a:p>
            <a:r>
              <a:rPr lang="en-GB" sz="1800" dirty="0" smtClean="0">
                <a:solidFill>
                  <a:schemeClr val="accent1"/>
                </a:solidFill>
                <a:latin typeface="Cambria"/>
                <a:cs typeface="Cambria"/>
              </a:rPr>
              <a:t>Q1: How can you tell if a group is spread too thin to be effective, and how are priorities set  and accepted? Can you please give examples of activities that groups decided not to pursue and how that worked?</a:t>
            </a:r>
          </a:p>
        </p:txBody>
      </p:sp>
    </p:spTree>
    <p:extLst>
      <p:ext uri="{BB962C8B-B14F-4D97-AF65-F5344CB8AC3E}">
        <p14:creationId xmlns:p14="http://schemas.microsoft.com/office/powerpoint/2010/main" val="3981215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Graphique 7"/>
          <p:cNvGraphicFramePr>
            <a:graphicFrameLocks/>
          </p:cNvGraphicFramePr>
          <p:nvPr/>
        </p:nvGraphicFramePr>
        <p:xfrm>
          <a:off x="849313" y="1433513"/>
          <a:ext cx="7778750" cy="4383087"/>
        </p:xfrm>
        <a:graphic>
          <a:graphicData uri="http://schemas.openxmlformats.org/presentationml/2006/ole">
            <mc:AlternateContent xmlns:mc="http://schemas.openxmlformats.org/markup-compatibility/2006">
              <mc:Choice xmlns:v="urn:schemas-microsoft-com:vml" Requires="v">
                <p:oleObj spid="_x0000_s20587" r:id="rId3" imgW="7779170" imgH="4383404" progId="Excel.Chart.8">
                  <p:embed/>
                </p:oleObj>
              </mc:Choice>
              <mc:Fallback>
                <p:oleObj r:id="rId3" imgW="7779170" imgH="4383404" progId="Excel.Chart.8">
                  <p:embed/>
                  <p:pic>
                    <p:nvPicPr>
                      <p:cNvPr id="0" name="Graphiqu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13" y="1433513"/>
                        <a:ext cx="7778750" cy="4383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482" name="ZoneTexte 2"/>
          <p:cNvSpPr txBox="1">
            <a:spLocks noChangeArrowheads="1"/>
          </p:cNvSpPr>
          <p:nvPr/>
        </p:nvSpPr>
        <p:spPr bwMode="auto">
          <a:xfrm>
            <a:off x="1187624" y="404813"/>
            <a:ext cx="59275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en-GB" altLang="fr-FR" dirty="0" smtClean="0">
                <a:solidFill>
                  <a:schemeClr val="accent1"/>
                </a:solidFill>
              </a:rPr>
              <a:t>A precise evolution </a:t>
            </a:r>
            <a:r>
              <a:rPr lang="en-GB" altLang="fr-FR" dirty="0">
                <a:solidFill>
                  <a:schemeClr val="accent1"/>
                </a:solidFill>
              </a:rPr>
              <a:t>of technical </a:t>
            </a:r>
            <a:r>
              <a:rPr lang="en-GB" altLang="fr-FR" dirty="0" smtClean="0">
                <a:solidFill>
                  <a:schemeClr val="accent1"/>
                </a:solidFill>
              </a:rPr>
              <a:t>forces</a:t>
            </a:r>
          </a:p>
          <a:p>
            <a:pPr algn="ctr"/>
            <a:r>
              <a:rPr lang="en-GB" altLang="fr-FR" dirty="0" smtClean="0">
                <a:solidFill>
                  <a:schemeClr val="accent1"/>
                </a:solidFill>
              </a:rPr>
              <a:t>CSP and CQP (see presentation TZ)</a:t>
            </a:r>
            <a:endParaRPr lang="en-GB" altLang="fr-FR" dirty="0">
              <a:solidFill>
                <a:schemeClr val="accent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ZoneTexte 2"/>
          <p:cNvSpPr txBox="1">
            <a:spLocks noChangeArrowheads="1"/>
          </p:cNvSpPr>
          <p:nvPr/>
        </p:nvSpPr>
        <p:spPr bwMode="auto">
          <a:xfrm>
            <a:off x="2987824" y="188640"/>
            <a:ext cx="2450331" cy="461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dirty="0" err="1">
                <a:solidFill>
                  <a:srgbClr val="FFFF00"/>
                </a:solidFill>
                <a:latin typeface="Cambria" charset="0"/>
                <a:ea typeface="ＭＳ Ｐゴシック" charset="-128"/>
              </a:rPr>
              <a:t>Roadmap</a:t>
            </a:r>
            <a:endParaRPr lang="fr-FR" altLang="fr-FR" dirty="0">
              <a:solidFill>
                <a:srgbClr val="FFFF00"/>
              </a:solidFill>
              <a:latin typeface="Cambria" charset="0"/>
              <a:ea typeface="ＭＳ Ｐゴシック" charset="-128"/>
            </a:endParaRPr>
          </a:p>
        </p:txBody>
      </p:sp>
      <p:sp>
        <p:nvSpPr>
          <p:cNvPr id="21506" name="ZoneTexte 3"/>
          <p:cNvSpPr txBox="1">
            <a:spLocks noChangeArrowheads="1"/>
          </p:cNvSpPr>
          <p:nvPr/>
        </p:nvSpPr>
        <p:spPr bwMode="auto">
          <a:xfrm>
            <a:off x="6156176" y="1484784"/>
            <a:ext cx="2880319" cy="2031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285750" indent="-285750" eaLnBrk="1" hangingPunct="1">
              <a:buFont typeface="Wingdings" charset="0"/>
              <a:buChar char="è"/>
            </a:pPr>
            <a:r>
              <a:rPr lang="fr-FR" altLang="fr-FR" sz="1800" dirty="0" smtClean="0">
                <a:solidFill>
                  <a:srgbClr val="FFFF00"/>
                </a:solidFill>
                <a:latin typeface="Cambria" charset="0"/>
                <a:ea typeface="ＭＳ Ｐゴシック" charset="-128"/>
              </a:rPr>
              <a:t>2017  21 </a:t>
            </a:r>
            <a:r>
              <a:rPr lang="fr-FR" altLang="fr-FR" sz="1800" dirty="0" err="1" smtClean="0">
                <a:solidFill>
                  <a:srgbClr val="FFFF00"/>
                </a:solidFill>
                <a:latin typeface="Cambria" charset="0"/>
                <a:ea typeface="ＭＳ Ｐゴシック" charset="-128"/>
              </a:rPr>
              <a:t>projects</a:t>
            </a:r>
            <a:r>
              <a:rPr lang="fr-FR" altLang="fr-FR" sz="1800" dirty="0">
                <a:solidFill>
                  <a:srgbClr val="FFFF00"/>
                </a:solidFill>
                <a:latin typeface="Cambria" charset="0"/>
                <a:ea typeface="ＭＳ Ｐゴシック" charset="-128"/>
              </a:rPr>
              <a:t> </a:t>
            </a:r>
            <a:r>
              <a:rPr lang="fr-FR" altLang="fr-FR" sz="1800" dirty="0" smtClean="0">
                <a:solidFill>
                  <a:srgbClr val="FFFF00"/>
                </a:solidFill>
                <a:latin typeface="Cambria" charset="0"/>
                <a:ea typeface="ＭＳ Ｐゴシック" charset="-128"/>
              </a:rPr>
              <a:t>of </a:t>
            </a:r>
            <a:r>
              <a:rPr lang="fr-FR" altLang="fr-FR" sz="1800" dirty="0" err="1" smtClean="0">
                <a:solidFill>
                  <a:srgbClr val="FFFF00"/>
                </a:solidFill>
                <a:latin typeface="Cambria" charset="0"/>
                <a:ea typeface="ＭＳ Ｐゴシック" charset="-128"/>
              </a:rPr>
              <a:t>whi</a:t>
            </a:r>
            <a:r>
              <a:rPr lang="fr-FR" altLang="fr-FR" sz="1800" dirty="0" err="1">
                <a:solidFill>
                  <a:srgbClr val="FFFF00"/>
                </a:solidFill>
                <a:latin typeface="Cambria" charset="0"/>
                <a:ea typeface="ＭＳ Ｐゴシック" charset="-128"/>
              </a:rPr>
              <a:t>c</a:t>
            </a:r>
            <a:r>
              <a:rPr lang="fr-FR" altLang="fr-FR" sz="1800" dirty="0" err="1" smtClean="0">
                <a:solidFill>
                  <a:srgbClr val="FFFF00"/>
                </a:solidFill>
                <a:latin typeface="Cambria" charset="0"/>
                <a:ea typeface="ＭＳ Ｐゴシック" charset="-128"/>
              </a:rPr>
              <a:t>h</a:t>
            </a:r>
            <a:r>
              <a:rPr lang="fr-FR" altLang="fr-FR" sz="1800" dirty="0" smtClean="0">
                <a:solidFill>
                  <a:srgbClr val="FFFF00"/>
                </a:solidFill>
                <a:latin typeface="Cambria" charset="0"/>
                <a:ea typeface="ＭＳ Ｐゴシック" charset="-128"/>
              </a:rPr>
              <a:t> 9 in </a:t>
            </a:r>
            <a:r>
              <a:rPr lang="fr-FR" altLang="fr-FR" sz="1800" dirty="0" err="1" smtClean="0">
                <a:solidFill>
                  <a:srgbClr val="FFFF00"/>
                </a:solidFill>
                <a:latin typeface="Cambria" charset="0"/>
                <a:ea typeface="ＭＳ Ｐゴシック" charset="-128"/>
              </a:rPr>
              <a:t>analysis</a:t>
            </a:r>
            <a:r>
              <a:rPr lang="fr-FR" altLang="fr-FR" sz="1800" dirty="0" smtClean="0">
                <a:solidFill>
                  <a:srgbClr val="FFFF00"/>
                </a:solidFill>
                <a:latin typeface="Cambria" charset="0"/>
                <a:ea typeface="ＭＳ Ｐゴシック" charset="-128"/>
              </a:rPr>
              <a:t> </a:t>
            </a:r>
          </a:p>
          <a:p>
            <a:pPr marL="285750" indent="-285750" eaLnBrk="1" hangingPunct="1">
              <a:buFont typeface="Wingdings" charset="0"/>
              <a:buChar char="è"/>
            </a:pPr>
            <a:endParaRPr lang="fr-FR" altLang="fr-FR" sz="1800" dirty="0" smtClean="0">
              <a:solidFill>
                <a:srgbClr val="FFFF00"/>
              </a:solidFill>
              <a:latin typeface="Cambria" charset="0"/>
              <a:ea typeface="ＭＳ Ｐゴシック" charset="-128"/>
            </a:endParaRPr>
          </a:p>
          <a:p>
            <a:pPr marL="285750" indent="-285750" eaLnBrk="1" hangingPunct="1">
              <a:buFont typeface="Wingdings" charset="0"/>
              <a:buChar char="è"/>
            </a:pPr>
            <a:r>
              <a:rPr lang="fr-FR" altLang="fr-FR" sz="1800" dirty="0" smtClean="0">
                <a:solidFill>
                  <a:srgbClr val="FFFF00"/>
                </a:solidFill>
                <a:latin typeface="Cambria" charset="0"/>
                <a:ea typeface="ＭＳ Ｐゴシック" charset="-128"/>
                <a:sym typeface="Wingdings" charset="2"/>
              </a:rPr>
              <a:t>2020  13  </a:t>
            </a:r>
            <a:r>
              <a:rPr lang="fr-FR" altLang="fr-FR" sz="1800" dirty="0" err="1" smtClean="0">
                <a:solidFill>
                  <a:srgbClr val="FFFF00"/>
                </a:solidFill>
                <a:latin typeface="Cambria" charset="0"/>
                <a:ea typeface="ＭＳ Ｐゴシック" charset="-128"/>
                <a:sym typeface="Wingdings" charset="2"/>
              </a:rPr>
              <a:t>projects</a:t>
            </a:r>
            <a:r>
              <a:rPr lang="fr-FR" altLang="fr-FR" sz="1800" dirty="0" smtClean="0">
                <a:solidFill>
                  <a:srgbClr val="FFFF00"/>
                </a:solidFill>
                <a:latin typeface="Cambria" charset="0"/>
                <a:ea typeface="ＭＳ Ｐゴシック" charset="-128"/>
                <a:sym typeface="Wingdings" charset="2"/>
              </a:rPr>
              <a:t> of </a:t>
            </a:r>
            <a:r>
              <a:rPr lang="fr-FR" altLang="fr-FR" sz="1800" dirty="0" err="1" smtClean="0">
                <a:solidFill>
                  <a:srgbClr val="FFFF00"/>
                </a:solidFill>
                <a:latin typeface="Cambria" charset="0"/>
                <a:ea typeface="ＭＳ Ｐゴシック" charset="-128"/>
                <a:sym typeface="Wingdings" charset="2"/>
              </a:rPr>
              <a:t>which</a:t>
            </a:r>
            <a:r>
              <a:rPr lang="fr-FR" altLang="fr-FR" sz="1800" dirty="0" smtClean="0">
                <a:solidFill>
                  <a:srgbClr val="FFFF00"/>
                </a:solidFill>
                <a:latin typeface="Cambria" charset="0"/>
                <a:ea typeface="ＭＳ Ｐゴシック" charset="-128"/>
                <a:sym typeface="Wingdings" charset="2"/>
              </a:rPr>
              <a:t> 9 in </a:t>
            </a:r>
            <a:r>
              <a:rPr lang="fr-FR" altLang="fr-FR" sz="1800" dirty="0" err="1" smtClean="0">
                <a:solidFill>
                  <a:srgbClr val="FFFF00"/>
                </a:solidFill>
                <a:latin typeface="Cambria" charset="0"/>
                <a:ea typeface="ＭＳ Ｐゴシック" charset="-128"/>
                <a:sym typeface="Wingdings" charset="2"/>
              </a:rPr>
              <a:t>analysis</a:t>
            </a:r>
            <a:endParaRPr lang="fr-FR" altLang="fr-FR" sz="1800" dirty="0" smtClean="0">
              <a:solidFill>
                <a:srgbClr val="FFFF00"/>
              </a:solidFill>
              <a:latin typeface="Cambria" charset="0"/>
              <a:ea typeface="ＭＳ Ｐゴシック" charset="-128"/>
              <a:sym typeface="Wingdings" charset="2"/>
            </a:endParaRPr>
          </a:p>
          <a:p>
            <a:pPr marL="285750" indent="-285750" eaLnBrk="1" hangingPunct="1">
              <a:buFont typeface="Wingdings" charset="0"/>
              <a:buChar char="è"/>
            </a:pPr>
            <a:endParaRPr lang="fr-FR" altLang="fr-FR" sz="1800" dirty="0" smtClean="0">
              <a:solidFill>
                <a:srgbClr val="FFFF00"/>
              </a:solidFill>
              <a:latin typeface="Cambria" charset="0"/>
              <a:ea typeface="ＭＳ Ｐゴシック" charset="-128"/>
              <a:sym typeface="Wingdings" charset="2"/>
            </a:endParaRPr>
          </a:p>
          <a:p>
            <a:pPr marL="285750" indent="-285750" eaLnBrk="1" hangingPunct="1">
              <a:buFont typeface="Wingdings" charset="0"/>
              <a:buChar char="è"/>
            </a:pPr>
            <a:r>
              <a:rPr lang="fr-FR" altLang="fr-FR" sz="1800" dirty="0" smtClean="0">
                <a:solidFill>
                  <a:srgbClr val="FFFF00"/>
                </a:solidFill>
                <a:latin typeface="Cambria" charset="0"/>
                <a:ea typeface="ＭＳ Ｐゴシック" charset="-128"/>
                <a:sym typeface="Wingdings" charset="2"/>
              </a:rPr>
              <a:t>+2 </a:t>
            </a:r>
            <a:r>
              <a:rPr lang="fr-FR" altLang="fr-FR" sz="1800" dirty="0" err="1" smtClean="0">
                <a:solidFill>
                  <a:srgbClr val="FFFF00"/>
                </a:solidFill>
                <a:latin typeface="Cambria" charset="0"/>
                <a:ea typeface="ＭＳ Ｐゴシック" charset="-128"/>
                <a:sym typeface="Wingdings" charset="2"/>
              </a:rPr>
              <a:t>other</a:t>
            </a:r>
            <a:r>
              <a:rPr lang="fr-FR" altLang="fr-FR" sz="1800" dirty="0" smtClean="0">
                <a:solidFill>
                  <a:srgbClr val="FFFF00"/>
                </a:solidFill>
                <a:latin typeface="Cambria" charset="0"/>
                <a:ea typeface="ＭＳ Ｐゴシック" charset="-128"/>
                <a:sym typeface="Wingdings" charset="2"/>
              </a:rPr>
              <a:t> </a:t>
            </a:r>
            <a:r>
              <a:rPr lang="fr-FR" altLang="fr-FR" sz="1800" dirty="0" err="1" smtClean="0">
                <a:solidFill>
                  <a:srgbClr val="FFFF00"/>
                </a:solidFill>
                <a:latin typeface="Cambria" charset="0"/>
                <a:ea typeface="ＭＳ Ｐゴシック" charset="-128"/>
                <a:sym typeface="Wingdings" charset="2"/>
              </a:rPr>
              <a:t>possibilities</a:t>
            </a:r>
            <a:endParaRPr lang="fr-FR" altLang="fr-FR" sz="1800" dirty="0">
              <a:solidFill>
                <a:srgbClr val="FFFF00"/>
              </a:solidFill>
              <a:latin typeface="Arial" charset="0"/>
              <a:ea typeface="ＭＳ Ｐゴシック" charset="-128"/>
            </a:endParaRPr>
          </a:p>
        </p:txBody>
      </p:sp>
      <p:sp>
        <p:nvSpPr>
          <p:cNvPr id="21668" name="Rectangle 1"/>
          <p:cNvSpPr>
            <a:spLocks noChangeArrowheads="1"/>
          </p:cNvSpPr>
          <p:nvPr/>
        </p:nvSpPr>
        <p:spPr bwMode="auto">
          <a:xfrm>
            <a:off x="179388" y="260350"/>
            <a:ext cx="1152525" cy="10810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a:solidFill>
                  <a:srgbClr val="000000"/>
                </a:solidFill>
                <a:latin typeface="Arial" charset="0"/>
                <a:ea typeface="ＭＳ Ｐゴシック" charset="-128"/>
              </a:rPr>
              <a:t>∂</a:t>
            </a:r>
          </a:p>
        </p:txBody>
      </p:sp>
      <p:graphicFrame>
        <p:nvGraphicFramePr>
          <p:cNvPr id="3" name="Tableau 2"/>
          <p:cNvGraphicFramePr>
            <a:graphicFrameLocks noGrp="1"/>
          </p:cNvGraphicFramePr>
          <p:nvPr>
            <p:extLst>
              <p:ext uri="{D42A27DB-BD31-4B8C-83A1-F6EECF244321}">
                <p14:modId xmlns:p14="http://schemas.microsoft.com/office/powerpoint/2010/main" val="3197311550"/>
              </p:ext>
            </p:extLst>
          </p:nvPr>
        </p:nvGraphicFramePr>
        <p:xfrm>
          <a:off x="179512" y="836712"/>
          <a:ext cx="5811434" cy="5187120"/>
        </p:xfrm>
        <a:graphic>
          <a:graphicData uri="http://schemas.openxmlformats.org/drawingml/2006/table">
            <a:tbl>
              <a:tblPr/>
              <a:tblGrid>
                <a:gridCol w="1800200"/>
                <a:gridCol w="782659"/>
                <a:gridCol w="225453"/>
                <a:gridCol w="420262"/>
                <a:gridCol w="645715"/>
                <a:gridCol w="645715"/>
                <a:gridCol w="645715"/>
                <a:gridCol w="645715"/>
              </a:tblGrid>
              <a:tr h="192814">
                <a:tc>
                  <a:txBody>
                    <a:bodyPr/>
                    <a:lstStyle/>
                    <a:p>
                      <a:pPr algn="l" fontAlgn="b"/>
                      <a:r>
                        <a:rPr lang="fr-FR" sz="1200" b="1" i="0" u="none" strike="noStrike" dirty="0">
                          <a:solidFill>
                            <a:srgbClr val="FFFF00"/>
                          </a:solidFill>
                          <a:effectLst/>
                          <a:latin typeface="Calibri"/>
                        </a:rPr>
                        <a:t>Projet </a:t>
                      </a:r>
                    </a:p>
                  </a:txBody>
                  <a:tcPr marL="9934" marR="9934" marT="9934" marB="0" anchor="b">
                    <a:lnL>
                      <a:noFill/>
                    </a:lnL>
                    <a:lnR>
                      <a:noFill/>
                    </a:lnR>
                    <a:lnT>
                      <a:noFill/>
                    </a:lnT>
                    <a:lnB>
                      <a:noFill/>
                    </a:lnB>
                  </a:tcPr>
                </a:tc>
                <a:tc>
                  <a:txBody>
                    <a:bodyPr/>
                    <a:lstStyle/>
                    <a:p>
                      <a:pPr algn="r" fontAlgn="b"/>
                      <a:r>
                        <a:rPr lang="is-IS" sz="1100" b="1" i="0" u="none" strike="noStrike" dirty="0">
                          <a:solidFill>
                            <a:srgbClr val="FFFF00"/>
                          </a:solidFill>
                          <a:effectLst/>
                          <a:latin typeface="Calibri"/>
                        </a:rPr>
                        <a:t>2017</a:t>
                      </a:r>
                    </a:p>
                  </a:txBody>
                  <a:tcPr marL="9934" marR="9934" marT="9934" marB="0" anchor="b">
                    <a:lnL>
                      <a:noFill/>
                    </a:lnL>
                    <a:lnR>
                      <a:noFill/>
                    </a:lnR>
                    <a:lnT>
                      <a:noFill/>
                    </a:lnT>
                    <a:lnB>
                      <a:noFill/>
                    </a:lnB>
                  </a:tcPr>
                </a:tc>
                <a:tc gridSpan="2">
                  <a:txBody>
                    <a:bodyPr/>
                    <a:lstStyle/>
                    <a:p>
                      <a:pPr algn="r" fontAlgn="b"/>
                      <a:r>
                        <a:rPr lang="is-IS" sz="1100" b="1" i="0" u="none" strike="noStrike" dirty="0">
                          <a:solidFill>
                            <a:srgbClr val="FFFF00"/>
                          </a:solidFill>
                          <a:effectLst/>
                          <a:latin typeface="Calibri"/>
                        </a:rPr>
                        <a:t>2018</a:t>
                      </a:r>
                    </a:p>
                  </a:txBody>
                  <a:tcPr marL="9934" marR="9934" marT="9934" marB="0" anchor="b">
                    <a:lnL>
                      <a:noFill/>
                    </a:lnL>
                    <a:lnR>
                      <a:noFill/>
                    </a:lnR>
                    <a:lnT>
                      <a:noFill/>
                    </a:lnT>
                    <a:lnB>
                      <a:noFill/>
                    </a:lnB>
                  </a:tcPr>
                </a:tc>
                <a:tc hMerge="1">
                  <a:txBody>
                    <a:bodyPr/>
                    <a:lstStyle/>
                    <a:p>
                      <a:endParaRPr lang="fr-FR"/>
                    </a:p>
                  </a:txBody>
                  <a:tcPr/>
                </a:tc>
                <a:tc>
                  <a:txBody>
                    <a:bodyPr/>
                    <a:lstStyle/>
                    <a:p>
                      <a:pPr algn="r" fontAlgn="b"/>
                      <a:r>
                        <a:rPr lang="is-IS" sz="1100" b="1" i="0" u="none" strike="noStrike">
                          <a:solidFill>
                            <a:srgbClr val="FFFF00"/>
                          </a:solidFill>
                          <a:effectLst/>
                          <a:latin typeface="Calibri"/>
                        </a:rPr>
                        <a:t>2019</a:t>
                      </a:r>
                    </a:p>
                  </a:txBody>
                  <a:tcPr marL="9934" marR="9934" marT="9934" marB="0" anchor="b">
                    <a:lnL>
                      <a:noFill/>
                    </a:lnL>
                    <a:lnR>
                      <a:noFill/>
                    </a:lnR>
                    <a:lnT>
                      <a:noFill/>
                    </a:lnT>
                    <a:lnB>
                      <a:noFill/>
                    </a:lnB>
                  </a:tcPr>
                </a:tc>
                <a:tc>
                  <a:txBody>
                    <a:bodyPr/>
                    <a:lstStyle/>
                    <a:p>
                      <a:pPr algn="r" fontAlgn="b"/>
                      <a:r>
                        <a:rPr lang="is-IS" sz="1100" b="1" i="0" u="none" strike="noStrike" dirty="0">
                          <a:solidFill>
                            <a:srgbClr val="FFFF00"/>
                          </a:solidFill>
                          <a:effectLst/>
                          <a:latin typeface="Calibri"/>
                        </a:rPr>
                        <a:t>2020</a:t>
                      </a:r>
                    </a:p>
                  </a:txBody>
                  <a:tcPr marL="9934" marR="9934" marT="9934" marB="0" anchor="b">
                    <a:lnL>
                      <a:noFill/>
                    </a:lnL>
                    <a:lnR>
                      <a:noFill/>
                    </a:lnR>
                    <a:lnT>
                      <a:noFill/>
                    </a:lnT>
                    <a:lnB>
                      <a:noFill/>
                    </a:lnB>
                  </a:tcPr>
                </a:tc>
                <a:tc>
                  <a:txBody>
                    <a:bodyPr/>
                    <a:lstStyle/>
                    <a:p>
                      <a:pPr algn="r" fontAlgn="b"/>
                      <a:r>
                        <a:rPr lang="en-US" sz="1100" b="1" i="0" u="none" strike="noStrike" dirty="0">
                          <a:solidFill>
                            <a:srgbClr val="FFFF00"/>
                          </a:solidFill>
                          <a:effectLst/>
                          <a:latin typeface="Calibri"/>
                        </a:rPr>
                        <a:t>2021</a:t>
                      </a:r>
                    </a:p>
                  </a:txBody>
                  <a:tcPr marL="9934" marR="9934" marT="9934" marB="0" anchor="b">
                    <a:lnL>
                      <a:noFill/>
                    </a:lnL>
                    <a:lnR>
                      <a:noFill/>
                    </a:lnR>
                    <a:lnT>
                      <a:noFill/>
                    </a:lnT>
                    <a:lnB>
                      <a:noFill/>
                    </a:lnB>
                  </a:tcPr>
                </a:tc>
                <a:tc>
                  <a:txBody>
                    <a:bodyPr/>
                    <a:lstStyle/>
                    <a:p>
                      <a:pPr algn="r" fontAlgn="b"/>
                      <a:r>
                        <a:rPr lang="is-IS" sz="1100" b="1" i="0" u="none" strike="noStrike" dirty="0">
                          <a:solidFill>
                            <a:srgbClr val="FFFF00"/>
                          </a:solidFill>
                          <a:effectLst/>
                          <a:latin typeface="Calibri"/>
                        </a:rPr>
                        <a:t>2022</a:t>
                      </a:r>
                    </a:p>
                  </a:txBody>
                  <a:tcPr marL="9934" marR="9934" marT="9934" marB="0" anchor="b">
                    <a:lnL>
                      <a:noFill/>
                    </a:lnL>
                    <a:lnR>
                      <a:noFill/>
                    </a:lnR>
                    <a:lnT>
                      <a:noFill/>
                    </a:lnT>
                    <a:lnB>
                      <a:noFill/>
                    </a:lnB>
                  </a:tcPr>
                </a:tc>
              </a:tr>
              <a:tr h="224510">
                <a:tc>
                  <a:txBody>
                    <a:bodyPr/>
                    <a:lstStyle/>
                    <a:p>
                      <a:pPr algn="l" fontAlgn="b"/>
                      <a:r>
                        <a:rPr lang="fr-FR" sz="1200" b="1" i="0" u="none" strike="noStrike" dirty="0">
                          <a:solidFill>
                            <a:srgbClr val="FFFF00"/>
                          </a:solidFill>
                          <a:effectLst/>
                          <a:latin typeface="Calibri"/>
                        </a:rPr>
                        <a:t>Planck</a:t>
                      </a:r>
                    </a:p>
                  </a:txBody>
                  <a:tcPr marL="9934" marR="9934" marT="9934" marB="0" anchor="b">
                    <a:lnL>
                      <a:noFill/>
                    </a:lnL>
                    <a:lnR>
                      <a:noFill/>
                    </a:lnR>
                    <a:lnT>
                      <a:noFill/>
                    </a:lnT>
                    <a:lnB>
                      <a:noFill/>
                    </a:lnB>
                  </a:tcPr>
                </a:tc>
                <a:tc>
                  <a:txBody>
                    <a:bodyPr/>
                    <a:lstStyle/>
                    <a:p>
                      <a:pPr algn="r"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gridSpan="2">
                  <a:txBody>
                    <a:bodyPr/>
                    <a:lstStyle/>
                    <a:p>
                      <a:pPr algn="l"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dirty="0">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dirty="0">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a:solidFill>
                            <a:srgbClr val="FFFF00"/>
                          </a:solidFill>
                          <a:effectLst/>
                          <a:latin typeface="Calibri"/>
                        </a:rPr>
                        <a:t>LPF</a:t>
                      </a:r>
                    </a:p>
                  </a:txBody>
                  <a:tcPr marL="9934" marR="9934" marT="9934" marB="0" anchor="b">
                    <a:lnL>
                      <a:noFill/>
                    </a:lnL>
                    <a:lnR>
                      <a:noFill/>
                    </a:lnR>
                    <a:lnT>
                      <a:noFill/>
                    </a:lnT>
                    <a:lnB>
                      <a:noFill/>
                    </a:lnB>
                  </a:tcPr>
                </a:tc>
                <a:tc>
                  <a:txBody>
                    <a:bodyPr/>
                    <a:lstStyle/>
                    <a:p>
                      <a:pPr algn="r"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gridSpan="2">
                  <a:txBody>
                    <a:bodyPr/>
                    <a:lstStyle/>
                    <a:p>
                      <a:pPr algn="l"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dirty="0">
                          <a:solidFill>
                            <a:srgbClr val="FFFF00"/>
                          </a:solidFill>
                          <a:effectLst/>
                          <a:latin typeface="Calibri"/>
                        </a:rPr>
                        <a:t>Antares</a:t>
                      </a:r>
                    </a:p>
                  </a:txBody>
                  <a:tcPr marL="9934" marR="9934" marT="9934" marB="0" anchor="b">
                    <a:lnL>
                      <a:noFill/>
                    </a:lnL>
                    <a:lnR>
                      <a:noFill/>
                    </a:lnR>
                    <a:lnT>
                      <a:noFill/>
                    </a:lnT>
                    <a:lnB>
                      <a:noFill/>
                    </a:lnB>
                  </a:tcPr>
                </a:tc>
                <a:tc>
                  <a:txBody>
                    <a:bodyPr/>
                    <a:lstStyle/>
                    <a:p>
                      <a:pPr algn="r"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gridSpan="2">
                  <a:txBody>
                    <a:bodyPr/>
                    <a:lstStyle/>
                    <a:p>
                      <a:pPr algn="r" fontAlgn="ctr"/>
                      <a:r>
                        <a:rPr lang="sk-SK" sz="900" b="0" i="0" u="none" strike="noStrike">
                          <a:solidFill>
                            <a:srgbClr val="000000"/>
                          </a:solidFill>
                          <a:effectLst/>
                          <a:latin typeface="Times New Roman"/>
                        </a:rPr>
                        <a:t> </a:t>
                      </a:r>
                    </a:p>
                  </a:txBody>
                  <a:tcPr marL="9934" marR="9934" marT="9934" marB="0" anchor="ctr">
                    <a:lnL>
                      <a:noFill/>
                    </a:lnL>
                    <a:lnR>
                      <a:noFill/>
                    </a:lnR>
                    <a:lnT>
                      <a:noFill/>
                    </a:lnT>
                    <a:lnB>
                      <a:noFill/>
                    </a:lnB>
                    <a:solidFill>
                      <a:srgbClr val="FFFF00"/>
                    </a:solidFill>
                  </a:tcPr>
                </a:tc>
                <a:tc hMerge="1">
                  <a:txBody>
                    <a:bodyPr/>
                    <a:lstStyle/>
                    <a:p>
                      <a:endParaRPr lang="fr-FR"/>
                    </a:p>
                  </a:txBody>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a:solidFill>
                            <a:srgbClr val="FFFF00"/>
                          </a:solidFill>
                          <a:effectLst/>
                          <a:latin typeface="Calibri"/>
                        </a:rPr>
                        <a:t>DCHOOZ</a:t>
                      </a:r>
                    </a:p>
                  </a:txBody>
                  <a:tcPr marL="9934" marR="9934" marT="9934" marB="0" anchor="b">
                    <a:lnL>
                      <a:noFill/>
                    </a:lnL>
                    <a:lnR>
                      <a:noFill/>
                    </a:lnR>
                    <a:lnT>
                      <a:noFill/>
                    </a:lnT>
                    <a:lnB>
                      <a:noFill/>
                    </a:lnB>
                  </a:tcPr>
                </a:tc>
                <a:tc>
                  <a:txBody>
                    <a:bodyPr/>
                    <a:lstStyle/>
                    <a:p>
                      <a:pPr algn="r"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gridSpan="2">
                  <a:txBody>
                    <a:bodyPr/>
                    <a:lstStyle/>
                    <a:p>
                      <a:pPr algn="r" fontAlgn="ctr"/>
                      <a:r>
                        <a:rPr lang="sk-SK" sz="900" b="0" i="0" u="none" strike="noStrike">
                          <a:solidFill>
                            <a:srgbClr val="000000"/>
                          </a:solidFill>
                          <a:effectLst/>
                          <a:latin typeface="Times New Roman"/>
                        </a:rPr>
                        <a:t> </a:t>
                      </a:r>
                    </a:p>
                  </a:txBody>
                  <a:tcPr marL="9934" marR="9934" marT="9934" marB="0" anchor="ctr">
                    <a:lnL>
                      <a:noFill/>
                    </a:lnL>
                    <a:lnR>
                      <a:noFill/>
                    </a:lnR>
                    <a:lnT>
                      <a:noFill/>
                    </a:lnT>
                    <a:lnB>
                      <a:noFill/>
                    </a:lnB>
                    <a:solidFill>
                      <a:srgbClr val="FFFF00"/>
                    </a:solidFill>
                  </a:tcPr>
                </a:tc>
                <a:tc hMerge="1">
                  <a:txBody>
                    <a:bodyPr/>
                    <a:lstStyle/>
                    <a:p>
                      <a:endParaRPr lang="fr-FR"/>
                    </a:p>
                  </a:txBody>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a:solidFill>
                            <a:srgbClr val="FFFF00"/>
                          </a:solidFill>
                          <a:effectLst/>
                          <a:latin typeface="Calibri"/>
                        </a:rPr>
                        <a:t>Integral</a:t>
                      </a:r>
                    </a:p>
                  </a:txBody>
                  <a:tcPr marL="9934" marR="9934" marT="9934" marB="0" anchor="b">
                    <a:lnL>
                      <a:noFill/>
                    </a:lnL>
                    <a:lnR>
                      <a:noFill/>
                    </a:lnR>
                    <a:lnT>
                      <a:noFill/>
                    </a:lnT>
                    <a:lnB>
                      <a:noFill/>
                    </a:lnB>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gridSpan="2">
                  <a:txBody>
                    <a:bodyPr/>
                    <a:lstStyle/>
                    <a:p>
                      <a:pPr algn="r" fontAlgn="b"/>
                      <a:r>
                        <a:rPr lang="mr-IN" sz="900" b="0" i="0" u="none" strike="noStrike" dirty="0">
                          <a:solidFill>
                            <a:srgbClr val="000000"/>
                          </a:solidFill>
                          <a:effectLst/>
                          <a:latin typeface="Cambria"/>
                        </a:rPr>
                        <a:t>End?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fr-FR" sz="900" b="0" i="0" u="none" strike="noStrike">
                          <a:solidFill>
                            <a:srgbClr val="000000"/>
                          </a:solidFill>
                          <a:effectLst/>
                          <a:latin typeface="Cambria"/>
                        </a:rPr>
                        <a:t>End?</a:t>
                      </a:r>
                    </a:p>
                  </a:txBody>
                  <a:tcPr marL="9934" marR="9934" marT="9934" marB="0" anchor="b">
                    <a:lnL>
                      <a:noFill/>
                    </a:lnL>
                    <a:lnR>
                      <a:noFill/>
                    </a:lnR>
                    <a:lnT>
                      <a:noFill/>
                    </a:lnT>
                    <a:lnB>
                      <a:noFill/>
                    </a:lnB>
                    <a:solidFill>
                      <a:srgbClr val="FFFF00"/>
                    </a:solidFill>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a:solidFill>
                            <a:srgbClr val="FFFF00"/>
                          </a:solidFill>
                          <a:effectLst/>
                          <a:latin typeface="Calibri"/>
                        </a:rPr>
                        <a:t>eBOSS</a:t>
                      </a:r>
                    </a:p>
                  </a:txBody>
                  <a:tcPr marL="9934" marR="9934" marT="9934" marB="0" anchor="b">
                    <a:lnL>
                      <a:noFill/>
                    </a:lnL>
                    <a:lnR>
                      <a:noFill/>
                    </a:lnR>
                    <a:lnT>
                      <a:noFill/>
                    </a:lnT>
                    <a:lnB>
                      <a:noFill/>
                    </a:lnB>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a:solidFill>
                            <a:srgbClr val="FFFF00"/>
                          </a:solidFill>
                          <a:effectLst/>
                          <a:latin typeface="Calibri"/>
                        </a:rPr>
                        <a:t>EUSOO SPB2/mini-EUSO</a:t>
                      </a:r>
                    </a:p>
                  </a:txBody>
                  <a:tcPr marL="9934" marR="9934" marT="9934" marB="0" anchor="b">
                    <a:lnL>
                      <a:noFill/>
                    </a:lnL>
                    <a:lnR>
                      <a:noFill/>
                    </a:lnR>
                    <a:lnT>
                      <a:noFill/>
                    </a:lnT>
                    <a:lnB>
                      <a:noFill/>
                    </a:lnB>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endParaRPr lang="fr-FR" sz="1400" b="0" i="0" u="none" strike="noStrike">
                        <a:solidFill>
                          <a:srgbClr val="000000"/>
                        </a:solidFill>
                        <a:effectLst/>
                        <a:latin typeface="Arial"/>
                      </a:endParaRPr>
                    </a:p>
                  </a:txBody>
                  <a:tcPr marL="9934" marR="9934" marT="9934" marB="0" anchor="b">
                    <a:lnL>
                      <a:noFill/>
                    </a:lnL>
                    <a:lnR>
                      <a:noFill/>
                    </a:lnR>
                    <a:lnT>
                      <a:noFill/>
                    </a:lnT>
                    <a:lnB>
                      <a:noFill/>
                    </a:lnB>
                  </a:tcPr>
                </a:tc>
                <a:tc>
                  <a:txBody>
                    <a:bodyPr/>
                    <a:lstStyle/>
                    <a:p>
                      <a:pPr algn="l" fontAlgn="b"/>
                      <a:endParaRPr lang="fr-FR" sz="900" b="0" i="0" u="none" strike="noStrike">
                        <a:solidFill>
                          <a:srgbClr val="000000"/>
                        </a:solidFill>
                        <a:effectLst/>
                        <a:latin typeface="Calibri"/>
                      </a:endParaRPr>
                    </a:p>
                  </a:txBody>
                  <a:tcPr marL="9934" marR="9934" marT="9934" marB="0" anchor="b">
                    <a:lnL>
                      <a:noFill/>
                    </a:lnL>
                    <a:lnR>
                      <a:noFill/>
                    </a:lnR>
                    <a:lnT>
                      <a:noFill/>
                    </a:lnT>
                    <a:lnB>
                      <a:noFill/>
                    </a:lnB>
                  </a:tcPr>
                </a:tc>
              </a:tr>
              <a:tr h="224510">
                <a:tc>
                  <a:txBody>
                    <a:bodyPr/>
                    <a:lstStyle/>
                    <a:p>
                      <a:pPr algn="l" fontAlgn="b"/>
                      <a:r>
                        <a:rPr lang="fr-FR" sz="1200" b="1" i="0" u="none" strike="noStrike">
                          <a:solidFill>
                            <a:srgbClr val="FFFF00"/>
                          </a:solidFill>
                          <a:effectLst/>
                          <a:latin typeface="Calibri"/>
                        </a:rPr>
                        <a:t>Taranis</a:t>
                      </a:r>
                    </a:p>
                  </a:txBody>
                  <a:tcPr marL="9934" marR="9934" marT="9934" marB="0" anchor="b">
                    <a:lnL>
                      <a:noFill/>
                    </a:lnL>
                    <a:lnR>
                      <a:noFill/>
                    </a:lnR>
                    <a:lnT>
                      <a:noFill/>
                    </a:lnT>
                    <a:lnB>
                      <a:noFill/>
                    </a:lnB>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1400" b="0" i="0" u="none" strike="noStrike" dirty="0">
                          <a:solidFill>
                            <a:srgbClr val="000000"/>
                          </a:solidFill>
                          <a:effectLst/>
                          <a:latin typeface="Arial"/>
                        </a:rPr>
                        <a:t> </a:t>
                      </a:r>
                    </a:p>
                  </a:txBody>
                  <a:tcPr marL="9934" marR="9934" marT="9934" marB="0" anchor="b">
                    <a:lnL>
                      <a:noFill/>
                    </a:lnL>
                    <a:lnR>
                      <a:noFill/>
                    </a:lnR>
                    <a:lnT>
                      <a:noFill/>
                    </a:lnT>
                    <a:lnB>
                      <a:noFill/>
                    </a:lnB>
                    <a:noFill/>
                  </a:tcPr>
                </a:tc>
                <a:tc>
                  <a:txBody>
                    <a:bodyPr/>
                    <a:lstStyle/>
                    <a:p>
                      <a:pPr algn="l" fontAlgn="b"/>
                      <a:endParaRPr lang="fr-FR" sz="900" b="0" i="0" u="none" strike="noStrike" dirty="0">
                        <a:solidFill>
                          <a:srgbClr val="000000"/>
                        </a:solidFill>
                        <a:effectLst/>
                        <a:latin typeface="Calibri"/>
                      </a:endParaRPr>
                    </a:p>
                  </a:txBody>
                  <a:tcPr marL="9934" marR="9934" marT="9934" marB="0" anchor="b">
                    <a:lnL>
                      <a:noFill/>
                    </a:lnL>
                    <a:lnR>
                      <a:noFill/>
                    </a:lnR>
                    <a:lnT>
                      <a:noFill/>
                    </a:lnT>
                    <a:lnB>
                      <a:noFill/>
                    </a:lnB>
                    <a:noFill/>
                  </a:tcPr>
                </a:tc>
              </a:tr>
              <a:tr h="152985">
                <a:tc>
                  <a:txBody>
                    <a:bodyPr/>
                    <a:lstStyle/>
                    <a:p>
                      <a:pPr algn="l" fontAlgn="b"/>
                      <a:r>
                        <a:rPr lang="fr-FR" sz="1200" b="1" i="0" u="none" strike="noStrike" dirty="0">
                          <a:solidFill>
                            <a:srgbClr val="FFFF00"/>
                          </a:solidFill>
                          <a:effectLst/>
                          <a:latin typeface="Calibri"/>
                        </a:rPr>
                        <a:t>QUBIC</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224510">
                <a:tc>
                  <a:txBody>
                    <a:bodyPr/>
                    <a:lstStyle/>
                    <a:p>
                      <a:pPr algn="l" fontAlgn="b"/>
                      <a:r>
                        <a:rPr lang="fr-FR" sz="1200" b="1" i="0" u="none" strike="noStrike">
                          <a:solidFill>
                            <a:srgbClr val="FFFF00"/>
                          </a:solidFill>
                          <a:effectLst/>
                          <a:latin typeface="Calibri"/>
                        </a:rPr>
                        <a:t>VIRGO</a:t>
                      </a:r>
                    </a:p>
                  </a:txBody>
                  <a:tcPr marL="9934" marR="9934" marT="9934" marB="0" anchor="b">
                    <a:lnL>
                      <a:noFill/>
                    </a:lnL>
                    <a:lnR>
                      <a:noFill/>
                    </a:lnR>
                    <a:lnT>
                      <a:noFill/>
                    </a:lnT>
                    <a:lnB>
                      <a:noFill/>
                    </a:lnB>
                  </a:tcPr>
                </a:tc>
                <a:tc>
                  <a:txBody>
                    <a:bodyPr/>
                    <a:lstStyle/>
                    <a:p>
                      <a:pPr algn="l" fontAlgn="b"/>
                      <a:r>
                        <a:rPr lang="fr-FR" sz="900" b="0" i="0" u="none" strike="noStrike">
                          <a:solidFill>
                            <a:srgbClr val="000000"/>
                          </a:solidFill>
                          <a:effectLst/>
                          <a:latin typeface="Cambria"/>
                        </a:rPr>
                        <a:t>Analysis/upgrade</a:t>
                      </a:r>
                    </a:p>
                  </a:txBody>
                  <a:tcPr marL="9934" marR="9934" marT="9934" marB="0" anchor="b">
                    <a:lnL>
                      <a:noFill/>
                    </a:lnL>
                    <a:lnR>
                      <a:noFill/>
                    </a:lnR>
                    <a:lnT>
                      <a:noFill/>
                    </a:lnT>
                    <a:lnB>
                      <a:noFill/>
                    </a:lnB>
                    <a:solidFill>
                      <a:srgbClr val="FFFF00"/>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224510">
                <a:tc>
                  <a:txBody>
                    <a:bodyPr/>
                    <a:lstStyle/>
                    <a:p>
                      <a:pPr algn="l" fontAlgn="b"/>
                      <a:r>
                        <a:rPr lang="fr-FR" sz="1200" b="1" i="0" u="none" strike="noStrike">
                          <a:solidFill>
                            <a:srgbClr val="FFFF00"/>
                          </a:solidFill>
                          <a:effectLst/>
                          <a:latin typeface="Calibri"/>
                        </a:rPr>
                        <a:t>HESS/CTA</a:t>
                      </a:r>
                    </a:p>
                  </a:txBody>
                  <a:tcPr marL="9934" marR="9934" marT="9934" marB="0" anchor="b">
                    <a:lnL>
                      <a:noFill/>
                    </a:lnL>
                    <a:lnR>
                      <a:noFill/>
                    </a:lnR>
                    <a:lnT>
                      <a:noFill/>
                    </a:lnT>
                    <a:lnB>
                      <a:noFill/>
                    </a:lnB>
                  </a:tcPr>
                </a:tc>
                <a:tc>
                  <a:txBody>
                    <a:bodyPr/>
                    <a:lstStyle/>
                    <a:p>
                      <a:pPr algn="l" fontAlgn="b"/>
                      <a:r>
                        <a:rPr lang="fr-FR" sz="900" b="0" i="0" u="none" strike="noStrike">
                          <a:solidFill>
                            <a:srgbClr val="000000"/>
                          </a:solidFill>
                          <a:effectLst/>
                          <a:latin typeface="Cambria"/>
                        </a:rPr>
                        <a:t>Analysis/construction</a:t>
                      </a:r>
                    </a:p>
                  </a:txBody>
                  <a:tcPr marL="9934" marR="9934" marT="9934" marB="0" anchor="b">
                    <a:lnL>
                      <a:noFill/>
                    </a:lnL>
                    <a:lnR>
                      <a:noFill/>
                    </a:lnR>
                    <a:lnT>
                      <a:noFill/>
                    </a:lnT>
                    <a:lnB>
                      <a:noFill/>
                    </a:lnB>
                    <a:solidFill>
                      <a:srgbClr val="FFFF00"/>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r>
                        <a:rPr lang="sk-SK" sz="900" b="0" i="0" u="none" strike="noStrike" dirty="0">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224510">
                <a:tc>
                  <a:txBody>
                    <a:bodyPr/>
                    <a:lstStyle/>
                    <a:p>
                      <a:pPr algn="l" fontAlgn="b"/>
                      <a:r>
                        <a:rPr lang="fr-FR" sz="1200" b="1" i="0" u="none" strike="noStrike">
                          <a:solidFill>
                            <a:srgbClr val="FFFF00"/>
                          </a:solidFill>
                          <a:effectLst/>
                          <a:latin typeface="Calibri"/>
                        </a:rPr>
                        <a:t>Simons Array/observatory</a:t>
                      </a:r>
                    </a:p>
                  </a:txBody>
                  <a:tcPr marL="9934" marR="9934" marT="9934" marB="0" anchor="b">
                    <a:lnL>
                      <a:noFill/>
                    </a:lnL>
                    <a:lnR>
                      <a:noFill/>
                    </a:lnR>
                    <a:lnT>
                      <a:noFill/>
                    </a:lnT>
                    <a:lnB>
                      <a:noFill/>
                    </a:lnB>
                  </a:tcPr>
                </a:tc>
                <a:tc>
                  <a:txBody>
                    <a:bodyPr/>
                    <a:lstStyle/>
                    <a:p>
                      <a:pPr algn="l" fontAlgn="b"/>
                      <a:r>
                        <a:rPr lang="fr-FR" sz="900" b="0" i="0" u="none" strike="noStrike">
                          <a:solidFill>
                            <a:srgbClr val="000000"/>
                          </a:solidFill>
                          <a:effectLst/>
                          <a:latin typeface="Cambria"/>
                        </a:rPr>
                        <a:t>Analysis/construction</a:t>
                      </a:r>
                    </a:p>
                  </a:txBody>
                  <a:tcPr marL="9934" marR="9934" marT="9934" marB="0" anchor="b">
                    <a:lnL>
                      <a:noFill/>
                    </a:lnL>
                    <a:lnR>
                      <a:noFill/>
                    </a:lnR>
                    <a:lnT>
                      <a:noFill/>
                    </a:lnT>
                    <a:lnB>
                      <a:noFill/>
                    </a:lnB>
                    <a:solidFill>
                      <a:srgbClr val="FFFF00"/>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FFFF00"/>
                    </a:solidFill>
                  </a:tcPr>
                </a:tc>
                <a:tc>
                  <a:txBody>
                    <a:bodyPr/>
                    <a:lstStyle/>
                    <a:p>
                      <a:pPr algn="l"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224510">
                <a:tc>
                  <a:txBody>
                    <a:bodyPr/>
                    <a:lstStyle/>
                    <a:p>
                      <a:pPr algn="l" fontAlgn="b"/>
                      <a:r>
                        <a:rPr lang="fr-FR" sz="1200" b="1" i="0" u="none" strike="noStrike">
                          <a:solidFill>
                            <a:srgbClr val="FFFF00"/>
                          </a:solidFill>
                          <a:effectLst/>
                          <a:latin typeface="Calibri"/>
                        </a:rPr>
                        <a:t>KM3NEt</a:t>
                      </a:r>
                    </a:p>
                  </a:txBody>
                  <a:tcPr marL="9934" marR="9934" marT="9934" marB="0" anchor="b">
                    <a:lnL>
                      <a:noFill/>
                    </a:lnL>
                    <a:lnR>
                      <a:noFill/>
                    </a:lnR>
                    <a:lnT>
                      <a:noFill/>
                    </a:lnT>
                    <a:lnB>
                      <a:noFill/>
                    </a:lnB>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gridSpan="2">
                  <a:txBody>
                    <a:bodyPr/>
                    <a:lstStyle/>
                    <a:p>
                      <a:pPr algn="r"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mbria"/>
                        </a:rPr>
                        <a:t> </a:t>
                      </a:r>
                    </a:p>
                  </a:txBody>
                  <a:tcPr marL="9934" marR="9934" marT="9934" marB="0" anchor="b">
                    <a:lnL>
                      <a:noFill/>
                    </a:lnL>
                    <a:lnR>
                      <a:noFill/>
                    </a:lnR>
                    <a:lnT>
                      <a:noFill/>
                    </a:lnT>
                    <a:lnB>
                      <a:noFill/>
                    </a:lnB>
                    <a:solidFill>
                      <a:srgbClr val="CCFFCC"/>
                    </a:solidFill>
                  </a:tcPr>
                </a:tc>
                <a:tc>
                  <a:txBody>
                    <a:bodyPr/>
                    <a:lstStyle/>
                    <a:p>
                      <a:pPr algn="l" fontAlgn="b"/>
                      <a:r>
                        <a:rPr lang="sk-SK" sz="1400" b="0" i="0" u="none" strike="noStrike">
                          <a:solidFill>
                            <a:srgbClr val="000000"/>
                          </a:solidFill>
                          <a:effectLst/>
                          <a:latin typeface="Arial"/>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152985">
                <a:tc>
                  <a:txBody>
                    <a:bodyPr/>
                    <a:lstStyle/>
                    <a:p>
                      <a:pPr algn="l" fontAlgn="b"/>
                      <a:r>
                        <a:rPr lang="fr-FR" sz="1200" b="1" i="0" u="none" strike="noStrike" dirty="0">
                          <a:solidFill>
                            <a:srgbClr val="FFFF00"/>
                          </a:solidFill>
                          <a:effectLst/>
                          <a:latin typeface="Calibri"/>
                        </a:rPr>
                        <a:t>EUCLID</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152985">
                <a:tc>
                  <a:txBody>
                    <a:bodyPr/>
                    <a:lstStyle/>
                    <a:p>
                      <a:pPr algn="l" fontAlgn="b"/>
                      <a:r>
                        <a:rPr lang="fr-FR" sz="1200" b="1" i="0" u="none" strike="noStrike" dirty="0">
                          <a:solidFill>
                            <a:srgbClr val="FFFF00"/>
                          </a:solidFill>
                          <a:effectLst/>
                          <a:latin typeface="Calibri"/>
                        </a:rPr>
                        <a:t>LSST</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152985">
                <a:tc>
                  <a:txBody>
                    <a:bodyPr/>
                    <a:lstStyle/>
                    <a:p>
                      <a:pPr algn="l" fontAlgn="b"/>
                      <a:r>
                        <a:rPr lang="fr-FR" sz="1200" b="1" i="0" u="none" strike="noStrike">
                          <a:solidFill>
                            <a:srgbClr val="FFFF00"/>
                          </a:solidFill>
                          <a:effectLst/>
                          <a:latin typeface="Calibri"/>
                        </a:rPr>
                        <a:t>SVOM</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152985">
                <a:tc>
                  <a:txBody>
                    <a:bodyPr/>
                    <a:lstStyle/>
                    <a:p>
                      <a:pPr algn="l" fontAlgn="b"/>
                      <a:r>
                        <a:rPr lang="fr-FR" sz="1200" b="1" i="0" u="none" strike="noStrike">
                          <a:solidFill>
                            <a:srgbClr val="FFFF00"/>
                          </a:solidFill>
                          <a:effectLst/>
                          <a:latin typeface="Calibri"/>
                        </a:rPr>
                        <a:t>JUNO</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FF00"/>
                    </a:solidFill>
                  </a:tcPr>
                </a:tc>
              </a:tr>
              <a:tr h="152985">
                <a:tc>
                  <a:txBody>
                    <a:bodyPr/>
                    <a:lstStyle/>
                    <a:p>
                      <a:pPr algn="l" fontAlgn="b"/>
                      <a:r>
                        <a:rPr lang="fr-FR" sz="1200" b="1" i="0" u="none" strike="noStrike">
                          <a:solidFill>
                            <a:srgbClr val="FFFF00"/>
                          </a:solidFill>
                          <a:effectLst/>
                          <a:latin typeface="Calibri"/>
                        </a:rPr>
                        <a:t>Darkside/DS-20k</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r>
              <a:tr h="152985">
                <a:tc>
                  <a:txBody>
                    <a:bodyPr/>
                    <a:lstStyle/>
                    <a:p>
                      <a:pPr algn="l" fontAlgn="b"/>
                      <a:r>
                        <a:rPr lang="fr-FR" sz="1200" b="1" i="0" u="none" strike="noStrike">
                          <a:solidFill>
                            <a:srgbClr val="FFFF00"/>
                          </a:solidFill>
                          <a:effectLst/>
                          <a:latin typeface="Calibri"/>
                        </a:rPr>
                        <a:t>WA105/DUNE</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r>
              <a:tr h="152985">
                <a:tc>
                  <a:txBody>
                    <a:bodyPr/>
                    <a:lstStyle/>
                    <a:p>
                      <a:pPr algn="l" fontAlgn="b"/>
                      <a:r>
                        <a:rPr lang="fr-FR" sz="1200" b="1" i="0" u="none" strike="noStrike" dirty="0">
                          <a:solidFill>
                            <a:srgbClr val="FFFF00"/>
                          </a:solidFill>
                          <a:effectLst/>
                          <a:latin typeface="Calibri"/>
                        </a:rPr>
                        <a:t>ATHENA</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r>
              <a:tr h="152985">
                <a:tc>
                  <a:txBody>
                    <a:bodyPr/>
                    <a:lstStyle/>
                    <a:p>
                      <a:pPr algn="l" fontAlgn="b"/>
                      <a:r>
                        <a:rPr lang="fr-FR" sz="1200" b="1" i="0" u="none" strike="noStrike" dirty="0">
                          <a:solidFill>
                            <a:srgbClr val="FFFF00"/>
                          </a:solidFill>
                          <a:effectLst/>
                          <a:latin typeface="Calibri"/>
                        </a:rPr>
                        <a:t>LISA</a:t>
                      </a:r>
                    </a:p>
                  </a:txBody>
                  <a:tcPr marL="9934" marR="9934" marT="9934" marB="0" anchor="b">
                    <a:lnL>
                      <a:noFill/>
                    </a:lnL>
                    <a:lnR>
                      <a:noFill/>
                    </a:lnR>
                    <a:lnT>
                      <a:noFill/>
                    </a:lnT>
                    <a:lnB>
                      <a:noFill/>
                    </a:lnB>
                  </a:tcPr>
                </a:tc>
                <a:tc gridSpan="3">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CCFFCC"/>
                    </a:solidFill>
                  </a:tcPr>
                </a:tc>
              </a:tr>
              <a:tr h="152985">
                <a:tc>
                  <a:txBody>
                    <a:bodyPr/>
                    <a:lstStyle/>
                    <a:p>
                      <a:pPr algn="l" fontAlgn="b"/>
                      <a:r>
                        <a:rPr lang="fr-FR" sz="1200" b="1" i="0" u="none" strike="noStrike" dirty="0">
                          <a:solidFill>
                            <a:srgbClr val="FFFF00"/>
                          </a:solidFill>
                          <a:effectLst/>
                          <a:latin typeface="Calibri"/>
                        </a:rPr>
                        <a:t>CMB/</a:t>
                      </a:r>
                      <a:r>
                        <a:rPr lang="fr-FR" sz="1200" b="1" i="0" u="none" strike="noStrike" dirty="0" err="1">
                          <a:solidFill>
                            <a:srgbClr val="FFFF00"/>
                          </a:solidFill>
                          <a:effectLst/>
                          <a:latin typeface="Calibri"/>
                        </a:rPr>
                        <a:t>Ground-space</a:t>
                      </a:r>
                      <a:endParaRPr lang="fr-FR" sz="1200" b="1" i="0" u="none" strike="noStrike" dirty="0">
                        <a:solidFill>
                          <a:srgbClr val="FFFF00"/>
                        </a:solidFill>
                        <a:effectLst/>
                        <a:latin typeface="Calibri"/>
                      </a:endParaRPr>
                    </a:p>
                  </a:txBody>
                  <a:tcPr marL="9934" marR="9934" marT="9934" marB="0" anchor="b">
                    <a:lnL>
                      <a:noFill/>
                    </a:lnL>
                    <a:lnR>
                      <a:noFill/>
                    </a:lnR>
                    <a:lnT>
                      <a:noFill/>
                    </a:lnT>
                    <a:lnB>
                      <a:noFill/>
                    </a:lnB>
                  </a:tcPr>
                </a:tc>
                <a:tc gridSpan="3">
                  <a:txBody>
                    <a:bodyPr/>
                    <a:lstStyle/>
                    <a:p>
                      <a:pPr algn="l" fontAlgn="b"/>
                      <a:r>
                        <a:rPr lang="fr-FR" sz="900" b="0" i="0" u="none" strike="noStrike">
                          <a:solidFill>
                            <a:srgbClr val="000000"/>
                          </a:solidFill>
                          <a:effectLst/>
                          <a:latin typeface="Cambria"/>
                        </a:rPr>
                        <a:t>CMB-E4/Litebird/CORE++</a:t>
                      </a:r>
                    </a:p>
                  </a:txBody>
                  <a:tcPr marL="9934" marR="9934" marT="9934" marB="0" anchor="b">
                    <a:lnL>
                      <a:noFill/>
                    </a:lnL>
                    <a:lnR>
                      <a:noFill/>
                    </a:lnR>
                    <a:lnT>
                      <a:noFill/>
                    </a:lnT>
                    <a:lnB>
                      <a:noFill/>
                    </a:lnB>
                    <a:solidFill>
                      <a:srgbClr val="FF6600"/>
                    </a:solidFill>
                  </a:tcPr>
                </a:tc>
                <a:tc hMerge="1">
                  <a:txBody>
                    <a:bodyPr/>
                    <a:lstStyle/>
                    <a:p>
                      <a:endParaRPr lang="fr-FR"/>
                    </a:p>
                  </a:txBody>
                  <a:tcPr/>
                </a:tc>
                <a:tc hMerge="1">
                  <a:txBody>
                    <a:bodyPr/>
                    <a:lstStyle/>
                    <a:p>
                      <a:endParaRPr lang="fr-FR"/>
                    </a:p>
                  </a:txBody>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r>
              <a:tr h="152985">
                <a:tc>
                  <a:txBody>
                    <a:bodyPr/>
                    <a:lstStyle/>
                    <a:p>
                      <a:pPr algn="l" fontAlgn="b"/>
                      <a:r>
                        <a:rPr lang="fr-FR" sz="1200" b="1" i="0" u="none" strike="noStrike" dirty="0">
                          <a:solidFill>
                            <a:srgbClr val="FFFF00"/>
                          </a:solidFill>
                          <a:effectLst/>
                          <a:latin typeface="Calibri"/>
                        </a:rPr>
                        <a:t>UHECR-</a:t>
                      </a:r>
                      <a:r>
                        <a:rPr lang="fr-FR" sz="1200" b="1" i="0" u="none" strike="noStrike" dirty="0" err="1">
                          <a:solidFill>
                            <a:srgbClr val="FFFF00"/>
                          </a:solidFill>
                          <a:effectLst/>
                          <a:latin typeface="Calibri"/>
                        </a:rPr>
                        <a:t>space</a:t>
                      </a:r>
                      <a:endParaRPr lang="fr-FR" sz="1200" b="1" i="0" u="none" strike="noStrike" dirty="0">
                        <a:solidFill>
                          <a:srgbClr val="FFFF00"/>
                        </a:solidFill>
                        <a:effectLst/>
                        <a:latin typeface="Calibri"/>
                      </a:endParaRPr>
                    </a:p>
                  </a:txBody>
                  <a:tcPr marL="9934" marR="9934" marT="9934" marB="0" anchor="b">
                    <a:lnL>
                      <a:noFill/>
                    </a:lnL>
                    <a:lnR>
                      <a:noFill/>
                    </a:lnR>
                    <a:lnT>
                      <a:noFill/>
                    </a:lnT>
                    <a:lnB>
                      <a:noFill/>
                    </a:lnB>
                  </a:tcPr>
                </a:tc>
                <a:tc gridSpan="2">
                  <a:txBody>
                    <a:bodyPr/>
                    <a:lstStyle/>
                    <a:p>
                      <a:pPr algn="l" fontAlgn="b"/>
                      <a:r>
                        <a:rPr lang="fr-FR" sz="900" b="0" i="0" u="none" strike="noStrike" dirty="0">
                          <a:solidFill>
                            <a:srgbClr val="000000"/>
                          </a:solidFill>
                          <a:effectLst/>
                          <a:latin typeface="Cambria"/>
                        </a:rPr>
                        <a:t>K-</a:t>
                      </a:r>
                      <a:r>
                        <a:rPr lang="fr-FR" sz="900" b="0" i="0" u="none" strike="noStrike" dirty="0" smtClean="0">
                          <a:solidFill>
                            <a:srgbClr val="000000"/>
                          </a:solidFill>
                          <a:effectLst/>
                          <a:latin typeface="Cambria"/>
                        </a:rPr>
                        <a:t>EUSO/POEMMA</a:t>
                      </a:r>
                      <a:endParaRPr lang="fr-FR" sz="900" b="0" i="0" u="none" strike="noStrike" dirty="0">
                        <a:solidFill>
                          <a:srgbClr val="000000"/>
                        </a:solidFill>
                        <a:effectLst/>
                        <a:latin typeface="Cambria"/>
                      </a:endParaRPr>
                    </a:p>
                  </a:txBody>
                  <a:tcPr marL="9934" marR="9934" marT="9934" marB="0" anchor="b">
                    <a:lnL>
                      <a:noFill/>
                    </a:lnL>
                    <a:lnR>
                      <a:noFill/>
                    </a:lnR>
                    <a:lnT>
                      <a:noFill/>
                    </a:lnT>
                    <a:lnB>
                      <a:noFill/>
                    </a:lnB>
                    <a:solidFill>
                      <a:srgbClr val="FF6600"/>
                    </a:solidFill>
                  </a:tcPr>
                </a:tc>
                <a:tc hMerge="1">
                  <a:txBody>
                    <a:bodyPr/>
                    <a:lstStyle/>
                    <a:p>
                      <a:pPr algn="l" fontAlgn="b"/>
                      <a:endParaRPr lang="sk-SK" sz="900" b="0" i="0" u="none" strike="noStrike">
                        <a:solidFill>
                          <a:srgbClr val="000000"/>
                        </a:solidFill>
                        <a:effectLst/>
                        <a:latin typeface="Cambria"/>
                      </a:endParaRP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dirty="0">
                          <a:solidFill>
                            <a:srgbClr val="000000"/>
                          </a:solidFill>
                          <a:effectLst/>
                          <a:latin typeface="Cambria"/>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a:solidFill>
                            <a:srgbClr val="000000"/>
                          </a:solidFill>
                          <a:effectLst/>
                          <a:latin typeface="Calibri"/>
                        </a:rPr>
                        <a:t> </a:t>
                      </a:r>
                    </a:p>
                  </a:txBody>
                  <a:tcPr marL="9934" marR="9934" marT="9934" marB="0" anchor="b">
                    <a:lnL>
                      <a:noFill/>
                    </a:lnL>
                    <a:lnR>
                      <a:noFill/>
                    </a:lnR>
                    <a:lnT>
                      <a:noFill/>
                    </a:lnT>
                    <a:lnB>
                      <a:noFill/>
                    </a:lnB>
                    <a:solidFill>
                      <a:srgbClr val="FF6600"/>
                    </a:solidFill>
                  </a:tcPr>
                </a:tc>
                <a:tc>
                  <a:txBody>
                    <a:bodyPr/>
                    <a:lstStyle/>
                    <a:p>
                      <a:pPr algn="l" fontAlgn="b"/>
                      <a:r>
                        <a:rPr lang="sk-SK" sz="900" b="0" i="0" u="none" strike="noStrike" dirty="0">
                          <a:solidFill>
                            <a:srgbClr val="000000"/>
                          </a:solidFill>
                          <a:effectLst/>
                          <a:latin typeface="Calibri"/>
                        </a:rPr>
                        <a:t> </a:t>
                      </a:r>
                    </a:p>
                  </a:txBody>
                  <a:tcPr marL="9934" marR="9934" marT="9934" marB="0" anchor="b">
                    <a:lnL>
                      <a:noFill/>
                    </a:lnL>
                    <a:lnR>
                      <a:noFill/>
                    </a:lnR>
                    <a:lnT>
                      <a:noFill/>
                    </a:lnT>
                    <a:lnB>
                      <a:noFill/>
                    </a:lnB>
                    <a:solidFill>
                      <a:srgbClr val="FF6600"/>
                    </a:solid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45"/>
          <p:cNvSpPr>
            <a:spLocks noChangeArrowheads="1"/>
          </p:cNvSpPr>
          <p:nvPr/>
        </p:nvSpPr>
        <p:spPr bwMode="auto">
          <a:xfrm>
            <a:off x="179388" y="44450"/>
            <a:ext cx="1079500" cy="12969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7171" name="Rectangle 2"/>
          <p:cNvSpPr>
            <a:spLocks noChangeArrowheads="1"/>
          </p:cNvSpPr>
          <p:nvPr/>
        </p:nvSpPr>
        <p:spPr bwMode="auto">
          <a:xfrm>
            <a:off x="-534715" y="44624"/>
            <a:ext cx="3738563" cy="83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dirty="0" smtClean="0">
                <a:solidFill>
                  <a:srgbClr val="FFFF00"/>
                </a:solidFill>
                <a:latin typeface="Cambria" charset="0"/>
                <a:ea typeface="ＭＳ Ｐゴシック" charset="-128"/>
              </a:rPr>
              <a:t>Multi-</a:t>
            </a:r>
            <a:r>
              <a:rPr lang="fr-FR" altLang="fr-FR" dirty="0" err="1" smtClean="0">
                <a:solidFill>
                  <a:srgbClr val="FFFF00"/>
                </a:solidFill>
                <a:latin typeface="Cambria" charset="0"/>
                <a:ea typeface="ＭＳ Ｐゴシック" charset="-128"/>
              </a:rPr>
              <a:t>messenger</a:t>
            </a:r>
            <a:endParaRPr lang="fr-FR" altLang="fr-FR" dirty="0" smtClean="0">
              <a:solidFill>
                <a:srgbClr val="FFFF00"/>
              </a:solidFill>
              <a:latin typeface="Cambria" charset="0"/>
              <a:ea typeface="ＭＳ Ｐゴシック" charset="-128"/>
            </a:endParaRPr>
          </a:p>
          <a:p>
            <a:pPr algn="ctr" eaLnBrk="1" hangingPunct="1"/>
            <a:r>
              <a:rPr lang="fr-FR" altLang="fr-FR" dirty="0" err="1" smtClean="0">
                <a:solidFill>
                  <a:srgbClr val="FFFF00"/>
                </a:solidFill>
                <a:latin typeface="Cambria" charset="0"/>
                <a:ea typeface="ＭＳ Ｐゴシック" charset="-128"/>
              </a:rPr>
              <a:t>Universe</a:t>
            </a:r>
            <a:endParaRPr lang="fr-FR" altLang="fr-FR" dirty="0">
              <a:solidFill>
                <a:srgbClr val="FFFF00"/>
              </a:solidFill>
              <a:latin typeface="Cambria" charset="0"/>
              <a:ea typeface="ＭＳ Ｐゴシック" charset="-128"/>
            </a:endParaRPr>
          </a:p>
        </p:txBody>
      </p:sp>
      <p:sp>
        <p:nvSpPr>
          <p:cNvPr id="7172" name="Rectangle 7"/>
          <p:cNvSpPr>
            <a:spLocks noChangeArrowheads="1"/>
          </p:cNvSpPr>
          <p:nvPr/>
        </p:nvSpPr>
        <p:spPr bwMode="auto">
          <a:xfrm>
            <a:off x="671513" y="6019800"/>
            <a:ext cx="18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fr-FR" altLang="fr-FR" sz="1800">
              <a:solidFill>
                <a:srgbClr val="292934"/>
              </a:solidFill>
              <a:latin typeface="Arial" charset="0"/>
              <a:ea typeface="ＭＳ Ｐゴシック" charset="-128"/>
            </a:endParaRPr>
          </a:p>
        </p:txBody>
      </p:sp>
      <p:sp>
        <p:nvSpPr>
          <p:cNvPr id="7175" name="Rectangle 33"/>
          <p:cNvSpPr>
            <a:spLocks noChangeArrowheads="1"/>
          </p:cNvSpPr>
          <p:nvPr/>
        </p:nvSpPr>
        <p:spPr bwMode="auto">
          <a:xfrm>
            <a:off x="7848600" y="503238"/>
            <a:ext cx="184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FR" altLang="fr-FR" sz="1800">
              <a:solidFill>
                <a:srgbClr val="292934"/>
              </a:solidFill>
              <a:latin typeface="Arial" charset="0"/>
              <a:ea typeface="ＭＳ Ｐゴシック" charset="-128"/>
            </a:endParaRPr>
          </a:p>
        </p:txBody>
      </p:sp>
      <p:grpSp>
        <p:nvGrpSpPr>
          <p:cNvPr id="7183" name="Grouper 17"/>
          <p:cNvGrpSpPr>
            <a:grpSpLocks/>
          </p:cNvGrpSpPr>
          <p:nvPr/>
        </p:nvGrpSpPr>
        <p:grpSpPr bwMode="auto">
          <a:xfrm>
            <a:off x="1855788" y="6092825"/>
            <a:ext cx="7296150" cy="455613"/>
            <a:chOff x="17164" y="3327865"/>
            <a:chExt cx="7295812" cy="454485"/>
          </a:xfrm>
        </p:grpSpPr>
        <p:sp>
          <p:nvSpPr>
            <p:cNvPr id="19" name="Rectangle 18"/>
            <p:cNvSpPr/>
            <p:nvPr/>
          </p:nvSpPr>
          <p:spPr>
            <a:xfrm>
              <a:off x="17164"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a:solidFill>
                    <a:srgbClr val="292934"/>
                  </a:solidFill>
                  <a:latin typeface="Arial"/>
                </a:rPr>
                <a:t>2018</a:t>
              </a:r>
            </a:p>
          </p:txBody>
        </p:sp>
        <p:sp>
          <p:nvSpPr>
            <p:cNvPr id="20" name="Rectangle 19"/>
            <p:cNvSpPr/>
            <p:nvPr/>
          </p:nvSpPr>
          <p:spPr>
            <a:xfrm>
              <a:off x="924348"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2020</a:t>
              </a:r>
              <a:endParaRPr lang="en-GB" sz="1800" dirty="0">
                <a:solidFill>
                  <a:srgbClr val="292934"/>
                </a:solidFill>
                <a:latin typeface="Arial"/>
              </a:endParaRPr>
            </a:p>
          </p:txBody>
        </p:sp>
        <p:sp>
          <p:nvSpPr>
            <p:cNvPr id="21" name="Rectangle 20"/>
            <p:cNvSpPr/>
            <p:nvPr/>
          </p:nvSpPr>
          <p:spPr>
            <a:xfrm>
              <a:off x="1831532" y="3336534"/>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2022</a:t>
              </a:r>
              <a:endParaRPr lang="en-GB" sz="1800" dirty="0">
                <a:solidFill>
                  <a:srgbClr val="292934"/>
                </a:solidFill>
                <a:latin typeface="Arial"/>
              </a:endParaRPr>
            </a:p>
          </p:txBody>
        </p:sp>
        <p:sp>
          <p:nvSpPr>
            <p:cNvPr id="22" name="Rectangle 21"/>
            <p:cNvSpPr/>
            <p:nvPr/>
          </p:nvSpPr>
          <p:spPr>
            <a:xfrm>
              <a:off x="2738716"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2024</a:t>
              </a:r>
              <a:endParaRPr lang="en-GB" sz="1800" dirty="0">
                <a:solidFill>
                  <a:srgbClr val="292934"/>
                </a:solidFill>
                <a:latin typeface="Arial"/>
              </a:endParaRPr>
            </a:p>
          </p:txBody>
        </p:sp>
        <p:sp>
          <p:nvSpPr>
            <p:cNvPr id="23" name="Rectangle 22"/>
            <p:cNvSpPr/>
            <p:nvPr/>
          </p:nvSpPr>
          <p:spPr>
            <a:xfrm>
              <a:off x="3645900"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2026</a:t>
              </a:r>
              <a:endParaRPr lang="en-GB" sz="1800" dirty="0">
                <a:solidFill>
                  <a:srgbClr val="292934"/>
                </a:solidFill>
                <a:latin typeface="Arial"/>
              </a:endParaRPr>
            </a:p>
          </p:txBody>
        </p:sp>
        <p:sp>
          <p:nvSpPr>
            <p:cNvPr id="24" name="Rectangle 23"/>
            <p:cNvSpPr/>
            <p:nvPr/>
          </p:nvSpPr>
          <p:spPr>
            <a:xfrm>
              <a:off x="4576336" y="334323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2030</a:t>
              </a:r>
              <a:endParaRPr lang="en-GB" sz="1800" dirty="0">
                <a:solidFill>
                  <a:srgbClr val="292934"/>
                </a:solidFill>
                <a:latin typeface="Arial"/>
              </a:endParaRPr>
            </a:p>
          </p:txBody>
        </p:sp>
        <p:sp>
          <p:nvSpPr>
            <p:cNvPr id="25" name="Rectangle 24"/>
            <p:cNvSpPr/>
            <p:nvPr/>
          </p:nvSpPr>
          <p:spPr>
            <a:xfrm>
              <a:off x="5498608"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2032</a:t>
              </a:r>
              <a:endParaRPr lang="en-GB" sz="1800" dirty="0">
                <a:solidFill>
                  <a:srgbClr val="292934"/>
                </a:solidFill>
                <a:latin typeface="Arial"/>
              </a:endParaRPr>
            </a:p>
          </p:txBody>
        </p:sp>
        <p:sp>
          <p:nvSpPr>
            <p:cNvPr id="26" name="Rectangle 25"/>
            <p:cNvSpPr/>
            <p:nvPr/>
          </p:nvSpPr>
          <p:spPr>
            <a:xfrm>
              <a:off x="6405792"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2034</a:t>
              </a:r>
              <a:endParaRPr lang="en-GB" sz="1800" dirty="0">
                <a:solidFill>
                  <a:srgbClr val="292934"/>
                </a:solidFill>
                <a:latin typeface="Arial"/>
              </a:endParaRPr>
            </a:p>
          </p:txBody>
        </p:sp>
      </p:grpSp>
      <p:pic>
        <p:nvPicPr>
          <p:cNvPr id="7184"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725144"/>
            <a:ext cx="1512167"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5" name="Picture 12" descr="ANTARESVueGénér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517232"/>
            <a:ext cx="1560512" cy="1182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6" name="Rectangle 28"/>
          <p:cNvSpPr>
            <a:spLocks noChangeArrowheads="1"/>
          </p:cNvSpPr>
          <p:nvPr/>
        </p:nvSpPr>
        <p:spPr bwMode="auto">
          <a:xfrm>
            <a:off x="2051720" y="5661248"/>
            <a:ext cx="1422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a:solidFill>
                  <a:srgbClr val="FFFF00"/>
                </a:solidFill>
                <a:latin typeface="Cambria" charset="0"/>
                <a:ea typeface="ＭＳ Ｐゴシック" charset="-128"/>
              </a:rPr>
              <a:t>advVIRGO</a:t>
            </a:r>
            <a:endParaRPr lang="fr-FR" altLang="fr-FR" sz="1800" dirty="0">
              <a:solidFill>
                <a:srgbClr val="FFFF00"/>
              </a:solidFill>
              <a:latin typeface="Cambria" charset="0"/>
              <a:ea typeface="ＭＳ Ｐゴシック" charset="-128"/>
            </a:endParaRPr>
          </a:p>
        </p:txBody>
      </p:sp>
      <p:pic>
        <p:nvPicPr>
          <p:cNvPr id="7187" name="Imag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924944"/>
            <a:ext cx="2233612"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8" name="Picture 34" descr="HessComp"/>
          <p:cNvPicPr>
            <a:picLocks noChangeAspect="1" noChangeArrowheads="1"/>
          </p:cNvPicPr>
          <p:nvPr/>
        </p:nvPicPr>
        <p:blipFill>
          <a:blip r:embed="rId5">
            <a:extLst>
              <a:ext uri="{28A0092B-C50C-407E-A947-70E740481C1C}">
                <a14:useLocalDpi xmlns:a14="http://schemas.microsoft.com/office/drawing/2010/main" val="0"/>
              </a:ext>
            </a:extLst>
          </a:blip>
          <a:srcRect t="15393" b="36942"/>
          <a:stretch>
            <a:fillRect/>
          </a:stretch>
        </p:blipFill>
        <p:spPr bwMode="auto">
          <a:xfrm>
            <a:off x="179512" y="4365104"/>
            <a:ext cx="1512887"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9" name="Rectangle 9"/>
          <p:cNvSpPr>
            <a:spLocks noChangeArrowheads="1"/>
          </p:cNvSpPr>
          <p:nvPr/>
        </p:nvSpPr>
        <p:spPr bwMode="auto">
          <a:xfrm>
            <a:off x="4932040" y="3284984"/>
            <a:ext cx="792163"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000" dirty="0">
                <a:solidFill>
                  <a:srgbClr val="FFFF00"/>
                </a:solidFill>
                <a:latin typeface="Cambria" charset="0"/>
                <a:ea typeface="ＭＳ Ｐゴシック" charset="-128"/>
              </a:rPr>
              <a:t>CTA</a:t>
            </a:r>
          </a:p>
          <a:p>
            <a:pPr algn="ctr" eaLnBrk="1" hangingPunct="1"/>
            <a:r>
              <a:rPr lang="fr-FR" altLang="fr-FR" sz="1800" dirty="0">
                <a:solidFill>
                  <a:srgbClr val="FFFF00"/>
                </a:solidFill>
                <a:latin typeface="Arial" charset="0"/>
                <a:ea typeface="ＭＳ Ｐゴシック" charset="-128"/>
              </a:rPr>
              <a:t> </a:t>
            </a:r>
          </a:p>
        </p:txBody>
      </p:sp>
      <p:sp>
        <p:nvSpPr>
          <p:cNvPr id="7190" name="Rectangle 36"/>
          <p:cNvSpPr>
            <a:spLocks noChangeArrowheads="1"/>
          </p:cNvSpPr>
          <p:nvPr/>
        </p:nvSpPr>
        <p:spPr bwMode="auto">
          <a:xfrm>
            <a:off x="611560" y="5085184"/>
            <a:ext cx="8128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1800" dirty="0">
                <a:solidFill>
                  <a:srgbClr val="FFFF00"/>
                </a:solidFill>
                <a:latin typeface="Arial" charset="0"/>
                <a:ea typeface="ＭＳ Ｐゴシック" charset="-128"/>
              </a:rPr>
              <a:t>HESS </a:t>
            </a:r>
          </a:p>
        </p:txBody>
      </p:sp>
      <p:sp>
        <p:nvSpPr>
          <p:cNvPr id="7191" name="Rectangle 35"/>
          <p:cNvSpPr>
            <a:spLocks noChangeArrowheads="1"/>
          </p:cNvSpPr>
          <p:nvPr/>
        </p:nvSpPr>
        <p:spPr bwMode="auto">
          <a:xfrm>
            <a:off x="251520" y="6093296"/>
            <a:ext cx="11588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latin typeface="Cambria" charset="0"/>
                <a:ea typeface="ＭＳ Ｐゴシック" charset="-128"/>
              </a:rPr>
              <a:t>ANTARES</a:t>
            </a:r>
          </a:p>
        </p:txBody>
      </p:sp>
      <p:pic>
        <p:nvPicPr>
          <p:cNvPr id="7192" name="Image 36"/>
          <p:cNvPicPr>
            <a:picLocks noChangeAspect="1"/>
          </p:cNvPicPr>
          <p:nvPr/>
        </p:nvPicPr>
        <p:blipFill>
          <a:blip r:embed="rId6">
            <a:extLst>
              <a:ext uri="{28A0092B-C50C-407E-A947-70E740481C1C}">
                <a14:useLocalDpi xmlns:a14="http://schemas.microsoft.com/office/drawing/2010/main" val="0"/>
              </a:ext>
            </a:extLst>
          </a:blip>
          <a:srcRect t="1460" r="5482" b="12415"/>
          <a:stretch>
            <a:fillRect/>
          </a:stretch>
        </p:blipFill>
        <p:spPr bwMode="auto">
          <a:xfrm>
            <a:off x="3995936" y="4365104"/>
            <a:ext cx="1800200" cy="1438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Image 5" descr="bigsvomaccuei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51921" y="512631"/>
            <a:ext cx="1656184" cy="124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9"/>
          <p:cNvPicPr>
            <a:picLocks noChangeArrowheads="1"/>
          </p:cNvPicPr>
          <p:nvPr/>
        </p:nvPicPr>
        <p:blipFill>
          <a:blip r:embed="rId8">
            <a:extLst>
              <a:ext uri="{28A0092B-C50C-407E-A947-70E740481C1C}">
                <a14:useLocalDpi xmlns:a14="http://schemas.microsoft.com/office/drawing/2010/main" val="0"/>
              </a:ext>
            </a:extLst>
          </a:blip>
          <a:srcRect l="4880" r="4880" b="50267"/>
          <a:stretch>
            <a:fillRect/>
          </a:stretch>
        </p:blipFill>
        <p:spPr bwMode="auto">
          <a:xfrm>
            <a:off x="7089941" y="4149080"/>
            <a:ext cx="2088232" cy="1484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14"/>
          <p:cNvSpPr>
            <a:spLocks noChangeArrowheads="1"/>
          </p:cNvSpPr>
          <p:nvPr/>
        </p:nvSpPr>
        <p:spPr bwMode="auto">
          <a:xfrm>
            <a:off x="4428183" y="1772519"/>
            <a:ext cx="8445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dirty="0">
                <a:solidFill>
                  <a:srgbClr val="FFFF00"/>
                </a:solidFill>
                <a:latin typeface="Cambria" charset="0"/>
                <a:ea typeface="ＭＳ Ｐゴシック" charset="-128"/>
              </a:rPr>
              <a:t>SVOM </a:t>
            </a:r>
          </a:p>
        </p:txBody>
      </p:sp>
      <p:sp>
        <p:nvSpPr>
          <p:cNvPr id="46" name="Rectangle 15"/>
          <p:cNvSpPr>
            <a:spLocks noChangeArrowheads="1"/>
          </p:cNvSpPr>
          <p:nvPr/>
        </p:nvSpPr>
        <p:spPr bwMode="auto">
          <a:xfrm>
            <a:off x="7092280" y="4293096"/>
            <a:ext cx="8001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dirty="0">
                <a:solidFill>
                  <a:srgbClr val="FFFF00"/>
                </a:solidFill>
                <a:latin typeface="Cambria" charset="0"/>
                <a:ea typeface="ＭＳ Ｐゴシック" charset="-128"/>
              </a:rPr>
              <a:t>LISA</a:t>
            </a:r>
          </a:p>
        </p:txBody>
      </p:sp>
      <p:pic>
        <p:nvPicPr>
          <p:cNvPr id="47" name="Image 2"/>
          <p:cNvPicPr>
            <a:picLocks noChangeAspect="1"/>
          </p:cNvPicPr>
          <p:nvPr/>
        </p:nvPicPr>
        <p:blipFill>
          <a:blip r:embed="rId9">
            <a:extLst>
              <a:ext uri="{28A0092B-C50C-407E-A947-70E740481C1C}">
                <a14:useLocalDpi xmlns:a14="http://schemas.microsoft.com/office/drawing/2010/main" val="0"/>
              </a:ext>
            </a:extLst>
          </a:blip>
          <a:srcRect l="6361" t="44977" r="37914" b="26059"/>
          <a:stretch>
            <a:fillRect/>
          </a:stretch>
        </p:blipFill>
        <p:spPr bwMode="auto">
          <a:xfrm>
            <a:off x="6012160" y="548680"/>
            <a:ext cx="1511374" cy="1116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Rectangle 2"/>
          <p:cNvSpPr>
            <a:spLocks noChangeArrowheads="1"/>
          </p:cNvSpPr>
          <p:nvPr/>
        </p:nvSpPr>
        <p:spPr bwMode="auto">
          <a:xfrm>
            <a:off x="6372200" y="1844824"/>
            <a:ext cx="1219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en-GB" altLang="fr-FR" sz="2000" dirty="0">
                <a:solidFill>
                  <a:srgbClr val="FFFF00"/>
                </a:solidFill>
                <a:latin typeface="Cambria" charset="0"/>
                <a:ea typeface="ＭＳ Ｐゴシック" charset="-128"/>
              </a:rPr>
              <a:t>ATHENA </a:t>
            </a:r>
          </a:p>
        </p:txBody>
      </p:sp>
      <p:pic>
        <p:nvPicPr>
          <p:cNvPr id="49" name="Picture 16" descr="Sl déployé_1-Zoom_122008"/>
          <p:cNvPicPr>
            <a:picLocks noChangeAspect="1" noChangeArrowheads="1"/>
          </p:cNvPicPr>
          <p:nvPr/>
        </p:nvPicPr>
        <p:blipFill>
          <a:blip r:embed="rId10">
            <a:lum bright="18000" contrast="6000"/>
            <a:extLst>
              <a:ext uri="{28A0092B-C50C-407E-A947-70E740481C1C}">
                <a14:useLocalDpi xmlns:a14="http://schemas.microsoft.com/office/drawing/2010/main" val="0"/>
              </a:ext>
            </a:extLst>
          </a:blip>
          <a:srcRect/>
          <a:stretch>
            <a:fillRect/>
          </a:stretch>
        </p:blipFill>
        <p:spPr bwMode="auto">
          <a:xfrm>
            <a:off x="2123728" y="548680"/>
            <a:ext cx="1440160" cy="1164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
          <p:cNvSpPr>
            <a:spLocks noChangeArrowheads="1"/>
          </p:cNvSpPr>
          <p:nvPr/>
        </p:nvSpPr>
        <p:spPr bwMode="auto">
          <a:xfrm>
            <a:off x="2124720" y="1834431"/>
            <a:ext cx="11668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rPr>
              <a:t>TARANIS </a:t>
            </a:r>
          </a:p>
        </p:txBody>
      </p:sp>
      <p:pic>
        <p:nvPicPr>
          <p:cNvPr id="51" name="Image 9" descr="index.jpe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3140968"/>
            <a:ext cx="14319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ZoneTexte 10"/>
          <p:cNvSpPr txBox="1">
            <a:spLocks noChangeArrowheads="1"/>
          </p:cNvSpPr>
          <p:nvPr/>
        </p:nvSpPr>
        <p:spPr bwMode="auto">
          <a:xfrm>
            <a:off x="323528" y="3789040"/>
            <a:ext cx="1727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dirty="0">
                <a:solidFill>
                  <a:srgbClr val="FFFF00"/>
                </a:solidFill>
              </a:rPr>
              <a:t>EUSO ballon</a:t>
            </a:r>
          </a:p>
        </p:txBody>
      </p:sp>
      <p:pic>
        <p:nvPicPr>
          <p:cNvPr id="53" name="Imag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23728" y="2708920"/>
            <a:ext cx="1296144" cy="1311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ZoneTexte 2"/>
          <p:cNvSpPr txBox="1">
            <a:spLocks noChangeArrowheads="1"/>
          </p:cNvSpPr>
          <p:nvPr/>
        </p:nvSpPr>
        <p:spPr bwMode="auto">
          <a:xfrm>
            <a:off x="1907705" y="4077072"/>
            <a:ext cx="208823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sz="2000" dirty="0">
                <a:solidFill>
                  <a:srgbClr val="FFFF00"/>
                </a:solidFill>
              </a:rPr>
              <a:t>EUSO </a:t>
            </a:r>
            <a:r>
              <a:rPr lang="en-GB" altLang="fr-FR" sz="2000" dirty="0" smtClean="0">
                <a:solidFill>
                  <a:srgbClr val="FFFF00"/>
                </a:solidFill>
              </a:rPr>
              <a:t>SPB2-</a:t>
            </a:r>
            <a:r>
              <a:rPr lang="en-GB" altLang="fr-FR" sz="2000" dirty="0">
                <a:solidFill>
                  <a:srgbClr val="FFFF00"/>
                </a:solidFill>
              </a:rPr>
              <a:t>ISS</a:t>
            </a:r>
          </a:p>
        </p:txBody>
      </p:sp>
      <p:pic>
        <p:nvPicPr>
          <p:cNvPr id="5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528" y="980728"/>
            <a:ext cx="1474787" cy="124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angle 17"/>
          <p:cNvSpPr>
            <a:spLocks noChangeArrowheads="1"/>
          </p:cNvSpPr>
          <p:nvPr/>
        </p:nvSpPr>
        <p:spPr bwMode="auto">
          <a:xfrm>
            <a:off x="467544" y="1772816"/>
            <a:ext cx="9763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dirty="0">
                <a:solidFill>
                  <a:srgbClr val="FFFF00"/>
                </a:solidFill>
                <a:latin typeface="Cambria" charset="0"/>
                <a:ea typeface="ＭＳ Ｐゴシック" charset="-128"/>
              </a:rPr>
              <a:t>LISAPF </a:t>
            </a:r>
          </a:p>
        </p:txBody>
      </p:sp>
      <p:grpSp>
        <p:nvGrpSpPr>
          <p:cNvPr id="58" name="Group 3"/>
          <p:cNvGrpSpPr>
            <a:grpSpLocks/>
          </p:cNvGrpSpPr>
          <p:nvPr/>
        </p:nvGrpSpPr>
        <p:grpSpPr bwMode="auto">
          <a:xfrm>
            <a:off x="395536" y="-1467544"/>
            <a:ext cx="1455737" cy="4533258"/>
            <a:chOff x="-968" y="625"/>
            <a:chExt cx="3296" cy="8272"/>
          </a:xfrm>
        </p:grpSpPr>
        <p:pic>
          <p:nvPicPr>
            <p:cNvPr id="60" name="Picture 4"/>
            <p:cNvPicPr>
              <a:picLocks noChangeAspect="1" noChangeArrowheads="1"/>
            </p:cNvPicPr>
            <p:nvPr/>
          </p:nvPicPr>
          <p:blipFill>
            <a:blip r:embed="rId14">
              <a:extLst>
                <a:ext uri="{28A0092B-C50C-407E-A947-70E740481C1C}">
                  <a14:useLocalDpi xmlns:a14="http://schemas.microsoft.com/office/drawing/2010/main" val="0"/>
                </a:ext>
              </a:extLst>
            </a:blip>
            <a:srcRect l="12079" r="11421" b="37462"/>
            <a:stretch>
              <a:fillRect/>
            </a:stretch>
          </p:blipFill>
          <p:spPr bwMode="auto">
            <a:xfrm>
              <a:off x="-968" y="7116"/>
              <a:ext cx="2446" cy="1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 name="Rectangle 5"/>
            <p:cNvSpPr>
              <a:spLocks noChangeArrowheads="1"/>
            </p:cNvSpPr>
            <p:nvPr/>
          </p:nvSpPr>
          <p:spPr bwMode="auto">
            <a:xfrm>
              <a:off x="1128" y="625"/>
              <a:ext cx="1200" cy="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7325" indent="-187325"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spcBef>
                  <a:spcPct val="50000"/>
                </a:spcBef>
              </a:pPr>
              <a:endParaRPr lang="fr-FR" altLang="fr-FR" sz="1800">
                <a:solidFill>
                  <a:srgbClr val="000000"/>
                </a:solidFill>
                <a:latin typeface="Times" charset="0"/>
              </a:endParaRPr>
            </a:p>
          </p:txBody>
        </p:sp>
      </p:grpSp>
      <p:sp>
        <p:nvSpPr>
          <p:cNvPr id="59" name="Rectangle 11"/>
          <p:cNvSpPr>
            <a:spLocks noChangeArrowheads="1"/>
          </p:cNvSpPr>
          <p:nvPr/>
        </p:nvSpPr>
        <p:spPr bwMode="auto">
          <a:xfrm>
            <a:off x="323528" y="2708920"/>
            <a:ext cx="1164175" cy="36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rPr>
              <a:t>INTEGRAL</a:t>
            </a:r>
          </a:p>
        </p:txBody>
      </p:sp>
      <p:sp>
        <p:nvSpPr>
          <p:cNvPr id="2" name="Rectangle 1"/>
          <p:cNvSpPr/>
          <p:nvPr/>
        </p:nvSpPr>
        <p:spPr>
          <a:xfrm>
            <a:off x="4427984" y="4437112"/>
            <a:ext cx="1172116" cy="369332"/>
          </a:xfrm>
          <a:prstGeom prst="rect">
            <a:avLst/>
          </a:prstGeom>
        </p:spPr>
        <p:txBody>
          <a:bodyPr wrap="none">
            <a:spAutoFit/>
          </a:bodyPr>
          <a:lstStyle/>
          <a:p>
            <a:pPr eaLnBrk="1" hangingPunct="1"/>
            <a:r>
              <a:rPr lang="fr-FR" altLang="fr-FR" sz="1800" dirty="0" smtClean="0">
                <a:solidFill>
                  <a:srgbClr val="FFFF00"/>
                </a:solidFill>
                <a:latin typeface="Cambria" charset="0"/>
                <a:ea typeface="ＭＳ Ｐゴシック" charset="-128"/>
              </a:rPr>
              <a:t>KMN3NEt </a:t>
            </a:r>
            <a:endParaRPr lang="fr-FR" altLang="fr-FR" sz="1800" dirty="0">
              <a:solidFill>
                <a:srgbClr val="FFFF00"/>
              </a:solidFill>
              <a:latin typeface="Cambria" charset="0"/>
              <a:ea typeface="ＭＳ Ｐゴシック" charset="-128"/>
            </a:endParaRPr>
          </a:p>
        </p:txBody>
      </p:sp>
    </p:spTree>
    <p:extLst>
      <p:ext uri="{BB962C8B-B14F-4D97-AF65-F5344CB8AC3E}">
        <p14:creationId xmlns:p14="http://schemas.microsoft.com/office/powerpoint/2010/main" val="706085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8"/>
          <p:cNvSpPr>
            <a:spLocks noChangeArrowheads="1"/>
          </p:cNvSpPr>
          <p:nvPr/>
        </p:nvSpPr>
        <p:spPr bwMode="auto">
          <a:xfrm>
            <a:off x="179388" y="188913"/>
            <a:ext cx="1223962" cy="1152525"/>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pic>
        <p:nvPicPr>
          <p:cNvPr id="5122" name="Image 6" descr="euclid-artist-impression-43_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32656"/>
            <a:ext cx="1944688" cy="145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6" name="Rectangle 10"/>
          <p:cNvSpPr>
            <a:spLocks noChangeArrowheads="1"/>
          </p:cNvSpPr>
          <p:nvPr/>
        </p:nvSpPr>
        <p:spPr bwMode="auto">
          <a:xfrm>
            <a:off x="-396552" y="188640"/>
            <a:ext cx="5216525" cy="95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dirty="0" smtClean="0">
                <a:solidFill>
                  <a:srgbClr val="FFFF00"/>
                </a:solidFill>
                <a:latin typeface="Cambria" charset="0"/>
                <a:ea typeface="ＭＳ Ｐゴシック" charset="-128"/>
              </a:rPr>
              <a:t>Mesure of  the </a:t>
            </a:r>
            <a:r>
              <a:rPr lang="fr-FR" altLang="fr-FR" sz="2800" dirty="0" err="1" smtClean="0">
                <a:solidFill>
                  <a:srgbClr val="FFFF00"/>
                </a:solidFill>
                <a:latin typeface="Cambria" charset="0"/>
                <a:ea typeface="ＭＳ Ｐゴシック" charset="-128"/>
              </a:rPr>
              <a:t>Universe</a:t>
            </a:r>
            <a:r>
              <a:rPr lang="fr-FR" altLang="fr-FR" sz="2800" dirty="0" smtClean="0">
                <a:solidFill>
                  <a:srgbClr val="FFFF00"/>
                </a:solidFill>
                <a:latin typeface="Cambria" charset="0"/>
                <a:ea typeface="ＭＳ Ｐゴシック" charset="-128"/>
              </a:rPr>
              <a:t> </a:t>
            </a:r>
          </a:p>
          <a:p>
            <a:pPr algn="ctr" eaLnBrk="1" hangingPunct="1"/>
            <a:r>
              <a:rPr lang="fr-FR" altLang="fr-FR" sz="2800" dirty="0" smtClean="0">
                <a:solidFill>
                  <a:srgbClr val="FFFF00"/>
                </a:solidFill>
                <a:latin typeface="Cambria" charset="0"/>
                <a:ea typeface="ＭＳ Ｐゴシック" charset="-128"/>
              </a:rPr>
              <a:t>(</a:t>
            </a:r>
            <a:r>
              <a:rPr lang="fr-FR" altLang="fr-FR" sz="2800" dirty="0" err="1">
                <a:solidFill>
                  <a:srgbClr val="FFFF00"/>
                </a:solidFill>
                <a:latin typeface="Cambria" charset="0"/>
                <a:ea typeface="ＭＳ Ｐゴシック" charset="-128"/>
              </a:rPr>
              <a:t>C</a:t>
            </a:r>
            <a:r>
              <a:rPr lang="fr-FR" altLang="fr-FR" sz="2800" dirty="0" err="1" smtClean="0">
                <a:solidFill>
                  <a:srgbClr val="FFFF00"/>
                </a:solidFill>
                <a:latin typeface="Cambria" charset="0"/>
                <a:ea typeface="ＭＳ Ｐゴシック" charset="-128"/>
              </a:rPr>
              <a:t>osmology</a:t>
            </a:r>
            <a:r>
              <a:rPr lang="fr-FR" altLang="fr-FR" sz="2800" dirty="0" smtClean="0">
                <a:solidFill>
                  <a:srgbClr val="FFFF00"/>
                </a:solidFill>
                <a:latin typeface="Cambria" charset="0"/>
                <a:ea typeface="ＭＳ Ｐゴシック" charset="-128"/>
              </a:rPr>
              <a:t>, </a:t>
            </a:r>
            <a:r>
              <a:rPr lang="fr-FR" altLang="fr-FR" sz="2800" dirty="0" err="1" smtClean="0">
                <a:solidFill>
                  <a:srgbClr val="FFFF00"/>
                </a:solidFill>
                <a:latin typeface="Cambria" charset="0"/>
                <a:ea typeface="ＭＳ Ｐゴシック" charset="-128"/>
              </a:rPr>
              <a:t>DM,neutrinos</a:t>
            </a:r>
            <a:r>
              <a:rPr lang="fr-FR" altLang="fr-FR" sz="2800" dirty="0" smtClean="0">
                <a:solidFill>
                  <a:srgbClr val="FFFF00"/>
                </a:solidFill>
                <a:latin typeface="Cambria" charset="0"/>
                <a:ea typeface="ＭＳ Ｐゴシック" charset="-128"/>
              </a:rPr>
              <a:t>)</a:t>
            </a:r>
          </a:p>
        </p:txBody>
      </p:sp>
      <p:grpSp>
        <p:nvGrpSpPr>
          <p:cNvPr id="5133" name="Grouper 29"/>
          <p:cNvGrpSpPr>
            <a:grpSpLocks/>
          </p:cNvGrpSpPr>
          <p:nvPr/>
        </p:nvGrpSpPr>
        <p:grpSpPr bwMode="auto">
          <a:xfrm>
            <a:off x="1692275" y="6165850"/>
            <a:ext cx="7294563" cy="454025"/>
            <a:chOff x="17164" y="3327865"/>
            <a:chExt cx="7295812" cy="454485"/>
          </a:xfrm>
        </p:grpSpPr>
        <p:sp>
          <p:nvSpPr>
            <p:cNvPr id="32" name="Rectangle 31"/>
            <p:cNvSpPr/>
            <p:nvPr/>
          </p:nvSpPr>
          <p:spPr>
            <a:xfrm>
              <a:off x="17164"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2018</a:t>
              </a:r>
            </a:p>
          </p:txBody>
        </p:sp>
        <p:sp>
          <p:nvSpPr>
            <p:cNvPr id="33" name="Rectangle 32"/>
            <p:cNvSpPr/>
            <p:nvPr/>
          </p:nvSpPr>
          <p:spPr>
            <a:xfrm>
              <a:off x="924348"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2019</a:t>
              </a:r>
              <a:endParaRPr lang="en-GB" dirty="0">
                <a:solidFill>
                  <a:srgbClr val="000000"/>
                </a:solidFill>
              </a:endParaRPr>
            </a:p>
          </p:txBody>
        </p:sp>
        <p:sp>
          <p:nvSpPr>
            <p:cNvPr id="34" name="Rectangle 33"/>
            <p:cNvSpPr/>
            <p:nvPr/>
          </p:nvSpPr>
          <p:spPr>
            <a:xfrm>
              <a:off x="1831532" y="3336534"/>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2020</a:t>
              </a:r>
              <a:endParaRPr lang="en-GB" dirty="0">
                <a:solidFill>
                  <a:srgbClr val="000000"/>
                </a:solidFill>
              </a:endParaRPr>
            </a:p>
          </p:txBody>
        </p:sp>
        <p:sp>
          <p:nvSpPr>
            <p:cNvPr id="35" name="Rectangle 34"/>
            <p:cNvSpPr/>
            <p:nvPr/>
          </p:nvSpPr>
          <p:spPr>
            <a:xfrm>
              <a:off x="2738716"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2021</a:t>
              </a:r>
              <a:endParaRPr lang="en-GB" dirty="0">
                <a:solidFill>
                  <a:srgbClr val="000000"/>
                </a:solidFill>
              </a:endParaRPr>
            </a:p>
          </p:txBody>
        </p:sp>
        <p:sp>
          <p:nvSpPr>
            <p:cNvPr id="36" name="Rectangle 35"/>
            <p:cNvSpPr/>
            <p:nvPr/>
          </p:nvSpPr>
          <p:spPr>
            <a:xfrm>
              <a:off x="3645900"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2022</a:t>
              </a:r>
              <a:endParaRPr lang="en-GB" dirty="0">
                <a:solidFill>
                  <a:srgbClr val="000000"/>
                </a:solidFill>
              </a:endParaRPr>
            </a:p>
          </p:txBody>
        </p:sp>
        <p:sp>
          <p:nvSpPr>
            <p:cNvPr id="37" name="Rectangle 36"/>
            <p:cNvSpPr/>
            <p:nvPr/>
          </p:nvSpPr>
          <p:spPr>
            <a:xfrm>
              <a:off x="4576336" y="334323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2023</a:t>
              </a:r>
              <a:endParaRPr lang="en-GB" dirty="0">
                <a:solidFill>
                  <a:srgbClr val="000000"/>
                </a:solidFill>
              </a:endParaRPr>
            </a:p>
          </p:txBody>
        </p:sp>
        <p:sp>
          <p:nvSpPr>
            <p:cNvPr id="38" name="Rectangle 37"/>
            <p:cNvSpPr/>
            <p:nvPr/>
          </p:nvSpPr>
          <p:spPr>
            <a:xfrm>
              <a:off x="5498608"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2024</a:t>
              </a:r>
              <a:endParaRPr lang="en-GB" dirty="0">
                <a:solidFill>
                  <a:srgbClr val="000000"/>
                </a:solidFill>
              </a:endParaRPr>
            </a:p>
          </p:txBody>
        </p:sp>
        <p:sp>
          <p:nvSpPr>
            <p:cNvPr id="39" name="Rectangle 38"/>
            <p:cNvSpPr/>
            <p:nvPr/>
          </p:nvSpPr>
          <p:spPr>
            <a:xfrm>
              <a:off x="6405792"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dirty="0" smtClean="0">
                  <a:solidFill>
                    <a:srgbClr val="000000"/>
                  </a:solidFill>
                </a:rPr>
                <a:t>2025</a:t>
              </a:r>
              <a:endParaRPr lang="en-GB" dirty="0">
                <a:solidFill>
                  <a:srgbClr val="000000"/>
                </a:solidFill>
              </a:endParaRPr>
            </a:p>
          </p:txBody>
        </p:sp>
      </p:grpSp>
      <p:sp>
        <p:nvSpPr>
          <p:cNvPr id="5134" name="ZoneTexte 3"/>
          <p:cNvSpPr txBox="1">
            <a:spLocks noChangeArrowheads="1"/>
          </p:cNvSpPr>
          <p:nvPr/>
        </p:nvSpPr>
        <p:spPr bwMode="auto">
          <a:xfrm>
            <a:off x="4355976" y="1844824"/>
            <a:ext cx="1322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GB" altLang="fr-FR" sz="2000" dirty="0">
                <a:solidFill>
                  <a:srgbClr val="FFFF00"/>
                </a:solidFill>
                <a:latin typeface="Cambria" charset="0"/>
                <a:ea typeface="ＭＳ Ｐゴシック" charset="-128"/>
              </a:rPr>
              <a:t>EUCLID</a:t>
            </a:r>
          </a:p>
        </p:txBody>
      </p:sp>
      <p:sp>
        <p:nvSpPr>
          <p:cNvPr id="5147" name="Rectangle 5"/>
          <p:cNvSpPr>
            <a:spLocks noChangeArrowheads="1"/>
          </p:cNvSpPr>
          <p:nvPr/>
        </p:nvSpPr>
        <p:spPr bwMode="auto">
          <a:xfrm>
            <a:off x="1105125" y="1974847"/>
            <a:ext cx="530002" cy="369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7325" indent="-187325"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spcBef>
                <a:spcPct val="50000"/>
              </a:spcBef>
            </a:pPr>
            <a:endParaRPr lang="fr-FR" altLang="fr-FR" sz="1800">
              <a:solidFill>
                <a:srgbClr val="000000"/>
              </a:solidFill>
              <a:latin typeface="Times" charset="0"/>
            </a:endParaRPr>
          </a:p>
        </p:txBody>
      </p:sp>
      <p:pic>
        <p:nvPicPr>
          <p:cNvPr id="5136" name="Picture 8" descr="Plan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4463" y="2065387"/>
            <a:ext cx="1025525" cy="116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7" name="Rectangle 12"/>
          <p:cNvSpPr>
            <a:spLocks noChangeArrowheads="1"/>
          </p:cNvSpPr>
          <p:nvPr/>
        </p:nvSpPr>
        <p:spPr bwMode="auto">
          <a:xfrm>
            <a:off x="179512" y="34290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b="1" dirty="0">
                <a:solidFill>
                  <a:srgbClr val="FFFF00"/>
                </a:solidFill>
              </a:rPr>
              <a:t>Planck</a:t>
            </a:r>
          </a:p>
        </p:txBody>
      </p:sp>
      <p:sp>
        <p:nvSpPr>
          <p:cNvPr id="41" name="ZoneTexte 14"/>
          <p:cNvSpPr txBox="1">
            <a:spLocks noChangeArrowheads="1"/>
          </p:cNvSpPr>
          <p:nvPr/>
        </p:nvSpPr>
        <p:spPr bwMode="auto">
          <a:xfrm>
            <a:off x="1475656" y="2636912"/>
            <a:ext cx="2664296" cy="369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smtClean="0">
                <a:solidFill>
                  <a:srgbClr val="FFFF00"/>
                </a:solidFill>
                <a:latin typeface="Cambria" charset="0"/>
                <a:ea typeface="ＭＳ Ｐゴシック" charset="-128"/>
              </a:rPr>
              <a:t>PolarBear</a:t>
            </a:r>
            <a:r>
              <a:rPr lang="fr-FR" altLang="fr-FR" sz="1800" dirty="0" smtClean="0">
                <a:solidFill>
                  <a:srgbClr val="FFFF00"/>
                </a:solidFill>
                <a:latin typeface="Cambria" charset="0"/>
                <a:ea typeface="ＭＳ Ｐゴシック" charset="-128"/>
              </a:rPr>
              <a:t>/</a:t>
            </a:r>
            <a:r>
              <a:rPr lang="fr-FR" altLang="fr-FR" sz="1800" dirty="0" err="1">
                <a:solidFill>
                  <a:srgbClr val="FFFF00"/>
                </a:solidFill>
                <a:latin typeface="Cambria" charset="0"/>
                <a:ea typeface="ＭＳ Ｐゴシック" charset="-128"/>
              </a:rPr>
              <a:t>S</a:t>
            </a:r>
            <a:r>
              <a:rPr lang="fr-FR" altLang="fr-FR" sz="1800" dirty="0" err="1" smtClean="0">
                <a:solidFill>
                  <a:srgbClr val="FFFF00"/>
                </a:solidFill>
                <a:latin typeface="Cambria" charset="0"/>
                <a:ea typeface="ＭＳ Ｐゴシック" charset="-128"/>
              </a:rPr>
              <a:t>imons</a:t>
            </a:r>
            <a:r>
              <a:rPr lang="fr-FR" altLang="fr-FR" sz="1800" dirty="0" smtClean="0">
                <a:solidFill>
                  <a:srgbClr val="FFFF00"/>
                </a:solidFill>
                <a:latin typeface="Cambria" charset="0"/>
                <a:ea typeface="ＭＳ Ｐゴシック" charset="-128"/>
              </a:rPr>
              <a:t> </a:t>
            </a:r>
            <a:r>
              <a:rPr lang="fr-FR" altLang="fr-FR" sz="1800" dirty="0" err="1" smtClean="0">
                <a:solidFill>
                  <a:srgbClr val="FFFF00"/>
                </a:solidFill>
                <a:latin typeface="Cambria" charset="0"/>
                <a:ea typeface="ＭＳ Ｐゴシック" charset="-128"/>
              </a:rPr>
              <a:t>Array</a:t>
            </a:r>
            <a:endParaRPr lang="fr-FR" altLang="fr-FR" sz="1800" dirty="0">
              <a:solidFill>
                <a:srgbClr val="FFFF00"/>
              </a:solidFill>
              <a:latin typeface="Cambria" charset="0"/>
              <a:ea typeface="ＭＳ Ｐゴシック" charset="-128"/>
            </a:endParaRPr>
          </a:p>
        </p:txBody>
      </p:sp>
      <p:pic>
        <p:nvPicPr>
          <p:cNvPr id="42" name="Image 38" descr="Telescope_Side_2-14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276872"/>
            <a:ext cx="1936750" cy="148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ZoneTexte 39"/>
          <p:cNvSpPr txBox="1">
            <a:spLocks noChangeArrowheads="1"/>
          </p:cNvSpPr>
          <p:nvPr/>
        </p:nvSpPr>
        <p:spPr bwMode="auto">
          <a:xfrm>
            <a:off x="4572000" y="3933056"/>
            <a:ext cx="10810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GB" altLang="fr-FR" sz="1800" dirty="0" smtClean="0">
                <a:solidFill>
                  <a:srgbClr val="FFFF00"/>
                </a:solidFill>
                <a:latin typeface="Arial" charset="0"/>
                <a:ea typeface="ＭＳ Ｐゴシック" charset="-128"/>
              </a:rPr>
              <a:t>LSST</a:t>
            </a:r>
            <a:endParaRPr lang="en-GB" altLang="fr-FR" sz="1800" dirty="0">
              <a:solidFill>
                <a:srgbClr val="FFFF00"/>
              </a:solidFill>
              <a:latin typeface="Arial" charset="0"/>
              <a:ea typeface="ＭＳ Ｐゴシック" charset="-128"/>
            </a:endParaRPr>
          </a:p>
        </p:txBody>
      </p:sp>
      <p:sp>
        <p:nvSpPr>
          <p:cNvPr id="44" name="Rectangle 26"/>
          <p:cNvSpPr>
            <a:spLocks noChangeArrowheads="1"/>
          </p:cNvSpPr>
          <p:nvPr/>
        </p:nvSpPr>
        <p:spPr bwMode="auto">
          <a:xfrm rot="10800000" flipV="1">
            <a:off x="1979712" y="4581128"/>
            <a:ext cx="12493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1800" dirty="0">
                <a:solidFill>
                  <a:srgbClr val="FFFF00"/>
                </a:solidFill>
                <a:latin typeface="Cambria" charset="0"/>
                <a:ea typeface="ＭＳ Ｐゴシック" charset="-128"/>
              </a:rPr>
              <a:t>QUBIC</a:t>
            </a:r>
          </a:p>
        </p:txBody>
      </p:sp>
      <p:pic>
        <p:nvPicPr>
          <p:cNvPr id="3" name="Image 2"/>
          <p:cNvPicPr>
            <a:picLocks noChangeAspect="1"/>
          </p:cNvPicPr>
          <p:nvPr/>
        </p:nvPicPr>
        <p:blipFill>
          <a:blip r:embed="rId6"/>
          <a:stretch>
            <a:fillRect/>
          </a:stretch>
        </p:blipFill>
        <p:spPr>
          <a:xfrm>
            <a:off x="1187624" y="3501008"/>
            <a:ext cx="2843808" cy="716926"/>
          </a:xfrm>
          <a:prstGeom prst="rect">
            <a:avLst/>
          </a:prstGeom>
        </p:spPr>
      </p:pic>
      <p:pic>
        <p:nvPicPr>
          <p:cNvPr id="4" name="Image 3"/>
          <p:cNvPicPr>
            <a:picLocks noChangeAspect="1"/>
          </p:cNvPicPr>
          <p:nvPr/>
        </p:nvPicPr>
        <p:blipFill>
          <a:blip r:embed="rId7"/>
          <a:stretch>
            <a:fillRect/>
          </a:stretch>
        </p:blipFill>
        <p:spPr>
          <a:xfrm>
            <a:off x="6660232" y="1412776"/>
            <a:ext cx="1823045" cy="1296144"/>
          </a:xfrm>
          <a:prstGeom prst="rect">
            <a:avLst/>
          </a:prstGeom>
        </p:spPr>
      </p:pic>
      <p:sp>
        <p:nvSpPr>
          <p:cNvPr id="5" name="ZoneTexte 4"/>
          <p:cNvSpPr txBox="1"/>
          <p:nvPr/>
        </p:nvSpPr>
        <p:spPr>
          <a:xfrm>
            <a:off x="6876256" y="2924944"/>
            <a:ext cx="1296144" cy="400110"/>
          </a:xfrm>
          <a:prstGeom prst="rect">
            <a:avLst/>
          </a:prstGeom>
          <a:noFill/>
        </p:spPr>
        <p:txBody>
          <a:bodyPr wrap="square" rtlCol="0">
            <a:spAutoFit/>
          </a:bodyPr>
          <a:lstStyle/>
          <a:p>
            <a:r>
              <a:rPr lang="fr-FR" sz="2000" dirty="0" err="1" smtClean="0">
                <a:solidFill>
                  <a:srgbClr val="FFFF00"/>
                </a:solidFill>
                <a:latin typeface="Cambria"/>
                <a:cs typeface="Cambria"/>
              </a:rPr>
              <a:t>LiteBird</a:t>
            </a:r>
            <a:endParaRPr lang="fr-FR" sz="2000" dirty="0">
              <a:solidFill>
                <a:srgbClr val="FFFF00"/>
              </a:solidFill>
              <a:latin typeface="Cambria"/>
              <a:cs typeface="Cambria"/>
            </a:endParaRPr>
          </a:p>
        </p:txBody>
      </p:sp>
      <p:pic>
        <p:nvPicPr>
          <p:cNvPr id="47" name="Image 1"/>
          <p:cNvPicPr>
            <a:picLocks noChangeAspect="1"/>
          </p:cNvPicPr>
          <p:nvPr/>
        </p:nvPicPr>
        <p:blipFill>
          <a:blip r:embed="rId8">
            <a:extLst>
              <a:ext uri="{28A0092B-C50C-407E-A947-70E740481C1C}">
                <a14:useLocalDpi xmlns:a14="http://schemas.microsoft.com/office/drawing/2010/main" val="0"/>
              </a:ext>
            </a:extLst>
          </a:blip>
          <a:srcRect t="6441" r="10352" b="10980"/>
          <a:stretch>
            <a:fillRect/>
          </a:stretch>
        </p:blipFill>
        <p:spPr bwMode="auto">
          <a:xfrm>
            <a:off x="2195736" y="3284984"/>
            <a:ext cx="792163" cy="114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Imag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4248" y="4365104"/>
            <a:ext cx="1871662"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11"/>
          <p:cNvSpPr>
            <a:spLocks noChangeArrowheads="1"/>
          </p:cNvSpPr>
          <p:nvPr/>
        </p:nvSpPr>
        <p:spPr bwMode="auto">
          <a:xfrm>
            <a:off x="7380312" y="5589240"/>
            <a:ext cx="1108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latin typeface="Cambria" charset="0"/>
                <a:ea typeface="ＭＳ Ｐゴシック" charset="-128"/>
              </a:rPr>
              <a:t>DUNE</a:t>
            </a:r>
          </a:p>
        </p:txBody>
      </p:sp>
      <p:pic>
        <p:nvPicPr>
          <p:cNvPr id="52" name="Imag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67744" y="5013176"/>
            <a:ext cx="10080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ZoneTexte 16"/>
          <p:cNvSpPr txBox="1">
            <a:spLocks noChangeArrowheads="1"/>
          </p:cNvSpPr>
          <p:nvPr/>
        </p:nvSpPr>
        <p:spPr bwMode="auto">
          <a:xfrm>
            <a:off x="2051720" y="5733256"/>
            <a:ext cx="15843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a:solidFill>
                  <a:srgbClr val="FFFF00"/>
                </a:solidFill>
                <a:latin typeface="Cambria" charset="0"/>
                <a:ea typeface="ＭＳ Ｐゴシック" charset="-128"/>
              </a:rPr>
              <a:t>Dark</a:t>
            </a:r>
            <a:r>
              <a:rPr lang="fr-FR" altLang="fr-FR" sz="1800" dirty="0">
                <a:solidFill>
                  <a:srgbClr val="FFFF00"/>
                </a:solidFill>
                <a:latin typeface="Cambria" charset="0"/>
                <a:ea typeface="ＭＳ Ｐゴシック" charset="-128"/>
              </a:rPr>
              <a:t>  </a:t>
            </a:r>
            <a:r>
              <a:rPr lang="fr-FR" altLang="fr-FR" sz="1800" dirty="0" err="1">
                <a:solidFill>
                  <a:srgbClr val="FFFF00"/>
                </a:solidFill>
                <a:latin typeface="Cambria" charset="0"/>
                <a:ea typeface="ＭＳ Ｐゴシック" charset="-128"/>
              </a:rPr>
              <a:t>Side</a:t>
            </a:r>
            <a:endParaRPr lang="fr-FR" altLang="fr-FR" sz="1800" dirty="0">
              <a:solidFill>
                <a:srgbClr val="FFFF00"/>
              </a:solidFill>
              <a:latin typeface="Cambria" charset="0"/>
              <a:ea typeface="ＭＳ Ｐゴシック" charset="-128"/>
            </a:endParaRPr>
          </a:p>
        </p:txBody>
      </p:sp>
      <p:pic>
        <p:nvPicPr>
          <p:cNvPr id="54" name="Image 42" descr="RTEmagicC_junogrande_01.jp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4509120"/>
            <a:ext cx="1223963"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ZoneTexte 43"/>
          <p:cNvSpPr txBox="1">
            <a:spLocks noChangeArrowheads="1"/>
          </p:cNvSpPr>
          <p:nvPr/>
        </p:nvSpPr>
        <p:spPr bwMode="auto">
          <a:xfrm>
            <a:off x="4716016" y="5733256"/>
            <a:ext cx="863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GB" altLang="fr-FR" sz="1800" dirty="0">
                <a:solidFill>
                  <a:srgbClr val="FFFF00"/>
                </a:solidFill>
                <a:latin typeface="Arial" charset="0"/>
                <a:ea typeface="ＭＳ Ｐゴシック" charset="-128"/>
              </a:rPr>
              <a:t>JUNO</a:t>
            </a:r>
          </a:p>
        </p:txBody>
      </p:sp>
      <p:grpSp>
        <p:nvGrpSpPr>
          <p:cNvPr id="56" name="Group 14"/>
          <p:cNvGrpSpPr>
            <a:grpSpLocks/>
          </p:cNvGrpSpPr>
          <p:nvPr/>
        </p:nvGrpSpPr>
        <p:grpSpPr bwMode="auto">
          <a:xfrm>
            <a:off x="0" y="4581128"/>
            <a:ext cx="1296987" cy="1116012"/>
            <a:chOff x="418" y="655"/>
            <a:chExt cx="5022" cy="3340"/>
          </a:xfrm>
        </p:grpSpPr>
        <p:pic>
          <p:nvPicPr>
            <p:cNvPr id="57" name="Picture 15" descr="double chooz 1600 x 1200 - 010"/>
            <p:cNvPicPr>
              <a:picLocks noChangeAspect="1" noChangeArrowheads="1"/>
            </p:cNvPicPr>
            <p:nvPr/>
          </p:nvPicPr>
          <p:blipFill>
            <a:blip r:embed="rId12">
              <a:clrChange>
                <a:clrFrom>
                  <a:srgbClr val="A0A0A0"/>
                </a:clrFrom>
                <a:clrTo>
                  <a:srgbClr val="A0A0A0">
                    <a:alpha val="0"/>
                  </a:srgbClr>
                </a:clrTo>
              </a:clrChange>
              <a:extLst>
                <a:ext uri="{28A0092B-C50C-407E-A947-70E740481C1C}">
                  <a14:useLocalDpi xmlns:a14="http://schemas.microsoft.com/office/drawing/2010/main" val="0"/>
                </a:ext>
              </a:extLst>
            </a:blip>
            <a:srcRect l="7088" t="16537" r="7088" b="14175"/>
            <a:stretch>
              <a:fillRect/>
            </a:stretch>
          </p:blipFill>
          <p:spPr bwMode="auto">
            <a:xfrm>
              <a:off x="418" y="655"/>
              <a:ext cx="5022" cy="3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Rectangle 16"/>
            <p:cNvSpPr>
              <a:spLocks noChangeArrowheads="1"/>
            </p:cNvSpPr>
            <p:nvPr/>
          </p:nvSpPr>
          <p:spPr bwMode="auto">
            <a:xfrm rot="309843">
              <a:off x="3743" y="2936"/>
              <a:ext cx="467" cy="1059"/>
            </a:xfrm>
            <a:prstGeom prst="rect">
              <a:avLst/>
            </a:prstGeom>
            <a:noFill/>
            <a:ln w="9525">
              <a:noFill/>
              <a:miter lim="800000"/>
              <a:headEnd/>
              <a:tailEnd/>
            </a:ln>
            <a:effectLst/>
          </p:spPr>
          <p:txBody>
            <a:bodyPr wrap="none">
              <a:spAutoFit/>
            </a:bodyPr>
            <a:lstStyle/>
            <a:p>
              <a:pPr defTabSz="912998" eaLnBrk="1" fontAlgn="auto" hangingPunct="1">
                <a:spcBef>
                  <a:spcPts val="0"/>
                </a:spcBef>
                <a:spcAft>
                  <a:spcPts val="0"/>
                </a:spcAft>
                <a:defRPr/>
              </a:pPr>
              <a:endParaRPr lang="en-US" sz="1400" b="1" i="1">
                <a:solidFill>
                  <a:srgbClr val="F3F2DC"/>
                </a:solidFill>
                <a:effectLst>
                  <a:outerShdw blurRad="38100" dist="38100" dir="2700000" algn="tl">
                    <a:srgbClr val="000000"/>
                  </a:outerShdw>
                </a:effectLst>
                <a:ea typeface="ＭＳ Ｐゴシック" charset="-128"/>
                <a:cs typeface="ＭＳ Ｐゴシック" charset="-128"/>
              </a:endParaRPr>
            </a:p>
          </p:txBody>
        </p:sp>
      </p:grpSp>
      <p:sp>
        <p:nvSpPr>
          <p:cNvPr id="59" name="Rectangle 17"/>
          <p:cNvSpPr>
            <a:spLocks noChangeArrowheads="1"/>
          </p:cNvSpPr>
          <p:nvPr/>
        </p:nvSpPr>
        <p:spPr bwMode="auto">
          <a:xfrm>
            <a:off x="0" y="5805090"/>
            <a:ext cx="14970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a:solidFill>
                  <a:srgbClr val="FFFF00"/>
                </a:solidFill>
                <a:latin typeface="Cambria" charset="0"/>
                <a:ea typeface="ＭＳ Ｐゴシック" charset="-128"/>
              </a:rPr>
              <a:t>DoubleChooz</a:t>
            </a:r>
            <a:r>
              <a:rPr lang="fr-FR" altLang="fr-FR" sz="1800">
                <a:solidFill>
                  <a:srgbClr val="292934"/>
                </a:solidFill>
                <a:latin typeface="Arial" charset="0"/>
                <a:ea typeface="ＭＳ Ｐゴシック" charset="-128"/>
              </a:rPr>
              <a:t> </a:t>
            </a:r>
          </a:p>
        </p:txBody>
      </p:sp>
      <p:pic>
        <p:nvPicPr>
          <p:cNvPr id="40" name="Imag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7704" y="1484784"/>
            <a:ext cx="1584176" cy="1019534"/>
          </a:xfrm>
          <a:prstGeom prst="rect">
            <a:avLst/>
          </a:prstGeom>
        </p:spPr>
      </p:pic>
    </p:spTree>
    <p:extLst>
      <p:ext uri="{BB962C8B-B14F-4D97-AF65-F5344CB8AC3E}">
        <p14:creationId xmlns:p14="http://schemas.microsoft.com/office/powerpoint/2010/main" val="671696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124744"/>
            <a:ext cx="5544616" cy="4832092"/>
          </a:xfrm>
          <a:prstGeom prst="rect">
            <a:avLst/>
          </a:prstGeom>
          <a:noFill/>
        </p:spPr>
        <p:txBody>
          <a:bodyPr wrap="square" rtlCol="0">
            <a:spAutoFit/>
          </a:bodyPr>
          <a:lstStyle/>
          <a:p>
            <a:pPr algn="just">
              <a:tabLst>
                <a:tab pos="992188" algn="l"/>
              </a:tabLst>
            </a:pPr>
            <a:endParaRPr lang="en-GB" sz="2000" dirty="0" smtClean="0">
              <a:solidFill>
                <a:srgbClr val="FFFFFF"/>
              </a:solidFill>
              <a:latin typeface="Cambria"/>
              <a:cs typeface="Cambria"/>
            </a:endParaRPr>
          </a:p>
          <a:p>
            <a:pPr marL="457200" indent="-457200" algn="just">
              <a:buFont typeface="+mj-lt"/>
              <a:buAutoNum type="arabicPeriod"/>
              <a:tabLst>
                <a:tab pos="992188" algn="l"/>
              </a:tabLst>
            </a:pPr>
            <a:r>
              <a:rPr lang="en-GB" sz="1800" dirty="0" smtClean="0">
                <a:solidFill>
                  <a:srgbClr val="FFFF00"/>
                </a:solidFill>
                <a:latin typeface="Cambria"/>
                <a:cs typeface="Cambria"/>
              </a:rPr>
              <a:t>Large scale multi-messenger infrastructures:</a:t>
            </a:r>
          </a:p>
          <a:p>
            <a:pPr marL="914400" lvl="1" indent="-457200" algn="just">
              <a:buFont typeface="Arial"/>
              <a:buChar char="•"/>
              <a:tabLst>
                <a:tab pos="992188" algn="l"/>
              </a:tabLst>
            </a:pPr>
            <a:r>
              <a:rPr lang="en-GB" sz="1800" dirty="0" smtClean="0">
                <a:solidFill>
                  <a:schemeClr val="bg1"/>
                </a:solidFill>
                <a:latin typeface="Cambria"/>
                <a:cs typeface="Cambria"/>
              </a:rPr>
              <a:t>CTA, KM3Net, Virgo/</a:t>
            </a:r>
            <a:r>
              <a:rPr lang="en-GB" sz="1800" dirty="0" err="1" smtClean="0">
                <a:solidFill>
                  <a:schemeClr val="bg1"/>
                </a:solidFill>
                <a:latin typeface="Cambria"/>
                <a:cs typeface="Cambria"/>
              </a:rPr>
              <a:t>Ligo</a:t>
            </a:r>
            <a:r>
              <a:rPr lang="en-GB" sz="1800" dirty="0" smtClean="0">
                <a:solidFill>
                  <a:schemeClr val="bg1"/>
                </a:solidFill>
                <a:latin typeface="Cambria"/>
                <a:cs typeface="Cambria"/>
              </a:rPr>
              <a:t>/ET, LISA, UHECR (</a:t>
            </a:r>
            <a:r>
              <a:rPr lang="en-GB" sz="1800" dirty="0" smtClean="0">
                <a:solidFill>
                  <a:srgbClr val="FFFF00"/>
                </a:solidFill>
                <a:latin typeface="Cambria"/>
                <a:cs typeface="Cambria"/>
              </a:rPr>
              <a:t>Auger+</a:t>
            </a:r>
            <a:r>
              <a:rPr lang="en-GB" sz="1800" dirty="0" smtClean="0">
                <a:solidFill>
                  <a:schemeClr val="bg1"/>
                </a:solidFill>
                <a:latin typeface="Cambria"/>
                <a:cs typeface="Cambria"/>
              </a:rPr>
              <a:t>, Space)</a:t>
            </a:r>
          </a:p>
          <a:p>
            <a:pPr marL="914400" lvl="1" indent="-457200" algn="just">
              <a:buFont typeface="Arial"/>
              <a:buChar char="•"/>
              <a:tabLst>
                <a:tab pos="992188" algn="l"/>
              </a:tabLst>
            </a:pPr>
            <a:endParaRPr lang="en-GB" sz="1800" dirty="0" smtClean="0">
              <a:solidFill>
                <a:srgbClr val="FFFF00"/>
              </a:solidFill>
              <a:latin typeface="Cambria"/>
              <a:cs typeface="Cambria"/>
            </a:endParaRPr>
          </a:p>
          <a:p>
            <a:pPr marL="457200" indent="-457200" algn="just">
              <a:buFont typeface="+mj-lt"/>
              <a:buAutoNum type="arabicPeriod"/>
              <a:tabLst>
                <a:tab pos="992188" algn="l"/>
              </a:tabLst>
            </a:pPr>
            <a:r>
              <a:rPr lang="en-GB" sz="1800" dirty="0" smtClean="0">
                <a:solidFill>
                  <a:srgbClr val="FFFF00"/>
                </a:solidFill>
                <a:latin typeface="Cambria"/>
                <a:cs typeface="Cambria"/>
              </a:rPr>
              <a:t>Medium scale Dark Matter and neutrino experiments. </a:t>
            </a:r>
          </a:p>
          <a:p>
            <a:pPr marL="914400" lvl="1" indent="-457200" algn="just">
              <a:buFont typeface="Arial"/>
              <a:buChar char="•"/>
              <a:tabLst>
                <a:tab pos="992188" algn="l"/>
              </a:tabLst>
            </a:pPr>
            <a:r>
              <a:rPr lang="en-GB" sz="1800" dirty="0" smtClean="0">
                <a:solidFill>
                  <a:srgbClr val="FFFF00"/>
                </a:solidFill>
                <a:latin typeface="Cambria"/>
                <a:cs typeface="Cambria"/>
              </a:rPr>
              <a:t>A roadmap of underground science (multi-ton DM 2ν0β)  priorities ca 2019-20</a:t>
            </a:r>
          </a:p>
          <a:p>
            <a:pPr marL="742950" lvl="1" indent="-285750" algn="just">
              <a:buFont typeface="Arial"/>
              <a:buChar char="•"/>
              <a:tabLst>
                <a:tab pos="992188" algn="l"/>
              </a:tabLst>
            </a:pPr>
            <a:r>
              <a:rPr lang="en-GB" sz="1800" dirty="0" err="1" smtClean="0">
                <a:solidFill>
                  <a:srgbClr val="FFFFFF"/>
                </a:solidFill>
                <a:latin typeface="Cambria"/>
                <a:cs typeface="Cambria"/>
              </a:rPr>
              <a:t>Darkside</a:t>
            </a:r>
            <a:r>
              <a:rPr lang="en-GB" sz="1800" dirty="0" smtClean="0">
                <a:solidFill>
                  <a:srgbClr val="FFFFFF"/>
                </a:solidFill>
                <a:latin typeface="Cambria"/>
                <a:cs typeface="Cambria"/>
              </a:rPr>
              <a:t> </a:t>
            </a:r>
            <a:r>
              <a:rPr lang="en-GB" sz="1800" dirty="0" smtClean="0">
                <a:solidFill>
                  <a:srgbClr val="FFFFFF"/>
                </a:solidFill>
                <a:latin typeface="Cambria"/>
                <a:cs typeface="Cambria"/>
                <a:sym typeface="Wingdings"/>
              </a:rPr>
              <a:t></a:t>
            </a:r>
            <a:r>
              <a:rPr lang="en-GB" sz="1800" dirty="0" smtClean="0">
                <a:solidFill>
                  <a:srgbClr val="FFFFFF"/>
                </a:solidFill>
                <a:latin typeface="Cambria"/>
                <a:cs typeface="Cambria"/>
              </a:rPr>
              <a:t> DS</a:t>
            </a:r>
            <a:r>
              <a:rPr lang="en-GB" sz="1800" dirty="0">
                <a:solidFill>
                  <a:srgbClr val="FFFFFF"/>
                </a:solidFill>
                <a:latin typeface="Cambria"/>
                <a:cs typeface="Cambria"/>
              </a:rPr>
              <a:t>-</a:t>
            </a:r>
            <a:r>
              <a:rPr lang="en-GB" sz="1800" dirty="0" smtClean="0">
                <a:solidFill>
                  <a:srgbClr val="FFFFFF"/>
                </a:solidFill>
                <a:latin typeface="Cambria"/>
                <a:cs typeface="Cambria"/>
              </a:rPr>
              <a:t>20k</a:t>
            </a:r>
            <a:endParaRPr lang="en-GB" sz="1800" dirty="0">
              <a:solidFill>
                <a:srgbClr val="FFFFFF"/>
              </a:solidFill>
              <a:latin typeface="Cambria"/>
              <a:cs typeface="Cambria"/>
            </a:endParaRPr>
          </a:p>
          <a:p>
            <a:pPr marL="342900" indent="-342900" algn="just">
              <a:buFont typeface="+mj-lt"/>
              <a:buAutoNum type="arabicPeriod"/>
              <a:tabLst>
                <a:tab pos="992188" algn="l"/>
              </a:tabLst>
            </a:pPr>
            <a:r>
              <a:rPr lang="en-GB" sz="1800" dirty="0" smtClean="0">
                <a:solidFill>
                  <a:srgbClr val="FFFF00"/>
                </a:solidFill>
                <a:latin typeface="Cambria"/>
                <a:cs typeface="Cambria"/>
              </a:rPr>
              <a:t>Synergies with astronomy particle physics and cosmology</a:t>
            </a:r>
            <a:endParaRPr lang="en-GB" sz="1800" dirty="0">
              <a:solidFill>
                <a:srgbClr val="FFFF00"/>
              </a:solidFill>
              <a:latin typeface="Cambria"/>
              <a:cs typeface="Cambria"/>
            </a:endParaRPr>
          </a:p>
          <a:p>
            <a:pPr marL="914400" lvl="1" indent="-457200" algn="just">
              <a:buFont typeface="Arial"/>
              <a:buChar char="•"/>
              <a:tabLst>
                <a:tab pos="992188" algn="l"/>
              </a:tabLst>
            </a:pPr>
            <a:r>
              <a:rPr lang="en-GB" sz="1800" dirty="0" smtClean="0">
                <a:solidFill>
                  <a:schemeClr val="bg1"/>
                </a:solidFill>
                <a:latin typeface="Cambria"/>
                <a:cs typeface="Cambria"/>
              </a:rPr>
              <a:t>Dark Energy:  LSST, EUCLID</a:t>
            </a:r>
            <a:endParaRPr lang="en-GB" sz="1800" dirty="0">
              <a:solidFill>
                <a:schemeClr val="bg1"/>
              </a:solidFill>
              <a:latin typeface="Cambria"/>
              <a:cs typeface="Cambria"/>
            </a:endParaRPr>
          </a:p>
          <a:p>
            <a:pPr marL="914400" lvl="1" indent="-457200" algn="just">
              <a:buFont typeface="Arial"/>
              <a:buChar char="•"/>
              <a:tabLst>
                <a:tab pos="992188" algn="l"/>
              </a:tabLst>
            </a:pPr>
            <a:r>
              <a:rPr lang="en-GB" sz="1800" dirty="0" smtClean="0">
                <a:solidFill>
                  <a:srgbClr val="FFFFFF"/>
                </a:solidFill>
                <a:latin typeface="Cambria"/>
                <a:cs typeface="Cambria"/>
              </a:rPr>
              <a:t>Neutrino </a:t>
            </a:r>
            <a:r>
              <a:rPr lang="en-GB" sz="1800" dirty="0">
                <a:solidFill>
                  <a:srgbClr val="FFFFFF"/>
                </a:solidFill>
                <a:latin typeface="Cambria"/>
                <a:cs typeface="Cambria"/>
              </a:rPr>
              <a:t>DUNE </a:t>
            </a:r>
            <a:r>
              <a:rPr lang="en-GB" sz="1800" dirty="0" smtClean="0">
                <a:solidFill>
                  <a:srgbClr val="FFFFFF"/>
                </a:solidFill>
                <a:latin typeface="Cambria"/>
                <a:cs typeface="Cambria"/>
              </a:rPr>
              <a:t>, JUNO, </a:t>
            </a:r>
            <a:r>
              <a:rPr lang="en-GB" sz="1800" dirty="0" smtClean="0">
                <a:solidFill>
                  <a:schemeClr val="accent1"/>
                </a:solidFill>
                <a:latin typeface="Cambria"/>
                <a:cs typeface="Cambria"/>
              </a:rPr>
              <a:t>(HK) </a:t>
            </a:r>
          </a:p>
          <a:p>
            <a:pPr marL="914400" lvl="1" indent="-457200" algn="just">
              <a:buFont typeface="Arial"/>
              <a:buChar char="•"/>
              <a:tabLst>
                <a:tab pos="992188" algn="l"/>
              </a:tabLst>
            </a:pPr>
            <a:r>
              <a:rPr lang="en-GB" sz="1800" dirty="0">
                <a:solidFill>
                  <a:srgbClr val="FFFF00"/>
                </a:solidFill>
                <a:latin typeface="Cambria"/>
                <a:cs typeface="Cambria"/>
              </a:rPr>
              <a:t>CMB roadmap:  G4 on ground and </a:t>
            </a:r>
            <a:r>
              <a:rPr lang="en-GB" sz="1800" dirty="0" smtClean="0">
                <a:solidFill>
                  <a:srgbClr val="FFFF00"/>
                </a:solidFill>
                <a:latin typeface="Cambria"/>
                <a:cs typeface="Cambria"/>
              </a:rPr>
              <a:t>space</a:t>
            </a:r>
          </a:p>
          <a:p>
            <a:pPr marL="457200" indent="-457200" algn="just">
              <a:buFont typeface="Arial"/>
              <a:buChar char="•"/>
              <a:tabLst>
                <a:tab pos="992188" algn="l"/>
              </a:tabLst>
            </a:pPr>
            <a:r>
              <a:rPr lang="en-GB" sz="1800" i="1" dirty="0" smtClean="0">
                <a:solidFill>
                  <a:schemeClr val="bg1"/>
                </a:solidFill>
                <a:latin typeface="Cambria"/>
                <a:cs typeface="Cambria"/>
              </a:rPr>
              <a:t>Priorities and 2 roadmaps (CMB, underground science)</a:t>
            </a:r>
            <a:endParaRPr lang="en-GB" sz="1800" i="1" dirty="0">
              <a:solidFill>
                <a:schemeClr val="bg1"/>
              </a:solidFill>
              <a:latin typeface="Cambria"/>
              <a:cs typeface="Cambria"/>
            </a:endParaRPr>
          </a:p>
        </p:txBody>
      </p:sp>
      <p:sp>
        <p:nvSpPr>
          <p:cNvPr id="3" name="ZoneTexte 2"/>
          <p:cNvSpPr txBox="1"/>
          <p:nvPr/>
        </p:nvSpPr>
        <p:spPr>
          <a:xfrm>
            <a:off x="395536" y="332656"/>
            <a:ext cx="7560840" cy="707886"/>
          </a:xfrm>
          <a:prstGeom prst="rect">
            <a:avLst/>
          </a:prstGeom>
          <a:noFill/>
        </p:spPr>
        <p:txBody>
          <a:bodyPr wrap="square" rtlCol="0">
            <a:spAutoFit/>
          </a:bodyPr>
          <a:lstStyle/>
          <a:p>
            <a:pPr algn="ctr"/>
            <a:r>
              <a:rPr lang="en-GB" sz="2000" i="1" dirty="0">
                <a:solidFill>
                  <a:srgbClr val="FFFF00"/>
                </a:solidFill>
                <a:latin typeface="Cambria"/>
                <a:cs typeface="Cambria"/>
              </a:rPr>
              <a:t>Q3: What connections are foreseen with the upcoming European Strategy for Particle Physics</a:t>
            </a:r>
            <a:r>
              <a:rPr lang="en-GB" sz="2000" i="1" dirty="0" smtClean="0">
                <a:solidFill>
                  <a:srgbClr val="FFFF00"/>
                </a:solidFill>
                <a:latin typeface="Cambria"/>
                <a:cs typeface="Cambria"/>
              </a:rPr>
              <a:t>?</a:t>
            </a:r>
            <a:endParaRPr lang="en-GB" sz="2000" i="1" dirty="0">
              <a:solidFill>
                <a:srgbClr val="FFFF00"/>
              </a:solidFill>
              <a:latin typeface="Cambria"/>
              <a:cs typeface="Cambria"/>
            </a:endParaRPr>
          </a:p>
        </p:txBody>
      </p:sp>
      <p:pic>
        <p:nvPicPr>
          <p:cNvPr id="7" name="Image 6"/>
          <p:cNvPicPr>
            <a:picLocks noChangeAspect="1"/>
          </p:cNvPicPr>
          <p:nvPr/>
        </p:nvPicPr>
        <p:blipFill rotWithShape="1">
          <a:blip r:embed="rId2"/>
          <a:srcRect l="5173" t="4264" r="4300" b="6261"/>
          <a:stretch/>
        </p:blipFill>
        <p:spPr>
          <a:xfrm>
            <a:off x="6372200" y="836712"/>
            <a:ext cx="2664296" cy="2588174"/>
          </a:xfrm>
          <a:prstGeom prst="rect">
            <a:avLst/>
          </a:prstGeom>
        </p:spPr>
      </p:pic>
      <p:pic>
        <p:nvPicPr>
          <p:cNvPr id="8" name="Image 7"/>
          <p:cNvPicPr>
            <a:picLocks noChangeAspect="1"/>
          </p:cNvPicPr>
          <p:nvPr/>
        </p:nvPicPr>
        <p:blipFill rotWithShape="1">
          <a:blip r:embed="rId3"/>
          <a:srcRect l="803" r="4666"/>
          <a:stretch/>
        </p:blipFill>
        <p:spPr>
          <a:xfrm>
            <a:off x="5724128" y="1628800"/>
            <a:ext cx="2448272" cy="2485728"/>
          </a:xfrm>
          <a:prstGeom prst="rect">
            <a:avLst/>
          </a:prstGeom>
        </p:spPr>
      </p:pic>
      <p:pic>
        <p:nvPicPr>
          <p:cNvPr id="9" name="Image 8"/>
          <p:cNvPicPr>
            <a:picLocks noChangeAspect="1"/>
          </p:cNvPicPr>
          <p:nvPr/>
        </p:nvPicPr>
        <p:blipFill rotWithShape="1">
          <a:blip r:embed="rId4"/>
          <a:srcRect t="1479" r="4153"/>
          <a:stretch/>
        </p:blipFill>
        <p:spPr>
          <a:xfrm>
            <a:off x="6647923" y="2178252"/>
            <a:ext cx="2496077" cy="4676370"/>
          </a:xfrm>
          <a:prstGeom prst="rect">
            <a:avLst/>
          </a:prstGeom>
        </p:spPr>
      </p:pic>
      <p:sp>
        <p:nvSpPr>
          <p:cNvPr id="4" name="ZoneTexte 3"/>
          <p:cNvSpPr txBox="1"/>
          <p:nvPr/>
        </p:nvSpPr>
        <p:spPr>
          <a:xfrm>
            <a:off x="5767499" y="5000866"/>
            <a:ext cx="184666" cy="461665"/>
          </a:xfrm>
          <a:prstGeom prst="rect">
            <a:avLst/>
          </a:prstGeom>
          <a:noFill/>
        </p:spPr>
        <p:txBody>
          <a:bodyPr wrap="none" rtlCol="0">
            <a:spAutoFit/>
          </a:bodyPr>
          <a:lstStyle/>
          <a:p>
            <a:endParaRPr lang="fr-FR" dirty="0"/>
          </a:p>
        </p:txBody>
      </p:sp>
      <p:sp>
        <p:nvSpPr>
          <p:cNvPr id="5" name="ZoneTexte 4"/>
          <p:cNvSpPr txBox="1"/>
          <p:nvPr/>
        </p:nvSpPr>
        <p:spPr>
          <a:xfrm>
            <a:off x="107504" y="5825594"/>
            <a:ext cx="6408712" cy="923330"/>
          </a:xfrm>
          <a:prstGeom prst="rect">
            <a:avLst/>
          </a:prstGeom>
          <a:noFill/>
        </p:spPr>
        <p:txBody>
          <a:bodyPr wrap="square" rtlCol="0">
            <a:spAutoFit/>
          </a:bodyPr>
          <a:lstStyle/>
          <a:p>
            <a:pPr algn="just"/>
            <a:r>
              <a:rPr lang="en-GB" sz="1800" dirty="0" smtClean="0">
                <a:solidFill>
                  <a:schemeClr val="bg1"/>
                </a:solidFill>
              </a:rPr>
              <a:t>Key role of APC to the  definition of the overall roadmap, </a:t>
            </a:r>
          </a:p>
          <a:p>
            <a:pPr algn="just"/>
            <a:r>
              <a:rPr lang="en-GB" sz="1800" dirty="0" smtClean="0">
                <a:solidFill>
                  <a:schemeClr val="bg1"/>
                </a:solidFill>
              </a:rPr>
              <a:t>the neutrino and  CMB global coordination and participation to the movement of  global coordination of Liq. </a:t>
            </a:r>
            <a:r>
              <a:rPr lang="en-GB" sz="1800" dirty="0" err="1" smtClean="0">
                <a:solidFill>
                  <a:schemeClr val="bg1"/>
                </a:solidFill>
              </a:rPr>
              <a:t>Ar</a:t>
            </a:r>
            <a:r>
              <a:rPr lang="en-GB" sz="1800" dirty="0" smtClean="0">
                <a:solidFill>
                  <a:schemeClr val="bg1"/>
                </a:solidFill>
              </a:rPr>
              <a:t> DM infrastructures</a:t>
            </a:r>
            <a:endParaRPr lang="en-GB" sz="1800" dirty="0">
              <a:solidFill>
                <a:schemeClr val="bg1"/>
              </a:solidFill>
            </a:endParaRPr>
          </a:p>
        </p:txBody>
      </p:sp>
    </p:spTree>
    <p:extLst>
      <p:ext uri="{BB962C8B-B14F-4D97-AF65-F5344CB8AC3E}">
        <p14:creationId xmlns:p14="http://schemas.microsoft.com/office/powerpoint/2010/main" val="209640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logoAP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7555" y="2635284"/>
            <a:ext cx="1168400" cy="1206500"/>
          </a:xfrm>
          <a:prstGeom prst="rect">
            <a:avLst/>
          </a:prstGeom>
        </p:spPr>
      </p:pic>
      <p:sp>
        <p:nvSpPr>
          <p:cNvPr id="11" name="Double flèche horizontale 10"/>
          <p:cNvSpPr/>
          <p:nvPr/>
        </p:nvSpPr>
        <p:spPr>
          <a:xfrm rot="19325951">
            <a:off x="4994268" y="2082838"/>
            <a:ext cx="1531938" cy="90597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err="1" smtClean="0">
                <a:solidFill>
                  <a:schemeClr val="tx1"/>
                </a:solidFill>
              </a:rPr>
              <a:t>Educationand</a:t>
            </a:r>
            <a:r>
              <a:rPr lang="en-GB" sz="1600" dirty="0" smtClean="0">
                <a:solidFill>
                  <a:schemeClr val="tx1"/>
                </a:solidFill>
              </a:rPr>
              <a:t> R&amp;D</a:t>
            </a:r>
            <a:endParaRPr lang="en-GB" sz="1600" dirty="0">
              <a:solidFill>
                <a:schemeClr val="tx1"/>
              </a:solidFill>
            </a:endParaRPr>
          </a:p>
        </p:txBody>
      </p:sp>
      <p:sp>
        <p:nvSpPr>
          <p:cNvPr id="12" name="Double flèche horizontale 11"/>
          <p:cNvSpPr/>
          <p:nvPr/>
        </p:nvSpPr>
        <p:spPr>
          <a:xfrm>
            <a:off x="2771800" y="1628800"/>
            <a:ext cx="3600400" cy="7200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3" name="Double flèche horizontale 12"/>
          <p:cNvSpPr/>
          <p:nvPr/>
        </p:nvSpPr>
        <p:spPr>
          <a:xfrm rot="2232148">
            <a:off x="2508174" y="2087009"/>
            <a:ext cx="1763355" cy="83404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200" dirty="0" err="1" smtClean="0">
                <a:solidFill>
                  <a:schemeClr val="tx1"/>
                </a:solidFill>
              </a:rPr>
              <a:t>Interdisciplinarity</a:t>
            </a:r>
            <a:r>
              <a:rPr lang="en-GB" sz="1200" dirty="0" smtClean="0">
                <a:solidFill>
                  <a:schemeClr val="tx1"/>
                </a:solidFill>
              </a:rPr>
              <a:t> with Geosciences </a:t>
            </a:r>
            <a:endParaRPr lang="en-GB" sz="1200" dirty="0">
              <a:solidFill>
                <a:schemeClr val="tx1"/>
              </a:solidFill>
            </a:endParaRPr>
          </a:p>
        </p:txBody>
      </p:sp>
      <p:sp>
        <p:nvSpPr>
          <p:cNvPr id="14" name="Double flèche horizontale 13"/>
          <p:cNvSpPr/>
          <p:nvPr/>
        </p:nvSpPr>
        <p:spPr>
          <a:xfrm rot="16200000">
            <a:off x="3852883" y="4185955"/>
            <a:ext cx="1458500" cy="922756"/>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smtClean="0">
                <a:solidFill>
                  <a:schemeClr val="tx1"/>
                </a:solidFill>
              </a:rPr>
              <a:t>European Roadmap</a:t>
            </a:r>
            <a:endParaRPr lang="en-GB" sz="1600" dirty="0">
              <a:solidFill>
                <a:schemeClr val="tx1"/>
              </a:solidFill>
            </a:endParaRPr>
          </a:p>
        </p:txBody>
      </p:sp>
      <p:sp>
        <p:nvSpPr>
          <p:cNvPr id="15" name="Rectangle à coins arrondis 14"/>
          <p:cNvSpPr/>
          <p:nvPr/>
        </p:nvSpPr>
        <p:spPr>
          <a:xfrm>
            <a:off x="651272" y="1563629"/>
            <a:ext cx="1939562"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err="1" smtClean="0">
                <a:solidFill>
                  <a:schemeClr val="tx1"/>
                </a:solidFill>
              </a:rPr>
              <a:t>Labex</a:t>
            </a:r>
            <a:r>
              <a:rPr lang="en-GB" sz="1600" dirty="0" smtClean="0">
                <a:solidFill>
                  <a:schemeClr val="tx1"/>
                </a:solidFill>
              </a:rPr>
              <a:t> </a:t>
            </a:r>
            <a:endParaRPr lang="en-GB" sz="1600" dirty="0">
              <a:solidFill>
                <a:schemeClr val="tx1"/>
              </a:solidFill>
            </a:endParaRPr>
          </a:p>
          <a:p>
            <a:pPr algn="ctr"/>
            <a:r>
              <a:rPr lang="en-GB" sz="1600" dirty="0" err="1" smtClean="0">
                <a:solidFill>
                  <a:schemeClr val="tx1"/>
                </a:solidFill>
              </a:rPr>
              <a:t>Univearths</a:t>
            </a:r>
            <a:endParaRPr lang="en-GB" sz="1600" dirty="0">
              <a:solidFill>
                <a:schemeClr val="tx1"/>
              </a:solidFill>
            </a:endParaRPr>
          </a:p>
        </p:txBody>
      </p:sp>
      <p:sp>
        <p:nvSpPr>
          <p:cNvPr id="16" name="Rectangle à coins arrondis 15"/>
          <p:cNvSpPr/>
          <p:nvPr/>
        </p:nvSpPr>
        <p:spPr>
          <a:xfrm>
            <a:off x="6444208" y="1484784"/>
            <a:ext cx="2205393"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Paris Centre for Cosmological Physics</a:t>
            </a:r>
            <a:endParaRPr lang="en-GB" sz="1600" dirty="0">
              <a:solidFill>
                <a:schemeClr val="tx1"/>
              </a:solidFill>
            </a:endParaRPr>
          </a:p>
        </p:txBody>
      </p:sp>
      <p:sp>
        <p:nvSpPr>
          <p:cNvPr id="19" name="Rectangle à coins arrondis 18"/>
          <p:cNvSpPr/>
          <p:nvPr/>
        </p:nvSpPr>
        <p:spPr>
          <a:xfrm>
            <a:off x="3603411" y="5438543"/>
            <a:ext cx="2016992" cy="64429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APPEC</a:t>
            </a:r>
            <a:endParaRPr lang="en-GB" sz="1600" dirty="0">
              <a:solidFill>
                <a:schemeClr val="tx1"/>
              </a:solidFill>
            </a:endParaRPr>
          </a:p>
        </p:txBody>
      </p:sp>
      <p:sp>
        <p:nvSpPr>
          <p:cNvPr id="17" name="Double flèche horizontale 16"/>
          <p:cNvSpPr/>
          <p:nvPr/>
        </p:nvSpPr>
        <p:spPr>
          <a:xfrm rot="2935553">
            <a:off x="347937" y="3819269"/>
            <a:ext cx="3983150" cy="15753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8" name="Double flèche horizontale 17"/>
          <p:cNvSpPr/>
          <p:nvPr/>
        </p:nvSpPr>
        <p:spPr>
          <a:xfrm rot="18021019">
            <a:off x="4640836" y="3669721"/>
            <a:ext cx="3483087" cy="15367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3" name="ZoneTexte 2"/>
          <p:cNvSpPr txBox="1"/>
          <p:nvPr/>
        </p:nvSpPr>
        <p:spPr>
          <a:xfrm>
            <a:off x="2051720" y="476672"/>
            <a:ext cx="5328592" cy="523220"/>
          </a:xfrm>
          <a:prstGeom prst="rect">
            <a:avLst/>
          </a:prstGeom>
          <a:noFill/>
        </p:spPr>
        <p:txBody>
          <a:bodyPr wrap="square" rtlCol="0">
            <a:spAutoFit/>
          </a:bodyPr>
          <a:lstStyle/>
          <a:p>
            <a:r>
              <a:rPr lang="fr-FR" sz="2800" dirty="0" err="1" smtClean="0">
                <a:solidFill>
                  <a:schemeClr val="accent1"/>
                </a:solidFill>
              </a:rPr>
              <a:t>Three</a:t>
            </a:r>
            <a:r>
              <a:rPr lang="fr-FR" sz="2800" dirty="0" smtClean="0">
                <a:solidFill>
                  <a:schemeClr val="accent1"/>
                </a:solidFill>
              </a:rPr>
              <a:t> </a:t>
            </a:r>
            <a:r>
              <a:rPr lang="fr-FR" sz="2800" dirty="0" err="1" smtClean="0">
                <a:solidFill>
                  <a:schemeClr val="accent1"/>
                </a:solidFill>
              </a:rPr>
              <a:t>key</a:t>
            </a:r>
            <a:r>
              <a:rPr lang="fr-FR" sz="2800" dirty="0" smtClean="0">
                <a:solidFill>
                  <a:schemeClr val="accent1"/>
                </a:solidFill>
              </a:rPr>
              <a:t> </a:t>
            </a:r>
            <a:r>
              <a:rPr lang="fr-FR" sz="2800" dirty="0" err="1" smtClean="0">
                <a:solidFill>
                  <a:schemeClr val="accent1"/>
                </a:solidFill>
              </a:rPr>
              <a:t>associated</a:t>
            </a:r>
            <a:r>
              <a:rPr lang="fr-FR" sz="2800" dirty="0" smtClean="0">
                <a:solidFill>
                  <a:schemeClr val="accent1"/>
                </a:solidFill>
              </a:rPr>
              <a:t> structures</a:t>
            </a:r>
            <a:endParaRPr lang="fr-FR" sz="2800" dirty="0">
              <a:solidFill>
                <a:schemeClr val="accent1"/>
              </a:solidFill>
            </a:endParaRPr>
          </a:p>
        </p:txBody>
      </p:sp>
    </p:spTree>
    <p:extLst>
      <p:ext uri="{BB962C8B-B14F-4D97-AF65-F5344CB8AC3E}">
        <p14:creationId xmlns:p14="http://schemas.microsoft.com/office/powerpoint/2010/main" val="286617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re 1"/>
          <p:cNvSpPr>
            <a:spLocks noGrp="1"/>
          </p:cNvSpPr>
          <p:nvPr>
            <p:ph type="title"/>
          </p:nvPr>
        </p:nvSpPr>
        <p:spPr bwMode="auto">
          <a:xfrm>
            <a:off x="916690" y="188640"/>
            <a:ext cx="8229600" cy="990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algn="ctr"/>
            <a:r>
              <a:rPr lang="en-GB" altLang="fr-FR" sz="2400" dirty="0" err="1">
                <a:solidFill>
                  <a:srgbClr val="FFFF00"/>
                </a:solidFill>
                <a:latin typeface="Cambria" charset="0"/>
                <a:ea typeface="ＭＳ Ｐゴシック" charset="-128"/>
              </a:rPr>
              <a:t>Astro</a:t>
            </a:r>
            <a:r>
              <a:rPr lang="en-GB" altLang="fr-FR" sz="2400" dirty="0">
                <a:solidFill>
                  <a:srgbClr val="FFFF00"/>
                </a:solidFill>
                <a:latin typeface="Cambria" charset="0"/>
                <a:ea typeface="ＭＳ Ｐゴシック" charset="-128"/>
              </a:rPr>
              <a:t>-geo science emerging </a:t>
            </a:r>
            <a:r>
              <a:rPr lang="en-GB" altLang="fr-FR" sz="2400" dirty="0" smtClean="0">
                <a:solidFill>
                  <a:srgbClr val="FFFF00"/>
                </a:solidFill>
                <a:latin typeface="Cambria" charset="0"/>
                <a:ea typeface="ＭＳ Ｐゴシック" charset="-128"/>
              </a:rPr>
              <a:t>synergy </a:t>
            </a:r>
            <a:br>
              <a:rPr lang="en-GB" altLang="fr-FR" sz="2400" dirty="0" smtClean="0">
                <a:solidFill>
                  <a:srgbClr val="FFFF00"/>
                </a:solidFill>
                <a:latin typeface="Cambria" charset="0"/>
                <a:ea typeface="ＭＳ Ｐゴシック" charset="-128"/>
              </a:rPr>
            </a:br>
            <a:r>
              <a:rPr lang="en-GB" altLang="fr-FR" sz="2400" dirty="0" smtClean="0">
                <a:solidFill>
                  <a:srgbClr val="FFFF00"/>
                </a:solidFill>
                <a:latin typeface="Cambria" charset="0"/>
                <a:ea typeface="ＭＳ Ｐゴシック" charset="-128"/>
              </a:rPr>
              <a:t>(or revival of an older alliance)</a:t>
            </a:r>
            <a:endParaRPr lang="en-GB" altLang="fr-FR" sz="2400" dirty="0">
              <a:solidFill>
                <a:srgbClr val="FFFF00"/>
              </a:solidFill>
              <a:latin typeface="Cambria" charset="0"/>
              <a:ea typeface="ＭＳ Ｐゴシック" charset="-128"/>
            </a:endParaRPr>
          </a:p>
        </p:txBody>
      </p:sp>
      <p:sp>
        <p:nvSpPr>
          <p:cNvPr id="43010" name="Espace réservé du contenu 2"/>
          <p:cNvSpPr>
            <a:spLocks noGrp="1"/>
          </p:cNvSpPr>
          <p:nvPr>
            <p:ph idx="1"/>
          </p:nvPr>
        </p:nvSpPr>
        <p:spPr bwMode="auto">
          <a:xfrm>
            <a:off x="179388" y="987425"/>
            <a:ext cx="4824660" cy="517787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buClrTx/>
              <a:buSzPct val="100000"/>
              <a:buFont typeface="Wingdings" charset="2"/>
              <a:buChar char="ü"/>
            </a:pPr>
            <a:r>
              <a:rPr lang="en-GB" altLang="fr-FR" sz="1800" dirty="0">
                <a:solidFill>
                  <a:schemeClr val="accent1"/>
                </a:solidFill>
                <a:latin typeface="Cambria" charset="0"/>
                <a:ea typeface="ＭＳ Ｐゴシック" charset="-128"/>
              </a:rPr>
              <a:t>The geosphere, a direct object of study of the geosciences, is both the target and the detecting medium for </a:t>
            </a:r>
            <a:r>
              <a:rPr lang="en-GB" altLang="fr-FR" sz="1800" dirty="0" err="1">
                <a:solidFill>
                  <a:schemeClr val="accent1"/>
                </a:solidFill>
                <a:latin typeface="Cambria" charset="0"/>
                <a:ea typeface="ＭＳ Ｐゴシック" charset="-128"/>
              </a:rPr>
              <a:t>astroparticle</a:t>
            </a:r>
            <a:r>
              <a:rPr lang="en-GB" altLang="fr-FR" sz="1800" dirty="0">
                <a:solidFill>
                  <a:schemeClr val="accent1"/>
                </a:solidFill>
                <a:latin typeface="Cambria" charset="0"/>
                <a:ea typeface="ＭＳ Ｐゴシック" charset="-128"/>
              </a:rPr>
              <a:t> observatories,   </a:t>
            </a:r>
          </a:p>
          <a:p>
            <a:pPr algn="just">
              <a:buClrTx/>
              <a:buSzPct val="100000"/>
              <a:buFont typeface="Wingdings" charset="2"/>
              <a:buChar char="ü"/>
            </a:pPr>
            <a:r>
              <a:rPr lang="en-GB" altLang="fr-FR" sz="1800" dirty="0" smtClean="0">
                <a:solidFill>
                  <a:schemeClr val="accent1"/>
                </a:solidFill>
                <a:latin typeface="Cambria" charset="0"/>
                <a:ea typeface="ＭＳ Ｐゴシック" charset="-128"/>
              </a:rPr>
              <a:t>They </a:t>
            </a:r>
            <a:r>
              <a:rPr lang="en-GB" altLang="fr-FR" sz="1800" dirty="0">
                <a:solidFill>
                  <a:schemeClr val="accent1"/>
                </a:solidFill>
                <a:latin typeface="Cambria" charset="0"/>
                <a:ea typeface="ＭＳ Ｐゴシック" charset="-128"/>
              </a:rPr>
              <a:t>both deal with complex natural systems at a much larger scale than the human, deploy large sensor networks in sometimes hostile environments (sea, desert, underground, space);</a:t>
            </a:r>
          </a:p>
          <a:p>
            <a:pPr algn="just">
              <a:buClrTx/>
              <a:buSzPct val="100000"/>
              <a:buFont typeface="Wingdings" charset="2"/>
              <a:buChar char="ü"/>
            </a:pPr>
            <a:r>
              <a:rPr lang="en-GB" altLang="fr-FR" sz="1800" dirty="0">
                <a:solidFill>
                  <a:schemeClr val="accent1"/>
                </a:solidFill>
                <a:latin typeface="Cambria" charset="0"/>
                <a:ea typeface="ＭＳ Ｐゴシック" charset="-128"/>
              </a:rPr>
              <a:t>Use long series of precise observations acquired over a range of time scales; </a:t>
            </a:r>
          </a:p>
          <a:p>
            <a:pPr algn="just">
              <a:buClrTx/>
              <a:buSzPct val="100000"/>
              <a:buFont typeface="Wingdings" charset="2"/>
              <a:buChar char="ü"/>
            </a:pPr>
            <a:r>
              <a:rPr lang="en-GB" altLang="fr-FR" sz="1800" dirty="0">
                <a:solidFill>
                  <a:schemeClr val="accent1"/>
                </a:solidFill>
                <a:latin typeface="Cambria" charset="0"/>
                <a:ea typeface="ＭＳ Ｐゴシック" charset="-128"/>
              </a:rPr>
              <a:t>Extreme dating is a </a:t>
            </a:r>
            <a:r>
              <a:rPr lang="en-GB" altLang="fr-FR" sz="1800" dirty="0" smtClean="0">
                <a:solidFill>
                  <a:schemeClr val="accent1"/>
                </a:solidFill>
                <a:latin typeface="Cambria" charset="0"/>
                <a:ea typeface="ＭＳ Ｐゴシック" charset="-128"/>
              </a:rPr>
              <a:t>discovery instrument;</a:t>
            </a:r>
            <a:endParaRPr lang="en-GB" altLang="fr-FR" sz="1800" dirty="0">
              <a:solidFill>
                <a:schemeClr val="accent1"/>
              </a:solidFill>
              <a:latin typeface="Cambria" charset="0"/>
              <a:ea typeface="ＭＳ Ｐゴシック" charset="-128"/>
            </a:endParaRPr>
          </a:p>
          <a:p>
            <a:pPr algn="just">
              <a:buClrTx/>
              <a:buSzPct val="100000"/>
              <a:buFont typeface="Wingdings" charset="2"/>
              <a:buChar char="ü"/>
            </a:pPr>
            <a:r>
              <a:rPr lang="en-GB" altLang="fr-FR" sz="1800" dirty="0">
                <a:solidFill>
                  <a:schemeClr val="accent1"/>
                </a:solidFill>
                <a:latin typeface="Cambria" charset="0"/>
                <a:ea typeface="ＭＳ Ｐゴシック" charset="-128"/>
              </a:rPr>
              <a:t>They finally use advanced sensors and a  large data manipulation and worldwide networking, including the distribution of alerts</a:t>
            </a:r>
            <a:r>
              <a:rPr lang="en-GB" altLang="fr-FR" sz="1800" dirty="0" smtClean="0">
                <a:solidFill>
                  <a:schemeClr val="accent1"/>
                </a:solidFill>
                <a:latin typeface="Cambria" charset="0"/>
                <a:ea typeface="ＭＳ Ｐゴシック" charset="-128"/>
              </a:rPr>
              <a:t>.</a:t>
            </a:r>
            <a:endParaRPr lang="en-GB" altLang="fr-FR" sz="1800" dirty="0">
              <a:solidFill>
                <a:schemeClr val="accent1"/>
              </a:solidFill>
              <a:latin typeface="Cambria" charset="0"/>
              <a:ea typeface="ＭＳ Ｐゴシック" charset="-128"/>
            </a:endParaRPr>
          </a:p>
          <a:p>
            <a:pPr marL="98425" indent="0" algn="just">
              <a:buClrTx/>
              <a:buSzPct val="100000"/>
              <a:buNone/>
            </a:pPr>
            <a:endParaRPr lang="fr-FR" altLang="fr-FR" sz="1800" dirty="0">
              <a:solidFill>
                <a:schemeClr val="accent1"/>
              </a:solidFill>
              <a:ea typeface="ＭＳ Ｐゴシック" charset="-128"/>
            </a:endParaRPr>
          </a:p>
        </p:txBody>
      </p:sp>
      <p:sp>
        <p:nvSpPr>
          <p:cNvPr id="43011" name="Rectangle 3"/>
          <p:cNvSpPr>
            <a:spLocks noChangeArrowheads="1"/>
          </p:cNvSpPr>
          <p:nvPr/>
        </p:nvSpPr>
        <p:spPr bwMode="auto">
          <a:xfrm>
            <a:off x="5076057" y="1019175"/>
            <a:ext cx="4067944" cy="5201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58775" indent="-358775">
              <a:defRPr sz="2400">
                <a:solidFill>
                  <a:schemeClr val="tx1"/>
                </a:solidFill>
                <a:latin typeface="Times New Roman" charset="0"/>
                <a:ea typeface="MS PGothic" charset="-128"/>
              </a:defRPr>
            </a:lvl1pPr>
            <a:lvl2pPr marL="358775" indent="-358775">
              <a:defRPr sz="2400">
                <a:solidFill>
                  <a:schemeClr val="tx1"/>
                </a:solidFill>
                <a:latin typeface="Times New Roman" charset="0"/>
                <a:ea typeface="MS PGothic" charset="-128"/>
              </a:defRPr>
            </a:lvl2pPr>
            <a:lvl3pPr marL="749300" indent="-358775">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buFont typeface="Arial"/>
              <a:buChar char="•"/>
            </a:pPr>
            <a:r>
              <a:rPr lang="en-GB" altLang="fr-FR" sz="2000" dirty="0">
                <a:solidFill>
                  <a:schemeClr val="bg1"/>
                </a:solidFill>
                <a:latin typeface="Cambria" charset="0"/>
              </a:rPr>
              <a:t>Seismology </a:t>
            </a:r>
          </a:p>
          <a:p>
            <a:pPr lvl="2">
              <a:buFont typeface="Arial"/>
              <a:buChar char="•"/>
            </a:pPr>
            <a:r>
              <a:rPr lang="en-GB" altLang="fr-FR" sz="1800" dirty="0">
                <a:solidFill>
                  <a:srgbClr val="FFFF00"/>
                </a:solidFill>
                <a:latin typeface="Cambria" charset="0"/>
              </a:rPr>
              <a:t>Seismic precursors using gravitational wave technology</a:t>
            </a:r>
          </a:p>
          <a:p>
            <a:pPr lvl="2">
              <a:buFont typeface="Arial"/>
              <a:buChar char="•"/>
            </a:pPr>
            <a:r>
              <a:rPr lang="en-GB" altLang="fr-FR" sz="1800" dirty="0">
                <a:solidFill>
                  <a:srgbClr val="FFFF00"/>
                </a:solidFill>
                <a:latin typeface="Cambria" charset="0"/>
              </a:rPr>
              <a:t>Ocean floor seismology (standard, acoustic) </a:t>
            </a:r>
          </a:p>
          <a:p>
            <a:pPr>
              <a:buFont typeface="Arial"/>
              <a:buChar char="•"/>
            </a:pPr>
            <a:r>
              <a:rPr lang="en-GB" altLang="fr-FR" sz="2000" dirty="0" err="1" smtClean="0">
                <a:solidFill>
                  <a:srgbClr val="FFFFFF"/>
                </a:solidFill>
                <a:latin typeface="Cambria" charset="0"/>
              </a:rPr>
              <a:t>Muon</a:t>
            </a:r>
            <a:r>
              <a:rPr lang="en-GB" altLang="fr-FR" sz="2000" dirty="0" smtClean="0">
                <a:solidFill>
                  <a:srgbClr val="FFFFFF"/>
                </a:solidFill>
                <a:latin typeface="Cambria" charset="0"/>
              </a:rPr>
              <a:t> </a:t>
            </a:r>
            <a:r>
              <a:rPr lang="en-GB" altLang="fr-FR" sz="2000" dirty="0">
                <a:solidFill>
                  <a:srgbClr val="FFFFFF"/>
                </a:solidFill>
                <a:latin typeface="Cambria" charset="0"/>
              </a:rPr>
              <a:t>Imaging</a:t>
            </a:r>
          </a:p>
          <a:p>
            <a:pPr lvl="2">
              <a:buFont typeface="Arial"/>
              <a:buChar char="•"/>
            </a:pPr>
            <a:r>
              <a:rPr lang="en-GB" altLang="fr-FR" sz="1600" dirty="0">
                <a:solidFill>
                  <a:srgbClr val="FFFF00"/>
                </a:solidFill>
                <a:latin typeface="Cambria" charset="0"/>
              </a:rPr>
              <a:t>Volcano muon tomography </a:t>
            </a:r>
          </a:p>
          <a:p>
            <a:pPr lvl="2">
              <a:buFont typeface="Arial"/>
              <a:buChar char="•"/>
            </a:pPr>
            <a:r>
              <a:rPr lang="en-GB" altLang="fr-FR" sz="1600" dirty="0">
                <a:solidFill>
                  <a:srgbClr val="FFFF00"/>
                </a:solidFill>
                <a:latin typeface="Cambria" charset="0"/>
              </a:rPr>
              <a:t>Archaeology, prospection</a:t>
            </a:r>
          </a:p>
          <a:p>
            <a:pPr>
              <a:buFont typeface="Arial"/>
              <a:buChar char="•"/>
            </a:pPr>
            <a:r>
              <a:rPr lang="en-GB" altLang="fr-FR" sz="2000" dirty="0">
                <a:solidFill>
                  <a:srgbClr val="FFFF00"/>
                </a:solidFill>
                <a:latin typeface="Cambria" charset="0"/>
              </a:rPr>
              <a:t> </a:t>
            </a:r>
            <a:r>
              <a:rPr lang="en-GB" altLang="fr-FR" sz="2000" dirty="0">
                <a:solidFill>
                  <a:srgbClr val="FFFFFF"/>
                </a:solidFill>
                <a:latin typeface="Cambria" charset="0"/>
              </a:rPr>
              <a:t>Neutrino Imaging</a:t>
            </a:r>
          </a:p>
          <a:p>
            <a:pPr lvl="2">
              <a:buFont typeface="Arial"/>
              <a:buChar char="•"/>
            </a:pPr>
            <a:r>
              <a:rPr lang="en-GB" altLang="fr-FR" sz="1800" dirty="0" err="1">
                <a:solidFill>
                  <a:srgbClr val="FFFF00"/>
                </a:solidFill>
                <a:latin typeface="Cambria" charset="0"/>
              </a:rPr>
              <a:t>Geoneutrinos</a:t>
            </a:r>
            <a:r>
              <a:rPr lang="en-GB" altLang="fr-FR" sz="1800" dirty="0">
                <a:solidFill>
                  <a:srgbClr val="FFFF00"/>
                </a:solidFill>
                <a:latin typeface="Cambria" charset="0"/>
              </a:rPr>
              <a:t>  </a:t>
            </a:r>
          </a:p>
          <a:p>
            <a:pPr lvl="2">
              <a:buFont typeface="Arial"/>
              <a:buChar char="•"/>
            </a:pPr>
            <a:r>
              <a:rPr lang="en-GB" altLang="fr-FR" sz="1800" dirty="0" smtClean="0">
                <a:solidFill>
                  <a:srgbClr val="FFFF00"/>
                </a:solidFill>
                <a:latin typeface="Cambria" charset="0"/>
              </a:rPr>
              <a:t> </a:t>
            </a:r>
            <a:r>
              <a:rPr lang="en-GB" altLang="fr-FR" sz="1800" dirty="0">
                <a:solidFill>
                  <a:srgbClr val="FFFF00"/>
                </a:solidFill>
                <a:latin typeface="Cambria" charset="0"/>
              </a:rPr>
              <a:t>Earth Neutrino radiography </a:t>
            </a:r>
          </a:p>
          <a:p>
            <a:pPr>
              <a:buFont typeface="Arial"/>
              <a:buChar char="•"/>
            </a:pPr>
            <a:r>
              <a:rPr lang="en-GB" altLang="fr-FR" sz="2000" dirty="0">
                <a:solidFill>
                  <a:srgbClr val="FFFF00"/>
                </a:solidFill>
                <a:latin typeface="Cambria" charset="0"/>
              </a:rPr>
              <a:t> </a:t>
            </a:r>
            <a:r>
              <a:rPr lang="en-GB" altLang="fr-FR" sz="2000" dirty="0">
                <a:solidFill>
                  <a:srgbClr val="FFFFFF"/>
                </a:solidFill>
                <a:latin typeface="Cambria" charset="0"/>
              </a:rPr>
              <a:t>Deep ocean</a:t>
            </a:r>
          </a:p>
          <a:p>
            <a:pPr lvl="2">
              <a:buFont typeface="Arial"/>
              <a:buChar char="•"/>
            </a:pPr>
            <a:r>
              <a:rPr lang="en-GB" altLang="fr-FR" sz="1800" dirty="0">
                <a:solidFill>
                  <a:srgbClr val="FFFF00"/>
                </a:solidFill>
                <a:latin typeface="Cambria" charset="0"/>
              </a:rPr>
              <a:t>Parameter monitoring and </a:t>
            </a:r>
            <a:r>
              <a:rPr lang="en-GB" altLang="fr-FR" sz="1800" dirty="0" err="1">
                <a:solidFill>
                  <a:srgbClr val="FFFF00"/>
                </a:solidFill>
                <a:latin typeface="Cambria" charset="0"/>
              </a:rPr>
              <a:t>bioimaging</a:t>
            </a:r>
            <a:r>
              <a:rPr lang="en-GB" altLang="fr-FR" sz="1800" dirty="0">
                <a:solidFill>
                  <a:srgbClr val="FFFF00"/>
                </a:solidFill>
                <a:latin typeface="Cambria" charset="0"/>
              </a:rPr>
              <a:t> </a:t>
            </a:r>
          </a:p>
          <a:p>
            <a:pPr lvl="1">
              <a:buFont typeface="Arial"/>
              <a:buChar char="•"/>
            </a:pPr>
            <a:r>
              <a:rPr lang="en-GB" altLang="fr-FR" sz="2000" dirty="0" smtClean="0">
                <a:solidFill>
                  <a:srgbClr val="FFFFFF"/>
                </a:solidFill>
                <a:latin typeface="Cambria" charset="0"/>
              </a:rPr>
              <a:t>Space</a:t>
            </a:r>
            <a:endParaRPr lang="en-GB" altLang="fr-FR" sz="2000" dirty="0">
              <a:solidFill>
                <a:srgbClr val="FFFFFF"/>
              </a:solidFill>
              <a:latin typeface="Cambria" charset="0"/>
            </a:endParaRPr>
          </a:p>
          <a:p>
            <a:pPr marL="676275" lvl="2" indent="-285750">
              <a:buFont typeface="Arial"/>
              <a:buChar char="•"/>
            </a:pPr>
            <a:r>
              <a:rPr lang="en-GB" altLang="fr-FR" sz="1800" dirty="0" smtClean="0">
                <a:solidFill>
                  <a:srgbClr val="FFFF00"/>
                </a:solidFill>
                <a:latin typeface="Cambria" charset="0"/>
              </a:rPr>
              <a:t>Space weather (Nano satellites, </a:t>
            </a:r>
            <a:r>
              <a:rPr lang="en-GB" altLang="fr-FR" sz="1800" dirty="0" err="1">
                <a:solidFill>
                  <a:srgbClr val="FFFF00"/>
                </a:solidFill>
                <a:latin typeface="Cambria" charset="0"/>
              </a:rPr>
              <a:t>T</a:t>
            </a:r>
            <a:r>
              <a:rPr lang="en-GB" altLang="fr-FR" sz="1800" dirty="0" err="1" smtClean="0">
                <a:solidFill>
                  <a:srgbClr val="FFFF00"/>
                </a:solidFill>
                <a:latin typeface="Cambria" charset="0"/>
              </a:rPr>
              <a:t>aranis</a:t>
            </a:r>
            <a:r>
              <a:rPr lang="en-GB" altLang="fr-FR" sz="1800" dirty="0" smtClean="0">
                <a:solidFill>
                  <a:srgbClr val="FFFF00"/>
                </a:solidFill>
                <a:latin typeface="Cambria" charset="0"/>
              </a:rPr>
              <a:t>, EUSO)</a:t>
            </a:r>
            <a:endParaRPr lang="en-GB" altLang="fr-FR" sz="1800" dirty="0">
              <a:solidFill>
                <a:srgbClr val="FFFF00"/>
              </a:solidFill>
              <a:latin typeface="Cambria" charset="0"/>
            </a:endParaRPr>
          </a:p>
          <a:p>
            <a:pPr lvl="1"/>
            <a:endParaRPr lang="fr-FR" altLang="fr-FR" sz="2000" dirty="0">
              <a:solidFill>
                <a:srgbClr val="FFFF00"/>
              </a:solidFill>
            </a:endParaRPr>
          </a:p>
        </p:txBody>
      </p:sp>
      <p:sp>
        <p:nvSpPr>
          <p:cNvPr id="2" name="ZoneTexte 1"/>
          <p:cNvSpPr txBox="1"/>
          <p:nvPr/>
        </p:nvSpPr>
        <p:spPr>
          <a:xfrm>
            <a:off x="323528" y="6165304"/>
            <a:ext cx="9001000" cy="1015663"/>
          </a:xfrm>
          <a:prstGeom prst="rect">
            <a:avLst/>
          </a:prstGeom>
          <a:noFill/>
        </p:spPr>
        <p:txBody>
          <a:bodyPr wrap="square" rtlCol="0">
            <a:spAutoFit/>
          </a:bodyPr>
          <a:lstStyle/>
          <a:p>
            <a:pPr algn="ctr"/>
            <a:r>
              <a:rPr lang="en-GB" altLang="fr-FR" sz="2000" dirty="0">
                <a:solidFill>
                  <a:schemeClr val="bg1"/>
                </a:solidFill>
                <a:latin typeface="Cambria" charset="0"/>
                <a:ea typeface="ＭＳ Ｐゴシック" charset="-128"/>
              </a:rPr>
              <a:t>APPEC-APC centre organises a pan-European meeting </a:t>
            </a:r>
            <a:endParaRPr lang="en-GB" altLang="fr-FR" sz="2000" dirty="0" smtClean="0">
              <a:solidFill>
                <a:schemeClr val="bg1"/>
              </a:solidFill>
              <a:latin typeface="Cambria" charset="0"/>
              <a:ea typeface="ＭＳ Ｐゴシック" charset="-128"/>
            </a:endParaRPr>
          </a:p>
          <a:p>
            <a:pPr algn="ctr"/>
            <a:r>
              <a:rPr lang="en-GB" altLang="fr-FR" sz="2000" dirty="0" smtClean="0">
                <a:solidFill>
                  <a:schemeClr val="bg1"/>
                </a:solidFill>
                <a:latin typeface="Cambria" charset="0"/>
                <a:ea typeface="ＭＳ Ｐゴシック" charset="-128"/>
              </a:rPr>
              <a:t>of </a:t>
            </a:r>
            <a:r>
              <a:rPr lang="en-GB" altLang="fr-FR" sz="2000" dirty="0">
                <a:solidFill>
                  <a:schemeClr val="bg1"/>
                </a:solidFill>
                <a:latin typeface="Cambria" charset="0"/>
                <a:ea typeface="ＭＳ Ｐゴシック" charset="-128"/>
              </a:rPr>
              <a:t>agencies and </a:t>
            </a:r>
            <a:r>
              <a:rPr lang="en-GB" altLang="fr-FR" sz="2000" dirty="0" err="1" smtClean="0">
                <a:solidFill>
                  <a:schemeClr val="bg1"/>
                </a:solidFill>
                <a:latin typeface="Cambria" charset="0"/>
                <a:ea typeface="ＭＳ Ｐゴシック" charset="-128"/>
              </a:rPr>
              <a:t>Pis</a:t>
            </a:r>
            <a:r>
              <a:rPr lang="en-GB" altLang="fr-FR" sz="2000" dirty="0" smtClean="0">
                <a:solidFill>
                  <a:schemeClr val="bg1"/>
                </a:solidFill>
                <a:latin typeface="Cambria" charset="0"/>
                <a:ea typeface="ＭＳ Ｐゴシック" charset="-128"/>
              </a:rPr>
              <a:t>  by mid</a:t>
            </a:r>
            <a:r>
              <a:rPr lang="en-GB" altLang="fr-FR" sz="2000" dirty="0">
                <a:solidFill>
                  <a:schemeClr val="bg1"/>
                </a:solidFill>
                <a:latin typeface="Cambria" charset="0"/>
                <a:ea typeface="ＭＳ Ｐゴシック" charset="-128"/>
              </a:rPr>
              <a:t>-2018</a:t>
            </a:r>
            <a:endParaRPr lang="fr-FR" altLang="fr-FR" sz="2000" dirty="0">
              <a:solidFill>
                <a:schemeClr val="bg1"/>
              </a:solidFill>
              <a:latin typeface="Cambria" charset="0"/>
              <a:ea typeface="ＭＳ Ｐゴシック" charset="-128"/>
            </a:endParaRPr>
          </a:p>
          <a:p>
            <a:endParaRPr lang="fr-FR" sz="20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ZoneTexte 1"/>
          <p:cNvSpPr txBox="1">
            <a:spLocks noChangeArrowheads="1"/>
          </p:cNvSpPr>
          <p:nvPr/>
        </p:nvSpPr>
        <p:spPr bwMode="auto">
          <a:xfrm>
            <a:off x="539750" y="260350"/>
            <a:ext cx="684053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en-GB" altLang="fr-FR" dirty="0">
                <a:solidFill>
                  <a:schemeClr val="accent1"/>
                </a:solidFill>
                <a:latin typeface="Cambria"/>
                <a:cs typeface="Cambria"/>
              </a:rPr>
              <a:t>A strategic alliance  </a:t>
            </a:r>
          </a:p>
          <a:p>
            <a:pPr algn="ctr"/>
            <a:r>
              <a:rPr lang="en-GB" altLang="fr-FR" sz="2000" dirty="0">
                <a:solidFill>
                  <a:schemeClr val="accent1"/>
                </a:solidFill>
                <a:latin typeface="Cambria"/>
                <a:cs typeface="Cambria"/>
              </a:rPr>
              <a:t>The  </a:t>
            </a:r>
            <a:r>
              <a:rPr lang="en-GB" altLang="fr-FR" sz="2000" dirty="0" err="1">
                <a:solidFill>
                  <a:schemeClr val="accent1"/>
                </a:solidFill>
                <a:latin typeface="Cambria"/>
                <a:cs typeface="Cambria"/>
              </a:rPr>
              <a:t>interdisciplinarity</a:t>
            </a:r>
            <a:r>
              <a:rPr lang="en-GB" altLang="fr-FR" sz="2000" dirty="0">
                <a:solidFill>
                  <a:schemeClr val="accent1"/>
                </a:solidFill>
                <a:latin typeface="Cambria"/>
                <a:cs typeface="Cambria"/>
              </a:rPr>
              <a:t> with Geosciences   </a:t>
            </a:r>
            <a:r>
              <a:rPr lang="en-GB" altLang="fr-FR" sz="2000" dirty="0" err="1">
                <a:solidFill>
                  <a:schemeClr val="accent1"/>
                </a:solidFill>
                <a:latin typeface="Cambria"/>
                <a:cs typeface="Cambria"/>
              </a:rPr>
              <a:t>Labex</a:t>
            </a:r>
            <a:r>
              <a:rPr lang="en-GB" altLang="fr-FR" sz="2000" dirty="0">
                <a:solidFill>
                  <a:schemeClr val="accent1"/>
                </a:solidFill>
                <a:latin typeface="Cambria"/>
                <a:cs typeface="Cambria"/>
              </a:rPr>
              <a:t> </a:t>
            </a:r>
            <a:r>
              <a:rPr lang="en-GB" altLang="fr-FR" sz="2000" dirty="0" err="1">
                <a:solidFill>
                  <a:schemeClr val="accent1"/>
                </a:solidFill>
                <a:latin typeface="Cambria"/>
                <a:cs typeface="Cambria"/>
              </a:rPr>
              <a:t>Univearths</a:t>
            </a:r>
            <a:r>
              <a:rPr lang="en-GB" altLang="fr-FR" sz="2000" dirty="0">
                <a:solidFill>
                  <a:schemeClr val="accent1"/>
                </a:solidFill>
                <a:latin typeface="Cambria"/>
                <a:cs typeface="Cambria"/>
              </a:rPr>
              <a:t>+</a:t>
            </a:r>
          </a:p>
        </p:txBody>
      </p:sp>
      <p:pic>
        <p:nvPicPr>
          <p:cNvPr id="4403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36912"/>
            <a:ext cx="6521934" cy="374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ZoneTexte 3"/>
          <p:cNvSpPr txBox="1">
            <a:spLocks noChangeArrowheads="1"/>
          </p:cNvSpPr>
          <p:nvPr/>
        </p:nvSpPr>
        <p:spPr bwMode="auto">
          <a:xfrm>
            <a:off x="899592" y="1268760"/>
            <a:ext cx="7201048"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buFont typeface="Wingdings" charset="2"/>
              <a:buChar char="Ø"/>
            </a:pPr>
            <a:r>
              <a:rPr lang="en-CA" altLang="fr-FR" sz="2000" dirty="0" smtClean="0">
                <a:solidFill>
                  <a:srgbClr val="FFFFFF"/>
                </a:solidFill>
                <a:latin typeface="Cambria" charset="0"/>
                <a:ea typeface="ＭＳ Ｐゴシック" charset="-128"/>
                <a:cs typeface="Cambria" charset="0"/>
                <a:sym typeface="Wingdings" charset="2"/>
              </a:rPr>
              <a:t>EUR  </a:t>
            </a:r>
            <a:r>
              <a:rPr lang="en-CA" altLang="fr-FR" sz="2000" dirty="0" smtClean="0">
                <a:solidFill>
                  <a:srgbClr val="FFFFFF"/>
                </a:solidFill>
                <a:latin typeface="Cambria" charset="0"/>
                <a:ea typeface="ＭＳ Ｐゴシック" charset="-128"/>
                <a:cs typeface="Cambria" charset="0"/>
              </a:rPr>
              <a:t>EPU  (AIM,APC,IPGP)  Not retained </a:t>
            </a:r>
          </a:p>
          <a:p>
            <a:pPr algn="ctr" eaLnBrk="1" hangingPunct="1">
              <a:buFont typeface="Wingdings" charset="2"/>
              <a:buChar char="è"/>
            </a:pPr>
            <a:endParaRPr lang="en-CA" altLang="fr-FR" sz="2000" dirty="0" smtClean="0">
              <a:solidFill>
                <a:srgbClr val="FFFFFF"/>
              </a:solidFill>
              <a:latin typeface="Cambria" charset="0"/>
              <a:ea typeface="ＭＳ Ｐゴシック" charset="-128"/>
              <a:cs typeface="Cambria" charset="0"/>
            </a:endParaRPr>
          </a:p>
          <a:p>
            <a:pPr algn="ctr" eaLnBrk="1" hangingPunct="1">
              <a:buFont typeface="Wingdings" charset="2"/>
              <a:buChar char="ü"/>
            </a:pPr>
            <a:r>
              <a:rPr lang="en-CA" altLang="fr-FR" sz="2000" dirty="0" smtClean="0">
                <a:solidFill>
                  <a:srgbClr val="FFFFFF"/>
                </a:solidFill>
                <a:latin typeface="Cambria" charset="0"/>
                <a:ea typeface="ＭＳ Ｐゴシック" charset="-128"/>
                <a:cs typeface="Cambria" charset="0"/>
              </a:rPr>
              <a:t>Data  </a:t>
            </a:r>
            <a:r>
              <a:rPr lang="en-CA" altLang="fr-FR" sz="2000" dirty="0" err="1" smtClean="0">
                <a:solidFill>
                  <a:srgbClr val="FFFFFF"/>
                </a:solidFill>
                <a:latin typeface="Cambria" charset="0"/>
                <a:ea typeface="ＭＳ Ｐゴシック" charset="-128"/>
                <a:cs typeface="Cambria" charset="0"/>
              </a:rPr>
              <a:t>Plateforme</a:t>
            </a:r>
            <a:r>
              <a:rPr lang="en-CA" altLang="fr-FR" sz="2000" dirty="0" smtClean="0">
                <a:solidFill>
                  <a:srgbClr val="FFFFFF"/>
                </a:solidFill>
                <a:latin typeface="Cambria" charset="0"/>
                <a:ea typeface="ＭＳ Ｐゴシック" charset="-128"/>
                <a:cs typeface="Cambria" charset="0"/>
              </a:rPr>
              <a:t> DANTE (APC, IPGP) retained (see above)</a:t>
            </a:r>
            <a:endParaRPr lang="en-CA" altLang="fr-FR" sz="2000" dirty="0">
              <a:solidFill>
                <a:srgbClr val="FFFFFF"/>
              </a:solidFill>
              <a:latin typeface="Cambria" charset="0"/>
              <a:ea typeface="ＭＳ Ｐゴシック" charset="-128"/>
              <a:cs typeface="Cambria"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79388" y="260350"/>
            <a:ext cx="1152525" cy="10810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a:solidFill>
                  <a:srgbClr val="000000"/>
                </a:solidFill>
                <a:latin typeface="Arial" charset="0"/>
                <a:ea typeface="ＭＳ Ｐゴシック" charset="-128"/>
              </a:rPr>
              <a:t>∂</a:t>
            </a:r>
          </a:p>
        </p:txBody>
      </p:sp>
      <p:pic>
        <p:nvPicPr>
          <p:cNvPr id="41986" name="Image 6" descr="LOGO_RFPU Vb2.psd"/>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88640"/>
            <a:ext cx="2029744" cy="1456655"/>
          </a:xfrm>
          <a:prstGeom prst="rect">
            <a:avLst/>
          </a:prstGeom>
          <a:solidFill>
            <a:srgbClr val="FFFFFF"/>
          </a:solidFill>
          <a:ln w="9525">
            <a:noFill/>
            <a:miter lim="800000"/>
            <a:headEnd/>
            <a:tailEnd/>
          </a:ln>
          <a:extLst/>
        </p:spPr>
      </p:pic>
      <p:sp>
        <p:nvSpPr>
          <p:cNvPr id="8" name="ZoneTexte 7"/>
          <p:cNvSpPr txBox="1">
            <a:spLocks noChangeArrowheads="1"/>
          </p:cNvSpPr>
          <p:nvPr/>
        </p:nvSpPr>
        <p:spPr bwMode="auto">
          <a:xfrm>
            <a:off x="760413" y="252413"/>
            <a:ext cx="8208962" cy="708025"/>
          </a:xfrm>
          <a:prstGeom prst="rect">
            <a:avLst/>
          </a:prstGeom>
          <a:noFill/>
          <a:ln w="9525">
            <a:solidFill>
              <a:srgbClr val="2E2ECB"/>
            </a:solidFill>
            <a:miter lim="800000"/>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spAutoFit/>
          </a:bodyPr>
          <a:lstStyle/>
          <a:p>
            <a:pPr algn="ctr" defTabSz="914306" fontAlgn="auto">
              <a:spcBef>
                <a:spcPts val="0"/>
              </a:spcBef>
              <a:spcAft>
                <a:spcPts val="0"/>
              </a:spcAft>
              <a:defRPr/>
            </a:pPr>
            <a:r>
              <a:rPr lang="fr-FR" sz="2000">
                <a:solidFill>
                  <a:schemeClr val="accent1"/>
                </a:solidFill>
                <a:latin typeface="Cambria"/>
                <a:ea typeface="+mn-ea"/>
                <a:cs typeface="Cambria"/>
              </a:rPr>
              <a:t>Paris Center for </a:t>
            </a:r>
            <a:r>
              <a:rPr lang="fr-FR" sz="2000" err="1">
                <a:solidFill>
                  <a:schemeClr val="accent1"/>
                </a:solidFill>
                <a:latin typeface="Cambria"/>
                <a:ea typeface="+mn-ea"/>
                <a:cs typeface="Cambria"/>
              </a:rPr>
              <a:t>Cosmological</a:t>
            </a:r>
            <a:r>
              <a:rPr lang="fr-FR" sz="2000">
                <a:solidFill>
                  <a:schemeClr val="accent1"/>
                </a:solidFill>
                <a:latin typeface="Cambria"/>
                <a:ea typeface="+mn-ea"/>
                <a:cs typeface="Cambria"/>
              </a:rPr>
              <a:t> </a:t>
            </a:r>
            <a:r>
              <a:rPr lang="fr-FR" sz="2000" err="1">
                <a:solidFill>
                  <a:schemeClr val="accent1"/>
                </a:solidFill>
                <a:latin typeface="Cambria"/>
                <a:ea typeface="+mn-ea"/>
                <a:cs typeface="Cambria"/>
              </a:rPr>
              <a:t>Physics</a:t>
            </a:r>
            <a:r>
              <a:rPr lang="fr-FR" sz="2000">
                <a:solidFill>
                  <a:schemeClr val="accent1"/>
                </a:solidFill>
                <a:latin typeface="Cambria"/>
                <a:ea typeface="+mn-ea"/>
                <a:cs typeface="Cambria"/>
              </a:rPr>
              <a:t>  </a:t>
            </a:r>
          </a:p>
          <a:p>
            <a:pPr algn="ctr" defTabSz="914306" fontAlgn="auto">
              <a:spcBef>
                <a:spcPts val="0"/>
              </a:spcBef>
              <a:spcAft>
                <a:spcPts val="0"/>
              </a:spcAft>
              <a:defRPr/>
            </a:pPr>
            <a:r>
              <a:rPr lang="fr-FR" sz="2000">
                <a:solidFill>
                  <a:schemeClr val="accent1"/>
                </a:solidFill>
                <a:latin typeface="Cambria"/>
                <a:ea typeface="+mn-ea"/>
                <a:cs typeface="Cambria"/>
              </a:rPr>
              <a:t>APC ,GEPI,  LPNHE, LPTENS, </a:t>
            </a:r>
            <a:r>
              <a:rPr lang="fr-FR" sz="2000" err="1">
                <a:solidFill>
                  <a:schemeClr val="accent1"/>
                </a:solidFill>
                <a:latin typeface="Cambria"/>
                <a:ea typeface="+mn-ea"/>
                <a:cs typeface="Cambria"/>
              </a:rPr>
              <a:t>LuTH</a:t>
            </a:r>
            <a:endParaRPr lang="fr-FR" sz="2000">
              <a:solidFill>
                <a:schemeClr val="accent1"/>
              </a:solidFill>
              <a:latin typeface="Cambria"/>
              <a:ea typeface="+mn-ea"/>
              <a:cs typeface="Cambria"/>
            </a:endParaRPr>
          </a:p>
        </p:txBody>
      </p:sp>
      <p:pic>
        <p:nvPicPr>
          <p:cNvPr id="41988" name="Espace réservé du contenu 3" descr="Capture d’écran 2014-09-17 à 15.50.25.png"/>
          <p:cNvPicPr>
            <a:picLocks noChangeAspect="1"/>
          </p:cNvPicPr>
          <p:nvPr/>
        </p:nvPicPr>
        <p:blipFill>
          <a:blip r:embed="rId3">
            <a:extLst>
              <a:ext uri="{28A0092B-C50C-407E-A947-70E740481C1C}">
                <a14:useLocalDpi xmlns:a14="http://schemas.microsoft.com/office/drawing/2010/main" val="0"/>
              </a:ext>
            </a:extLst>
          </a:blip>
          <a:srcRect l="14670" t="32819" r="11359" b="16716"/>
          <a:stretch>
            <a:fillRect/>
          </a:stretch>
        </p:blipFill>
        <p:spPr bwMode="auto">
          <a:xfrm>
            <a:off x="6084168" y="1772816"/>
            <a:ext cx="2785785" cy="1262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ZoneTexte 9"/>
          <p:cNvSpPr txBox="1">
            <a:spLocks noChangeArrowheads="1"/>
          </p:cNvSpPr>
          <p:nvPr/>
        </p:nvSpPr>
        <p:spPr bwMode="auto">
          <a:xfrm>
            <a:off x="2627784" y="1052736"/>
            <a:ext cx="6265391"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800" dirty="0" err="1">
                <a:solidFill>
                  <a:schemeClr val="bg1"/>
                </a:solidFill>
                <a:latin typeface="Cambria" charset="0"/>
              </a:rPr>
              <a:t>Foundation</a:t>
            </a:r>
            <a:r>
              <a:rPr lang="fr-FR" altLang="fr-FR" sz="1800" dirty="0">
                <a:solidFill>
                  <a:schemeClr val="bg1"/>
                </a:solidFill>
                <a:latin typeface="Cambria" charset="0"/>
              </a:rPr>
              <a:t> « </a:t>
            </a:r>
            <a:r>
              <a:rPr lang="fr-FR" altLang="fr-FR" sz="1800" dirty="0" err="1">
                <a:solidFill>
                  <a:schemeClr val="bg1"/>
                </a:solidFill>
                <a:latin typeface="Cambria" charset="0"/>
              </a:rPr>
              <a:t>Physics</a:t>
            </a:r>
            <a:r>
              <a:rPr lang="fr-FR" altLang="fr-FR" sz="1800" dirty="0">
                <a:solidFill>
                  <a:schemeClr val="bg1"/>
                </a:solidFill>
                <a:latin typeface="Cambria" charset="0"/>
              </a:rPr>
              <a:t> of the </a:t>
            </a:r>
            <a:r>
              <a:rPr lang="fr-FR" altLang="fr-FR" sz="1800" dirty="0" err="1">
                <a:solidFill>
                  <a:schemeClr val="bg1"/>
                </a:solidFill>
                <a:latin typeface="Cambria" charset="0"/>
              </a:rPr>
              <a:t>Universe</a:t>
            </a:r>
            <a:r>
              <a:rPr lang="fr-FR" altLang="fr-FR" sz="1800" dirty="0">
                <a:solidFill>
                  <a:schemeClr val="bg1"/>
                </a:solidFill>
                <a:latin typeface="Cambria" charset="0"/>
              </a:rPr>
              <a:t> »</a:t>
            </a:r>
          </a:p>
          <a:p>
            <a:r>
              <a:rPr lang="fr-FR" altLang="fr-FR" sz="1800" dirty="0">
                <a:solidFill>
                  <a:schemeClr val="bg1"/>
                </a:solidFill>
                <a:latin typeface="Cambria" charset="0"/>
              </a:rPr>
              <a:t>Chair 	G. </a:t>
            </a:r>
            <a:r>
              <a:rPr lang="fr-FR" altLang="fr-FR" sz="1800" dirty="0" err="1">
                <a:solidFill>
                  <a:schemeClr val="bg1"/>
                </a:solidFill>
                <a:latin typeface="Cambria" charset="0"/>
              </a:rPr>
              <a:t>Smoot</a:t>
            </a:r>
            <a:r>
              <a:rPr lang="fr-FR" altLang="fr-FR" sz="1800" dirty="0">
                <a:solidFill>
                  <a:schemeClr val="bg1"/>
                </a:solidFill>
                <a:latin typeface="Cambria" charset="0"/>
              </a:rPr>
              <a:t>,  </a:t>
            </a:r>
            <a:r>
              <a:rPr lang="fr-FR" altLang="fr-FR" sz="1800" dirty="0" err="1">
                <a:solidFill>
                  <a:schemeClr val="bg1"/>
                </a:solidFill>
                <a:latin typeface="Cambria" charset="0"/>
              </a:rPr>
              <a:t>Interim</a:t>
            </a:r>
            <a:r>
              <a:rPr lang="fr-FR" altLang="fr-FR" sz="1800" dirty="0">
                <a:solidFill>
                  <a:schemeClr val="bg1"/>
                </a:solidFill>
                <a:latin typeface="Cambria" charset="0"/>
              </a:rPr>
              <a:t> </a:t>
            </a:r>
            <a:r>
              <a:rPr lang="fr-FR" altLang="fr-FR" sz="1800" dirty="0" err="1">
                <a:solidFill>
                  <a:schemeClr val="bg1"/>
                </a:solidFill>
                <a:latin typeface="Cambria" charset="0"/>
              </a:rPr>
              <a:t>Director</a:t>
            </a:r>
            <a:r>
              <a:rPr lang="fr-FR" altLang="fr-FR" sz="1800" dirty="0">
                <a:solidFill>
                  <a:schemeClr val="bg1"/>
                </a:solidFill>
                <a:latin typeface="Cambria" charset="0"/>
              </a:rPr>
              <a:t> S. Katsanevas (</a:t>
            </a:r>
            <a:r>
              <a:rPr lang="fr-FR" altLang="fr-FR" sz="1800" dirty="0" err="1">
                <a:solidFill>
                  <a:schemeClr val="bg1"/>
                </a:solidFill>
                <a:latin typeface="Cambria" charset="0"/>
              </a:rPr>
              <a:t>replacing</a:t>
            </a:r>
            <a:r>
              <a:rPr lang="fr-FR" altLang="fr-FR" sz="1800" dirty="0">
                <a:solidFill>
                  <a:schemeClr val="bg1"/>
                </a:solidFill>
                <a:latin typeface="Cambria" charset="0"/>
              </a:rPr>
              <a:t> P. </a:t>
            </a:r>
            <a:r>
              <a:rPr lang="fr-FR" altLang="fr-FR" sz="1800" dirty="0" err="1">
                <a:solidFill>
                  <a:schemeClr val="bg1"/>
                </a:solidFill>
                <a:latin typeface="Cambria" charset="0"/>
              </a:rPr>
              <a:t>Binetruy</a:t>
            </a:r>
            <a:r>
              <a:rPr lang="fr-FR" altLang="fr-FR" sz="1800" dirty="0">
                <a:solidFill>
                  <a:schemeClr val="bg1"/>
                </a:solidFill>
                <a:latin typeface="Cambria" charset="0"/>
              </a:rPr>
              <a:t>)</a:t>
            </a:r>
          </a:p>
        </p:txBody>
      </p:sp>
      <p:sp>
        <p:nvSpPr>
          <p:cNvPr id="12" name="ZoneTexte 11"/>
          <p:cNvSpPr txBox="1"/>
          <p:nvPr/>
        </p:nvSpPr>
        <p:spPr>
          <a:xfrm>
            <a:off x="0" y="4293096"/>
            <a:ext cx="6012160" cy="923330"/>
          </a:xfrm>
          <a:prstGeom prst="rect">
            <a:avLst/>
          </a:prstGeom>
          <a:noFill/>
        </p:spPr>
        <p:txBody>
          <a:bodyPr wrap="square">
            <a:spAutoFit/>
          </a:bodyPr>
          <a:lstStyle/>
          <a:p>
            <a:pPr marL="285750" indent="-285750" defTabSz="914306" fontAlgn="auto">
              <a:spcBef>
                <a:spcPts val="0"/>
              </a:spcBef>
              <a:spcAft>
                <a:spcPts val="0"/>
              </a:spcAft>
              <a:buFont typeface="Arial"/>
              <a:buChar char="•"/>
              <a:defRPr/>
            </a:pPr>
            <a:r>
              <a:rPr lang="en-CA" sz="1800" dirty="0">
                <a:solidFill>
                  <a:srgbClr val="FFFFFF"/>
                </a:solidFill>
                <a:latin typeface="Cambria"/>
                <a:cs typeface="Cambria"/>
              </a:rPr>
              <a:t>A fellows  </a:t>
            </a:r>
            <a:r>
              <a:rPr lang="en-CA" sz="1800" dirty="0" smtClean="0">
                <a:solidFill>
                  <a:srgbClr val="FFFFFF"/>
                </a:solidFill>
                <a:latin typeface="Cambria"/>
                <a:cs typeface="Cambria"/>
              </a:rPr>
              <a:t>program (Recently 4 of which V. </a:t>
            </a:r>
            <a:r>
              <a:rPr lang="en-CA" sz="1800" dirty="0" err="1" smtClean="0">
                <a:solidFill>
                  <a:srgbClr val="FFFFFF"/>
                </a:solidFill>
                <a:latin typeface="Cambria"/>
                <a:cs typeface="Cambria"/>
              </a:rPr>
              <a:t>Domcke</a:t>
            </a:r>
            <a:r>
              <a:rPr lang="en-CA" sz="1800" dirty="0" smtClean="0">
                <a:solidFill>
                  <a:srgbClr val="FFFFFF"/>
                </a:solidFill>
                <a:latin typeface="Cambria"/>
                <a:cs typeface="Cambria"/>
              </a:rPr>
              <a:t> </a:t>
            </a:r>
            <a:r>
              <a:rPr lang="en-CA" sz="1800" dirty="0">
                <a:solidFill>
                  <a:srgbClr val="FFFFFF"/>
                </a:solidFill>
                <a:latin typeface="Cambria"/>
                <a:cs typeface="Cambria"/>
              </a:rPr>
              <a:t>L</a:t>
            </a:r>
            <a:r>
              <a:rPr lang="en-CA" sz="1800" dirty="0" smtClean="0">
                <a:solidFill>
                  <a:srgbClr val="FFFFFF"/>
                </a:solidFill>
                <a:latin typeface="Cambria"/>
                <a:cs typeface="Cambria"/>
              </a:rPr>
              <a:t>’Oreal Prize for Women)</a:t>
            </a:r>
            <a:endParaRPr lang="en-CA" sz="1800" dirty="0">
              <a:solidFill>
                <a:srgbClr val="FFFFFF"/>
              </a:solidFill>
              <a:latin typeface="Cambria"/>
              <a:cs typeface="Cambria"/>
            </a:endParaRPr>
          </a:p>
          <a:p>
            <a:pPr marL="285704" indent="-285750" defTabSz="914306" fontAlgn="auto">
              <a:spcBef>
                <a:spcPts val="0"/>
              </a:spcBef>
              <a:spcAft>
                <a:spcPts val="0"/>
              </a:spcAft>
              <a:buFont typeface="Arial"/>
              <a:buChar char="•"/>
              <a:defRPr/>
            </a:pPr>
            <a:r>
              <a:rPr lang="en-CA" sz="1800" dirty="0">
                <a:solidFill>
                  <a:srgbClr val="FFFFFF"/>
                </a:solidFill>
                <a:latin typeface="Cambria"/>
                <a:cs typeface="Cambria"/>
              </a:rPr>
              <a:t>Current focus: R&amp;D on </a:t>
            </a:r>
            <a:r>
              <a:rPr lang="en-CA" sz="1800" dirty="0" err="1" smtClean="0">
                <a:solidFill>
                  <a:srgbClr val="FFFFFF"/>
                </a:solidFill>
                <a:latin typeface="Cambria"/>
                <a:cs typeface="Cambria"/>
              </a:rPr>
              <a:t>submm</a:t>
            </a:r>
            <a:r>
              <a:rPr lang="en-CA" sz="1800" dirty="0" smtClean="0">
                <a:solidFill>
                  <a:srgbClr val="FFFFFF"/>
                </a:solidFill>
                <a:latin typeface="Cambria"/>
                <a:cs typeface="Cambria"/>
              </a:rPr>
              <a:t> detectors: </a:t>
            </a:r>
            <a:r>
              <a:rPr lang="en-CA" sz="1800" dirty="0">
                <a:solidFill>
                  <a:srgbClr val="FFFFFF"/>
                </a:solidFill>
                <a:latin typeface="Cambria"/>
                <a:cs typeface="Cambria"/>
              </a:rPr>
              <a:t> </a:t>
            </a:r>
            <a:r>
              <a:rPr lang="en-CA" sz="1800" dirty="0" smtClean="0">
                <a:solidFill>
                  <a:srgbClr val="FFFFFF"/>
                </a:solidFill>
                <a:latin typeface="Cambria"/>
                <a:cs typeface="Cambria"/>
              </a:rPr>
              <a:t>TES/KID) </a:t>
            </a:r>
            <a:endParaRPr lang="en-CA" sz="1800" dirty="0">
              <a:solidFill>
                <a:srgbClr val="FFFFFF"/>
              </a:solidFill>
              <a:latin typeface="Cambria"/>
              <a:cs typeface="Cambria"/>
            </a:endParaRPr>
          </a:p>
        </p:txBody>
      </p:sp>
      <p:sp>
        <p:nvSpPr>
          <p:cNvPr id="41992" name="Rectangle 13"/>
          <p:cNvSpPr>
            <a:spLocks noChangeArrowheads="1"/>
          </p:cNvSpPr>
          <p:nvPr/>
        </p:nvSpPr>
        <p:spPr bwMode="auto">
          <a:xfrm>
            <a:off x="0" y="1988840"/>
            <a:ext cx="6156176"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defTabSz="912813">
              <a:defRPr sz="2400">
                <a:solidFill>
                  <a:schemeClr val="tx1"/>
                </a:solidFill>
                <a:latin typeface="Times New Roman" charset="0"/>
                <a:ea typeface="MS PGothic" charset="-128"/>
              </a:defRPr>
            </a:lvl1pPr>
            <a:lvl2pPr marL="741363"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buFont typeface="Arial" charset="0"/>
              <a:buChar char="•"/>
            </a:pPr>
            <a:r>
              <a:rPr lang="en-CA" altLang="fr-FR" sz="1800" dirty="0">
                <a:solidFill>
                  <a:srgbClr val="FFFFFF"/>
                </a:solidFill>
                <a:latin typeface="Cambria" charset="0"/>
              </a:rPr>
              <a:t>Education and Outreach </a:t>
            </a:r>
          </a:p>
          <a:p>
            <a:pPr lvl="1">
              <a:buFont typeface="Arial" charset="0"/>
              <a:buChar char="•"/>
            </a:pPr>
            <a:r>
              <a:rPr lang="en-CA" altLang="fr-FR" sz="1800" dirty="0">
                <a:solidFill>
                  <a:srgbClr val="FFFFFF"/>
                </a:solidFill>
                <a:latin typeface="Cambria" charset="0"/>
              </a:rPr>
              <a:t>« Teaching the Universe » </a:t>
            </a:r>
          </a:p>
          <a:p>
            <a:pPr lvl="1">
              <a:buFont typeface="Arial" charset="0"/>
              <a:buChar char="•"/>
            </a:pPr>
            <a:r>
              <a:rPr lang="en-CA" altLang="fr-FR" sz="1800" dirty="0">
                <a:solidFill>
                  <a:srgbClr val="FFFFFF"/>
                </a:solidFill>
                <a:latin typeface="Cambria" charset="0"/>
              </a:rPr>
              <a:t>MOOC Gravity (P. </a:t>
            </a:r>
            <a:r>
              <a:rPr lang="en-CA" altLang="fr-FR" sz="1800" dirty="0" err="1" smtClean="0">
                <a:solidFill>
                  <a:srgbClr val="FFFFFF"/>
                </a:solidFill>
                <a:latin typeface="Cambria" charset="0"/>
              </a:rPr>
              <a:t>Binetry</a:t>
            </a:r>
            <a:r>
              <a:rPr lang="en-CA" altLang="fr-FR" sz="1800" dirty="0">
                <a:solidFill>
                  <a:srgbClr val="FFFFFF"/>
                </a:solidFill>
                <a:latin typeface="Cambria" charset="0"/>
              </a:rPr>
              <a:t> </a:t>
            </a:r>
            <a:r>
              <a:rPr lang="en-CA" altLang="fr-FR" sz="1800" dirty="0" smtClean="0">
                <a:solidFill>
                  <a:srgbClr val="FFFFFF"/>
                </a:solidFill>
                <a:latin typeface="Cambria" charset="0"/>
              </a:rPr>
              <a:t>+ G. Smoot, subscription 100.000 followers)</a:t>
            </a:r>
          </a:p>
          <a:p>
            <a:pPr lvl="1">
              <a:buFont typeface="Arial" charset="0"/>
              <a:buChar char="•"/>
            </a:pPr>
            <a:r>
              <a:rPr lang="en-CA" altLang="fr-FR" sz="1800" dirty="0" smtClean="0">
                <a:solidFill>
                  <a:srgbClr val="FFFFFF"/>
                </a:solidFill>
                <a:latin typeface="Cambria" charset="0"/>
              </a:rPr>
              <a:t>PW@APC</a:t>
            </a:r>
          </a:p>
          <a:p>
            <a:pPr lvl="1">
              <a:buFont typeface="Arial" charset="0"/>
              <a:buChar char="•"/>
            </a:pPr>
            <a:r>
              <a:rPr lang="en-CA" altLang="fr-FR" sz="1800" dirty="0" smtClean="0">
                <a:solidFill>
                  <a:srgbClr val="FFFFFF"/>
                </a:solidFill>
                <a:latin typeface="Cambria" charset="0"/>
              </a:rPr>
              <a:t>A conference program</a:t>
            </a:r>
          </a:p>
          <a:p>
            <a:pPr lvl="1">
              <a:buFont typeface="Arial" charset="0"/>
              <a:buChar char="•"/>
            </a:pPr>
            <a:r>
              <a:rPr lang="en-CA" altLang="fr-FR" sz="1800" dirty="0">
                <a:solidFill>
                  <a:srgbClr val="FFFFFF"/>
                </a:solidFill>
                <a:latin typeface="Cambria" charset="0"/>
              </a:rPr>
              <a:t>Art and Science   </a:t>
            </a:r>
            <a:r>
              <a:rPr lang="en-CA" altLang="fr-FR" sz="1800" dirty="0" err="1">
                <a:solidFill>
                  <a:srgbClr val="FFFFFF"/>
                </a:solidFill>
                <a:latin typeface="Cambria" charset="0"/>
              </a:rPr>
              <a:t>Univers</a:t>
            </a:r>
            <a:r>
              <a:rPr lang="en-CA" altLang="fr-FR" sz="1800" dirty="0">
                <a:solidFill>
                  <a:srgbClr val="FFFFFF"/>
                </a:solidFill>
                <a:latin typeface="Cambria" charset="0"/>
              </a:rPr>
              <a:t> 2.0 (Foundation </a:t>
            </a:r>
            <a:r>
              <a:rPr lang="en-CA" altLang="fr-FR" sz="1800" dirty="0" err="1">
                <a:solidFill>
                  <a:srgbClr val="FFFFFF"/>
                </a:solidFill>
                <a:latin typeface="Cambria" charset="0"/>
              </a:rPr>
              <a:t>Carasso</a:t>
            </a:r>
            <a:r>
              <a:rPr lang="en-CA" altLang="fr-FR" sz="1800" dirty="0">
                <a:solidFill>
                  <a:srgbClr val="FFFFFF"/>
                </a:solidFill>
                <a:latin typeface="Cambria" charset="0"/>
              </a:rPr>
              <a:t>)</a:t>
            </a:r>
          </a:p>
          <a:p>
            <a:pPr marL="455613" lvl="1" indent="0"/>
            <a:endParaRPr lang="en-CA" altLang="fr-FR" sz="1800" dirty="0">
              <a:solidFill>
                <a:srgbClr val="FFFFFF"/>
              </a:solidFill>
              <a:latin typeface="Cambria" charset="0"/>
            </a:endParaRPr>
          </a:p>
        </p:txBody>
      </p:sp>
      <p:sp>
        <p:nvSpPr>
          <p:cNvPr id="41993" name="Rectangle 14"/>
          <p:cNvSpPr>
            <a:spLocks noChangeArrowheads="1"/>
          </p:cNvSpPr>
          <p:nvPr/>
        </p:nvSpPr>
        <p:spPr bwMode="auto">
          <a:xfrm>
            <a:off x="107504" y="5733256"/>
            <a:ext cx="590465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buFont typeface="Arial" charset="0"/>
              <a:buChar char="•"/>
            </a:pPr>
            <a:r>
              <a:rPr lang="en-CA" altLang="fr-FR" sz="1800" dirty="0" smtClean="0">
                <a:solidFill>
                  <a:srgbClr val="FFFFFF"/>
                </a:solidFill>
                <a:latin typeface="Cambria" charset="0"/>
              </a:rPr>
              <a:t>International </a:t>
            </a:r>
            <a:r>
              <a:rPr lang="en-CA" altLang="fr-FR" sz="1800" dirty="0">
                <a:solidFill>
                  <a:srgbClr val="FFFFFF"/>
                </a:solidFill>
                <a:latin typeface="Cambria" charset="0"/>
              </a:rPr>
              <a:t>Donators  </a:t>
            </a:r>
            <a:r>
              <a:rPr lang="en-CA" altLang="fr-FR" sz="1800" dirty="0" smtClean="0">
                <a:solidFill>
                  <a:srgbClr val="FFFFFF"/>
                </a:solidFill>
                <a:latin typeface="Cambria" charset="0"/>
              </a:rPr>
              <a:t>(</a:t>
            </a:r>
            <a:r>
              <a:rPr lang="en-US" sz="1800" dirty="0">
                <a:solidFill>
                  <a:schemeClr val="bg1"/>
                </a:solidFill>
              </a:rPr>
              <a:t>Energetic Cosmos Laboratory  </a:t>
            </a:r>
            <a:r>
              <a:rPr lang="en-US" sz="1800" dirty="0" err="1">
                <a:solidFill>
                  <a:schemeClr val="bg1"/>
                </a:solidFill>
              </a:rPr>
              <a:t>Nazarbayev</a:t>
            </a:r>
            <a:r>
              <a:rPr lang="en-US" sz="1800" dirty="0">
                <a:solidFill>
                  <a:schemeClr val="bg1"/>
                </a:solidFill>
              </a:rPr>
              <a:t> </a:t>
            </a:r>
            <a:r>
              <a:rPr lang="en-US" sz="1800" dirty="0" smtClean="0">
                <a:solidFill>
                  <a:schemeClr val="bg1"/>
                </a:solidFill>
              </a:rPr>
              <a:t>University,</a:t>
            </a:r>
            <a:r>
              <a:rPr lang="fr-FR" sz="1800" dirty="0" smtClean="0">
                <a:solidFill>
                  <a:schemeClr val="bg1"/>
                </a:solidFill>
              </a:rPr>
              <a:t> </a:t>
            </a:r>
            <a:r>
              <a:rPr lang="en-CA" altLang="fr-FR" sz="1800" dirty="0" err="1" smtClean="0">
                <a:solidFill>
                  <a:srgbClr val="FFFFFF"/>
                </a:solidFill>
                <a:latin typeface="Cambria" charset="0"/>
              </a:rPr>
              <a:t>Kazhakstan</a:t>
            </a:r>
            <a:r>
              <a:rPr lang="en-CA" altLang="fr-FR" sz="1800" dirty="0" smtClean="0">
                <a:solidFill>
                  <a:srgbClr val="FFFFFF"/>
                </a:solidFill>
                <a:latin typeface="Cambria" charset="0"/>
              </a:rPr>
              <a:t>) on </a:t>
            </a:r>
            <a:r>
              <a:rPr lang="en-CA" altLang="fr-FR" sz="1800" dirty="0">
                <a:solidFill>
                  <a:srgbClr val="FFFFFF"/>
                </a:solidFill>
                <a:latin typeface="Cambria" charset="0"/>
              </a:rPr>
              <a:t> </a:t>
            </a:r>
            <a:r>
              <a:rPr lang="en-CA" altLang="fr-FR" sz="1800" dirty="0" smtClean="0">
                <a:solidFill>
                  <a:srgbClr val="FFFFFF"/>
                </a:solidFill>
                <a:latin typeface="Cambria" charset="0"/>
              </a:rPr>
              <a:t>extension of TES/KIDS sensitivity to the visible and  near-IR </a:t>
            </a:r>
            <a:endParaRPr lang="en-CA" altLang="fr-FR" sz="1800" dirty="0">
              <a:solidFill>
                <a:srgbClr val="FFFFFF"/>
              </a:solidFill>
              <a:latin typeface="Cambria" charset="0"/>
            </a:endParaRPr>
          </a:p>
        </p:txBody>
      </p:sp>
      <p:pic>
        <p:nvPicPr>
          <p:cNvPr id="2" name="Image 1" descr="parisdiderot56001s02session02.730x412_q85_crop-sc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3212976"/>
            <a:ext cx="2592288" cy="1480800"/>
          </a:xfrm>
          <a:prstGeom prst="rect">
            <a:avLst/>
          </a:prstGeom>
        </p:spPr>
      </p:pic>
      <p:pic>
        <p:nvPicPr>
          <p:cNvPr id="3" name="Image 2"/>
          <p:cNvPicPr>
            <a:picLocks noChangeAspect="1"/>
          </p:cNvPicPr>
          <p:nvPr/>
        </p:nvPicPr>
        <p:blipFill>
          <a:blip r:embed="rId5"/>
          <a:stretch>
            <a:fillRect/>
          </a:stretch>
        </p:blipFill>
        <p:spPr>
          <a:xfrm>
            <a:off x="6444208" y="4869160"/>
            <a:ext cx="2304256" cy="181181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79388" y="260350"/>
            <a:ext cx="1152525" cy="10810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a:solidFill>
                  <a:srgbClr val="000000"/>
                </a:solidFill>
                <a:latin typeface="Arial" charset="0"/>
                <a:ea typeface="ＭＳ Ｐゴシック" charset="-128"/>
              </a:rPr>
              <a:t>∂</a:t>
            </a:r>
          </a:p>
        </p:txBody>
      </p:sp>
      <p:pic>
        <p:nvPicPr>
          <p:cNvPr id="41986" name="Image 6" descr="LOGO_RFPU Vb2.psd"/>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88640"/>
            <a:ext cx="2029744" cy="1456655"/>
          </a:xfrm>
          <a:prstGeom prst="rect">
            <a:avLst/>
          </a:prstGeom>
          <a:solidFill>
            <a:srgbClr val="FFFFFF"/>
          </a:solidFill>
          <a:ln w="9525">
            <a:noFill/>
            <a:miter lim="800000"/>
            <a:headEnd/>
            <a:tailEnd/>
          </a:ln>
          <a:extLst/>
        </p:spPr>
      </p:pic>
      <p:sp>
        <p:nvSpPr>
          <p:cNvPr id="8" name="ZoneTexte 7"/>
          <p:cNvSpPr txBox="1">
            <a:spLocks noChangeArrowheads="1"/>
          </p:cNvSpPr>
          <p:nvPr/>
        </p:nvSpPr>
        <p:spPr bwMode="auto">
          <a:xfrm>
            <a:off x="760413" y="252413"/>
            <a:ext cx="8208962" cy="708025"/>
          </a:xfrm>
          <a:prstGeom prst="rect">
            <a:avLst/>
          </a:prstGeom>
          <a:noFill/>
          <a:ln w="9525">
            <a:solidFill>
              <a:srgbClr val="2E2ECB"/>
            </a:solidFill>
            <a:miter lim="800000"/>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spAutoFit/>
          </a:bodyPr>
          <a:lstStyle/>
          <a:p>
            <a:pPr algn="ctr" defTabSz="914306" fontAlgn="auto">
              <a:spcBef>
                <a:spcPts val="0"/>
              </a:spcBef>
              <a:spcAft>
                <a:spcPts val="0"/>
              </a:spcAft>
              <a:defRPr/>
            </a:pPr>
            <a:r>
              <a:rPr lang="fr-FR" sz="2000">
                <a:solidFill>
                  <a:schemeClr val="accent1"/>
                </a:solidFill>
                <a:latin typeface="Cambria"/>
                <a:ea typeface="+mn-ea"/>
                <a:cs typeface="Cambria"/>
              </a:rPr>
              <a:t>Paris Center for </a:t>
            </a:r>
            <a:r>
              <a:rPr lang="fr-FR" sz="2000" err="1">
                <a:solidFill>
                  <a:schemeClr val="accent1"/>
                </a:solidFill>
                <a:latin typeface="Cambria"/>
                <a:ea typeface="+mn-ea"/>
                <a:cs typeface="Cambria"/>
              </a:rPr>
              <a:t>Cosmological</a:t>
            </a:r>
            <a:r>
              <a:rPr lang="fr-FR" sz="2000">
                <a:solidFill>
                  <a:schemeClr val="accent1"/>
                </a:solidFill>
                <a:latin typeface="Cambria"/>
                <a:ea typeface="+mn-ea"/>
                <a:cs typeface="Cambria"/>
              </a:rPr>
              <a:t> </a:t>
            </a:r>
            <a:r>
              <a:rPr lang="fr-FR" sz="2000" err="1">
                <a:solidFill>
                  <a:schemeClr val="accent1"/>
                </a:solidFill>
                <a:latin typeface="Cambria"/>
                <a:ea typeface="+mn-ea"/>
                <a:cs typeface="Cambria"/>
              </a:rPr>
              <a:t>Physics</a:t>
            </a:r>
            <a:r>
              <a:rPr lang="fr-FR" sz="2000">
                <a:solidFill>
                  <a:schemeClr val="accent1"/>
                </a:solidFill>
                <a:latin typeface="Cambria"/>
                <a:ea typeface="+mn-ea"/>
                <a:cs typeface="Cambria"/>
              </a:rPr>
              <a:t>  </a:t>
            </a:r>
          </a:p>
          <a:p>
            <a:pPr algn="ctr" defTabSz="914306" fontAlgn="auto">
              <a:spcBef>
                <a:spcPts val="0"/>
              </a:spcBef>
              <a:spcAft>
                <a:spcPts val="0"/>
              </a:spcAft>
              <a:defRPr/>
            </a:pPr>
            <a:r>
              <a:rPr lang="fr-FR" sz="2000">
                <a:solidFill>
                  <a:schemeClr val="accent1"/>
                </a:solidFill>
                <a:latin typeface="Cambria"/>
                <a:ea typeface="+mn-ea"/>
                <a:cs typeface="Cambria"/>
              </a:rPr>
              <a:t>APC ,GEPI,  LPNHE, LPTENS, </a:t>
            </a:r>
            <a:r>
              <a:rPr lang="fr-FR" sz="2000" err="1">
                <a:solidFill>
                  <a:schemeClr val="accent1"/>
                </a:solidFill>
                <a:latin typeface="Cambria"/>
                <a:ea typeface="+mn-ea"/>
                <a:cs typeface="Cambria"/>
              </a:rPr>
              <a:t>LuTH</a:t>
            </a:r>
            <a:endParaRPr lang="fr-FR" sz="2000">
              <a:solidFill>
                <a:schemeClr val="accent1"/>
              </a:solidFill>
              <a:latin typeface="Cambria"/>
              <a:ea typeface="+mn-ea"/>
              <a:cs typeface="Cambria"/>
            </a:endParaRPr>
          </a:p>
        </p:txBody>
      </p:sp>
      <p:sp>
        <p:nvSpPr>
          <p:cNvPr id="5" name="Rectangle 4"/>
          <p:cNvSpPr/>
          <p:nvPr/>
        </p:nvSpPr>
        <p:spPr>
          <a:xfrm>
            <a:off x="0" y="1720840"/>
            <a:ext cx="8460432" cy="923330"/>
          </a:xfrm>
          <a:prstGeom prst="rect">
            <a:avLst/>
          </a:prstGeom>
        </p:spPr>
        <p:txBody>
          <a:bodyPr wrap="square">
            <a:spAutoFit/>
          </a:bodyPr>
          <a:lstStyle/>
          <a:p>
            <a:pPr algn="just">
              <a:tabLst>
                <a:tab pos="992188" algn="l"/>
              </a:tabLst>
            </a:pPr>
            <a:r>
              <a:rPr lang="en-CA" sz="1800" dirty="0" smtClean="0">
                <a:solidFill>
                  <a:srgbClr val="FFFF00"/>
                </a:solidFill>
                <a:latin typeface="Cambria"/>
                <a:cs typeface="Cambria"/>
              </a:rPr>
              <a:t> Q5: PCCP</a:t>
            </a:r>
            <a:r>
              <a:rPr lang="en-CA" sz="1800" dirty="0">
                <a:solidFill>
                  <a:srgbClr val="FFFF00"/>
                </a:solidFill>
                <a:latin typeface="Cambria"/>
                <a:cs typeface="Cambria"/>
              </a:rPr>
              <a:t>: What are the organizational and financial relations between The Paris Center for  Cosmological Physics (PCCP) and APC? Is there coordination between the PCCP scientific program and the APC physics group (Cosmology, Theory …)? </a:t>
            </a:r>
          </a:p>
        </p:txBody>
      </p:sp>
      <p:sp>
        <p:nvSpPr>
          <p:cNvPr id="6" name="ZoneTexte 5"/>
          <p:cNvSpPr txBox="1"/>
          <p:nvPr/>
        </p:nvSpPr>
        <p:spPr>
          <a:xfrm>
            <a:off x="179512" y="3068960"/>
            <a:ext cx="8424936" cy="3416320"/>
          </a:xfrm>
          <a:prstGeom prst="rect">
            <a:avLst/>
          </a:prstGeom>
          <a:noFill/>
        </p:spPr>
        <p:txBody>
          <a:bodyPr wrap="square" rtlCol="0">
            <a:spAutoFit/>
          </a:bodyPr>
          <a:lstStyle/>
          <a:p>
            <a:pPr marL="342900" indent="-342900">
              <a:buFont typeface="Arial"/>
              <a:buChar char="•"/>
            </a:pPr>
            <a:r>
              <a:rPr lang="en-CA" sz="1800" dirty="0" smtClean="0">
                <a:solidFill>
                  <a:schemeClr val="bg1"/>
                </a:solidFill>
                <a:latin typeface="Cambria"/>
                <a:cs typeface="Cambria"/>
              </a:rPr>
              <a:t>On the financial level, there is complete separation and autonomy, since PCCP is supported by a Foundation (RFPU) , with an executive director a president, and an independent council. Audited every year. </a:t>
            </a:r>
          </a:p>
          <a:p>
            <a:pPr marL="342900" indent="-342900">
              <a:buFont typeface="Arial"/>
              <a:buChar char="•"/>
            </a:pPr>
            <a:r>
              <a:rPr lang="en-CA" sz="1800" dirty="0" smtClean="0">
                <a:solidFill>
                  <a:schemeClr val="bg1"/>
                </a:solidFill>
                <a:latin typeface="Cambria"/>
                <a:cs typeface="Cambria"/>
              </a:rPr>
              <a:t>On the  scientific side there is complete coordination in the cosmology and gravitation sector with APC groups</a:t>
            </a:r>
          </a:p>
          <a:p>
            <a:pPr marL="342900" indent="-342900">
              <a:buFont typeface="Arial"/>
              <a:buChar char="•"/>
            </a:pPr>
            <a:r>
              <a:rPr lang="en-CA" sz="1800" dirty="0" smtClean="0">
                <a:solidFill>
                  <a:schemeClr val="bg1"/>
                </a:solidFill>
                <a:latin typeface="Cambria"/>
                <a:cs typeface="Cambria"/>
              </a:rPr>
              <a:t>Lately the shift of the focus on detectors has permitted , with the help of DIM-ACAV (region), </a:t>
            </a:r>
            <a:r>
              <a:rPr lang="en-CA" sz="1800" dirty="0" err="1" smtClean="0">
                <a:solidFill>
                  <a:schemeClr val="bg1"/>
                </a:solidFill>
                <a:latin typeface="Cambria"/>
                <a:cs typeface="Cambria"/>
              </a:rPr>
              <a:t>Univearths</a:t>
            </a:r>
            <a:r>
              <a:rPr lang="en-CA" sz="1800" dirty="0" smtClean="0">
                <a:solidFill>
                  <a:schemeClr val="bg1"/>
                </a:solidFill>
                <a:latin typeface="Cambria"/>
                <a:cs typeface="Cambria"/>
              </a:rPr>
              <a:t> and international donators, in collaboration with GEPI to start an activity on TES/KIDS detectors, extending their reach to the visible and  near-IR with applications extending from Earth, Planetary and Cosmology to medicine. </a:t>
            </a:r>
          </a:p>
          <a:p>
            <a:pPr marL="342900" indent="-342900">
              <a:buFont typeface="Arial"/>
              <a:buChar char="•"/>
            </a:pPr>
            <a:r>
              <a:rPr lang="en-CA" sz="1800" dirty="0" smtClean="0">
                <a:solidFill>
                  <a:schemeClr val="bg1"/>
                </a:solidFill>
                <a:latin typeface="Cambria"/>
                <a:cs typeface="Cambria"/>
              </a:rPr>
              <a:t>The hiring policy has shifted to this domain, and this work is done in complete synergy with the </a:t>
            </a:r>
            <a:r>
              <a:rPr lang="en-CA" sz="1800" dirty="0" err="1" smtClean="0">
                <a:solidFill>
                  <a:schemeClr val="bg1"/>
                </a:solidFill>
                <a:latin typeface="Cambria"/>
                <a:cs typeface="Cambria"/>
              </a:rPr>
              <a:t>millimetric</a:t>
            </a:r>
            <a:r>
              <a:rPr lang="en-CA" sz="1800" dirty="0" smtClean="0">
                <a:solidFill>
                  <a:schemeClr val="bg1"/>
                </a:solidFill>
                <a:latin typeface="Cambria"/>
                <a:cs typeface="Cambria"/>
              </a:rPr>
              <a:t> lab </a:t>
            </a:r>
            <a:r>
              <a:rPr lang="en-CA" sz="1800" dirty="0" err="1" smtClean="0">
                <a:solidFill>
                  <a:schemeClr val="bg1"/>
                </a:solidFill>
                <a:latin typeface="Cambria"/>
                <a:cs typeface="Cambria"/>
              </a:rPr>
              <a:t>responsibles</a:t>
            </a:r>
            <a:r>
              <a:rPr lang="en-CA" sz="1800" dirty="0" smtClean="0">
                <a:solidFill>
                  <a:schemeClr val="bg1"/>
                </a:solidFill>
                <a:latin typeface="Cambria"/>
                <a:cs typeface="Cambria"/>
              </a:rPr>
              <a:t> (M. </a:t>
            </a:r>
            <a:r>
              <a:rPr lang="en-CA" sz="1800" dirty="0" err="1" smtClean="0">
                <a:solidFill>
                  <a:schemeClr val="bg1"/>
                </a:solidFill>
                <a:latin typeface="Cambria"/>
                <a:cs typeface="Cambria"/>
              </a:rPr>
              <a:t>Piat</a:t>
            </a:r>
            <a:r>
              <a:rPr lang="en-CA" sz="1800" dirty="0" smtClean="0">
                <a:solidFill>
                  <a:schemeClr val="bg1"/>
                </a:solidFill>
                <a:latin typeface="Cambria"/>
                <a:cs typeface="Cambria"/>
              </a:rPr>
              <a:t> et al)</a:t>
            </a:r>
            <a:endParaRPr lang="en-CA" sz="1800" dirty="0">
              <a:solidFill>
                <a:schemeClr val="bg1"/>
              </a:solidFill>
              <a:latin typeface="Cambria"/>
              <a:cs typeface="Cambria"/>
            </a:endParaRPr>
          </a:p>
        </p:txBody>
      </p:sp>
    </p:spTree>
    <p:extLst>
      <p:ext uri="{BB962C8B-B14F-4D97-AF65-F5344CB8AC3E}">
        <p14:creationId xmlns:p14="http://schemas.microsoft.com/office/powerpoint/2010/main" val="1854306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60648"/>
            <a:ext cx="8953500" cy="523220"/>
          </a:xfrm>
          <a:prstGeom prst="rect">
            <a:avLst/>
          </a:prstGeom>
          <a:noFill/>
        </p:spPr>
        <p:txBody>
          <a:bodyPr wrap="square" rtlCol="0">
            <a:spAutoFit/>
          </a:bodyPr>
          <a:lstStyle/>
          <a:p>
            <a:pPr algn="ctr" defTabSz="914306" fontAlgn="auto">
              <a:spcBef>
                <a:spcPts val="0"/>
              </a:spcBef>
              <a:spcAft>
                <a:spcPts val="0"/>
              </a:spcAft>
            </a:pPr>
            <a:r>
              <a:rPr lang="en-CA" sz="2800" dirty="0" smtClean="0">
                <a:solidFill>
                  <a:srgbClr val="FFFF00"/>
                </a:solidFill>
                <a:latin typeface="Cambria"/>
                <a:cs typeface="Cambria"/>
              </a:rPr>
              <a:t>APPEC functional centre</a:t>
            </a:r>
            <a:endParaRPr lang="en-CA" dirty="0" smtClean="0">
              <a:solidFill>
                <a:srgbClr val="FFFF00"/>
              </a:solidFill>
              <a:latin typeface="Cambria"/>
              <a:cs typeface="Cambria"/>
            </a:endParaRPr>
          </a:p>
        </p:txBody>
      </p:sp>
      <p:sp>
        <p:nvSpPr>
          <p:cNvPr id="2" name="ZoneTexte 1"/>
          <p:cNvSpPr txBox="1"/>
          <p:nvPr/>
        </p:nvSpPr>
        <p:spPr>
          <a:xfrm>
            <a:off x="179512" y="917912"/>
            <a:ext cx="6192688" cy="5847755"/>
          </a:xfrm>
          <a:prstGeom prst="rect">
            <a:avLst/>
          </a:prstGeom>
          <a:noFill/>
        </p:spPr>
        <p:txBody>
          <a:bodyPr wrap="square" rtlCol="0">
            <a:spAutoFit/>
          </a:bodyPr>
          <a:lstStyle/>
          <a:p>
            <a:pPr marL="0" lvl="1" defTabSz="914306" fontAlgn="auto">
              <a:spcBef>
                <a:spcPts val="0"/>
              </a:spcBef>
              <a:spcAft>
                <a:spcPts val="0"/>
              </a:spcAft>
            </a:pPr>
            <a:endParaRPr lang="en-CA" sz="2000" dirty="0" smtClean="0">
              <a:solidFill>
                <a:srgbClr val="FFFF00"/>
              </a:solidFill>
              <a:latin typeface="Cambria"/>
              <a:cs typeface="Cambria"/>
            </a:endParaRPr>
          </a:p>
          <a:p>
            <a:pPr marL="0" lvl="1" defTabSz="914306" fontAlgn="auto">
              <a:spcBef>
                <a:spcPts val="0"/>
              </a:spcBef>
              <a:spcAft>
                <a:spcPts val="0"/>
              </a:spcAft>
            </a:pPr>
            <a:r>
              <a:rPr lang="en-CA" sz="2000" dirty="0" smtClean="0">
                <a:solidFill>
                  <a:srgbClr val="FFFF00"/>
                </a:solidFill>
                <a:latin typeface="Cambria"/>
                <a:cs typeface="Cambria"/>
              </a:rPr>
              <a:t>Mandate of APC Functional centre</a:t>
            </a:r>
          </a:p>
          <a:p>
            <a:pPr marL="285750" indent="-285750" defTabSz="914306" fontAlgn="auto">
              <a:spcBef>
                <a:spcPts val="0"/>
              </a:spcBef>
              <a:spcAft>
                <a:spcPts val="0"/>
              </a:spcAft>
              <a:buFont typeface="Arial"/>
              <a:buChar char="•"/>
            </a:pPr>
            <a:r>
              <a:rPr lang="en-CA" sz="2000" dirty="0" smtClean="0">
                <a:solidFill>
                  <a:srgbClr val="FFFFFF"/>
                </a:solidFill>
                <a:latin typeface="Cambria"/>
                <a:cs typeface="Cambria"/>
              </a:rPr>
              <a:t>Strategy </a:t>
            </a:r>
          </a:p>
          <a:p>
            <a:pPr marL="285750" indent="-285750" defTabSz="914306" fontAlgn="auto">
              <a:spcBef>
                <a:spcPts val="0"/>
              </a:spcBef>
              <a:spcAft>
                <a:spcPts val="0"/>
              </a:spcAft>
              <a:buFont typeface="Arial"/>
              <a:buChar char="•"/>
            </a:pPr>
            <a:r>
              <a:rPr lang="en-CA" sz="2000" dirty="0" smtClean="0">
                <a:solidFill>
                  <a:srgbClr val="FFFFFF"/>
                </a:solidFill>
                <a:latin typeface="Cambria"/>
                <a:cs typeface="Cambria"/>
              </a:rPr>
              <a:t>Interdisciplinary issues</a:t>
            </a:r>
          </a:p>
          <a:p>
            <a:pPr defTabSz="914306" fontAlgn="auto">
              <a:spcBef>
                <a:spcPts val="0"/>
              </a:spcBef>
              <a:spcAft>
                <a:spcPts val="0"/>
              </a:spcAft>
            </a:pPr>
            <a:endParaRPr lang="en-CA" sz="2000" dirty="0" smtClean="0">
              <a:solidFill>
                <a:srgbClr val="FFFFFF"/>
              </a:solidFill>
              <a:latin typeface="Cambria"/>
              <a:cs typeface="Cambria"/>
            </a:endParaRPr>
          </a:p>
          <a:p>
            <a:pPr defTabSz="914306" fontAlgn="auto">
              <a:spcBef>
                <a:spcPts val="0"/>
              </a:spcBef>
              <a:spcAft>
                <a:spcPts val="0"/>
              </a:spcAft>
            </a:pPr>
            <a:r>
              <a:rPr lang="en-CA" sz="2000" dirty="0" smtClean="0">
                <a:solidFill>
                  <a:srgbClr val="FFFF00"/>
                </a:solidFill>
                <a:latin typeface="Cambria"/>
                <a:cs typeface="Cambria"/>
              </a:rPr>
              <a:t>Recent Highlights </a:t>
            </a:r>
            <a:endParaRPr lang="en-CA" sz="2000" dirty="0">
              <a:solidFill>
                <a:srgbClr val="FFFF00"/>
              </a:solidFill>
              <a:latin typeface="Cambria"/>
              <a:cs typeface="Cambria"/>
            </a:endParaRPr>
          </a:p>
          <a:p>
            <a:pPr marL="342900" indent="-342900" defTabSz="914306" fontAlgn="auto">
              <a:spcBef>
                <a:spcPts val="0"/>
              </a:spcBef>
              <a:spcAft>
                <a:spcPts val="0"/>
              </a:spcAft>
              <a:buFont typeface="Arial"/>
              <a:buChar char="•"/>
            </a:pPr>
            <a:r>
              <a:rPr lang="en-CA" sz="2000" dirty="0" smtClean="0">
                <a:solidFill>
                  <a:srgbClr val="FFFFFF"/>
                </a:solidFill>
                <a:latin typeface="Cambria"/>
                <a:cs typeface="Cambria"/>
              </a:rPr>
              <a:t>Global Neutrino Meetings       (2014,2015,2016)</a:t>
            </a:r>
          </a:p>
          <a:p>
            <a:pPr marL="342900" indent="-342900" defTabSz="914306" fontAlgn="auto">
              <a:spcBef>
                <a:spcPts val="0"/>
              </a:spcBef>
              <a:spcAft>
                <a:spcPts val="0"/>
              </a:spcAft>
              <a:buFont typeface="Arial"/>
              <a:buChar char="•"/>
            </a:pPr>
            <a:r>
              <a:rPr lang="en-CA" sz="2000" dirty="0" smtClean="0">
                <a:solidFill>
                  <a:srgbClr val="FFFFFF"/>
                </a:solidFill>
                <a:latin typeface="Cambria"/>
                <a:cs typeface="Cambria"/>
              </a:rPr>
              <a:t>European </a:t>
            </a:r>
            <a:r>
              <a:rPr lang="en-CA" sz="2000" dirty="0">
                <a:solidFill>
                  <a:srgbClr val="FFFFFF"/>
                </a:solidFill>
                <a:latin typeface="Cambria"/>
                <a:cs typeface="Cambria"/>
              </a:rPr>
              <a:t>Coordination </a:t>
            </a:r>
            <a:r>
              <a:rPr lang="en-CA" sz="2000" dirty="0" smtClean="0">
                <a:solidFill>
                  <a:srgbClr val="FFFFFF"/>
                </a:solidFill>
                <a:latin typeface="Cambria"/>
                <a:cs typeface="Cambria"/>
              </a:rPr>
              <a:t>CMB (2015,2016, 2017)</a:t>
            </a:r>
          </a:p>
          <a:p>
            <a:pPr marL="285750" indent="-285750" defTabSz="914306" fontAlgn="auto">
              <a:spcBef>
                <a:spcPts val="0"/>
              </a:spcBef>
              <a:spcAft>
                <a:spcPts val="0"/>
              </a:spcAft>
              <a:buFont typeface="Arial"/>
              <a:buChar char="•"/>
            </a:pPr>
            <a:r>
              <a:rPr lang="en-CA" sz="2000" dirty="0" smtClean="0">
                <a:solidFill>
                  <a:srgbClr val="FFFFFF"/>
                </a:solidFill>
                <a:latin typeface="Cambria"/>
                <a:cs typeface="Cambria"/>
              </a:rPr>
              <a:t>Organization of </a:t>
            </a:r>
            <a:r>
              <a:rPr lang="en-CA" sz="2000" dirty="0">
                <a:solidFill>
                  <a:srgbClr val="FFFFFF"/>
                </a:solidFill>
                <a:latin typeface="Cambria"/>
                <a:cs typeface="Cambria"/>
              </a:rPr>
              <a:t>Scientific Advisory </a:t>
            </a:r>
            <a:r>
              <a:rPr lang="en-CA" sz="2000" dirty="0" smtClean="0">
                <a:solidFill>
                  <a:srgbClr val="FFFFFF"/>
                </a:solidFill>
                <a:latin typeface="Cambria"/>
                <a:cs typeface="Cambria"/>
              </a:rPr>
              <a:t>Committee</a:t>
            </a:r>
          </a:p>
          <a:p>
            <a:pPr marL="285750" indent="-285750" defTabSz="914306" fontAlgn="auto">
              <a:spcBef>
                <a:spcPts val="0"/>
              </a:spcBef>
              <a:spcAft>
                <a:spcPts val="0"/>
              </a:spcAft>
              <a:buFont typeface="Arial"/>
              <a:buChar char="•"/>
            </a:pPr>
            <a:r>
              <a:rPr lang="en-CA" sz="2000" dirty="0" smtClean="0">
                <a:solidFill>
                  <a:srgbClr val="FFFFFF"/>
                </a:solidFill>
                <a:latin typeface="Cambria"/>
                <a:cs typeface="Cambria"/>
              </a:rPr>
              <a:t>April </a:t>
            </a:r>
            <a:r>
              <a:rPr lang="en-CA" sz="2000" dirty="0">
                <a:solidFill>
                  <a:srgbClr val="FFFFFF"/>
                </a:solidFill>
                <a:latin typeface="Cambria"/>
                <a:cs typeface="Cambria"/>
              </a:rPr>
              <a:t>2016  </a:t>
            </a:r>
            <a:r>
              <a:rPr lang="en-CA" sz="2000" dirty="0" smtClean="0">
                <a:solidFill>
                  <a:srgbClr val="FFFFFF"/>
                </a:solidFill>
                <a:latin typeface="Cambria"/>
                <a:cs typeface="Cambria"/>
              </a:rPr>
              <a:t>Roadmap APPEC </a:t>
            </a:r>
            <a:r>
              <a:rPr lang="en-CA" sz="2000" dirty="0">
                <a:solidFill>
                  <a:srgbClr val="FFFFFF"/>
                </a:solidFill>
                <a:latin typeface="Cambria"/>
                <a:cs typeface="Cambria"/>
              </a:rPr>
              <a:t>town meeting </a:t>
            </a:r>
            <a:endParaRPr lang="en-CA" sz="2000" dirty="0" smtClean="0">
              <a:solidFill>
                <a:srgbClr val="FFFFFF"/>
              </a:solidFill>
              <a:latin typeface="Cambria"/>
              <a:cs typeface="Cambria"/>
            </a:endParaRPr>
          </a:p>
          <a:p>
            <a:pPr marL="285750" indent="-285750" defTabSz="914306" fontAlgn="auto">
              <a:spcBef>
                <a:spcPts val="0"/>
              </a:spcBef>
              <a:spcAft>
                <a:spcPts val="0"/>
              </a:spcAft>
              <a:buFont typeface="Arial"/>
              <a:buChar char="•"/>
            </a:pPr>
            <a:r>
              <a:rPr lang="en-CA" sz="2000" dirty="0" smtClean="0">
                <a:solidFill>
                  <a:srgbClr val="FFFFFF"/>
                </a:solidFill>
                <a:latin typeface="Cambria"/>
                <a:cs typeface="Cambria"/>
              </a:rPr>
              <a:t>S.K among editors </a:t>
            </a:r>
            <a:r>
              <a:rPr lang="en-CA" sz="2000" dirty="0">
                <a:solidFill>
                  <a:srgbClr val="FFFFFF"/>
                </a:solidFill>
                <a:latin typeface="Cambria"/>
                <a:cs typeface="Cambria"/>
              </a:rPr>
              <a:t>of the European </a:t>
            </a:r>
            <a:r>
              <a:rPr lang="en-CA" sz="2000" dirty="0" smtClean="0">
                <a:solidFill>
                  <a:srgbClr val="FFFFFF"/>
                </a:solidFill>
                <a:latin typeface="Cambria"/>
                <a:cs typeface="Cambria"/>
              </a:rPr>
              <a:t>Roadmap</a:t>
            </a:r>
          </a:p>
          <a:p>
            <a:pPr defTabSz="914306" fontAlgn="auto">
              <a:spcBef>
                <a:spcPts val="0"/>
              </a:spcBef>
              <a:spcAft>
                <a:spcPts val="0"/>
              </a:spcAft>
            </a:pPr>
            <a:endParaRPr lang="en-CA" sz="2000" dirty="0" smtClean="0">
              <a:solidFill>
                <a:srgbClr val="FFFF00"/>
              </a:solidFill>
              <a:latin typeface="Cambria"/>
              <a:cs typeface="Cambria"/>
            </a:endParaRPr>
          </a:p>
          <a:p>
            <a:pPr defTabSz="914306" fontAlgn="auto">
              <a:spcBef>
                <a:spcPts val="0"/>
              </a:spcBef>
              <a:spcAft>
                <a:spcPts val="0"/>
              </a:spcAft>
            </a:pPr>
            <a:r>
              <a:rPr lang="en-CA" sz="2000" dirty="0" smtClean="0">
                <a:solidFill>
                  <a:srgbClr val="FFFF00"/>
                </a:solidFill>
                <a:latin typeface="Cambria"/>
                <a:cs typeface="Cambria"/>
              </a:rPr>
              <a:t>Planned   in 2018</a:t>
            </a:r>
          </a:p>
          <a:p>
            <a:pPr marL="342900" indent="-342900" defTabSz="914306" fontAlgn="auto">
              <a:spcBef>
                <a:spcPts val="0"/>
              </a:spcBef>
              <a:spcAft>
                <a:spcPts val="0"/>
              </a:spcAft>
              <a:buFont typeface="Arial"/>
              <a:buChar char="•"/>
            </a:pPr>
            <a:r>
              <a:rPr lang="en-CA" sz="2000" dirty="0" smtClean="0">
                <a:solidFill>
                  <a:srgbClr val="FFFFFF"/>
                </a:solidFill>
                <a:latin typeface="Cambria"/>
                <a:cs typeface="Cambria"/>
              </a:rPr>
              <a:t> Interdisciplinary coordination   with Geosciences</a:t>
            </a:r>
          </a:p>
          <a:p>
            <a:pPr marL="342900" indent="-342900" defTabSz="914306" fontAlgn="auto">
              <a:spcBef>
                <a:spcPts val="0"/>
              </a:spcBef>
              <a:spcAft>
                <a:spcPts val="0"/>
              </a:spcAft>
              <a:buFont typeface="Arial"/>
              <a:buChar char="•"/>
            </a:pPr>
            <a:endParaRPr lang="en-CA" sz="2000" dirty="0">
              <a:solidFill>
                <a:srgbClr val="FFFFFF"/>
              </a:solidFill>
              <a:latin typeface="Cambria"/>
              <a:cs typeface="Cambria"/>
            </a:endParaRPr>
          </a:p>
          <a:p>
            <a:pPr marL="342900" indent="-342900" defTabSz="914306" fontAlgn="auto">
              <a:spcBef>
                <a:spcPts val="0"/>
              </a:spcBef>
              <a:spcAft>
                <a:spcPts val="0"/>
              </a:spcAft>
              <a:buFont typeface="Arial"/>
              <a:buChar char="•"/>
            </a:pPr>
            <a:r>
              <a:rPr lang="en-CA" sz="1600" i="1" dirty="0" smtClean="0">
                <a:solidFill>
                  <a:srgbClr val="FFFFFF"/>
                </a:solidFill>
                <a:latin typeface="Cambria"/>
                <a:cs typeface="Cambria"/>
              </a:rPr>
              <a:t>Loss of  European </a:t>
            </a:r>
            <a:r>
              <a:rPr lang="en-CA" sz="1600" i="1" dirty="0" err="1" smtClean="0">
                <a:solidFill>
                  <a:srgbClr val="FFFFFF"/>
                </a:solidFill>
                <a:latin typeface="Cambria"/>
                <a:cs typeface="Cambria"/>
              </a:rPr>
              <a:t>responsibile</a:t>
            </a:r>
            <a:r>
              <a:rPr lang="en-CA" sz="1600" i="1" dirty="0" smtClean="0">
                <a:solidFill>
                  <a:srgbClr val="FFFFFF"/>
                </a:solidFill>
                <a:latin typeface="Cambria"/>
                <a:cs typeface="Cambria"/>
              </a:rPr>
              <a:t> I. </a:t>
            </a:r>
            <a:r>
              <a:rPr lang="en-CA" sz="1600" i="1" dirty="0" err="1" smtClean="0">
                <a:solidFill>
                  <a:srgbClr val="FFFFFF"/>
                </a:solidFill>
                <a:latin typeface="Cambria"/>
                <a:cs typeface="Cambria"/>
              </a:rPr>
              <a:t>Agrafioti</a:t>
            </a:r>
            <a:r>
              <a:rPr lang="en-CA" sz="1600" i="1" dirty="0" smtClean="0">
                <a:solidFill>
                  <a:srgbClr val="FFFFFF"/>
                </a:solidFill>
                <a:latin typeface="Cambria"/>
                <a:cs typeface="Cambria"/>
              </a:rPr>
              <a:t> by promotion to a very high position at ERC during 2015 difficult to replace, nevertheless we continued to be very active in the organization of  the community after her    departure </a:t>
            </a:r>
            <a:r>
              <a:rPr lang="en-CA" sz="2000" dirty="0" smtClean="0">
                <a:solidFill>
                  <a:srgbClr val="FFFFFF"/>
                </a:solidFill>
                <a:latin typeface="Cambria"/>
                <a:cs typeface="Cambria"/>
              </a:rPr>
              <a:t>	</a:t>
            </a:r>
            <a:endParaRPr lang="en-CA" sz="2000" dirty="0">
              <a:solidFill>
                <a:srgbClr val="FFFFFF"/>
              </a:solidFill>
              <a:latin typeface="Cambria"/>
              <a:cs typeface="Cambria"/>
            </a:endParaRPr>
          </a:p>
        </p:txBody>
      </p:sp>
      <p:pic>
        <p:nvPicPr>
          <p:cNvPr id="5" name="Image 4" descr="afffiche_cm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2996952"/>
            <a:ext cx="2424270" cy="1818203"/>
          </a:xfrm>
          <a:prstGeom prst="rect">
            <a:avLst/>
          </a:prstGeom>
        </p:spPr>
      </p:pic>
      <p:pic>
        <p:nvPicPr>
          <p:cNvPr id="4" name="Image 3"/>
          <p:cNvPicPr>
            <a:picLocks noChangeAspect="1"/>
          </p:cNvPicPr>
          <p:nvPr/>
        </p:nvPicPr>
        <p:blipFill>
          <a:blip r:embed="rId3"/>
          <a:stretch>
            <a:fillRect/>
          </a:stretch>
        </p:blipFill>
        <p:spPr>
          <a:xfrm>
            <a:off x="6588224" y="1052736"/>
            <a:ext cx="2372198" cy="1774327"/>
          </a:xfrm>
          <a:prstGeom prst="rect">
            <a:avLst/>
          </a:prstGeom>
        </p:spPr>
      </p:pic>
      <p:pic>
        <p:nvPicPr>
          <p:cNvPr id="7" name="Image 6"/>
          <p:cNvPicPr>
            <a:picLocks noChangeAspect="1"/>
          </p:cNvPicPr>
          <p:nvPr/>
        </p:nvPicPr>
        <p:blipFill>
          <a:blip r:embed="rId4"/>
          <a:stretch>
            <a:fillRect/>
          </a:stretch>
        </p:blipFill>
        <p:spPr>
          <a:xfrm>
            <a:off x="6436860" y="5013177"/>
            <a:ext cx="2527627" cy="1440160"/>
          </a:xfrm>
          <a:prstGeom prst="rect">
            <a:avLst/>
          </a:prstGeom>
        </p:spPr>
      </p:pic>
    </p:spTree>
    <p:extLst>
      <p:ext uri="{BB962C8B-B14F-4D97-AF65-F5344CB8AC3E}">
        <p14:creationId xmlns:p14="http://schemas.microsoft.com/office/powerpoint/2010/main" val="6273997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ZoneTexte 1"/>
          <p:cNvSpPr txBox="1">
            <a:spLocks noChangeArrowheads="1"/>
          </p:cNvSpPr>
          <p:nvPr/>
        </p:nvSpPr>
        <p:spPr bwMode="auto">
          <a:xfrm>
            <a:off x="2987824" y="0"/>
            <a:ext cx="403244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indent="0"/>
            <a:r>
              <a:rPr lang="en-GB" altLang="fr-FR" sz="2800" dirty="0" smtClean="0">
                <a:solidFill>
                  <a:schemeClr val="accent1"/>
                </a:solidFill>
                <a:latin typeface="Cambria"/>
                <a:cs typeface="Cambria"/>
              </a:rPr>
              <a:t>International  Insertion</a:t>
            </a:r>
            <a:endParaRPr lang="en-GB" altLang="fr-FR" sz="2800" dirty="0">
              <a:solidFill>
                <a:schemeClr val="accent1"/>
              </a:solidFill>
              <a:latin typeface="Cambria"/>
              <a:cs typeface="Cambria"/>
            </a:endParaRPr>
          </a:p>
        </p:txBody>
      </p:sp>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064"/>
            <a:ext cx="9144000" cy="6525344"/>
          </a:xfrm>
          <a:prstGeom prst="rect">
            <a:avLst/>
          </a:prstGeom>
        </p:spPr>
      </p:pic>
      <p:sp>
        <p:nvSpPr>
          <p:cNvPr id="22" name="Line 4"/>
          <p:cNvSpPr>
            <a:spLocks noChangeShapeType="1"/>
          </p:cNvSpPr>
          <p:nvPr/>
        </p:nvSpPr>
        <p:spPr bwMode="auto">
          <a:xfrm flipV="1">
            <a:off x="571500" y="2627531"/>
            <a:ext cx="1295400" cy="1524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3" name="Rectangle 5"/>
          <p:cNvSpPr>
            <a:spLocks noChangeArrowheads="1"/>
          </p:cNvSpPr>
          <p:nvPr/>
        </p:nvSpPr>
        <p:spPr bwMode="auto">
          <a:xfrm>
            <a:off x="58736" y="2736671"/>
            <a:ext cx="37211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defTabSz="914306" fontAlgn="auto">
              <a:spcBef>
                <a:spcPts val="0"/>
              </a:spcBef>
              <a:spcAft>
                <a:spcPts val="0"/>
              </a:spcAft>
              <a:buFont typeface="Arial"/>
              <a:buChar char="•"/>
            </a:pPr>
            <a:r>
              <a:rPr lang="fr-FR" sz="1800" dirty="0">
                <a:solidFill>
                  <a:srgbClr val="FFFF00"/>
                </a:solidFill>
                <a:latin typeface="Times" charset="0"/>
              </a:rPr>
              <a:t> </a:t>
            </a:r>
            <a:r>
              <a:rPr lang="fr-FR" sz="1800" b="1" dirty="0" smtClean="0">
                <a:solidFill>
                  <a:srgbClr val="FFFF00"/>
                </a:solidFill>
                <a:latin typeface="Cambria"/>
                <a:cs typeface="Cambria"/>
              </a:rPr>
              <a:t>UMI  Paris- </a:t>
            </a:r>
            <a:r>
              <a:rPr lang="fr-FR" sz="1800" b="1" dirty="0" err="1" smtClean="0">
                <a:solidFill>
                  <a:srgbClr val="FFFF00"/>
                </a:solidFill>
                <a:latin typeface="Cambria"/>
                <a:cs typeface="Cambria"/>
              </a:rPr>
              <a:t>Bay</a:t>
            </a:r>
            <a:r>
              <a:rPr lang="fr-FR" sz="1800" b="1" dirty="0" smtClean="0">
                <a:solidFill>
                  <a:srgbClr val="FFFF00"/>
                </a:solidFill>
                <a:latin typeface="Cambria"/>
                <a:cs typeface="Cambria"/>
              </a:rPr>
              <a:t>-Area</a:t>
            </a:r>
          </a:p>
          <a:p>
            <a:pPr defTabSz="914306" fontAlgn="auto">
              <a:spcBef>
                <a:spcPts val="0"/>
              </a:spcBef>
              <a:spcAft>
                <a:spcPts val="0"/>
              </a:spcAft>
            </a:pPr>
            <a:r>
              <a:rPr lang="fr-FR" sz="1800" b="1" dirty="0" smtClean="0">
                <a:solidFill>
                  <a:srgbClr val="FFFF00"/>
                </a:solidFill>
                <a:latin typeface="Cambria"/>
                <a:cs typeface="Cambria"/>
              </a:rPr>
              <a:t> G. </a:t>
            </a:r>
            <a:r>
              <a:rPr lang="fr-FR" sz="1800" b="1" dirty="0" err="1" smtClean="0">
                <a:solidFill>
                  <a:srgbClr val="FFFF00"/>
                </a:solidFill>
                <a:latin typeface="Cambria"/>
                <a:cs typeface="Cambria"/>
              </a:rPr>
              <a:t>Smoot</a:t>
            </a:r>
            <a:r>
              <a:rPr lang="fr-FR" sz="1800" b="1" dirty="0" smtClean="0">
                <a:solidFill>
                  <a:srgbClr val="FFFF00"/>
                </a:solidFill>
                <a:latin typeface="Cambria"/>
                <a:cs typeface="Cambria"/>
              </a:rPr>
              <a:t>, S. </a:t>
            </a:r>
            <a:r>
              <a:rPr lang="fr-FR" sz="1800" b="1" dirty="0" err="1" smtClean="0">
                <a:solidFill>
                  <a:srgbClr val="FFFF00"/>
                </a:solidFill>
                <a:latin typeface="Cambria"/>
                <a:cs typeface="Cambria"/>
              </a:rPr>
              <a:t>Perlmutter</a:t>
            </a:r>
            <a:endParaRPr lang="fr-FR" sz="1800" b="1" dirty="0" smtClean="0">
              <a:solidFill>
                <a:srgbClr val="FFFF00"/>
              </a:solidFill>
              <a:latin typeface="Cambria"/>
              <a:cs typeface="Cambria"/>
            </a:endParaRPr>
          </a:p>
          <a:p>
            <a:pPr defTabSz="914306" fontAlgn="auto">
              <a:spcBef>
                <a:spcPts val="0"/>
              </a:spcBef>
              <a:spcAft>
                <a:spcPts val="0"/>
              </a:spcAft>
            </a:pPr>
            <a:r>
              <a:rPr lang="fr-FR" sz="1800" b="1" dirty="0" err="1" smtClean="0">
                <a:solidFill>
                  <a:srgbClr val="FFFF00"/>
                </a:solidFill>
                <a:latin typeface="Cambria"/>
                <a:cs typeface="Cambria"/>
              </a:rPr>
              <a:t>Cosmology</a:t>
            </a:r>
            <a:r>
              <a:rPr lang="fr-FR" sz="1800" b="1" dirty="0" smtClean="0">
                <a:solidFill>
                  <a:srgbClr val="FFFF00"/>
                </a:solidFill>
                <a:latin typeface="Cambria"/>
                <a:cs typeface="Cambria"/>
              </a:rPr>
              <a:t> (CMB-DE)</a:t>
            </a:r>
          </a:p>
          <a:p>
            <a:pPr defTabSz="914306" fontAlgn="auto">
              <a:spcBef>
                <a:spcPts val="0"/>
              </a:spcBef>
              <a:spcAft>
                <a:spcPts val="0"/>
              </a:spcAft>
            </a:pPr>
            <a:r>
              <a:rPr lang="fr-FR" sz="1800" b="1" dirty="0" err="1" smtClean="0">
                <a:solidFill>
                  <a:srgbClr val="FFFF00"/>
                </a:solidFill>
                <a:latin typeface="Cambria"/>
                <a:cs typeface="Cambria"/>
              </a:rPr>
              <a:t>Director</a:t>
            </a:r>
            <a:r>
              <a:rPr lang="fr-FR" sz="1800" b="1" dirty="0" smtClean="0">
                <a:solidFill>
                  <a:srgbClr val="FFFF00"/>
                </a:solidFill>
                <a:latin typeface="Cambria"/>
                <a:cs typeface="Cambria"/>
              </a:rPr>
              <a:t> </a:t>
            </a:r>
            <a:r>
              <a:rPr lang="fr-FR" sz="1800" b="1" dirty="0" err="1" smtClean="0">
                <a:solidFill>
                  <a:srgbClr val="FFFF00"/>
                </a:solidFill>
                <a:latin typeface="Cambria"/>
                <a:cs typeface="Cambria"/>
              </a:rPr>
              <a:t>from</a:t>
            </a:r>
            <a:r>
              <a:rPr lang="fr-FR" sz="1800" b="1" dirty="0" smtClean="0">
                <a:solidFill>
                  <a:srgbClr val="FFFF00"/>
                </a:solidFill>
                <a:latin typeface="Cambria"/>
                <a:cs typeface="Cambria"/>
              </a:rPr>
              <a:t> APC</a:t>
            </a:r>
          </a:p>
        </p:txBody>
      </p:sp>
      <p:sp>
        <p:nvSpPr>
          <p:cNvPr id="24" name="Line 7"/>
          <p:cNvSpPr>
            <a:spLocks noChangeShapeType="1"/>
          </p:cNvSpPr>
          <p:nvPr/>
        </p:nvSpPr>
        <p:spPr bwMode="auto">
          <a:xfrm flipH="1">
            <a:off x="4419600" y="1219200"/>
            <a:ext cx="0" cy="2895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5" name="Rectangle 9"/>
          <p:cNvSpPr>
            <a:spLocks noChangeArrowheads="1"/>
          </p:cNvSpPr>
          <p:nvPr/>
        </p:nvSpPr>
        <p:spPr bwMode="auto">
          <a:xfrm>
            <a:off x="1884060" y="1064039"/>
            <a:ext cx="23279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306" fontAlgn="auto">
              <a:spcBef>
                <a:spcPts val="0"/>
              </a:spcBef>
              <a:spcAft>
                <a:spcPts val="0"/>
              </a:spcAft>
            </a:pPr>
            <a:r>
              <a:rPr lang="fr-FR" sz="1800" b="1" dirty="0" smtClean="0">
                <a:solidFill>
                  <a:srgbClr val="FFFF00"/>
                </a:solidFill>
                <a:latin typeface="Times" charset="0"/>
              </a:rPr>
              <a:t>U. Of Chicago</a:t>
            </a:r>
          </a:p>
          <a:p>
            <a:pPr algn="ctr" defTabSz="914306" fontAlgn="auto">
              <a:spcBef>
                <a:spcPts val="0"/>
              </a:spcBef>
              <a:spcAft>
                <a:spcPts val="0"/>
              </a:spcAft>
            </a:pPr>
            <a:r>
              <a:rPr lang="fr-FR" sz="1800" b="1" dirty="0" smtClean="0">
                <a:solidFill>
                  <a:srgbClr val="FFFF00"/>
                </a:solidFill>
                <a:latin typeface="Times" charset="0"/>
              </a:rPr>
              <a:t>UHECR </a:t>
            </a:r>
            <a:endParaRPr lang="fr-FR" sz="1800" b="1" dirty="0">
              <a:solidFill>
                <a:srgbClr val="FFFF00"/>
              </a:solidFill>
              <a:latin typeface="Times" charset="0"/>
            </a:endParaRPr>
          </a:p>
        </p:txBody>
      </p:sp>
      <p:sp>
        <p:nvSpPr>
          <p:cNvPr id="26" name="Line 16"/>
          <p:cNvSpPr>
            <a:spLocks noChangeShapeType="1"/>
          </p:cNvSpPr>
          <p:nvPr/>
        </p:nvSpPr>
        <p:spPr bwMode="auto">
          <a:xfrm>
            <a:off x="1752600" y="2514600"/>
            <a:ext cx="4953000" cy="304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7" name="Line 17"/>
          <p:cNvSpPr>
            <a:spLocks noChangeShapeType="1"/>
          </p:cNvSpPr>
          <p:nvPr/>
        </p:nvSpPr>
        <p:spPr bwMode="auto">
          <a:xfrm flipV="1">
            <a:off x="1691680" y="4221088"/>
            <a:ext cx="1839292" cy="1008112"/>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8" name="Rectangle 21"/>
          <p:cNvSpPr>
            <a:spLocks noChangeArrowheads="1"/>
          </p:cNvSpPr>
          <p:nvPr/>
        </p:nvSpPr>
        <p:spPr bwMode="auto">
          <a:xfrm>
            <a:off x="5156200" y="3962400"/>
            <a:ext cx="34798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306" fontAlgn="auto">
              <a:spcBef>
                <a:spcPts val="0"/>
              </a:spcBef>
              <a:spcAft>
                <a:spcPts val="0"/>
              </a:spcAft>
            </a:pPr>
            <a:r>
              <a:rPr lang="fr-FR" sz="1800" b="1" dirty="0" smtClean="0">
                <a:solidFill>
                  <a:srgbClr val="FFFF00"/>
                </a:solidFill>
                <a:latin typeface="Times" charset="0"/>
                <a:cs typeface="Times" charset="0"/>
              </a:rPr>
              <a:t>KITP  </a:t>
            </a:r>
            <a:r>
              <a:rPr lang="fr-FR" sz="1800" b="1" dirty="0" err="1" smtClean="0">
                <a:solidFill>
                  <a:srgbClr val="FFFF00"/>
                </a:solidFill>
                <a:latin typeface="Times" charset="0"/>
                <a:cs typeface="Times" charset="0"/>
              </a:rPr>
              <a:t>Helmholz</a:t>
            </a:r>
            <a:r>
              <a:rPr lang="fr-FR" sz="1800" b="1" dirty="0">
                <a:solidFill>
                  <a:srgbClr val="FFFF00"/>
                </a:solidFill>
                <a:latin typeface="Times" charset="0"/>
                <a:cs typeface="Times" charset="0"/>
              </a:rPr>
              <a:t> </a:t>
            </a:r>
            <a:r>
              <a:rPr lang="fr-FR" sz="1800" b="1" dirty="0" smtClean="0">
                <a:solidFill>
                  <a:srgbClr val="FFFF00"/>
                </a:solidFill>
                <a:latin typeface="Times" charset="0"/>
                <a:cs typeface="Times" charset="0"/>
              </a:rPr>
              <a:t> Allianz </a:t>
            </a:r>
          </a:p>
          <a:p>
            <a:pPr algn="ctr" defTabSz="914306" fontAlgn="auto">
              <a:spcBef>
                <a:spcPts val="0"/>
              </a:spcBef>
              <a:spcAft>
                <a:spcPts val="0"/>
              </a:spcAft>
            </a:pPr>
            <a:r>
              <a:rPr lang="fr-FR" sz="1800" b="1" dirty="0" smtClean="0">
                <a:solidFill>
                  <a:srgbClr val="FFFF00"/>
                </a:solidFill>
                <a:latin typeface="Times" charset="0"/>
                <a:cs typeface="Times" charset="0"/>
              </a:rPr>
              <a:t>AHE</a:t>
            </a:r>
          </a:p>
          <a:p>
            <a:pPr algn="ctr" defTabSz="914306" fontAlgn="auto">
              <a:spcBef>
                <a:spcPts val="0"/>
              </a:spcBef>
              <a:spcAft>
                <a:spcPts val="0"/>
              </a:spcAft>
            </a:pPr>
            <a:r>
              <a:rPr lang="fr-FR" sz="1800" b="1" dirty="0" smtClean="0">
                <a:solidFill>
                  <a:srgbClr val="FFFF00"/>
                </a:solidFill>
                <a:latin typeface="Times" charset="0"/>
                <a:cs typeface="Times" charset="0"/>
              </a:rPr>
              <a:t>APC-Hambourg-Oxford</a:t>
            </a:r>
          </a:p>
          <a:p>
            <a:pPr algn="ctr" defTabSz="914306" fontAlgn="auto">
              <a:spcBef>
                <a:spcPts val="0"/>
              </a:spcBef>
              <a:spcAft>
                <a:spcPts val="0"/>
              </a:spcAft>
            </a:pPr>
            <a:r>
              <a:rPr lang="fr-FR" sz="1800" b="1" dirty="0" smtClean="0">
                <a:solidFill>
                  <a:srgbClr val="FFFF00"/>
                </a:solidFill>
                <a:latin typeface="Times" charset="0"/>
              </a:rPr>
              <a:t>Solvay </a:t>
            </a:r>
            <a:r>
              <a:rPr lang="fr-FR" sz="1800" b="1" dirty="0">
                <a:solidFill>
                  <a:srgbClr val="FFFF00"/>
                </a:solidFill>
                <a:latin typeface="Times" charset="0"/>
              </a:rPr>
              <a:t>Institute</a:t>
            </a:r>
            <a:endParaRPr lang="fr-FR" sz="1800" b="1" dirty="0">
              <a:solidFill>
                <a:srgbClr val="FFFF00"/>
              </a:solidFill>
              <a:latin typeface="Arial"/>
            </a:endParaRPr>
          </a:p>
          <a:p>
            <a:pPr algn="ctr" defTabSz="914306" fontAlgn="auto">
              <a:spcBef>
                <a:spcPts val="0"/>
              </a:spcBef>
              <a:spcAft>
                <a:spcPts val="0"/>
              </a:spcAft>
            </a:pPr>
            <a:r>
              <a:rPr lang="fr-FR" sz="1800" b="1" dirty="0" smtClean="0">
                <a:solidFill>
                  <a:srgbClr val="FFFF00"/>
                </a:solidFill>
                <a:latin typeface="Times" charset="0"/>
                <a:cs typeface="Times" charset="0"/>
              </a:rPr>
              <a:t> </a:t>
            </a:r>
            <a:r>
              <a:rPr lang="fr-FR" sz="1800" b="1" dirty="0" err="1" smtClean="0">
                <a:solidFill>
                  <a:srgbClr val="FFFF00"/>
                </a:solidFill>
                <a:latin typeface="Times" charset="0"/>
                <a:cs typeface="Times" charset="0"/>
              </a:rPr>
              <a:t>Theory</a:t>
            </a:r>
            <a:endParaRPr lang="fr-FR" sz="1800" b="1" dirty="0" smtClean="0">
              <a:solidFill>
                <a:srgbClr val="FFFF00"/>
              </a:solidFill>
              <a:latin typeface="Times" charset="0"/>
              <a:cs typeface="Times" charset="0"/>
            </a:endParaRPr>
          </a:p>
        </p:txBody>
      </p:sp>
      <p:sp>
        <p:nvSpPr>
          <p:cNvPr id="29" name="Line 23"/>
          <p:cNvSpPr>
            <a:spLocks noChangeShapeType="1"/>
          </p:cNvSpPr>
          <p:nvPr/>
        </p:nvSpPr>
        <p:spPr bwMode="auto">
          <a:xfrm flipH="1" flipV="1">
            <a:off x="7764462" y="2174220"/>
            <a:ext cx="7937" cy="79758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30" name="Rectangle 24"/>
          <p:cNvSpPr>
            <a:spLocks noChangeArrowheads="1"/>
          </p:cNvSpPr>
          <p:nvPr/>
        </p:nvSpPr>
        <p:spPr bwMode="auto">
          <a:xfrm>
            <a:off x="6372200" y="2824667"/>
            <a:ext cx="2771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306" fontAlgn="auto">
              <a:spcBef>
                <a:spcPts val="0"/>
              </a:spcBef>
              <a:spcAft>
                <a:spcPts val="0"/>
              </a:spcAft>
            </a:pPr>
            <a:r>
              <a:rPr lang="fr-FR" sz="1800" b="1" dirty="0" smtClean="0">
                <a:solidFill>
                  <a:srgbClr val="FFFF00"/>
                </a:solidFill>
                <a:latin typeface="Times" charset="0"/>
                <a:cs typeface="Times" charset="0"/>
              </a:rPr>
              <a:t>APC </a:t>
            </a:r>
            <a:r>
              <a:rPr lang="fr-FR" sz="1800" b="1" dirty="0" err="1" smtClean="0">
                <a:solidFill>
                  <a:srgbClr val="FFFF00"/>
                </a:solidFill>
                <a:latin typeface="Times" charset="0"/>
                <a:cs typeface="Times" charset="0"/>
              </a:rPr>
              <a:t>Director</a:t>
            </a:r>
            <a:endParaRPr lang="fr-FR" sz="1800" b="1" dirty="0" smtClean="0">
              <a:solidFill>
                <a:srgbClr val="FFFF00"/>
              </a:solidFill>
              <a:latin typeface="Times" charset="0"/>
              <a:cs typeface="Times" charset="0"/>
            </a:endParaRPr>
          </a:p>
          <a:p>
            <a:pPr algn="ctr" defTabSz="914306" fontAlgn="auto">
              <a:spcBef>
                <a:spcPts val="0"/>
              </a:spcBef>
              <a:spcAft>
                <a:spcPts val="0"/>
              </a:spcAft>
            </a:pPr>
            <a:r>
              <a:rPr lang="fr-FR" sz="1800" b="1" dirty="0" smtClean="0">
                <a:solidFill>
                  <a:srgbClr val="FFFF00"/>
                </a:solidFill>
                <a:latin typeface="Times" charset="0"/>
                <a:cs typeface="Times" charset="0"/>
              </a:rPr>
              <a:t>LIA, KAVLI-IPMU</a:t>
            </a:r>
          </a:p>
          <a:p>
            <a:pPr algn="ctr" defTabSz="914306" fontAlgn="auto">
              <a:spcBef>
                <a:spcPts val="0"/>
              </a:spcBef>
              <a:spcAft>
                <a:spcPts val="0"/>
              </a:spcAft>
            </a:pPr>
            <a:r>
              <a:rPr lang="fr-FR" sz="1800" b="1" dirty="0" err="1" smtClean="0">
                <a:solidFill>
                  <a:srgbClr val="FFFF00"/>
                </a:solidFill>
                <a:latin typeface="Times" charset="0"/>
                <a:cs typeface="Times" charset="0"/>
              </a:rPr>
              <a:t>Cosmology</a:t>
            </a:r>
            <a:r>
              <a:rPr lang="fr-FR" sz="1800" b="1" dirty="0" smtClean="0">
                <a:solidFill>
                  <a:srgbClr val="FFFF00"/>
                </a:solidFill>
                <a:latin typeface="Times" charset="0"/>
                <a:cs typeface="Times" charset="0"/>
              </a:rPr>
              <a:t>, Gravitation</a:t>
            </a:r>
          </a:p>
        </p:txBody>
      </p:sp>
      <p:sp>
        <p:nvSpPr>
          <p:cNvPr id="31" name="Line 25"/>
          <p:cNvSpPr>
            <a:spLocks noChangeShapeType="1"/>
          </p:cNvSpPr>
          <p:nvPr/>
        </p:nvSpPr>
        <p:spPr bwMode="auto">
          <a:xfrm flipH="1" flipV="1">
            <a:off x="4788024" y="2204864"/>
            <a:ext cx="1070992" cy="178818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33" name="ZoneTexte 32"/>
          <p:cNvSpPr txBox="1"/>
          <p:nvPr/>
        </p:nvSpPr>
        <p:spPr>
          <a:xfrm>
            <a:off x="939800" y="5257800"/>
            <a:ext cx="2146300" cy="923330"/>
          </a:xfrm>
          <a:prstGeom prst="rect">
            <a:avLst/>
          </a:prstGeom>
          <a:noFill/>
        </p:spPr>
        <p:txBody>
          <a:bodyPr wrap="square" rtlCol="0">
            <a:spAutoFit/>
          </a:bodyPr>
          <a:lstStyle/>
          <a:p>
            <a:pPr algn="ctr" defTabSz="914306" fontAlgn="auto">
              <a:spcBef>
                <a:spcPts val="0"/>
              </a:spcBef>
              <a:spcAft>
                <a:spcPts val="0"/>
              </a:spcAft>
            </a:pPr>
            <a:r>
              <a:rPr lang="fr-FR" sz="1800" dirty="0" smtClean="0">
                <a:solidFill>
                  <a:srgbClr val="FFFF00"/>
                </a:solidFill>
                <a:latin typeface="Cambria"/>
                <a:cs typeface="Cambria"/>
              </a:rPr>
              <a:t>APC </a:t>
            </a:r>
            <a:r>
              <a:rPr lang="fr-FR" sz="1800" dirty="0" err="1" smtClean="0">
                <a:solidFill>
                  <a:srgbClr val="FFFF00"/>
                </a:solidFill>
                <a:latin typeface="Cambria"/>
                <a:cs typeface="Cambria"/>
              </a:rPr>
              <a:t>Director</a:t>
            </a:r>
            <a:r>
              <a:rPr lang="fr-FR" sz="1800" dirty="0" smtClean="0">
                <a:solidFill>
                  <a:srgbClr val="FFFF00"/>
                </a:solidFill>
                <a:latin typeface="Cambria"/>
                <a:cs typeface="Cambria"/>
              </a:rPr>
              <a:t> </a:t>
            </a:r>
          </a:p>
          <a:p>
            <a:pPr algn="ctr" defTabSz="914306" fontAlgn="auto">
              <a:spcBef>
                <a:spcPts val="0"/>
              </a:spcBef>
              <a:spcAft>
                <a:spcPts val="0"/>
              </a:spcAft>
            </a:pPr>
            <a:r>
              <a:rPr lang="fr-FR" sz="1800" dirty="0" smtClean="0">
                <a:solidFill>
                  <a:srgbClr val="FFFF00"/>
                </a:solidFill>
                <a:latin typeface="Cambria"/>
                <a:cs typeface="Cambria"/>
              </a:rPr>
              <a:t>LIA  Argentina</a:t>
            </a:r>
          </a:p>
          <a:p>
            <a:pPr algn="ctr" defTabSz="914306" fontAlgn="auto">
              <a:spcBef>
                <a:spcPts val="0"/>
              </a:spcBef>
              <a:spcAft>
                <a:spcPts val="0"/>
              </a:spcAft>
            </a:pPr>
            <a:r>
              <a:rPr lang="fr-FR" sz="1800" dirty="0" smtClean="0">
                <a:solidFill>
                  <a:srgbClr val="FFFF00"/>
                </a:solidFill>
                <a:latin typeface="Cambria"/>
                <a:cs typeface="Cambria"/>
              </a:rPr>
              <a:t>QUBIC</a:t>
            </a:r>
            <a:r>
              <a:rPr lang="mr-IN" sz="1800" dirty="0" smtClean="0">
                <a:solidFill>
                  <a:srgbClr val="FFFF00"/>
                </a:solidFill>
                <a:latin typeface="Cambria"/>
                <a:cs typeface="Cambria"/>
              </a:rPr>
              <a:t>…</a:t>
            </a:r>
            <a:endParaRPr lang="fr-FR" sz="1800" dirty="0" smtClean="0">
              <a:solidFill>
                <a:srgbClr val="FFFF00"/>
              </a:solidFill>
              <a:latin typeface="Cambria"/>
              <a:cs typeface="Cambria"/>
            </a:endParaRPr>
          </a:p>
        </p:txBody>
      </p:sp>
      <p:sp>
        <p:nvSpPr>
          <p:cNvPr id="2" name="Rectangle 1"/>
          <p:cNvSpPr/>
          <p:nvPr/>
        </p:nvSpPr>
        <p:spPr bwMode="auto">
          <a:xfrm>
            <a:off x="4944106" y="1043091"/>
            <a:ext cx="2802894" cy="95510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1600" b="1" dirty="0" smtClean="0">
                <a:solidFill>
                  <a:schemeClr val="accent1"/>
                </a:solidFill>
                <a:latin typeface="Cambria" charset="0"/>
                <a:ea typeface="Cambria" charset="0"/>
                <a:cs typeface="Cambria" charset="0"/>
              </a:rPr>
              <a:t>A new brother institution  </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err="1" smtClean="0">
                <a:ln>
                  <a:noFill/>
                </a:ln>
                <a:solidFill>
                  <a:schemeClr val="accent1"/>
                </a:solidFill>
                <a:effectLst/>
                <a:latin typeface="Cambria" charset="0"/>
                <a:ea typeface="Cambria" charset="0"/>
                <a:cs typeface="Cambria" charset="0"/>
              </a:rPr>
              <a:t>Astrocent</a:t>
            </a:r>
            <a:r>
              <a:rPr lang="en-GB" sz="1600" b="1" dirty="0">
                <a:solidFill>
                  <a:schemeClr val="accent1"/>
                </a:solidFill>
                <a:latin typeface="Cambria" charset="0"/>
                <a:ea typeface="Cambria" charset="0"/>
                <a:cs typeface="Cambria" charset="0"/>
              </a:rPr>
              <a:t> </a:t>
            </a:r>
            <a:r>
              <a:rPr lang="en-GB" sz="1600" b="1" dirty="0" smtClean="0">
                <a:solidFill>
                  <a:schemeClr val="accent1"/>
                </a:solidFill>
                <a:latin typeface="Cambria" charset="0"/>
                <a:ea typeface="Cambria" charset="0"/>
                <a:cs typeface="Cambria" charset="0"/>
              </a:rPr>
              <a:t> in Warsaw</a:t>
            </a:r>
            <a:r>
              <a:rPr kumimoji="0" lang="en-GB" sz="1600" b="1" i="0" u="none" strike="noStrike" cap="none" normalizeH="0" dirty="0" smtClean="0">
                <a:ln>
                  <a:noFill/>
                </a:ln>
                <a:solidFill>
                  <a:schemeClr val="accent1"/>
                </a:solidFill>
                <a:effectLst/>
                <a:latin typeface="Cambria" charset="0"/>
                <a:ea typeface="Cambria" charset="0"/>
                <a:cs typeface="Cambria" charset="0"/>
              </a:rPr>
              <a:t> </a:t>
            </a:r>
            <a:endParaRPr kumimoji="0" lang="en-GB" sz="1600" b="1" i="0" u="none" strike="noStrike" cap="none" normalizeH="0" baseline="0" dirty="0">
              <a:ln>
                <a:noFill/>
              </a:ln>
              <a:solidFill>
                <a:schemeClr val="accent1"/>
              </a:solidFill>
              <a:effectLst/>
              <a:latin typeface="Cambria" charset="0"/>
              <a:ea typeface="Cambria" charset="0"/>
              <a:cs typeface="Cambria" charset="0"/>
            </a:endParaRPr>
          </a:p>
        </p:txBody>
      </p:sp>
      <p:sp>
        <p:nvSpPr>
          <p:cNvPr id="3" name="Rectangle 2"/>
          <p:cNvSpPr/>
          <p:nvPr/>
        </p:nvSpPr>
        <p:spPr>
          <a:xfrm>
            <a:off x="3173705" y="5766355"/>
            <a:ext cx="5940152" cy="830997"/>
          </a:xfrm>
          <a:prstGeom prst="rect">
            <a:avLst/>
          </a:prstGeom>
        </p:spPr>
        <p:txBody>
          <a:bodyPr wrap="square">
            <a:spAutoFit/>
          </a:bodyPr>
          <a:lstStyle/>
          <a:p>
            <a:pPr algn="just">
              <a:tabLst>
                <a:tab pos="992188" algn="l"/>
              </a:tabLst>
            </a:pPr>
            <a:r>
              <a:rPr lang="en-GB" sz="1600" dirty="0" smtClean="0">
                <a:solidFill>
                  <a:schemeClr val="accent1"/>
                </a:solidFill>
                <a:latin typeface="Cambria"/>
                <a:cs typeface="Cambria"/>
              </a:rPr>
              <a:t>Q2: The </a:t>
            </a:r>
            <a:r>
              <a:rPr lang="en-GB" sz="1600" dirty="0">
                <a:solidFill>
                  <a:schemeClr val="accent1"/>
                </a:solidFill>
                <a:latin typeface="Cambria"/>
                <a:cs typeface="Cambria"/>
              </a:rPr>
              <a:t>agreements and connections with international groups are admirable and impressive. Could you please list some specific results or opportunities that are a consequence of </a:t>
            </a:r>
            <a:r>
              <a:rPr lang="en-GB" sz="1600" dirty="0" smtClean="0">
                <a:solidFill>
                  <a:schemeClr val="accent1"/>
                </a:solidFill>
                <a:latin typeface="Cambria"/>
                <a:cs typeface="Cambria"/>
              </a:rPr>
              <a:t>these ?  </a:t>
            </a:r>
            <a:endParaRPr lang="en-GB" sz="1600" dirty="0">
              <a:solidFill>
                <a:schemeClr val="accent1"/>
              </a:solidFill>
              <a:latin typeface="Cambria"/>
              <a:cs typeface="Cambria"/>
            </a:endParaRPr>
          </a:p>
        </p:txBody>
      </p:sp>
    </p:spTree>
    <p:extLst>
      <p:ext uri="{BB962C8B-B14F-4D97-AF65-F5344CB8AC3E}">
        <p14:creationId xmlns:p14="http://schemas.microsoft.com/office/powerpoint/2010/main" val="35787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28370"/>
            <a:ext cx="8964488" cy="6924974"/>
          </a:xfrm>
          <a:prstGeom prst="rect">
            <a:avLst/>
          </a:prstGeom>
          <a:noFill/>
        </p:spPr>
        <p:txBody>
          <a:bodyPr wrap="square" rtlCol="0">
            <a:spAutoFit/>
          </a:bodyPr>
          <a:lstStyle/>
          <a:p>
            <a:pPr algn="ctr"/>
            <a:r>
              <a:rPr lang="en-GB" sz="2000" b="1" dirty="0" smtClean="0">
                <a:solidFill>
                  <a:srgbClr val="FFFF00"/>
                </a:solidFill>
                <a:latin typeface="Cambria"/>
                <a:cs typeface="Cambria"/>
              </a:rPr>
              <a:t>A new  brother-Institution in Warsaw </a:t>
            </a:r>
          </a:p>
          <a:p>
            <a:pPr algn="ctr"/>
            <a:r>
              <a:rPr lang="en-GB" sz="2000" b="1" dirty="0" err="1" smtClean="0">
                <a:solidFill>
                  <a:srgbClr val="FFFF00"/>
                </a:solidFill>
                <a:latin typeface="Cambria"/>
                <a:cs typeface="Cambria"/>
              </a:rPr>
              <a:t>AstroCeNT</a:t>
            </a:r>
            <a:r>
              <a:rPr lang="en-GB" sz="2000" b="1" dirty="0">
                <a:solidFill>
                  <a:srgbClr val="FFFF00"/>
                </a:solidFill>
                <a:latin typeface="Cambria"/>
                <a:cs typeface="Cambria"/>
              </a:rPr>
              <a:t>:</a:t>
            </a:r>
            <a:endParaRPr lang="fr-FR" sz="2000" dirty="0">
              <a:solidFill>
                <a:srgbClr val="FFFF00"/>
              </a:solidFill>
              <a:latin typeface="Cambria"/>
              <a:cs typeface="Cambria"/>
            </a:endParaRPr>
          </a:p>
          <a:p>
            <a:pPr algn="ctr"/>
            <a:r>
              <a:rPr lang="en-GB" sz="2000" b="1" dirty="0">
                <a:solidFill>
                  <a:srgbClr val="FFFF00"/>
                </a:solidFill>
                <a:latin typeface="Cambria"/>
                <a:cs typeface="Cambria"/>
              </a:rPr>
              <a:t>Particle Astrophysics Science and Technology Centre</a:t>
            </a:r>
            <a:endParaRPr lang="fr-FR" sz="2000" dirty="0">
              <a:solidFill>
                <a:srgbClr val="FFFF00"/>
              </a:solidFill>
              <a:latin typeface="Cambria"/>
              <a:cs typeface="Cambria"/>
            </a:endParaRPr>
          </a:p>
          <a:p>
            <a:pPr algn="ctr"/>
            <a:r>
              <a:rPr lang="en-GB" sz="1800" dirty="0">
                <a:solidFill>
                  <a:srgbClr val="FFFF00"/>
                </a:solidFill>
              </a:rPr>
              <a:t> </a:t>
            </a:r>
            <a:endParaRPr lang="fr-FR" sz="1800" dirty="0">
              <a:solidFill>
                <a:srgbClr val="FFFF00"/>
              </a:solidFill>
            </a:endParaRPr>
          </a:p>
          <a:p>
            <a:endParaRPr lang="fr-FR" sz="1800" dirty="0">
              <a:solidFill>
                <a:srgbClr val="FFFF00"/>
              </a:solidFill>
            </a:endParaRPr>
          </a:p>
          <a:p>
            <a:pPr marL="285750" indent="-285750">
              <a:buFont typeface="Arial"/>
              <a:buChar char="•"/>
            </a:pPr>
            <a:r>
              <a:rPr lang="en-GB" sz="1800" dirty="0" smtClean="0">
                <a:solidFill>
                  <a:srgbClr val="FFFFFF"/>
                </a:solidFill>
                <a:latin typeface="Cambria"/>
                <a:cs typeface="Cambria"/>
              </a:rPr>
              <a:t>The </a:t>
            </a:r>
            <a:r>
              <a:rPr lang="en-GB" sz="1800" dirty="0">
                <a:solidFill>
                  <a:srgbClr val="FFFFFF"/>
                </a:solidFill>
                <a:latin typeface="Cambria"/>
                <a:cs typeface="Cambria"/>
              </a:rPr>
              <a:t>prime objective of </a:t>
            </a:r>
            <a:r>
              <a:rPr lang="en-GB" sz="1800" dirty="0" smtClean="0">
                <a:solidFill>
                  <a:srgbClr val="FFFFFF"/>
                </a:solidFill>
                <a:latin typeface="Cambria"/>
                <a:cs typeface="Cambria"/>
              </a:rPr>
              <a:t> </a:t>
            </a:r>
            <a:r>
              <a:rPr lang="en-GB" sz="1800" dirty="0" err="1" smtClean="0">
                <a:solidFill>
                  <a:srgbClr val="FFFFFF"/>
                </a:solidFill>
                <a:latin typeface="Cambria"/>
                <a:cs typeface="Cambria"/>
              </a:rPr>
              <a:t>AstroCeNT</a:t>
            </a:r>
            <a:r>
              <a:rPr lang="en-GB" sz="1800" dirty="0" smtClean="0">
                <a:solidFill>
                  <a:srgbClr val="FFFFFF"/>
                </a:solidFill>
                <a:latin typeface="Cambria"/>
                <a:cs typeface="Cambria"/>
              </a:rPr>
              <a:t> </a:t>
            </a:r>
            <a:r>
              <a:rPr lang="en-GB" sz="1800" dirty="0">
                <a:solidFill>
                  <a:srgbClr val="FFFFFF"/>
                </a:solidFill>
                <a:latin typeface="Cambria"/>
                <a:cs typeface="Cambria"/>
              </a:rPr>
              <a:t>will be to develop a future oriented research and development (R&amp;D) programme in science and technology in the area of ultra-sensitive detectors and sensors as well as large data set collection and analysis </a:t>
            </a:r>
            <a:r>
              <a:rPr lang="en-GB" sz="1800" dirty="0" smtClean="0">
                <a:solidFill>
                  <a:srgbClr val="FFFFFF"/>
                </a:solidFill>
                <a:latin typeface="Cambria"/>
                <a:cs typeface="Cambria"/>
              </a:rPr>
              <a:t>tools</a:t>
            </a:r>
          </a:p>
          <a:p>
            <a:pPr marL="285750" indent="-285750">
              <a:buFont typeface="Arial"/>
              <a:buChar char="•"/>
            </a:pPr>
            <a:endParaRPr lang="fr-FR" sz="1800" dirty="0">
              <a:solidFill>
                <a:srgbClr val="FFFFFF"/>
              </a:solidFill>
              <a:latin typeface="Cambria"/>
              <a:cs typeface="Cambria"/>
            </a:endParaRPr>
          </a:p>
          <a:p>
            <a:pPr marL="285750" indent="-285750">
              <a:buFont typeface="Arial"/>
              <a:buChar char="•"/>
            </a:pPr>
            <a:r>
              <a:rPr lang="en-GB" sz="1800" dirty="0" smtClean="0">
                <a:solidFill>
                  <a:srgbClr val="FFFFFF"/>
                </a:solidFill>
                <a:latin typeface="Cambria"/>
                <a:cs typeface="Cambria"/>
              </a:rPr>
              <a:t>The </a:t>
            </a:r>
            <a:r>
              <a:rPr lang="en-GB" sz="1800" dirty="0">
                <a:solidFill>
                  <a:srgbClr val="FFFFFF"/>
                </a:solidFill>
                <a:latin typeface="Cambria"/>
                <a:cs typeface="Cambria"/>
              </a:rPr>
              <a:t>international strategic partner of </a:t>
            </a:r>
            <a:r>
              <a:rPr lang="en-GB" sz="1800" dirty="0" err="1">
                <a:solidFill>
                  <a:srgbClr val="FFFFFF"/>
                </a:solidFill>
                <a:latin typeface="Cambria"/>
                <a:cs typeface="Cambria"/>
              </a:rPr>
              <a:t>AstroCeNT</a:t>
            </a:r>
            <a:r>
              <a:rPr lang="en-GB" sz="1800" dirty="0">
                <a:solidFill>
                  <a:srgbClr val="FFFFFF"/>
                </a:solidFill>
                <a:latin typeface="Cambria"/>
                <a:cs typeface="Cambria"/>
              </a:rPr>
              <a:t> will be the Laboratory of </a:t>
            </a:r>
            <a:r>
              <a:rPr lang="en-GB" sz="1800" dirty="0" err="1">
                <a:solidFill>
                  <a:srgbClr val="FFFFFF"/>
                </a:solidFill>
                <a:latin typeface="Cambria"/>
                <a:cs typeface="Cambria"/>
              </a:rPr>
              <a:t>Astroparticle</a:t>
            </a:r>
            <a:r>
              <a:rPr lang="en-GB" sz="1800" dirty="0">
                <a:solidFill>
                  <a:srgbClr val="FFFFFF"/>
                </a:solidFill>
                <a:latin typeface="Cambria"/>
                <a:cs typeface="Cambria"/>
              </a:rPr>
              <a:t> and Cosmology (APC) — a world-class scientific institute based in </a:t>
            </a:r>
            <a:r>
              <a:rPr lang="en-GB" sz="1800" dirty="0" smtClean="0">
                <a:solidFill>
                  <a:srgbClr val="FFFFFF"/>
                </a:solidFill>
                <a:latin typeface="Cambria"/>
                <a:cs typeface="Cambria"/>
              </a:rPr>
              <a:t>Paris.. APC key element to the acceptance of the funding  (a few M€/year)</a:t>
            </a:r>
          </a:p>
          <a:p>
            <a:pPr marL="285750" indent="-285750">
              <a:buFont typeface="Arial"/>
              <a:buChar char="•"/>
            </a:pPr>
            <a:endParaRPr lang="en-GB" sz="1800" dirty="0">
              <a:solidFill>
                <a:srgbClr val="FFFFFF"/>
              </a:solidFill>
              <a:latin typeface="Cambria"/>
              <a:cs typeface="Cambria"/>
            </a:endParaRPr>
          </a:p>
          <a:p>
            <a:pPr marL="285750" indent="-285750">
              <a:buFont typeface="Arial"/>
              <a:buChar char="•"/>
            </a:pPr>
            <a:r>
              <a:rPr lang="en-GB" sz="1800" dirty="0" smtClean="0">
                <a:solidFill>
                  <a:srgbClr val="FFFFFF"/>
                </a:solidFill>
                <a:latin typeface="Cambria"/>
                <a:cs typeface="Cambria"/>
              </a:rPr>
              <a:t>The </a:t>
            </a:r>
            <a:r>
              <a:rPr lang="en-GB" sz="1800" dirty="0">
                <a:solidFill>
                  <a:srgbClr val="FFFFFF"/>
                </a:solidFill>
                <a:latin typeface="Cambria"/>
                <a:cs typeface="Cambria"/>
              </a:rPr>
              <a:t>main scientific field of the Agenda will </a:t>
            </a:r>
            <a:r>
              <a:rPr lang="en-GB" sz="1800" dirty="0" smtClean="0">
                <a:solidFill>
                  <a:srgbClr val="FFFFFF"/>
                </a:solidFill>
                <a:latin typeface="Cambria"/>
                <a:cs typeface="Cambria"/>
              </a:rPr>
              <a:t>initially </a:t>
            </a:r>
            <a:r>
              <a:rPr lang="en-GB" sz="1800" dirty="0">
                <a:solidFill>
                  <a:srgbClr val="FFFFFF"/>
                </a:solidFill>
                <a:latin typeface="Cambria"/>
                <a:cs typeface="Cambria"/>
              </a:rPr>
              <a:t>be focused on two areas: </a:t>
            </a:r>
            <a:endParaRPr lang="en-GB" sz="1800" dirty="0" smtClean="0">
              <a:solidFill>
                <a:srgbClr val="FFFFFF"/>
              </a:solidFill>
              <a:latin typeface="Cambria"/>
              <a:cs typeface="Cambria"/>
            </a:endParaRPr>
          </a:p>
          <a:p>
            <a:pPr marL="285750" indent="-285750">
              <a:buFont typeface="Arial"/>
              <a:buChar char="•"/>
            </a:pP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G</a:t>
            </a:r>
            <a:r>
              <a:rPr lang="en-GB" sz="1800" b="1" dirty="0" smtClean="0">
                <a:solidFill>
                  <a:srgbClr val="FFFFFF"/>
                </a:solidFill>
                <a:latin typeface="Cambria"/>
                <a:cs typeface="Cambria"/>
              </a:rPr>
              <a:t>ravitational </a:t>
            </a:r>
            <a:r>
              <a:rPr lang="en-GB" sz="1800" b="1" dirty="0">
                <a:solidFill>
                  <a:srgbClr val="FFFFFF"/>
                </a:solidFill>
                <a:latin typeface="Cambria"/>
                <a:cs typeface="Cambria"/>
              </a:rPr>
              <a:t>wave</a:t>
            </a:r>
            <a:r>
              <a:rPr lang="en-GB" sz="1800" dirty="0">
                <a:solidFill>
                  <a:srgbClr val="FFFFFF"/>
                </a:solidFill>
                <a:latin typeface="Cambria"/>
                <a:cs typeface="Cambria"/>
              </a:rPr>
              <a:t> </a:t>
            </a:r>
            <a:r>
              <a:rPr lang="en-GB" sz="1800" b="1" dirty="0" smtClean="0">
                <a:solidFill>
                  <a:srgbClr val="FFFFFF"/>
                </a:solidFill>
                <a:latin typeface="Cambria"/>
                <a:cs typeface="Cambria"/>
              </a:rPr>
              <a:t>astronomy </a:t>
            </a:r>
            <a:r>
              <a:rPr lang="en-GB" sz="1800" b="1" dirty="0">
                <a:solidFill>
                  <a:srgbClr val="FFFFFF"/>
                </a:solidFill>
                <a:latin typeface="Cambria"/>
                <a:cs typeface="Cambria"/>
              </a:rPr>
              <a:t>and </a:t>
            </a:r>
            <a:endParaRPr lang="fr-FR" sz="1800" b="1"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D</a:t>
            </a:r>
            <a:r>
              <a:rPr lang="en-GB" sz="1800" b="1" dirty="0" smtClean="0">
                <a:solidFill>
                  <a:srgbClr val="FFFFFF"/>
                </a:solidFill>
                <a:latin typeface="Cambria"/>
                <a:cs typeface="Cambria"/>
              </a:rPr>
              <a:t>ark </a:t>
            </a:r>
            <a:r>
              <a:rPr lang="en-GB" sz="1800" b="1" dirty="0">
                <a:solidFill>
                  <a:srgbClr val="FFFFFF"/>
                </a:solidFill>
                <a:latin typeface="Cambria"/>
                <a:cs typeface="Cambria"/>
              </a:rPr>
              <a:t>matter </a:t>
            </a:r>
            <a:endParaRPr lang="fr-FR" sz="1800" dirty="0">
              <a:solidFill>
                <a:srgbClr val="FFFFFF"/>
              </a:solidFill>
              <a:latin typeface="Cambria"/>
              <a:cs typeface="Cambria"/>
            </a:endParaRPr>
          </a:p>
          <a:p>
            <a:r>
              <a:rPr lang="en-GB" sz="1800" dirty="0">
                <a:solidFill>
                  <a:srgbClr val="FFFFFF"/>
                </a:solidFill>
                <a:latin typeface="Cambria"/>
                <a:cs typeface="Cambria"/>
              </a:rPr>
              <a:t> </a:t>
            </a:r>
            <a:endParaRPr lang="fr-FR" sz="1800" dirty="0">
              <a:solidFill>
                <a:srgbClr val="FFFFFF"/>
              </a:solidFill>
              <a:latin typeface="Cambria"/>
              <a:cs typeface="Cambria"/>
            </a:endParaRPr>
          </a:p>
          <a:p>
            <a:r>
              <a:rPr lang="en-GB" sz="1800" dirty="0" smtClean="0">
                <a:solidFill>
                  <a:srgbClr val="FFFFFF"/>
                </a:solidFill>
                <a:latin typeface="Cambria"/>
                <a:cs typeface="Cambria"/>
              </a:rPr>
              <a:t>The </a:t>
            </a:r>
            <a:r>
              <a:rPr lang="en-GB" sz="1800" dirty="0">
                <a:solidFill>
                  <a:srgbClr val="FFFFFF"/>
                </a:solidFill>
                <a:latin typeface="Cambria"/>
                <a:cs typeface="Cambria"/>
              </a:rPr>
              <a:t>main three science-driven technological themes initially proposed for </a:t>
            </a:r>
            <a:r>
              <a:rPr lang="en-GB" sz="1800" dirty="0" err="1" smtClean="0">
                <a:solidFill>
                  <a:srgbClr val="FFFFFF"/>
                </a:solidFill>
                <a:latin typeface="Cambria"/>
                <a:cs typeface="Cambria"/>
              </a:rPr>
              <a:t>AstroCeNT</a:t>
            </a:r>
            <a:r>
              <a:rPr lang="en-GB" sz="1800" dirty="0" smtClean="0">
                <a:solidFill>
                  <a:srgbClr val="FFFFFF"/>
                </a:solidFill>
                <a:latin typeface="Cambria"/>
                <a:cs typeface="Cambria"/>
              </a:rPr>
              <a:t> are:</a:t>
            </a:r>
          </a:p>
          <a:p>
            <a:r>
              <a:rPr lang="en-GB" sz="1800" dirty="0" smtClean="0">
                <a:solidFill>
                  <a:srgbClr val="FFFFFF"/>
                </a:solidFill>
                <a:latin typeface="Cambria"/>
                <a:cs typeface="Cambria"/>
              </a:rPr>
              <a:t> </a:t>
            </a: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Silicon Photo Multiplier </a:t>
            </a:r>
            <a:r>
              <a:rPr lang="en-GB" sz="1800" b="1" dirty="0" smtClean="0">
                <a:solidFill>
                  <a:srgbClr val="FFFFFF"/>
                </a:solidFill>
                <a:latin typeface="Cambria"/>
                <a:cs typeface="Cambria"/>
              </a:rPr>
              <a:t>based </a:t>
            </a:r>
            <a:r>
              <a:rPr lang="en-GB" sz="1800" b="1" dirty="0">
                <a:solidFill>
                  <a:srgbClr val="FFFFFF"/>
                </a:solidFill>
                <a:latin typeface="Cambria"/>
                <a:cs typeface="Cambria"/>
              </a:rPr>
              <a:t>systems;</a:t>
            </a:r>
            <a:r>
              <a:rPr lang="en-GB" sz="1800" dirty="0">
                <a:solidFill>
                  <a:srgbClr val="FFFFFF"/>
                </a:solidFill>
                <a:latin typeface="Cambria"/>
                <a:cs typeface="Cambria"/>
              </a:rPr>
              <a:t> </a:t>
            </a: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seismic sensors;</a:t>
            </a:r>
            <a:r>
              <a:rPr lang="en-GB" sz="1800" dirty="0">
                <a:solidFill>
                  <a:srgbClr val="FFFFFF"/>
                </a:solidFill>
                <a:latin typeface="Cambria"/>
                <a:cs typeface="Cambria"/>
              </a:rPr>
              <a:t> </a:t>
            </a: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data acquisition and large data set </a:t>
            </a:r>
            <a:r>
              <a:rPr lang="en-GB" sz="1800" b="1" dirty="0" smtClean="0">
                <a:solidFill>
                  <a:srgbClr val="FFFFFF"/>
                </a:solidFill>
                <a:latin typeface="Cambria"/>
                <a:cs typeface="Cambria"/>
              </a:rPr>
              <a:t>processing</a:t>
            </a:r>
            <a:endParaRPr lang="fr-FR" sz="1800" dirty="0">
              <a:solidFill>
                <a:srgbClr val="FFFFFF"/>
              </a:solidFill>
              <a:latin typeface="Cambria"/>
              <a:cs typeface="Cambria"/>
            </a:endParaRPr>
          </a:p>
          <a:p>
            <a:pPr lvl="1"/>
            <a:endParaRPr lang="fr-FR" dirty="0"/>
          </a:p>
        </p:txBody>
      </p:sp>
    </p:spTree>
    <p:extLst>
      <p:ext uri="{BB962C8B-B14F-4D97-AF65-F5344CB8AC3E}">
        <p14:creationId xmlns:p14="http://schemas.microsoft.com/office/powerpoint/2010/main" val="1852900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logoAP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7555" y="2635284"/>
            <a:ext cx="1168400" cy="1206500"/>
          </a:xfrm>
          <a:prstGeom prst="rect">
            <a:avLst/>
          </a:prstGeom>
        </p:spPr>
      </p:pic>
      <p:sp>
        <p:nvSpPr>
          <p:cNvPr id="11" name="Double flèche horizontale 10"/>
          <p:cNvSpPr/>
          <p:nvPr/>
        </p:nvSpPr>
        <p:spPr>
          <a:xfrm rot="19325951">
            <a:off x="4982693" y="2049130"/>
            <a:ext cx="1641684" cy="90597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smtClean="0">
                <a:solidFill>
                  <a:schemeClr val="tx1"/>
                </a:solidFill>
              </a:rPr>
              <a:t>Disciplinary federation</a:t>
            </a:r>
            <a:endParaRPr lang="en-GB" sz="1600" dirty="0">
              <a:solidFill>
                <a:schemeClr val="tx1"/>
              </a:solidFill>
            </a:endParaRPr>
          </a:p>
        </p:txBody>
      </p:sp>
      <p:sp>
        <p:nvSpPr>
          <p:cNvPr id="12" name="Double flèche horizontale 11"/>
          <p:cNvSpPr/>
          <p:nvPr/>
        </p:nvSpPr>
        <p:spPr>
          <a:xfrm>
            <a:off x="2771800" y="1628800"/>
            <a:ext cx="3600400" cy="7200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3" name="Double flèche horizontale 12"/>
          <p:cNvSpPr/>
          <p:nvPr/>
        </p:nvSpPr>
        <p:spPr>
          <a:xfrm rot="2232148">
            <a:off x="2508174" y="2087009"/>
            <a:ext cx="1763355" cy="83404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200" dirty="0" smtClean="0">
                <a:solidFill>
                  <a:schemeClr val="tx1"/>
                </a:solidFill>
              </a:rPr>
              <a:t>University evolution</a:t>
            </a:r>
            <a:endParaRPr lang="en-GB" sz="1200" dirty="0">
              <a:solidFill>
                <a:schemeClr val="tx1"/>
              </a:solidFill>
            </a:endParaRPr>
          </a:p>
        </p:txBody>
      </p:sp>
      <p:sp>
        <p:nvSpPr>
          <p:cNvPr id="14" name="Double flèche horizontale 13"/>
          <p:cNvSpPr/>
          <p:nvPr/>
        </p:nvSpPr>
        <p:spPr>
          <a:xfrm rot="16200000">
            <a:off x="3854566" y="4184272"/>
            <a:ext cx="1455133" cy="922756"/>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smtClean="0">
                <a:solidFill>
                  <a:schemeClr val="tx1"/>
                </a:solidFill>
              </a:rPr>
              <a:t>Regional federation</a:t>
            </a:r>
            <a:endParaRPr lang="en-GB" sz="1600" dirty="0">
              <a:solidFill>
                <a:schemeClr val="tx1"/>
              </a:solidFill>
            </a:endParaRPr>
          </a:p>
        </p:txBody>
      </p:sp>
      <p:sp>
        <p:nvSpPr>
          <p:cNvPr id="15" name="Rectangle à coins arrondis 14"/>
          <p:cNvSpPr/>
          <p:nvPr/>
        </p:nvSpPr>
        <p:spPr>
          <a:xfrm>
            <a:off x="651272" y="1563629"/>
            <a:ext cx="1939562"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Target University</a:t>
            </a:r>
          </a:p>
          <a:p>
            <a:pPr algn="ctr"/>
            <a:r>
              <a:rPr lang="en-GB" sz="1600" dirty="0" smtClean="0">
                <a:solidFill>
                  <a:schemeClr val="tx1"/>
                </a:solidFill>
              </a:rPr>
              <a:t>P5-P7-IPGP</a:t>
            </a:r>
            <a:endParaRPr lang="en-GB" sz="1600" dirty="0">
              <a:solidFill>
                <a:schemeClr val="tx1"/>
              </a:solidFill>
            </a:endParaRPr>
          </a:p>
        </p:txBody>
      </p:sp>
      <p:sp>
        <p:nvSpPr>
          <p:cNvPr id="16" name="Rectangle à coins arrondis 15"/>
          <p:cNvSpPr/>
          <p:nvPr/>
        </p:nvSpPr>
        <p:spPr>
          <a:xfrm>
            <a:off x="6444208" y="1484784"/>
            <a:ext cx="2205393"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Federation (IN2P3) </a:t>
            </a:r>
          </a:p>
          <a:p>
            <a:pPr algn="ctr"/>
            <a:r>
              <a:rPr lang="en-GB" sz="1600" dirty="0" smtClean="0">
                <a:solidFill>
                  <a:schemeClr val="tx1"/>
                </a:solidFill>
              </a:rPr>
              <a:t>APC-LLR-LPNHE</a:t>
            </a:r>
            <a:endParaRPr lang="en-GB" sz="1600" dirty="0">
              <a:solidFill>
                <a:schemeClr val="tx1"/>
              </a:solidFill>
            </a:endParaRPr>
          </a:p>
        </p:txBody>
      </p:sp>
      <p:sp>
        <p:nvSpPr>
          <p:cNvPr id="19" name="Rectangle à coins arrondis 18"/>
          <p:cNvSpPr/>
          <p:nvPr/>
        </p:nvSpPr>
        <p:spPr>
          <a:xfrm>
            <a:off x="3603411" y="5438542"/>
            <a:ext cx="2016992" cy="870777"/>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Dim-ACAV</a:t>
            </a:r>
          </a:p>
          <a:p>
            <a:pPr algn="ctr"/>
            <a:r>
              <a:rPr lang="en-GB" sz="1600" dirty="0" smtClean="0">
                <a:solidFill>
                  <a:schemeClr val="tx1"/>
                </a:solidFill>
              </a:rPr>
              <a:t>Astrophysics</a:t>
            </a:r>
          </a:p>
          <a:p>
            <a:pPr algn="ctr"/>
            <a:r>
              <a:rPr lang="en-GB" sz="1600" dirty="0" smtClean="0">
                <a:solidFill>
                  <a:schemeClr val="tx1"/>
                </a:solidFill>
              </a:rPr>
              <a:t>Coordination  </a:t>
            </a:r>
            <a:r>
              <a:rPr lang="en-GB" sz="1600" dirty="0" err="1" smtClean="0">
                <a:solidFill>
                  <a:schemeClr val="tx1"/>
                </a:solidFill>
              </a:rPr>
              <a:t>OdP</a:t>
            </a:r>
            <a:endParaRPr lang="en-GB" sz="1600" dirty="0">
              <a:solidFill>
                <a:schemeClr val="tx1"/>
              </a:solidFill>
            </a:endParaRPr>
          </a:p>
        </p:txBody>
      </p:sp>
      <p:sp>
        <p:nvSpPr>
          <p:cNvPr id="17" name="Double flèche horizontale 16"/>
          <p:cNvSpPr/>
          <p:nvPr/>
        </p:nvSpPr>
        <p:spPr>
          <a:xfrm rot="2935553">
            <a:off x="347937" y="3819269"/>
            <a:ext cx="3983150" cy="15753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8" name="Double flèche horizontale 17"/>
          <p:cNvSpPr/>
          <p:nvPr/>
        </p:nvSpPr>
        <p:spPr>
          <a:xfrm rot="18021019">
            <a:off x="4640836" y="3669721"/>
            <a:ext cx="3483087" cy="15367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3" name="ZoneTexte 2"/>
          <p:cNvSpPr txBox="1"/>
          <p:nvPr/>
        </p:nvSpPr>
        <p:spPr>
          <a:xfrm>
            <a:off x="2483768" y="476672"/>
            <a:ext cx="3528392" cy="523220"/>
          </a:xfrm>
          <a:prstGeom prst="rect">
            <a:avLst/>
          </a:prstGeom>
          <a:noFill/>
        </p:spPr>
        <p:txBody>
          <a:bodyPr wrap="square" rtlCol="0">
            <a:spAutoFit/>
          </a:bodyPr>
          <a:lstStyle/>
          <a:p>
            <a:r>
              <a:rPr lang="fr-FR" sz="2800" dirty="0" err="1" smtClean="0">
                <a:solidFill>
                  <a:schemeClr val="accent1"/>
                </a:solidFill>
              </a:rPr>
              <a:t>Institutional</a:t>
            </a:r>
            <a:r>
              <a:rPr lang="fr-FR" sz="2800" dirty="0" smtClean="0">
                <a:solidFill>
                  <a:schemeClr val="accent1"/>
                </a:solidFill>
              </a:rPr>
              <a:t> insertion</a:t>
            </a:r>
            <a:endParaRPr lang="fr-FR" sz="2800" dirty="0">
              <a:solidFill>
                <a:schemeClr val="accent1"/>
              </a:solidFill>
            </a:endParaRPr>
          </a:p>
        </p:txBody>
      </p:sp>
      <p:sp>
        <p:nvSpPr>
          <p:cNvPr id="2" name="ZoneTexte 1"/>
          <p:cNvSpPr txBox="1"/>
          <p:nvPr/>
        </p:nvSpPr>
        <p:spPr>
          <a:xfrm>
            <a:off x="107504" y="5085184"/>
            <a:ext cx="3240360" cy="1569660"/>
          </a:xfrm>
          <a:prstGeom prst="rect">
            <a:avLst/>
          </a:prstGeom>
          <a:noFill/>
        </p:spPr>
        <p:txBody>
          <a:bodyPr wrap="square" rtlCol="0">
            <a:spAutoFit/>
          </a:bodyPr>
          <a:lstStyle/>
          <a:p>
            <a:r>
              <a:rPr lang="en-GB" sz="1600" dirty="0" smtClean="0">
                <a:solidFill>
                  <a:srgbClr val="FFFFFF"/>
                </a:solidFill>
                <a:latin typeface="Cambria"/>
                <a:cs typeface="Cambria"/>
              </a:rPr>
              <a:t>S.K </a:t>
            </a:r>
          </a:p>
          <a:p>
            <a:pPr marL="285750" indent="-285750">
              <a:buFont typeface="Arial"/>
              <a:buChar char="•"/>
            </a:pPr>
            <a:r>
              <a:rPr lang="en-GB" sz="1600" dirty="0" smtClean="0">
                <a:solidFill>
                  <a:srgbClr val="FFFFFF"/>
                </a:solidFill>
                <a:latin typeface="Cambria"/>
                <a:cs typeface="Cambria"/>
              </a:rPr>
              <a:t>Coordinator of pole Exact sciences and Technology and </a:t>
            </a:r>
          </a:p>
          <a:p>
            <a:pPr marL="285750" indent="-285750">
              <a:buFont typeface="Arial"/>
              <a:buChar char="•"/>
            </a:pPr>
            <a:r>
              <a:rPr lang="en-GB" sz="1600" dirty="0" smtClean="0">
                <a:solidFill>
                  <a:srgbClr val="FFFFFF"/>
                </a:solidFill>
                <a:latin typeface="Cambria"/>
                <a:cs typeface="Cambria"/>
              </a:rPr>
              <a:t>Coordinator  of the project Paris Interdisciplinary Institute of Data Sciences</a:t>
            </a:r>
            <a:endParaRPr lang="en-GB" sz="1600" dirty="0">
              <a:solidFill>
                <a:srgbClr val="FFFFFF"/>
              </a:solidFill>
              <a:latin typeface="Cambria"/>
              <a:cs typeface="Cambria"/>
            </a:endParaRPr>
          </a:p>
        </p:txBody>
      </p:sp>
      <p:sp>
        <p:nvSpPr>
          <p:cNvPr id="4" name="ZoneTexte 3"/>
          <p:cNvSpPr txBox="1"/>
          <p:nvPr/>
        </p:nvSpPr>
        <p:spPr>
          <a:xfrm>
            <a:off x="0" y="4437112"/>
            <a:ext cx="2952328" cy="646331"/>
          </a:xfrm>
          <a:prstGeom prst="rect">
            <a:avLst/>
          </a:prstGeom>
          <a:noFill/>
        </p:spPr>
        <p:txBody>
          <a:bodyPr wrap="square" rtlCol="0">
            <a:spAutoFit/>
          </a:bodyPr>
          <a:lstStyle/>
          <a:p>
            <a:r>
              <a:rPr lang="en-CA" sz="1800" dirty="0" smtClean="0">
                <a:solidFill>
                  <a:srgbClr val="FFFFFF"/>
                </a:solidFill>
                <a:latin typeface="Cambria"/>
                <a:cs typeface="Cambria"/>
              </a:rPr>
              <a:t>APC considered a key asset of P7 and </a:t>
            </a:r>
            <a:r>
              <a:rPr lang="en-CA" sz="1800" dirty="0">
                <a:solidFill>
                  <a:srgbClr val="FFFFFF"/>
                </a:solidFill>
                <a:latin typeface="Cambria"/>
                <a:cs typeface="Cambria"/>
              </a:rPr>
              <a:t>T</a:t>
            </a:r>
            <a:r>
              <a:rPr lang="en-CA" sz="1800" dirty="0" smtClean="0">
                <a:solidFill>
                  <a:srgbClr val="FFFFFF"/>
                </a:solidFill>
                <a:latin typeface="Cambria"/>
                <a:cs typeface="Cambria"/>
              </a:rPr>
              <a:t>arget University</a:t>
            </a:r>
            <a:endParaRPr lang="en-CA" sz="1800" dirty="0">
              <a:solidFill>
                <a:srgbClr val="FFFFFF"/>
              </a:solidFill>
              <a:latin typeface="Cambria"/>
              <a:cs typeface="Cambria"/>
            </a:endParaRPr>
          </a:p>
        </p:txBody>
      </p:sp>
    </p:spTree>
    <p:extLst>
      <p:ext uri="{BB962C8B-B14F-4D97-AF65-F5344CB8AC3E}">
        <p14:creationId xmlns:p14="http://schemas.microsoft.com/office/powerpoint/2010/main" val="31219128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332656"/>
            <a:ext cx="3816424" cy="461665"/>
          </a:xfrm>
          <a:prstGeom prst="rect">
            <a:avLst/>
          </a:prstGeom>
          <a:noFill/>
        </p:spPr>
        <p:txBody>
          <a:bodyPr wrap="square" rtlCol="0">
            <a:spAutoFit/>
          </a:bodyPr>
          <a:lstStyle/>
          <a:p>
            <a:r>
              <a:rPr lang="en-GB" dirty="0" smtClean="0">
                <a:solidFill>
                  <a:schemeClr val="accent1"/>
                </a:solidFill>
              </a:rPr>
              <a:t>Education  I</a:t>
            </a:r>
            <a:endParaRPr lang="en-GB" dirty="0">
              <a:solidFill>
                <a:schemeClr val="accent1"/>
              </a:solidFill>
            </a:endParaRPr>
          </a:p>
        </p:txBody>
      </p:sp>
      <p:sp>
        <p:nvSpPr>
          <p:cNvPr id="5" name="ZoneTexte 4"/>
          <p:cNvSpPr txBox="1"/>
          <p:nvPr/>
        </p:nvSpPr>
        <p:spPr>
          <a:xfrm>
            <a:off x="611560" y="1052736"/>
            <a:ext cx="6336704" cy="400110"/>
          </a:xfrm>
          <a:prstGeom prst="rect">
            <a:avLst/>
          </a:prstGeom>
          <a:noFill/>
        </p:spPr>
        <p:txBody>
          <a:bodyPr wrap="square" rtlCol="0">
            <a:spAutoFit/>
          </a:bodyPr>
          <a:lstStyle/>
          <a:p>
            <a:pPr marL="342900" indent="-342900">
              <a:buFont typeface="Arial" charset="0"/>
              <a:buChar char="•"/>
            </a:pPr>
            <a:r>
              <a:rPr lang="en-GB" sz="2000" dirty="0" smtClean="0">
                <a:solidFill>
                  <a:schemeClr val="accent1"/>
                </a:solidFill>
                <a:latin typeface="Cambria" charset="0"/>
                <a:ea typeface="Cambria" charset="0"/>
                <a:cs typeface="Cambria" charset="0"/>
              </a:rPr>
              <a:t>Deputy director responsible: A. </a:t>
            </a:r>
            <a:r>
              <a:rPr lang="en-GB" sz="2000" dirty="0" err="1" smtClean="0">
                <a:solidFill>
                  <a:schemeClr val="accent1"/>
                </a:solidFill>
                <a:latin typeface="Cambria" charset="0"/>
                <a:ea typeface="Cambria" charset="0"/>
                <a:cs typeface="Cambria" charset="0"/>
              </a:rPr>
              <a:t>Kouchner</a:t>
            </a:r>
            <a:endParaRPr lang="en-GB" sz="2000" dirty="0">
              <a:solidFill>
                <a:schemeClr val="accent1"/>
              </a:solidFill>
              <a:latin typeface="Cambria" charset="0"/>
              <a:ea typeface="Cambria" charset="0"/>
              <a:cs typeface="Cambria" charset="0"/>
            </a:endParaRPr>
          </a:p>
        </p:txBody>
      </p:sp>
      <p:sp>
        <p:nvSpPr>
          <p:cNvPr id="7" name="Rectangle 6"/>
          <p:cNvSpPr/>
          <p:nvPr/>
        </p:nvSpPr>
        <p:spPr>
          <a:xfrm>
            <a:off x="179512" y="4102067"/>
            <a:ext cx="8287410" cy="2308324"/>
          </a:xfrm>
          <a:prstGeom prst="rect">
            <a:avLst/>
          </a:prstGeom>
        </p:spPr>
        <p:txBody>
          <a:bodyPr wrap="square">
            <a:spAutoFit/>
          </a:bodyPr>
          <a:lstStyle/>
          <a:p>
            <a:pPr algn="ctr"/>
            <a:r>
              <a:rPr lang="en-US" sz="1800" dirty="0">
                <a:solidFill>
                  <a:schemeClr val="accent1"/>
                </a:solidFill>
              </a:rPr>
              <a:t>About one third of the </a:t>
            </a:r>
            <a:r>
              <a:rPr lang="en-US" sz="1800" dirty="0" smtClean="0">
                <a:solidFill>
                  <a:schemeClr val="accent1"/>
                </a:solidFill>
              </a:rPr>
              <a:t>researchers (permanent positions) </a:t>
            </a:r>
            <a:r>
              <a:rPr lang="en-US" sz="1800" dirty="0">
                <a:solidFill>
                  <a:schemeClr val="accent1"/>
                </a:solidFill>
              </a:rPr>
              <a:t>at APC are Faculty members</a:t>
            </a:r>
            <a:r>
              <a:rPr lang="fr-FR" sz="1800" dirty="0">
                <a:solidFill>
                  <a:schemeClr val="accent1"/>
                </a:solidFill>
              </a:rPr>
              <a:t> </a:t>
            </a:r>
            <a:endParaRPr lang="fr-FR" sz="1800" dirty="0" smtClean="0">
              <a:solidFill>
                <a:schemeClr val="accent1"/>
              </a:solidFill>
            </a:endParaRPr>
          </a:p>
          <a:p>
            <a:pPr algn="ctr"/>
            <a:endParaRPr lang="en-AU" sz="1800" dirty="0" smtClean="0">
              <a:solidFill>
                <a:schemeClr val="accent1"/>
              </a:solidFill>
            </a:endParaRPr>
          </a:p>
          <a:p>
            <a:pPr algn="ctr"/>
            <a:r>
              <a:rPr lang="en-AU" sz="1800" dirty="0" smtClean="0">
                <a:solidFill>
                  <a:schemeClr val="accent1"/>
                </a:solidFill>
              </a:rPr>
              <a:t>APC members actively participate to the administrative boards of Paris-Diderot University the Department Council (5) the Scientific Council (5), the Teaching Council (4). </a:t>
            </a:r>
            <a:endParaRPr lang="en-AU" sz="1800" dirty="0" smtClean="0">
              <a:solidFill>
                <a:schemeClr val="accent1"/>
              </a:solidFill>
            </a:endParaRPr>
          </a:p>
          <a:p>
            <a:pPr marL="285750" indent="-285750">
              <a:buFont typeface="Arial" charset="0"/>
              <a:buChar char="•"/>
            </a:pPr>
            <a:r>
              <a:rPr lang="en-AU" sz="1800" dirty="0" smtClean="0">
                <a:solidFill>
                  <a:schemeClr val="accent1"/>
                </a:solidFill>
              </a:rPr>
              <a:t>50-60 internships/year, including IGOSAT </a:t>
            </a:r>
            <a:r>
              <a:rPr lang="en-AU" sz="1800" dirty="0" err="1" smtClean="0">
                <a:solidFill>
                  <a:schemeClr val="accent1"/>
                </a:solidFill>
              </a:rPr>
              <a:t>nano</a:t>
            </a:r>
            <a:r>
              <a:rPr lang="en-AU" sz="1800" dirty="0" smtClean="0">
                <a:solidFill>
                  <a:schemeClr val="accent1"/>
                </a:solidFill>
              </a:rPr>
              <a:t>-satellite  program</a:t>
            </a:r>
          </a:p>
          <a:p>
            <a:pPr marL="285750" indent="-285750">
              <a:buFont typeface="Arial" charset="0"/>
              <a:buChar char="•"/>
            </a:pPr>
            <a:r>
              <a:rPr lang="en-AU" sz="1800" dirty="0" smtClean="0">
                <a:solidFill>
                  <a:schemeClr val="accent1"/>
                </a:solidFill>
              </a:rPr>
              <a:t>Project  Graduate School  Earth Planets Universe, not retained we will resubmit</a:t>
            </a:r>
          </a:p>
          <a:p>
            <a:pPr marL="285750" indent="-285750">
              <a:buFont typeface="Arial" charset="0"/>
              <a:buChar char="•"/>
            </a:pPr>
            <a:r>
              <a:rPr lang="en-AU" sz="1800" dirty="0" smtClean="0">
                <a:solidFill>
                  <a:schemeClr val="accent1"/>
                </a:solidFill>
              </a:rPr>
              <a:t> </a:t>
            </a:r>
            <a:endParaRPr lang="en-AU" sz="1800" dirty="0" smtClean="0">
              <a:solidFill>
                <a:schemeClr val="accent1"/>
              </a:solidFill>
            </a:endParaRPr>
          </a:p>
        </p:txBody>
      </p:sp>
      <p:sp>
        <p:nvSpPr>
          <p:cNvPr id="8" name="ZoneTexte 7"/>
          <p:cNvSpPr txBox="1"/>
          <p:nvPr/>
        </p:nvSpPr>
        <p:spPr>
          <a:xfrm>
            <a:off x="6438803" y="1929001"/>
            <a:ext cx="2028119" cy="1938992"/>
          </a:xfrm>
          <a:prstGeom prst="rect">
            <a:avLst/>
          </a:prstGeom>
          <a:noFill/>
        </p:spPr>
        <p:txBody>
          <a:bodyPr wrap="none" rtlCol="0">
            <a:spAutoFit/>
          </a:bodyPr>
          <a:lstStyle/>
          <a:p>
            <a:pPr algn="ctr"/>
            <a:r>
              <a:rPr lang="en-US" dirty="0" smtClean="0">
                <a:solidFill>
                  <a:schemeClr val="accent1"/>
                </a:solidFill>
              </a:rPr>
              <a:t>2 recruitments </a:t>
            </a:r>
          </a:p>
          <a:p>
            <a:pPr algn="ctr"/>
            <a:r>
              <a:rPr lang="en-US" dirty="0" smtClean="0">
                <a:solidFill>
                  <a:schemeClr val="accent1"/>
                </a:solidFill>
              </a:rPr>
              <a:t>next year</a:t>
            </a:r>
          </a:p>
          <a:p>
            <a:pPr algn="ctr"/>
            <a:endParaRPr lang="en-US" dirty="0" smtClean="0">
              <a:solidFill>
                <a:schemeClr val="accent1"/>
              </a:solidFill>
            </a:endParaRPr>
          </a:p>
          <a:p>
            <a:pPr algn="ctr"/>
            <a:r>
              <a:rPr lang="en-US" dirty="0" smtClean="0">
                <a:solidFill>
                  <a:schemeClr val="accent1"/>
                </a:solidFill>
              </a:rPr>
              <a:t>1Pr (46.1)</a:t>
            </a:r>
          </a:p>
          <a:p>
            <a:pPr algn="ctr"/>
            <a:r>
              <a:rPr lang="en-US" dirty="0" smtClean="0">
                <a:solidFill>
                  <a:schemeClr val="accent1"/>
                </a:solidFill>
              </a:rPr>
              <a:t>1MCF</a:t>
            </a:r>
          </a:p>
        </p:txBody>
      </p:sp>
      <p:pic>
        <p:nvPicPr>
          <p:cNvPr id="10" name="Image 9"/>
          <p:cNvPicPr>
            <a:picLocks noChangeAspect="1"/>
          </p:cNvPicPr>
          <p:nvPr/>
        </p:nvPicPr>
        <p:blipFill>
          <a:blip r:embed="rId2"/>
          <a:stretch>
            <a:fillRect/>
          </a:stretch>
        </p:blipFill>
        <p:spPr>
          <a:xfrm>
            <a:off x="1091338" y="1549741"/>
            <a:ext cx="3528392" cy="2455430"/>
          </a:xfrm>
          <a:prstGeom prst="rect">
            <a:avLst/>
          </a:prstGeom>
          <a:solidFill>
            <a:schemeClr val="bg1"/>
          </a:solidFill>
        </p:spPr>
      </p:pic>
    </p:spTree>
    <p:extLst>
      <p:ext uri="{BB962C8B-B14F-4D97-AF65-F5344CB8AC3E}">
        <p14:creationId xmlns:p14="http://schemas.microsoft.com/office/powerpoint/2010/main" val="1214647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oneTexte 14"/>
          <p:cNvSpPr txBox="1">
            <a:spLocks noChangeArrowheads="1"/>
          </p:cNvSpPr>
          <p:nvPr/>
        </p:nvSpPr>
        <p:spPr bwMode="auto">
          <a:xfrm>
            <a:off x="1908175" y="4365625"/>
            <a:ext cx="14398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t>Cosmologie</a:t>
            </a:r>
          </a:p>
        </p:txBody>
      </p:sp>
      <p:sp>
        <p:nvSpPr>
          <p:cNvPr id="36866" name="ZoneTexte 15"/>
          <p:cNvSpPr txBox="1">
            <a:spLocks noChangeArrowheads="1"/>
          </p:cNvSpPr>
          <p:nvPr/>
        </p:nvSpPr>
        <p:spPr bwMode="auto">
          <a:xfrm>
            <a:off x="6372225" y="4221163"/>
            <a:ext cx="17287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t>Gravitation</a:t>
            </a:r>
          </a:p>
        </p:txBody>
      </p:sp>
      <p:sp>
        <p:nvSpPr>
          <p:cNvPr id="36867" name="ZoneTexte 16"/>
          <p:cNvSpPr txBox="1">
            <a:spLocks noChangeArrowheads="1"/>
          </p:cNvSpPr>
          <p:nvPr/>
        </p:nvSpPr>
        <p:spPr bwMode="auto">
          <a:xfrm>
            <a:off x="1763713" y="1484313"/>
            <a:ext cx="1728787" cy="67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t>Astrophysique </a:t>
            </a:r>
            <a:r>
              <a:rPr lang="fr-FR" altLang="fr-FR" sz="1800"/>
              <a:t>Hautes Energies</a:t>
            </a:r>
          </a:p>
        </p:txBody>
      </p:sp>
      <p:grpSp>
        <p:nvGrpSpPr>
          <p:cNvPr id="36868" name="Grouper 27"/>
          <p:cNvGrpSpPr>
            <a:grpSpLocks/>
          </p:cNvGrpSpPr>
          <p:nvPr/>
        </p:nvGrpSpPr>
        <p:grpSpPr bwMode="auto">
          <a:xfrm rot="-440670">
            <a:off x="3416300" y="2352675"/>
            <a:ext cx="2395538" cy="1231900"/>
            <a:chOff x="2987824" y="3429000"/>
            <a:chExt cx="3024336" cy="1934132"/>
          </a:xfrm>
        </p:grpSpPr>
        <p:pic>
          <p:nvPicPr>
            <p:cNvPr id="36914" name="Image 25" descr="280px-Octahedron.jpe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888" y="3429000"/>
              <a:ext cx="1934132" cy="1934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15" name="ZoneTexte 26"/>
            <p:cNvSpPr txBox="1">
              <a:spLocks noChangeArrowheads="1"/>
            </p:cNvSpPr>
            <p:nvPr/>
          </p:nvSpPr>
          <p:spPr bwMode="auto">
            <a:xfrm>
              <a:off x="2987824" y="4005064"/>
              <a:ext cx="302433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endParaRPr lang="fr-FR" altLang="fr-FR" sz="2000">
                <a:solidFill>
                  <a:schemeClr val="accent1"/>
                </a:solidFill>
              </a:endParaRPr>
            </a:p>
          </p:txBody>
        </p:sp>
      </p:grpSp>
      <p:pic>
        <p:nvPicPr>
          <p:cNvPr id="36869" name="Image 28" descr="440px-Icosahedr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975" y="2101850"/>
            <a:ext cx="1296988"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0" name="Image 30" descr="index.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1925" y="4748213"/>
            <a:ext cx="1439863" cy="160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ZoneTexte 31"/>
          <p:cNvSpPr txBox="1">
            <a:spLocks noChangeArrowheads="1"/>
          </p:cNvSpPr>
          <p:nvPr/>
        </p:nvSpPr>
        <p:spPr bwMode="auto">
          <a:xfrm>
            <a:off x="3851275" y="2743200"/>
            <a:ext cx="17287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solidFill>
                  <a:srgbClr val="FFFF00"/>
                </a:solidFill>
              </a:rPr>
              <a:t>Gravitation</a:t>
            </a:r>
          </a:p>
        </p:txBody>
      </p:sp>
      <p:pic>
        <p:nvPicPr>
          <p:cNvPr id="36872" name="Image 32" descr="Dodecahedron.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0" y="115888"/>
            <a:ext cx="1506538" cy="1474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3" name="ZoneTexte 33"/>
          <p:cNvSpPr txBox="1">
            <a:spLocks noChangeArrowheads="1"/>
          </p:cNvSpPr>
          <p:nvPr/>
        </p:nvSpPr>
        <p:spPr bwMode="auto">
          <a:xfrm>
            <a:off x="3779838" y="620713"/>
            <a:ext cx="14398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dirty="0" err="1" smtClean="0">
                <a:solidFill>
                  <a:srgbClr val="FFFF00"/>
                </a:solidFill>
              </a:rPr>
              <a:t>Cosmology</a:t>
            </a:r>
            <a:endParaRPr lang="fr-FR" altLang="fr-FR" sz="2000" dirty="0">
              <a:solidFill>
                <a:srgbClr val="FFFF00"/>
              </a:solidFill>
            </a:endParaRPr>
          </a:p>
        </p:txBody>
      </p:sp>
      <p:pic>
        <p:nvPicPr>
          <p:cNvPr id="36874" name="Image 34" descr="index.jpe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488" y="2565400"/>
            <a:ext cx="1657350" cy="114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5" name="ZoneTexte 35"/>
          <p:cNvSpPr txBox="1">
            <a:spLocks noChangeArrowheads="1"/>
          </p:cNvSpPr>
          <p:nvPr/>
        </p:nvSpPr>
        <p:spPr bwMode="auto">
          <a:xfrm>
            <a:off x="6732588" y="2095500"/>
            <a:ext cx="165735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endParaRPr lang="fr-FR" altLang="fr-FR" sz="1800" dirty="0">
              <a:solidFill>
                <a:srgbClr val="FFFF00"/>
              </a:solidFill>
            </a:endParaRPr>
          </a:p>
          <a:p>
            <a:pPr algn="ctr"/>
            <a:r>
              <a:rPr lang="fr-FR" altLang="fr-FR" sz="1800" dirty="0" smtClean="0">
                <a:solidFill>
                  <a:srgbClr val="FFFF00"/>
                </a:solidFill>
              </a:rPr>
              <a:t>High </a:t>
            </a:r>
            <a:r>
              <a:rPr lang="fr-FR" altLang="fr-FR" sz="1800" dirty="0" err="1" smtClean="0">
                <a:solidFill>
                  <a:srgbClr val="FFFF00"/>
                </a:solidFill>
              </a:rPr>
              <a:t>Energy</a:t>
            </a:r>
            <a:r>
              <a:rPr lang="fr-FR" altLang="fr-FR" sz="1800" dirty="0" smtClean="0">
                <a:solidFill>
                  <a:srgbClr val="FFFF00"/>
                </a:solidFill>
              </a:rPr>
              <a:t> </a:t>
            </a:r>
            <a:r>
              <a:rPr lang="fr-FR" altLang="fr-FR" sz="1800" dirty="0" err="1" smtClean="0">
                <a:solidFill>
                  <a:srgbClr val="FFFF00"/>
                </a:solidFill>
              </a:rPr>
              <a:t>Astrophysics</a:t>
            </a:r>
            <a:endParaRPr lang="fr-FR" altLang="fr-FR" sz="1800" dirty="0">
              <a:solidFill>
                <a:srgbClr val="FFFF00"/>
              </a:solidFill>
            </a:endParaRPr>
          </a:p>
        </p:txBody>
      </p:sp>
      <p:sp>
        <p:nvSpPr>
          <p:cNvPr id="36876" name="Double flèche horizontale 36"/>
          <p:cNvSpPr>
            <a:spLocks noChangeArrowheads="1"/>
          </p:cNvSpPr>
          <p:nvPr/>
        </p:nvSpPr>
        <p:spPr bwMode="auto">
          <a:xfrm rot="19716968" flipV="1">
            <a:off x="1719263" y="1555750"/>
            <a:ext cx="2266950" cy="336550"/>
          </a:xfrm>
          <a:prstGeom prst="leftRightArrow">
            <a:avLst>
              <a:gd name="adj1" fmla="val 50000"/>
              <a:gd name="adj2" fmla="val 50238"/>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77" name="Double flèche horizontale 38"/>
          <p:cNvSpPr>
            <a:spLocks noChangeArrowheads="1"/>
          </p:cNvSpPr>
          <p:nvPr/>
        </p:nvSpPr>
        <p:spPr bwMode="auto">
          <a:xfrm>
            <a:off x="5386388" y="2735263"/>
            <a:ext cx="1247775" cy="350837"/>
          </a:xfrm>
          <a:prstGeom prst="leftRightArrow">
            <a:avLst>
              <a:gd name="adj1" fmla="val 50000"/>
              <a:gd name="adj2" fmla="val 50105"/>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78" name="Double flèche horizontale 39"/>
          <p:cNvSpPr>
            <a:spLocks noChangeArrowheads="1"/>
          </p:cNvSpPr>
          <p:nvPr/>
        </p:nvSpPr>
        <p:spPr bwMode="auto">
          <a:xfrm>
            <a:off x="2271713" y="2935288"/>
            <a:ext cx="1566862" cy="323850"/>
          </a:xfrm>
          <a:prstGeom prst="leftRightArrow">
            <a:avLst>
              <a:gd name="adj1" fmla="val 50000"/>
              <a:gd name="adj2" fmla="val 49995"/>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79" name="Double flèche horizontale 41"/>
          <p:cNvSpPr>
            <a:spLocks noChangeArrowheads="1"/>
          </p:cNvSpPr>
          <p:nvPr/>
        </p:nvSpPr>
        <p:spPr bwMode="auto">
          <a:xfrm rot="5400000">
            <a:off x="4066454" y="1862449"/>
            <a:ext cx="889992" cy="331787"/>
          </a:xfrm>
          <a:prstGeom prst="leftRightArrow">
            <a:avLst>
              <a:gd name="adj1" fmla="val 50000"/>
              <a:gd name="adj2" fmla="val 50022"/>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80" name="ZoneTexte 42"/>
          <p:cNvSpPr txBox="1">
            <a:spLocks noChangeArrowheads="1"/>
          </p:cNvSpPr>
          <p:nvPr/>
        </p:nvSpPr>
        <p:spPr bwMode="auto">
          <a:xfrm>
            <a:off x="4193942" y="1699399"/>
            <a:ext cx="253526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err="1" smtClean="0">
                <a:solidFill>
                  <a:schemeClr val="accent1"/>
                </a:solidFill>
              </a:rPr>
              <a:t>PBH,Hubble</a:t>
            </a:r>
            <a:r>
              <a:rPr lang="fr-FR" altLang="fr-FR" sz="1800" dirty="0" smtClean="0">
                <a:solidFill>
                  <a:schemeClr val="accent1"/>
                </a:solidFill>
              </a:rPr>
              <a:t> </a:t>
            </a:r>
          </a:p>
          <a:p>
            <a:pPr algn="ctr"/>
            <a:r>
              <a:rPr lang="fr-FR" altLang="fr-FR" sz="1800" dirty="0" smtClean="0">
                <a:solidFill>
                  <a:schemeClr val="accent1"/>
                </a:solidFill>
              </a:rPr>
              <a:t>Phase Transitions</a:t>
            </a:r>
            <a:endParaRPr lang="fr-FR" altLang="fr-FR" sz="1800" dirty="0"/>
          </a:p>
        </p:txBody>
      </p:sp>
      <p:sp>
        <p:nvSpPr>
          <p:cNvPr id="36881" name="ZoneTexte 44"/>
          <p:cNvSpPr txBox="1">
            <a:spLocks noChangeArrowheads="1"/>
          </p:cNvSpPr>
          <p:nvPr/>
        </p:nvSpPr>
        <p:spPr bwMode="auto">
          <a:xfrm>
            <a:off x="4896644" y="3165324"/>
            <a:ext cx="23606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err="1" smtClean="0">
                <a:solidFill>
                  <a:schemeClr val="accent1"/>
                </a:solidFill>
              </a:rPr>
              <a:t>Multimessanger</a:t>
            </a:r>
            <a:r>
              <a:rPr lang="fr-FR" altLang="fr-FR" sz="1800" dirty="0" smtClean="0">
                <a:solidFill>
                  <a:schemeClr val="accent1"/>
                </a:solidFill>
              </a:rPr>
              <a:t>  </a:t>
            </a:r>
            <a:endParaRPr lang="fr-FR" altLang="fr-FR" sz="1800" dirty="0"/>
          </a:p>
        </p:txBody>
      </p:sp>
      <p:sp>
        <p:nvSpPr>
          <p:cNvPr id="36882" name="ZoneTexte 45"/>
          <p:cNvSpPr txBox="1">
            <a:spLocks noChangeArrowheads="1"/>
          </p:cNvSpPr>
          <p:nvPr/>
        </p:nvSpPr>
        <p:spPr bwMode="auto">
          <a:xfrm>
            <a:off x="1967441" y="3221882"/>
            <a:ext cx="23606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smtClean="0">
                <a:solidFill>
                  <a:schemeClr val="accent1"/>
                </a:solidFill>
              </a:rPr>
              <a:t>PBH/DM/</a:t>
            </a:r>
            <a:r>
              <a:rPr lang="fr-FR" altLang="fr-FR" sz="1800" dirty="0" err="1" smtClean="0">
                <a:solidFill>
                  <a:schemeClr val="accent1"/>
                </a:solidFill>
              </a:rPr>
              <a:t>Snae</a:t>
            </a:r>
            <a:endParaRPr lang="fr-FR" altLang="fr-FR" sz="1800" dirty="0"/>
          </a:p>
        </p:txBody>
      </p:sp>
      <p:sp>
        <p:nvSpPr>
          <p:cNvPr id="36883" name="Rectangle 46"/>
          <p:cNvSpPr>
            <a:spLocks noChangeArrowheads="1"/>
          </p:cNvSpPr>
          <p:nvPr/>
        </p:nvSpPr>
        <p:spPr bwMode="auto">
          <a:xfrm>
            <a:off x="0" y="0"/>
            <a:ext cx="1187450" cy="1412875"/>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84" name="ZoneTexte 47"/>
          <p:cNvSpPr txBox="1">
            <a:spLocks noChangeArrowheads="1"/>
          </p:cNvSpPr>
          <p:nvPr/>
        </p:nvSpPr>
        <p:spPr bwMode="auto">
          <a:xfrm>
            <a:off x="-336550" y="88900"/>
            <a:ext cx="40798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2000">
                <a:solidFill>
                  <a:schemeClr val="accent1"/>
                </a:solidFill>
              </a:rPr>
              <a:t>5 APC  Groups </a:t>
            </a:r>
          </a:p>
          <a:p>
            <a:pPr algn="ctr"/>
            <a:r>
              <a:rPr lang="fr-FR" altLang="fr-FR" sz="2000">
                <a:solidFill>
                  <a:schemeClr val="accent1"/>
                </a:solidFill>
              </a:rPr>
              <a:t>A « sudden » convergence</a:t>
            </a:r>
          </a:p>
        </p:txBody>
      </p:sp>
      <p:sp>
        <p:nvSpPr>
          <p:cNvPr id="36885" name="ZoneTexte 48"/>
          <p:cNvSpPr txBox="1">
            <a:spLocks noChangeArrowheads="1"/>
          </p:cNvSpPr>
          <p:nvPr/>
        </p:nvSpPr>
        <p:spPr bwMode="auto">
          <a:xfrm>
            <a:off x="456494" y="2714229"/>
            <a:ext cx="25209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a:solidFill>
                  <a:srgbClr val="FFFF00"/>
                </a:solidFill>
              </a:rPr>
              <a:t> Neutrino</a:t>
            </a:r>
          </a:p>
          <a:p>
            <a:pPr algn="ctr"/>
            <a:r>
              <a:rPr lang="fr-FR" altLang="fr-FR" sz="1800" dirty="0">
                <a:solidFill>
                  <a:srgbClr val="FFFF00"/>
                </a:solidFill>
              </a:rPr>
              <a:t> </a:t>
            </a:r>
            <a:r>
              <a:rPr lang="fr-FR" altLang="fr-FR" sz="1800" dirty="0" err="1" smtClean="0">
                <a:solidFill>
                  <a:srgbClr val="FFFF00"/>
                </a:solidFill>
              </a:rPr>
              <a:t>Dark</a:t>
            </a:r>
            <a:r>
              <a:rPr lang="fr-FR" altLang="fr-FR" sz="1800" dirty="0" smtClean="0">
                <a:solidFill>
                  <a:srgbClr val="FFFF00"/>
                </a:solidFill>
              </a:rPr>
              <a:t> </a:t>
            </a:r>
            <a:r>
              <a:rPr lang="fr-FR" altLang="fr-FR" sz="1800" dirty="0" err="1" smtClean="0">
                <a:solidFill>
                  <a:srgbClr val="FFFF00"/>
                </a:solidFill>
              </a:rPr>
              <a:t>matter</a:t>
            </a:r>
            <a:endParaRPr lang="fr-FR" altLang="fr-FR" sz="1800" dirty="0">
              <a:solidFill>
                <a:srgbClr val="FFFF00"/>
              </a:solidFill>
            </a:endParaRPr>
          </a:p>
        </p:txBody>
      </p:sp>
      <p:sp>
        <p:nvSpPr>
          <p:cNvPr id="36886" name="ZoneTexte 49"/>
          <p:cNvSpPr txBox="1">
            <a:spLocks noChangeArrowheads="1"/>
          </p:cNvSpPr>
          <p:nvPr/>
        </p:nvSpPr>
        <p:spPr bwMode="auto">
          <a:xfrm>
            <a:off x="2547938" y="6251575"/>
            <a:ext cx="35290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err="1" smtClean="0">
                <a:solidFill>
                  <a:srgbClr val="FFFF00"/>
                </a:solidFill>
              </a:rPr>
              <a:t>Cosmology</a:t>
            </a:r>
            <a:r>
              <a:rPr lang="fr-FR" altLang="fr-FR" sz="1800" dirty="0" smtClean="0">
                <a:solidFill>
                  <a:srgbClr val="FFFF00"/>
                </a:solidFill>
              </a:rPr>
              <a:t>/Gravitation/HEA</a:t>
            </a:r>
            <a:endParaRPr lang="fr-FR" altLang="fr-FR" sz="1800" dirty="0">
              <a:solidFill>
                <a:srgbClr val="FFFF00"/>
              </a:solidFill>
            </a:endParaRPr>
          </a:p>
          <a:p>
            <a:pPr algn="ctr"/>
            <a:r>
              <a:rPr lang="fr-FR" altLang="fr-FR" sz="1800" dirty="0" smtClean="0">
                <a:solidFill>
                  <a:srgbClr val="FFFF00"/>
                </a:solidFill>
              </a:rPr>
              <a:t>Ground-</a:t>
            </a:r>
            <a:r>
              <a:rPr lang="fr-FR" altLang="fr-FR" sz="1800" dirty="0" err="1" smtClean="0">
                <a:solidFill>
                  <a:srgbClr val="FFFF00"/>
                </a:solidFill>
              </a:rPr>
              <a:t>Space</a:t>
            </a:r>
            <a:endParaRPr lang="fr-FR" altLang="fr-FR" sz="1800" dirty="0">
              <a:solidFill>
                <a:srgbClr val="FFFF00"/>
              </a:solidFill>
            </a:endParaRPr>
          </a:p>
        </p:txBody>
      </p:sp>
      <p:sp>
        <p:nvSpPr>
          <p:cNvPr id="36887" name="ZoneTexte 43"/>
          <p:cNvSpPr txBox="1">
            <a:spLocks noChangeArrowheads="1"/>
          </p:cNvSpPr>
          <p:nvPr/>
        </p:nvSpPr>
        <p:spPr bwMode="auto">
          <a:xfrm>
            <a:off x="246856" y="1221632"/>
            <a:ext cx="28082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a:solidFill>
                  <a:srgbClr val="FFFF00"/>
                </a:solidFill>
              </a:rPr>
              <a:t> </a:t>
            </a:r>
            <a:r>
              <a:rPr lang="fr-FR" altLang="fr-FR" sz="1800" dirty="0" smtClean="0">
                <a:solidFill>
                  <a:srgbClr val="FFFF00"/>
                </a:solidFill>
              </a:rPr>
              <a:t>  direct/indirect mesure  </a:t>
            </a:r>
          </a:p>
          <a:p>
            <a:pPr algn="ctr"/>
            <a:r>
              <a:rPr lang="fr-FR" altLang="fr-FR" sz="1800" dirty="0">
                <a:solidFill>
                  <a:srgbClr val="FFFF00"/>
                </a:solidFill>
              </a:rPr>
              <a:t>o</a:t>
            </a:r>
            <a:r>
              <a:rPr lang="fr-FR" altLang="fr-FR" sz="1800" dirty="0" smtClean="0">
                <a:solidFill>
                  <a:srgbClr val="FFFF00"/>
                </a:solidFill>
              </a:rPr>
              <a:t>f  </a:t>
            </a:r>
            <a:r>
              <a:rPr lang="fr-FR" altLang="fr-FR" sz="1800" dirty="0" err="1" smtClean="0">
                <a:solidFill>
                  <a:srgbClr val="FFFF00"/>
                </a:solidFill>
              </a:rPr>
              <a:t>ν</a:t>
            </a:r>
            <a:r>
              <a:rPr lang="fr-FR" altLang="fr-FR" sz="1800" dirty="0" smtClean="0">
                <a:solidFill>
                  <a:srgbClr val="FFFF00"/>
                </a:solidFill>
              </a:rPr>
              <a:t> mass</a:t>
            </a:r>
            <a:endParaRPr lang="fr-FR" altLang="fr-FR" sz="1800" dirty="0">
              <a:solidFill>
                <a:srgbClr val="FFFF00"/>
              </a:solidFill>
            </a:endParaRPr>
          </a:p>
        </p:txBody>
      </p:sp>
      <p:sp>
        <p:nvSpPr>
          <p:cNvPr id="36888" name="ZoneTexte 29"/>
          <p:cNvSpPr txBox="1">
            <a:spLocks noChangeArrowheads="1"/>
          </p:cNvSpPr>
          <p:nvPr/>
        </p:nvSpPr>
        <p:spPr bwMode="auto">
          <a:xfrm>
            <a:off x="4103688" y="5448300"/>
            <a:ext cx="122396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dirty="0" err="1" smtClean="0">
                <a:solidFill>
                  <a:srgbClr val="FFFF00"/>
                </a:solidFill>
              </a:rPr>
              <a:t>Theory</a:t>
            </a:r>
            <a:endParaRPr lang="fr-FR" altLang="fr-FR" sz="2000" dirty="0">
              <a:solidFill>
                <a:srgbClr val="FFFF00"/>
              </a:solidFill>
            </a:endParaRPr>
          </a:p>
        </p:txBody>
      </p:sp>
      <p:sp>
        <p:nvSpPr>
          <p:cNvPr id="36889" name="Double flèche horizontale 36"/>
          <p:cNvSpPr>
            <a:spLocks noChangeArrowheads="1"/>
          </p:cNvSpPr>
          <p:nvPr/>
        </p:nvSpPr>
        <p:spPr bwMode="auto">
          <a:xfrm rot="12846196" flipV="1">
            <a:off x="5057775" y="1608138"/>
            <a:ext cx="2066925" cy="273050"/>
          </a:xfrm>
          <a:prstGeom prst="leftRightArrow">
            <a:avLst>
              <a:gd name="adj1" fmla="val 50000"/>
              <a:gd name="adj2" fmla="val 50325"/>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90" name="Flèche vers le haut 1"/>
          <p:cNvSpPr>
            <a:spLocks noChangeArrowheads="1"/>
          </p:cNvSpPr>
          <p:nvPr/>
        </p:nvSpPr>
        <p:spPr bwMode="auto">
          <a:xfrm rot="-2327356">
            <a:off x="3022600" y="3808413"/>
            <a:ext cx="419100" cy="1314450"/>
          </a:xfrm>
          <a:prstGeom prst="upArrow">
            <a:avLst>
              <a:gd name="adj1" fmla="val 50000"/>
              <a:gd name="adj2" fmla="val 49993"/>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en-GB" altLang="fr-FR">
              <a:latin typeface="Arial" charset="0"/>
              <a:ea typeface="ＭＳ Ｐゴシック" charset="-128"/>
            </a:endParaRPr>
          </a:p>
        </p:txBody>
      </p:sp>
      <p:sp>
        <p:nvSpPr>
          <p:cNvPr id="36891" name="Flèche vers le haut 30"/>
          <p:cNvSpPr>
            <a:spLocks noChangeArrowheads="1"/>
          </p:cNvSpPr>
          <p:nvPr/>
        </p:nvSpPr>
        <p:spPr bwMode="auto">
          <a:xfrm>
            <a:off x="4362450" y="3613150"/>
            <a:ext cx="419100" cy="1008063"/>
          </a:xfrm>
          <a:prstGeom prst="upArrow">
            <a:avLst>
              <a:gd name="adj1" fmla="val 50000"/>
              <a:gd name="adj2" fmla="val 49977"/>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en-GB" altLang="fr-FR">
              <a:latin typeface="Arial" charset="0"/>
              <a:ea typeface="ＭＳ Ｐゴシック" charset="-128"/>
            </a:endParaRPr>
          </a:p>
        </p:txBody>
      </p:sp>
      <p:sp>
        <p:nvSpPr>
          <p:cNvPr id="36892" name="Flèche vers le haut 31"/>
          <p:cNvSpPr>
            <a:spLocks noChangeArrowheads="1"/>
          </p:cNvSpPr>
          <p:nvPr/>
        </p:nvSpPr>
        <p:spPr bwMode="auto">
          <a:xfrm rot="2629613">
            <a:off x="5691188" y="3702050"/>
            <a:ext cx="419100" cy="1254125"/>
          </a:xfrm>
          <a:prstGeom prst="upArrow">
            <a:avLst>
              <a:gd name="adj1" fmla="val 50000"/>
              <a:gd name="adj2" fmla="val 49998"/>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en-GB" altLang="fr-FR">
              <a:latin typeface="Arial" charset="0"/>
              <a:ea typeface="ＭＳ Ｐゴシック" charset="-128"/>
            </a:endParaRPr>
          </a:p>
        </p:txBody>
      </p:sp>
      <p:sp>
        <p:nvSpPr>
          <p:cNvPr id="2" name="ZoneTexte 1"/>
          <p:cNvSpPr txBox="1"/>
          <p:nvPr/>
        </p:nvSpPr>
        <p:spPr>
          <a:xfrm>
            <a:off x="6178584" y="1342383"/>
            <a:ext cx="1336469" cy="369332"/>
          </a:xfrm>
          <a:prstGeom prst="rect">
            <a:avLst/>
          </a:prstGeom>
          <a:noFill/>
        </p:spPr>
        <p:txBody>
          <a:bodyPr wrap="square" rtlCol="0">
            <a:spAutoFit/>
          </a:bodyPr>
          <a:lstStyle/>
          <a:p>
            <a:r>
              <a:rPr lang="en-GB" sz="1800" dirty="0">
                <a:solidFill>
                  <a:schemeClr val="accent1"/>
                </a:solidFill>
              </a:rPr>
              <a:t>F</a:t>
            </a:r>
            <a:r>
              <a:rPr lang="en-GB" sz="1800" dirty="0" smtClean="0">
                <a:solidFill>
                  <a:schemeClr val="accent1"/>
                </a:solidFill>
              </a:rPr>
              <a:t>eedback</a:t>
            </a:r>
            <a:endParaRPr lang="en-GB" sz="1800" dirty="0">
              <a:solidFill>
                <a:schemeClr val="accent1"/>
              </a:solidFill>
            </a:endParaRPr>
          </a:p>
        </p:txBody>
      </p:sp>
      <p:pic>
        <p:nvPicPr>
          <p:cNvPr id="3" name="Image 2"/>
          <p:cNvPicPr>
            <a:picLocks noChangeAspect="1"/>
          </p:cNvPicPr>
          <p:nvPr/>
        </p:nvPicPr>
        <p:blipFill>
          <a:blip r:embed="rId7"/>
          <a:stretch>
            <a:fillRect/>
          </a:stretch>
        </p:blipFill>
        <p:spPr>
          <a:xfrm>
            <a:off x="5918884" y="4869160"/>
            <a:ext cx="3189620" cy="191377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332656"/>
            <a:ext cx="3816424" cy="461665"/>
          </a:xfrm>
          <a:prstGeom prst="rect">
            <a:avLst/>
          </a:prstGeom>
          <a:noFill/>
        </p:spPr>
        <p:txBody>
          <a:bodyPr wrap="square" rtlCol="0">
            <a:spAutoFit/>
          </a:bodyPr>
          <a:lstStyle/>
          <a:p>
            <a:r>
              <a:rPr lang="en-GB" dirty="0" smtClean="0">
                <a:solidFill>
                  <a:schemeClr val="accent1"/>
                </a:solidFill>
              </a:rPr>
              <a:t>Education  II</a:t>
            </a:r>
            <a:endParaRPr lang="en-GB" dirty="0">
              <a:solidFill>
                <a:schemeClr val="accent1"/>
              </a:solidFill>
            </a:endParaRPr>
          </a:p>
        </p:txBody>
      </p:sp>
      <p:pic>
        <p:nvPicPr>
          <p:cNvPr id="11" name="Image 10" descr="https://lh5.googleusercontent.com/tI0zHe80ZE1ZhItG7q7xjMRh_wBSloe73VPtfZDsS_INJQv87YaextYJHkl7SJX6hRZ-a_4iMg-MnAlqtAZzu3_rveX9semHRoT2n5k9rYRu2PGcI8XkMntY5E6aujHMQSfUGemZfVs"/>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96752"/>
            <a:ext cx="4346888" cy="2860975"/>
          </a:xfrm>
          <a:prstGeom prst="rect">
            <a:avLst/>
          </a:prstGeom>
          <a:solidFill>
            <a:schemeClr val="bg1"/>
          </a:solidFill>
          <a:ln>
            <a:noFill/>
          </a:ln>
        </p:spPr>
      </p:pic>
      <p:pic>
        <p:nvPicPr>
          <p:cNvPr id="12" name="Image 11" descr="https://lh3.googleusercontent.com/FelCim3ndPHklyyqRTMt_HXNF8PVX0nD4cD2DyvLeljtTactzV6xKera6Y2JtQSpKb7IMxbxKdIWBLyEUWJEmhAsSdSEJ2W3ll5FNsgSHcrgct6cpaS2bAIo4PZYZzU9WA2K7AalEow"/>
          <p:cNvPicPr/>
          <p:nvPr/>
        </p:nvPicPr>
        <p:blipFill>
          <a:blip r:embed="rId3">
            <a:extLst>
              <a:ext uri="{28A0092B-C50C-407E-A947-70E740481C1C}">
                <a14:useLocalDpi xmlns:a14="http://schemas.microsoft.com/office/drawing/2010/main" val="0"/>
              </a:ext>
            </a:extLst>
          </a:blip>
          <a:srcRect/>
          <a:stretch>
            <a:fillRect/>
          </a:stretch>
        </p:blipFill>
        <p:spPr bwMode="auto">
          <a:xfrm>
            <a:off x="163310" y="1176339"/>
            <a:ext cx="4158181" cy="2860975"/>
          </a:xfrm>
          <a:prstGeom prst="rect">
            <a:avLst/>
          </a:prstGeom>
          <a:solidFill>
            <a:schemeClr val="bg1"/>
          </a:solidFill>
          <a:ln>
            <a:noFill/>
          </a:ln>
        </p:spPr>
      </p:pic>
      <p:pic>
        <p:nvPicPr>
          <p:cNvPr id="13" name="Image 12"/>
          <p:cNvPicPr>
            <a:picLocks noChangeAspect="1"/>
          </p:cNvPicPr>
          <p:nvPr/>
        </p:nvPicPr>
        <p:blipFill>
          <a:blip r:embed="rId4"/>
          <a:stretch>
            <a:fillRect/>
          </a:stretch>
        </p:blipFill>
        <p:spPr>
          <a:xfrm>
            <a:off x="0" y="4159089"/>
            <a:ext cx="2664296" cy="2275598"/>
          </a:xfrm>
          <a:prstGeom prst="rect">
            <a:avLst/>
          </a:prstGeom>
        </p:spPr>
      </p:pic>
      <p:pic>
        <p:nvPicPr>
          <p:cNvPr id="14" name="Image 13" descr="nationalite_doctorantsAPC_2008_2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7243" y="4301277"/>
            <a:ext cx="3467403" cy="2212833"/>
          </a:xfrm>
          <a:prstGeom prst="rect">
            <a:avLst/>
          </a:prstGeom>
        </p:spPr>
      </p:pic>
      <p:pic>
        <p:nvPicPr>
          <p:cNvPr id="17" name="Image 16"/>
          <p:cNvPicPr>
            <a:picLocks noChangeAspect="1"/>
          </p:cNvPicPr>
          <p:nvPr/>
        </p:nvPicPr>
        <p:blipFill>
          <a:blip r:embed="rId6"/>
          <a:stretch>
            <a:fillRect/>
          </a:stretch>
        </p:blipFill>
        <p:spPr>
          <a:xfrm>
            <a:off x="5992350" y="4181254"/>
            <a:ext cx="2916070" cy="2332856"/>
          </a:xfrm>
          <a:prstGeom prst="rect">
            <a:avLst/>
          </a:prstGeom>
          <a:solidFill>
            <a:schemeClr val="bg1"/>
          </a:solidFill>
        </p:spPr>
      </p:pic>
      <p:sp>
        <p:nvSpPr>
          <p:cNvPr id="18" name="ZoneTexte 17"/>
          <p:cNvSpPr txBox="1"/>
          <p:nvPr/>
        </p:nvSpPr>
        <p:spPr>
          <a:xfrm>
            <a:off x="7020272" y="4149080"/>
            <a:ext cx="1907704" cy="338554"/>
          </a:xfrm>
          <a:prstGeom prst="rect">
            <a:avLst/>
          </a:prstGeom>
          <a:noFill/>
        </p:spPr>
        <p:txBody>
          <a:bodyPr wrap="square" rtlCol="0">
            <a:spAutoFit/>
          </a:bodyPr>
          <a:lstStyle/>
          <a:p>
            <a:r>
              <a:rPr lang="en-GB" sz="1600" dirty="0" err="1" smtClean="0"/>
              <a:t>Followup</a:t>
            </a:r>
            <a:r>
              <a:rPr lang="en-GB" sz="1600" dirty="0" smtClean="0"/>
              <a:t> 2013-2016</a:t>
            </a:r>
            <a:endParaRPr lang="en-GB" sz="1600" dirty="0"/>
          </a:p>
        </p:txBody>
      </p:sp>
    </p:spTree>
    <p:extLst>
      <p:ext uri="{BB962C8B-B14F-4D97-AF65-F5344CB8AC3E}">
        <p14:creationId xmlns:p14="http://schemas.microsoft.com/office/powerpoint/2010/main" val="12294449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512" y="188640"/>
            <a:ext cx="8105904" cy="2031325"/>
          </a:xfrm>
          <a:prstGeom prst="rect">
            <a:avLst/>
          </a:prstGeom>
          <a:noFill/>
        </p:spPr>
        <p:txBody>
          <a:bodyPr wrap="square" rtlCol="0">
            <a:spAutoFit/>
          </a:bodyPr>
          <a:lstStyle/>
          <a:p>
            <a:pPr algn="just">
              <a:tabLst>
                <a:tab pos="992188" algn="l"/>
              </a:tabLst>
            </a:pPr>
            <a:r>
              <a:rPr lang="en-CA" sz="1800" dirty="0" smtClean="0">
                <a:solidFill>
                  <a:srgbClr val="FFFF00"/>
                </a:solidFill>
                <a:latin typeface="Cambria"/>
                <a:cs typeface="Cambria"/>
              </a:rPr>
              <a:t>Q6:  The Energy Physics Group has recently joined the laboratory. The scientific activity of this is clearly of high level and with high societal impact. However, It is not a priori obvious that APC would offer the best development environment to this research activity. In addition, many of the research themes of this group are rather managed by departments of the CNRS (or CEA) which are not the ones which are the “</a:t>
            </a:r>
            <a:r>
              <a:rPr lang="en-CA" sz="1800" dirty="0" err="1" smtClean="0">
                <a:solidFill>
                  <a:srgbClr val="FFFF00"/>
                </a:solidFill>
                <a:latin typeface="Cambria"/>
                <a:cs typeface="Cambria"/>
              </a:rPr>
              <a:t>tutelle</a:t>
            </a:r>
            <a:r>
              <a:rPr lang="en-CA" sz="1800" dirty="0" smtClean="0">
                <a:solidFill>
                  <a:srgbClr val="FFFF00"/>
                </a:solidFill>
                <a:latin typeface="Cambria"/>
                <a:cs typeface="Cambria"/>
              </a:rPr>
              <a:t>” of APC. Would you please further explain the strategy for welcoming this new group at APC?</a:t>
            </a:r>
            <a:endParaRPr lang="en-CA" sz="2000" dirty="0">
              <a:solidFill>
                <a:srgbClr val="FFFF00"/>
              </a:solidFill>
              <a:latin typeface="Cambria"/>
              <a:cs typeface="Cambria"/>
            </a:endParaRPr>
          </a:p>
        </p:txBody>
      </p:sp>
      <p:sp>
        <p:nvSpPr>
          <p:cNvPr id="5" name="ZoneTexte 4"/>
          <p:cNvSpPr txBox="1"/>
          <p:nvPr/>
        </p:nvSpPr>
        <p:spPr>
          <a:xfrm>
            <a:off x="0" y="2276872"/>
            <a:ext cx="8964488" cy="4524316"/>
          </a:xfrm>
          <a:prstGeom prst="rect">
            <a:avLst/>
          </a:prstGeom>
          <a:noFill/>
        </p:spPr>
        <p:txBody>
          <a:bodyPr wrap="square" rtlCol="0">
            <a:spAutoFit/>
          </a:bodyPr>
          <a:lstStyle/>
          <a:p>
            <a:pPr marL="285750" indent="-285750" algn="just">
              <a:buFont typeface="Arial"/>
              <a:buChar char="•"/>
            </a:pPr>
            <a:r>
              <a:rPr lang="en-AU" sz="1800" dirty="0">
                <a:solidFill>
                  <a:srgbClr val="FFFFFF"/>
                </a:solidFill>
              </a:rPr>
              <a:t>The Energy Physics Gro</a:t>
            </a:r>
            <a:r>
              <a:rPr lang="en-AU" sz="1800" dirty="0">
                <a:solidFill>
                  <a:schemeClr val="bg1"/>
                </a:solidFill>
              </a:rPr>
              <a:t>up is composed of 4 senior researchers (1 professor, 2 associate professors (research affiliates) and 1 CNRS research engineer) as well as 3 PhD candidates.</a:t>
            </a:r>
            <a:r>
              <a:rPr lang="fr-FR" sz="1800" dirty="0">
                <a:solidFill>
                  <a:schemeClr val="bg1"/>
                </a:solidFill>
              </a:rPr>
              <a:t> </a:t>
            </a:r>
          </a:p>
          <a:p>
            <a:pPr marL="285750" indent="-285750" algn="just">
              <a:buFont typeface="Arial"/>
              <a:buChar char="•"/>
            </a:pPr>
            <a:r>
              <a:rPr lang="en-AU" sz="1800" dirty="0" smtClean="0">
                <a:solidFill>
                  <a:srgbClr val="FFFFFF"/>
                </a:solidFill>
              </a:rPr>
              <a:t>Indeed the goal of the </a:t>
            </a:r>
            <a:r>
              <a:rPr lang="en-AU" sz="1800" dirty="0" err="1" smtClean="0">
                <a:solidFill>
                  <a:srgbClr val="FFFFFF"/>
                </a:solidFill>
              </a:rPr>
              <a:t>Enregy</a:t>
            </a:r>
            <a:r>
              <a:rPr lang="en-AU" sz="1800" dirty="0" smtClean="0">
                <a:solidFill>
                  <a:srgbClr val="FFFFFF"/>
                </a:solidFill>
              </a:rPr>
              <a:t> group : “Search </a:t>
            </a:r>
            <a:r>
              <a:rPr lang="en-AU" sz="1800" dirty="0">
                <a:solidFill>
                  <a:srgbClr val="FFFFFF"/>
                </a:solidFill>
              </a:rPr>
              <a:t>for novel sources of energy for </a:t>
            </a:r>
            <a:r>
              <a:rPr lang="en-AU" sz="1800" dirty="0" smtClean="0">
                <a:solidFill>
                  <a:srgbClr val="FFFFFF"/>
                </a:solidFill>
              </a:rPr>
              <a:t>tomorrow. Interdisciplinary focused </a:t>
            </a:r>
            <a:r>
              <a:rPr lang="en-AU" sz="1800" dirty="0">
                <a:solidFill>
                  <a:srgbClr val="FFFFFF"/>
                </a:solidFill>
              </a:rPr>
              <a:t>on the observation and understanding of basic mechanisms underlying physical phenomena, their </a:t>
            </a:r>
            <a:r>
              <a:rPr lang="en-AU" sz="1800" dirty="0" err="1">
                <a:solidFill>
                  <a:srgbClr val="FFFFFF"/>
                </a:solidFill>
              </a:rPr>
              <a:t>modeling</a:t>
            </a:r>
            <a:r>
              <a:rPr lang="en-AU" sz="1800" dirty="0">
                <a:solidFill>
                  <a:srgbClr val="FFFFFF"/>
                </a:solidFill>
              </a:rPr>
              <a:t> and eventually applications in novo energy systems. At the interface of physics, biology and chemistry this cross-disciplinary research includes also socio-economics aspect</a:t>
            </a:r>
            <a:r>
              <a:rPr lang="en-AU" sz="1800" dirty="0" smtClean="0">
                <a:solidFill>
                  <a:srgbClr val="FFFFFF"/>
                </a:solidFill>
              </a:rPr>
              <a:t>.” is not directly related to the other APC groups</a:t>
            </a:r>
          </a:p>
          <a:p>
            <a:pPr marL="285750" indent="-285750" algn="just">
              <a:buFont typeface="Arial"/>
              <a:buChar char="•"/>
            </a:pPr>
            <a:r>
              <a:rPr lang="en-AU" sz="1800" dirty="0" smtClean="0">
                <a:solidFill>
                  <a:srgbClr val="FFFFFF"/>
                </a:solidFill>
              </a:rPr>
              <a:t>It is clearly an excellent group with a very high level of visibility both inside the University and beyond</a:t>
            </a:r>
          </a:p>
          <a:p>
            <a:pPr marL="285750" indent="-285750" algn="just">
              <a:buFont typeface="Arial"/>
              <a:buChar char="•"/>
            </a:pPr>
            <a:r>
              <a:rPr lang="en-AU" sz="1800" dirty="0" smtClean="0">
                <a:solidFill>
                  <a:srgbClr val="FFFFFF"/>
                </a:solidFill>
              </a:rPr>
              <a:t>APC agreed to host the group due to academic difficulties within laboratories that would be more natural loci of the activity. With the explicit agreement that the link would be mostly administrative, and no ambition would develop either to extend the APC activity to the Energy group domains, or profit from any possible assets (offices </a:t>
            </a:r>
            <a:r>
              <a:rPr lang="en-AU" sz="1800" dirty="0" err="1" smtClean="0">
                <a:solidFill>
                  <a:srgbClr val="FFFFFF"/>
                </a:solidFill>
              </a:rPr>
              <a:t>etc</a:t>
            </a:r>
            <a:r>
              <a:rPr lang="en-AU" sz="1800" dirty="0" smtClean="0">
                <a:solidFill>
                  <a:srgbClr val="FFFFFF"/>
                </a:solidFill>
              </a:rPr>
              <a:t>) since this would also create conflicts with neighbouring laboratories.</a:t>
            </a:r>
          </a:p>
          <a:p>
            <a:pPr marL="285750" indent="-285750" algn="just">
              <a:buFont typeface="Arial"/>
              <a:buChar char="•"/>
            </a:pPr>
            <a:r>
              <a:rPr lang="en-AU" sz="1800" dirty="0" smtClean="0">
                <a:solidFill>
                  <a:srgbClr val="FFFFFF"/>
                </a:solidFill>
              </a:rPr>
              <a:t>Nevertheless some synergies recently appeared between the ocean biology activity and KM3NEt interdisciplinary goals. They will be explored in the near future. </a:t>
            </a:r>
            <a:endParaRPr lang="fr-FR" sz="1800" dirty="0">
              <a:solidFill>
                <a:srgbClr val="FFFFFF"/>
              </a:solidFill>
            </a:endParaRPr>
          </a:p>
        </p:txBody>
      </p:sp>
    </p:spTree>
    <p:extLst>
      <p:ext uri="{BB962C8B-B14F-4D97-AF65-F5344CB8AC3E}">
        <p14:creationId xmlns:p14="http://schemas.microsoft.com/office/powerpoint/2010/main" val="2837455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2852936"/>
            <a:ext cx="2952328" cy="461665"/>
          </a:xfrm>
          <a:prstGeom prst="rect">
            <a:avLst/>
          </a:prstGeom>
          <a:noFill/>
        </p:spPr>
        <p:txBody>
          <a:bodyPr wrap="square" rtlCol="0">
            <a:spAutoFit/>
          </a:bodyPr>
          <a:lstStyle/>
          <a:p>
            <a:r>
              <a:rPr lang="fr-FR" dirty="0" err="1" smtClean="0">
                <a:solidFill>
                  <a:schemeClr val="accent1"/>
                </a:solidFill>
              </a:rPr>
              <a:t>Organisational</a:t>
            </a:r>
            <a:r>
              <a:rPr lang="fr-FR" dirty="0" smtClean="0">
                <a:solidFill>
                  <a:schemeClr val="accent1"/>
                </a:solidFill>
              </a:rPr>
              <a:t> issues</a:t>
            </a:r>
            <a:endParaRPr lang="fr-FR" dirty="0">
              <a:solidFill>
                <a:schemeClr val="accent1"/>
              </a:solidFill>
            </a:endParaRPr>
          </a:p>
        </p:txBody>
      </p:sp>
    </p:spTree>
    <p:extLst>
      <p:ext uri="{BB962C8B-B14F-4D97-AF65-F5344CB8AC3E}">
        <p14:creationId xmlns:p14="http://schemas.microsoft.com/office/powerpoint/2010/main" val="3891547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89"/>
          <a:stretch/>
        </p:blipFill>
        <p:spPr bwMode="auto">
          <a:xfrm>
            <a:off x="179512" y="476672"/>
            <a:ext cx="8852040" cy="594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771800" y="2276872"/>
            <a:ext cx="1296144" cy="360040"/>
          </a:xfrm>
          <a:prstGeom prst="rect">
            <a:avLst/>
          </a:prstGeom>
          <a:no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900" b="1" i="0" u="none" strike="noStrike" cap="none" normalizeH="0" baseline="0" dirty="0" err="1" smtClean="0">
                <a:ln>
                  <a:noFill/>
                </a:ln>
                <a:solidFill>
                  <a:schemeClr val="accent2">
                    <a:lumMod val="60000"/>
                    <a:lumOff val="40000"/>
                  </a:schemeClr>
                </a:solidFill>
                <a:effectLst/>
                <a:latin typeface="Arial" charset="0"/>
                <a:ea typeface="ＭＳ Ｐゴシック" charset="-128"/>
                <a:cs typeface="ＭＳ Ｐゴシック" charset="-128"/>
              </a:rPr>
              <a:t>UnivEarths</a:t>
            </a:r>
            <a:endParaRPr kumimoji="0" lang="fr-FR" sz="900" b="1" i="0" u="none" strike="noStrike" cap="none" normalizeH="0" baseline="0" dirty="0" smtClean="0">
              <a:ln>
                <a:noFill/>
              </a:ln>
              <a:solidFill>
                <a:schemeClr val="accent2">
                  <a:lumMod val="60000"/>
                  <a:lumOff val="40000"/>
                </a:schemeClr>
              </a:solidFill>
              <a:effectLst/>
              <a:latin typeface="Arial" charset="0"/>
              <a:ea typeface="ＭＳ Ｐゴシック" charset="-128"/>
              <a:cs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fr-FR" sz="600" dirty="0" smtClean="0">
                <a:solidFill>
                  <a:schemeClr val="accent2">
                    <a:lumMod val="60000"/>
                    <a:lumOff val="40000"/>
                  </a:schemeClr>
                </a:solidFill>
                <a:latin typeface="Arial" charset="0"/>
                <a:ea typeface="ＭＳ Ｐゴシック" charset="-128"/>
                <a:cs typeface="ＭＳ Ｐゴシック" charset="-128"/>
              </a:rPr>
              <a:t>M. </a:t>
            </a:r>
            <a:r>
              <a:rPr lang="fr-FR" sz="600" dirty="0" err="1" smtClean="0">
                <a:solidFill>
                  <a:schemeClr val="accent2">
                    <a:lumMod val="60000"/>
                    <a:lumOff val="40000"/>
                  </a:schemeClr>
                </a:solidFill>
                <a:latin typeface="Arial" charset="0"/>
                <a:ea typeface="ＭＳ Ｐゴシック" charset="-128"/>
                <a:cs typeface="ＭＳ Ｐゴシック" charset="-128"/>
              </a:rPr>
              <a:t>Chaussidon</a:t>
            </a:r>
            <a:r>
              <a:rPr lang="fr-FR" sz="600" dirty="0" smtClean="0">
                <a:solidFill>
                  <a:schemeClr val="accent2">
                    <a:lumMod val="60000"/>
                    <a:lumOff val="40000"/>
                  </a:schemeClr>
                </a:solidFill>
                <a:latin typeface="Arial" charset="0"/>
                <a:ea typeface="ＭＳ Ｐゴシック" charset="-128"/>
                <a:cs typeface="ＭＳ Ｐゴシック" charset="-128"/>
              </a:rPr>
              <a:t>, </a:t>
            </a:r>
            <a:r>
              <a:rPr lang="fr-FR" sz="600" dirty="0" err="1" smtClean="0">
                <a:solidFill>
                  <a:schemeClr val="accent2">
                    <a:lumMod val="60000"/>
                    <a:lumOff val="40000"/>
                  </a:schemeClr>
                </a:solidFill>
                <a:latin typeface="Arial" charset="0"/>
                <a:ea typeface="ＭＳ Ｐゴシック" charset="-128"/>
                <a:cs typeface="ＭＳ Ｐゴシック" charset="-128"/>
              </a:rPr>
              <a:t>S.Katsanevas</a:t>
            </a:r>
            <a:endParaRPr kumimoji="0" lang="fr-FR" sz="600" b="0" i="0" u="none" strike="noStrike" cap="none" normalizeH="0" baseline="0" dirty="0">
              <a:ln>
                <a:noFill/>
              </a:ln>
              <a:solidFill>
                <a:schemeClr val="accent2">
                  <a:lumMod val="60000"/>
                  <a:lumOff val="40000"/>
                </a:schemeClr>
              </a:solidFill>
              <a:effectLst/>
              <a:latin typeface="Arial" charset="0"/>
              <a:ea typeface="ＭＳ Ｐゴシック" charset="-128"/>
              <a:cs typeface="ＭＳ Ｐゴシック" charset="-128"/>
            </a:endParaRPr>
          </a:p>
        </p:txBody>
      </p:sp>
      <p:sp>
        <p:nvSpPr>
          <p:cNvPr id="5" name="Rectangle 4"/>
          <p:cNvSpPr/>
          <p:nvPr/>
        </p:nvSpPr>
        <p:spPr bwMode="auto">
          <a:xfrm>
            <a:off x="5580112" y="5589240"/>
            <a:ext cx="3456384" cy="86409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835696" y="188640"/>
            <a:ext cx="5976664" cy="461665"/>
          </a:xfrm>
          <a:prstGeom prst="rect">
            <a:avLst/>
          </a:prstGeom>
          <a:noFill/>
        </p:spPr>
        <p:txBody>
          <a:bodyPr wrap="square" rtlCol="0">
            <a:spAutoFit/>
          </a:bodyPr>
          <a:lstStyle/>
          <a:p>
            <a:r>
              <a:rPr lang="fr-FR" sz="2000" dirty="0" err="1" smtClean="0">
                <a:solidFill>
                  <a:schemeClr val="accent1"/>
                </a:solidFill>
              </a:rPr>
              <a:t>Laboratory</a:t>
            </a:r>
            <a:r>
              <a:rPr lang="fr-FR" sz="2000" dirty="0" smtClean="0">
                <a:solidFill>
                  <a:schemeClr val="accent1"/>
                </a:solidFill>
              </a:rPr>
              <a:t> composition (187 agents the 01/06/2017)</a:t>
            </a:r>
            <a:r>
              <a:rPr lang="fr-FR" dirty="0" smtClean="0"/>
              <a:t>)</a:t>
            </a:r>
            <a:endParaRPr lang="fr-FR" dirty="0"/>
          </a:p>
        </p:txBody>
      </p:sp>
      <p:pic>
        <p:nvPicPr>
          <p:cNvPr id="10" name="Image 9"/>
          <p:cNvPicPr>
            <a:picLocks noChangeAspect="1"/>
          </p:cNvPicPr>
          <p:nvPr/>
        </p:nvPicPr>
        <p:blipFill>
          <a:blip r:embed="rId2"/>
          <a:stretch>
            <a:fillRect/>
          </a:stretch>
        </p:blipFill>
        <p:spPr>
          <a:xfrm>
            <a:off x="0" y="764704"/>
            <a:ext cx="9144000" cy="4711713"/>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2009103974"/>
              </p:ext>
            </p:extLst>
          </p:nvPr>
        </p:nvGraphicFramePr>
        <p:xfrm>
          <a:off x="2051720" y="5589240"/>
          <a:ext cx="5112568" cy="1173480"/>
        </p:xfrm>
        <a:graphic>
          <a:graphicData uri="http://schemas.openxmlformats.org/drawingml/2006/table">
            <a:tbl>
              <a:tblPr/>
              <a:tblGrid>
                <a:gridCol w="1787830"/>
                <a:gridCol w="1489457"/>
                <a:gridCol w="941366"/>
                <a:gridCol w="345020"/>
                <a:gridCol w="548895"/>
              </a:tblGrid>
              <a:tr h="168019">
                <a:tc>
                  <a:txBody>
                    <a:bodyPr/>
                    <a:lstStyle/>
                    <a:p>
                      <a:pPr algn="l" fontAlgn="b"/>
                      <a:r>
                        <a:rPr lang="fr-FR" sz="1200" b="0" i="0" u="none" strike="noStrike" dirty="0">
                          <a:solidFill>
                            <a:srgbClr val="000000"/>
                          </a:solidFill>
                          <a:effectLst/>
                          <a:latin typeface="Cambria"/>
                          <a:cs typeface="Cambria"/>
                        </a:rPr>
                        <a:t>5 groups</a:t>
                      </a:r>
                    </a:p>
                  </a:txBody>
                  <a:tcPr marL="12700" marR="12700" marT="12700"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mbria"/>
                          <a:cs typeface="Cambria"/>
                        </a:rPr>
                        <a:t>5 groups</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mbria"/>
                          <a:cs typeface="Cambria"/>
                        </a:rPr>
                        <a:t>96</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mbria"/>
                          <a:cs typeface="Cambria"/>
                        </a:rPr>
                        <a:t>39,9</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mbria"/>
                          <a:cs typeface="Cambria"/>
                        </a:rPr>
                        <a:t>135,9</a:t>
                      </a:r>
                    </a:p>
                  </a:txBody>
                  <a:tcPr marL="12700" marR="12700" marT="12700" marB="0" anchor="b">
                    <a:lnL>
                      <a:noFill/>
                    </a:lnL>
                    <a:lnR>
                      <a:noFill/>
                    </a:lnR>
                    <a:lnT>
                      <a:noFill/>
                    </a:lnT>
                    <a:lnB>
                      <a:noFill/>
                    </a:lnB>
                    <a:solidFill>
                      <a:srgbClr val="FFFFFF"/>
                    </a:solidFill>
                  </a:tcPr>
                </a:tc>
              </a:tr>
              <a:tr h="168019">
                <a:tc>
                  <a:txBody>
                    <a:bodyPr/>
                    <a:lstStyle/>
                    <a:p>
                      <a:pPr algn="l" fontAlgn="b"/>
                      <a:r>
                        <a:rPr lang="fr-FR" sz="1200" b="0" i="0" u="none" strike="noStrike" dirty="0" err="1">
                          <a:solidFill>
                            <a:srgbClr val="000000"/>
                          </a:solidFill>
                          <a:effectLst/>
                          <a:latin typeface="Cambria"/>
                          <a:cs typeface="Cambria"/>
                        </a:rPr>
                        <a:t>Other</a:t>
                      </a:r>
                      <a:r>
                        <a:rPr lang="fr-FR" sz="1200" b="0" i="0" u="none" strike="noStrike" dirty="0">
                          <a:solidFill>
                            <a:srgbClr val="000000"/>
                          </a:solidFill>
                          <a:effectLst/>
                          <a:latin typeface="Cambria"/>
                          <a:cs typeface="Cambria"/>
                        </a:rPr>
                        <a:t> </a:t>
                      </a:r>
                      <a:r>
                        <a:rPr lang="fr-FR" sz="1200" b="0" i="0" u="none" strike="noStrike" dirty="0" err="1">
                          <a:solidFill>
                            <a:srgbClr val="000000"/>
                          </a:solidFill>
                          <a:effectLst/>
                          <a:latin typeface="Cambria"/>
                          <a:cs typeface="Cambria"/>
                        </a:rPr>
                        <a:t>Research</a:t>
                      </a:r>
                      <a:endParaRPr lang="fr-FR" sz="1200" b="0" i="0" u="none" strike="noStrike" dirty="0">
                        <a:solidFill>
                          <a:srgbClr val="000000"/>
                        </a:solidFill>
                        <a:effectLst/>
                        <a:latin typeface="Cambria"/>
                        <a:cs typeface="Cambria"/>
                      </a:endParaRPr>
                    </a:p>
                  </a:txBody>
                  <a:tcPr marL="12700" marR="12700" marT="12700"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mbria"/>
                          <a:cs typeface="Cambria"/>
                        </a:rPr>
                        <a:t>Other</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mbria"/>
                          <a:cs typeface="Cambria"/>
                        </a:rPr>
                        <a:t>8,7</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mbria"/>
                          <a:cs typeface="Cambria"/>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mbria"/>
                          <a:cs typeface="Cambria"/>
                        </a:rPr>
                        <a:t>8,7</a:t>
                      </a:r>
                    </a:p>
                  </a:txBody>
                  <a:tcPr marL="12700" marR="12700" marT="12700" marB="0" anchor="b">
                    <a:lnL>
                      <a:noFill/>
                    </a:lnL>
                    <a:lnR>
                      <a:noFill/>
                    </a:lnR>
                    <a:lnT>
                      <a:noFill/>
                    </a:lnT>
                    <a:lnB>
                      <a:noFill/>
                    </a:lnB>
                    <a:solidFill>
                      <a:srgbClr val="FFFFFF"/>
                    </a:solidFill>
                  </a:tcPr>
                </a:tc>
              </a:tr>
              <a:tr h="168019">
                <a:tc>
                  <a:txBody>
                    <a:bodyPr/>
                    <a:lstStyle/>
                    <a:p>
                      <a:pPr algn="l" fontAlgn="b"/>
                      <a:r>
                        <a:rPr lang="fr-FR" sz="1200" b="0" i="0" u="none" strike="noStrike">
                          <a:solidFill>
                            <a:srgbClr val="000000"/>
                          </a:solidFill>
                          <a:effectLst/>
                          <a:latin typeface="Cambria"/>
                          <a:cs typeface="Cambria"/>
                        </a:rPr>
                        <a:t>Teaching</a:t>
                      </a:r>
                    </a:p>
                  </a:txBody>
                  <a:tcPr marL="12700" marR="12700" marT="12700" marB="0" anchor="b">
                    <a:lnL>
                      <a:noFill/>
                    </a:lnL>
                    <a:lnR>
                      <a:noFill/>
                    </a:lnR>
                    <a:lnT>
                      <a:noFill/>
                    </a:lnT>
                    <a:lnB>
                      <a:noFill/>
                    </a:lnB>
                    <a:solidFill>
                      <a:srgbClr val="FFFFFF"/>
                    </a:solidFill>
                  </a:tcPr>
                </a:tc>
                <a:tc>
                  <a:txBody>
                    <a:bodyPr/>
                    <a:lstStyle/>
                    <a:p>
                      <a:pPr algn="l" fontAlgn="b"/>
                      <a:endParaRPr lang="fr-FR" sz="1200" b="0" i="0" u="none" strike="noStrike" dirty="0">
                        <a:solidFill>
                          <a:srgbClr val="000000"/>
                        </a:solidFill>
                        <a:effectLst/>
                        <a:latin typeface="Cambria"/>
                        <a:cs typeface="Cambria"/>
                      </a:endParaRP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mbria"/>
                          <a:cs typeface="Cambria"/>
                        </a:rPr>
                        <a:t>10,7</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mbria"/>
                          <a:cs typeface="Cambria"/>
                        </a:rPr>
                        <a:t>0,1</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mbria"/>
                          <a:cs typeface="Cambria"/>
                        </a:rPr>
                        <a:t>10,8</a:t>
                      </a:r>
                    </a:p>
                  </a:txBody>
                  <a:tcPr marL="12700" marR="12700" marT="12700" marB="0" anchor="b">
                    <a:lnL>
                      <a:noFill/>
                    </a:lnL>
                    <a:lnR>
                      <a:noFill/>
                    </a:lnR>
                    <a:lnT>
                      <a:noFill/>
                    </a:lnT>
                    <a:lnB>
                      <a:noFill/>
                    </a:lnB>
                    <a:solidFill>
                      <a:srgbClr val="FFFFFF"/>
                    </a:solidFill>
                  </a:tcPr>
                </a:tc>
              </a:tr>
              <a:tr h="168019">
                <a:tc>
                  <a:txBody>
                    <a:bodyPr/>
                    <a:lstStyle/>
                    <a:p>
                      <a:pPr algn="l" fontAlgn="b"/>
                      <a:r>
                        <a:rPr lang="fr-FR" sz="1200" b="0" i="0" u="none" strike="noStrike">
                          <a:solidFill>
                            <a:srgbClr val="000000"/>
                          </a:solidFill>
                          <a:effectLst/>
                          <a:latin typeface="Cambria"/>
                          <a:cs typeface="Cambria"/>
                        </a:rPr>
                        <a:t>Admin/management</a:t>
                      </a:r>
                    </a:p>
                  </a:txBody>
                  <a:tcPr marL="12700" marR="12700" marT="12700" marB="0" anchor="b">
                    <a:lnL>
                      <a:noFill/>
                    </a:lnL>
                    <a:lnR>
                      <a:noFill/>
                    </a:lnR>
                    <a:lnT>
                      <a:noFill/>
                    </a:lnT>
                    <a:lnB>
                      <a:noFill/>
                    </a:lnB>
                    <a:solidFill>
                      <a:srgbClr val="FFFFFF"/>
                    </a:solidFill>
                  </a:tcPr>
                </a:tc>
                <a:tc>
                  <a:txBody>
                    <a:bodyPr/>
                    <a:lstStyle/>
                    <a:p>
                      <a:pPr algn="l" fontAlgn="b"/>
                      <a:r>
                        <a:rPr lang="fr-FR" sz="1200" b="0" i="0" u="none" strike="noStrike" dirty="0">
                          <a:solidFill>
                            <a:srgbClr val="000000"/>
                          </a:solidFill>
                          <a:effectLst/>
                          <a:latin typeface="Cambria"/>
                          <a:cs typeface="Cambria"/>
                        </a:rPr>
                        <a:t>Support</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mbria"/>
                          <a:cs typeface="Cambria"/>
                        </a:rPr>
                        <a:t>1,8</a:t>
                      </a:r>
                    </a:p>
                  </a:txBody>
                  <a:tcPr marL="12700" marR="12700" marT="12700" marB="0" anchor="b">
                    <a:lnL>
                      <a:noFill/>
                    </a:lnL>
                    <a:lnR>
                      <a:noFill/>
                    </a:lnR>
                    <a:lnT>
                      <a:noFill/>
                    </a:lnT>
                    <a:lnB>
                      <a:noFill/>
                    </a:lnB>
                    <a:solidFill>
                      <a:srgbClr val="FFFFFF"/>
                    </a:solidFill>
                  </a:tcPr>
                </a:tc>
                <a:tc>
                  <a:txBody>
                    <a:bodyPr/>
                    <a:lstStyle/>
                    <a:p>
                      <a:pPr algn="ctr" fontAlgn="b"/>
                      <a:r>
                        <a:rPr lang="is-IS" sz="1200" b="0" i="0" u="none" strike="noStrike">
                          <a:solidFill>
                            <a:srgbClr val="000000"/>
                          </a:solidFill>
                          <a:effectLst/>
                          <a:latin typeface="Cambria"/>
                          <a:cs typeface="Cambria"/>
                        </a:rPr>
                        <a:t>20</a:t>
                      </a:r>
                    </a:p>
                  </a:txBody>
                  <a:tcPr marL="12700" marR="12700" marT="12700" marB="0" anchor="b">
                    <a:lnL>
                      <a:noFill/>
                    </a:lnL>
                    <a:lnR>
                      <a:noFill/>
                    </a:lnR>
                    <a:lnT>
                      <a:noFill/>
                    </a:lnT>
                    <a:lnB>
                      <a:noFill/>
                    </a:lnB>
                    <a:solidFill>
                      <a:srgbClr val="FFFFFF"/>
                    </a:solidFill>
                  </a:tcPr>
                </a:tc>
                <a:tc>
                  <a:txBody>
                    <a:bodyPr/>
                    <a:lstStyle/>
                    <a:p>
                      <a:pPr algn="ctr" fontAlgn="b"/>
                      <a:r>
                        <a:rPr lang="cs-CZ" sz="1200" b="0" i="0" u="none" strike="noStrike">
                          <a:solidFill>
                            <a:srgbClr val="000000"/>
                          </a:solidFill>
                          <a:effectLst/>
                          <a:latin typeface="Cambria"/>
                          <a:cs typeface="Cambria"/>
                        </a:rPr>
                        <a:t>21,8</a:t>
                      </a:r>
                    </a:p>
                  </a:txBody>
                  <a:tcPr marL="12700" marR="12700" marT="12700" marB="0" anchor="b">
                    <a:lnL>
                      <a:noFill/>
                    </a:lnL>
                    <a:lnR>
                      <a:noFill/>
                    </a:lnR>
                    <a:lnT>
                      <a:noFill/>
                    </a:lnT>
                    <a:lnB>
                      <a:noFill/>
                    </a:lnB>
                    <a:solidFill>
                      <a:srgbClr val="FFFFFF"/>
                    </a:solidFill>
                  </a:tcPr>
                </a:tc>
              </a:tr>
              <a:tr h="168019">
                <a:tc>
                  <a:txBody>
                    <a:bodyPr/>
                    <a:lstStyle/>
                    <a:p>
                      <a:pPr algn="l" fontAlgn="b"/>
                      <a:r>
                        <a:rPr lang="fr-FR" sz="1200" b="0" i="0" u="none" strike="noStrike">
                          <a:solidFill>
                            <a:srgbClr val="000000"/>
                          </a:solidFill>
                          <a:effectLst/>
                          <a:latin typeface="Cambria"/>
                          <a:cs typeface="Cambria"/>
                        </a:rPr>
                        <a:t>Engineering</a:t>
                      </a:r>
                    </a:p>
                  </a:txBody>
                  <a:tcPr marL="12700" marR="12700" marT="12700" marB="0" anchor="b">
                    <a:lnL>
                      <a:noFill/>
                    </a:lnL>
                    <a:lnR>
                      <a:noFill/>
                    </a:lnR>
                    <a:lnT>
                      <a:noFill/>
                    </a:lnT>
                    <a:lnB>
                      <a:noFill/>
                    </a:lnB>
                    <a:solidFill>
                      <a:srgbClr val="FFFFFF"/>
                    </a:solidFill>
                  </a:tcPr>
                </a:tc>
                <a:tc>
                  <a:txBody>
                    <a:bodyPr/>
                    <a:lstStyle/>
                    <a:p>
                      <a:pPr algn="l" fontAlgn="b"/>
                      <a:r>
                        <a:rPr lang="fr-FR" sz="1200" b="0" i="0" u="none" strike="noStrike">
                          <a:solidFill>
                            <a:srgbClr val="000000"/>
                          </a:solidFill>
                          <a:effectLst/>
                          <a:latin typeface="Cambria"/>
                          <a:cs typeface="Cambria"/>
                        </a:rPr>
                        <a:t>Support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mbria"/>
                          <a:cs typeface="Cambria"/>
                        </a:rPr>
                        <a:t>0</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mbria"/>
                          <a:cs typeface="Cambria"/>
                        </a:rPr>
                        <a:t>5,4</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mbria"/>
                          <a:cs typeface="Cambria"/>
                        </a:rPr>
                        <a:t>5,4</a:t>
                      </a:r>
                    </a:p>
                  </a:txBody>
                  <a:tcPr marL="12700" marR="12700" marT="12700" marB="0" anchor="b">
                    <a:lnL>
                      <a:noFill/>
                    </a:lnL>
                    <a:lnR>
                      <a:noFill/>
                    </a:lnR>
                    <a:lnT>
                      <a:noFill/>
                    </a:lnT>
                    <a:lnB>
                      <a:noFill/>
                    </a:lnB>
                    <a:solidFill>
                      <a:srgbClr val="FFFFFF"/>
                    </a:solidFill>
                  </a:tcPr>
                </a:tc>
              </a:tr>
              <a:tr h="168019">
                <a:tc>
                  <a:txBody>
                    <a:bodyPr/>
                    <a:lstStyle/>
                    <a:p>
                      <a:pPr algn="l" fontAlgn="b"/>
                      <a:r>
                        <a:rPr lang="fr-FR" sz="1200" b="0" i="0" u="none" strike="noStrike" dirty="0">
                          <a:solidFill>
                            <a:srgbClr val="000000"/>
                          </a:solidFill>
                          <a:effectLst/>
                          <a:latin typeface="Cambria"/>
                          <a:cs typeface="Cambria"/>
                        </a:rPr>
                        <a:t>Total</a:t>
                      </a:r>
                    </a:p>
                  </a:txBody>
                  <a:tcPr marL="12700" marR="12700" marT="12700" marB="0" anchor="b">
                    <a:lnL>
                      <a:noFill/>
                    </a:lnL>
                    <a:lnR>
                      <a:noFill/>
                    </a:lnR>
                    <a:lnT>
                      <a:noFill/>
                    </a:lnT>
                    <a:lnB>
                      <a:noFill/>
                    </a:lnB>
                    <a:solidFill>
                      <a:srgbClr val="FFFFFF"/>
                    </a:solidFill>
                  </a:tcPr>
                </a:tc>
                <a:tc>
                  <a:txBody>
                    <a:bodyPr/>
                    <a:lstStyle/>
                    <a:p>
                      <a:pPr algn="l" fontAlgn="b"/>
                      <a:endParaRPr lang="fr-FR" sz="1200" b="0" i="0" u="none" strike="noStrike" dirty="0">
                        <a:solidFill>
                          <a:srgbClr val="000000"/>
                        </a:solidFill>
                        <a:effectLst/>
                        <a:latin typeface="Cambria"/>
                        <a:cs typeface="Cambria"/>
                      </a:endParaRPr>
                    </a:p>
                  </a:txBody>
                  <a:tcPr marL="12700" marR="12700" marT="12700" marB="0" anchor="b">
                    <a:lnL>
                      <a:noFill/>
                    </a:lnL>
                    <a:lnR>
                      <a:noFill/>
                    </a:lnR>
                    <a:lnT>
                      <a:noFill/>
                    </a:lnT>
                    <a:lnB>
                      <a:noFill/>
                    </a:lnB>
                    <a:solidFill>
                      <a:srgbClr val="FFFFFF"/>
                    </a:solidFill>
                  </a:tcPr>
                </a:tc>
                <a:tc>
                  <a:txBody>
                    <a:bodyPr/>
                    <a:lstStyle/>
                    <a:p>
                      <a:pPr algn="ctr" fontAlgn="b"/>
                      <a:r>
                        <a:rPr lang="is-IS" sz="1200" b="0" i="0" u="none" strike="noStrike" dirty="0">
                          <a:solidFill>
                            <a:srgbClr val="000000"/>
                          </a:solidFill>
                          <a:effectLst/>
                          <a:latin typeface="Cambria"/>
                          <a:cs typeface="Cambria"/>
                        </a:rPr>
                        <a:t>117,2</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dirty="0">
                          <a:solidFill>
                            <a:srgbClr val="000000"/>
                          </a:solidFill>
                          <a:effectLst/>
                          <a:latin typeface="Cambria"/>
                          <a:cs typeface="Cambria"/>
                        </a:rPr>
                        <a:t>65,4</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mbria"/>
                          <a:cs typeface="Cambria"/>
                        </a:rPr>
                        <a:t>182,6</a:t>
                      </a:r>
                    </a:p>
                  </a:txBody>
                  <a:tcPr marL="12700" marR="12700" marT="12700" marB="0" anchor="b">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163270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052736"/>
            <a:ext cx="4879936" cy="2797589"/>
          </a:xfrm>
          <a:prstGeom prst="rect">
            <a:avLst/>
          </a:prstGeom>
        </p:spPr>
      </p:pic>
      <p:pic>
        <p:nvPicPr>
          <p:cNvPr id="4" name="Image 3"/>
          <p:cNvPicPr>
            <a:picLocks noChangeAspect="1"/>
          </p:cNvPicPr>
          <p:nvPr/>
        </p:nvPicPr>
        <p:blipFill>
          <a:blip r:embed="rId3"/>
          <a:stretch>
            <a:fillRect/>
          </a:stretch>
        </p:blipFill>
        <p:spPr>
          <a:xfrm>
            <a:off x="611560" y="3789040"/>
            <a:ext cx="4178064" cy="2764895"/>
          </a:xfrm>
          <a:prstGeom prst="rect">
            <a:avLst/>
          </a:prstGeom>
        </p:spPr>
      </p:pic>
      <p:pic>
        <p:nvPicPr>
          <p:cNvPr id="10" name="Image 9"/>
          <p:cNvPicPr>
            <a:picLocks noChangeAspect="1"/>
          </p:cNvPicPr>
          <p:nvPr/>
        </p:nvPicPr>
        <p:blipFill>
          <a:blip r:embed="rId4"/>
          <a:stretch>
            <a:fillRect/>
          </a:stretch>
        </p:blipFill>
        <p:spPr>
          <a:xfrm>
            <a:off x="3851920" y="980728"/>
            <a:ext cx="4608512" cy="2842545"/>
          </a:xfrm>
          <a:prstGeom prst="rect">
            <a:avLst/>
          </a:prstGeom>
        </p:spPr>
      </p:pic>
      <p:sp>
        <p:nvSpPr>
          <p:cNvPr id="11" name="Rectangle 10"/>
          <p:cNvSpPr/>
          <p:nvPr/>
        </p:nvSpPr>
        <p:spPr>
          <a:xfrm>
            <a:off x="179512" y="0"/>
            <a:ext cx="8028384" cy="707886"/>
          </a:xfrm>
          <a:prstGeom prst="rect">
            <a:avLst/>
          </a:prstGeom>
        </p:spPr>
        <p:txBody>
          <a:bodyPr wrap="square">
            <a:spAutoFit/>
          </a:bodyPr>
          <a:lstStyle/>
          <a:p>
            <a:pPr algn="ctr"/>
            <a:r>
              <a:rPr lang="en-CA" sz="2000" dirty="0">
                <a:solidFill>
                  <a:srgbClr val="FFFF00"/>
                </a:solidFill>
                <a:latin typeface="Cambria"/>
                <a:cs typeface="Cambria"/>
              </a:rPr>
              <a:t>The smallest ratio of engineers to researchers in permanent stuff </a:t>
            </a:r>
          </a:p>
          <a:p>
            <a:pPr algn="ctr"/>
            <a:r>
              <a:rPr lang="en-CA" sz="2000" dirty="0">
                <a:solidFill>
                  <a:srgbClr val="FFFF00"/>
                </a:solidFill>
                <a:latin typeface="Cambria"/>
                <a:cs typeface="Cambria"/>
              </a:rPr>
              <a:t>And  the highest ratio of non-permanent to permanent in IN2P3</a:t>
            </a:r>
          </a:p>
        </p:txBody>
      </p:sp>
      <p:pic>
        <p:nvPicPr>
          <p:cNvPr id="9" name="Imag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544" y="3756654"/>
            <a:ext cx="2808312" cy="2556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78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6165304"/>
            <a:ext cx="7920880" cy="584775"/>
          </a:xfrm>
          <a:prstGeom prst="rect">
            <a:avLst/>
          </a:prstGeom>
          <a:noFill/>
        </p:spPr>
        <p:txBody>
          <a:bodyPr wrap="square" rtlCol="0">
            <a:spAutoFit/>
          </a:bodyPr>
          <a:lstStyle/>
          <a:p>
            <a:r>
              <a:rPr lang="fr-FR" sz="1600" dirty="0" smtClean="0">
                <a:solidFill>
                  <a:srgbClr val="FFFF00"/>
                </a:solidFill>
                <a:latin typeface="Cambria"/>
                <a:cs typeface="Cambria"/>
              </a:rPr>
              <a:t>+2 IT </a:t>
            </a:r>
            <a:r>
              <a:rPr lang="fr-FR" sz="1600" dirty="0" smtClean="0">
                <a:solidFill>
                  <a:srgbClr val="FFFF00"/>
                </a:solidFill>
                <a:latin typeface="Cambria"/>
                <a:cs typeface="Cambria"/>
              </a:rPr>
              <a:t>+</a:t>
            </a:r>
            <a:r>
              <a:rPr lang="fr-FR" sz="1600" dirty="0" smtClean="0">
                <a:solidFill>
                  <a:srgbClr val="FFFF00"/>
                </a:solidFill>
                <a:latin typeface="Cambria"/>
                <a:cs typeface="Cambria"/>
              </a:rPr>
              <a:t>2 </a:t>
            </a:r>
            <a:r>
              <a:rPr lang="fr-FR" sz="1600" dirty="0" err="1" smtClean="0">
                <a:solidFill>
                  <a:srgbClr val="FFFF00"/>
                </a:solidFill>
                <a:latin typeface="Cambria"/>
                <a:cs typeface="Cambria"/>
              </a:rPr>
              <a:t>Ch</a:t>
            </a:r>
            <a:r>
              <a:rPr lang="fr-FR" sz="1600" dirty="0" smtClean="0">
                <a:solidFill>
                  <a:srgbClr val="FFFF00"/>
                </a:solidFill>
                <a:latin typeface="Cambria"/>
                <a:cs typeface="Cambria"/>
              </a:rPr>
              <a:t> </a:t>
            </a:r>
            <a:r>
              <a:rPr lang="fr-FR" sz="1600" dirty="0" smtClean="0">
                <a:solidFill>
                  <a:srgbClr val="FFFF00"/>
                </a:solidFill>
                <a:latin typeface="Cambria"/>
                <a:cs typeface="Cambria"/>
              </a:rPr>
              <a:t>   CNRS In </a:t>
            </a:r>
            <a:r>
              <a:rPr lang="fr-FR" sz="1600" dirty="0" err="1" smtClean="0">
                <a:solidFill>
                  <a:srgbClr val="FFFF00"/>
                </a:solidFill>
                <a:latin typeface="Cambria"/>
                <a:cs typeface="Cambria"/>
              </a:rPr>
              <a:t>November</a:t>
            </a:r>
            <a:endParaRPr lang="fr-FR" sz="1600" dirty="0" smtClean="0">
              <a:solidFill>
                <a:srgbClr val="FFFF00"/>
              </a:solidFill>
              <a:latin typeface="Cambria"/>
              <a:cs typeface="Cambria"/>
            </a:endParaRPr>
          </a:p>
          <a:p>
            <a:r>
              <a:rPr lang="fr-FR" sz="1600" dirty="0" smtClean="0">
                <a:solidFill>
                  <a:srgbClr val="FFFF00"/>
                </a:solidFill>
                <a:latin typeface="Cambria"/>
                <a:cs typeface="Cambria"/>
              </a:rPr>
              <a:t>+ 2 </a:t>
            </a:r>
            <a:r>
              <a:rPr lang="fr-FR" sz="1600" dirty="0" err="1" smtClean="0">
                <a:solidFill>
                  <a:srgbClr val="FFFF00"/>
                </a:solidFill>
                <a:latin typeface="Cambria"/>
                <a:cs typeface="Cambria"/>
              </a:rPr>
              <a:t>Univ</a:t>
            </a:r>
            <a:r>
              <a:rPr lang="fr-FR" sz="1600" dirty="0" smtClean="0">
                <a:solidFill>
                  <a:srgbClr val="FFFF00"/>
                </a:solidFill>
                <a:latin typeface="Cambria"/>
                <a:cs typeface="Cambria"/>
              </a:rPr>
              <a:t>. </a:t>
            </a:r>
            <a:r>
              <a:rPr lang="fr-FR" sz="1600" dirty="0" smtClean="0">
                <a:solidFill>
                  <a:srgbClr val="FFFF00"/>
                </a:solidFill>
                <a:latin typeface="Cambria"/>
                <a:cs typeface="Cambria"/>
              </a:rPr>
              <a:t>Pos + </a:t>
            </a:r>
            <a:r>
              <a:rPr lang="fr-FR" sz="1600" dirty="0" smtClean="0">
                <a:solidFill>
                  <a:srgbClr val="FFFF00"/>
                </a:solidFill>
                <a:latin typeface="Cambria"/>
                <a:cs typeface="Cambria"/>
              </a:rPr>
              <a:t>3 new ITA </a:t>
            </a:r>
            <a:r>
              <a:rPr lang="fr-FR" sz="1600" dirty="0" smtClean="0">
                <a:solidFill>
                  <a:srgbClr val="FFFF00"/>
                </a:solidFill>
                <a:latin typeface="Cambria"/>
                <a:cs typeface="Cambria"/>
              </a:rPr>
              <a:t>    </a:t>
            </a:r>
            <a:r>
              <a:rPr lang="fr-FR" sz="1600" dirty="0" smtClean="0">
                <a:solidFill>
                  <a:srgbClr val="FFFF00"/>
                </a:solidFill>
                <a:latin typeface="Cambria"/>
                <a:cs typeface="Cambria"/>
              </a:rPr>
              <a:t>For 2018 </a:t>
            </a:r>
            <a:endParaRPr lang="fr-FR" sz="1600" dirty="0">
              <a:solidFill>
                <a:srgbClr val="FFFF00"/>
              </a:solidFill>
              <a:latin typeface="Cambria"/>
              <a:cs typeface="Cambria"/>
            </a:endParaRPr>
          </a:p>
        </p:txBody>
      </p:sp>
      <p:sp>
        <p:nvSpPr>
          <p:cNvPr id="6" name="ZoneTexte 5"/>
          <p:cNvSpPr txBox="1"/>
          <p:nvPr/>
        </p:nvSpPr>
        <p:spPr>
          <a:xfrm>
            <a:off x="1475656" y="260648"/>
            <a:ext cx="4536504" cy="461665"/>
          </a:xfrm>
          <a:prstGeom prst="rect">
            <a:avLst/>
          </a:prstGeom>
          <a:noFill/>
        </p:spPr>
        <p:txBody>
          <a:bodyPr wrap="square" rtlCol="0">
            <a:spAutoFit/>
          </a:bodyPr>
          <a:lstStyle/>
          <a:p>
            <a:r>
              <a:rPr lang="fr-FR" dirty="0" smtClean="0">
                <a:solidFill>
                  <a:srgbClr val="FFFF00"/>
                </a:solidFill>
              </a:rPr>
              <a:t>Permanent personnel: </a:t>
            </a:r>
            <a:r>
              <a:rPr lang="fr-FR" dirty="0" err="1" smtClean="0">
                <a:solidFill>
                  <a:srgbClr val="FFFF00"/>
                </a:solidFill>
              </a:rPr>
              <a:t>stability</a:t>
            </a:r>
            <a:endParaRPr lang="fr-FR" dirty="0">
              <a:solidFill>
                <a:srgbClr val="FFFF00"/>
              </a:solidFill>
            </a:endParaRPr>
          </a:p>
        </p:txBody>
      </p:sp>
      <p:pic>
        <p:nvPicPr>
          <p:cNvPr id="2" name="Image 1"/>
          <p:cNvPicPr>
            <a:picLocks noChangeAspect="1"/>
          </p:cNvPicPr>
          <p:nvPr/>
        </p:nvPicPr>
        <p:blipFill>
          <a:blip r:embed="rId2"/>
          <a:stretch>
            <a:fillRect/>
          </a:stretch>
        </p:blipFill>
        <p:spPr>
          <a:xfrm>
            <a:off x="467544" y="1052736"/>
            <a:ext cx="7992888" cy="4912296"/>
          </a:xfrm>
          <a:prstGeom prst="rect">
            <a:avLst/>
          </a:prstGeom>
        </p:spPr>
      </p:pic>
    </p:spTree>
    <p:extLst>
      <p:ext uri="{BB962C8B-B14F-4D97-AF65-F5344CB8AC3E}">
        <p14:creationId xmlns:p14="http://schemas.microsoft.com/office/powerpoint/2010/main" val="6065836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236296" y="1124744"/>
            <a:ext cx="1656184" cy="1815882"/>
          </a:xfrm>
          <a:prstGeom prst="rect">
            <a:avLst/>
          </a:prstGeom>
          <a:noFill/>
        </p:spPr>
        <p:txBody>
          <a:bodyPr wrap="square" rtlCol="0">
            <a:spAutoFit/>
          </a:bodyPr>
          <a:lstStyle/>
          <a:p>
            <a:r>
              <a:rPr lang="fr-FR" sz="1600" dirty="0" smtClean="0">
                <a:solidFill>
                  <a:srgbClr val="FFFF00"/>
                </a:solidFill>
                <a:latin typeface="Cambria"/>
                <a:cs typeface="Cambria"/>
              </a:rPr>
              <a:t>+2 IT </a:t>
            </a:r>
          </a:p>
          <a:p>
            <a:r>
              <a:rPr lang="fr-FR" sz="1600" dirty="0" smtClean="0">
                <a:solidFill>
                  <a:srgbClr val="FFFF00"/>
                </a:solidFill>
                <a:latin typeface="Cambria"/>
                <a:cs typeface="Cambria"/>
              </a:rPr>
              <a:t>+2 </a:t>
            </a:r>
            <a:r>
              <a:rPr lang="fr-FR" sz="1600" dirty="0" err="1" smtClean="0">
                <a:solidFill>
                  <a:srgbClr val="FFFF00"/>
                </a:solidFill>
                <a:latin typeface="Cambria"/>
                <a:cs typeface="Cambria"/>
              </a:rPr>
              <a:t>Ch</a:t>
            </a:r>
            <a:r>
              <a:rPr lang="fr-FR" sz="1600" dirty="0" smtClean="0">
                <a:solidFill>
                  <a:srgbClr val="FFFF00"/>
                </a:solidFill>
                <a:latin typeface="Cambria"/>
                <a:cs typeface="Cambria"/>
              </a:rPr>
              <a:t> </a:t>
            </a:r>
          </a:p>
          <a:p>
            <a:r>
              <a:rPr lang="fr-FR" sz="1600" dirty="0" smtClean="0">
                <a:solidFill>
                  <a:srgbClr val="FFFF00"/>
                </a:solidFill>
                <a:latin typeface="Cambria"/>
                <a:cs typeface="Cambria"/>
              </a:rPr>
              <a:t>In </a:t>
            </a:r>
            <a:r>
              <a:rPr lang="fr-FR" sz="1600" dirty="0" err="1" smtClean="0">
                <a:solidFill>
                  <a:srgbClr val="FFFF00"/>
                </a:solidFill>
                <a:latin typeface="Cambria"/>
                <a:cs typeface="Cambria"/>
              </a:rPr>
              <a:t>November</a:t>
            </a:r>
            <a:endParaRPr lang="fr-FR" sz="1600" dirty="0" smtClean="0">
              <a:solidFill>
                <a:srgbClr val="FFFF00"/>
              </a:solidFill>
              <a:latin typeface="Cambria"/>
              <a:cs typeface="Cambria"/>
            </a:endParaRPr>
          </a:p>
          <a:p>
            <a:endParaRPr lang="fr-FR" sz="1600" dirty="0" smtClean="0">
              <a:solidFill>
                <a:srgbClr val="FFFF00"/>
              </a:solidFill>
              <a:latin typeface="Cambria"/>
              <a:cs typeface="Cambria"/>
            </a:endParaRPr>
          </a:p>
          <a:p>
            <a:r>
              <a:rPr lang="fr-FR" sz="1600" dirty="0" smtClean="0">
                <a:solidFill>
                  <a:srgbClr val="FFFF00"/>
                </a:solidFill>
                <a:latin typeface="Cambria"/>
                <a:cs typeface="Cambria"/>
              </a:rPr>
              <a:t>+ 2 </a:t>
            </a:r>
            <a:r>
              <a:rPr lang="fr-FR" sz="1600" dirty="0" err="1" smtClean="0">
                <a:solidFill>
                  <a:srgbClr val="FFFF00"/>
                </a:solidFill>
                <a:latin typeface="Cambria"/>
                <a:cs typeface="Cambria"/>
              </a:rPr>
              <a:t>Univ</a:t>
            </a:r>
            <a:r>
              <a:rPr lang="fr-FR" sz="1600" dirty="0" smtClean="0">
                <a:solidFill>
                  <a:srgbClr val="FFFF00"/>
                </a:solidFill>
                <a:latin typeface="Cambria"/>
                <a:cs typeface="Cambria"/>
              </a:rPr>
              <a:t>. Pos</a:t>
            </a:r>
          </a:p>
          <a:p>
            <a:r>
              <a:rPr lang="fr-FR" sz="1600" dirty="0" smtClean="0">
                <a:solidFill>
                  <a:srgbClr val="FFFF00"/>
                </a:solidFill>
                <a:latin typeface="Cambria"/>
                <a:cs typeface="Cambria"/>
              </a:rPr>
              <a:t>+ 3 new ITA </a:t>
            </a:r>
          </a:p>
          <a:p>
            <a:r>
              <a:rPr lang="fr-FR" sz="1600" dirty="0" smtClean="0">
                <a:solidFill>
                  <a:srgbClr val="FFFF00"/>
                </a:solidFill>
                <a:latin typeface="Cambria"/>
                <a:cs typeface="Cambria"/>
              </a:rPr>
              <a:t>    For 2018 </a:t>
            </a:r>
            <a:endParaRPr lang="fr-FR" sz="1600" dirty="0">
              <a:solidFill>
                <a:srgbClr val="FFFF00"/>
              </a:solidFill>
              <a:latin typeface="Cambria"/>
              <a:cs typeface="Cambria"/>
            </a:endParaRPr>
          </a:p>
        </p:txBody>
      </p:sp>
      <p:sp>
        <p:nvSpPr>
          <p:cNvPr id="6" name="ZoneTexte 5"/>
          <p:cNvSpPr txBox="1"/>
          <p:nvPr/>
        </p:nvSpPr>
        <p:spPr>
          <a:xfrm>
            <a:off x="1475656" y="260648"/>
            <a:ext cx="5112568" cy="461665"/>
          </a:xfrm>
          <a:prstGeom prst="rect">
            <a:avLst/>
          </a:prstGeom>
          <a:noFill/>
        </p:spPr>
        <p:txBody>
          <a:bodyPr wrap="square" rtlCol="0">
            <a:spAutoFit/>
          </a:bodyPr>
          <a:lstStyle/>
          <a:p>
            <a:r>
              <a:rPr lang="fr-FR" dirty="0" smtClean="0">
                <a:solidFill>
                  <a:srgbClr val="FFFF00"/>
                </a:solidFill>
              </a:rPr>
              <a:t>Non-Permanent personnel</a:t>
            </a:r>
            <a:endParaRPr lang="fr-FR" dirty="0">
              <a:solidFill>
                <a:srgbClr val="FFFF00"/>
              </a:solidFill>
            </a:endParaRPr>
          </a:p>
        </p:txBody>
      </p:sp>
      <p:pic>
        <p:nvPicPr>
          <p:cNvPr id="2" name="Image 1"/>
          <p:cNvPicPr>
            <a:picLocks noChangeAspect="1"/>
          </p:cNvPicPr>
          <p:nvPr/>
        </p:nvPicPr>
        <p:blipFill>
          <a:blip r:embed="rId2"/>
          <a:stretch>
            <a:fillRect/>
          </a:stretch>
        </p:blipFill>
        <p:spPr>
          <a:xfrm>
            <a:off x="0" y="1096709"/>
            <a:ext cx="8748464" cy="4875006"/>
          </a:xfrm>
          <a:prstGeom prst="rect">
            <a:avLst/>
          </a:prstGeom>
        </p:spPr>
      </p:pic>
    </p:spTree>
    <p:extLst>
      <p:ext uri="{BB962C8B-B14F-4D97-AF65-F5344CB8AC3E}">
        <p14:creationId xmlns:p14="http://schemas.microsoft.com/office/powerpoint/2010/main" val="27005732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55576" y="260648"/>
            <a:ext cx="7488832" cy="461665"/>
          </a:xfrm>
          <a:prstGeom prst="rect">
            <a:avLst/>
          </a:prstGeom>
          <a:noFill/>
        </p:spPr>
        <p:txBody>
          <a:bodyPr wrap="square" rtlCol="0">
            <a:spAutoFit/>
          </a:bodyPr>
          <a:lstStyle/>
          <a:p>
            <a:r>
              <a:rPr lang="fr-FR" dirty="0" smtClean="0">
                <a:solidFill>
                  <a:srgbClr val="FFFF00"/>
                </a:solidFill>
              </a:rPr>
              <a:t>A large fraction of non-permanent personnel </a:t>
            </a:r>
            <a:r>
              <a:rPr lang="fr-FR" dirty="0" err="1" smtClean="0">
                <a:solidFill>
                  <a:srgbClr val="FFFF00"/>
                </a:solidFill>
              </a:rPr>
              <a:t>since</a:t>
            </a:r>
            <a:r>
              <a:rPr lang="fr-FR" dirty="0" smtClean="0">
                <a:solidFill>
                  <a:srgbClr val="FFFF00"/>
                </a:solidFill>
              </a:rPr>
              <a:t> 2010</a:t>
            </a:r>
            <a:endParaRPr lang="fr-FR" dirty="0">
              <a:solidFill>
                <a:srgbClr val="FFFF00"/>
              </a:solidFill>
            </a:endParaRPr>
          </a:p>
        </p:txBody>
      </p:sp>
      <p:pic>
        <p:nvPicPr>
          <p:cNvPr id="3" name="Image 2"/>
          <p:cNvPicPr>
            <a:picLocks noChangeAspect="1"/>
          </p:cNvPicPr>
          <p:nvPr/>
        </p:nvPicPr>
        <p:blipFill>
          <a:blip r:embed="rId2"/>
          <a:stretch>
            <a:fillRect/>
          </a:stretch>
        </p:blipFill>
        <p:spPr>
          <a:xfrm>
            <a:off x="0" y="836712"/>
            <a:ext cx="9144000" cy="5308634"/>
          </a:xfrm>
          <a:prstGeom prst="rect">
            <a:avLst/>
          </a:prstGeom>
        </p:spPr>
      </p:pic>
      <p:sp>
        <p:nvSpPr>
          <p:cNvPr id="4" name="ZoneTexte 3"/>
          <p:cNvSpPr txBox="1"/>
          <p:nvPr/>
        </p:nvSpPr>
        <p:spPr>
          <a:xfrm>
            <a:off x="6876256" y="1628800"/>
            <a:ext cx="2088232" cy="707886"/>
          </a:xfrm>
          <a:prstGeom prst="rect">
            <a:avLst/>
          </a:prstGeom>
          <a:noFill/>
        </p:spPr>
        <p:txBody>
          <a:bodyPr wrap="square" rtlCol="0">
            <a:spAutoFit/>
          </a:bodyPr>
          <a:lstStyle/>
          <a:p>
            <a:r>
              <a:rPr lang="fr-FR" sz="2000" dirty="0" smtClean="0">
                <a:solidFill>
                  <a:srgbClr val="FFFF00"/>
                </a:solidFill>
              </a:rPr>
              <a:t>+4 new permanent in </a:t>
            </a:r>
            <a:r>
              <a:rPr lang="fr-FR" sz="2000" dirty="0" err="1" smtClean="0">
                <a:solidFill>
                  <a:srgbClr val="FFFF00"/>
                </a:solidFill>
              </a:rPr>
              <a:t>November</a:t>
            </a:r>
            <a:endParaRPr lang="fr-FR" sz="2000" dirty="0">
              <a:solidFill>
                <a:srgbClr val="FFFF00"/>
              </a:solidFill>
            </a:endParaRPr>
          </a:p>
        </p:txBody>
      </p:sp>
    </p:spTree>
    <p:extLst>
      <p:ext uri="{BB962C8B-B14F-4D97-AF65-F5344CB8AC3E}">
        <p14:creationId xmlns:p14="http://schemas.microsoft.com/office/powerpoint/2010/main" val="932407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00808"/>
            <a:ext cx="8164479" cy="4201397"/>
          </a:xfrm>
          <a:prstGeom prst="rect">
            <a:avLst/>
          </a:prstGeom>
        </p:spPr>
      </p:pic>
      <p:sp>
        <p:nvSpPr>
          <p:cNvPr id="3" name="ZoneTexte 2"/>
          <p:cNvSpPr txBox="1"/>
          <p:nvPr/>
        </p:nvSpPr>
        <p:spPr>
          <a:xfrm>
            <a:off x="827584" y="404664"/>
            <a:ext cx="6624736" cy="461665"/>
          </a:xfrm>
          <a:prstGeom prst="rect">
            <a:avLst/>
          </a:prstGeom>
          <a:noFill/>
        </p:spPr>
        <p:txBody>
          <a:bodyPr wrap="square" rtlCol="0">
            <a:spAutoFit/>
          </a:bodyPr>
          <a:lstStyle/>
          <a:p>
            <a:r>
              <a:rPr lang="fr-FR" dirty="0" smtClean="0">
                <a:solidFill>
                  <a:srgbClr val="FFFF00"/>
                </a:solidFill>
              </a:rPr>
              <a:t>A </a:t>
            </a:r>
            <a:r>
              <a:rPr lang="fr-FR" dirty="0" err="1" smtClean="0">
                <a:solidFill>
                  <a:srgbClr val="FFFF00"/>
                </a:solidFill>
              </a:rPr>
              <a:t>very</a:t>
            </a:r>
            <a:r>
              <a:rPr lang="fr-FR" dirty="0" smtClean="0">
                <a:solidFill>
                  <a:srgbClr val="FFFF00"/>
                </a:solidFill>
              </a:rPr>
              <a:t> large </a:t>
            </a:r>
            <a:r>
              <a:rPr lang="fr-FR" dirty="0" err="1" smtClean="0">
                <a:solidFill>
                  <a:srgbClr val="FFFF00"/>
                </a:solidFill>
              </a:rPr>
              <a:t>annual</a:t>
            </a:r>
            <a:r>
              <a:rPr lang="fr-FR" dirty="0" smtClean="0">
                <a:solidFill>
                  <a:srgbClr val="FFFF00"/>
                </a:solidFill>
              </a:rPr>
              <a:t> turnover  1/3 of the personnel</a:t>
            </a:r>
            <a:endParaRPr lang="fr-FR" dirty="0">
              <a:solidFill>
                <a:srgbClr val="FFFF00"/>
              </a:solidFill>
            </a:endParaRPr>
          </a:p>
        </p:txBody>
      </p:sp>
    </p:spTree>
    <p:extLst>
      <p:ext uri="{BB962C8B-B14F-4D97-AF65-F5344CB8AC3E}">
        <p14:creationId xmlns:p14="http://schemas.microsoft.com/office/powerpoint/2010/main" val="80789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1069975"/>
            <a:ext cx="90820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ZoneTexte 3"/>
          <p:cNvSpPr txBox="1">
            <a:spLocks noChangeArrowheads="1"/>
          </p:cNvSpPr>
          <p:nvPr/>
        </p:nvSpPr>
        <p:spPr bwMode="auto">
          <a:xfrm>
            <a:off x="1908175" y="260350"/>
            <a:ext cx="56165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i="1">
                <a:solidFill>
                  <a:srgbClr val="FFFF00"/>
                </a:solidFill>
                <a:latin typeface="Cambria" charset="0"/>
              </a:rPr>
              <a:t>Gravitational Waves</a:t>
            </a:r>
          </a:p>
          <a:p>
            <a:pPr algn="ctr"/>
            <a:r>
              <a:rPr lang="fr-FR" altLang="fr-FR" i="1">
                <a:solidFill>
                  <a:srgbClr val="FFFF00"/>
                </a:solidFill>
                <a:latin typeface="Cambria" charset="0"/>
              </a:rPr>
              <a:t>Ground-Space complementarity @APC</a:t>
            </a:r>
          </a:p>
        </p:txBody>
      </p:sp>
      <p:sp>
        <p:nvSpPr>
          <p:cNvPr id="37891" name="ZoneTexte 1"/>
          <p:cNvSpPr txBox="1">
            <a:spLocks noChangeArrowheads="1"/>
          </p:cNvSpPr>
          <p:nvPr/>
        </p:nvSpPr>
        <p:spPr bwMode="auto">
          <a:xfrm>
            <a:off x="5796136" y="5868193"/>
            <a:ext cx="31686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dirty="0">
                <a:solidFill>
                  <a:schemeClr val="bg1"/>
                </a:solidFill>
              </a:rPr>
              <a:t>LISA            </a:t>
            </a:r>
            <a:r>
              <a:rPr lang="en-GB" altLang="fr-FR" dirty="0" err="1">
                <a:solidFill>
                  <a:schemeClr val="bg1"/>
                </a:solidFill>
              </a:rPr>
              <a:t>advVIRGO</a:t>
            </a:r>
            <a:endParaRPr lang="en-GB" altLang="fr-FR" dirty="0">
              <a:solidFill>
                <a:schemeClr val="bg1"/>
              </a:solidFill>
            </a:endParaRPr>
          </a:p>
        </p:txBody>
      </p:sp>
      <p:pic>
        <p:nvPicPr>
          <p:cNvPr id="3789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3175"/>
            <a:ext cx="1455737"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ZoneTexte 3"/>
          <p:cNvSpPr txBox="1">
            <a:spLocks noChangeArrowheads="1"/>
          </p:cNvSpPr>
          <p:nvPr/>
        </p:nvSpPr>
        <p:spPr bwMode="auto">
          <a:xfrm>
            <a:off x="899592" y="260350"/>
            <a:ext cx="67687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dirty="0" smtClean="0">
                <a:solidFill>
                  <a:srgbClr val="FFFF00"/>
                </a:solidFill>
              </a:rPr>
              <a:t>Budget </a:t>
            </a:r>
            <a:r>
              <a:rPr lang="en-GB" altLang="fr-FR" dirty="0" smtClean="0">
                <a:solidFill>
                  <a:srgbClr val="FFFF00"/>
                </a:solidFill>
              </a:rPr>
              <a:t>evolution (managed at APC and not centrally)</a:t>
            </a:r>
            <a:endParaRPr lang="en-GB" altLang="fr-FR" dirty="0">
              <a:solidFill>
                <a:srgbClr val="FFFF00"/>
              </a:solidFill>
            </a:endParaRPr>
          </a:p>
        </p:txBody>
      </p:sp>
      <p:pic>
        <p:nvPicPr>
          <p:cNvPr id="25602" name="Image 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6411558" cy="3181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stretch>
            <a:fillRect/>
          </a:stretch>
        </p:blipFill>
        <p:spPr>
          <a:xfrm>
            <a:off x="4283968" y="4077072"/>
            <a:ext cx="4711195" cy="2656034"/>
          </a:xfrm>
          <a:prstGeom prst="rect">
            <a:avLst/>
          </a:prstGeom>
        </p:spPr>
      </p:pic>
      <p:sp>
        <p:nvSpPr>
          <p:cNvPr id="2" name="ZoneTexte 1"/>
          <p:cNvSpPr txBox="1"/>
          <p:nvPr/>
        </p:nvSpPr>
        <p:spPr>
          <a:xfrm>
            <a:off x="6639565" y="2985647"/>
            <a:ext cx="2453093" cy="707886"/>
          </a:xfrm>
          <a:prstGeom prst="rect">
            <a:avLst/>
          </a:prstGeom>
          <a:noFill/>
        </p:spPr>
        <p:txBody>
          <a:bodyPr wrap="square" rtlCol="0">
            <a:spAutoFit/>
          </a:bodyPr>
          <a:lstStyle/>
          <a:p>
            <a:pPr algn="ctr"/>
            <a:r>
              <a:rPr lang="fr-FR" sz="2000" dirty="0" smtClean="0">
                <a:solidFill>
                  <a:schemeClr val="accent1"/>
                </a:solidFill>
                <a:latin typeface="Cambria"/>
                <a:cs typeface="Cambria"/>
              </a:rPr>
              <a:t>A large </a:t>
            </a:r>
            <a:r>
              <a:rPr lang="fr-FR" sz="2000" dirty="0" err="1" smtClean="0">
                <a:solidFill>
                  <a:schemeClr val="accent1"/>
                </a:solidFill>
                <a:latin typeface="Cambria"/>
                <a:cs typeface="Cambria"/>
              </a:rPr>
              <a:t>variety</a:t>
            </a:r>
            <a:r>
              <a:rPr lang="fr-FR" sz="2000" dirty="0" smtClean="0">
                <a:solidFill>
                  <a:schemeClr val="accent1"/>
                </a:solidFill>
                <a:latin typeface="Cambria"/>
                <a:cs typeface="Cambria"/>
              </a:rPr>
              <a:t> </a:t>
            </a:r>
            <a:r>
              <a:rPr lang="fr-FR" sz="2000" dirty="0" smtClean="0">
                <a:solidFill>
                  <a:schemeClr val="accent1"/>
                </a:solidFill>
                <a:latin typeface="Cambria"/>
                <a:cs typeface="Cambria"/>
              </a:rPr>
              <a:t>of </a:t>
            </a:r>
            <a:r>
              <a:rPr lang="fr-FR" sz="2000" dirty="0" smtClean="0">
                <a:solidFill>
                  <a:schemeClr val="accent1"/>
                </a:solidFill>
                <a:latin typeface="Cambria"/>
                <a:cs typeface="Cambria"/>
              </a:rPr>
              <a:t>sources</a:t>
            </a:r>
            <a:endParaRPr lang="fr-FR" sz="2000" dirty="0">
              <a:solidFill>
                <a:schemeClr val="accent1"/>
              </a:solidFill>
              <a:latin typeface="Cambria"/>
              <a:cs typeface="Cambria"/>
            </a:endParaRPr>
          </a:p>
        </p:txBody>
      </p:sp>
      <p:sp>
        <p:nvSpPr>
          <p:cNvPr id="3" name="ZoneTexte 2"/>
          <p:cNvSpPr txBox="1"/>
          <p:nvPr/>
        </p:nvSpPr>
        <p:spPr>
          <a:xfrm>
            <a:off x="0" y="4132278"/>
            <a:ext cx="4283968" cy="2492990"/>
          </a:xfrm>
          <a:prstGeom prst="rect">
            <a:avLst/>
          </a:prstGeom>
          <a:noFill/>
        </p:spPr>
        <p:txBody>
          <a:bodyPr wrap="square" rtlCol="0">
            <a:spAutoFit/>
          </a:bodyPr>
          <a:lstStyle/>
          <a:p>
            <a:pPr algn="just"/>
            <a:r>
              <a:rPr lang="en-GB" sz="1400" dirty="0">
                <a:solidFill>
                  <a:schemeClr val="bg1"/>
                </a:solidFill>
                <a:latin typeface="Cambria" charset="0"/>
                <a:ea typeface="Cambria" charset="0"/>
                <a:cs typeface="Cambria" charset="0"/>
              </a:rPr>
              <a:t>Furthermore, as an </a:t>
            </a:r>
            <a:r>
              <a:rPr lang="en-GB" sz="1400" dirty="0" smtClean="0">
                <a:solidFill>
                  <a:schemeClr val="bg1"/>
                </a:solidFill>
                <a:latin typeface="Cambria" charset="0"/>
                <a:ea typeface="Cambria" charset="0"/>
                <a:cs typeface="Cambria" charset="0"/>
              </a:rPr>
              <a:t>example </a:t>
            </a:r>
            <a:r>
              <a:rPr lang="en-GB" sz="1400" dirty="0">
                <a:solidFill>
                  <a:schemeClr val="bg1"/>
                </a:solidFill>
                <a:latin typeface="Cambria" charset="0"/>
                <a:ea typeface="Cambria" charset="0"/>
                <a:cs typeface="Cambria" charset="0"/>
              </a:rPr>
              <a:t>of the diversity of sources of funding we show </a:t>
            </a:r>
            <a:r>
              <a:rPr lang="en-GB" sz="1400" dirty="0" smtClean="0">
                <a:solidFill>
                  <a:schemeClr val="bg1"/>
                </a:solidFill>
                <a:latin typeface="Cambria" charset="0"/>
                <a:ea typeface="Cambria" charset="0"/>
                <a:cs typeface="Cambria" charset="0"/>
              </a:rPr>
              <a:t> the </a:t>
            </a:r>
            <a:r>
              <a:rPr lang="en-GB" sz="1400" dirty="0">
                <a:solidFill>
                  <a:schemeClr val="bg1"/>
                </a:solidFill>
                <a:latin typeface="Cambria" charset="0"/>
                <a:ea typeface="Cambria" charset="0"/>
                <a:cs typeface="Cambria" charset="0"/>
              </a:rPr>
              <a:t>percentage of resources obtained in </a:t>
            </a:r>
            <a:r>
              <a:rPr lang="en-GB" sz="1400" dirty="0" smtClean="0">
                <a:solidFill>
                  <a:schemeClr val="bg1"/>
                </a:solidFill>
                <a:latin typeface="Cambria" charset="0"/>
                <a:ea typeface="Cambria" charset="0"/>
                <a:cs typeface="Cambria" charset="0"/>
              </a:rPr>
              <a:t>2016(excluding </a:t>
            </a:r>
            <a:r>
              <a:rPr lang="en-GB" sz="1400" dirty="0">
                <a:solidFill>
                  <a:schemeClr val="bg1"/>
                </a:solidFill>
                <a:latin typeface="Cambria" charset="0"/>
                <a:ea typeface="Cambria" charset="0"/>
                <a:cs typeface="Cambria" charset="0"/>
              </a:rPr>
              <a:t>permanent and non-permanent CNRS, University and CEA salaries). The “proper </a:t>
            </a:r>
            <a:r>
              <a:rPr lang="en-GB" sz="1400" dirty="0" smtClean="0">
                <a:solidFill>
                  <a:schemeClr val="bg1"/>
                </a:solidFill>
                <a:latin typeface="Cambria" charset="0"/>
                <a:ea typeface="Cambria" charset="0"/>
                <a:cs typeface="Cambria" charset="0"/>
              </a:rPr>
              <a:t>resources</a:t>
            </a:r>
            <a:r>
              <a:rPr lang="en-GB" sz="1400" dirty="0">
                <a:solidFill>
                  <a:schemeClr val="bg1"/>
                </a:solidFill>
                <a:latin typeface="Cambria" charset="0"/>
                <a:ea typeface="Cambria" charset="0"/>
                <a:cs typeface="Cambria" charset="0"/>
              </a:rPr>
              <a:t>”  </a:t>
            </a:r>
            <a:r>
              <a:rPr lang="en-GB" sz="1400" dirty="0" smtClean="0">
                <a:solidFill>
                  <a:schemeClr val="bg1"/>
                </a:solidFill>
                <a:latin typeface="Cambria" charset="0"/>
                <a:ea typeface="Cambria" charset="0"/>
                <a:cs typeface="Cambria" charset="0"/>
              </a:rPr>
              <a:t>are </a:t>
            </a:r>
            <a:r>
              <a:rPr lang="en-GB" sz="1400" dirty="0">
                <a:solidFill>
                  <a:schemeClr val="bg1"/>
                </a:solidFill>
                <a:latin typeface="Cambria" charset="0"/>
                <a:ea typeface="Cambria" charset="0"/>
                <a:cs typeface="Cambria" charset="0"/>
              </a:rPr>
              <a:t>91% in 2016 (although this presentation is biased from the fact that in the GBCP budgeting mode the multiannual budget is notified in the first year, so the budget is “forward loaded”). If one includes the salaries of the permanent and non-permanent salaries of CNRS agents </a:t>
            </a:r>
            <a:r>
              <a:rPr lang="en-GB" sz="1400" dirty="0" smtClean="0">
                <a:solidFill>
                  <a:schemeClr val="bg1"/>
                </a:solidFill>
                <a:latin typeface="Cambria" charset="0"/>
                <a:ea typeface="Cambria" charset="0"/>
                <a:cs typeface="Cambria" charset="0"/>
              </a:rPr>
              <a:t>this percentage becomes  </a:t>
            </a:r>
            <a:r>
              <a:rPr lang="en-GB" sz="1400" dirty="0">
                <a:solidFill>
                  <a:schemeClr val="bg1"/>
                </a:solidFill>
                <a:latin typeface="Cambria" charset="0"/>
                <a:ea typeface="Cambria" charset="0"/>
                <a:cs typeface="Cambria" charset="0"/>
              </a:rPr>
              <a:t>47% (of a total of </a:t>
            </a:r>
            <a:r>
              <a:rPr lang="en-GB" sz="1600" dirty="0">
                <a:solidFill>
                  <a:schemeClr val="bg1"/>
                </a:solidFill>
                <a:latin typeface="Cambria" charset="0"/>
                <a:ea typeface="Cambria" charset="0"/>
                <a:cs typeface="Cambria" charset="0"/>
              </a:rPr>
              <a:t>13.7 M€).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no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9218" name="Text Box 2"/>
          <p:cNvSpPr txBox="1">
            <a:spLocks noChangeArrowheads="1"/>
          </p:cNvSpPr>
          <p:nvPr/>
        </p:nvSpPr>
        <p:spPr bwMode="auto">
          <a:xfrm>
            <a:off x="2483768" y="116632"/>
            <a:ext cx="5616624" cy="584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smtClean="0">
                <a:solidFill>
                  <a:srgbClr val="FFFF00"/>
                </a:solidFill>
                <a:latin typeface="Cambria" charset="0"/>
              </a:rPr>
              <a:t>SWOT, Administration</a:t>
            </a:r>
            <a:endParaRPr lang="fr-FR" altLang="fr-FR" sz="3200" i="1" dirty="0">
              <a:solidFill>
                <a:srgbClr val="FFFF00"/>
              </a:solidFill>
              <a:latin typeface="Cambria"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2308085154"/>
              </p:ext>
            </p:extLst>
          </p:nvPr>
        </p:nvGraphicFramePr>
        <p:xfrm>
          <a:off x="179512" y="980728"/>
          <a:ext cx="8712968" cy="4926538"/>
        </p:xfrm>
        <a:graphic>
          <a:graphicData uri="http://schemas.openxmlformats.org/drawingml/2006/table">
            <a:tbl>
              <a:tblPr/>
              <a:tblGrid>
                <a:gridCol w="4459919"/>
                <a:gridCol w="4253049"/>
              </a:tblGrid>
              <a:tr h="504056">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Forces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err="1" smtClean="0">
                          <a:ln>
                            <a:noFill/>
                          </a:ln>
                          <a:solidFill>
                            <a:srgbClr val="000000"/>
                          </a:solidFill>
                          <a:effectLst/>
                          <a:latin typeface="Times New Roman" charset="0"/>
                          <a:ea typeface="MS PGothic" charset="-128"/>
                        </a:rPr>
                        <a:t>Weaknesses</a:t>
                      </a:r>
                      <a:endParaRPr kumimoji="0" lang="fr-FR" altLang="fr-FR" sz="1800" b="1" i="0" u="none" strike="noStrike" cap="none" normalizeH="0" baseline="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38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Organisation on the basis of structure projects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Professonalisation</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of  different functions (Europe, PCCP, ..)Very proactive researchers and engineers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Adaptation to a new funding environment</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Large turnover of permanent personnel resulting in a permanent  fragility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Multiplicity of funding sources with different rules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Frequent changes of software environment,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Transitions  between administrative authorities</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Use of CDD , constant formation and loss of expertise</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419458">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1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Dynamic laboratory leading to a  constant renewal of expertise</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Mobility turnover nearly 1-2 /year</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sp>
        <p:nvSpPr>
          <p:cNvPr id="3" name="ZoneTexte 2"/>
          <p:cNvSpPr txBox="1"/>
          <p:nvPr/>
        </p:nvSpPr>
        <p:spPr>
          <a:xfrm>
            <a:off x="971600" y="6093296"/>
            <a:ext cx="5832648" cy="461665"/>
          </a:xfrm>
          <a:prstGeom prst="rect">
            <a:avLst/>
          </a:prstGeom>
          <a:noFill/>
        </p:spPr>
        <p:txBody>
          <a:bodyPr wrap="square" rtlCol="0">
            <a:spAutoFit/>
          </a:bodyPr>
          <a:lstStyle/>
          <a:p>
            <a:r>
              <a:rPr lang="fr-FR" dirty="0" smtClean="0">
                <a:solidFill>
                  <a:schemeClr val="accent1"/>
                </a:solidFill>
              </a:rPr>
              <a:t>AQ1: </a:t>
            </a:r>
            <a:r>
              <a:rPr lang="en-GB" dirty="0">
                <a:solidFill>
                  <a:schemeClr val="accent1"/>
                </a:solidFill>
              </a:rPr>
              <a:t> </a:t>
            </a:r>
            <a:r>
              <a:rPr lang="en-GB" dirty="0" smtClean="0">
                <a:solidFill>
                  <a:schemeClr val="accent1"/>
                </a:solidFill>
              </a:rPr>
              <a:t>Is </a:t>
            </a:r>
            <a:r>
              <a:rPr lang="en-GB" dirty="0">
                <a:solidFill>
                  <a:schemeClr val="accent1"/>
                </a:solidFill>
              </a:rPr>
              <a:t>the admin support sufficient? </a:t>
            </a:r>
            <a:endParaRPr lang="fr-FR" dirty="0">
              <a:solidFill>
                <a:schemeClr val="accent1"/>
              </a:solidFill>
            </a:endParaRPr>
          </a:p>
        </p:txBody>
      </p:sp>
    </p:spTree>
    <p:extLst>
      <p:ext uri="{BB962C8B-B14F-4D97-AF65-F5344CB8AC3E}">
        <p14:creationId xmlns:p14="http://schemas.microsoft.com/office/powerpoint/2010/main" val="34073004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normAutofit/>
          </a:bodyPr>
          <a:lstStyle/>
          <a:p>
            <a:r>
              <a:rPr lang="en-GB" dirty="0" smtClean="0">
                <a:solidFill>
                  <a:schemeClr val="bg1"/>
                </a:solidFill>
              </a:rPr>
              <a:t>Gender issues</a:t>
            </a:r>
            <a:endParaRPr lang="en-GB" dirty="0">
              <a:solidFill>
                <a:schemeClr val="bg1"/>
              </a:solidFill>
            </a:endParaRPr>
          </a:p>
        </p:txBody>
      </p:sp>
      <p:pic>
        <p:nvPicPr>
          <p:cNvPr id="7" name="Image 6" descr="genera logo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518" y="844083"/>
            <a:ext cx="2472761" cy="1340375"/>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7444" y="1214216"/>
            <a:ext cx="842432" cy="495831"/>
          </a:xfrm>
          <a:prstGeom prst="rect">
            <a:avLst/>
          </a:prstGeom>
        </p:spPr>
      </p:pic>
      <p:sp>
        <p:nvSpPr>
          <p:cNvPr id="10" name="ZoneTexte 9"/>
          <p:cNvSpPr txBox="1"/>
          <p:nvPr/>
        </p:nvSpPr>
        <p:spPr>
          <a:xfrm>
            <a:off x="357480" y="1907845"/>
            <a:ext cx="4488873" cy="2092881"/>
          </a:xfrm>
          <a:prstGeom prst="rect">
            <a:avLst/>
          </a:prstGeom>
          <a:noFill/>
        </p:spPr>
        <p:txBody>
          <a:bodyPr wrap="square" rtlCol="0">
            <a:spAutoFit/>
          </a:bodyPr>
          <a:lstStyle/>
          <a:p>
            <a:r>
              <a:rPr lang="en-GB" sz="1600" dirty="0" smtClean="0">
                <a:solidFill>
                  <a:schemeClr val="bg1"/>
                </a:solidFill>
              </a:rPr>
              <a:t>EU funded in the frame of H2020-GERI-2014-1 </a:t>
            </a:r>
          </a:p>
          <a:p>
            <a:pPr marL="285750" indent="-285750">
              <a:buFont typeface="Arial" charset="0"/>
              <a:buChar char="•"/>
            </a:pPr>
            <a:r>
              <a:rPr lang="en-GB" sz="1600" dirty="0" smtClean="0">
                <a:solidFill>
                  <a:schemeClr val="bg1"/>
                </a:solidFill>
              </a:rPr>
              <a:t>2015-2018, 3.34 Mio Euro funding</a:t>
            </a:r>
          </a:p>
          <a:p>
            <a:pPr marL="285750" indent="-285750">
              <a:buFont typeface="Arial" charset="0"/>
              <a:buChar char="•"/>
            </a:pPr>
            <a:r>
              <a:rPr lang="en-GB" sz="1600" dirty="0" smtClean="0">
                <a:solidFill>
                  <a:schemeClr val="bg1"/>
                </a:solidFill>
              </a:rPr>
              <a:t>14 beneficiaries from 11 countries</a:t>
            </a:r>
          </a:p>
          <a:p>
            <a:pPr marL="285750" indent="-285750">
              <a:buFont typeface="Arial" charset="0"/>
              <a:buChar char="•"/>
            </a:pPr>
            <a:r>
              <a:rPr lang="en-GB" sz="1600" dirty="0" smtClean="0">
                <a:solidFill>
                  <a:schemeClr val="bg1"/>
                </a:solidFill>
              </a:rPr>
              <a:t>Objectives: assess the status of gender issues and GEPs, support organisations in implementing </a:t>
            </a:r>
          </a:p>
          <a:p>
            <a:pPr marL="285750" indent="-285750">
              <a:buFont typeface="Arial" charset="0"/>
              <a:buChar char="•"/>
            </a:pPr>
            <a:r>
              <a:rPr lang="en-GB" sz="1600" dirty="0" smtClean="0">
                <a:solidFill>
                  <a:schemeClr val="bg1"/>
                </a:solidFill>
              </a:rPr>
              <a:t>Shall establish a long-term perspective beyond project lifetime (network, monitoring) </a:t>
            </a:r>
          </a:p>
          <a:p>
            <a:endParaRPr lang="en-GB" sz="1600" dirty="0">
              <a:solidFill>
                <a:schemeClr val="bg1"/>
              </a:solidFill>
            </a:endParaRPr>
          </a:p>
        </p:txBody>
      </p:sp>
      <p:sp>
        <p:nvSpPr>
          <p:cNvPr id="11" name="ZoneTexte 10"/>
          <p:cNvSpPr txBox="1"/>
          <p:nvPr/>
        </p:nvSpPr>
        <p:spPr>
          <a:xfrm>
            <a:off x="4889850" y="764704"/>
            <a:ext cx="4238288" cy="4124206"/>
          </a:xfrm>
          <a:prstGeom prst="rect">
            <a:avLst/>
          </a:prstGeom>
          <a:noFill/>
          <a:ln>
            <a:solidFill>
              <a:schemeClr val="accent1"/>
            </a:solidFill>
          </a:ln>
        </p:spPr>
        <p:txBody>
          <a:bodyPr wrap="square" rtlCol="0">
            <a:spAutoFit/>
          </a:bodyPr>
          <a:lstStyle/>
          <a:p>
            <a:pPr algn="ctr"/>
            <a:r>
              <a:rPr lang="en-GB" sz="1800" b="1" dirty="0" smtClean="0">
                <a:solidFill>
                  <a:schemeClr val="bg1"/>
                </a:solidFill>
              </a:rPr>
              <a:t>GENERA:</a:t>
            </a:r>
          </a:p>
          <a:p>
            <a:pPr algn="ctr"/>
            <a:r>
              <a:rPr lang="en-GB" sz="1800" b="1" dirty="0" smtClean="0">
                <a:solidFill>
                  <a:schemeClr val="bg1"/>
                </a:solidFill>
              </a:rPr>
              <a:t>implementation at APC</a:t>
            </a:r>
          </a:p>
          <a:p>
            <a:endParaRPr lang="en-GB" sz="1800" dirty="0" smtClean="0">
              <a:solidFill>
                <a:schemeClr val="bg1"/>
              </a:solidFill>
            </a:endParaRPr>
          </a:p>
          <a:p>
            <a:pPr marL="342900" indent="-342900">
              <a:buAutoNum type="arabicParenR"/>
            </a:pPr>
            <a:r>
              <a:rPr lang="en-GB" sz="1800" b="1" dirty="0" smtClean="0">
                <a:solidFill>
                  <a:schemeClr val="bg1"/>
                </a:solidFill>
              </a:rPr>
              <a:t>Actions towards students, role models</a:t>
            </a:r>
          </a:p>
          <a:p>
            <a:pPr marL="363538" lvl="1" indent="-176213">
              <a:buFont typeface="Arial" charset="0"/>
              <a:buChar char="•"/>
            </a:pPr>
            <a:r>
              <a:rPr lang="en-GB" sz="1400" dirty="0" smtClean="0">
                <a:solidFill>
                  <a:schemeClr val="bg1"/>
                </a:solidFill>
              </a:rPr>
              <a:t>Masterclass on UN day of women in science (11/02/2016)</a:t>
            </a:r>
          </a:p>
          <a:p>
            <a:pPr marL="363538" lvl="1" indent="-176213">
              <a:buFont typeface="Arial" charset="0"/>
              <a:buChar char="•"/>
            </a:pPr>
            <a:r>
              <a:rPr lang="en-GB" sz="1400" dirty="0" smtClean="0">
                <a:solidFill>
                  <a:schemeClr val="bg1"/>
                </a:solidFill>
              </a:rPr>
              <a:t>Intervention at Summer School for undergraduate students (16/07/2017)</a:t>
            </a:r>
          </a:p>
          <a:p>
            <a:pPr marL="363538" lvl="1" indent="-176213">
              <a:buFont typeface="Arial" charset="0"/>
              <a:buChar char="•"/>
            </a:pPr>
            <a:r>
              <a:rPr lang="en-GB" sz="1400" dirty="0" smtClean="0">
                <a:solidFill>
                  <a:schemeClr val="bg1"/>
                </a:solidFill>
              </a:rPr>
              <a:t>Discussion session at High School Teachers’ school </a:t>
            </a:r>
            <a:r>
              <a:rPr lang="en-GB" sz="1400" dirty="0" err="1" smtClean="0">
                <a:solidFill>
                  <a:schemeClr val="bg1"/>
                </a:solidFill>
              </a:rPr>
              <a:t>EPhyD</a:t>
            </a:r>
            <a:r>
              <a:rPr lang="en-GB" sz="1400" dirty="0" smtClean="0">
                <a:solidFill>
                  <a:schemeClr val="bg1"/>
                </a:solidFill>
              </a:rPr>
              <a:t> (31/08/2017)</a:t>
            </a:r>
          </a:p>
          <a:p>
            <a:pPr marL="363538" lvl="1" indent="-176213">
              <a:buFont typeface="Arial" charset="0"/>
              <a:buChar char="•"/>
            </a:pPr>
            <a:r>
              <a:rPr lang="en-GB" sz="1400" dirty="0" smtClean="0">
                <a:solidFill>
                  <a:schemeClr val="bg1"/>
                </a:solidFill>
              </a:rPr>
              <a:t>Exhibit ”Physique de femmes” at Fête de la Science 2017</a:t>
            </a:r>
            <a:endParaRPr lang="en-GB" sz="1800" dirty="0" smtClean="0">
              <a:solidFill>
                <a:schemeClr val="bg1"/>
              </a:solidFill>
            </a:endParaRPr>
          </a:p>
          <a:p>
            <a:r>
              <a:rPr lang="en-GB" sz="1800" dirty="0" smtClean="0">
                <a:solidFill>
                  <a:schemeClr val="bg1"/>
                </a:solidFill>
              </a:rPr>
              <a:t>2) </a:t>
            </a:r>
            <a:r>
              <a:rPr lang="en-GB" sz="1800" b="1" dirty="0" smtClean="0">
                <a:solidFill>
                  <a:schemeClr val="bg1"/>
                </a:solidFill>
              </a:rPr>
              <a:t>Encourage women to apply</a:t>
            </a:r>
          </a:p>
          <a:p>
            <a:pPr marL="363538" lvl="1" indent="-176213">
              <a:buFont typeface="Arial" charset="0"/>
              <a:buChar char="•"/>
            </a:pPr>
            <a:r>
              <a:rPr lang="en-GB" sz="1400" dirty="0" smtClean="0">
                <a:solidFill>
                  <a:schemeClr val="bg1"/>
                </a:solidFill>
              </a:rPr>
              <a:t>L’Oréal-</a:t>
            </a:r>
            <a:r>
              <a:rPr lang="en-GB" sz="1400" dirty="0" err="1" smtClean="0">
                <a:solidFill>
                  <a:schemeClr val="bg1"/>
                </a:solidFill>
              </a:rPr>
              <a:t>Unesco</a:t>
            </a:r>
            <a:r>
              <a:rPr lang="en-GB" sz="1400" dirty="0" smtClean="0">
                <a:solidFill>
                  <a:schemeClr val="bg1"/>
                </a:solidFill>
              </a:rPr>
              <a:t> Prize (E. </a:t>
            </a:r>
            <a:r>
              <a:rPr lang="en-GB" sz="1400" dirty="0" err="1" smtClean="0">
                <a:solidFill>
                  <a:schemeClr val="bg1"/>
                </a:solidFill>
              </a:rPr>
              <a:t>Capocasa</a:t>
            </a:r>
            <a:r>
              <a:rPr lang="en-GB" sz="1400" dirty="0" smtClean="0">
                <a:solidFill>
                  <a:schemeClr val="bg1"/>
                </a:solidFill>
              </a:rPr>
              <a:t> and V. </a:t>
            </a:r>
            <a:r>
              <a:rPr lang="en-GB" sz="1400" dirty="0" err="1" smtClean="0">
                <a:solidFill>
                  <a:schemeClr val="bg1"/>
                </a:solidFill>
              </a:rPr>
              <a:t>Domcke</a:t>
            </a:r>
            <a:r>
              <a:rPr lang="en-GB" sz="1400" dirty="0" smtClean="0">
                <a:solidFill>
                  <a:schemeClr val="bg1"/>
                </a:solidFill>
              </a:rPr>
              <a:t>, 2016)</a:t>
            </a:r>
            <a:endParaRPr lang="en-GB" sz="1400" dirty="0">
              <a:solidFill>
                <a:schemeClr val="bg1"/>
              </a:solidFill>
            </a:endParaRPr>
          </a:p>
          <a:p>
            <a:pPr marL="363538" lvl="1" indent="-176213">
              <a:buFont typeface="Arial" charset="0"/>
              <a:buChar char="•"/>
            </a:pPr>
            <a:r>
              <a:rPr lang="en-GB" sz="1400" dirty="0" smtClean="0">
                <a:solidFill>
                  <a:schemeClr val="bg1"/>
                </a:solidFill>
              </a:rPr>
              <a:t>Nominations of group and service leaders </a:t>
            </a:r>
          </a:p>
          <a:p>
            <a:pPr marL="363538" lvl="1" indent="-176213">
              <a:buFont typeface="Arial" charset="0"/>
              <a:buChar char="•"/>
            </a:pPr>
            <a:r>
              <a:rPr lang="en-GB" sz="1400" dirty="0" smtClean="0">
                <a:solidFill>
                  <a:schemeClr val="bg1"/>
                </a:solidFill>
                <a:sym typeface="Wingdings"/>
              </a:rPr>
              <a:t> </a:t>
            </a:r>
            <a:r>
              <a:rPr lang="en-GB" sz="1400" dirty="0" smtClean="0">
                <a:solidFill>
                  <a:schemeClr val="bg1"/>
                </a:solidFill>
              </a:rPr>
              <a:t>50% Women  of group/</a:t>
            </a:r>
            <a:r>
              <a:rPr lang="en-GB" sz="1400" dirty="0" err="1" smtClean="0">
                <a:solidFill>
                  <a:schemeClr val="bg1"/>
                </a:solidFill>
              </a:rPr>
              <a:t>srevice</a:t>
            </a:r>
            <a:r>
              <a:rPr lang="en-GB" sz="1400" dirty="0" smtClean="0">
                <a:solidFill>
                  <a:schemeClr val="bg1"/>
                </a:solidFill>
              </a:rPr>
              <a:t> leaders at APC</a:t>
            </a:r>
          </a:p>
        </p:txBody>
      </p:sp>
      <p:pic>
        <p:nvPicPr>
          <p:cNvPr id="12" name="Image 11" descr="Genera_Masterclass physique2.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23" y="4000727"/>
            <a:ext cx="2020004" cy="2857274"/>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1788" y="4394182"/>
            <a:ext cx="1398796" cy="2362339"/>
          </a:xfrm>
          <a:prstGeom prst="rect">
            <a:avLst/>
          </a:prstGeom>
        </p:spPr>
      </p:pic>
      <p:pic>
        <p:nvPicPr>
          <p:cNvPr id="14" name="Imag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40613" y="3985294"/>
            <a:ext cx="1375417" cy="2322855"/>
          </a:xfrm>
          <a:prstGeom prst="rect">
            <a:avLst/>
          </a:prstGeom>
        </p:spPr>
      </p:pic>
      <p:pic>
        <p:nvPicPr>
          <p:cNvPr id="3" name="Image 2"/>
          <p:cNvPicPr>
            <a:picLocks noChangeAspect="1"/>
          </p:cNvPicPr>
          <p:nvPr/>
        </p:nvPicPr>
        <p:blipFill>
          <a:blip r:embed="rId7"/>
          <a:stretch>
            <a:fillRect/>
          </a:stretch>
        </p:blipFill>
        <p:spPr>
          <a:xfrm>
            <a:off x="5868144" y="5013176"/>
            <a:ext cx="2660463" cy="1720300"/>
          </a:xfrm>
          <a:prstGeom prst="rect">
            <a:avLst/>
          </a:prstGeom>
        </p:spPr>
      </p:pic>
    </p:spTree>
    <p:extLst>
      <p:ext uri="{BB962C8B-B14F-4D97-AF65-F5344CB8AC3E}">
        <p14:creationId xmlns:p14="http://schemas.microsoft.com/office/powerpoint/2010/main" val="28817261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627784" y="260648"/>
            <a:ext cx="3384376" cy="461665"/>
          </a:xfrm>
          <a:prstGeom prst="rect">
            <a:avLst/>
          </a:prstGeom>
          <a:noFill/>
        </p:spPr>
        <p:txBody>
          <a:bodyPr wrap="square" rtlCol="0">
            <a:spAutoFit/>
          </a:bodyPr>
          <a:lstStyle/>
          <a:p>
            <a:r>
              <a:rPr lang="en-GB" dirty="0" smtClean="0"/>
              <a:t>Communication</a:t>
            </a:r>
            <a:endParaRPr lang="en-GB" dirty="0"/>
          </a:p>
        </p:txBody>
      </p:sp>
      <p:sp>
        <p:nvSpPr>
          <p:cNvPr id="4" name="ZoneTexte 3"/>
          <p:cNvSpPr txBox="1"/>
          <p:nvPr/>
        </p:nvSpPr>
        <p:spPr>
          <a:xfrm>
            <a:off x="2051720" y="394103"/>
            <a:ext cx="6048672" cy="461665"/>
          </a:xfrm>
          <a:prstGeom prst="rect">
            <a:avLst/>
          </a:prstGeom>
          <a:noFill/>
        </p:spPr>
        <p:txBody>
          <a:bodyPr wrap="square" rtlCol="0">
            <a:spAutoFit/>
          </a:bodyPr>
          <a:lstStyle/>
          <a:p>
            <a:r>
              <a:rPr lang="en-GB" smtClean="0">
                <a:solidFill>
                  <a:schemeClr val="accent1"/>
                </a:solidFill>
              </a:rPr>
              <a:t>Communication Art </a:t>
            </a:r>
            <a:r>
              <a:rPr lang="en-GB" dirty="0" smtClean="0">
                <a:solidFill>
                  <a:schemeClr val="accent1"/>
                </a:solidFill>
              </a:rPr>
              <a:t>, Science and Society</a:t>
            </a:r>
            <a:endParaRPr lang="en-GB" dirty="0">
              <a:solidFill>
                <a:schemeClr val="accent1"/>
              </a:solidFill>
            </a:endParaRPr>
          </a:p>
        </p:txBody>
      </p:sp>
      <p:pic>
        <p:nvPicPr>
          <p:cNvPr id="5" name="Image 4" descr="IMG_20140308_162013.jpg"/>
          <p:cNvPicPr>
            <a:picLocks noChangeAspect="1"/>
          </p:cNvPicPr>
          <p:nvPr/>
        </p:nvPicPr>
        <p:blipFill>
          <a:blip r:embed="rId2"/>
          <a:srcRect l="14894" r="9395"/>
          <a:stretch>
            <a:fillRect/>
          </a:stretch>
        </p:blipFill>
        <p:spPr>
          <a:xfrm rot="5400000">
            <a:off x="6489696" y="924919"/>
            <a:ext cx="1565207" cy="2088231"/>
          </a:xfrm>
          <a:prstGeom prst="rect">
            <a:avLst/>
          </a:prstGeom>
        </p:spPr>
      </p:pic>
      <p:sp>
        <p:nvSpPr>
          <p:cNvPr id="6" name="ZoneTexte 5"/>
          <p:cNvSpPr txBox="1"/>
          <p:nvPr/>
        </p:nvSpPr>
        <p:spPr>
          <a:xfrm>
            <a:off x="395536" y="2751638"/>
            <a:ext cx="6488089" cy="400110"/>
          </a:xfrm>
          <a:prstGeom prst="rect">
            <a:avLst/>
          </a:prstGeom>
          <a:noFill/>
        </p:spPr>
        <p:txBody>
          <a:bodyPr wrap="square" rtlCol="0">
            <a:spAutoFit/>
          </a:bodyPr>
          <a:lstStyle/>
          <a:p>
            <a:r>
              <a:rPr lang="en-GB" sz="2000" dirty="0" smtClean="0">
                <a:solidFill>
                  <a:schemeClr val="accent1"/>
                </a:solidFill>
              </a:rPr>
              <a:t>Squaring the circle A. </a:t>
            </a:r>
            <a:r>
              <a:rPr lang="en-GB" sz="2000" dirty="0" err="1" smtClean="0">
                <a:solidFill>
                  <a:schemeClr val="accent1"/>
                </a:solidFill>
              </a:rPr>
              <a:t>Csorgo</a:t>
            </a:r>
            <a:r>
              <a:rPr lang="en-GB" sz="2000" dirty="0" smtClean="0">
                <a:solidFill>
                  <a:schemeClr val="accent1"/>
                </a:solidFill>
              </a:rPr>
              <a:t>, </a:t>
            </a:r>
            <a:r>
              <a:rPr lang="en-GB" sz="2000" dirty="0" err="1" smtClean="0">
                <a:solidFill>
                  <a:schemeClr val="accent1"/>
                </a:solidFill>
              </a:rPr>
              <a:t>Fondation</a:t>
            </a:r>
            <a:r>
              <a:rPr lang="en-GB" sz="2000" dirty="0" smtClean="0">
                <a:solidFill>
                  <a:schemeClr val="accent1"/>
                </a:solidFill>
              </a:rPr>
              <a:t> de France</a:t>
            </a:r>
            <a:endParaRPr lang="en-GB" sz="2000" dirty="0">
              <a:solidFill>
                <a:schemeClr val="accent1"/>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48" y="1005578"/>
            <a:ext cx="2664296" cy="1527939"/>
          </a:xfrm>
          <a:prstGeom prst="rect">
            <a:avLst/>
          </a:prstGeom>
        </p:spPr>
      </p:pic>
      <p:sp>
        <p:nvSpPr>
          <p:cNvPr id="9" name="ZoneTexte 8"/>
          <p:cNvSpPr txBox="1"/>
          <p:nvPr/>
        </p:nvSpPr>
        <p:spPr>
          <a:xfrm>
            <a:off x="3419872" y="1186431"/>
            <a:ext cx="3600400" cy="400110"/>
          </a:xfrm>
          <a:prstGeom prst="rect">
            <a:avLst/>
          </a:prstGeom>
          <a:noFill/>
        </p:spPr>
        <p:txBody>
          <a:bodyPr wrap="square" rtlCol="0">
            <a:spAutoFit/>
          </a:bodyPr>
          <a:lstStyle/>
          <a:p>
            <a:r>
              <a:rPr lang="en-GB" sz="2000" dirty="0" smtClean="0">
                <a:solidFill>
                  <a:schemeClr val="accent1"/>
                </a:solidFill>
                <a:latin typeface="Cambria" charset="0"/>
                <a:ea typeface="Cambria" charset="0"/>
                <a:cs typeface="Cambria" charset="0"/>
              </a:rPr>
              <a:t>A new web site , videos </a:t>
            </a:r>
            <a:endParaRPr lang="en-GB" sz="2000" dirty="0">
              <a:solidFill>
                <a:schemeClr val="accent1"/>
              </a:solidFill>
              <a:latin typeface="Cambria" charset="0"/>
              <a:ea typeface="Cambria" charset="0"/>
              <a:cs typeface="Cambria" charset="0"/>
            </a:endParaRPr>
          </a:p>
        </p:txBody>
      </p:sp>
      <p:pic>
        <p:nvPicPr>
          <p:cNvPr id="10" name="Image 9" descr="IMG_319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16" y="3057407"/>
            <a:ext cx="1815609" cy="1209650"/>
          </a:xfrm>
          <a:prstGeom prst="rect">
            <a:avLst/>
          </a:prstGeom>
        </p:spPr>
      </p:pic>
      <p:pic>
        <p:nvPicPr>
          <p:cNvPr id="11" name="Image 10"/>
          <p:cNvPicPr>
            <a:picLocks noChangeAspect="1"/>
          </p:cNvPicPr>
          <p:nvPr/>
        </p:nvPicPr>
        <p:blipFill>
          <a:blip r:embed="rId5"/>
          <a:stretch>
            <a:fillRect/>
          </a:stretch>
        </p:blipFill>
        <p:spPr>
          <a:xfrm>
            <a:off x="2593818" y="3369869"/>
            <a:ext cx="3397215" cy="1777876"/>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92" y="4622614"/>
            <a:ext cx="2731296" cy="2060848"/>
          </a:xfrm>
          <a:prstGeom prst="rect">
            <a:avLst/>
          </a:prstGeom>
        </p:spPr>
      </p:pic>
      <p:sp>
        <p:nvSpPr>
          <p:cNvPr id="13" name="ZoneTexte 12"/>
          <p:cNvSpPr txBox="1"/>
          <p:nvPr/>
        </p:nvSpPr>
        <p:spPr>
          <a:xfrm>
            <a:off x="6983760" y="4622614"/>
            <a:ext cx="2160240" cy="369332"/>
          </a:xfrm>
          <a:prstGeom prst="rect">
            <a:avLst/>
          </a:prstGeom>
          <a:noFill/>
        </p:spPr>
        <p:txBody>
          <a:bodyPr wrap="square" rtlCol="0">
            <a:spAutoFit/>
          </a:bodyPr>
          <a:lstStyle/>
          <a:p>
            <a:r>
              <a:rPr lang="en-GB" sz="1800" dirty="0" err="1" smtClean="0">
                <a:solidFill>
                  <a:schemeClr val="accent1"/>
                </a:solidFill>
              </a:rPr>
              <a:t>Univers</a:t>
            </a:r>
            <a:r>
              <a:rPr lang="en-GB" sz="1800" dirty="0" smtClean="0">
                <a:solidFill>
                  <a:schemeClr val="accent1"/>
                </a:solidFill>
              </a:rPr>
              <a:t> 2.0</a:t>
            </a:r>
            <a:endParaRPr lang="en-GB" sz="1800" dirty="0">
              <a:solidFill>
                <a:schemeClr val="accent1"/>
              </a:solidFill>
            </a:endParaRPr>
          </a:p>
        </p:txBody>
      </p:sp>
      <p:sp>
        <p:nvSpPr>
          <p:cNvPr id="16" name="ZoneTexte 15"/>
          <p:cNvSpPr txBox="1"/>
          <p:nvPr/>
        </p:nvSpPr>
        <p:spPr>
          <a:xfrm>
            <a:off x="779578" y="3662232"/>
            <a:ext cx="1885596" cy="646331"/>
          </a:xfrm>
          <a:prstGeom prst="rect">
            <a:avLst/>
          </a:prstGeom>
          <a:noFill/>
        </p:spPr>
        <p:txBody>
          <a:bodyPr wrap="square" rtlCol="0">
            <a:spAutoFit/>
          </a:bodyPr>
          <a:lstStyle/>
          <a:p>
            <a:r>
              <a:rPr lang="en-GB" sz="1800" dirty="0" smtClean="0">
                <a:solidFill>
                  <a:schemeClr val="accent1"/>
                </a:solidFill>
              </a:rPr>
              <a:t>PW@APC</a:t>
            </a:r>
          </a:p>
          <a:p>
            <a:r>
              <a:rPr lang="en-GB" sz="1800" dirty="0" smtClean="0">
                <a:solidFill>
                  <a:schemeClr val="accent1"/>
                </a:solidFill>
              </a:rPr>
              <a:t>Fete de la Science</a:t>
            </a:r>
          </a:p>
        </p:txBody>
      </p:sp>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38" y="4666789"/>
            <a:ext cx="2460036" cy="1640024"/>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714" y="5043690"/>
            <a:ext cx="3202970" cy="1139584"/>
          </a:xfrm>
          <a:prstGeom prst="rect">
            <a:avLst/>
          </a:prstGeom>
        </p:spPr>
      </p:pic>
      <p:sp>
        <p:nvSpPr>
          <p:cNvPr id="19" name="ZoneTexte 18"/>
          <p:cNvSpPr txBox="1"/>
          <p:nvPr/>
        </p:nvSpPr>
        <p:spPr>
          <a:xfrm>
            <a:off x="19188" y="6440260"/>
            <a:ext cx="3620392" cy="369332"/>
          </a:xfrm>
          <a:prstGeom prst="rect">
            <a:avLst/>
          </a:prstGeom>
          <a:noFill/>
        </p:spPr>
        <p:txBody>
          <a:bodyPr wrap="square" rtlCol="0">
            <a:spAutoFit/>
          </a:bodyPr>
          <a:lstStyle/>
          <a:p>
            <a:r>
              <a:rPr lang="en-GB" sz="1800" dirty="0" smtClean="0">
                <a:solidFill>
                  <a:schemeClr val="bg1"/>
                </a:solidFill>
                <a:latin typeface="Cambria" charset="0"/>
                <a:ea typeface="Cambria" charset="0"/>
                <a:cs typeface="Cambria" charset="0"/>
              </a:rPr>
              <a:t>B. </a:t>
            </a:r>
            <a:r>
              <a:rPr lang="en-GB" sz="1800" dirty="0" err="1" smtClean="0">
                <a:solidFill>
                  <a:schemeClr val="bg1"/>
                </a:solidFill>
                <a:latin typeface="Cambria" charset="0"/>
                <a:ea typeface="Cambria" charset="0"/>
                <a:cs typeface="Cambria" charset="0"/>
              </a:rPr>
              <a:t>Barish</a:t>
            </a:r>
            <a:r>
              <a:rPr lang="en-GB" sz="1800" dirty="0" smtClean="0">
                <a:solidFill>
                  <a:schemeClr val="bg1"/>
                </a:solidFill>
                <a:latin typeface="Cambria" charset="0"/>
                <a:ea typeface="Cambria" charset="0"/>
                <a:cs typeface="Cambria" charset="0"/>
              </a:rPr>
              <a:t> and GW August 2017</a:t>
            </a:r>
            <a:endParaRPr lang="en-GB" sz="1800" dirty="0">
              <a:solidFill>
                <a:schemeClr val="bg1"/>
              </a:solidFill>
              <a:latin typeface="Cambria" charset="0"/>
              <a:ea typeface="Cambria" charset="0"/>
              <a:cs typeface="Cambria" charset="0"/>
            </a:endParaRPr>
          </a:p>
        </p:txBody>
      </p:sp>
      <p:sp>
        <p:nvSpPr>
          <p:cNvPr id="20" name="ZoneTexte 19"/>
          <p:cNvSpPr txBox="1"/>
          <p:nvPr/>
        </p:nvSpPr>
        <p:spPr>
          <a:xfrm>
            <a:off x="3419872" y="6381328"/>
            <a:ext cx="4032448" cy="369332"/>
          </a:xfrm>
          <a:prstGeom prst="rect">
            <a:avLst/>
          </a:prstGeom>
          <a:noFill/>
        </p:spPr>
        <p:txBody>
          <a:bodyPr wrap="square" rtlCol="0">
            <a:spAutoFit/>
          </a:bodyPr>
          <a:lstStyle/>
          <a:p>
            <a:r>
              <a:rPr lang="en-GB" sz="1800" dirty="0" smtClean="0">
                <a:solidFill>
                  <a:schemeClr val="bg1"/>
                </a:solidFill>
                <a:latin typeface="Cambria" charset="0"/>
                <a:ea typeface="Cambria" charset="0"/>
                <a:cs typeface="Cambria" charset="0"/>
              </a:rPr>
              <a:t>Science and Society S. </a:t>
            </a:r>
            <a:r>
              <a:rPr lang="en-GB" sz="1800" dirty="0" err="1" smtClean="0">
                <a:solidFill>
                  <a:schemeClr val="bg1"/>
                </a:solidFill>
                <a:latin typeface="Cambria" charset="0"/>
                <a:ea typeface="Cambria" charset="0"/>
                <a:cs typeface="Cambria" charset="0"/>
              </a:rPr>
              <a:t>Perlmutter</a:t>
            </a:r>
            <a:endParaRPr lang="en-GB" sz="1800" dirty="0">
              <a:solidFill>
                <a:schemeClr val="bg1"/>
              </a:solidFill>
              <a:latin typeface="Cambria" charset="0"/>
              <a:ea typeface="Cambria" charset="0"/>
              <a:cs typeface="Cambria" charset="0"/>
            </a:endParaRPr>
          </a:p>
        </p:txBody>
      </p:sp>
    </p:spTree>
    <p:extLst>
      <p:ext uri="{BB962C8B-B14F-4D97-AF65-F5344CB8AC3E}">
        <p14:creationId xmlns:p14="http://schemas.microsoft.com/office/powerpoint/2010/main" val="4225275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620688"/>
            <a:ext cx="8640960" cy="6032421"/>
          </a:xfrm>
          <a:prstGeom prst="rect">
            <a:avLst/>
          </a:prstGeom>
          <a:noFill/>
        </p:spPr>
        <p:txBody>
          <a:bodyPr wrap="square" rtlCol="0">
            <a:spAutoFit/>
          </a:bodyPr>
          <a:lstStyle/>
          <a:p>
            <a:r>
              <a:rPr lang="en-GB" sz="2000" dirty="0">
                <a:solidFill>
                  <a:schemeClr val="accent1"/>
                </a:solidFill>
                <a:latin typeface="Cambria"/>
                <a:cs typeface="Cambria"/>
              </a:rPr>
              <a:t>Additional questions</a:t>
            </a:r>
          </a:p>
          <a:p>
            <a:endParaRPr lang="en-GB" sz="1800" dirty="0">
              <a:solidFill>
                <a:schemeClr val="bg1"/>
              </a:solidFill>
            </a:endParaRPr>
          </a:p>
          <a:p>
            <a:r>
              <a:rPr lang="en-GB" sz="1800" dirty="0" smtClean="0">
                <a:solidFill>
                  <a:srgbClr val="FFFF00"/>
                </a:solidFill>
              </a:rPr>
              <a:t>AQ2:  </a:t>
            </a:r>
            <a:r>
              <a:rPr lang="en-GB" sz="1800" dirty="0">
                <a:solidFill>
                  <a:srgbClr val="FFFF00"/>
                </a:solidFill>
              </a:rPr>
              <a:t>Why only half of the lab participates in the “biennale”</a:t>
            </a:r>
            <a:r>
              <a:rPr lang="en-GB" sz="1800" dirty="0" smtClean="0">
                <a:solidFill>
                  <a:srgbClr val="FFFF00"/>
                </a:solidFill>
              </a:rPr>
              <a:t>? </a:t>
            </a:r>
          </a:p>
          <a:p>
            <a:r>
              <a:rPr lang="en-GB" sz="1800" dirty="0" smtClean="0">
                <a:solidFill>
                  <a:schemeClr val="bg1"/>
                </a:solidFill>
              </a:rPr>
              <a:t>We always doodle. But it is difficult to find a timeslot when 200 people are available. Also difficulties with the academic personnel, due to teaching</a:t>
            </a:r>
            <a:endParaRPr lang="en-GB" sz="1800" dirty="0">
              <a:solidFill>
                <a:schemeClr val="bg1"/>
              </a:solidFill>
            </a:endParaRPr>
          </a:p>
          <a:p>
            <a:endParaRPr lang="en-GB" sz="1800" dirty="0">
              <a:solidFill>
                <a:schemeClr val="bg1"/>
              </a:solidFill>
            </a:endParaRPr>
          </a:p>
          <a:p>
            <a:r>
              <a:rPr lang="en-GB" sz="1800" dirty="0" smtClean="0">
                <a:solidFill>
                  <a:srgbClr val="FFFF00"/>
                </a:solidFill>
              </a:rPr>
              <a:t>AQ3: </a:t>
            </a:r>
            <a:r>
              <a:rPr lang="en-GB" sz="1800" dirty="0">
                <a:solidFill>
                  <a:srgbClr val="FFFF00"/>
                </a:solidFill>
              </a:rPr>
              <a:t>The recent jump up to 50% female post-docs in 2017 (whole lab) is very impressive and positive. Is it understood -- was this the result of a particular effort – or is it a fluctuation? There appeared to be a small jump downward in female PhDs around the same time. Is that understood, or is it a fluctuation</a:t>
            </a:r>
            <a:r>
              <a:rPr lang="en-GB" sz="1800" dirty="0" smtClean="0">
                <a:solidFill>
                  <a:srgbClr val="FFFF00"/>
                </a:solidFill>
              </a:rPr>
              <a:t>?</a:t>
            </a:r>
          </a:p>
          <a:p>
            <a:endParaRPr lang="en-GB" sz="1800" dirty="0">
              <a:solidFill>
                <a:srgbClr val="FFFF00"/>
              </a:solidFill>
            </a:endParaRPr>
          </a:p>
          <a:p>
            <a:r>
              <a:rPr lang="en-GB" sz="1800" dirty="0" smtClean="0">
                <a:solidFill>
                  <a:schemeClr val="bg1"/>
                </a:solidFill>
              </a:rPr>
              <a:t>We have 25% women overall, and 50% female </a:t>
            </a:r>
            <a:r>
              <a:rPr lang="en-GB" sz="1800" dirty="0" err="1" smtClean="0">
                <a:solidFill>
                  <a:schemeClr val="bg1"/>
                </a:solidFill>
              </a:rPr>
              <a:t>responsibles</a:t>
            </a:r>
            <a:r>
              <a:rPr lang="en-GB" sz="1800" dirty="0" smtClean="0">
                <a:solidFill>
                  <a:schemeClr val="bg1"/>
                </a:solidFill>
              </a:rPr>
              <a:t> in </a:t>
            </a:r>
            <a:r>
              <a:rPr lang="en-GB" sz="1800" dirty="0" err="1" smtClean="0">
                <a:solidFill>
                  <a:schemeClr val="bg1"/>
                </a:solidFill>
              </a:rPr>
              <a:t>groupe</a:t>
            </a:r>
            <a:r>
              <a:rPr lang="en-GB" sz="1800" dirty="0">
                <a:solidFill>
                  <a:schemeClr val="bg1"/>
                </a:solidFill>
              </a:rPr>
              <a:t> </a:t>
            </a:r>
            <a:r>
              <a:rPr lang="en-GB" sz="1800" dirty="0" smtClean="0">
                <a:solidFill>
                  <a:schemeClr val="bg1"/>
                </a:solidFill>
              </a:rPr>
              <a:t>and department </a:t>
            </a:r>
            <a:r>
              <a:rPr lang="en-GB" sz="1800" dirty="0" err="1" smtClean="0">
                <a:solidFill>
                  <a:schemeClr val="bg1"/>
                </a:solidFill>
              </a:rPr>
              <a:t>responsibles</a:t>
            </a:r>
            <a:r>
              <a:rPr lang="en-GB" sz="1800" dirty="0" smtClean="0">
                <a:solidFill>
                  <a:schemeClr val="bg1"/>
                </a:solidFill>
              </a:rPr>
              <a:t>. We also have a specific Gender program. See next slide. Too early to see here a causal effect.  APC </a:t>
            </a:r>
            <a:endParaRPr lang="en-GB" sz="1800" dirty="0">
              <a:solidFill>
                <a:schemeClr val="bg1"/>
              </a:solidFill>
            </a:endParaRPr>
          </a:p>
          <a:p>
            <a:endParaRPr lang="en-GB" sz="1800" dirty="0">
              <a:solidFill>
                <a:schemeClr val="bg1"/>
              </a:solidFill>
            </a:endParaRPr>
          </a:p>
          <a:p>
            <a:r>
              <a:rPr lang="en-GB" sz="1800" dirty="0" smtClean="0">
                <a:solidFill>
                  <a:schemeClr val="accent1"/>
                </a:solidFill>
              </a:rPr>
              <a:t>AQ4: </a:t>
            </a:r>
            <a:r>
              <a:rPr lang="en-GB" sz="1800" dirty="0">
                <a:solidFill>
                  <a:schemeClr val="accent1"/>
                </a:solidFill>
              </a:rPr>
              <a:t>It seems that the plots of fig4 a and 4c showing the evolution of the staff are not consistent. Which of them is the right one ? What happened in 2013 (increase then decrease of the staff) </a:t>
            </a:r>
            <a:r>
              <a:rPr lang="en-GB" sz="1800" dirty="0" smtClean="0">
                <a:solidFill>
                  <a:schemeClr val="accent1"/>
                </a:solidFill>
              </a:rPr>
              <a:t>?the plot 4a is wrong, plot 4c is the correct one.</a:t>
            </a:r>
            <a:endParaRPr lang="en-GB" sz="1800" dirty="0">
              <a:solidFill>
                <a:schemeClr val="accent1"/>
              </a:solidFill>
            </a:endParaRPr>
          </a:p>
          <a:p>
            <a:endParaRPr lang="fr-FR" dirty="0" smtClean="0"/>
          </a:p>
          <a:p>
            <a:r>
              <a:rPr lang="fr-FR" sz="1800" dirty="0" smtClean="0">
                <a:solidFill>
                  <a:srgbClr val="FFFFFF"/>
                </a:solidFill>
              </a:rPr>
              <a:t>The plot 4a </a:t>
            </a:r>
            <a:r>
              <a:rPr lang="fr-FR" sz="1800" dirty="0" err="1" smtClean="0">
                <a:solidFill>
                  <a:srgbClr val="FFFFFF"/>
                </a:solidFill>
              </a:rPr>
              <a:t>contains</a:t>
            </a:r>
            <a:r>
              <a:rPr lang="fr-FR" sz="1800" dirty="0" smtClean="0">
                <a:solidFill>
                  <a:srgbClr val="FFFFFF"/>
                </a:solidFill>
              </a:rPr>
              <a:t> </a:t>
            </a:r>
            <a:r>
              <a:rPr lang="fr-FR" sz="1800" dirty="0" err="1" smtClean="0">
                <a:solidFill>
                  <a:srgbClr val="FFFFFF"/>
                </a:solidFill>
              </a:rPr>
              <a:t>also</a:t>
            </a:r>
            <a:r>
              <a:rPr lang="fr-FR" sz="1800" dirty="0" smtClean="0">
                <a:solidFill>
                  <a:srgbClr val="FFFFFF"/>
                </a:solidFill>
              </a:rPr>
              <a:t> non permanent personnel, </a:t>
            </a:r>
            <a:r>
              <a:rPr lang="fr-FR" sz="1800" dirty="0" err="1" smtClean="0">
                <a:solidFill>
                  <a:srgbClr val="FFFFFF"/>
                </a:solidFill>
              </a:rPr>
              <a:t>thus</a:t>
            </a:r>
            <a:r>
              <a:rPr lang="fr-FR" sz="1800" dirty="0" smtClean="0">
                <a:solidFill>
                  <a:srgbClr val="FFFFFF"/>
                </a:solidFill>
              </a:rPr>
              <a:t> </a:t>
            </a:r>
            <a:r>
              <a:rPr lang="fr-FR" sz="1800" dirty="0" err="1" smtClean="0">
                <a:solidFill>
                  <a:srgbClr val="FFFFFF"/>
                </a:solidFill>
              </a:rPr>
              <a:t>it</a:t>
            </a:r>
            <a:r>
              <a:rPr lang="fr-FR" sz="1800" dirty="0" smtClean="0">
                <a:solidFill>
                  <a:srgbClr val="FFFFFF"/>
                </a:solidFill>
              </a:rPr>
              <a:t> </a:t>
            </a:r>
            <a:r>
              <a:rPr lang="fr-FR" sz="1800" dirty="0" err="1" smtClean="0">
                <a:solidFill>
                  <a:srgbClr val="FFFFFF"/>
                </a:solidFill>
              </a:rPr>
              <a:t>is</a:t>
            </a:r>
            <a:r>
              <a:rPr lang="fr-FR" sz="1800" dirty="0" smtClean="0">
                <a:solidFill>
                  <a:srgbClr val="FFFFFF"/>
                </a:solidFill>
              </a:rPr>
              <a:t> </a:t>
            </a:r>
            <a:r>
              <a:rPr lang="fr-FR" sz="1800" dirty="0" err="1" smtClean="0">
                <a:solidFill>
                  <a:srgbClr val="FFFFFF"/>
                </a:solidFill>
              </a:rPr>
              <a:t>confusing</a:t>
            </a:r>
            <a:r>
              <a:rPr lang="fr-FR" sz="1800" dirty="0" smtClean="0">
                <a:solidFill>
                  <a:srgbClr val="FFFFFF"/>
                </a:solidFill>
              </a:rPr>
              <a:t>, </a:t>
            </a:r>
            <a:r>
              <a:rPr lang="fr-FR" sz="1800" dirty="0" err="1" smtClean="0">
                <a:solidFill>
                  <a:srgbClr val="FFFFFF"/>
                </a:solidFill>
              </a:rPr>
              <a:t>we</a:t>
            </a:r>
            <a:r>
              <a:rPr lang="fr-FR" sz="1800" dirty="0" smtClean="0">
                <a:solidFill>
                  <a:srgbClr val="FFFFFF"/>
                </a:solidFill>
              </a:rPr>
              <a:t> </a:t>
            </a:r>
            <a:r>
              <a:rPr lang="fr-FR" sz="1800" dirty="0" err="1" smtClean="0">
                <a:solidFill>
                  <a:srgbClr val="FFFFFF"/>
                </a:solidFill>
              </a:rPr>
              <a:t>will</a:t>
            </a:r>
            <a:r>
              <a:rPr lang="fr-FR" sz="1800" dirty="0" smtClean="0">
                <a:solidFill>
                  <a:srgbClr val="FFFFFF"/>
                </a:solidFill>
              </a:rPr>
              <a:t> replace </a:t>
            </a:r>
            <a:r>
              <a:rPr lang="fr-FR" sz="1800" dirty="0" err="1" smtClean="0">
                <a:solidFill>
                  <a:srgbClr val="FFFFFF"/>
                </a:solidFill>
              </a:rPr>
              <a:t>it</a:t>
            </a:r>
            <a:r>
              <a:rPr lang="fr-FR" sz="1800" dirty="0" smtClean="0">
                <a:solidFill>
                  <a:srgbClr val="FFFFFF"/>
                </a:solidFill>
              </a:rPr>
              <a:t> ,  the plot 4c </a:t>
            </a:r>
            <a:r>
              <a:rPr lang="fr-FR" sz="1800" dirty="0" err="1" smtClean="0">
                <a:solidFill>
                  <a:srgbClr val="FFFFFF"/>
                </a:solidFill>
              </a:rPr>
              <a:t>is</a:t>
            </a:r>
            <a:r>
              <a:rPr lang="fr-FR" sz="1800" dirty="0" smtClean="0">
                <a:solidFill>
                  <a:srgbClr val="FFFFFF"/>
                </a:solidFill>
              </a:rPr>
              <a:t> the correct one.</a:t>
            </a:r>
          </a:p>
        </p:txBody>
      </p:sp>
    </p:spTree>
    <p:extLst>
      <p:ext uri="{BB962C8B-B14F-4D97-AF65-F5344CB8AC3E}">
        <p14:creationId xmlns:p14="http://schemas.microsoft.com/office/powerpoint/2010/main" val="9170055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no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9218" name="Text Box 2"/>
          <p:cNvSpPr txBox="1">
            <a:spLocks noChangeArrowheads="1"/>
          </p:cNvSpPr>
          <p:nvPr/>
        </p:nvSpPr>
        <p:spPr bwMode="auto">
          <a:xfrm>
            <a:off x="3563888" y="116632"/>
            <a:ext cx="2530964" cy="584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smtClean="0">
                <a:solidFill>
                  <a:srgbClr val="FFFF00"/>
                </a:solidFill>
                <a:latin typeface="Cambria" charset="0"/>
              </a:rPr>
              <a:t>SWOT, APC</a:t>
            </a:r>
            <a:endParaRPr lang="fr-FR" altLang="fr-FR" sz="3200" i="1" dirty="0">
              <a:solidFill>
                <a:srgbClr val="FFFF00"/>
              </a:solidFill>
              <a:latin typeface="Cambria"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125288447"/>
              </p:ext>
            </p:extLst>
          </p:nvPr>
        </p:nvGraphicFramePr>
        <p:xfrm>
          <a:off x="179512" y="836712"/>
          <a:ext cx="8712968" cy="5495462"/>
        </p:xfrm>
        <a:graphic>
          <a:graphicData uri="http://schemas.openxmlformats.org/drawingml/2006/table">
            <a:tbl>
              <a:tblPr/>
              <a:tblGrid>
                <a:gridCol w="4459919"/>
                <a:gridCol w="4253049"/>
              </a:tblGrid>
              <a:tr h="504056">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Forces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err="1" smtClean="0">
                          <a:ln>
                            <a:noFill/>
                          </a:ln>
                          <a:solidFill>
                            <a:srgbClr val="000000"/>
                          </a:solidFill>
                          <a:effectLst/>
                          <a:latin typeface="Times New Roman" charset="0"/>
                          <a:ea typeface="MS PGothic" charset="-128"/>
                        </a:rPr>
                        <a:t>Weaknesses</a:t>
                      </a:r>
                      <a:endParaRPr kumimoji="0" lang="fr-FR" altLang="fr-FR" sz="1800" b="1" i="0" u="none" strike="noStrike" cap="none" normalizeH="0" baseline="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38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Very proactive researchers and engineers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Leadership in IN2P3 in search of new resources (from ANR to EU)</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Source of high level personnel for IN2P3 (recently the DAT and the DAC)</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Adaptation to a new funding environment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Recognition as a space laboratory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Technical and data-science expertise</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High Visibility in the University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enironment</a:t>
                      </a:r>
                      <a:endParaRPr kumimoji="0" lang="en-GB" altLang="fr-FR" sz="1800" b="0" i="0" u="none" strike="noStrike" cap="none" normalizeH="0" baseline="0" noProof="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International recognition</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Differential ratios  researchers/engineers per project, in general  lack of technical forces (among the smallest IN2P3 ratios of engineers/researchers)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Administration HR fragility, given the multiplicity of the funding sources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Large CDD turnover</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Not anymore dedicated European project manager, communication officer</a:t>
                      </a:r>
                    </a:p>
                    <a:p>
                      <a:pPr marL="0" marR="0" lvl="0" indent="0" algn="l" defTabSz="455613" rtl="0" eaLnBrk="1" fontAlgn="base" latinLnBrk="0" hangingPunct="1">
                        <a:lnSpc>
                          <a:spcPct val="100000"/>
                        </a:lnSpc>
                        <a:spcBef>
                          <a:spcPct val="0"/>
                        </a:spcBef>
                        <a:spcAft>
                          <a:spcPct val="0"/>
                        </a:spcAft>
                        <a:buClrTx/>
                        <a:buSzTx/>
                        <a:buFont typeface="Arial" charset="0"/>
                        <a:buNone/>
                        <a:tabLst/>
                      </a:pP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419458">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1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Start of GW and Multi-messenger Astronomy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Unique APC group structure in the current scientific context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Interdisciplinarity</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with Geosciences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Tight schedule for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FACe</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relocation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Fragility to loss of  key expertise</a:t>
                      </a:r>
                    </a:p>
                    <a:p>
                      <a:pPr marL="0" marR="0" lvl="0" indent="0" algn="l" defTabSz="455613" rtl="0" eaLnBrk="1" fontAlgn="base" latinLnBrk="0" hangingPunct="1">
                        <a:lnSpc>
                          <a:spcPct val="100000"/>
                        </a:lnSpc>
                        <a:spcBef>
                          <a:spcPct val="0"/>
                        </a:spcBef>
                        <a:spcAft>
                          <a:spcPct val="0"/>
                        </a:spcAft>
                        <a:buClrTx/>
                        <a:buSzTx/>
                        <a:buFont typeface="Arial" charset="0"/>
                        <a:buNone/>
                        <a:tabLst/>
                      </a:pP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spTree>
    <p:extLst>
      <p:ext uri="{BB962C8B-B14F-4D97-AF65-F5344CB8AC3E}">
        <p14:creationId xmlns:p14="http://schemas.microsoft.com/office/powerpoint/2010/main" val="18198691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20200" cy="7232749"/>
          </a:xfrm>
          <a:prstGeom prst="rect">
            <a:avLst/>
          </a:prstGeom>
          <a:noFill/>
        </p:spPr>
        <p:txBody>
          <a:bodyPr wrap="square" rtlCol="0">
            <a:spAutoFit/>
          </a:bodyPr>
          <a:lstStyle/>
          <a:p>
            <a:r>
              <a:rPr lang="en-GB" sz="2000" dirty="0" smtClean="0">
                <a:solidFill>
                  <a:schemeClr val="accent1"/>
                </a:solidFill>
              </a:rPr>
              <a:t>In conclusion </a:t>
            </a:r>
            <a:r>
              <a:rPr lang="en-GB" sz="2000" dirty="0" smtClean="0">
                <a:solidFill>
                  <a:schemeClr val="accent1"/>
                </a:solidFill>
              </a:rPr>
              <a:t>APC (current directors view)</a:t>
            </a:r>
            <a:endParaRPr lang="en-GB" sz="2000" dirty="0">
              <a:solidFill>
                <a:schemeClr val="accent1"/>
              </a:solidFill>
            </a:endParaRPr>
          </a:p>
          <a:p>
            <a:pPr marL="342900" indent="-342900">
              <a:buFont typeface="Arial" charset="0"/>
              <a:buChar char="•"/>
            </a:pPr>
            <a:r>
              <a:rPr lang="en-GB" sz="2000" dirty="0">
                <a:solidFill>
                  <a:schemeClr val="bg1"/>
                </a:solidFill>
              </a:rPr>
              <a:t>C</a:t>
            </a:r>
            <a:r>
              <a:rPr lang="en-GB" sz="2000" dirty="0" smtClean="0">
                <a:solidFill>
                  <a:schemeClr val="bg1"/>
                </a:solidFill>
              </a:rPr>
              <a:t>onsists of very  proactive researchers and engineers with high visibility </a:t>
            </a:r>
          </a:p>
          <a:p>
            <a:pPr marL="342900" indent="-342900">
              <a:buFont typeface="Arial" charset="0"/>
              <a:buChar char="•"/>
            </a:pPr>
            <a:r>
              <a:rPr lang="en-GB" sz="2000" dirty="0" smtClean="0">
                <a:solidFill>
                  <a:schemeClr val="bg1"/>
                </a:solidFill>
              </a:rPr>
              <a:t>Has a program  well embedded in national, European and global priorities, in fact it leads some of key efforts of coordination in Europe </a:t>
            </a:r>
          </a:p>
          <a:p>
            <a:pPr marL="342900" indent="-342900">
              <a:buFont typeface="Arial" charset="0"/>
              <a:buChar char="•"/>
            </a:pPr>
            <a:r>
              <a:rPr lang="en-GB" sz="2000" dirty="0">
                <a:solidFill>
                  <a:schemeClr val="bg1"/>
                </a:solidFill>
              </a:rPr>
              <a:t>Is a unique environment  for the emergence of multi-messenger science and cosmology boosted by the recent discoveries</a:t>
            </a:r>
          </a:p>
          <a:p>
            <a:pPr marL="342900" indent="-342900">
              <a:buFont typeface="Arial" charset="0"/>
              <a:buChar char="•"/>
            </a:pPr>
            <a:r>
              <a:rPr lang="en-GB" sz="2000" dirty="0" smtClean="0">
                <a:solidFill>
                  <a:schemeClr val="bg1"/>
                </a:solidFill>
              </a:rPr>
              <a:t>Develops key expertise in data science and interdisciplinary strategic links with Geosciences</a:t>
            </a:r>
          </a:p>
          <a:p>
            <a:pPr marL="342900" indent="-342900">
              <a:buFont typeface="Arial" charset="0"/>
              <a:buChar char="•"/>
            </a:pPr>
            <a:r>
              <a:rPr lang="en-GB" sz="2000" dirty="0" smtClean="0">
                <a:solidFill>
                  <a:schemeClr val="bg1"/>
                </a:solidFill>
              </a:rPr>
              <a:t>Is  has major and innovative activities in education and visible  implication in outreach, communication and gender efforts</a:t>
            </a:r>
            <a:endParaRPr lang="en-GB" sz="2000" dirty="0">
              <a:solidFill>
                <a:schemeClr val="bg1"/>
              </a:solidFill>
            </a:endParaRPr>
          </a:p>
          <a:p>
            <a:pPr marL="342900" indent="-342900">
              <a:buFont typeface="Arial" charset="0"/>
              <a:buChar char="•"/>
            </a:pPr>
            <a:r>
              <a:rPr lang="en-GB" sz="2000" dirty="0" smtClean="0">
                <a:solidFill>
                  <a:schemeClr val="bg1"/>
                </a:solidFill>
              </a:rPr>
              <a:t>Moved from  “R&amp;D and analysis”  to  major instrumental contributions to the programs it participates. It became thus a major IN2P3 lab with space implication. </a:t>
            </a:r>
          </a:p>
          <a:p>
            <a:pPr marL="342900" indent="-342900">
              <a:buFont typeface="Arial" charset="0"/>
              <a:buChar char="•"/>
            </a:pPr>
            <a:r>
              <a:rPr lang="en-GB" sz="2000" dirty="0" smtClean="0">
                <a:solidFill>
                  <a:schemeClr val="bg1"/>
                </a:solidFill>
              </a:rPr>
              <a:t>Proactively adapted to the “</a:t>
            </a:r>
            <a:r>
              <a:rPr lang="en-GB" sz="2000" dirty="0" err="1" smtClean="0">
                <a:solidFill>
                  <a:schemeClr val="bg1"/>
                </a:solidFill>
              </a:rPr>
              <a:t>millefeuille</a:t>
            </a:r>
            <a:r>
              <a:rPr lang="en-GB" sz="2000" dirty="0" smtClean="0">
                <a:solidFill>
                  <a:schemeClr val="bg1"/>
                </a:solidFill>
              </a:rPr>
              <a:t>” funding environment, and in fact it used it  as an opportunity to palliate its chronic insufficiency in technical personnel</a:t>
            </a:r>
          </a:p>
          <a:p>
            <a:pPr marL="342900" indent="-342900">
              <a:buFont typeface="Arial" charset="0"/>
              <a:buChar char="•"/>
            </a:pPr>
            <a:r>
              <a:rPr lang="en-GB" sz="2000" dirty="0" smtClean="0">
                <a:solidFill>
                  <a:schemeClr val="bg1"/>
                </a:solidFill>
              </a:rPr>
              <a:t>The change of funding models, the multiplicities of funding agencies, and the transition from R&amp;D/analysis to major contributions, in particular in space mission  created tensions  in the deployment of technical forces. These will hopefully be resorbed in 2 years time, provided new projects are examined with sufficient caution</a:t>
            </a:r>
          </a:p>
          <a:p>
            <a:pPr marL="342900" indent="-342900">
              <a:buFont typeface="Arial" charset="0"/>
              <a:buChar char="•"/>
            </a:pPr>
            <a:r>
              <a:rPr lang="en-GB" sz="2000" dirty="0" smtClean="0">
                <a:solidFill>
                  <a:schemeClr val="bg1"/>
                </a:solidFill>
              </a:rPr>
              <a:t>The administrative department has adapted to the new institutional environment with success, but  a fragility and certain lack of  human resources remains and has to be monitored carefully. </a:t>
            </a:r>
          </a:p>
          <a:p>
            <a:pPr marL="342900" indent="-342900">
              <a:buFont typeface="Arial" charset="0"/>
              <a:buChar char="•"/>
            </a:pPr>
            <a:endParaRPr lang="en-GB" sz="2000" dirty="0" smtClean="0">
              <a:solidFill>
                <a:schemeClr val="accent1"/>
              </a:solidFill>
            </a:endParaRPr>
          </a:p>
          <a:p>
            <a:pPr marL="342900" indent="-342900">
              <a:buFont typeface="Arial" charset="0"/>
              <a:buChar char="•"/>
            </a:pPr>
            <a:endParaRPr lang="en-GB" dirty="0">
              <a:solidFill>
                <a:schemeClr val="accent1"/>
              </a:solidFill>
            </a:endParaRPr>
          </a:p>
        </p:txBody>
      </p:sp>
    </p:spTree>
    <p:extLst>
      <p:ext uri="{BB962C8B-B14F-4D97-AF65-F5344CB8AC3E}">
        <p14:creationId xmlns:p14="http://schemas.microsoft.com/office/powerpoint/2010/main" val="1981933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60648"/>
            <a:ext cx="9036496" cy="6247864"/>
          </a:xfrm>
          <a:prstGeom prst="rect">
            <a:avLst/>
          </a:prstGeom>
          <a:noFill/>
        </p:spPr>
        <p:txBody>
          <a:bodyPr wrap="square" rtlCol="0">
            <a:spAutoFit/>
          </a:bodyPr>
          <a:lstStyle/>
          <a:p>
            <a:r>
              <a:rPr lang="en-GB" sz="2000" dirty="0" smtClean="0">
                <a:solidFill>
                  <a:schemeClr val="accent1"/>
                </a:solidFill>
              </a:rPr>
              <a:t>In the next 5 years ,   APC </a:t>
            </a:r>
            <a:r>
              <a:rPr lang="en-GB" sz="2000" dirty="0" smtClean="0">
                <a:solidFill>
                  <a:schemeClr val="accent1"/>
                </a:solidFill>
              </a:rPr>
              <a:t>should </a:t>
            </a:r>
            <a:endParaRPr lang="en-GB" sz="2000" dirty="0">
              <a:solidFill>
                <a:schemeClr val="accent1"/>
              </a:solidFill>
            </a:endParaRPr>
          </a:p>
          <a:p>
            <a:pPr marL="342900" indent="-342900">
              <a:buFont typeface="Arial" charset="0"/>
              <a:buChar char="•"/>
            </a:pPr>
            <a:endParaRPr lang="en-GB" sz="2000" dirty="0" smtClean="0">
              <a:solidFill>
                <a:schemeClr val="accent1"/>
              </a:solidFill>
            </a:endParaRPr>
          </a:p>
          <a:p>
            <a:pPr marL="342900" indent="-342900">
              <a:buFont typeface="Arial" charset="0"/>
              <a:buChar char="•"/>
            </a:pPr>
            <a:r>
              <a:rPr lang="en-GB" sz="2000" dirty="0">
                <a:solidFill>
                  <a:schemeClr val="bg1"/>
                </a:solidFill>
              </a:rPr>
              <a:t>I</a:t>
            </a:r>
            <a:r>
              <a:rPr lang="en-GB" sz="2000" dirty="0" smtClean="0">
                <a:solidFill>
                  <a:schemeClr val="bg1"/>
                </a:solidFill>
              </a:rPr>
              <a:t>ncrease her  key implication in </a:t>
            </a:r>
            <a:r>
              <a:rPr lang="en-GB" sz="2000" dirty="0" smtClean="0">
                <a:solidFill>
                  <a:schemeClr val="accent1"/>
                </a:solidFill>
              </a:rPr>
              <a:t>VIRGO  </a:t>
            </a:r>
            <a:r>
              <a:rPr lang="en-GB" sz="2000" dirty="0" smtClean="0">
                <a:solidFill>
                  <a:schemeClr val="bg1"/>
                </a:solidFill>
              </a:rPr>
              <a:t>(including R&amp;D on </a:t>
            </a:r>
            <a:r>
              <a:rPr lang="en-GB" sz="2000" dirty="0" err="1" smtClean="0">
                <a:solidFill>
                  <a:schemeClr val="bg1"/>
                </a:solidFill>
              </a:rPr>
              <a:t>advVIRGO</a:t>
            </a:r>
            <a:r>
              <a:rPr lang="en-GB" sz="2000" dirty="0" smtClean="0">
                <a:solidFill>
                  <a:schemeClr val="bg1"/>
                </a:solidFill>
              </a:rPr>
              <a:t>+)</a:t>
            </a:r>
            <a:r>
              <a:rPr lang="en-GB" sz="2000" dirty="0" smtClean="0">
                <a:solidFill>
                  <a:schemeClr val="accent1"/>
                </a:solidFill>
              </a:rPr>
              <a:t>  </a:t>
            </a:r>
            <a:r>
              <a:rPr lang="en-GB" sz="2000" dirty="0" smtClean="0">
                <a:solidFill>
                  <a:schemeClr val="bg1"/>
                </a:solidFill>
              </a:rPr>
              <a:t>and </a:t>
            </a:r>
            <a:r>
              <a:rPr lang="en-GB" sz="2000" dirty="0" smtClean="0">
                <a:solidFill>
                  <a:schemeClr val="accent1"/>
                </a:solidFill>
              </a:rPr>
              <a:t>LISA</a:t>
            </a:r>
            <a:r>
              <a:rPr lang="en-GB" sz="2000" dirty="0" smtClean="0">
                <a:solidFill>
                  <a:schemeClr val="bg1"/>
                </a:solidFill>
              </a:rPr>
              <a:t> while also developing the multi-messenger opportunities in APC </a:t>
            </a:r>
          </a:p>
          <a:p>
            <a:pPr marL="342900" indent="-342900">
              <a:buFont typeface="Arial" charset="0"/>
              <a:buChar char="•"/>
            </a:pPr>
            <a:r>
              <a:rPr lang="en-GB" sz="2000" dirty="0" smtClean="0">
                <a:solidFill>
                  <a:schemeClr val="bg1"/>
                </a:solidFill>
              </a:rPr>
              <a:t>Realise the deployment of the first module  of </a:t>
            </a:r>
            <a:r>
              <a:rPr lang="en-GB" sz="2000" dirty="0" smtClean="0">
                <a:solidFill>
                  <a:schemeClr val="accent1"/>
                </a:solidFill>
              </a:rPr>
              <a:t>QUBIC</a:t>
            </a:r>
            <a:r>
              <a:rPr lang="en-GB" sz="2000" dirty="0" smtClean="0">
                <a:solidFill>
                  <a:schemeClr val="bg1"/>
                </a:solidFill>
              </a:rPr>
              <a:t> in Argentina.</a:t>
            </a:r>
          </a:p>
          <a:p>
            <a:pPr marL="342900" indent="-342900">
              <a:buFont typeface="Arial" charset="0"/>
              <a:buChar char="•"/>
            </a:pPr>
            <a:r>
              <a:rPr lang="en-GB" sz="2000" dirty="0">
                <a:solidFill>
                  <a:schemeClr val="bg1"/>
                </a:solidFill>
              </a:rPr>
              <a:t>I</a:t>
            </a:r>
            <a:r>
              <a:rPr lang="en-GB" sz="2000" dirty="0" smtClean="0">
                <a:solidFill>
                  <a:schemeClr val="bg1"/>
                </a:solidFill>
              </a:rPr>
              <a:t>ncrease its participation in the analysis of </a:t>
            </a:r>
            <a:r>
              <a:rPr lang="en-GB" sz="2000" dirty="0" smtClean="0">
                <a:solidFill>
                  <a:schemeClr val="accent1"/>
                </a:solidFill>
              </a:rPr>
              <a:t>EUCLID</a:t>
            </a:r>
            <a:r>
              <a:rPr lang="en-GB" sz="2000" dirty="0" smtClean="0">
                <a:solidFill>
                  <a:schemeClr val="bg1"/>
                </a:solidFill>
              </a:rPr>
              <a:t> and </a:t>
            </a:r>
            <a:r>
              <a:rPr lang="en-GB" sz="2000" dirty="0" smtClean="0">
                <a:solidFill>
                  <a:schemeClr val="accent1"/>
                </a:solidFill>
              </a:rPr>
              <a:t>LSST</a:t>
            </a:r>
            <a:r>
              <a:rPr lang="en-GB" sz="2000" dirty="0" smtClean="0">
                <a:solidFill>
                  <a:schemeClr val="bg1"/>
                </a:solidFill>
              </a:rPr>
              <a:t>, </a:t>
            </a:r>
            <a:endParaRPr lang="en-GB" sz="2000" dirty="0">
              <a:solidFill>
                <a:schemeClr val="bg1"/>
              </a:solidFill>
            </a:endParaRPr>
          </a:p>
          <a:p>
            <a:pPr marL="342900" indent="-342900">
              <a:buFont typeface="Arial" charset="0"/>
              <a:buChar char="•"/>
            </a:pPr>
            <a:r>
              <a:rPr lang="en-GB" sz="2000" dirty="0">
                <a:solidFill>
                  <a:schemeClr val="bg1"/>
                </a:solidFill>
              </a:rPr>
              <a:t>P</a:t>
            </a:r>
            <a:r>
              <a:rPr lang="en-GB" sz="2000" dirty="0" smtClean="0">
                <a:solidFill>
                  <a:schemeClr val="bg1"/>
                </a:solidFill>
              </a:rPr>
              <a:t>articipate in the roadmap definition of CMB  in Europe (CMB-E4 and post CORE+) and in the world (Simons Array, </a:t>
            </a:r>
            <a:r>
              <a:rPr lang="en-GB" sz="2000" dirty="0" err="1" smtClean="0">
                <a:solidFill>
                  <a:schemeClr val="bg1"/>
                </a:solidFill>
              </a:rPr>
              <a:t>LiteBird</a:t>
            </a:r>
            <a:r>
              <a:rPr lang="en-GB" sz="2000" dirty="0" smtClean="0">
                <a:solidFill>
                  <a:schemeClr val="bg1"/>
                </a:solidFill>
              </a:rPr>
              <a:t>) </a:t>
            </a:r>
          </a:p>
          <a:p>
            <a:pPr marL="342900" indent="-342900">
              <a:buFont typeface="Arial" charset="0"/>
              <a:buChar char="•"/>
            </a:pPr>
            <a:r>
              <a:rPr lang="en-GB" sz="2000" dirty="0">
                <a:solidFill>
                  <a:schemeClr val="bg1"/>
                </a:solidFill>
              </a:rPr>
              <a:t>C</a:t>
            </a:r>
            <a:r>
              <a:rPr lang="en-GB" sz="2000" dirty="0" smtClean="0">
                <a:solidFill>
                  <a:schemeClr val="bg1"/>
                </a:solidFill>
              </a:rPr>
              <a:t>oncentrate in the construction and deployment of the 2 key ESFRI infrastructures  </a:t>
            </a:r>
            <a:r>
              <a:rPr lang="en-GB" sz="2000" dirty="0" smtClean="0">
                <a:solidFill>
                  <a:schemeClr val="accent1"/>
                </a:solidFill>
              </a:rPr>
              <a:t>CTA </a:t>
            </a:r>
            <a:r>
              <a:rPr lang="en-GB" sz="2000" dirty="0" smtClean="0">
                <a:solidFill>
                  <a:schemeClr val="bg1"/>
                </a:solidFill>
              </a:rPr>
              <a:t> and </a:t>
            </a:r>
            <a:r>
              <a:rPr lang="en-GB" sz="2000" dirty="0" smtClean="0">
                <a:solidFill>
                  <a:schemeClr val="accent1"/>
                </a:solidFill>
              </a:rPr>
              <a:t>KM3NeT</a:t>
            </a:r>
            <a:r>
              <a:rPr lang="en-GB" sz="2000" dirty="0" smtClean="0">
                <a:solidFill>
                  <a:schemeClr val="bg1"/>
                </a:solidFill>
              </a:rPr>
              <a:t> </a:t>
            </a:r>
          </a:p>
          <a:p>
            <a:pPr marL="342900" indent="-342900">
              <a:buFont typeface="Arial" charset="0"/>
              <a:buChar char="•"/>
            </a:pPr>
            <a:r>
              <a:rPr lang="en-GB" sz="2000" dirty="0">
                <a:solidFill>
                  <a:schemeClr val="bg1"/>
                </a:solidFill>
              </a:rPr>
              <a:t>F</a:t>
            </a:r>
            <a:r>
              <a:rPr lang="en-GB" sz="2000" dirty="0" smtClean="0">
                <a:solidFill>
                  <a:schemeClr val="bg1"/>
                </a:solidFill>
              </a:rPr>
              <a:t>inish the constructions  and participate in the analysis of </a:t>
            </a:r>
            <a:r>
              <a:rPr lang="en-GB" sz="2000" dirty="0" smtClean="0">
                <a:solidFill>
                  <a:schemeClr val="accent1"/>
                </a:solidFill>
              </a:rPr>
              <a:t>SVOM</a:t>
            </a:r>
            <a:r>
              <a:rPr lang="en-GB" sz="2000" dirty="0" smtClean="0">
                <a:solidFill>
                  <a:schemeClr val="bg1"/>
                </a:solidFill>
              </a:rPr>
              <a:t> and </a:t>
            </a:r>
            <a:r>
              <a:rPr lang="en-GB" sz="2000" dirty="0" smtClean="0">
                <a:solidFill>
                  <a:schemeClr val="accent1"/>
                </a:solidFill>
              </a:rPr>
              <a:t>ATHENA</a:t>
            </a:r>
            <a:r>
              <a:rPr lang="en-GB" sz="2000" dirty="0" smtClean="0">
                <a:solidFill>
                  <a:schemeClr val="bg1"/>
                </a:solidFill>
              </a:rPr>
              <a:t>, while also  capitalising on its experience of long flight ballooning in the context of </a:t>
            </a:r>
            <a:r>
              <a:rPr lang="en-GB" sz="2000" dirty="0" smtClean="0">
                <a:solidFill>
                  <a:schemeClr val="accent1"/>
                </a:solidFill>
              </a:rPr>
              <a:t>EUSO</a:t>
            </a:r>
            <a:r>
              <a:rPr lang="en-GB" sz="2000" dirty="0" smtClean="0">
                <a:solidFill>
                  <a:schemeClr val="bg1"/>
                </a:solidFill>
              </a:rPr>
              <a:t>. </a:t>
            </a:r>
          </a:p>
          <a:p>
            <a:pPr marL="342900" indent="-342900">
              <a:buFont typeface="Arial" charset="0"/>
              <a:buChar char="•"/>
            </a:pPr>
            <a:r>
              <a:rPr lang="en-GB" sz="2000" dirty="0">
                <a:solidFill>
                  <a:schemeClr val="bg1"/>
                </a:solidFill>
              </a:rPr>
              <a:t>F</a:t>
            </a:r>
            <a:r>
              <a:rPr lang="en-GB" sz="2000" dirty="0" smtClean="0">
                <a:solidFill>
                  <a:schemeClr val="bg1"/>
                </a:solidFill>
              </a:rPr>
              <a:t>inish her constructions in </a:t>
            </a:r>
            <a:r>
              <a:rPr lang="en-GB" sz="2000" dirty="0" smtClean="0">
                <a:solidFill>
                  <a:schemeClr val="accent1"/>
                </a:solidFill>
              </a:rPr>
              <a:t>JUNO</a:t>
            </a:r>
            <a:r>
              <a:rPr lang="en-GB" sz="2000" dirty="0" smtClean="0">
                <a:solidFill>
                  <a:schemeClr val="bg1"/>
                </a:solidFill>
              </a:rPr>
              <a:t> and </a:t>
            </a:r>
            <a:r>
              <a:rPr lang="en-GB" sz="2000" dirty="0" smtClean="0">
                <a:solidFill>
                  <a:schemeClr val="accent1"/>
                </a:solidFill>
              </a:rPr>
              <a:t>WA105/DUNE</a:t>
            </a:r>
            <a:r>
              <a:rPr lang="en-GB" sz="2000" dirty="0" smtClean="0">
                <a:solidFill>
                  <a:schemeClr val="bg1"/>
                </a:solidFill>
              </a:rPr>
              <a:t>, continue its implication in their analysis </a:t>
            </a:r>
            <a:endParaRPr lang="en-GB" sz="2000" dirty="0">
              <a:solidFill>
                <a:schemeClr val="bg1"/>
              </a:solidFill>
            </a:endParaRPr>
          </a:p>
          <a:p>
            <a:pPr marL="342900" indent="-342900">
              <a:buFont typeface="Arial" charset="0"/>
              <a:buChar char="•"/>
            </a:pPr>
            <a:r>
              <a:rPr lang="en-GB" sz="2000" dirty="0">
                <a:solidFill>
                  <a:schemeClr val="bg1"/>
                </a:solidFill>
              </a:rPr>
              <a:t>P</a:t>
            </a:r>
            <a:r>
              <a:rPr lang="en-GB" sz="2000" dirty="0" smtClean="0">
                <a:solidFill>
                  <a:schemeClr val="bg1"/>
                </a:solidFill>
              </a:rPr>
              <a:t>articipate in the definition of global roadmap on underground science, supporting the </a:t>
            </a:r>
            <a:r>
              <a:rPr lang="en-GB" sz="2000" dirty="0" smtClean="0">
                <a:solidFill>
                  <a:schemeClr val="accent1"/>
                </a:solidFill>
              </a:rPr>
              <a:t>DM-20k</a:t>
            </a:r>
            <a:r>
              <a:rPr lang="en-GB" sz="2000" dirty="0" smtClean="0">
                <a:solidFill>
                  <a:schemeClr val="bg1"/>
                </a:solidFill>
              </a:rPr>
              <a:t> option in particular. </a:t>
            </a:r>
          </a:p>
          <a:p>
            <a:pPr marL="342900" indent="-342900">
              <a:buFont typeface="Arial" charset="0"/>
              <a:buChar char="•"/>
            </a:pPr>
            <a:r>
              <a:rPr lang="en-GB" sz="2000" dirty="0" smtClean="0">
                <a:solidFill>
                  <a:schemeClr val="bg1"/>
                </a:solidFill>
              </a:rPr>
              <a:t>Strengthen further the links between theory and experiment </a:t>
            </a:r>
          </a:p>
          <a:p>
            <a:pPr marL="342900" indent="-342900">
              <a:buFont typeface="Arial" charset="0"/>
              <a:buChar char="•"/>
            </a:pPr>
            <a:r>
              <a:rPr lang="en-GB" sz="2000" dirty="0" smtClean="0">
                <a:solidFill>
                  <a:schemeClr val="bg1"/>
                </a:solidFill>
              </a:rPr>
              <a:t>Promote the strategic links with Geosciences in the context of </a:t>
            </a:r>
            <a:r>
              <a:rPr lang="en-GB" sz="2000" dirty="0" err="1" smtClean="0">
                <a:solidFill>
                  <a:schemeClr val="accent1"/>
                </a:solidFill>
              </a:rPr>
              <a:t>Univearths</a:t>
            </a:r>
            <a:r>
              <a:rPr lang="en-GB" sz="2000" dirty="0" smtClean="0">
                <a:solidFill>
                  <a:schemeClr val="bg1"/>
                </a:solidFill>
              </a:rPr>
              <a:t> and at the European level and the synergy with </a:t>
            </a:r>
            <a:r>
              <a:rPr lang="en-GB" sz="2000" dirty="0" smtClean="0">
                <a:solidFill>
                  <a:schemeClr val="accent1"/>
                </a:solidFill>
              </a:rPr>
              <a:t>PCCP</a:t>
            </a:r>
            <a:r>
              <a:rPr lang="en-GB" sz="2000" dirty="0" smtClean="0">
                <a:solidFill>
                  <a:schemeClr val="bg1"/>
                </a:solidFill>
              </a:rPr>
              <a:t>. </a:t>
            </a:r>
          </a:p>
        </p:txBody>
      </p:sp>
    </p:spTree>
    <p:extLst>
      <p:ext uri="{BB962C8B-B14F-4D97-AF65-F5344CB8AC3E}">
        <p14:creationId xmlns:p14="http://schemas.microsoft.com/office/powerpoint/2010/main" val="1646766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8194" name="Text Box 2"/>
          <p:cNvSpPr txBox="1">
            <a:spLocks noChangeArrowheads="1"/>
          </p:cNvSpPr>
          <p:nvPr/>
        </p:nvSpPr>
        <p:spPr bwMode="auto">
          <a:xfrm>
            <a:off x="1663381" y="0"/>
            <a:ext cx="6806533" cy="1323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i="1" dirty="0" err="1">
                <a:solidFill>
                  <a:srgbClr val="FFFF00"/>
                </a:solidFill>
                <a:latin typeface="Cambria" charset="0"/>
              </a:rPr>
              <a:t>Gravitational</a:t>
            </a:r>
            <a:r>
              <a:rPr lang="fr-FR" altLang="fr-FR" sz="2800" i="1" dirty="0">
                <a:solidFill>
                  <a:srgbClr val="FFFF00"/>
                </a:solidFill>
                <a:latin typeface="Cambria" charset="0"/>
              </a:rPr>
              <a:t> </a:t>
            </a:r>
            <a:r>
              <a:rPr lang="fr-FR" altLang="fr-FR" sz="2800" i="1" dirty="0" err="1" smtClean="0">
                <a:solidFill>
                  <a:srgbClr val="FFFF00"/>
                </a:solidFill>
                <a:latin typeface="Cambria" charset="0"/>
              </a:rPr>
              <a:t>waves</a:t>
            </a:r>
            <a:endParaRPr lang="fr-FR" altLang="fr-FR" sz="2800" i="1" dirty="0" smtClean="0">
              <a:solidFill>
                <a:srgbClr val="FFFF00"/>
              </a:solidFill>
              <a:latin typeface="Cambria" charset="0"/>
            </a:endParaRPr>
          </a:p>
          <a:p>
            <a:pPr algn="ctr" eaLnBrk="1" hangingPunct="1"/>
            <a:r>
              <a:rPr lang="en-GB" altLang="fr-FR" dirty="0">
                <a:solidFill>
                  <a:schemeClr val="accent1"/>
                </a:solidFill>
                <a:latin typeface="Cambria" charset="0"/>
              </a:rPr>
              <a:t>A well defined </a:t>
            </a:r>
            <a:r>
              <a:rPr lang="en-GB" altLang="fr-FR" dirty="0" smtClean="0">
                <a:solidFill>
                  <a:schemeClr val="accent1"/>
                </a:solidFill>
                <a:latin typeface="Cambria" charset="0"/>
              </a:rPr>
              <a:t> APC roadmap </a:t>
            </a:r>
            <a:r>
              <a:rPr lang="en-GB" altLang="fr-FR" dirty="0">
                <a:solidFill>
                  <a:schemeClr val="accent1"/>
                </a:solidFill>
                <a:latin typeface="Cambria" charset="0"/>
              </a:rPr>
              <a:t>: </a:t>
            </a:r>
            <a:r>
              <a:rPr lang="en-GB" altLang="fr-FR" dirty="0" err="1">
                <a:solidFill>
                  <a:schemeClr val="accent1"/>
                </a:solidFill>
                <a:latin typeface="Cambria" charset="0"/>
              </a:rPr>
              <a:t>advVirgo</a:t>
            </a:r>
            <a:r>
              <a:rPr lang="en-GB" altLang="fr-FR" dirty="0">
                <a:solidFill>
                  <a:schemeClr val="accent1"/>
                </a:solidFill>
                <a:latin typeface="Cambria" charset="0"/>
              </a:rPr>
              <a:t>+ and LISA</a:t>
            </a:r>
          </a:p>
          <a:p>
            <a:pPr algn="ctr" eaLnBrk="1" hangingPunct="1"/>
            <a:r>
              <a:rPr lang="fr-FR" altLang="fr-FR" sz="2800" i="1" dirty="0" smtClean="0">
                <a:solidFill>
                  <a:srgbClr val="FFFF00"/>
                </a:solidFill>
                <a:latin typeface="Cambria" charset="0"/>
              </a:rPr>
              <a:t>  </a:t>
            </a:r>
            <a:endParaRPr lang="fr-FR" altLang="fr-FR" sz="2800" i="1" dirty="0">
              <a:solidFill>
                <a:srgbClr val="FFFF00"/>
              </a:solidFill>
              <a:latin typeface="Cambria" charset="0"/>
            </a:endParaRPr>
          </a:p>
        </p:txBody>
      </p:sp>
      <p:sp>
        <p:nvSpPr>
          <p:cNvPr id="8195" name="Text Box 3"/>
          <p:cNvSpPr txBox="1">
            <a:spLocks noChangeArrowheads="1"/>
          </p:cNvSpPr>
          <p:nvPr/>
        </p:nvSpPr>
        <p:spPr bwMode="auto">
          <a:xfrm>
            <a:off x="251520" y="1124744"/>
            <a:ext cx="8136903" cy="4862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smtClean="0">
                <a:solidFill>
                  <a:schemeClr val="accent1"/>
                </a:solidFill>
                <a:latin typeface="Cambria" charset="0"/>
              </a:rPr>
              <a:t>Highlights </a:t>
            </a:r>
            <a:r>
              <a:rPr lang="en-GB" altLang="fr-FR" sz="2000" b="1" dirty="0">
                <a:solidFill>
                  <a:schemeClr val="accent1"/>
                </a:solidFill>
                <a:latin typeface="Cambria" charset="0"/>
              </a:rPr>
              <a:t>of </a:t>
            </a:r>
            <a:r>
              <a:rPr lang="en-GB" altLang="fr-FR" sz="2000" b="1" dirty="0" smtClean="0">
                <a:solidFill>
                  <a:schemeClr val="accent1"/>
                </a:solidFill>
                <a:latin typeface="Cambria" charset="0"/>
              </a:rPr>
              <a:t>APC </a:t>
            </a:r>
            <a:r>
              <a:rPr lang="en-GB" altLang="fr-FR" sz="2000" b="1" dirty="0">
                <a:solidFill>
                  <a:schemeClr val="accent1"/>
                </a:solidFill>
                <a:latin typeface="Cambria" charset="0"/>
              </a:rPr>
              <a:t>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smtClean="0">
                <a:solidFill>
                  <a:schemeClr val="accent1"/>
                </a:solidFill>
                <a:latin typeface="Cambria" charset="0"/>
              </a:rPr>
              <a:t>VIRGO:  </a:t>
            </a:r>
            <a:r>
              <a:rPr lang="en-GB" altLang="fr-FR" sz="1800" dirty="0" smtClean="0">
                <a:solidFill>
                  <a:srgbClr val="FFFFFF"/>
                </a:solidFill>
                <a:latin typeface="Cambria" charset="0"/>
              </a:rPr>
              <a:t>Beam </a:t>
            </a:r>
            <a:r>
              <a:rPr lang="en-GB" altLang="fr-FR" sz="1800" dirty="0">
                <a:solidFill>
                  <a:srgbClr val="FFFFFF"/>
                </a:solidFill>
                <a:latin typeface="Cambria" charset="0"/>
              </a:rPr>
              <a:t>adaptation </a:t>
            </a:r>
            <a:r>
              <a:rPr lang="en-GB" altLang="fr-FR" sz="1800" dirty="0" smtClean="0">
                <a:solidFill>
                  <a:srgbClr val="FFFFFF"/>
                </a:solidFill>
                <a:latin typeface="Cambria" charset="0"/>
              </a:rPr>
              <a:t>telescopes</a:t>
            </a:r>
          </a:p>
          <a:p>
            <a:pPr lvl="1" eaLnBrk="1" hangingPunct="1">
              <a:buFont typeface="Wingdings" charset="2"/>
              <a:buChar char="ü"/>
            </a:pPr>
            <a:r>
              <a:rPr lang="en-GB" altLang="fr-FR" sz="1800" dirty="0" smtClean="0">
                <a:solidFill>
                  <a:schemeClr val="accent1"/>
                </a:solidFill>
                <a:latin typeface="Cambria" charset="0"/>
              </a:rPr>
              <a:t>VIRGO:</a:t>
            </a:r>
            <a:r>
              <a:rPr lang="en-GB" altLang="fr-FR" sz="1800" dirty="0" smtClean="0">
                <a:solidFill>
                  <a:srgbClr val="FFFFFF"/>
                </a:solidFill>
                <a:latin typeface="Cambria" charset="0"/>
              </a:rPr>
              <a:t> Leadership </a:t>
            </a:r>
            <a:r>
              <a:rPr lang="en-GB" altLang="fr-FR" sz="1800" dirty="0">
                <a:solidFill>
                  <a:srgbClr val="FFFFFF"/>
                </a:solidFill>
                <a:latin typeface="Cambria" charset="0"/>
              </a:rPr>
              <a:t>in </a:t>
            </a:r>
            <a:r>
              <a:rPr lang="en-GB" altLang="fr-FR" sz="1800" dirty="0" smtClean="0">
                <a:solidFill>
                  <a:srgbClr val="FFFFFF"/>
                </a:solidFill>
                <a:latin typeface="Cambria" charset="0"/>
              </a:rPr>
              <a:t>commissioning </a:t>
            </a:r>
            <a:r>
              <a:rPr lang="en-GB" altLang="fr-FR" sz="1800" dirty="0">
                <a:solidFill>
                  <a:srgbClr val="FFFFFF"/>
                </a:solidFill>
                <a:latin typeface="Cambria" charset="0"/>
              </a:rPr>
              <a:t>and analysis </a:t>
            </a:r>
            <a:r>
              <a:rPr lang="en-GB" altLang="fr-FR" sz="1800" dirty="0" smtClean="0">
                <a:solidFill>
                  <a:srgbClr val="FFFFFF"/>
                </a:solidFill>
                <a:latin typeface="Cambria" charset="0"/>
              </a:rPr>
              <a:t>groups</a:t>
            </a:r>
          </a:p>
          <a:p>
            <a:pPr lvl="1" eaLnBrk="1" hangingPunct="1">
              <a:buFont typeface="Wingdings" charset="2"/>
              <a:buChar char="ü"/>
            </a:pPr>
            <a:r>
              <a:rPr lang="en-GB" altLang="fr-FR" sz="1800" dirty="0" smtClean="0">
                <a:solidFill>
                  <a:srgbClr val="FFFF00"/>
                </a:solidFill>
                <a:latin typeface="Cambria" charset="0"/>
              </a:rPr>
              <a:t>VIRGO:</a:t>
            </a:r>
            <a:r>
              <a:rPr lang="en-GB" altLang="fr-FR" sz="1800" dirty="0" smtClean="0">
                <a:solidFill>
                  <a:srgbClr val="FFFFFF"/>
                </a:solidFill>
                <a:latin typeface="Cambria" charset="0"/>
              </a:rPr>
              <a:t> Organisation  </a:t>
            </a:r>
            <a:r>
              <a:rPr lang="en-GB" altLang="fr-FR" sz="1800" dirty="0">
                <a:solidFill>
                  <a:srgbClr val="FFFFFF"/>
                </a:solidFill>
                <a:latin typeface="Cambria" charset="0"/>
              </a:rPr>
              <a:t>responsibility of </a:t>
            </a:r>
            <a:r>
              <a:rPr lang="en-GB" altLang="fr-FR" sz="1800" dirty="0" smtClean="0">
                <a:solidFill>
                  <a:srgbClr val="FFFFFF"/>
                </a:solidFill>
                <a:latin typeface="Cambria" charset="0"/>
              </a:rPr>
              <a:t> many </a:t>
            </a:r>
            <a:r>
              <a:rPr lang="en-GB" altLang="fr-FR" sz="1800" dirty="0">
                <a:solidFill>
                  <a:srgbClr val="FFFFFF"/>
                </a:solidFill>
                <a:latin typeface="Cambria" charset="0"/>
              </a:rPr>
              <a:t>seminal papers  since </a:t>
            </a:r>
            <a:r>
              <a:rPr lang="en-GB" altLang="fr-FR" sz="1800" dirty="0" smtClean="0">
                <a:solidFill>
                  <a:srgbClr val="FFFFFF"/>
                </a:solidFill>
                <a:latin typeface="Cambria" charset="0"/>
              </a:rPr>
              <a:t>2015</a:t>
            </a:r>
          </a:p>
          <a:p>
            <a:pPr lvl="1" eaLnBrk="1" hangingPunct="1">
              <a:buFont typeface="Wingdings" charset="2"/>
              <a:buChar char="ü"/>
            </a:pPr>
            <a:r>
              <a:rPr lang="en-GB" altLang="fr-FR" sz="1800" dirty="0" smtClean="0">
                <a:solidFill>
                  <a:srgbClr val="FFFF00"/>
                </a:solidFill>
                <a:latin typeface="Cambria" charset="0"/>
              </a:rPr>
              <a:t>LISA</a:t>
            </a:r>
            <a:r>
              <a:rPr lang="en-GB" altLang="fr-FR" sz="1800" dirty="0" smtClean="0">
                <a:solidFill>
                  <a:srgbClr val="FFFFFF"/>
                </a:solidFill>
                <a:latin typeface="Cambria" charset="0"/>
              </a:rPr>
              <a:t> Introduction </a:t>
            </a:r>
            <a:r>
              <a:rPr lang="en-GB" altLang="fr-FR" sz="1800" dirty="0">
                <a:solidFill>
                  <a:srgbClr val="FFFFFF"/>
                </a:solidFill>
                <a:latin typeface="Cambria" charset="0"/>
              </a:rPr>
              <a:t>and leadership of French </a:t>
            </a:r>
            <a:r>
              <a:rPr lang="en-GB" altLang="fr-FR" sz="1800" dirty="0" smtClean="0">
                <a:solidFill>
                  <a:srgbClr val="FFFFFF"/>
                </a:solidFill>
                <a:latin typeface="Cambria" charset="0"/>
              </a:rPr>
              <a:t>participation</a:t>
            </a:r>
          </a:p>
          <a:p>
            <a:pPr lvl="1" eaLnBrk="1" hangingPunct="1">
              <a:buFont typeface="Wingdings" charset="2"/>
              <a:buChar char="ü"/>
            </a:pPr>
            <a:r>
              <a:rPr lang="en-GB" altLang="fr-FR" sz="1800" dirty="0" smtClean="0">
                <a:solidFill>
                  <a:srgbClr val="FFFF00"/>
                </a:solidFill>
                <a:latin typeface="Cambria" charset="0"/>
              </a:rPr>
              <a:t>LISAPF:</a:t>
            </a:r>
            <a:r>
              <a:rPr lang="en-GB" altLang="fr-FR" sz="1800" dirty="0" smtClean="0">
                <a:solidFill>
                  <a:srgbClr val="FFFFFF"/>
                </a:solidFill>
                <a:latin typeface="Cambria" charset="0"/>
              </a:rPr>
              <a:t> </a:t>
            </a:r>
            <a:r>
              <a:rPr lang="en-GB" altLang="fr-FR" sz="1800" dirty="0">
                <a:solidFill>
                  <a:srgbClr val="FFFFFF"/>
                </a:solidFill>
                <a:latin typeface="Cambria" charset="0"/>
              </a:rPr>
              <a:t>t</a:t>
            </a:r>
            <a:r>
              <a:rPr lang="en-GB" altLang="fr-FR" sz="1800" dirty="0" smtClean="0">
                <a:solidFill>
                  <a:srgbClr val="FFFFFF"/>
                </a:solidFill>
                <a:latin typeface="Cambria" charset="0"/>
              </a:rPr>
              <a:t>ests </a:t>
            </a:r>
            <a:r>
              <a:rPr lang="en-GB" altLang="fr-FR" sz="1800" dirty="0">
                <a:solidFill>
                  <a:srgbClr val="FFFFFF"/>
                </a:solidFill>
                <a:latin typeface="Cambria" charset="0"/>
              </a:rPr>
              <a:t>and data </a:t>
            </a:r>
            <a:r>
              <a:rPr lang="en-GB" altLang="fr-FR" sz="1800" dirty="0" smtClean="0">
                <a:solidFill>
                  <a:srgbClr val="FFFFFF"/>
                </a:solidFill>
                <a:latin typeface="Cambria" charset="0"/>
              </a:rPr>
              <a:t>analysis</a:t>
            </a:r>
          </a:p>
          <a:p>
            <a:pPr lvl="1" eaLnBrk="1" hangingPunct="1">
              <a:buFont typeface="Wingdings" charset="2"/>
              <a:buChar char="ü"/>
            </a:pPr>
            <a:r>
              <a:rPr lang="en-GB" altLang="fr-FR" sz="1800" dirty="0" smtClean="0">
                <a:solidFill>
                  <a:srgbClr val="FFFFFF"/>
                </a:solidFill>
                <a:latin typeface="Cambria" charset="0"/>
              </a:rPr>
              <a:t>Leadership of GDR Gravitation (C. </a:t>
            </a:r>
            <a:r>
              <a:rPr lang="en-GB" altLang="fr-FR" sz="1800" dirty="0" err="1">
                <a:solidFill>
                  <a:srgbClr val="FFFFFF"/>
                </a:solidFill>
                <a:latin typeface="Cambria" charset="0"/>
              </a:rPr>
              <a:t>C</a:t>
            </a:r>
            <a:r>
              <a:rPr lang="en-GB" altLang="fr-FR" sz="1800" dirty="0" err="1" smtClean="0">
                <a:solidFill>
                  <a:srgbClr val="FFFFFF"/>
                </a:solidFill>
                <a:latin typeface="Cambria" charset="0"/>
              </a:rPr>
              <a:t>aprini</a:t>
            </a:r>
            <a:r>
              <a:rPr lang="en-GB" altLang="fr-FR" sz="1800" dirty="0" smtClean="0">
                <a:solidFill>
                  <a:srgbClr val="FFFFFF"/>
                </a:solidFill>
                <a:latin typeface="Cambria" charset="0"/>
              </a:rPr>
              <a:t>)</a:t>
            </a:r>
          </a:p>
          <a:p>
            <a:pPr lvl="1" eaLnBrk="1" hangingPunct="1">
              <a:buFont typeface="Wingdings" charset="2"/>
              <a:buChar char="ü"/>
            </a:pPr>
            <a:r>
              <a:rPr lang="en-GB" altLang="fr-FR" sz="1800" dirty="0" err="1" smtClean="0">
                <a:solidFill>
                  <a:srgbClr val="FFFFFF"/>
                </a:solidFill>
                <a:latin typeface="Cambria" charset="0"/>
              </a:rPr>
              <a:t>Interdisciplinarity</a:t>
            </a:r>
            <a:r>
              <a:rPr lang="en-GB" altLang="fr-FR" sz="1800" dirty="0" smtClean="0">
                <a:solidFill>
                  <a:srgbClr val="FFFFFF"/>
                </a:solidFill>
                <a:latin typeface="Cambria" charset="0"/>
              </a:rPr>
              <a:t> with Geosciences</a:t>
            </a:r>
          </a:p>
          <a:p>
            <a:pPr lvl="1" eaLnBrk="1" hangingPunct="1">
              <a:buFont typeface="Wingdings" charset="2"/>
              <a:buChar char="ü"/>
            </a:pPr>
            <a:endParaRPr lang="en-GB" altLang="fr-FR" sz="1800" dirty="0">
              <a:solidFill>
                <a:srgbClr val="FFFFFF"/>
              </a:solidFill>
              <a:latin typeface="Cambria" charset="0"/>
            </a:endParaRPr>
          </a:p>
          <a:p>
            <a:pPr eaLnBrk="1" hangingPunct="1">
              <a:buFont typeface="Wingdings" charset="2"/>
              <a:buChar char="ü"/>
            </a:pPr>
            <a:r>
              <a:rPr lang="en-GB" altLang="fr-FR" sz="1800" b="1" dirty="0">
                <a:solidFill>
                  <a:srgbClr val="FFFF00"/>
                </a:solidFill>
                <a:latin typeface="Cambria" charset="0"/>
              </a:rPr>
              <a:t>Future </a:t>
            </a:r>
            <a:r>
              <a:rPr lang="en-GB" altLang="fr-FR" sz="1800" b="1" dirty="0" smtClean="0">
                <a:solidFill>
                  <a:srgbClr val="FFFF00"/>
                </a:solidFill>
                <a:latin typeface="Cambria" charset="0"/>
              </a:rPr>
              <a:t>perspectives</a:t>
            </a:r>
            <a:endParaRPr lang="en-GB" altLang="fr-FR" sz="1800" b="1" dirty="0">
              <a:solidFill>
                <a:srgbClr val="FFFF00"/>
              </a:solidFill>
              <a:latin typeface="Cambria" charset="0"/>
            </a:endParaRPr>
          </a:p>
          <a:p>
            <a:pPr lvl="1" eaLnBrk="1" hangingPunct="1">
              <a:buFont typeface="Wingdings" charset="2"/>
              <a:buChar char="ü"/>
            </a:pPr>
            <a:r>
              <a:rPr lang="en-GB" altLang="fr-FR" sz="1800" b="1" i="1" dirty="0" smtClean="0">
                <a:solidFill>
                  <a:srgbClr val="FF0000"/>
                </a:solidFill>
                <a:latin typeface="Cambria" charset="0"/>
              </a:rPr>
              <a:t>Sort term:   O3 VIRGO  and phase A LISA</a:t>
            </a:r>
            <a:endParaRPr lang="en-GB" altLang="fr-FR" sz="1800" b="1" i="1" dirty="0">
              <a:solidFill>
                <a:srgbClr val="FF0000"/>
              </a:solidFill>
              <a:latin typeface="Cambria" charset="0"/>
            </a:endParaRPr>
          </a:p>
          <a:p>
            <a:pPr lvl="1" eaLnBrk="1" hangingPunct="1">
              <a:buFont typeface="Wingdings" charset="2"/>
              <a:buChar char="ü"/>
            </a:pPr>
            <a:r>
              <a:rPr lang="en-GB" altLang="fr-FR" sz="1800" dirty="0">
                <a:solidFill>
                  <a:srgbClr val="FFFFFF"/>
                </a:solidFill>
                <a:latin typeface="Cambria" charset="0"/>
              </a:rPr>
              <a:t> </a:t>
            </a:r>
            <a:r>
              <a:rPr lang="en-GB" altLang="fr-FR" sz="1800" dirty="0" smtClean="0">
                <a:solidFill>
                  <a:srgbClr val="FFFFFF"/>
                </a:solidFill>
                <a:latin typeface="Cambria" charset="0"/>
              </a:rPr>
              <a:t>VIRGO: Analysis in </a:t>
            </a:r>
            <a:r>
              <a:rPr lang="en-GB" altLang="fr-FR" sz="1800" dirty="0" err="1">
                <a:solidFill>
                  <a:srgbClr val="FFFFFF"/>
                </a:solidFill>
                <a:latin typeface="Cambria" charset="0"/>
              </a:rPr>
              <a:t>multimessenger</a:t>
            </a:r>
            <a:r>
              <a:rPr lang="en-GB" altLang="fr-FR" sz="1800" dirty="0">
                <a:solidFill>
                  <a:srgbClr val="FFFFFF"/>
                </a:solidFill>
                <a:latin typeface="Cambria" charset="0"/>
              </a:rPr>
              <a:t> </a:t>
            </a:r>
            <a:r>
              <a:rPr lang="en-GB" altLang="fr-FR" sz="1800" dirty="0" smtClean="0">
                <a:solidFill>
                  <a:srgbClr val="FFFFFF"/>
                </a:solidFill>
                <a:latin typeface="Cambria" charset="0"/>
              </a:rPr>
              <a:t> physics and Cosmology  (ASTERICS)</a:t>
            </a:r>
          </a:p>
          <a:p>
            <a:pPr lvl="1" eaLnBrk="1" hangingPunct="1">
              <a:buFont typeface="Wingdings" charset="2"/>
              <a:buChar char="ü"/>
            </a:pPr>
            <a:r>
              <a:rPr lang="en-GB" altLang="fr-FR" sz="1800" dirty="0" smtClean="0">
                <a:solidFill>
                  <a:srgbClr val="FFFFFF"/>
                </a:solidFill>
                <a:latin typeface="Cambria" charset="0"/>
              </a:rPr>
              <a:t>LISA: Responsibility </a:t>
            </a:r>
            <a:r>
              <a:rPr lang="en-GB" altLang="fr-FR" sz="1800" dirty="0">
                <a:solidFill>
                  <a:srgbClr val="FFFFFF"/>
                </a:solidFill>
                <a:latin typeface="Cambria" charset="0"/>
              </a:rPr>
              <a:t>of Data Processing Centre</a:t>
            </a:r>
          </a:p>
          <a:p>
            <a:pPr lvl="1" eaLnBrk="1" hangingPunct="1">
              <a:buFont typeface="Wingdings" charset="2"/>
              <a:buChar char="ü"/>
            </a:pPr>
            <a:r>
              <a:rPr lang="en-GB" altLang="fr-FR" sz="1800" dirty="0" smtClean="0">
                <a:solidFill>
                  <a:srgbClr val="FFFFFF"/>
                </a:solidFill>
                <a:latin typeface="Cambria" charset="0"/>
              </a:rPr>
              <a:t>LISA: Participation </a:t>
            </a:r>
            <a:r>
              <a:rPr lang="en-GB" altLang="fr-FR" sz="1800" dirty="0">
                <a:solidFill>
                  <a:srgbClr val="FFFFFF"/>
                </a:solidFill>
                <a:latin typeface="Cambria" charset="0"/>
              </a:rPr>
              <a:t>in AIT/AIV</a:t>
            </a:r>
          </a:p>
          <a:p>
            <a:pPr lvl="1" eaLnBrk="1" hangingPunct="1">
              <a:buFont typeface="Wingdings" charset="2"/>
              <a:buChar char="ü"/>
            </a:pPr>
            <a:r>
              <a:rPr lang="en-GB" altLang="fr-FR" sz="1800" dirty="0" smtClean="0">
                <a:solidFill>
                  <a:srgbClr val="FFFFFF"/>
                </a:solidFill>
                <a:latin typeface="Cambria" charset="0"/>
              </a:rPr>
              <a:t>R&amp;D: </a:t>
            </a:r>
            <a:r>
              <a:rPr lang="en-GB" altLang="fr-FR" sz="1800" dirty="0">
                <a:solidFill>
                  <a:srgbClr val="FFFFFF"/>
                </a:solidFill>
                <a:latin typeface="Cambria" charset="0"/>
              </a:rPr>
              <a:t> </a:t>
            </a:r>
            <a:r>
              <a:rPr lang="en-GB" altLang="fr-FR" sz="1800" dirty="0" smtClean="0">
                <a:solidFill>
                  <a:srgbClr val="FFFFFF"/>
                </a:solidFill>
                <a:latin typeface="Cambria" charset="0"/>
              </a:rPr>
              <a:t> Virgo (</a:t>
            </a:r>
            <a:r>
              <a:rPr lang="en-GB" altLang="fr-FR" sz="1800" dirty="0" err="1" smtClean="0">
                <a:solidFill>
                  <a:srgbClr val="FFFFFF"/>
                </a:solidFill>
                <a:latin typeface="Cambria" charset="0"/>
              </a:rPr>
              <a:t>Laguerre</a:t>
            </a:r>
            <a:r>
              <a:rPr lang="en-GB" altLang="fr-FR" sz="1800" dirty="0" smtClean="0">
                <a:solidFill>
                  <a:srgbClr val="FFFFFF"/>
                </a:solidFill>
                <a:latin typeface="Cambria" charset="0"/>
              </a:rPr>
              <a:t>-Gauss </a:t>
            </a:r>
            <a:r>
              <a:rPr lang="en-GB" altLang="fr-FR" sz="1800" dirty="0">
                <a:solidFill>
                  <a:srgbClr val="FFFFFF"/>
                </a:solidFill>
                <a:latin typeface="Cambria" charset="0"/>
              </a:rPr>
              <a:t>, </a:t>
            </a:r>
            <a:r>
              <a:rPr lang="en-GB" altLang="fr-FR" sz="1800" dirty="0" smtClean="0">
                <a:solidFill>
                  <a:srgbClr val="FFFFFF"/>
                </a:solidFill>
                <a:latin typeface="Cambria" charset="0"/>
              </a:rPr>
              <a:t> FDS), LISA (scattered light, LOT)</a:t>
            </a:r>
          </a:p>
          <a:p>
            <a:pPr lvl="1" eaLnBrk="1" hangingPunct="1">
              <a:buFont typeface="Wingdings" charset="2"/>
              <a:buChar char="ü"/>
            </a:pPr>
            <a:r>
              <a:rPr lang="en-GB" altLang="fr-FR" sz="1800" dirty="0" smtClean="0">
                <a:solidFill>
                  <a:srgbClr val="FFFFFF"/>
                </a:solidFill>
                <a:latin typeface="Cambria" charset="0"/>
              </a:rPr>
              <a:t>Interdisciplinary </a:t>
            </a:r>
            <a:r>
              <a:rPr lang="en-GB" altLang="fr-FR" sz="1800" dirty="0">
                <a:solidFill>
                  <a:srgbClr val="FFFFFF"/>
                </a:solidFill>
                <a:latin typeface="Cambria" charset="0"/>
              </a:rPr>
              <a:t>studies with </a:t>
            </a:r>
            <a:r>
              <a:rPr lang="en-GB" altLang="fr-FR" sz="1800" dirty="0" smtClean="0">
                <a:solidFill>
                  <a:srgbClr val="FFFFFF"/>
                </a:solidFill>
                <a:latin typeface="Cambria" charset="0"/>
              </a:rPr>
              <a:t>Geoscience</a:t>
            </a:r>
            <a:endParaRPr lang="en-GB" altLang="fr-FR" sz="1800" dirty="0">
              <a:solidFill>
                <a:srgbClr val="FFFFFF"/>
              </a:solidFill>
              <a:latin typeface="Cambria" charset="0"/>
            </a:endParaRPr>
          </a:p>
        </p:txBody>
      </p:sp>
      <p:pic>
        <p:nvPicPr>
          <p:cNvPr id="819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513"/>
            <a:ext cx="1812925" cy="136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1"/>
          <p:cNvSpPr>
            <a:spLocks noChangeArrowheads="1"/>
          </p:cNvSpPr>
          <p:nvPr/>
        </p:nvSpPr>
        <p:spPr bwMode="auto">
          <a:xfrm>
            <a:off x="3563938" y="2982913"/>
            <a:ext cx="1814512" cy="171926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b="1">
                <a:solidFill>
                  <a:srgbClr val="000000"/>
                </a:solidFill>
                <a:latin typeface="Lato Heavy" charset="0"/>
                <a:ea typeface="ＭＳ Ｐゴシック" charset="-128"/>
                <a:cs typeface="unifont" charset="0"/>
              </a:rPr>
              <a:t>Gravitation</a:t>
            </a:r>
          </a:p>
        </p:txBody>
      </p:sp>
      <p:sp>
        <p:nvSpPr>
          <p:cNvPr id="38914" name="Oval 2"/>
          <p:cNvSpPr>
            <a:spLocks noChangeArrowheads="1"/>
          </p:cNvSpPr>
          <p:nvPr/>
        </p:nvSpPr>
        <p:spPr bwMode="auto">
          <a:xfrm>
            <a:off x="1881188" y="4876800"/>
            <a:ext cx="1814512" cy="1719263"/>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sz="2000" b="1">
                <a:solidFill>
                  <a:srgbClr val="FFFFFF"/>
                </a:solidFill>
                <a:latin typeface="Lato Heavy" charset="0"/>
                <a:ea typeface="ＭＳ Ｐゴシック" charset="-128"/>
                <a:cs typeface="unifont" charset="0"/>
              </a:rPr>
              <a:t>High-energy</a:t>
            </a:r>
          </a:p>
          <a:p>
            <a:pPr algn="ctr">
              <a:lnSpc>
                <a:spcPct val="93000"/>
              </a:lnSpc>
              <a:buSzPct val="100000"/>
            </a:pPr>
            <a:r>
              <a:rPr lang="en-US" altLang="fr-FR" sz="2000" b="1">
                <a:solidFill>
                  <a:srgbClr val="FFFFFF"/>
                </a:solidFill>
                <a:latin typeface="Lato Heavy" charset="0"/>
                <a:ea typeface="ＭＳ Ｐゴシック" charset="-128"/>
                <a:cs typeface="unifont" charset="0"/>
              </a:rPr>
              <a:t>astrophysics</a:t>
            </a:r>
          </a:p>
          <a:p>
            <a:pPr algn="ctr">
              <a:lnSpc>
                <a:spcPct val="93000"/>
              </a:lnSpc>
              <a:buSzPct val="100000"/>
            </a:pPr>
            <a:r>
              <a:rPr lang="en-US" altLang="fr-FR" sz="2000" b="1">
                <a:solidFill>
                  <a:srgbClr val="FFFFFF"/>
                </a:solidFill>
                <a:latin typeface="Lato Heavy" charset="0"/>
                <a:ea typeface="ＭＳ Ｐゴシック" charset="-128"/>
                <a:cs typeface="unifont" charset="0"/>
              </a:rPr>
              <a:t>&amp; neutrinos</a:t>
            </a:r>
          </a:p>
        </p:txBody>
      </p:sp>
      <p:sp>
        <p:nvSpPr>
          <p:cNvPr id="38915" name="Oval 3"/>
          <p:cNvSpPr>
            <a:spLocks noChangeArrowheads="1"/>
          </p:cNvSpPr>
          <p:nvPr/>
        </p:nvSpPr>
        <p:spPr bwMode="auto">
          <a:xfrm>
            <a:off x="2217738" y="901700"/>
            <a:ext cx="1812925" cy="171767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b="1">
                <a:solidFill>
                  <a:srgbClr val="FFFFFF"/>
                </a:solidFill>
                <a:latin typeface="Lato Heavy" charset="0"/>
                <a:ea typeface="ＭＳ Ｐゴシック" charset="-128"/>
                <a:cs typeface="unifont" charset="0"/>
              </a:rPr>
              <a:t>Cosmology</a:t>
            </a:r>
          </a:p>
        </p:txBody>
      </p:sp>
      <p:sp>
        <p:nvSpPr>
          <p:cNvPr id="38916" name="Oval 4"/>
          <p:cNvSpPr>
            <a:spLocks noChangeArrowheads="1"/>
          </p:cNvSpPr>
          <p:nvPr/>
        </p:nvSpPr>
        <p:spPr bwMode="auto">
          <a:xfrm>
            <a:off x="6216650" y="2674938"/>
            <a:ext cx="1812925" cy="1719262"/>
          </a:xfrm>
          <a:prstGeom prst="ellipse">
            <a:avLst/>
          </a:prstGeom>
          <a:solidFill>
            <a:srgbClr val="3DEB3D"/>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b="1">
                <a:solidFill>
                  <a:srgbClr val="FFFFFF"/>
                </a:solidFill>
                <a:latin typeface="Lato Heavy" charset="0"/>
                <a:ea typeface="ＭＳ Ｐゴシック" charset="-128"/>
                <a:cs typeface="unifont" charset="0"/>
              </a:rPr>
              <a:t>Theory</a:t>
            </a:r>
          </a:p>
        </p:txBody>
      </p:sp>
      <p:sp>
        <p:nvSpPr>
          <p:cNvPr id="38917" name="AutoShape 5"/>
          <p:cNvSpPr>
            <a:spLocks noChangeArrowheads="1"/>
          </p:cNvSpPr>
          <p:nvPr/>
        </p:nvSpPr>
        <p:spPr bwMode="auto">
          <a:xfrm rot="-540000">
            <a:off x="5432425" y="3529013"/>
            <a:ext cx="635000" cy="328612"/>
          </a:xfrm>
          <a:prstGeom prst="leftRightArrow">
            <a:avLst>
              <a:gd name="adj1" fmla="val 50000"/>
              <a:gd name="adj2" fmla="val 38442"/>
            </a:avLst>
          </a:prstGeom>
          <a:solidFill>
            <a:srgbClr val="B3B3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2842" tIns="41424" rIns="82842" bIns="41424" anchor="ctr"/>
          <a:lstStyle>
            <a:lvl1pPr defTabSz="406400">
              <a:defRPr sz="2400">
                <a:solidFill>
                  <a:schemeClr val="tx1"/>
                </a:solidFill>
                <a:latin typeface="Times New Roman" charset="0"/>
                <a:ea typeface="MS PGothic" charset="-128"/>
              </a:defRPr>
            </a:lvl1pPr>
            <a:lvl2pPr marL="742950" indent="-285750" defTabSz="406400">
              <a:defRPr sz="2400">
                <a:solidFill>
                  <a:schemeClr val="tx1"/>
                </a:solidFill>
                <a:latin typeface="Times New Roman" charset="0"/>
                <a:ea typeface="MS PGothic" charset="-128"/>
              </a:defRPr>
            </a:lvl2pPr>
            <a:lvl3pPr marL="1143000" indent="-228600" defTabSz="406400">
              <a:defRPr sz="2400">
                <a:solidFill>
                  <a:schemeClr val="tx1"/>
                </a:solidFill>
                <a:latin typeface="Times New Roman" charset="0"/>
                <a:ea typeface="MS PGothic" charset="-128"/>
              </a:defRPr>
            </a:lvl3pPr>
            <a:lvl4pPr marL="1600200" indent="-228600" defTabSz="406400">
              <a:defRPr sz="2400">
                <a:solidFill>
                  <a:schemeClr val="tx1"/>
                </a:solidFill>
                <a:latin typeface="Times New Roman" charset="0"/>
                <a:ea typeface="MS PGothic" charset="-128"/>
              </a:defRPr>
            </a:lvl4pPr>
            <a:lvl5pPr marL="2057400" indent="-228600" defTabSz="406400">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defRPr sz="2400">
                <a:solidFill>
                  <a:schemeClr val="tx1"/>
                </a:solidFill>
                <a:latin typeface="Times New Roman" charset="0"/>
                <a:ea typeface="MS PGothic" charset="-128"/>
              </a:defRPr>
            </a:lvl9pPr>
          </a:lstStyle>
          <a:p>
            <a:pPr>
              <a:lnSpc>
                <a:spcPct val="93000"/>
              </a:lnSpc>
              <a:buClr>
                <a:srgbClr val="000000"/>
              </a:buClr>
              <a:buSzPct val="100000"/>
            </a:pPr>
            <a:endParaRPr lang="fr-FR" altLang="fr-FR">
              <a:solidFill>
                <a:srgbClr val="FFFFFF"/>
              </a:solidFill>
              <a:ea typeface="ＭＳ Ｐゴシック" charset="-128"/>
              <a:cs typeface="unifont" charset="0"/>
            </a:endParaRPr>
          </a:p>
        </p:txBody>
      </p:sp>
      <p:sp>
        <p:nvSpPr>
          <p:cNvPr id="38918" name="AutoShape 6"/>
          <p:cNvSpPr>
            <a:spLocks noChangeArrowheads="1"/>
          </p:cNvSpPr>
          <p:nvPr/>
        </p:nvSpPr>
        <p:spPr bwMode="auto">
          <a:xfrm rot="-2940000">
            <a:off x="3243263" y="4537075"/>
            <a:ext cx="635000" cy="330200"/>
          </a:xfrm>
          <a:prstGeom prst="leftRightArrow">
            <a:avLst>
              <a:gd name="adj1" fmla="val 50000"/>
              <a:gd name="adj2" fmla="val 38310"/>
            </a:avLst>
          </a:prstGeom>
          <a:solidFill>
            <a:srgbClr val="B3B3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2842" tIns="41424" rIns="82842" bIns="41424" anchor="ctr"/>
          <a:lstStyle>
            <a:lvl1pPr defTabSz="406400">
              <a:defRPr sz="2400">
                <a:solidFill>
                  <a:schemeClr val="tx1"/>
                </a:solidFill>
                <a:latin typeface="Times New Roman" charset="0"/>
                <a:ea typeface="MS PGothic" charset="-128"/>
              </a:defRPr>
            </a:lvl1pPr>
            <a:lvl2pPr marL="742950" indent="-285750" defTabSz="406400">
              <a:defRPr sz="2400">
                <a:solidFill>
                  <a:schemeClr val="tx1"/>
                </a:solidFill>
                <a:latin typeface="Times New Roman" charset="0"/>
                <a:ea typeface="MS PGothic" charset="-128"/>
              </a:defRPr>
            </a:lvl2pPr>
            <a:lvl3pPr marL="1143000" indent="-228600" defTabSz="406400">
              <a:defRPr sz="2400">
                <a:solidFill>
                  <a:schemeClr val="tx1"/>
                </a:solidFill>
                <a:latin typeface="Times New Roman" charset="0"/>
                <a:ea typeface="MS PGothic" charset="-128"/>
              </a:defRPr>
            </a:lvl3pPr>
            <a:lvl4pPr marL="1600200" indent="-228600" defTabSz="406400">
              <a:defRPr sz="2400">
                <a:solidFill>
                  <a:schemeClr val="tx1"/>
                </a:solidFill>
                <a:latin typeface="Times New Roman" charset="0"/>
                <a:ea typeface="MS PGothic" charset="-128"/>
              </a:defRPr>
            </a:lvl4pPr>
            <a:lvl5pPr marL="2057400" indent="-228600" defTabSz="406400">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defRPr sz="2400">
                <a:solidFill>
                  <a:schemeClr val="tx1"/>
                </a:solidFill>
                <a:latin typeface="Times New Roman" charset="0"/>
                <a:ea typeface="MS PGothic" charset="-128"/>
              </a:defRPr>
            </a:lvl9pPr>
          </a:lstStyle>
          <a:p>
            <a:pPr>
              <a:lnSpc>
                <a:spcPct val="93000"/>
              </a:lnSpc>
              <a:buClr>
                <a:srgbClr val="000000"/>
              </a:buClr>
              <a:buSzPct val="100000"/>
            </a:pPr>
            <a:endParaRPr lang="fr-FR" altLang="fr-FR">
              <a:solidFill>
                <a:srgbClr val="FFFFFF"/>
              </a:solidFill>
              <a:ea typeface="ＭＳ Ｐゴシック" charset="-128"/>
              <a:cs typeface="unifont" charset="0"/>
            </a:endParaRPr>
          </a:p>
        </p:txBody>
      </p:sp>
      <p:sp>
        <p:nvSpPr>
          <p:cNvPr id="38919" name="AutoShape 7"/>
          <p:cNvSpPr>
            <a:spLocks noChangeArrowheads="1"/>
          </p:cNvSpPr>
          <p:nvPr/>
        </p:nvSpPr>
        <p:spPr bwMode="auto">
          <a:xfrm rot="3240000">
            <a:off x="3411538" y="2662238"/>
            <a:ext cx="635000" cy="330200"/>
          </a:xfrm>
          <a:prstGeom prst="leftRightArrow">
            <a:avLst>
              <a:gd name="adj1" fmla="val 50000"/>
              <a:gd name="adj2" fmla="val 38310"/>
            </a:avLst>
          </a:prstGeom>
          <a:solidFill>
            <a:srgbClr val="B3B3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2842" tIns="41424" rIns="82842" bIns="41424" anchor="ctr"/>
          <a:lstStyle>
            <a:lvl1pPr defTabSz="406400">
              <a:defRPr sz="2400">
                <a:solidFill>
                  <a:schemeClr val="tx1"/>
                </a:solidFill>
                <a:latin typeface="Times New Roman" charset="0"/>
                <a:ea typeface="MS PGothic" charset="-128"/>
              </a:defRPr>
            </a:lvl1pPr>
            <a:lvl2pPr marL="742950" indent="-285750" defTabSz="406400">
              <a:defRPr sz="2400">
                <a:solidFill>
                  <a:schemeClr val="tx1"/>
                </a:solidFill>
                <a:latin typeface="Times New Roman" charset="0"/>
                <a:ea typeface="MS PGothic" charset="-128"/>
              </a:defRPr>
            </a:lvl2pPr>
            <a:lvl3pPr marL="1143000" indent="-228600" defTabSz="406400">
              <a:defRPr sz="2400">
                <a:solidFill>
                  <a:schemeClr val="tx1"/>
                </a:solidFill>
                <a:latin typeface="Times New Roman" charset="0"/>
                <a:ea typeface="MS PGothic" charset="-128"/>
              </a:defRPr>
            </a:lvl3pPr>
            <a:lvl4pPr marL="1600200" indent="-228600" defTabSz="406400">
              <a:defRPr sz="2400">
                <a:solidFill>
                  <a:schemeClr val="tx1"/>
                </a:solidFill>
                <a:latin typeface="Times New Roman" charset="0"/>
                <a:ea typeface="MS PGothic" charset="-128"/>
              </a:defRPr>
            </a:lvl4pPr>
            <a:lvl5pPr marL="2057400" indent="-228600" defTabSz="406400">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defRPr sz="2400">
                <a:solidFill>
                  <a:schemeClr val="tx1"/>
                </a:solidFill>
                <a:latin typeface="Times New Roman" charset="0"/>
                <a:ea typeface="MS PGothic" charset="-128"/>
              </a:defRPr>
            </a:lvl9pPr>
          </a:lstStyle>
          <a:p>
            <a:pPr>
              <a:lnSpc>
                <a:spcPct val="93000"/>
              </a:lnSpc>
              <a:buClr>
                <a:srgbClr val="000000"/>
              </a:buClr>
              <a:buSzPct val="100000"/>
            </a:pPr>
            <a:endParaRPr lang="fr-FR" altLang="fr-FR">
              <a:solidFill>
                <a:srgbClr val="FFFFFF"/>
              </a:solidFill>
              <a:ea typeface="ＭＳ Ｐゴシック" charset="-128"/>
              <a:cs typeface="unifont" charset="0"/>
            </a:endParaRPr>
          </a:p>
        </p:txBody>
      </p:sp>
      <p:sp>
        <p:nvSpPr>
          <p:cNvPr id="38920" name="Text Box 8"/>
          <p:cNvSpPr txBox="1">
            <a:spLocks noChangeArrowheads="1"/>
          </p:cNvSpPr>
          <p:nvPr/>
        </p:nvSpPr>
        <p:spPr bwMode="auto">
          <a:xfrm>
            <a:off x="5700713" y="4610100"/>
            <a:ext cx="3309937" cy="1046163"/>
          </a:xfrm>
          <a:prstGeom prst="rect">
            <a:avLst/>
          </a:prstGeom>
          <a:solidFill>
            <a:srgbClr val="00FF00">
              <a:alpha val="20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9pPr>
          </a:lstStyle>
          <a:p>
            <a:pPr>
              <a:lnSpc>
                <a:spcPct val="93000"/>
              </a:lnSpc>
              <a:buSzPct val="100000"/>
            </a:pPr>
            <a:r>
              <a:rPr lang="en-US" altLang="fr-FR" sz="1600">
                <a:solidFill>
                  <a:schemeClr val="bg1"/>
                </a:solidFill>
                <a:latin typeface="Cambria" charset="0"/>
              </a:rPr>
              <a:t>Modified Gravity tests</a:t>
            </a:r>
          </a:p>
          <a:p>
            <a:pPr>
              <a:lnSpc>
                <a:spcPct val="93000"/>
              </a:lnSpc>
              <a:buSzPct val="100000"/>
            </a:pPr>
            <a:r>
              <a:rPr lang="en-US" altLang="fr-FR" sz="1600">
                <a:solidFill>
                  <a:schemeClr val="bg1"/>
                </a:solidFill>
                <a:latin typeface="Cambria" charset="0"/>
              </a:rPr>
              <a:t>Cosmic strings, </a:t>
            </a:r>
          </a:p>
          <a:p>
            <a:pPr>
              <a:lnSpc>
                <a:spcPct val="93000"/>
              </a:lnSpc>
              <a:buSzPct val="100000"/>
            </a:pPr>
            <a:r>
              <a:rPr lang="en-US" altLang="fr-FR" sz="1600">
                <a:solidFill>
                  <a:schemeClr val="bg1"/>
                </a:solidFill>
                <a:latin typeface="Cambria" charset="0"/>
              </a:rPr>
              <a:t>mass of the graviton</a:t>
            </a:r>
          </a:p>
          <a:p>
            <a:pPr>
              <a:lnSpc>
                <a:spcPct val="93000"/>
              </a:lnSpc>
              <a:buSzPct val="100000"/>
            </a:pPr>
            <a:r>
              <a:rPr lang="en-US" altLang="fr-FR" sz="1600">
                <a:solidFill>
                  <a:schemeClr val="bg1"/>
                </a:solidFill>
                <a:latin typeface="Cambria" charset="0"/>
              </a:rPr>
              <a:t>primordial GW backgrounds  </a:t>
            </a:r>
          </a:p>
        </p:txBody>
      </p:sp>
      <p:sp>
        <p:nvSpPr>
          <p:cNvPr id="38921" name="Text Box 9"/>
          <p:cNvSpPr txBox="1">
            <a:spLocks noChangeArrowheads="1"/>
          </p:cNvSpPr>
          <p:nvPr/>
        </p:nvSpPr>
        <p:spPr bwMode="auto">
          <a:xfrm>
            <a:off x="3808413" y="5892800"/>
            <a:ext cx="3787775" cy="757238"/>
          </a:xfrm>
          <a:prstGeom prst="rect">
            <a:avLst/>
          </a:prstGeom>
          <a:solidFill>
            <a:srgbClr val="FF0000">
              <a:alpha val="20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9pPr>
          </a:lstStyle>
          <a:p>
            <a:pPr>
              <a:lnSpc>
                <a:spcPct val="93000"/>
              </a:lnSpc>
              <a:buSzPct val="100000"/>
            </a:pPr>
            <a:r>
              <a:rPr lang="en-US" altLang="fr-FR" sz="1600">
                <a:solidFill>
                  <a:schemeClr val="bg1"/>
                </a:solidFill>
                <a:latin typeface="Cambria" charset="0"/>
              </a:rPr>
              <a:t>Multimessenger  Astronomy</a:t>
            </a:r>
          </a:p>
          <a:p>
            <a:pPr>
              <a:lnSpc>
                <a:spcPct val="93000"/>
              </a:lnSpc>
              <a:buSzPct val="100000"/>
            </a:pPr>
            <a:r>
              <a:rPr lang="en-US" altLang="fr-FR" sz="1600">
                <a:solidFill>
                  <a:schemeClr val="bg1"/>
                </a:solidFill>
                <a:latin typeface="Cambria" charset="0"/>
              </a:rPr>
              <a:t>Understanding of Violent phenomena</a:t>
            </a:r>
          </a:p>
          <a:p>
            <a:pPr>
              <a:lnSpc>
                <a:spcPct val="93000"/>
              </a:lnSpc>
              <a:buSzPct val="100000"/>
            </a:pPr>
            <a:r>
              <a:rPr lang="en-US" altLang="fr-FR" sz="1600">
                <a:solidFill>
                  <a:schemeClr val="bg1"/>
                </a:solidFill>
                <a:latin typeface="Cambria" charset="0"/>
              </a:rPr>
              <a:t>Tests of fundamental laws</a:t>
            </a:r>
          </a:p>
        </p:txBody>
      </p:sp>
      <p:sp>
        <p:nvSpPr>
          <p:cNvPr id="38922" name="Text Box 10"/>
          <p:cNvSpPr txBox="1">
            <a:spLocks noChangeArrowheads="1"/>
          </p:cNvSpPr>
          <p:nvPr/>
        </p:nvSpPr>
        <p:spPr bwMode="auto">
          <a:xfrm>
            <a:off x="4181475" y="1257300"/>
            <a:ext cx="4351338" cy="960438"/>
          </a:xfrm>
          <a:prstGeom prst="rect">
            <a:avLst/>
          </a:prstGeom>
          <a:solidFill>
            <a:srgbClr val="0000FF">
              <a:alpha val="20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9pPr>
          </a:lstStyle>
          <a:p>
            <a:pPr>
              <a:lnSpc>
                <a:spcPct val="93000"/>
              </a:lnSpc>
              <a:buSzPct val="100000"/>
            </a:pPr>
            <a:r>
              <a:rPr lang="en-US" altLang="fr-FR" sz="1600" b="1">
                <a:solidFill>
                  <a:schemeClr val="bg1"/>
                </a:solidFill>
                <a:latin typeface="Cambria" charset="0"/>
              </a:rPr>
              <a:t>Measurement of  cosmological parameters</a:t>
            </a:r>
          </a:p>
          <a:p>
            <a:pPr>
              <a:lnSpc>
                <a:spcPct val="93000"/>
              </a:lnSpc>
              <a:buSzPct val="100000"/>
            </a:pPr>
            <a:r>
              <a:rPr lang="en-US" altLang="fr-FR" sz="1600" b="1">
                <a:solidFill>
                  <a:schemeClr val="bg1"/>
                </a:solidFill>
                <a:latin typeface="Cambria" charset="0"/>
              </a:rPr>
              <a:t>Primordial Black Holes</a:t>
            </a:r>
          </a:p>
          <a:p>
            <a:pPr>
              <a:lnSpc>
                <a:spcPct val="93000"/>
              </a:lnSpc>
              <a:buSzPct val="100000"/>
            </a:pPr>
            <a:r>
              <a:rPr lang="en-US" altLang="fr-FR" sz="1600" b="1">
                <a:solidFill>
                  <a:schemeClr val="bg1"/>
                </a:solidFill>
                <a:latin typeface="Cambria" charset="0"/>
              </a:rPr>
              <a:t>CMB Polarisation</a:t>
            </a:r>
          </a:p>
          <a:p>
            <a:pPr>
              <a:lnSpc>
                <a:spcPct val="93000"/>
              </a:lnSpc>
              <a:buSzPct val="100000"/>
            </a:pPr>
            <a:r>
              <a:rPr lang="en-US" altLang="fr-FR" sz="1600" b="1">
                <a:solidFill>
                  <a:schemeClr val="bg1"/>
                </a:solidFill>
                <a:latin typeface="Cambria" charset="0"/>
              </a:rPr>
              <a:t>Cosmologial phase transitions</a:t>
            </a:r>
          </a:p>
        </p:txBody>
      </p:sp>
      <p:sp>
        <p:nvSpPr>
          <p:cNvPr id="38923" name="Text Box 11"/>
          <p:cNvSpPr txBox="1">
            <a:spLocks noChangeArrowheads="1"/>
          </p:cNvSpPr>
          <p:nvPr/>
        </p:nvSpPr>
        <p:spPr bwMode="auto">
          <a:xfrm>
            <a:off x="323850" y="6350"/>
            <a:ext cx="9144000"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9pPr>
          </a:lstStyle>
          <a:p>
            <a:pPr algn="ctr">
              <a:lnSpc>
                <a:spcPct val="93000"/>
              </a:lnSpc>
              <a:buSzPct val="100000"/>
            </a:pPr>
            <a:r>
              <a:rPr lang="en-US" altLang="fr-FR" sz="2900">
                <a:solidFill>
                  <a:srgbClr val="000000"/>
                </a:solidFill>
                <a:latin typeface="Lato Heavy" charset="0"/>
                <a:ea typeface="ＭＳ Ｐゴシック" charset="-128"/>
                <a:cs typeface="unifont" charset="0"/>
              </a:rPr>
              <a:t>Gravitational-wave astronomy: an emerging field...</a:t>
            </a:r>
          </a:p>
        </p:txBody>
      </p:sp>
      <p:sp>
        <p:nvSpPr>
          <p:cNvPr id="38924" name="ZoneTexte 13"/>
          <p:cNvSpPr txBox="1">
            <a:spLocks noChangeArrowheads="1"/>
          </p:cNvSpPr>
          <p:nvPr/>
        </p:nvSpPr>
        <p:spPr bwMode="auto">
          <a:xfrm>
            <a:off x="2267744" y="188640"/>
            <a:ext cx="5261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b="1" dirty="0" smtClean="0">
                <a:solidFill>
                  <a:schemeClr val="accent1"/>
                </a:solidFill>
              </a:rPr>
              <a:t>The GW revolution a unifying theme</a:t>
            </a:r>
            <a:endParaRPr lang="en-GB" altLang="fr-FR" b="1" dirty="0">
              <a:solidFill>
                <a:schemeClr val="accent1"/>
              </a:solidFill>
            </a:endParaRPr>
          </a:p>
        </p:txBody>
      </p:sp>
      <p:pic>
        <p:nvPicPr>
          <p:cNvPr id="38925" name="Imag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3175"/>
            <a:ext cx="1671637"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solidFill>
              <a:srgbClr val="FFFF00"/>
            </a:solid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9218" name="Text Box 2"/>
          <p:cNvSpPr txBox="1">
            <a:spLocks noChangeArrowheads="1"/>
          </p:cNvSpPr>
          <p:nvPr/>
        </p:nvSpPr>
        <p:spPr bwMode="auto">
          <a:xfrm>
            <a:off x="4499992" y="332656"/>
            <a:ext cx="3646488"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a:solidFill>
                  <a:srgbClr val="FFFF00"/>
                </a:solidFill>
                <a:latin typeface="Cambria" charset="0"/>
              </a:rPr>
              <a:t>SWOT</a:t>
            </a:r>
          </a:p>
          <a:p>
            <a:pPr algn="ctr" eaLnBrk="1" hangingPunct="1"/>
            <a:r>
              <a:rPr lang="fr-FR" altLang="fr-FR" sz="3200" i="1" dirty="0" err="1">
                <a:solidFill>
                  <a:srgbClr val="FFFF00"/>
                </a:solidFill>
                <a:latin typeface="Cambria" charset="0"/>
              </a:rPr>
              <a:t>Gravitational</a:t>
            </a:r>
            <a:r>
              <a:rPr lang="fr-FR" altLang="fr-FR" sz="3200" i="1" dirty="0">
                <a:solidFill>
                  <a:srgbClr val="FFFF00"/>
                </a:solidFill>
                <a:latin typeface="Cambria" charset="0"/>
              </a:rPr>
              <a:t> </a:t>
            </a:r>
            <a:r>
              <a:rPr lang="fr-FR" altLang="fr-FR" sz="3200" i="1" dirty="0" err="1">
                <a:solidFill>
                  <a:srgbClr val="FFFF00"/>
                </a:solidFill>
                <a:latin typeface="Cambria" charset="0"/>
              </a:rPr>
              <a:t>Waves</a:t>
            </a:r>
            <a:endParaRPr lang="fr-FR" altLang="fr-FR" sz="3200" i="1" dirty="0">
              <a:solidFill>
                <a:srgbClr val="FFFF00"/>
              </a:solidFill>
              <a:latin typeface="Cambria"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541228838"/>
              </p:ext>
            </p:extLst>
          </p:nvPr>
        </p:nvGraphicFramePr>
        <p:xfrm>
          <a:off x="827088" y="2349500"/>
          <a:ext cx="7777162" cy="3149600"/>
        </p:xfrm>
        <a:graphic>
          <a:graphicData uri="http://schemas.openxmlformats.org/drawingml/2006/table">
            <a:tbl>
              <a:tblPr/>
              <a:tblGrid>
                <a:gridCol w="3980906"/>
                <a:gridCol w="3796256"/>
              </a:tblGrid>
              <a:tr h="533404">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Forces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Weaknesses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38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Ground-Space Complementarity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High Visibility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Role in LISA-France</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Manpower  VIRGO</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Loss of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P.Binetruy</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4">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1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Start of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Multimessenger</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Astronomy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APC  scientific environment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Interdisciplinarity</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with Geosciences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Loss of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FACe</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expertise for LISA</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1798841951"/>
              </p:ext>
            </p:extLst>
          </p:nvPr>
        </p:nvGraphicFramePr>
        <p:xfrm>
          <a:off x="395536" y="188640"/>
          <a:ext cx="2692400" cy="977900"/>
        </p:xfrm>
        <a:graphic>
          <a:graphicData uri="http://schemas.openxmlformats.org/drawingml/2006/table">
            <a:tbl>
              <a:tblPr/>
              <a:tblGrid>
                <a:gridCol w="1219200"/>
                <a:gridCol w="749300"/>
                <a:gridCol w="279400"/>
                <a:gridCol w="444500"/>
              </a:tblGrid>
              <a:tr h="190500">
                <a:tc>
                  <a:txBody>
                    <a:bodyPr/>
                    <a:lstStyle/>
                    <a:p>
                      <a:pPr algn="l" fontAlgn="b"/>
                      <a:r>
                        <a:rPr lang="fr-FR" sz="1200" b="0" i="0" u="none" strike="noStrike">
                          <a:solidFill>
                            <a:srgbClr val="000000"/>
                          </a:solidFill>
                          <a:effectLst/>
                          <a:latin typeface="Calibri"/>
                        </a:rPr>
                        <a:t>project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Chercheurs</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IT</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total</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LISA</a:t>
                      </a:r>
                    </a:p>
                  </a:txBody>
                  <a:tcPr marL="12700" marR="12700" marT="12700" marB="0" anchor="b">
                    <a:lnL>
                      <a:noFill/>
                    </a:lnL>
                    <a:lnR>
                      <a:noFill/>
                    </a:lnR>
                    <a:lnT>
                      <a:noFill/>
                    </a:lnT>
                    <a:lnB>
                      <a:noFill/>
                    </a:lnB>
                    <a:solidFill>
                      <a:srgbClr val="FFFFFF"/>
                    </a:solidFill>
                  </a:tcPr>
                </a:tc>
                <a:tc>
                  <a:txBody>
                    <a:bodyPr/>
                    <a:lstStyle/>
                    <a:p>
                      <a:pPr algn="ctr" fontAlgn="b"/>
                      <a:r>
                        <a:rPr lang="is-IS" sz="1200" b="0" i="0" u="none" strike="noStrike">
                          <a:solidFill>
                            <a:srgbClr val="000000"/>
                          </a:solidFill>
                          <a:effectLst/>
                          <a:latin typeface="Calibri"/>
                        </a:rPr>
                        <a:t>3,2</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6</a:t>
                      </a:r>
                    </a:p>
                  </a:txBody>
                  <a:tcPr marL="12700" marR="12700" marT="12700" marB="0" anchor="b">
                    <a:lnL>
                      <a:noFill/>
                    </a:lnL>
                    <a:lnR>
                      <a:noFill/>
                    </a:lnR>
                    <a:lnT>
                      <a:noFill/>
                    </a:lnT>
                    <a:lnB>
                      <a:noFill/>
                    </a:lnB>
                    <a:solidFill>
                      <a:srgbClr val="FFFFFF"/>
                    </a:solidFill>
                  </a:tcPr>
                </a:tc>
                <a:tc>
                  <a:txBody>
                    <a:bodyPr/>
                    <a:lstStyle/>
                    <a:p>
                      <a:pPr algn="ctr" fontAlgn="b"/>
                      <a:r>
                        <a:rPr lang="cs-CZ" sz="1200" b="0" i="0" u="none" strike="noStrike">
                          <a:solidFill>
                            <a:srgbClr val="000000"/>
                          </a:solidFill>
                          <a:effectLst/>
                          <a:latin typeface="Calibri"/>
                        </a:rPr>
                        <a:t>9,2</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VIRGO</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6,4</a:t>
                      </a:r>
                    </a:p>
                  </a:txBody>
                  <a:tcPr marL="12700" marR="12700" marT="12700" marB="0" anchor="b">
                    <a:lnL>
                      <a:noFill/>
                    </a:lnL>
                    <a:lnR>
                      <a:noFill/>
                    </a:lnR>
                    <a:lnT>
                      <a:noFill/>
                    </a:lnT>
                    <a:lnB>
                      <a:noFill/>
                    </a:lnB>
                    <a:solidFill>
                      <a:srgbClr val="FFFFFF"/>
                    </a:solidFill>
                  </a:tcPr>
                </a:tc>
                <a:tc>
                  <a:txBody>
                    <a:bodyPr/>
                    <a:lstStyle/>
                    <a:p>
                      <a:pPr algn="ctr" fontAlgn="b"/>
                      <a:r>
                        <a:rPr lang="uk-UA" sz="1200" b="0" i="0" u="none" strike="noStrike">
                          <a:solidFill>
                            <a:srgbClr val="000000"/>
                          </a:solidFill>
                          <a:effectLst/>
                          <a:latin typeface="Calibri"/>
                        </a:rPr>
                        <a:t>0,1</a:t>
                      </a:r>
                    </a:p>
                  </a:txBody>
                  <a:tcPr marL="12700" marR="12700" marT="12700" marB="0" anchor="b">
                    <a:lnL>
                      <a:noFill/>
                    </a:lnL>
                    <a:lnR>
                      <a:noFill/>
                    </a:lnR>
                    <a:lnT>
                      <a:noFill/>
                    </a:lnT>
                    <a:lnB>
                      <a:noFill/>
                    </a:lnB>
                    <a:solidFill>
                      <a:srgbClr val="FFFFFF"/>
                    </a:solidFill>
                  </a:tcPr>
                </a:tc>
                <a:tc>
                  <a:txBody>
                    <a:bodyPr/>
                    <a:lstStyle/>
                    <a:p>
                      <a:pPr algn="ctr" fontAlgn="b"/>
                      <a:r>
                        <a:rPr lang="cs-CZ" sz="1200" b="0" i="0" u="none" strike="noStrike">
                          <a:solidFill>
                            <a:srgbClr val="000000"/>
                          </a:solidFill>
                          <a:effectLst/>
                          <a:latin typeface="Calibri"/>
                        </a:rPr>
                        <a:t>6,5</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NANOSAT</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1,1</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1,6</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2,7</a:t>
                      </a:r>
                    </a:p>
                  </a:txBody>
                  <a:tcPr marL="12700" marR="12700" marT="12700" marB="0" anchor="b">
                    <a:lnL>
                      <a:noFill/>
                    </a:lnL>
                    <a:lnR>
                      <a:noFill/>
                    </a:lnR>
                    <a:lnT>
                      <a:noFill/>
                    </a:lnT>
                    <a:lnB>
                      <a:noFill/>
                    </a:lnB>
                    <a:solidFill>
                      <a:srgbClr val="FFFFFF"/>
                    </a:solidFill>
                  </a:tcPr>
                </a:tc>
              </a:tr>
              <a:tr h="190500">
                <a:tc>
                  <a:txBody>
                    <a:bodyPr/>
                    <a:lstStyle/>
                    <a:p>
                      <a:pPr algn="l" fontAlgn="b"/>
                      <a:r>
                        <a:rPr lang="fr-FR" sz="1200" b="0" i="0" u="none" strike="noStrike">
                          <a:solidFill>
                            <a:srgbClr val="000000"/>
                          </a:solidFill>
                          <a:effectLst/>
                          <a:latin typeface="Calibri"/>
                        </a:rPr>
                        <a:t>e-GRAAL</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a:rPr>
                        <a:t>0,9</a:t>
                      </a:r>
                    </a:p>
                  </a:txBody>
                  <a:tcPr marL="12700" marR="12700" marT="12700" marB="0" anchor="b">
                    <a:lnL>
                      <a:noFill/>
                    </a:lnL>
                    <a:lnR>
                      <a:noFill/>
                    </a:lnR>
                    <a:lnT>
                      <a:noFill/>
                    </a:lnT>
                    <a:lnB>
                      <a:noFill/>
                    </a:lnB>
                    <a:solidFill>
                      <a:srgbClr val="FFFFFF"/>
                    </a:solidFill>
                  </a:tcPr>
                </a:tc>
                <a:tc>
                  <a:txBody>
                    <a:bodyPr/>
                    <a:lstStyle/>
                    <a:p>
                      <a:pPr algn="ctr" fontAlgn="b"/>
                      <a:r>
                        <a:rPr lang="fr-FR" sz="1200" b="0" i="0" u="none" strike="noStrike">
                          <a:solidFill>
                            <a:srgbClr val="000000"/>
                          </a:solidFill>
                          <a:effectLst/>
                          <a:latin typeface="Calibri"/>
                        </a:rPr>
                        <a:t>0</a:t>
                      </a:r>
                    </a:p>
                  </a:txBody>
                  <a:tcPr marL="12700" marR="12700" marT="12700"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a:rPr>
                        <a:t>0,9</a:t>
                      </a:r>
                    </a:p>
                  </a:txBody>
                  <a:tcPr marL="12700" marR="12700" marT="12700" marB="0" anchor="b">
                    <a:lnL>
                      <a:noFill/>
                    </a:lnL>
                    <a:lnR>
                      <a:noFill/>
                    </a:lnR>
                    <a:lnT>
                      <a:noFill/>
                    </a:lnT>
                    <a:lnB>
                      <a:noFill/>
                    </a:lnB>
                    <a:solidFill>
                      <a:srgbClr val="FFFFFF"/>
                    </a:solidFill>
                  </a:tcPr>
                </a:tc>
              </a:tr>
            </a:tbl>
          </a:graphicData>
        </a:graphic>
      </p:graphicFrame>
      <p:sp>
        <p:nvSpPr>
          <p:cNvPr id="9" name="ZoneTexte 8"/>
          <p:cNvSpPr txBox="1"/>
          <p:nvPr/>
        </p:nvSpPr>
        <p:spPr>
          <a:xfrm>
            <a:off x="251520" y="1340768"/>
            <a:ext cx="2664296" cy="584776"/>
          </a:xfrm>
          <a:prstGeom prst="rect">
            <a:avLst/>
          </a:prstGeom>
          <a:noFill/>
        </p:spPr>
        <p:txBody>
          <a:bodyPr wrap="square" rtlCol="0">
            <a:spAutoFit/>
          </a:bodyPr>
          <a:lstStyle/>
          <a:p>
            <a:pPr algn="ctr"/>
            <a:r>
              <a:rPr lang="fr-FR" sz="1600" dirty="0" smtClean="0">
                <a:solidFill>
                  <a:schemeClr val="bg1"/>
                </a:solidFill>
              </a:rPr>
              <a:t>FTE </a:t>
            </a:r>
            <a:r>
              <a:rPr lang="fr-FR" sz="1600" dirty="0" err="1" smtClean="0">
                <a:solidFill>
                  <a:schemeClr val="bg1"/>
                </a:solidFill>
              </a:rPr>
              <a:t>June</a:t>
            </a:r>
            <a:r>
              <a:rPr lang="fr-FR" sz="1600" dirty="0" smtClean="0">
                <a:solidFill>
                  <a:schemeClr val="bg1"/>
                </a:solidFill>
              </a:rPr>
              <a:t> 2017 </a:t>
            </a:r>
          </a:p>
          <a:p>
            <a:pPr algn="ctr"/>
            <a:r>
              <a:rPr lang="fr-FR" sz="1600" dirty="0" err="1" smtClean="0">
                <a:solidFill>
                  <a:schemeClr val="bg1"/>
                </a:solidFill>
              </a:rPr>
              <a:t>autoevaluation</a:t>
            </a:r>
            <a:r>
              <a:rPr lang="fr-FR" sz="1600" dirty="0" smtClean="0">
                <a:solidFill>
                  <a:schemeClr val="bg1"/>
                </a:solidFill>
              </a:rPr>
              <a:t> document</a:t>
            </a:r>
            <a:endParaRPr lang="fr-FR" sz="16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ZoneTexte 3"/>
          <p:cNvSpPr txBox="1">
            <a:spLocks noChangeArrowheads="1"/>
          </p:cNvSpPr>
          <p:nvPr/>
        </p:nvSpPr>
        <p:spPr bwMode="auto">
          <a:xfrm>
            <a:off x="1908175" y="188913"/>
            <a:ext cx="59039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i="1">
                <a:solidFill>
                  <a:srgbClr val="FFFF00"/>
                </a:solidFill>
                <a:latin typeface="Cambria" charset="0"/>
              </a:rPr>
              <a:t>Cosmology</a:t>
            </a:r>
          </a:p>
          <a:p>
            <a:pPr algn="ctr"/>
            <a:r>
              <a:rPr lang="fr-FR" altLang="fr-FR" i="1">
                <a:solidFill>
                  <a:srgbClr val="FFFF00"/>
                </a:solidFill>
                <a:latin typeface="Cambria" charset="0"/>
              </a:rPr>
              <a:t>Ground-Space and « near »-« far » complementarity   @APC</a:t>
            </a:r>
          </a:p>
        </p:txBody>
      </p:sp>
      <p:sp>
        <p:nvSpPr>
          <p:cNvPr id="10242" name="ZoneTexte 1"/>
          <p:cNvSpPr txBox="1">
            <a:spLocks noChangeArrowheads="1"/>
          </p:cNvSpPr>
          <p:nvPr/>
        </p:nvSpPr>
        <p:spPr bwMode="auto">
          <a:xfrm>
            <a:off x="72719" y="6069246"/>
            <a:ext cx="89165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285750" indent="-285750">
              <a:buFont typeface="Arial" charset="0"/>
              <a:buChar char="•"/>
            </a:pPr>
            <a:r>
              <a:rPr lang="en-GB" altLang="fr-FR" sz="1800" dirty="0" smtClean="0">
                <a:solidFill>
                  <a:schemeClr val="accent1"/>
                </a:solidFill>
              </a:rPr>
              <a:t>A well defined roadmap for dark energy</a:t>
            </a:r>
          </a:p>
          <a:p>
            <a:pPr marL="285750" indent="-285750">
              <a:buFont typeface="Arial" charset="0"/>
              <a:buChar char="•"/>
            </a:pPr>
            <a:r>
              <a:rPr lang="en-GB" altLang="fr-FR" sz="1800" dirty="0">
                <a:solidFill>
                  <a:schemeClr val="accent1"/>
                </a:solidFill>
              </a:rPr>
              <a:t>U</a:t>
            </a:r>
            <a:r>
              <a:rPr lang="en-GB" altLang="fr-FR" sz="1800" dirty="0" smtClean="0">
                <a:solidFill>
                  <a:schemeClr val="accent1"/>
                </a:solidFill>
              </a:rPr>
              <a:t>ncertainties in the European roadmap for CMB on ground and space (CMB-E4,CORE+)</a:t>
            </a:r>
            <a:endParaRPr lang="en-GB" altLang="fr-FR" sz="1800" dirty="0">
              <a:solidFill>
                <a:schemeClr val="accent1"/>
              </a:solidFill>
            </a:endParaRPr>
          </a:p>
        </p:txBody>
      </p:sp>
      <p:pic>
        <p:nvPicPr>
          <p:cNvPr id="10243" name="Image 4"/>
          <p:cNvPicPr>
            <a:picLocks noChangeAspect="1"/>
          </p:cNvPicPr>
          <p:nvPr/>
        </p:nvPicPr>
        <p:blipFill rotWithShape="1">
          <a:blip r:embed="rId2">
            <a:extLst>
              <a:ext uri="{28A0092B-C50C-407E-A947-70E740481C1C}">
                <a14:useLocalDpi xmlns:a14="http://schemas.microsoft.com/office/drawing/2010/main" val="0"/>
              </a:ext>
            </a:extLst>
          </a:blip>
          <a:srcRect l="1796" t="-529"/>
          <a:stretch/>
        </p:blipFill>
        <p:spPr bwMode="auto">
          <a:xfrm>
            <a:off x="1351795" y="1443106"/>
            <a:ext cx="6901657" cy="440627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0244" name="Image 6" descr="euclid-artist-impression-43_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8634" y="2373969"/>
            <a:ext cx="1190625" cy="89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Image 38" descr="Telescope_Side_2-14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2712" y="3498539"/>
            <a:ext cx="1471612"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627" y="4002423"/>
            <a:ext cx="917431" cy="1462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7"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2582863" cy="145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7"/>
          <a:stretch>
            <a:fillRect/>
          </a:stretch>
        </p:blipFill>
        <p:spPr>
          <a:xfrm>
            <a:off x="133628" y="2085201"/>
            <a:ext cx="1116942" cy="794121"/>
          </a:xfrm>
          <a:prstGeom prst="rect">
            <a:avLst/>
          </a:prstGeom>
        </p:spPr>
      </p:pic>
      <p:pic>
        <p:nvPicPr>
          <p:cNvPr id="10" name="Image 9"/>
          <p:cNvPicPr>
            <a:picLocks noChangeAspect="1"/>
          </p:cNvPicPr>
          <p:nvPr/>
        </p:nvPicPr>
        <p:blipFill rotWithShape="1">
          <a:blip r:embed="rId8"/>
          <a:srcRect l="65835"/>
          <a:stretch/>
        </p:blipFill>
        <p:spPr>
          <a:xfrm>
            <a:off x="484442" y="5128192"/>
            <a:ext cx="867353" cy="640004"/>
          </a:xfrm>
          <a:prstGeom prst="rect">
            <a:avLst/>
          </a:prstGeom>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66" y="3012683"/>
            <a:ext cx="1261663" cy="811973"/>
          </a:xfrm>
          <a:prstGeom prst="rect">
            <a:avLst/>
          </a:prstGeom>
        </p:spPr>
      </p:pic>
      <p:sp>
        <p:nvSpPr>
          <p:cNvPr id="3" name="ZoneTexte 2"/>
          <p:cNvSpPr txBox="1"/>
          <p:nvPr/>
        </p:nvSpPr>
        <p:spPr>
          <a:xfrm>
            <a:off x="8028384" y="3198469"/>
            <a:ext cx="960875" cy="369332"/>
          </a:xfrm>
          <a:prstGeom prst="rect">
            <a:avLst/>
          </a:prstGeom>
          <a:noFill/>
        </p:spPr>
        <p:txBody>
          <a:bodyPr wrap="square" rtlCol="0">
            <a:spAutoFit/>
          </a:bodyPr>
          <a:lstStyle/>
          <a:p>
            <a:r>
              <a:rPr lang="en-GB" sz="1800" dirty="0">
                <a:solidFill>
                  <a:schemeClr val="accent1"/>
                </a:solidFill>
              </a:rPr>
              <a:t>E</a:t>
            </a:r>
            <a:r>
              <a:rPr lang="en-GB" sz="1800" dirty="0" smtClean="0">
                <a:solidFill>
                  <a:schemeClr val="accent1"/>
                </a:solidFill>
              </a:rPr>
              <a:t>uclid</a:t>
            </a:r>
            <a:endParaRPr lang="en-GB" sz="1800" dirty="0">
              <a:solidFill>
                <a:schemeClr val="accent1"/>
              </a:solidFill>
            </a:endParaRPr>
          </a:p>
        </p:txBody>
      </p:sp>
      <p:sp>
        <p:nvSpPr>
          <p:cNvPr id="4" name="ZoneTexte 3"/>
          <p:cNvSpPr txBox="1"/>
          <p:nvPr/>
        </p:nvSpPr>
        <p:spPr>
          <a:xfrm>
            <a:off x="8177640" y="4542765"/>
            <a:ext cx="662361" cy="338554"/>
          </a:xfrm>
          <a:prstGeom prst="rect">
            <a:avLst/>
          </a:prstGeom>
          <a:noFill/>
        </p:spPr>
        <p:txBody>
          <a:bodyPr wrap="none" rtlCol="0">
            <a:spAutoFit/>
          </a:bodyPr>
          <a:lstStyle/>
          <a:p>
            <a:r>
              <a:rPr lang="en-GB" sz="1600" dirty="0" smtClean="0">
                <a:solidFill>
                  <a:schemeClr val="accent1"/>
                </a:solidFill>
              </a:rPr>
              <a:t>LSST</a:t>
            </a:r>
            <a:endParaRPr lang="en-GB" sz="1600" dirty="0">
              <a:solidFill>
                <a:schemeClr val="accent1"/>
              </a:solidFill>
            </a:endParaRPr>
          </a:p>
        </p:txBody>
      </p:sp>
      <p:sp>
        <p:nvSpPr>
          <p:cNvPr id="5" name="ZoneTexte 4"/>
          <p:cNvSpPr txBox="1"/>
          <p:nvPr/>
        </p:nvSpPr>
        <p:spPr>
          <a:xfrm>
            <a:off x="155662" y="2627643"/>
            <a:ext cx="1219168" cy="338554"/>
          </a:xfrm>
          <a:prstGeom prst="rect">
            <a:avLst/>
          </a:prstGeom>
          <a:noFill/>
        </p:spPr>
        <p:txBody>
          <a:bodyPr wrap="square" rtlCol="0">
            <a:spAutoFit/>
          </a:bodyPr>
          <a:lstStyle/>
          <a:p>
            <a:r>
              <a:rPr lang="en-GB" sz="1600" dirty="0" err="1" smtClean="0">
                <a:solidFill>
                  <a:schemeClr val="accent1"/>
                </a:solidFill>
              </a:rPr>
              <a:t>LiteBird</a:t>
            </a:r>
            <a:endParaRPr lang="en-GB" sz="1600" dirty="0">
              <a:solidFill>
                <a:schemeClr val="accent1"/>
              </a:solidFill>
            </a:endParaRPr>
          </a:p>
        </p:txBody>
      </p:sp>
      <p:sp>
        <p:nvSpPr>
          <p:cNvPr id="6" name="ZoneTexte 5"/>
          <p:cNvSpPr txBox="1"/>
          <p:nvPr/>
        </p:nvSpPr>
        <p:spPr>
          <a:xfrm>
            <a:off x="0" y="3707740"/>
            <a:ext cx="1604064" cy="369332"/>
          </a:xfrm>
          <a:prstGeom prst="rect">
            <a:avLst/>
          </a:prstGeom>
          <a:noFill/>
        </p:spPr>
        <p:txBody>
          <a:bodyPr wrap="square" rtlCol="0">
            <a:spAutoFit/>
          </a:bodyPr>
          <a:lstStyle/>
          <a:p>
            <a:r>
              <a:rPr lang="en-GB" sz="1800" dirty="0" smtClean="0">
                <a:solidFill>
                  <a:schemeClr val="accent1"/>
                </a:solidFill>
              </a:rPr>
              <a:t>Simons Array</a:t>
            </a:r>
            <a:endParaRPr lang="en-GB" sz="1800" dirty="0">
              <a:solidFill>
                <a:schemeClr val="accent1"/>
              </a:solidFill>
            </a:endParaRPr>
          </a:p>
        </p:txBody>
      </p:sp>
      <p:sp>
        <p:nvSpPr>
          <p:cNvPr id="7" name="ZoneTexte 6"/>
          <p:cNvSpPr txBox="1"/>
          <p:nvPr/>
        </p:nvSpPr>
        <p:spPr>
          <a:xfrm>
            <a:off x="591343" y="4628839"/>
            <a:ext cx="956321" cy="369332"/>
          </a:xfrm>
          <a:prstGeom prst="rect">
            <a:avLst/>
          </a:prstGeom>
          <a:noFill/>
        </p:spPr>
        <p:txBody>
          <a:bodyPr wrap="square" rtlCol="0">
            <a:spAutoFit/>
          </a:bodyPr>
          <a:lstStyle/>
          <a:p>
            <a:r>
              <a:rPr lang="en-GB" sz="1800" smtClean="0">
                <a:solidFill>
                  <a:schemeClr val="accent1"/>
                </a:solidFill>
              </a:rPr>
              <a:t>QUBIC</a:t>
            </a:r>
            <a:endParaRPr lang="en-GB" sz="1800" dirty="0">
              <a:solidFill>
                <a:schemeClr val="accent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ide">
  <a:themeElements>
    <a:clrScheme name="Personnalisée 2">
      <a:dk1>
        <a:srgbClr val="000000"/>
      </a:dk1>
      <a:lt1>
        <a:srgbClr val="FFFFFF"/>
      </a:lt1>
      <a:dk2>
        <a:srgbClr val="000000"/>
      </a:dk2>
      <a:lt2>
        <a:srgbClr val="808080"/>
      </a:lt2>
      <a:accent1>
        <a:srgbClr val="FFFF00"/>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32957</TotalTime>
  <Words>5106</Words>
  <Application>Microsoft Macintosh PowerPoint</Application>
  <PresentationFormat>Présentation à l'écran (4:3)</PresentationFormat>
  <Paragraphs>995</Paragraphs>
  <Slides>57</Slides>
  <Notes>1</Notes>
  <HiddenSlides>0</HiddenSlides>
  <MMClips>0</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1</vt:i4>
      </vt:variant>
      <vt:variant>
        <vt:lpstr>Titres des diapositives</vt:lpstr>
      </vt:variant>
      <vt:variant>
        <vt:i4>57</vt:i4>
      </vt:variant>
    </vt:vector>
  </HeadingPairs>
  <TitlesOfParts>
    <vt:vector size="73" baseType="lpstr">
      <vt:lpstr>Calibri</vt:lpstr>
      <vt:lpstr>Cambria</vt:lpstr>
      <vt:lpstr>HG Mincho Light J</vt:lpstr>
      <vt:lpstr>Lato Heavy</vt:lpstr>
      <vt:lpstr>MS PGothic</vt:lpstr>
      <vt:lpstr>ＭＳ Ｐゴシック</vt:lpstr>
      <vt:lpstr>StarSymbol</vt:lpstr>
      <vt:lpstr>Symbol</vt:lpstr>
      <vt:lpstr>Times</vt:lpstr>
      <vt:lpstr>Times New Roman</vt:lpstr>
      <vt:lpstr>unifont</vt:lpstr>
      <vt:lpstr>Utopia</vt:lpstr>
      <vt:lpstr>Wingdings</vt:lpstr>
      <vt:lpstr>Arial</vt:lpstr>
      <vt:lpstr>Vide</vt:lpstr>
      <vt:lpstr>Excel.Chart.8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Dark matter (invisibles II)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Astro-geo science emerging synergy  (or revival of an older alliance)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Gender issues</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LA TAILLE Christophe</dc:creator>
  <cp:lastModifiedBy>stavros katsanevas</cp:lastModifiedBy>
  <cp:revision>680</cp:revision>
  <cp:lastPrinted>2017-11-29T11:07:47Z</cp:lastPrinted>
  <dcterms:created xsi:type="dcterms:W3CDTF">1601-01-01T00:00:00Z</dcterms:created>
  <dcterms:modified xsi:type="dcterms:W3CDTF">2017-11-29T11:10:51Z</dcterms:modified>
</cp:coreProperties>
</file>