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</p:sldMasterIdLst>
  <p:notesMasterIdLst>
    <p:notesMasterId r:id="rId35"/>
  </p:notesMasterIdLst>
  <p:handoutMasterIdLst>
    <p:handoutMasterId r:id="rId36"/>
  </p:handoutMasterIdLst>
  <p:sldIdLst>
    <p:sldId id="1006" r:id="rId3"/>
    <p:sldId id="1007" r:id="rId4"/>
    <p:sldId id="1008" r:id="rId5"/>
    <p:sldId id="1010" r:id="rId6"/>
    <p:sldId id="1009" r:id="rId7"/>
    <p:sldId id="1011" r:id="rId8"/>
    <p:sldId id="1039" r:id="rId9"/>
    <p:sldId id="1012" r:id="rId10"/>
    <p:sldId id="1024" r:id="rId11"/>
    <p:sldId id="1025" r:id="rId12"/>
    <p:sldId id="1027" r:id="rId13"/>
    <p:sldId id="1013" r:id="rId14"/>
    <p:sldId id="1040" r:id="rId15"/>
    <p:sldId id="1016" r:id="rId16"/>
    <p:sldId id="1017" r:id="rId17"/>
    <p:sldId id="1018" r:id="rId18"/>
    <p:sldId id="1022" r:id="rId19"/>
    <p:sldId id="1021" r:id="rId20"/>
    <p:sldId id="1023" r:id="rId21"/>
    <p:sldId id="1035" r:id="rId22"/>
    <p:sldId id="1020" r:id="rId23"/>
    <p:sldId id="1028" r:id="rId24"/>
    <p:sldId id="1029" r:id="rId25"/>
    <p:sldId id="1030" r:id="rId26"/>
    <p:sldId id="1019" r:id="rId27"/>
    <p:sldId id="1031" r:id="rId28"/>
    <p:sldId id="1032" r:id="rId29"/>
    <p:sldId id="1033" r:id="rId30"/>
    <p:sldId id="1036" r:id="rId31"/>
    <p:sldId id="1034" r:id="rId32"/>
    <p:sldId id="1037" r:id="rId33"/>
    <p:sldId id="103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3CC"/>
    <a:srgbClr val="CCECFF"/>
    <a:srgbClr val="EFAF2F"/>
    <a:srgbClr val="CCFFCC"/>
    <a:srgbClr val="FFCCCC"/>
    <a:srgbClr val="0099CC"/>
    <a:srgbClr val="99CCFF"/>
    <a:srgbClr val="FF99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0" autoAdjust="0"/>
    <p:restoredTop sz="95238" autoAdjust="0"/>
  </p:normalViewPr>
  <p:slideViewPr>
    <p:cSldViewPr>
      <p:cViewPr varScale="1">
        <p:scale>
          <a:sx n="135" d="100"/>
          <a:sy n="135" d="100"/>
        </p:scale>
        <p:origin x="8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275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C7E00B56-5276-41D5-A241-DC79B1F13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75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7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4689CB09-4EB5-46E6-8537-6C412720A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05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89CB09-4EB5-46E6-8537-6C412720ABB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9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97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26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10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53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A7B840-F61A-4298-9979-7FF818D39218}" type="datetimeFigureOut">
              <a:rPr lang="en-US" smtClean="0"/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912F1-13B5-4588-B2D0-2493141C4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2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775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C0F71-E8D6-4536-9552-46E7EED1F0A8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BF75B-1B4F-40D9-B048-0D49609B6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7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626C7-F61B-474F-B1A3-E0B0FA9B91D6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4B833-AC35-4032-A679-026DFB254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62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51CE-B249-487E-AEE4-2B9CA693EF2A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88DBE-F4E5-4E10-AC0B-724AE1C4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7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64410-C4CE-49FB-A98A-758B11DF1430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614BA-DD6F-4F04-8201-47D7B5B91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2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C7538-B595-4F2B-8DE9-886A91BFF77E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FBC79-656D-4170-9857-4BE9A596A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7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 userDrawn="1"/>
        </p:nvSpPr>
        <p:spPr>
          <a:xfrm>
            <a:off x="1370856" y="246336"/>
            <a:ext cx="6408712" cy="50405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16287551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9067-7F99-49DF-AE9E-1511CD0A6EF7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2012D-033D-4FD7-9AC4-50883CAC7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4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99C1C-D781-42EB-AD59-54FC1D74A9AC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FFABC-3C36-440D-B351-31B93B579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66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2C78F-2717-4785-A8D9-AC67E42A6A1C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F3700-E82C-4957-AA2C-C55252E98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67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3BAE0-BA58-4AC0-A0C6-76F6E741FEC6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7E10F-E879-4434-A09F-31692F681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45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F33E-321D-4273-BF5D-C4944F09D360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77269-6A1E-4CE1-8C4B-A9D1B29A1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26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2856E-746E-4754-B089-9CE93FCF0921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26407-22C1-4A7E-8FA4-A719646B6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0942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35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6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4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3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813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83323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89" r:id="rId13"/>
    <p:sldLayoutId id="2147483690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1FDF9B-209A-46FE-A61C-2EE8C6B4C0C2}" type="datetimeFigureOut">
              <a:rPr lang="en-US"/>
              <a:pPr>
                <a:defRPr/>
              </a:pPr>
              <a:t>1/14/18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91E654-1579-427C-AB23-A3E1ACC8B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2.tiff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0.emf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8.tif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5" Type="http://schemas.openxmlformats.org/officeDocument/2006/relationships/image" Target="../media/image127.emf"/><Relationship Id="rId6" Type="http://schemas.openxmlformats.org/officeDocument/2006/relationships/image" Target="../media/image128.png"/><Relationship Id="rId7" Type="http://schemas.openxmlformats.org/officeDocument/2006/relationships/image" Target="../media/image129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2564905"/>
            <a:ext cx="7632848" cy="504056"/>
          </a:xfrm>
        </p:spPr>
        <p:txBody>
          <a:bodyPr/>
          <a:lstStyle/>
          <a:p>
            <a:r>
              <a:rPr lang="en-US" sz="2800" b="1" dirty="0" smtClean="0">
                <a:latin typeface="Times" charset="0"/>
                <a:ea typeface="Times" charset="0"/>
                <a:cs typeface="Times" charset="0"/>
              </a:rPr>
              <a:t>state-of-the-art </a:t>
            </a:r>
            <a:r>
              <a:rPr lang="en-US" sz="2800" b="1" dirty="0">
                <a:latin typeface="Times" charset="0"/>
                <a:ea typeface="Times" charset="0"/>
                <a:cs typeface="Times" charset="0"/>
              </a:rPr>
              <a:t>TPCs and rare searches</a:t>
            </a:r>
            <a:endParaRPr lang="en-US" sz="2800" i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4725144"/>
            <a:ext cx="7344816" cy="864096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Diego Gonzalez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Diaz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(IGFAE, Santiago de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Compostela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1996" y="6383407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19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/01/2018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716016" y="6531850"/>
            <a:ext cx="4395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based </a:t>
            </a:r>
            <a:r>
              <a:rPr lang="en-US" u="sng" smtClean="0"/>
              <a:t>(largely) on </a:t>
            </a:r>
            <a:r>
              <a:rPr lang="en-US" u="sng" dirty="0" err="1" smtClean="0"/>
              <a:t>Nucl</a:t>
            </a:r>
            <a:r>
              <a:rPr lang="en-US" u="sng" dirty="0" smtClean="0"/>
              <a:t>. Instr. Meth. A, 878(2018)200-255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9693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4098 CuadroTexto"/>
          <p:cNvSpPr txBox="1"/>
          <p:nvPr/>
        </p:nvSpPr>
        <p:spPr>
          <a:xfrm>
            <a:off x="2987824" y="1124744"/>
            <a:ext cx="5910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/>
              <a:t>Problem: </a:t>
            </a:r>
            <a:r>
              <a:rPr lang="en-US" i="1" smtClean="0"/>
              <a:t>tracks are usually not contained and </a:t>
            </a:r>
            <a:r>
              <a:rPr lang="en-US" b="1" i="1" smtClean="0"/>
              <a:t>Landau fluctuations dominate</a:t>
            </a:r>
            <a:endParaRPr lang="en-US" i="1"/>
          </a:p>
        </p:txBody>
      </p:sp>
      <p:sp>
        <p:nvSpPr>
          <p:cNvPr id="89" name="88 CuadroTexto"/>
          <p:cNvSpPr txBox="1"/>
          <p:nvPr/>
        </p:nvSpPr>
        <p:spPr>
          <a:xfrm>
            <a:off x="2724491" y="116632"/>
            <a:ext cx="4459554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E</a:t>
            </a:r>
            <a:r>
              <a:rPr lang="en-US" sz="1800" smtClean="0"/>
              <a:t>nergy reconstruction in collider/tracker TPCs</a:t>
            </a:r>
            <a:endParaRPr lang="en-US" sz="18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7" y="1628800"/>
            <a:ext cx="3945131" cy="510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7" y="5987406"/>
            <a:ext cx="3656686" cy="68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5445224"/>
            <a:ext cx="4342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 popular phenomenological formula by </a:t>
            </a:r>
            <a:r>
              <a:rPr lang="en-US" err="1" smtClean="0"/>
              <a:t>Walenta</a:t>
            </a:r>
            <a:r>
              <a:rPr lang="en-US" smtClean="0"/>
              <a:t>, Allison</a:t>
            </a:r>
          </a:p>
          <a:p>
            <a:r>
              <a:rPr lang="en-US"/>
              <a:t>a</a:t>
            </a:r>
            <a:r>
              <a:rPr lang="en-US" smtClean="0"/>
              <a:t>nd Cobb (still in use):</a:t>
            </a:r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3" y="3064631"/>
            <a:ext cx="3479354" cy="223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7179380" y="2588763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T2K-TPC</a:t>
            </a:r>
            <a:endParaRPr lang="en-US"/>
          </a:p>
        </p:txBody>
      </p:sp>
      <p:sp>
        <p:nvSpPr>
          <p:cNvPr id="68" name="67 Rectángulo"/>
          <p:cNvSpPr/>
          <p:nvPr/>
        </p:nvSpPr>
        <p:spPr>
          <a:xfrm>
            <a:off x="456990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68 Rectángulo"/>
          <p:cNvSpPr/>
          <p:nvPr/>
        </p:nvSpPr>
        <p:spPr>
          <a:xfrm>
            <a:off x="1033054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70 Rectángulo"/>
          <p:cNvSpPr/>
          <p:nvPr/>
        </p:nvSpPr>
        <p:spPr>
          <a:xfrm>
            <a:off x="1609119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71 Rectángulo"/>
          <p:cNvSpPr/>
          <p:nvPr/>
        </p:nvSpPr>
        <p:spPr>
          <a:xfrm>
            <a:off x="2185184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72 Rectángulo"/>
          <p:cNvSpPr/>
          <p:nvPr/>
        </p:nvSpPr>
        <p:spPr>
          <a:xfrm>
            <a:off x="456990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73 Rectángulo"/>
          <p:cNvSpPr/>
          <p:nvPr/>
        </p:nvSpPr>
        <p:spPr>
          <a:xfrm>
            <a:off x="1033054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74 Rectángulo"/>
          <p:cNvSpPr/>
          <p:nvPr/>
        </p:nvSpPr>
        <p:spPr>
          <a:xfrm>
            <a:off x="1609119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75 Rectángulo"/>
          <p:cNvSpPr/>
          <p:nvPr/>
        </p:nvSpPr>
        <p:spPr>
          <a:xfrm>
            <a:off x="2185184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76 Rectángulo"/>
          <p:cNvSpPr/>
          <p:nvPr/>
        </p:nvSpPr>
        <p:spPr>
          <a:xfrm>
            <a:off x="456990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77 Rectángulo"/>
          <p:cNvSpPr/>
          <p:nvPr/>
        </p:nvSpPr>
        <p:spPr>
          <a:xfrm>
            <a:off x="1033054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78 Rectángulo"/>
          <p:cNvSpPr/>
          <p:nvPr/>
        </p:nvSpPr>
        <p:spPr>
          <a:xfrm>
            <a:off x="1609119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79 Rectángulo"/>
          <p:cNvSpPr/>
          <p:nvPr/>
        </p:nvSpPr>
        <p:spPr>
          <a:xfrm>
            <a:off x="2185184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80 Rectángulo"/>
          <p:cNvSpPr/>
          <p:nvPr/>
        </p:nvSpPr>
        <p:spPr>
          <a:xfrm>
            <a:off x="456990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81 Rectángulo"/>
          <p:cNvSpPr/>
          <p:nvPr/>
        </p:nvSpPr>
        <p:spPr>
          <a:xfrm>
            <a:off x="1033054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82 Rectángulo"/>
          <p:cNvSpPr/>
          <p:nvPr/>
        </p:nvSpPr>
        <p:spPr>
          <a:xfrm>
            <a:off x="1609119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83 Rectángulo"/>
          <p:cNvSpPr/>
          <p:nvPr/>
        </p:nvSpPr>
        <p:spPr>
          <a:xfrm>
            <a:off x="2185184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84 Rectángulo"/>
          <p:cNvSpPr/>
          <p:nvPr/>
        </p:nvSpPr>
        <p:spPr>
          <a:xfrm>
            <a:off x="456990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85 Rectángulo"/>
          <p:cNvSpPr/>
          <p:nvPr/>
        </p:nvSpPr>
        <p:spPr>
          <a:xfrm>
            <a:off x="1033054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86 Rectángulo"/>
          <p:cNvSpPr/>
          <p:nvPr/>
        </p:nvSpPr>
        <p:spPr>
          <a:xfrm>
            <a:off x="1609119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87 Rectángulo"/>
          <p:cNvSpPr/>
          <p:nvPr/>
        </p:nvSpPr>
        <p:spPr>
          <a:xfrm>
            <a:off x="2185184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89 Rectángulo"/>
          <p:cNvSpPr/>
          <p:nvPr/>
        </p:nvSpPr>
        <p:spPr>
          <a:xfrm>
            <a:off x="456990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90 Rectángulo"/>
          <p:cNvSpPr/>
          <p:nvPr/>
        </p:nvSpPr>
        <p:spPr>
          <a:xfrm>
            <a:off x="1033054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91 Rectángulo"/>
          <p:cNvSpPr/>
          <p:nvPr/>
        </p:nvSpPr>
        <p:spPr>
          <a:xfrm>
            <a:off x="1609119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93 Rectángulo"/>
          <p:cNvSpPr/>
          <p:nvPr/>
        </p:nvSpPr>
        <p:spPr>
          <a:xfrm>
            <a:off x="2185184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94 Rectángulo"/>
          <p:cNvSpPr/>
          <p:nvPr/>
        </p:nvSpPr>
        <p:spPr>
          <a:xfrm>
            <a:off x="456990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95 Rectángulo"/>
          <p:cNvSpPr/>
          <p:nvPr/>
        </p:nvSpPr>
        <p:spPr>
          <a:xfrm>
            <a:off x="1033054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96 Rectángulo"/>
          <p:cNvSpPr/>
          <p:nvPr/>
        </p:nvSpPr>
        <p:spPr>
          <a:xfrm>
            <a:off x="1609119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97 Rectángulo"/>
          <p:cNvSpPr/>
          <p:nvPr/>
        </p:nvSpPr>
        <p:spPr>
          <a:xfrm>
            <a:off x="2185184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98 Rectángulo"/>
          <p:cNvSpPr/>
          <p:nvPr/>
        </p:nvSpPr>
        <p:spPr>
          <a:xfrm>
            <a:off x="456990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99 Rectángulo"/>
          <p:cNvSpPr/>
          <p:nvPr/>
        </p:nvSpPr>
        <p:spPr>
          <a:xfrm>
            <a:off x="1033054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100 Rectángulo"/>
          <p:cNvSpPr/>
          <p:nvPr/>
        </p:nvSpPr>
        <p:spPr>
          <a:xfrm>
            <a:off x="1609119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Rectángulo"/>
          <p:cNvSpPr/>
          <p:nvPr/>
        </p:nvSpPr>
        <p:spPr>
          <a:xfrm>
            <a:off x="2185184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Rectángulo"/>
          <p:cNvSpPr/>
          <p:nvPr/>
        </p:nvSpPr>
        <p:spPr>
          <a:xfrm>
            <a:off x="456990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Rectángulo"/>
          <p:cNvSpPr/>
          <p:nvPr/>
        </p:nvSpPr>
        <p:spPr>
          <a:xfrm>
            <a:off x="1033054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Rectángulo"/>
          <p:cNvSpPr/>
          <p:nvPr/>
        </p:nvSpPr>
        <p:spPr>
          <a:xfrm>
            <a:off x="1609119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Rectángulo"/>
          <p:cNvSpPr/>
          <p:nvPr/>
        </p:nvSpPr>
        <p:spPr>
          <a:xfrm>
            <a:off x="2185184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Rectángulo"/>
          <p:cNvSpPr/>
          <p:nvPr/>
        </p:nvSpPr>
        <p:spPr>
          <a:xfrm>
            <a:off x="456990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Rectángulo"/>
          <p:cNvSpPr/>
          <p:nvPr/>
        </p:nvSpPr>
        <p:spPr>
          <a:xfrm>
            <a:off x="1033054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Rectángulo"/>
          <p:cNvSpPr/>
          <p:nvPr/>
        </p:nvSpPr>
        <p:spPr>
          <a:xfrm>
            <a:off x="1609119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Rectángulo"/>
          <p:cNvSpPr/>
          <p:nvPr/>
        </p:nvSpPr>
        <p:spPr>
          <a:xfrm>
            <a:off x="2185184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Forma libre"/>
          <p:cNvSpPr/>
          <p:nvPr/>
        </p:nvSpPr>
        <p:spPr>
          <a:xfrm>
            <a:off x="653068" y="962566"/>
            <a:ext cx="2118732" cy="1583473"/>
          </a:xfrm>
          <a:custGeom>
            <a:avLst/>
            <a:gdLst>
              <a:gd name="connsiteX0" fmla="*/ 0 w 2118732"/>
              <a:gd name="connsiteY0" fmla="*/ 0 h 1583473"/>
              <a:gd name="connsiteX1" fmla="*/ 646771 w 2118732"/>
              <a:gd name="connsiteY1" fmla="*/ 33454 h 1583473"/>
              <a:gd name="connsiteX2" fmla="*/ 1237785 w 2118732"/>
              <a:gd name="connsiteY2" fmla="*/ 312234 h 1583473"/>
              <a:gd name="connsiteX3" fmla="*/ 1728439 w 2118732"/>
              <a:gd name="connsiteY3" fmla="*/ 791737 h 1583473"/>
              <a:gd name="connsiteX4" fmla="*/ 2118732 w 2118732"/>
              <a:gd name="connsiteY4" fmla="*/ 1583473 h 158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732" h="1583473">
                <a:moveTo>
                  <a:pt x="0" y="0"/>
                </a:moveTo>
                <a:lnTo>
                  <a:pt x="646771" y="33454"/>
                </a:lnTo>
                <a:cubicBezTo>
                  <a:pt x="853068" y="85493"/>
                  <a:pt x="1057507" y="185854"/>
                  <a:pt x="1237785" y="312234"/>
                </a:cubicBezTo>
                <a:cubicBezTo>
                  <a:pt x="1418063" y="438615"/>
                  <a:pt x="1581615" y="579864"/>
                  <a:pt x="1728439" y="791737"/>
                </a:cubicBezTo>
                <a:cubicBezTo>
                  <a:pt x="1875263" y="1003610"/>
                  <a:pt x="1996997" y="1293541"/>
                  <a:pt x="2118732" y="15834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Elipse"/>
          <p:cNvSpPr/>
          <p:nvPr/>
        </p:nvSpPr>
        <p:spPr>
          <a:xfrm>
            <a:off x="745023" y="905385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Elipse"/>
          <p:cNvSpPr/>
          <p:nvPr/>
        </p:nvSpPr>
        <p:spPr>
          <a:xfrm>
            <a:off x="1249079" y="101673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Elipse"/>
          <p:cNvSpPr/>
          <p:nvPr/>
        </p:nvSpPr>
        <p:spPr>
          <a:xfrm>
            <a:off x="1789150" y="1110258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Elipse"/>
          <p:cNvSpPr/>
          <p:nvPr/>
        </p:nvSpPr>
        <p:spPr>
          <a:xfrm>
            <a:off x="1969159" y="132628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Elipse"/>
          <p:cNvSpPr/>
          <p:nvPr/>
        </p:nvSpPr>
        <p:spPr>
          <a:xfrm>
            <a:off x="2293206" y="1484784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Elipse"/>
          <p:cNvSpPr/>
          <p:nvPr/>
        </p:nvSpPr>
        <p:spPr>
          <a:xfrm>
            <a:off x="2473214" y="209685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Elipse"/>
          <p:cNvSpPr/>
          <p:nvPr/>
        </p:nvSpPr>
        <p:spPr>
          <a:xfrm>
            <a:off x="2365215" y="1758330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Elipse"/>
          <p:cNvSpPr/>
          <p:nvPr/>
        </p:nvSpPr>
        <p:spPr>
          <a:xfrm>
            <a:off x="2617231" y="2309541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3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4098 CuadroTexto"/>
          <p:cNvSpPr txBox="1"/>
          <p:nvPr/>
        </p:nvSpPr>
        <p:spPr>
          <a:xfrm>
            <a:off x="6156176" y="1340768"/>
            <a:ext cx="2793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smtClean="0"/>
              <a:t>Advantage: </a:t>
            </a:r>
            <a:r>
              <a:rPr lang="en-US" i="1" smtClean="0"/>
              <a:t>tracks are usually contained and Landau fluctuations are absent!</a:t>
            </a:r>
            <a:endParaRPr lang="en-US" i="1"/>
          </a:p>
        </p:txBody>
      </p:sp>
      <p:sp>
        <p:nvSpPr>
          <p:cNvPr id="69" name="68 CuadroTexto"/>
          <p:cNvSpPr txBox="1"/>
          <p:nvPr/>
        </p:nvSpPr>
        <p:spPr>
          <a:xfrm>
            <a:off x="1187624" y="2689175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xy</a:t>
            </a:r>
            <a:r>
              <a:rPr lang="en-US" smtClean="0"/>
              <a:t> projection</a:t>
            </a:r>
            <a:endParaRPr lang="en-US"/>
          </a:p>
        </p:txBody>
      </p:sp>
      <p:sp>
        <p:nvSpPr>
          <p:cNvPr id="71" name="70 CuadroTexto"/>
          <p:cNvSpPr txBox="1"/>
          <p:nvPr/>
        </p:nvSpPr>
        <p:spPr>
          <a:xfrm>
            <a:off x="4067944" y="2689175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 projection</a:t>
            </a:r>
            <a:endParaRPr lang="en-US"/>
          </a:p>
        </p:txBody>
      </p:sp>
      <p:sp>
        <p:nvSpPr>
          <p:cNvPr id="89" name="88 CuadroTexto"/>
          <p:cNvSpPr txBox="1"/>
          <p:nvPr/>
        </p:nvSpPr>
        <p:spPr>
          <a:xfrm>
            <a:off x="2724491" y="116632"/>
            <a:ext cx="4004301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E</a:t>
            </a:r>
            <a:r>
              <a:rPr lang="en-US" sz="1800" smtClean="0"/>
              <a:t>nergy reconstruction in rare event TPCs</a:t>
            </a:r>
            <a:endParaRPr lang="en-US" sz="180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702" y="3031163"/>
            <a:ext cx="4467794" cy="373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5"/>
          <a:stretch/>
        </p:blipFill>
        <p:spPr bwMode="auto">
          <a:xfrm>
            <a:off x="995933" y="4005064"/>
            <a:ext cx="3648075" cy="3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" y="3212976"/>
            <a:ext cx="41338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653860"/>
            <a:ext cx="5652120" cy="20396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1717" y="5877272"/>
            <a:ext cx="3942251" cy="9541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In large area, hole to hole variations and gap uniformity give a sizeable contribution, comparable</a:t>
            </a:r>
          </a:p>
          <a:p>
            <a:pPr algn="just"/>
            <a:r>
              <a:rPr lang="en-US" dirty="0"/>
              <a:t>t</a:t>
            </a:r>
            <a:r>
              <a:rPr lang="en-US" dirty="0" smtClean="0"/>
              <a:t>o the intrinsic one, for the best MPGDs (e.g. </a:t>
            </a:r>
            <a:r>
              <a:rPr lang="en-US" dirty="0" err="1" smtClean="0"/>
              <a:t>microbulk</a:t>
            </a:r>
            <a:r>
              <a:rPr lang="en-US" dirty="0" smtClean="0"/>
              <a:t> </a:t>
            </a:r>
            <a:r>
              <a:rPr lang="en-US" dirty="0" err="1" smtClean="0"/>
              <a:t>Micromegas</a:t>
            </a:r>
            <a:r>
              <a:rPr lang="en-US" dirty="0" smtClean="0"/>
              <a:t>).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r="86839" b="58561"/>
          <a:stretch/>
        </p:blipFill>
        <p:spPr>
          <a:xfrm>
            <a:off x="298549" y="4509120"/>
            <a:ext cx="529035" cy="7323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15404" t="47032" r="25935" b="35757"/>
          <a:stretch/>
        </p:blipFill>
        <p:spPr>
          <a:xfrm>
            <a:off x="453020" y="5357948"/>
            <a:ext cx="2372817" cy="3060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9818" b="58561"/>
          <a:stretch/>
        </p:blipFill>
        <p:spPr>
          <a:xfrm>
            <a:off x="897045" y="4509120"/>
            <a:ext cx="2821169" cy="7323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8961" t="61887" r="52556" b="-1"/>
          <a:stretch/>
        </p:blipFill>
        <p:spPr>
          <a:xfrm>
            <a:off x="3174586" y="5157192"/>
            <a:ext cx="1152128" cy="677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419" y="3068960"/>
            <a:ext cx="4285966" cy="1270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176" y="2942600"/>
            <a:ext cx="110479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charge mode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81640" y="4513199"/>
            <a:ext cx="4285966" cy="1270054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557" y="4268139"/>
            <a:ext cx="201529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electroluminescent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7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3059832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6156176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0" y="472514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14 CuadroTexto"/>
          <p:cNvSpPr txBox="1"/>
          <p:nvPr/>
        </p:nvSpPr>
        <p:spPr>
          <a:xfrm>
            <a:off x="6732240" y="2257127"/>
            <a:ext cx="191103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charge recombination</a:t>
            </a:r>
            <a:endParaRPr lang="en-US" b="1"/>
          </a:p>
        </p:txBody>
      </p:sp>
      <p:sp>
        <p:nvSpPr>
          <p:cNvPr id="18" name="17 CuadroTexto"/>
          <p:cNvSpPr txBox="1"/>
          <p:nvPr/>
        </p:nvSpPr>
        <p:spPr>
          <a:xfrm>
            <a:off x="6803999" y="4416366"/>
            <a:ext cx="173316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Landau fluctuations</a:t>
            </a:r>
            <a:endParaRPr lang="en-US" b="1"/>
          </a:p>
        </p:txBody>
      </p:sp>
      <p:sp>
        <p:nvSpPr>
          <p:cNvPr id="21" name="20 CuadroTexto"/>
          <p:cNvSpPr txBox="1"/>
          <p:nvPr/>
        </p:nvSpPr>
        <p:spPr>
          <a:xfrm>
            <a:off x="6372200" y="6554457"/>
            <a:ext cx="258904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(some) other primary processes</a:t>
            </a:r>
            <a:endParaRPr lang="en-US" b="1"/>
          </a:p>
        </p:txBody>
      </p:sp>
      <p:cxnSp>
        <p:nvCxnSpPr>
          <p:cNvPr id="24" name="23 Conector recto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2998011" y="-88"/>
            <a:ext cx="3662221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Primary processes of </a:t>
            </a:r>
            <a:r>
              <a:rPr lang="en-US" sz="1800" dirty="0" smtClean="0"/>
              <a:t>interest in TPCs</a:t>
            </a: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" y="10324"/>
            <a:ext cx="2696739" cy="46210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rgbClr val="009900"/>
            </a:solidFill>
            <a:miter lim="800000"/>
            <a:headEnd/>
            <a:tailEnd/>
          </a:ln>
          <a:effectLst/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" y="707319"/>
            <a:ext cx="3043551" cy="154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3995936" y="2257127"/>
            <a:ext cx="143821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photo-ionization</a:t>
            </a:r>
            <a:endParaRPr lang="en-US" b="1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1795"/>
            <a:ext cx="2521979" cy="160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Rectángulo"/>
          <p:cNvSpPr/>
          <p:nvPr/>
        </p:nvSpPr>
        <p:spPr>
          <a:xfrm>
            <a:off x="3347864" y="1937624"/>
            <a:ext cx="101007" cy="103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79" y="2100378"/>
            <a:ext cx="272934" cy="14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 b="18023"/>
          <a:stretch/>
        </p:blipFill>
        <p:spPr bwMode="auto">
          <a:xfrm>
            <a:off x="3635896" y="2017651"/>
            <a:ext cx="2269604" cy="8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53" y="428888"/>
            <a:ext cx="2538443" cy="1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33 CuadroTexto"/>
          <p:cNvSpPr txBox="1"/>
          <p:nvPr/>
        </p:nvSpPr>
        <p:spPr>
          <a:xfrm>
            <a:off x="6863570" y="607968"/>
            <a:ext cx="660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mtClean="0"/>
              <a:t>P~10bar</a:t>
            </a:r>
            <a:endParaRPr lang="en-US" sz="1100"/>
          </a:p>
        </p:txBody>
      </p:sp>
      <p:cxnSp>
        <p:nvCxnSpPr>
          <p:cNvPr id="36" name="35 Conector recto de flecha"/>
          <p:cNvCxnSpPr/>
          <p:nvPr/>
        </p:nvCxnSpPr>
        <p:spPr>
          <a:xfrm>
            <a:off x="7093408" y="836712"/>
            <a:ext cx="330379" cy="144016"/>
          </a:xfrm>
          <a:prstGeom prst="straightConnector1">
            <a:avLst/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37 Forma libre"/>
          <p:cNvSpPr/>
          <p:nvPr/>
        </p:nvSpPr>
        <p:spPr>
          <a:xfrm>
            <a:off x="8362950" y="523875"/>
            <a:ext cx="332786" cy="1009650"/>
          </a:xfrm>
          <a:custGeom>
            <a:avLst/>
            <a:gdLst>
              <a:gd name="connsiteX0" fmla="*/ 0 w 332786"/>
              <a:gd name="connsiteY0" fmla="*/ 0 h 1009650"/>
              <a:gd name="connsiteX1" fmla="*/ 161925 w 332786"/>
              <a:gd name="connsiteY1" fmla="*/ 95250 h 1009650"/>
              <a:gd name="connsiteX2" fmla="*/ 314325 w 332786"/>
              <a:gd name="connsiteY2" fmla="*/ 361950 h 1009650"/>
              <a:gd name="connsiteX3" fmla="*/ 323850 w 332786"/>
              <a:gd name="connsiteY3" fmla="*/ 723900 h 1009650"/>
              <a:gd name="connsiteX4" fmla="*/ 257175 w 332786"/>
              <a:gd name="connsiteY4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786" h="1009650">
                <a:moveTo>
                  <a:pt x="0" y="0"/>
                </a:moveTo>
                <a:cubicBezTo>
                  <a:pt x="54769" y="17462"/>
                  <a:pt x="109538" y="34925"/>
                  <a:pt x="161925" y="95250"/>
                </a:cubicBezTo>
                <a:cubicBezTo>
                  <a:pt x="214312" y="155575"/>
                  <a:pt x="287338" y="257175"/>
                  <a:pt x="314325" y="361950"/>
                </a:cubicBezTo>
                <a:cubicBezTo>
                  <a:pt x="341313" y="466725"/>
                  <a:pt x="333375" y="615950"/>
                  <a:pt x="323850" y="723900"/>
                </a:cubicBezTo>
                <a:cubicBezTo>
                  <a:pt x="314325" y="831850"/>
                  <a:pt x="285750" y="920750"/>
                  <a:pt x="257175" y="1009650"/>
                </a:cubicBezTo>
              </a:path>
            </a:pathLst>
          </a:custGeom>
          <a:noFill/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41 CuadroTexto"/>
          <p:cNvSpPr txBox="1"/>
          <p:nvPr/>
        </p:nvSpPr>
        <p:spPr>
          <a:xfrm>
            <a:off x="8199626" y="1629377"/>
            <a:ext cx="590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density</a:t>
            </a:r>
            <a:endParaRPr lang="en-US" sz="1100" dirty="0"/>
          </a:p>
        </p:txBody>
      </p:sp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9" y="2813754"/>
            <a:ext cx="2900817" cy="16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395536" y="4417367"/>
            <a:ext cx="19511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ionization ‘quenching’</a:t>
            </a:r>
            <a:endParaRPr lang="en-US" b="1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93479"/>
            <a:ext cx="71454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73660"/>
            <a:ext cx="8953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38" y="2687960"/>
            <a:ext cx="1714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78446"/>
            <a:ext cx="2891830" cy="173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3347864" y="4417367"/>
            <a:ext cx="203132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scintillation ‘quenching’</a:t>
            </a:r>
            <a:endParaRPr lang="en-US" b="1"/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38" y="2596880"/>
            <a:ext cx="685416" cy="44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16" y="2818632"/>
            <a:ext cx="2281316" cy="147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31774" y="2636912"/>
            <a:ext cx="1272065" cy="1622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0" name="Picture 20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t="9336" r="4824" b="9913"/>
          <a:stretch/>
        </p:blipFill>
        <p:spPr bwMode="auto">
          <a:xfrm>
            <a:off x="7014799" y="2634608"/>
            <a:ext cx="752475" cy="6144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7" y="4741977"/>
            <a:ext cx="2383327" cy="178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899592" y="6549032"/>
            <a:ext cx="107593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Fano</a:t>
            </a:r>
            <a:r>
              <a:rPr lang="en-US" b="1" dirty="0" smtClean="0"/>
              <a:t> </a:t>
            </a:r>
            <a:r>
              <a:rPr lang="en-US" b="1" dirty="0" smtClean="0"/>
              <a:t>factor</a:t>
            </a:r>
            <a:endParaRPr lang="en-US" b="1" dirty="0"/>
          </a:p>
        </p:txBody>
      </p:sp>
      <p:pic>
        <p:nvPicPr>
          <p:cNvPr id="5142" name="Picture 2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4" y="4758259"/>
            <a:ext cx="2807492" cy="193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CuadroTexto"/>
          <p:cNvSpPr txBox="1"/>
          <p:nvPr/>
        </p:nvSpPr>
        <p:spPr>
          <a:xfrm>
            <a:off x="3104373" y="6554457"/>
            <a:ext cx="269176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scintillation mechanisms and </a:t>
            </a:r>
            <a:r>
              <a:rPr lang="en-US" b="1" err="1" smtClean="0"/>
              <a:t>wls</a:t>
            </a:r>
            <a:endParaRPr lang="en-US" b="1"/>
          </a:p>
        </p:txBody>
      </p:sp>
      <p:sp>
        <p:nvSpPr>
          <p:cNvPr id="43" name="42 CuadroTexto"/>
          <p:cNvSpPr txBox="1"/>
          <p:nvPr/>
        </p:nvSpPr>
        <p:spPr>
          <a:xfrm>
            <a:off x="6274329" y="4960039"/>
            <a:ext cx="2755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i="1" smtClean="0"/>
              <a:t>IR emission </a:t>
            </a:r>
            <a:r>
              <a:rPr lang="en-US" sz="1100" smtClean="0"/>
              <a:t>(1250nm) for </a:t>
            </a:r>
            <a:r>
              <a:rPr lang="en-US" sz="1100" err="1" smtClean="0"/>
              <a:t>Xe</a:t>
            </a:r>
            <a:r>
              <a:rPr lang="en-US" sz="1100" smtClean="0"/>
              <a:t> and </a:t>
            </a:r>
            <a:r>
              <a:rPr lang="en-US" sz="1100" err="1" smtClean="0"/>
              <a:t>Ar+Xe</a:t>
            </a:r>
            <a:r>
              <a:rPr lang="en-US" sz="1100" smtClean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i="1" smtClean="0"/>
              <a:t>Heat</a:t>
            </a:r>
            <a:r>
              <a:rPr lang="en-US" sz="1100" smtClean="0"/>
              <a:t> (bubble-formation of low energy nuclei recently demonstrated in liquid xenon).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i="1" smtClean="0"/>
              <a:t>Negative ions</a:t>
            </a:r>
            <a:r>
              <a:rPr lang="en-US" sz="1100" smtClean="0"/>
              <a:t> formation.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i="1" smtClean="0"/>
              <a:t>Positive ions </a:t>
            </a:r>
            <a:r>
              <a:rPr lang="en-US" sz="1100" smtClean="0"/>
              <a:t> formation.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i="1" smtClean="0"/>
              <a:t>Appearance of daughter nuclei </a:t>
            </a:r>
            <a:r>
              <a:rPr lang="en-US" sz="1100" smtClean="0"/>
              <a:t>in nuclear reactions (e.g., </a:t>
            </a:r>
            <a:r>
              <a:rPr lang="en-US" sz="1100" baseline="30000" smtClean="0"/>
              <a:t>136</a:t>
            </a:r>
            <a:r>
              <a:rPr lang="en-US" sz="1100" smtClean="0"/>
              <a:t>Ba in </a:t>
            </a:r>
            <a:r>
              <a:rPr lang="en-US" sz="1100" baseline="30000" smtClean="0"/>
              <a:t>136</a:t>
            </a:r>
            <a:r>
              <a:rPr lang="en-US" sz="1100" smtClean="0"/>
              <a:t>Xe).</a:t>
            </a:r>
            <a:endParaRPr lang="en-US" sz="1100"/>
          </a:p>
        </p:txBody>
      </p:sp>
      <p:pic>
        <p:nvPicPr>
          <p:cNvPr id="5143" name="Picture 2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901" y="-3019"/>
            <a:ext cx="1632695" cy="487932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51520" y="2257127"/>
            <a:ext cx="253947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Jesse effect / Penning transfers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27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0"/>
            <a:ext cx="489317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597696"/>
            <a:ext cx="4057774" cy="543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140968"/>
            <a:ext cx="2304256" cy="3304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2597696"/>
            <a:ext cx="4057774" cy="873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3059832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6156176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0" y="472514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2862970" y="-88"/>
            <a:ext cx="3509230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Technical problems /enabling assets</a:t>
            </a:r>
            <a:endParaRPr lang="en-US" sz="1800"/>
          </a:p>
        </p:txBody>
      </p:sp>
      <p:sp>
        <p:nvSpPr>
          <p:cNvPr id="27" name="26 CuadroTexto"/>
          <p:cNvSpPr txBox="1"/>
          <p:nvPr/>
        </p:nvSpPr>
        <p:spPr>
          <a:xfrm>
            <a:off x="3049360" y="4420416"/>
            <a:ext cx="313252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energy resolution and sensitivity limits</a:t>
            </a:r>
            <a:endParaRPr lang="en-US" b="1"/>
          </a:p>
        </p:txBody>
      </p:sp>
      <p:sp>
        <p:nvSpPr>
          <p:cNvPr id="30" name="29 CuadroTexto"/>
          <p:cNvSpPr txBox="1"/>
          <p:nvPr/>
        </p:nvSpPr>
        <p:spPr>
          <a:xfrm>
            <a:off x="1159814" y="6551181"/>
            <a:ext cx="45397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HV</a:t>
            </a:r>
            <a:endParaRPr lang="en-US" b="1"/>
          </a:p>
        </p:txBody>
      </p:sp>
      <p:sp>
        <p:nvSpPr>
          <p:cNvPr id="31" name="30 CuadroTexto"/>
          <p:cNvSpPr txBox="1"/>
          <p:nvPr/>
        </p:nvSpPr>
        <p:spPr>
          <a:xfrm>
            <a:off x="4110348" y="6552139"/>
            <a:ext cx="99418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cryogenics</a:t>
            </a:r>
            <a:endParaRPr lang="en-US" b="1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4405"/>
            <a:ext cx="2179056" cy="213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3707904" y="434405"/>
            <a:ext cx="236949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l</a:t>
            </a:r>
            <a:r>
              <a:rPr lang="en-US" b="1" smtClean="0"/>
              <a:t>ight transparency/collection</a:t>
            </a:r>
            <a:endParaRPr lang="en-US" b="1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/>
          <a:stretch/>
        </p:blipFill>
        <p:spPr bwMode="auto">
          <a:xfrm>
            <a:off x="6592247" y="414189"/>
            <a:ext cx="2228226" cy="20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5 CuadroTexto"/>
          <p:cNvSpPr txBox="1"/>
          <p:nvPr/>
        </p:nvSpPr>
        <p:spPr>
          <a:xfrm>
            <a:off x="6660232" y="2257127"/>
            <a:ext cx="141686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VUV-quenching</a:t>
            </a:r>
            <a:endParaRPr lang="en-US" b="1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98" y="1196752"/>
            <a:ext cx="1446566" cy="45025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88" y="-9008"/>
            <a:ext cx="1661512" cy="492976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3" y="466096"/>
            <a:ext cx="2743022" cy="188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CuadroTexto"/>
          <p:cNvSpPr txBox="1"/>
          <p:nvPr/>
        </p:nvSpPr>
        <p:spPr>
          <a:xfrm>
            <a:off x="179512" y="2257127"/>
            <a:ext cx="20954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a</a:t>
            </a:r>
            <a:r>
              <a:rPr lang="en-US" b="1" smtClean="0"/>
              <a:t>ttachment / purification</a:t>
            </a:r>
            <a:endParaRPr lang="en-US" b="1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8" b="-1"/>
          <a:stretch/>
        </p:blipFill>
        <p:spPr bwMode="auto">
          <a:xfrm>
            <a:off x="6940" y="7563"/>
            <a:ext cx="1562100" cy="45025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72385" y="72905"/>
            <a:ext cx="692818" cy="27699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smtClean="0"/>
              <a:t>(</a:t>
            </a:r>
            <a:r>
              <a:rPr lang="en-US" sz="1200" dirty="0" err="1" smtClean="0"/>
              <a:t>Ar</a:t>
            </a:r>
            <a:r>
              <a:rPr lang="en-US" sz="1200" dirty="0" smtClean="0"/>
              <a:t> gas)</a:t>
            </a:r>
            <a:endParaRPr lang="en-US" sz="1200" dirty="0"/>
          </a:p>
        </p:txBody>
      </p:sp>
      <p:sp>
        <p:nvSpPr>
          <p:cNvPr id="34" name="33 CuadroTexto"/>
          <p:cNvSpPr txBox="1"/>
          <p:nvPr/>
        </p:nvSpPr>
        <p:spPr>
          <a:xfrm>
            <a:off x="1788561" y="572548"/>
            <a:ext cx="848309" cy="27699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smtClean="0"/>
              <a:t>(</a:t>
            </a:r>
            <a:r>
              <a:rPr lang="en-US" sz="1200" dirty="0" err="1" smtClean="0"/>
              <a:t>Ar</a:t>
            </a:r>
            <a:r>
              <a:rPr lang="en-US" sz="1200" dirty="0" smtClean="0"/>
              <a:t> liquid)</a:t>
            </a:r>
            <a:endParaRPr lang="en-US" sz="1200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7720"/>
            <a:ext cx="885825" cy="381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54" y="3797796"/>
            <a:ext cx="24193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929663" y="2610691"/>
            <a:ext cx="1388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c</a:t>
            </a:r>
            <a:r>
              <a:rPr lang="en-US" u="sng" smtClean="0"/>
              <a:t>ontained events</a:t>
            </a:r>
            <a:endParaRPr lang="en-US" u="sng"/>
          </a:p>
        </p:txBody>
      </p:sp>
      <p:sp>
        <p:nvSpPr>
          <p:cNvPr id="39" name="38 CuadroTexto"/>
          <p:cNvSpPr txBox="1"/>
          <p:nvPr/>
        </p:nvSpPr>
        <p:spPr>
          <a:xfrm>
            <a:off x="3822135" y="3553271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uncontained events</a:t>
            </a:r>
            <a:endParaRPr lang="en-US" u="sng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24944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-1"/>
          <a:stretch/>
        </p:blipFill>
        <p:spPr bwMode="auto">
          <a:xfrm>
            <a:off x="218294" y="2639266"/>
            <a:ext cx="2625514" cy="171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246981" y="4105647"/>
            <a:ext cx="218782" cy="1354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27 CuadroTexto"/>
          <p:cNvSpPr txBox="1"/>
          <p:nvPr/>
        </p:nvSpPr>
        <p:spPr>
          <a:xfrm>
            <a:off x="35496" y="4420415"/>
            <a:ext cx="277191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f</a:t>
            </a:r>
            <a:r>
              <a:rPr lang="en-US" b="1" smtClean="0"/>
              <a:t>luctuations during multiplication</a:t>
            </a:r>
            <a:endParaRPr lang="en-US" b="1"/>
          </a:p>
        </p:txBody>
      </p: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600351"/>
            <a:ext cx="2107926" cy="212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28 CuadroTexto"/>
          <p:cNvSpPr txBox="1"/>
          <p:nvPr/>
        </p:nvSpPr>
        <p:spPr>
          <a:xfrm>
            <a:off x="6444208" y="4417364"/>
            <a:ext cx="249606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r</a:t>
            </a:r>
            <a:r>
              <a:rPr lang="en-US" b="1" smtClean="0"/>
              <a:t>eadout layout and electronics</a:t>
            </a:r>
            <a:endParaRPr lang="en-US" b="1"/>
          </a:p>
        </p:txBody>
      </p:sp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" y="4786707"/>
            <a:ext cx="2808008" cy="17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53" y="5045370"/>
            <a:ext cx="3074198" cy="140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/>
          <a:stretch/>
        </p:blipFill>
        <p:spPr bwMode="auto">
          <a:xfrm>
            <a:off x="6717947" y="4794297"/>
            <a:ext cx="2102526" cy="187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CuadroTexto"/>
          <p:cNvSpPr txBox="1"/>
          <p:nvPr/>
        </p:nvSpPr>
        <p:spPr>
          <a:xfrm>
            <a:off x="7020272" y="6552139"/>
            <a:ext cx="139493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simulation tools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4438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5148064" y="123611"/>
            <a:ext cx="3608680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Gas magic I (pressure dependencies)</a:t>
            </a:r>
            <a:endParaRPr lang="en-US" sz="180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67"/>
          <a:stretch/>
        </p:blipFill>
        <p:spPr bwMode="auto">
          <a:xfrm>
            <a:off x="107504" y="44624"/>
            <a:ext cx="4559806" cy="277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3" r="1" b="58296"/>
          <a:stretch/>
        </p:blipFill>
        <p:spPr bwMode="auto">
          <a:xfrm>
            <a:off x="2392869" y="2987197"/>
            <a:ext cx="2251139" cy="18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58912"/>
            <a:ext cx="2260857" cy="197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89" r="50000"/>
          <a:stretch/>
        </p:blipFill>
        <p:spPr bwMode="auto">
          <a:xfrm>
            <a:off x="2420781" y="4855297"/>
            <a:ext cx="2223227" cy="188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8296"/>
          <a:stretch/>
        </p:blipFill>
        <p:spPr bwMode="auto">
          <a:xfrm>
            <a:off x="179512" y="2986115"/>
            <a:ext cx="2126640" cy="188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95736" y="3429000"/>
            <a:ext cx="225045" cy="7920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Rectángulo"/>
          <p:cNvSpPr/>
          <p:nvPr/>
        </p:nvSpPr>
        <p:spPr>
          <a:xfrm>
            <a:off x="2368361" y="4437112"/>
            <a:ext cx="11540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 Forma libre"/>
          <p:cNvSpPr/>
          <p:nvPr/>
        </p:nvSpPr>
        <p:spPr>
          <a:xfrm>
            <a:off x="858644" y="3232594"/>
            <a:ext cx="1204332" cy="714938"/>
          </a:xfrm>
          <a:custGeom>
            <a:avLst/>
            <a:gdLst>
              <a:gd name="connsiteX0" fmla="*/ 0 w 1204332"/>
              <a:gd name="connsiteY0" fmla="*/ 112772 h 714938"/>
              <a:gd name="connsiteX1" fmla="*/ 535258 w 1204332"/>
              <a:gd name="connsiteY1" fmla="*/ 45865 h 714938"/>
              <a:gd name="connsiteX2" fmla="*/ 1204332 w 1204332"/>
              <a:gd name="connsiteY2" fmla="*/ 714938 h 714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4332" h="714938">
                <a:moveTo>
                  <a:pt x="0" y="112772"/>
                </a:moveTo>
                <a:cubicBezTo>
                  <a:pt x="167268" y="29138"/>
                  <a:pt x="334536" y="-54496"/>
                  <a:pt x="535258" y="45865"/>
                </a:cubicBezTo>
                <a:cubicBezTo>
                  <a:pt x="735980" y="146226"/>
                  <a:pt x="970156" y="430582"/>
                  <a:pt x="1204332" y="71493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 Forma libre"/>
          <p:cNvSpPr/>
          <p:nvPr/>
        </p:nvSpPr>
        <p:spPr>
          <a:xfrm>
            <a:off x="3634019" y="3159844"/>
            <a:ext cx="659201" cy="475454"/>
          </a:xfrm>
          <a:custGeom>
            <a:avLst/>
            <a:gdLst>
              <a:gd name="connsiteX0" fmla="*/ 1279 w 659201"/>
              <a:gd name="connsiteY0" fmla="*/ 252429 h 475454"/>
              <a:gd name="connsiteX1" fmla="*/ 45883 w 659201"/>
              <a:gd name="connsiteY1" fmla="*/ 196673 h 475454"/>
              <a:gd name="connsiteX2" fmla="*/ 302361 w 659201"/>
              <a:gd name="connsiteY2" fmla="*/ 7102 h 475454"/>
              <a:gd name="connsiteX3" fmla="*/ 659201 w 659201"/>
              <a:gd name="connsiteY3" fmla="*/ 475454 h 475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201" h="475454">
                <a:moveTo>
                  <a:pt x="1279" y="252429"/>
                </a:moveTo>
                <a:cubicBezTo>
                  <a:pt x="-1509" y="244995"/>
                  <a:pt x="-4297" y="237561"/>
                  <a:pt x="45883" y="196673"/>
                </a:cubicBezTo>
                <a:cubicBezTo>
                  <a:pt x="96063" y="155785"/>
                  <a:pt x="200141" y="-39361"/>
                  <a:pt x="302361" y="7102"/>
                </a:cubicBezTo>
                <a:cubicBezTo>
                  <a:pt x="404581" y="53565"/>
                  <a:pt x="531891" y="264509"/>
                  <a:pt x="659201" y="47545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 Forma libre"/>
          <p:cNvSpPr/>
          <p:nvPr/>
        </p:nvSpPr>
        <p:spPr>
          <a:xfrm>
            <a:off x="880946" y="5111640"/>
            <a:ext cx="1248937" cy="307853"/>
          </a:xfrm>
          <a:custGeom>
            <a:avLst/>
            <a:gdLst>
              <a:gd name="connsiteX0" fmla="*/ 0 w 1248937"/>
              <a:gd name="connsiteY0" fmla="*/ 307853 h 307853"/>
              <a:gd name="connsiteX1" fmla="*/ 156117 w 1248937"/>
              <a:gd name="connsiteY1" fmla="*/ 84828 h 307853"/>
              <a:gd name="connsiteX2" fmla="*/ 635620 w 1248937"/>
              <a:gd name="connsiteY2" fmla="*/ 6770 h 307853"/>
              <a:gd name="connsiteX3" fmla="*/ 1248937 w 1248937"/>
              <a:gd name="connsiteY3" fmla="*/ 240945 h 30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8937" h="307853">
                <a:moveTo>
                  <a:pt x="0" y="307853"/>
                </a:moveTo>
                <a:cubicBezTo>
                  <a:pt x="25090" y="221430"/>
                  <a:pt x="50180" y="135008"/>
                  <a:pt x="156117" y="84828"/>
                </a:cubicBezTo>
                <a:cubicBezTo>
                  <a:pt x="262054" y="34648"/>
                  <a:pt x="453483" y="-19249"/>
                  <a:pt x="635620" y="6770"/>
                </a:cubicBezTo>
                <a:cubicBezTo>
                  <a:pt x="817757" y="32789"/>
                  <a:pt x="1033347" y="136867"/>
                  <a:pt x="1248937" y="24094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Forma libre"/>
          <p:cNvSpPr/>
          <p:nvPr/>
        </p:nvSpPr>
        <p:spPr>
          <a:xfrm>
            <a:off x="3200400" y="5183675"/>
            <a:ext cx="1293541" cy="570354"/>
          </a:xfrm>
          <a:custGeom>
            <a:avLst/>
            <a:gdLst>
              <a:gd name="connsiteX0" fmla="*/ 0 w 1293541"/>
              <a:gd name="connsiteY0" fmla="*/ 146608 h 570354"/>
              <a:gd name="connsiteX1" fmla="*/ 234176 w 1293541"/>
              <a:gd name="connsiteY1" fmla="*/ 12793 h 570354"/>
              <a:gd name="connsiteX2" fmla="*/ 468351 w 1293541"/>
              <a:gd name="connsiteY2" fmla="*/ 68549 h 570354"/>
              <a:gd name="connsiteX3" fmla="*/ 1293541 w 1293541"/>
              <a:gd name="connsiteY3" fmla="*/ 570354 h 57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541" h="570354">
                <a:moveTo>
                  <a:pt x="0" y="146608"/>
                </a:moveTo>
                <a:cubicBezTo>
                  <a:pt x="78059" y="86205"/>
                  <a:pt x="156118" y="25803"/>
                  <a:pt x="234176" y="12793"/>
                </a:cubicBezTo>
                <a:cubicBezTo>
                  <a:pt x="312235" y="-217"/>
                  <a:pt x="291790" y="-24378"/>
                  <a:pt x="468351" y="68549"/>
                </a:cubicBezTo>
                <a:cubicBezTo>
                  <a:pt x="644912" y="161476"/>
                  <a:pt x="969226" y="365915"/>
                  <a:pt x="1293541" y="57035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9601"/>
            <a:ext cx="3196545" cy="316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2613"/>
            <a:ext cx="3246746" cy="270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5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23610" y="107340"/>
            <a:ext cx="2672526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Gas magic II (gas mixture)</a:t>
            </a:r>
            <a:endParaRPr lang="en-US" sz="180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77" y="548680"/>
            <a:ext cx="4684127" cy="336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6" y="3573016"/>
            <a:ext cx="4474092" cy="256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59097"/>
            <a:ext cx="2868977" cy="284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151150"/>
            <a:ext cx="3816424" cy="261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246634" y="2996952"/>
            <a:ext cx="1984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argon </a:t>
            </a:r>
            <a:r>
              <a:rPr lang="en-US" u="sng" dirty="0" smtClean="0"/>
              <a:t>mixtures</a:t>
            </a:r>
          </a:p>
          <a:p>
            <a:pPr algn="ctr"/>
            <a:r>
              <a:rPr lang="en-US" u="sng" dirty="0" smtClean="0"/>
              <a:t>(</a:t>
            </a:r>
            <a:r>
              <a:rPr lang="en-US" u="sng" dirty="0" err="1" smtClean="0"/>
              <a:t>microbulk</a:t>
            </a:r>
            <a:r>
              <a:rPr lang="en-US" u="sng" dirty="0" smtClean="0"/>
              <a:t> </a:t>
            </a:r>
            <a:r>
              <a:rPr lang="en-US" u="sng" dirty="0" err="1" smtClean="0"/>
              <a:t>Micromegas</a:t>
            </a:r>
            <a:r>
              <a:rPr lang="en-US" u="sng" dirty="0" smtClean="0"/>
              <a:t>)</a:t>
            </a:r>
            <a:endParaRPr lang="en-US" u="sng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09" y="6137707"/>
            <a:ext cx="1303387" cy="72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59026"/>
            <a:ext cx="7069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4 Conector recto de flecha"/>
          <p:cNvCxnSpPr>
            <a:stCxn id="8200" idx="0"/>
          </p:cNvCxnSpPr>
          <p:nvPr/>
        </p:nvCxnSpPr>
        <p:spPr>
          <a:xfrm flipH="1" flipV="1">
            <a:off x="1115616" y="5733256"/>
            <a:ext cx="857550" cy="62577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flipV="1">
            <a:off x="2182644" y="5661248"/>
            <a:ext cx="1093212" cy="69777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 CuadroTexto"/>
          <p:cNvSpPr txBox="1"/>
          <p:nvPr/>
        </p:nvSpPr>
        <p:spPr>
          <a:xfrm>
            <a:off x="5724128" y="6157582"/>
            <a:ext cx="1912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/>
              <a:t>e</a:t>
            </a:r>
            <a:r>
              <a:rPr lang="en-US" u="sng" smtClean="0"/>
              <a:t>lectroluminescent TPC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4728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23132" y="573128"/>
            <a:ext cx="3316538" cy="625941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3359118" y="107340"/>
            <a:ext cx="5468164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Ionization detection (I): multiplication in quenched gases</a:t>
            </a:r>
            <a:endParaRPr lang="en-US" sz="180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527"/>
            <a:ext cx="29622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66252"/>
            <a:ext cx="2857838" cy="179174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3 Conector recto de flecha"/>
          <p:cNvCxnSpPr/>
          <p:nvPr/>
        </p:nvCxnSpPr>
        <p:spPr>
          <a:xfrm>
            <a:off x="6228184" y="1340768"/>
            <a:ext cx="0" cy="51845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6372200" y="630932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/>
              <a:t>m</a:t>
            </a:r>
            <a:r>
              <a:rPr lang="en-US" u="sng" smtClean="0"/>
              <a:t>aximum gain decreases the heavier</a:t>
            </a:r>
          </a:p>
          <a:p>
            <a:r>
              <a:rPr lang="en-US" u="sng" smtClean="0"/>
              <a:t>the noble gas</a:t>
            </a:r>
            <a:endParaRPr lang="en-US" u="sng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37" y="625972"/>
            <a:ext cx="2417951" cy="256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 de flecha"/>
          <p:cNvCxnSpPr/>
          <p:nvPr/>
        </p:nvCxnSpPr>
        <p:spPr>
          <a:xfrm>
            <a:off x="6588224" y="3265820"/>
            <a:ext cx="23413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6452592" y="3409836"/>
            <a:ext cx="2690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/>
              <a:t>m</a:t>
            </a:r>
            <a:r>
              <a:rPr lang="en-US" u="sng" smtClean="0"/>
              <a:t>aximum gain increases the lower</a:t>
            </a:r>
          </a:p>
          <a:p>
            <a:r>
              <a:rPr lang="en-US" u="sng"/>
              <a:t>t</a:t>
            </a:r>
            <a:r>
              <a:rPr lang="en-US" u="sng" smtClean="0"/>
              <a:t>he charge density</a:t>
            </a:r>
            <a:endParaRPr lang="en-US" u="sng"/>
          </a:p>
        </p:txBody>
      </p:sp>
      <p:sp>
        <p:nvSpPr>
          <p:cNvPr id="6" name="5 CuadroTexto"/>
          <p:cNvSpPr txBox="1"/>
          <p:nvPr/>
        </p:nvSpPr>
        <p:spPr>
          <a:xfrm>
            <a:off x="6660232" y="4492277"/>
            <a:ext cx="217149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results consistent with an overall charge density limit of ~2x10</a:t>
            </a:r>
            <a:r>
              <a:rPr lang="en-US" baseline="30000" dirty="0" smtClean="0"/>
              <a:t>9 </a:t>
            </a:r>
            <a:r>
              <a:rPr lang="en-US" dirty="0" smtClean="0"/>
              <a:t>e/mm</a:t>
            </a:r>
            <a:r>
              <a:rPr lang="en-US" baseline="30000" dirty="0" smtClean="0"/>
              <a:t>2</a:t>
            </a:r>
            <a:r>
              <a:rPr lang="en-US" dirty="0" smtClean="0"/>
              <a:t>.</a:t>
            </a:r>
            <a:endParaRPr lang="en-US" baseline="30000" dirty="0" smtClean="0"/>
          </a:p>
          <a:p>
            <a:pPr algn="just"/>
            <a:r>
              <a:rPr lang="en-US" dirty="0" smtClean="0"/>
              <a:t>(in the way to overcome the good old </a:t>
            </a:r>
            <a:r>
              <a:rPr lang="en-US" dirty="0" err="1" smtClean="0"/>
              <a:t>Raether</a:t>
            </a:r>
            <a:r>
              <a:rPr lang="en-US" dirty="0" smtClean="0"/>
              <a:t> limit notion…)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211"/>
          <a:stretch/>
        </p:blipFill>
        <p:spPr>
          <a:xfrm>
            <a:off x="3093290" y="636232"/>
            <a:ext cx="3078433" cy="6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"/>
          <p:cNvSpPr/>
          <p:nvPr/>
        </p:nvSpPr>
        <p:spPr>
          <a:xfrm>
            <a:off x="49572" y="548680"/>
            <a:ext cx="4594436" cy="63093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2267744" y="107340"/>
            <a:ext cx="5788764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Ionization detection (II): operation under extreme conditions</a:t>
            </a:r>
            <a:endParaRPr lang="en-US" sz="180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2" y="805609"/>
            <a:ext cx="4028966" cy="353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1690805" y="476672"/>
            <a:ext cx="1513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u</a:t>
            </a:r>
            <a:r>
              <a:rPr lang="en-US" sz="1600" smtClean="0"/>
              <a:t>ltra-pure argon</a:t>
            </a:r>
            <a:endParaRPr lang="en-US" sz="1600"/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2" t="10733"/>
          <a:stretch/>
        </p:blipFill>
        <p:spPr bwMode="auto">
          <a:xfrm>
            <a:off x="144016" y="4437112"/>
            <a:ext cx="4427984" cy="23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292080" y="4343618"/>
            <a:ext cx="3515216" cy="251438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39" y="4684637"/>
            <a:ext cx="2918701" cy="21287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6220455" y="4343618"/>
            <a:ext cx="1951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‘pure’ SF</a:t>
            </a:r>
            <a:r>
              <a:rPr lang="en-US" sz="1600" baseline="-25000" smtClean="0"/>
              <a:t>6 </a:t>
            </a:r>
            <a:r>
              <a:rPr lang="en-US" sz="1600" smtClean="0"/>
              <a:t>at 40mbar!</a:t>
            </a:r>
            <a:endParaRPr lang="en-US" sz="1600"/>
          </a:p>
        </p:txBody>
      </p:sp>
      <p:cxnSp>
        <p:nvCxnSpPr>
          <p:cNvPr id="12" name="11 Conector recto de flecha"/>
          <p:cNvCxnSpPr/>
          <p:nvPr/>
        </p:nvCxnSpPr>
        <p:spPr>
          <a:xfrm flipH="1">
            <a:off x="6646372" y="6021288"/>
            <a:ext cx="6619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55" y="792685"/>
            <a:ext cx="3838233" cy="35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516216" y="476672"/>
            <a:ext cx="129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‘pure’ helium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4517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5130220" y="521276"/>
            <a:ext cx="3972785" cy="63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3995936" y="107340"/>
            <a:ext cx="4634602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Ionization detection (</a:t>
            </a:r>
            <a:r>
              <a:rPr lang="en-US" sz="1800" smtClean="0"/>
              <a:t>III</a:t>
            </a:r>
            <a:r>
              <a:rPr lang="en-US" sz="1800"/>
              <a:t>): s</a:t>
            </a:r>
            <a:r>
              <a:rPr lang="en-US" sz="1800" smtClean="0"/>
              <a:t>econdary scintillation</a:t>
            </a:r>
            <a:endParaRPr lang="en-US" sz="180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390267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b="976"/>
          <a:stretch/>
        </p:blipFill>
        <p:spPr bwMode="auto">
          <a:xfrm>
            <a:off x="624567" y="4320480"/>
            <a:ext cx="2939321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78126"/>
            <a:ext cx="3173834" cy="30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94087" y="4281945"/>
            <a:ext cx="1714500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45" y="2852936"/>
            <a:ext cx="1714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20" y="3195836"/>
            <a:ext cx="1809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93428" y="168895"/>
            <a:ext cx="165301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mtClean="0"/>
              <a:t>electroluminescence</a:t>
            </a:r>
            <a:endParaRPr lang="en-US"/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79" y="3967595"/>
            <a:ext cx="3443709" cy="277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6516216" y="620688"/>
            <a:ext cx="179728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  <a:r>
              <a:rPr lang="en-US" smtClean="0"/>
              <a:t>valanche scintillation</a:t>
            </a:r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7279177" y="2554534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</a:t>
            </a:r>
            <a:r>
              <a:rPr lang="en-US" smtClean="0"/>
              <a:t>niform field</a:t>
            </a:r>
            <a:endParaRPr lang="en-US"/>
          </a:p>
        </p:txBody>
      </p:sp>
      <p:sp>
        <p:nvSpPr>
          <p:cNvPr id="25" name="24 CuadroTexto"/>
          <p:cNvSpPr txBox="1"/>
          <p:nvPr/>
        </p:nvSpPr>
        <p:spPr>
          <a:xfrm>
            <a:off x="5855331" y="4005064"/>
            <a:ext cx="7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3-GEM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99384" y="6550223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from </a:t>
            </a:r>
            <a:r>
              <a:rPr lang="en-US" err="1" smtClean="0"/>
              <a:t>scopus</a:t>
            </a:r>
            <a:r>
              <a:rPr lang="en-US" smtClean="0"/>
              <a:t> (efficiency and purity of selections verified to be within </a:t>
            </a:r>
            <a:r>
              <a:rPr lang="en-US" smtClean="0"/>
              <a:t>80</a:t>
            </a:r>
            <a:r>
              <a:rPr lang="en-US" smtClean="0"/>
              <a:t>%)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07704" y="5790237"/>
            <a:ext cx="5400600" cy="307777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TPCs are increasingly interesting… but also increasingly easier to build!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537878"/>
            <a:ext cx="6624736" cy="50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075265" y="3131676"/>
            <a:ext cx="2864887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s</a:t>
            </a:r>
            <a:r>
              <a:rPr lang="en-US" sz="1800" smtClean="0"/>
              <a:t>ome paradigmatic examples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462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822767" y="107340"/>
            <a:ext cx="1469313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Active targets</a:t>
            </a:r>
            <a:endParaRPr lang="en-US" sz="180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1403"/>
            <a:ext cx="39271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870" y="1556792"/>
            <a:ext cx="4906634" cy="230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971600" y="692696"/>
            <a:ext cx="1091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ACTAR TPC</a:t>
            </a:r>
            <a:endParaRPr lang="en-US" i="1" u="sng"/>
          </a:p>
        </p:txBody>
      </p:sp>
      <p:sp>
        <p:nvSpPr>
          <p:cNvPr id="7" name="6 CuadroTexto"/>
          <p:cNvSpPr txBox="1"/>
          <p:nvPr/>
        </p:nvSpPr>
        <p:spPr>
          <a:xfrm>
            <a:off x="6173180" y="692696"/>
            <a:ext cx="7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AT-TPC</a:t>
            </a:r>
            <a:endParaRPr lang="en-US" i="1" u="sng"/>
          </a:p>
        </p:txBody>
      </p:sp>
      <p:sp>
        <p:nvSpPr>
          <p:cNvPr id="4" name="3 CuadroTexto"/>
          <p:cNvSpPr txBox="1"/>
          <p:nvPr/>
        </p:nvSpPr>
        <p:spPr>
          <a:xfrm>
            <a:off x="35497" y="4493438"/>
            <a:ext cx="41663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General-purpose TPC for reaction (but also decay) studies, with a size of 25cm x 25cm x 25cm.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High density readout (2mm x 2mm pixels) </a:t>
            </a:r>
            <a:r>
              <a:rPr lang="en-US"/>
              <a:t>with gas-tight punch-through </a:t>
            </a:r>
            <a:r>
              <a:rPr lang="en-US" smtClean="0"/>
              <a:t>pins for socket connection.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Micromegas readout.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16384 channels.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Operation from -1 to 3 bar.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Makes use of the </a:t>
            </a:r>
            <a:r>
              <a:rPr lang="en-US"/>
              <a:t>A</a:t>
            </a:r>
            <a:r>
              <a:rPr lang="en-US" smtClean="0"/>
              <a:t>GET chip.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Under commissioning.</a:t>
            </a:r>
            <a:endParaRPr lang="en-US"/>
          </a:p>
        </p:txBody>
      </p:sp>
      <p:sp>
        <p:nvSpPr>
          <p:cNvPr id="10" name="9 CuadroTexto"/>
          <p:cNvSpPr txBox="1"/>
          <p:nvPr/>
        </p:nvSpPr>
        <p:spPr>
          <a:xfrm>
            <a:off x="4654098" y="4494019"/>
            <a:ext cx="41663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General-purpose cylindrical TPC for reaction studies in a </a:t>
            </a:r>
            <a:r>
              <a:rPr lang="en-US" smtClean="0">
                <a:cs typeface="Times New Roman" panose="02020603050405020304" pitchFamily="18" charset="0"/>
              </a:rPr>
              <a:t>variety of gases (H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, He, </a:t>
            </a:r>
            <a:r>
              <a:rPr lang="en-US" err="1" smtClean="0">
                <a:cs typeface="Times New Roman" panose="02020603050405020304" pitchFamily="18" charset="0"/>
              </a:rPr>
              <a:t>Ar</a:t>
            </a:r>
            <a:r>
              <a:rPr lang="en-US" smtClean="0">
                <a:cs typeface="Times New Roman" panose="02020603050405020304" pitchFamily="18" charset="0"/>
              </a:rPr>
              <a:t>, CO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…) with a size of 100 cm x </a:t>
            </a:r>
            <a:r>
              <a:rPr lang="el-GR" smtClean="0">
                <a:cs typeface="Times New Roman" panose="02020603050405020304" pitchFamily="18" charset="0"/>
              </a:rPr>
              <a:t>π</a:t>
            </a:r>
            <a:r>
              <a:rPr lang="en-US" smtClean="0">
                <a:cs typeface="Times New Roman" panose="02020603050405020304" pitchFamily="18" charset="0"/>
              </a:rPr>
              <a:t>30</a:t>
            </a:r>
            <a:r>
              <a:rPr lang="en-US" baseline="30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 </a:t>
            </a:r>
            <a:r>
              <a:rPr lang="en-US" smtClean="0"/>
              <a:t>cm.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At FRIB in Michigan.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10240 radial pads.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Microbulk </a:t>
            </a:r>
            <a:r>
              <a:rPr lang="en-US"/>
              <a:t>M</a:t>
            </a:r>
            <a:r>
              <a:rPr lang="en-US" smtClean="0"/>
              <a:t>icromegas readout.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Makes use of the </a:t>
            </a:r>
            <a:r>
              <a:rPr lang="en-US"/>
              <a:t>A</a:t>
            </a:r>
            <a:r>
              <a:rPr lang="en-US" smtClean="0"/>
              <a:t>GET chip.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Magnetic field available up to 2T.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Can be tilted (!).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/>
              <a:t>Running.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646443" y="107340"/>
            <a:ext cx="2005677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Decay/implantation</a:t>
            </a:r>
            <a:endParaRPr lang="en-US" sz="180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1"/>
          <a:stretch/>
        </p:blipFill>
        <p:spPr bwMode="auto">
          <a:xfrm>
            <a:off x="1547663" y="832470"/>
            <a:ext cx="2733454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17" y="1044540"/>
            <a:ext cx="3128911" cy="346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4089633" y="692696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Warsaw TPC</a:t>
            </a:r>
            <a:endParaRPr lang="en-US" i="1" u="sng"/>
          </a:p>
        </p:txBody>
      </p:sp>
      <p:sp>
        <p:nvSpPr>
          <p:cNvPr id="6" name="5 CuadroTexto"/>
          <p:cNvSpPr txBox="1"/>
          <p:nvPr/>
        </p:nvSpPr>
        <p:spPr>
          <a:xfrm>
            <a:off x="2277834" y="4636874"/>
            <a:ext cx="41663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General-purpose TPC for decay studies, with a size of ~(20 cm)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2D+1D readout (CCD camera + PM).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~100μm equivalent pixel size at the object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Operation at ~1bar.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(</a:t>
            </a:r>
            <a:r>
              <a:rPr lang="en-US" err="1" smtClean="0">
                <a:cs typeface="Times New Roman" panose="02020603050405020304" pitchFamily="18" charset="0"/>
              </a:rPr>
              <a:t>Ar</a:t>
            </a:r>
            <a:r>
              <a:rPr lang="en-US" smtClean="0">
                <a:cs typeface="Times New Roman" panose="02020603050405020304" pitchFamily="18" charset="0"/>
              </a:rPr>
              <a:t>)+He+N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+(CH</a:t>
            </a:r>
            <a:r>
              <a:rPr lang="en-US" baseline="-25000" smtClean="0">
                <a:cs typeface="Times New Roman" panose="02020603050405020304" pitchFamily="18" charset="0"/>
              </a:rPr>
              <a:t>4</a:t>
            </a:r>
            <a:r>
              <a:rPr lang="en-US" smtClean="0"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Scintillation generated via a 4-GEM structure.</a:t>
            </a: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Running since around 10y.</a:t>
            </a:r>
            <a:endParaRPr lang="en-US"/>
          </a:p>
        </p:txBody>
      </p:sp>
      <p:sp>
        <p:nvSpPr>
          <p:cNvPr id="2" name="1 CuadroTexto"/>
          <p:cNvSpPr txBox="1"/>
          <p:nvPr/>
        </p:nvSpPr>
        <p:spPr>
          <a:xfrm>
            <a:off x="4649281" y="2132856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2p-decay (</a:t>
            </a:r>
            <a:r>
              <a:rPr lang="en-US" baseline="30000" smtClean="0">
                <a:solidFill>
                  <a:schemeClr val="bg1"/>
                </a:solidFill>
              </a:rPr>
              <a:t>45</a:t>
            </a:r>
            <a:r>
              <a:rPr lang="en-US" smtClean="0">
                <a:solidFill>
                  <a:schemeClr val="bg1"/>
                </a:solidFill>
              </a:rPr>
              <a:t>Fe)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9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31840" y="107340"/>
            <a:ext cx="3211135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Neutrino-less double beta decay</a:t>
            </a:r>
            <a:endParaRPr lang="en-US" sz="180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64704"/>
            <a:ext cx="471371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10" y="620688"/>
            <a:ext cx="414838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23528" y="4636874"/>
            <a:ext cx="4320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NEXT phase-I 10bar-TPC for the measurement of </a:t>
            </a:r>
            <a:r>
              <a:rPr lang="el-GR" smtClean="0">
                <a:cs typeface="Times New Roman" panose="02020603050405020304" pitchFamily="18" charset="0"/>
              </a:rPr>
              <a:t>ββ</a:t>
            </a:r>
            <a:r>
              <a:rPr lang="es-ES" smtClean="0">
                <a:cs typeface="Times New Roman" panose="02020603050405020304" pitchFamily="18" charset="0"/>
              </a:rPr>
              <a:t>0 in </a:t>
            </a:r>
            <a:r>
              <a:rPr lang="es-ES" baseline="30000" smtClean="0">
                <a:cs typeface="Times New Roman" panose="02020603050405020304" pitchFamily="18" charset="0"/>
              </a:rPr>
              <a:t>136</a:t>
            </a:r>
            <a:r>
              <a:rPr lang="es-ES" smtClean="0">
                <a:cs typeface="Times New Roman" panose="02020603050405020304" pitchFamily="18" charset="0"/>
              </a:rPr>
              <a:t>Xe</a:t>
            </a:r>
            <a:r>
              <a:rPr lang="en-US" smtClean="0">
                <a:cs typeface="Times New Roman" panose="02020603050405020304" pitchFamily="18" charset="0"/>
              </a:rPr>
              <a:t>, with a size of ~</a:t>
            </a:r>
            <a:r>
              <a:rPr lang="en-US">
                <a:cs typeface="Times New Roman" panose="02020603050405020304" pitchFamily="18" charset="0"/>
              </a:rPr>
              <a:t> 5</a:t>
            </a:r>
            <a:r>
              <a:rPr lang="en-US" smtClean="0">
                <a:cs typeface="Times New Roman" panose="02020603050405020304" pitchFamily="18" charset="0"/>
              </a:rPr>
              <a:t>0 </a:t>
            </a:r>
            <a:r>
              <a:rPr lang="en-US">
                <a:cs typeface="Times New Roman" panose="02020603050405020304" pitchFamily="18" charset="0"/>
              </a:rPr>
              <a:t>cm x </a:t>
            </a:r>
            <a:r>
              <a:rPr lang="el-GR" smtClean="0">
                <a:cs typeface="Times New Roman" panose="02020603050405020304" pitchFamily="18" charset="0"/>
              </a:rPr>
              <a:t>π</a:t>
            </a:r>
            <a:r>
              <a:rPr lang="en-US" smtClean="0">
                <a:cs typeface="Times New Roman" panose="02020603050405020304" pitchFamily="18" charset="0"/>
              </a:rPr>
              <a:t>20</a:t>
            </a:r>
            <a:r>
              <a:rPr lang="en-US" baseline="30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 cm</a:t>
            </a:r>
            <a:r>
              <a:rPr lang="en-US" baseline="3000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Double readout: PM (3inches) + SiPM (10mm-pitch).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Optical TPC operated in electroluminescent mode.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Radiopure.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Running at </a:t>
            </a:r>
            <a:r>
              <a:rPr lang="en-US" err="1" smtClean="0"/>
              <a:t>Laboratorio</a:t>
            </a:r>
            <a:r>
              <a:rPr lang="en-US" smtClean="0"/>
              <a:t> </a:t>
            </a:r>
            <a:r>
              <a:rPr lang="en-US" err="1" smtClean="0"/>
              <a:t>Subterraneo</a:t>
            </a:r>
            <a:r>
              <a:rPr lang="en-US" smtClean="0"/>
              <a:t> de Canfranc (LSC).</a:t>
            </a:r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1369809" y="422792"/>
            <a:ext cx="1046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NEXT-NEW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29524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5" y="260648"/>
            <a:ext cx="3984247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73016"/>
            <a:ext cx="2644190" cy="235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66127"/>
            <a:ext cx="1415475" cy="46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/>
          <a:stretch/>
        </p:blipFill>
        <p:spPr bwMode="auto">
          <a:xfrm>
            <a:off x="2582734" y="3284984"/>
            <a:ext cx="2649061" cy="264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35175" y="456927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DRIFT</a:t>
            </a:r>
            <a:endParaRPr lang="en-US" i="1" u="sng"/>
          </a:p>
        </p:txBody>
      </p:sp>
      <p:sp>
        <p:nvSpPr>
          <p:cNvPr id="15" name="14 CuadroTexto"/>
          <p:cNvSpPr txBox="1"/>
          <p:nvPr/>
        </p:nvSpPr>
        <p:spPr>
          <a:xfrm>
            <a:off x="107504" y="5925834"/>
            <a:ext cx="5105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Negative-ion (CS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+O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) 1m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 wire-based TPC at ~50mbar.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50μm voxel-size in z-direction (much coarser in </a:t>
            </a:r>
            <a:r>
              <a:rPr lang="en-US" err="1" smtClean="0">
                <a:cs typeface="Times New Roman" panose="02020603050405020304" pitchFamily="18" charset="0"/>
              </a:rPr>
              <a:t>x,y</a:t>
            </a:r>
            <a:r>
              <a:rPr lang="en-US" smtClean="0">
                <a:cs typeface="Times New Roman" panose="02020603050405020304" pitchFamily="18" charset="0"/>
              </a:rPr>
              <a:t> directions).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Radiopure.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Running at </a:t>
            </a:r>
            <a:r>
              <a:rPr lang="en-US" err="1" smtClean="0">
                <a:cs typeface="Times New Roman" panose="02020603050405020304" pitchFamily="18" charset="0"/>
              </a:rPr>
              <a:t>Boulby</a:t>
            </a:r>
            <a:r>
              <a:rPr lang="en-US" smtClean="0">
                <a:cs typeface="Times New Roman" panose="02020603050405020304" pitchFamily="18" charset="0"/>
              </a:rPr>
              <a:t> mine.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20072" y="0"/>
            <a:ext cx="387995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80" y="260648"/>
            <a:ext cx="2765310" cy="387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"/>
          <a:stretch/>
        </p:blipFill>
        <p:spPr bwMode="auto">
          <a:xfrm>
            <a:off x="7216010" y="4013662"/>
            <a:ext cx="176371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8" r="3148"/>
          <a:stretch/>
        </p:blipFill>
        <p:spPr bwMode="auto">
          <a:xfrm>
            <a:off x="5523339" y="4005064"/>
            <a:ext cx="177996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891491" y="-2738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DMTPC</a:t>
            </a:r>
            <a:endParaRPr lang="en-US" i="1" u="sng"/>
          </a:p>
        </p:txBody>
      </p:sp>
      <p:sp>
        <p:nvSpPr>
          <p:cNvPr id="7" name="6 CuadroTexto"/>
          <p:cNvSpPr txBox="1"/>
          <p:nvPr/>
        </p:nvSpPr>
        <p:spPr>
          <a:xfrm>
            <a:off x="7521051" y="5184596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nucleus in CF</a:t>
            </a:r>
            <a:r>
              <a:rPr lang="en-US" baseline="-25000" smtClean="0">
                <a:solidFill>
                  <a:schemeClr val="bg1"/>
                </a:solidFill>
              </a:rPr>
              <a:t>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76693" y="5715833"/>
            <a:ext cx="41044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About 1m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 optical-TPC at ~100mbar of pure CF</a:t>
            </a:r>
            <a:r>
              <a:rPr lang="en-US" baseline="-25000" smtClean="0">
                <a:cs typeface="Times New Roman" panose="02020603050405020304" pitchFamily="18" charset="0"/>
              </a:rPr>
              <a:t>4</a:t>
            </a:r>
            <a:r>
              <a:rPr lang="en-US" smtClean="0"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Scintillation produced with meshes.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Double CCD+PM readout.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Radiopure.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Scheduled to run at </a:t>
            </a:r>
            <a:r>
              <a:rPr lang="en-US" err="1" smtClean="0">
                <a:cs typeface="Times New Roman" panose="02020603050405020304" pitchFamily="18" charset="0"/>
              </a:rPr>
              <a:t>SNOLab</a:t>
            </a:r>
            <a:r>
              <a:rPr lang="en-US" smtClean="0">
                <a:cs typeface="Times New Roman" panose="02020603050405020304" pitchFamily="18" charset="0"/>
              </a:rPr>
              <a:t> in 2017.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843808" y="107340"/>
            <a:ext cx="3307316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D</a:t>
            </a:r>
            <a:r>
              <a:rPr lang="en-US" sz="1800" smtClean="0"/>
              <a:t>irectional Dark Matter detectors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5244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6005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5529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4013613" cy="339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891490" y="672951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CAST</a:t>
            </a:r>
            <a:endParaRPr lang="en-US" i="1" u="sng"/>
          </a:p>
        </p:txBody>
      </p:sp>
      <p:sp>
        <p:nvSpPr>
          <p:cNvPr id="22" name="21 CuadroTexto"/>
          <p:cNvSpPr txBox="1"/>
          <p:nvPr/>
        </p:nvSpPr>
        <p:spPr>
          <a:xfrm>
            <a:off x="3926128" y="107340"/>
            <a:ext cx="1332416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Solar </a:t>
            </a:r>
            <a:r>
              <a:rPr lang="en-US" sz="1800" err="1" smtClean="0"/>
              <a:t>axions</a:t>
            </a:r>
            <a:endParaRPr lang="en-US" sz="1800"/>
          </a:p>
        </p:txBody>
      </p:sp>
      <p:sp>
        <p:nvSpPr>
          <p:cNvPr id="7" name="6 CuadroTexto"/>
          <p:cNvSpPr txBox="1"/>
          <p:nvPr/>
        </p:nvSpPr>
        <p:spPr>
          <a:xfrm>
            <a:off x="2539330" y="5301208"/>
            <a:ext cx="4552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>
                <a:cs typeface="Times New Roman" panose="02020603050405020304" pitchFamily="18" charset="0"/>
              </a:rPr>
              <a:t>3x6x6 cm</a:t>
            </a:r>
            <a:r>
              <a:rPr lang="en-US" baseline="30000" dirty="0" smtClean="0">
                <a:cs typeface="Times New Roman" panose="02020603050405020304" pitchFamily="18" charset="0"/>
              </a:rPr>
              <a:t>3</a:t>
            </a:r>
            <a:r>
              <a:rPr lang="en-US" dirty="0" smtClean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mini-TPC for solar </a:t>
            </a:r>
            <a:r>
              <a:rPr lang="en-US" dirty="0" err="1" smtClean="0">
                <a:cs typeface="Times New Roman" panose="02020603050405020304" pitchFamily="18" charset="0"/>
              </a:rPr>
              <a:t>axion</a:t>
            </a:r>
            <a:r>
              <a:rPr lang="en-US" dirty="0" smtClean="0">
                <a:cs typeface="Times New Roman" panose="02020603050405020304" pitchFamily="18" charset="0"/>
              </a:rPr>
              <a:t> detection (via conversion to ~3keV x-rays), in </a:t>
            </a:r>
            <a:r>
              <a:rPr lang="en-US" dirty="0" err="1" smtClean="0">
                <a:cs typeface="Times New Roman" panose="02020603050405020304" pitchFamily="18" charset="0"/>
              </a:rPr>
              <a:t>Ar</a:t>
            </a:r>
            <a:r>
              <a:rPr lang="en-US" dirty="0" smtClean="0">
                <a:cs typeface="Times New Roman" panose="02020603050405020304" pitchFamily="18" charset="0"/>
              </a:rPr>
              <a:t>/i-C</a:t>
            </a:r>
            <a:r>
              <a:rPr lang="en-US" baseline="-25000" dirty="0" smtClean="0">
                <a:cs typeface="Times New Roman" panose="02020603050405020304" pitchFamily="18" charset="0"/>
              </a:rPr>
              <a:t>4</a:t>
            </a:r>
            <a:r>
              <a:rPr lang="en-US" dirty="0" smtClean="0">
                <a:cs typeface="Times New Roman" panose="02020603050405020304" pitchFamily="18" charset="0"/>
              </a:rPr>
              <a:t>H</a:t>
            </a:r>
            <a:r>
              <a:rPr lang="en-US" baseline="-25000" dirty="0" smtClean="0">
                <a:cs typeface="Times New Roman" panose="02020603050405020304" pitchFamily="18" charset="0"/>
              </a:rPr>
              <a:t>10</a:t>
            </a:r>
            <a:r>
              <a:rPr lang="en-US" dirty="0" smtClean="0">
                <a:cs typeface="Times New Roman" panose="02020603050405020304" pitchFamily="18" charset="0"/>
              </a:rPr>
              <a:t> at 1.4bar.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cs typeface="Times New Roman" panose="02020603050405020304" pitchFamily="18" charset="0"/>
              </a:rPr>
              <a:t>Microbulk</a:t>
            </a:r>
            <a:r>
              <a:rPr lang="es-ES" dirty="0" smtClean="0"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cs typeface="Times New Roman" panose="02020603050405020304" pitchFamily="18" charset="0"/>
              </a:rPr>
              <a:t>Micromegas</a:t>
            </a:r>
            <a:r>
              <a:rPr lang="es-ES" dirty="0" smtClean="0">
                <a:cs typeface="Times New Roman" panose="02020603050405020304" pitchFamily="18" charset="0"/>
              </a:rPr>
              <a:t> (x-y </a:t>
            </a:r>
            <a:r>
              <a:rPr lang="es-ES" dirty="0" err="1" smtClean="0">
                <a:cs typeface="Times New Roman" panose="02020603050405020304" pitchFamily="18" charset="0"/>
              </a:rPr>
              <a:t>readout</a:t>
            </a:r>
            <a:r>
              <a:rPr lang="es-ES" dirty="0" smtClean="0">
                <a:cs typeface="Times New Roman" panose="02020603050405020304" pitchFamily="18" charset="0"/>
              </a:rPr>
              <a:t>, 500</a:t>
            </a:r>
            <a:r>
              <a:rPr lang="el-GR" dirty="0" smtClean="0">
                <a:cs typeface="Times New Roman" panose="02020603050405020304" pitchFamily="18" charset="0"/>
              </a:rPr>
              <a:t>μ</a:t>
            </a:r>
            <a:r>
              <a:rPr lang="es-ES" dirty="0" smtClean="0">
                <a:cs typeface="Times New Roman" panose="02020603050405020304" pitchFamily="18" charset="0"/>
              </a:rPr>
              <a:t>m-pitch).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cs typeface="Times New Roman" panose="02020603050405020304" pitchFamily="18" charset="0"/>
              </a:rPr>
              <a:t>InGrid</a:t>
            </a:r>
            <a:r>
              <a:rPr lang="es-ES" dirty="0" smtClean="0"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cs typeface="Times New Roman" panose="02020603050405020304" pitchFamily="18" charset="0"/>
              </a:rPr>
              <a:t>readout</a:t>
            </a:r>
            <a:r>
              <a:rPr lang="es-ES" dirty="0" smtClean="0">
                <a:cs typeface="Times New Roman" panose="02020603050405020304" pitchFamily="18" charset="0"/>
              </a:rPr>
              <a:t> (50</a:t>
            </a:r>
            <a:r>
              <a:rPr lang="el-GR" dirty="0" smtClean="0">
                <a:cs typeface="Times New Roman" panose="02020603050405020304" pitchFamily="18" charset="0"/>
              </a:rPr>
              <a:t>μ</a:t>
            </a:r>
            <a:r>
              <a:rPr lang="es-ES" dirty="0" smtClean="0">
                <a:cs typeface="Times New Roman" panose="02020603050405020304" pitchFamily="18" charset="0"/>
              </a:rPr>
              <a:t>m-pitch).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cs typeface="Times New Roman" panose="02020603050405020304" pitchFamily="18" charset="0"/>
              </a:rPr>
              <a:t>Radiopure</a:t>
            </a:r>
            <a:r>
              <a:rPr lang="es-ES" dirty="0" smtClean="0"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err="1" smtClean="0">
                <a:cs typeface="Times New Roman" panose="02020603050405020304" pitchFamily="18" charset="0"/>
              </a:rPr>
              <a:t>Just</a:t>
            </a:r>
            <a:r>
              <a:rPr lang="es-ES" dirty="0" smtClean="0"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cs typeface="Times New Roman" panose="02020603050405020304" pitchFamily="18" charset="0"/>
              </a:rPr>
              <a:t>ended</a:t>
            </a:r>
            <a:r>
              <a:rPr lang="es-ES" dirty="0" smtClean="0">
                <a:cs typeface="Times New Roman" panose="02020603050405020304" pitchFamily="18" charset="0"/>
              </a:rPr>
              <a:t>.</a:t>
            </a:r>
            <a:endParaRPr lang="en-US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3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2699792" y="107340"/>
            <a:ext cx="4193777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Near-Detectors in </a:t>
            </a:r>
            <a:r>
              <a:rPr lang="el-GR" sz="1800" smtClean="0">
                <a:cs typeface="Times New Roman" panose="02020603050405020304" pitchFamily="18" charset="0"/>
              </a:rPr>
              <a:t>ν</a:t>
            </a:r>
            <a:r>
              <a:rPr lang="es-ES" sz="1800" smtClean="0">
                <a:cs typeface="Times New Roman" panose="02020603050405020304" pitchFamily="18" charset="0"/>
              </a:rPr>
              <a:t>-</a:t>
            </a:r>
            <a:r>
              <a:rPr lang="en-US" sz="1800" smtClean="0"/>
              <a:t>oscillation experiments</a:t>
            </a:r>
            <a:endParaRPr lang="en-US" sz="180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t="1957" b="2380"/>
          <a:stretch/>
        </p:blipFill>
        <p:spPr bwMode="auto">
          <a:xfrm>
            <a:off x="4572406" y="607514"/>
            <a:ext cx="4571594" cy="382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0" y="699439"/>
            <a:ext cx="4929931" cy="21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20480" cy="283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31410" r="88154" b="63298"/>
          <a:stretch/>
        </p:blipFill>
        <p:spPr bwMode="auto">
          <a:xfrm>
            <a:off x="4696353" y="1809655"/>
            <a:ext cx="324388" cy="21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4644008" y="4725144"/>
            <a:ext cx="44476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3-module tracker for the ND of the T2K oscillation experiment.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Each module’s size ~2.5 x 2.5 x 1 m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Pad-readout (1cm x 1cm).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First implementation of bulk Micromegas in a large particle physics experiment.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Magnetic field at around 0.2T for PID.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Makes use of the AFTER electronics.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Running since 2010.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956376" y="332656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T2K-ND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84879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2699792" y="107340"/>
            <a:ext cx="4059125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Far-Detectors in </a:t>
            </a:r>
            <a:r>
              <a:rPr lang="el-GR" sz="1800" smtClean="0">
                <a:cs typeface="Times New Roman" panose="02020603050405020304" pitchFamily="18" charset="0"/>
              </a:rPr>
              <a:t>ν</a:t>
            </a:r>
            <a:r>
              <a:rPr lang="es-ES" sz="1800" smtClean="0">
                <a:cs typeface="Times New Roman" panose="02020603050405020304" pitchFamily="18" charset="0"/>
              </a:rPr>
              <a:t>-</a:t>
            </a:r>
            <a:r>
              <a:rPr lang="en-US" sz="1800" smtClean="0"/>
              <a:t>oscillation experiments</a:t>
            </a:r>
            <a:endParaRPr lang="en-US" sz="180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56673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3554"/>
            <a:ext cx="3773625" cy="371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18008"/>
            <a:ext cx="4622471" cy="296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4067944" y="3284984"/>
            <a:ext cx="1944216" cy="3312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3 Conector recto de flecha"/>
          <p:cNvCxnSpPr/>
          <p:nvPr/>
        </p:nvCxnSpPr>
        <p:spPr>
          <a:xfrm flipV="1">
            <a:off x="5724128" y="2564904"/>
            <a:ext cx="64807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38" y="1237878"/>
            <a:ext cx="2571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156176" y="2977207"/>
            <a:ext cx="1127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5ton detector</a:t>
            </a:r>
            <a:endParaRPr lang="en-US"/>
          </a:p>
        </p:txBody>
      </p:sp>
      <p:sp>
        <p:nvSpPr>
          <p:cNvPr id="6" name="5 CuadroTexto"/>
          <p:cNvSpPr txBox="1"/>
          <p:nvPr/>
        </p:nvSpPr>
        <p:spPr>
          <a:xfrm>
            <a:off x="7049274" y="836712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</a:t>
            </a:r>
            <a:r>
              <a:rPr lang="en-US" smtClean="0"/>
              <a:t>results</a:t>
            </a:r>
            <a:r>
              <a:rPr lang="en-US" smtClean="0"/>
              <a:t>!</a:t>
            </a:r>
            <a:endParaRPr lang="en-U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534615" y="168895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DUNE-FD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24961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0" y="3338964"/>
            <a:ext cx="3570179" cy="268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123728" y="107340"/>
            <a:ext cx="5038559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800" err="1" smtClean="0"/>
              <a:t>Xenon-based</a:t>
            </a:r>
            <a:r>
              <a:rPr lang="es-ES" sz="1800" smtClean="0"/>
              <a:t> </a:t>
            </a:r>
            <a:r>
              <a:rPr lang="es-ES" sz="1800" err="1" smtClean="0"/>
              <a:t>Dark</a:t>
            </a:r>
            <a:r>
              <a:rPr lang="es-ES" sz="1800" smtClean="0"/>
              <a:t> </a:t>
            </a:r>
            <a:r>
              <a:rPr lang="es-ES" sz="1800" err="1" smtClean="0"/>
              <a:t>Matter</a:t>
            </a:r>
            <a:r>
              <a:rPr lang="es-ES" sz="1800" smtClean="0"/>
              <a:t> </a:t>
            </a:r>
            <a:r>
              <a:rPr lang="es-ES" sz="1800" err="1" smtClean="0"/>
              <a:t>detectors</a:t>
            </a:r>
            <a:r>
              <a:rPr lang="es-ES" sz="1800" smtClean="0"/>
              <a:t> (</a:t>
            </a:r>
            <a:r>
              <a:rPr lang="es-ES" sz="1800" err="1" smtClean="0"/>
              <a:t>not</a:t>
            </a:r>
            <a:r>
              <a:rPr lang="es-ES" sz="1800" smtClean="0"/>
              <a:t> </a:t>
            </a:r>
            <a:r>
              <a:rPr lang="es-ES" sz="1800" err="1" smtClean="0"/>
              <a:t>directional</a:t>
            </a:r>
            <a:r>
              <a:rPr lang="es-ES" sz="1800" smtClean="0"/>
              <a:t>)</a:t>
            </a:r>
            <a:endParaRPr lang="en-US" sz="180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528392" cy="275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7" y="836713"/>
            <a:ext cx="5092865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283968" y="3560817"/>
            <a:ext cx="44476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Several dual-phase TPCs (LZ, </a:t>
            </a:r>
            <a:r>
              <a:rPr lang="en-US" err="1" smtClean="0">
                <a:cs typeface="Times New Roman" panose="02020603050405020304" pitchFamily="18" charset="0"/>
              </a:rPr>
              <a:t>PandaX</a:t>
            </a:r>
            <a:r>
              <a:rPr lang="en-US" smtClean="0">
                <a:cs typeface="Times New Roman" panose="02020603050405020304" pitchFamily="18" charset="0"/>
              </a:rPr>
              <a:t>, Xenon-1t) approaching the 1m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 active volume.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Very similar technology in all 3 cases.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Double PM plane.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Extraction from liquid to gas and electroluminescence achieved with meshes.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Excellent reflectivity of Teflon panels (&gt;95%).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Single electron identification capability.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Electron and nuclear recoils well separated when considering ionization (S</a:t>
            </a:r>
            <a:r>
              <a:rPr lang="en-US" baseline="-25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) and scintillation (S</a:t>
            </a:r>
            <a:r>
              <a:rPr lang="en-US" baseline="-25000" smtClean="0">
                <a:cs typeface="Times New Roman" panose="02020603050405020304" pitchFamily="18" charset="0"/>
              </a:rPr>
              <a:t>1</a:t>
            </a:r>
            <a:r>
              <a:rPr lang="en-US" smtClean="0">
                <a:cs typeface="Times New Roman" panose="02020603050405020304" pitchFamily="18" charset="0"/>
              </a:rPr>
              <a:t>) signals.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Radiopure.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Running through successive upgrades since about 7years.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7020272" y="528935"/>
            <a:ext cx="2062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PANDAX, LZ, XENON-1T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17801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123728" y="107340"/>
            <a:ext cx="5008743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800" err="1"/>
              <a:t>A</a:t>
            </a:r>
            <a:r>
              <a:rPr lang="es-ES" sz="1800" err="1" smtClean="0"/>
              <a:t>rgon-based</a:t>
            </a:r>
            <a:r>
              <a:rPr lang="es-ES" sz="1800" smtClean="0"/>
              <a:t> </a:t>
            </a:r>
            <a:r>
              <a:rPr lang="es-ES" sz="1800" err="1" smtClean="0"/>
              <a:t>Dark</a:t>
            </a:r>
            <a:r>
              <a:rPr lang="es-ES" sz="1800" smtClean="0"/>
              <a:t> </a:t>
            </a:r>
            <a:r>
              <a:rPr lang="es-ES" sz="1800" err="1" smtClean="0"/>
              <a:t>Matter</a:t>
            </a:r>
            <a:r>
              <a:rPr lang="es-ES" sz="1800" smtClean="0"/>
              <a:t> </a:t>
            </a:r>
            <a:r>
              <a:rPr lang="es-ES" sz="1800" err="1" smtClean="0"/>
              <a:t>detectors</a:t>
            </a:r>
            <a:r>
              <a:rPr lang="es-ES" sz="1800" smtClean="0"/>
              <a:t> (</a:t>
            </a:r>
            <a:r>
              <a:rPr lang="es-ES" sz="1800" err="1" smtClean="0"/>
              <a:t>not</a:t>
            </a:r>
            <a:r>
              <a:rPr lang="es-ES" sz="1800" smtClean="0"/>
              <a:t> </a:t>
            </a:r>
            <a:r>
              <a:rPr lang="es-ES" sz="1800" err="1" smtClean="0"/>
              <a:t>directional</a:t>
            </a:r>
            <a:r>
              <a:rPr lang="es-ES" sz="1800" smtClean="0"/>
              <a:t>)</a:t>
            </a:r>
            <a:endParaRPr lang="en-US" sz="180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1024"/>
            <a:ext cx="56578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1" t="65983" r="9024" b="1024"/>
          <a:stretch/>
        </p:blipFill>
        <p:spPr bwMode="auto">
          <a:xfrm>
            <a:off x="6444209" y="695018"/>
            <a:ext cx="1931353" cy="259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59" y="3403870"/>
            <a:ext cx="3665585" cy="314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542210" y="332656"/>
            <a:ext cx="10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DarkSide50</a:t>
            </a:r>
            <a:endParaRPr lang="en-US" i="1" u="sng"/>
          </a:p>
        </p:txBody>
      </p:sp>
      <p:sp>
        <p:nvSpPr>
          <p:cNvPr id="9" name="8 CuadroTexto"/>
          <p:cNvSpPr txBox="1"/>
          <p:nvPr/>
        </p:nvSpPr>
        <p:spPr>
          <a:xfrm>
            <a:off x="4139952" y="3489389"/>
            <a:ext cx="4896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err="1" smtClean="0">
                <a:cs typeface="Times New Roman" panose="02020603050405020304" pitchFamily="18" charset="0"/>
              </a:rPr>
              <a:t>DarkSide</a:t>
            </a:r>
            <a:r>
              <a:rPr lang="en-US" smtClean="0">
                <a:cs typeface="Times New Roman" panose="02020603050405020304" pitchFamily="18" charset="0"/>
              </a:rPr>
              <a:t>: Dual-phase argon TPC with size 35 x </a:t>
            </a:r>
            <a:r>
              <a:rPr lang="el-GR" smtClean="0">
                <a:latin typeface="Calibri"/>
                <a:cs typeface="Times New Roman" panose="02020603050405020304" pitchFamily="18" charset="0"/>
              </a:rPr>
              <a:t>π</a:t>
            </a:r>
            <a:r>
              <a:rPr lang="en-US" smtClean="0">
                <a:cs typeface="Times New Roman" panose="02020603050405020304" pitchFamily="18" charset="0"/>
              </a:rPr>
              <a:t>0.178</a:t>
            </a:r>
            <a:r>
              <a:rPr lang="en-US" baseline="30000" smtClean="0">
                <a:cs typeface="Times New Roman" panose="02020603050405020304" pitchFamily="18" charset="0"/>
              </a:rPr>
              <a:t>2</a:t>
            </a:r>
            <a:r>
              <a:rPr lang="en-US" smtClean="0">
                <a:cs typeface="Times New Roman" panose="02020603050405020304" pitchFamily="18" charset="0"/>
              </a:rPr>
              <a:t> cm</a:t>
            </a:r>
            <a:r>
              <a:rPr lang="en-US" baseline="30000" smtClean="0">
                <a:cs typeface="Times New Roman" panose="02020603050405020304" pitchFamily="18" charset="0"/>
              </a:rPr>
              <a:t>3</a:t>
            </a:r>
            <a:r>
              <a:rPr lang="en-US" smtClean="0"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Based on underground argon, for the first time!.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Double PM plane.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Extraction from liquid to gas and electroluminescence achieved with meshes.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Surfaces coated with TPB to allow detection of </a:t>
            </a:r>
            <a:r>
              <a:rPr lang="en-US" err="1" smtClean="0">
                <a:cs typeface="Times New Roman" panose="02020603050405020304" pitchFamily="18" charset="0"/>
              </a:rPr>
              <a:t>Ar</a:t>
            </a:r>
            <a:r>
              <a:rPr lang="en-US" smtClean="0">
                <a:cs typeface="Times New Roman" panose="02020603050405020304" pitchFamily="18" charset="0"/>
              </a:rPr>
              <a:t>-light.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>
                <a:cs typeface="Times New Roman" panose="02020603050405020304" pitchFamily="18" charset="0"/>
              </a:rPr>
              <a:t>Electron and nuclear recoils well separated when considering ionization (S</a:t>
            </a:r>
            <a:r>
              <a:rPr lang="en-US" baseline="-25000">
                <a:cs typeface="Times New Roman" panose="02020603050405020304" pitchFamily="18" charset="0"/>
              </a:rPr>
              <a:t>2</a:t>
            </a:r>
            <a:r>
              <a:rPr lang="en-US">
                <a:cs typeface="Times New Roman" panose="02020603050405020304" pitchFamily="18" charset="0"/>
              </a:rPr>
              <a:t>) and scintillation (S</a:t>
            </a:r>
            <a:r>
              <a:rPr lang="en-US" baseline="-25000">
                <a:cs typeface="Times New Roman" panose="02020603050405020304" pitchFamily="18" charset="0"/>
              </a:rPr>
              <a:t>1</a:t>
            </a:r>
            <a:r>
              <a:rPr lang="en-US">
                <a:cs typeface="Times New Roman" panose="02020603050405020304" pitchFamily="18" charset="0"/>
              </a:rPr>
              <a:t>) signals</a:t>
            </a:r>
            <a:r>
              <a:rPr lang="en-US" smtClean="0"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Prevalence of singlet component in the scintillation signal of nuclei allows to suppress electron backgrounds to ppms.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Radiopure.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mtClean="0">
                <a:cs typeface="Times New Roman" panose="02020603050405020304" pitchFamily="18" charset="0"/>
              </a:rPr>
              <a:t>Running since recently.</a:t>
            </a:r>
          </a:p>
        </p:txBody>
      </p:sp>
    </p:spTree>
    <p:extLst>
      <p:ext uri="{BB962C8B-B14F-4D97-AF65-F5344CB8AC3E}">
        <p14:creationId xmlns:p14="http://schemas.microsoft.com/office/powerpoint/2010/main" val="9147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25" y="0"/>
            <a:ext cx="5783447" cy="6741368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83325" y="979493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ALICE</a:t>
            </a:r>
            <a:endParaRPr lang="en-US" sz="1800"/>
          </a:p>
        </p:txBody>
      </p:sp>
      <p:sp>
        <p:nvSpPr>
          <p:cNvPr id="5" name="4 CuadroTexto"/>
          <p:cNvSpPr txBox="1"/>
          <p:nvPr/>
        </p:nvSpPr>
        <p:spPr>
          <a:xfrm>
            <a:off x="467544" y="3127722"/>
            <a:ext cx="138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NEXT-NEW</a:t>
            </a:r>
            <a:endParaRPr lang="en-US" sz="1800"/>
          </a:p>
        </p:txBody>
      </p:sp>
      <p:sp>
        <p:nvSpPr>
          <p:cNvPr id="6" name="5 CuadroTexto"/>
          <p:cNvSpPr txBox="1"/>
          <p:nvPr/>
        </p:nvSpPr>
        <p:spPr>
          <a:xfrm>
            <a:off x="5586" y="5158933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DUNE Far Detector</a:t>
            </a:r>
          </a:p>
          <a:p>
            <a:r>
              <a:rPr lang="en-US" sz="1800" smtClean="0"/>
              <a:t>(dual phase prototype)</a:t>
            </a:r>
            <a:endParaRPr lang="en-US" sz="1800"/>
          </a:p>
        </p:txBody>
      </p:sp>
      <p:sp>
        <p:nvSpPr>
          <p:cNvPr id="8" name="7 CuadroTexto"/>
          <p:cNvSpPr txBox="1"/>
          <p:nvPr/>
        </p:nvSpPr>
        <p:spPr>
          <a:xfrm>
            <a:off x="8233325" y="9714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LUX</a:t>
            </a:r>
            <a:endParaRPr lang="en-US" sz="1800"/>
          </a:p>
        </p:txBody>
      </p:sp>
      <p:sp>
        <p:nvSpPr>
          <p:cNvPr id="9" name="8 CuadroTexto"/>
          <p:cNvSpPr txBox="1"/>
          <p:nvPr/>
        </p:nvSpPr>
        <p:spPr>
          <a:xfrm>
            <a:off x="8028384" y="3131676"/>
            <a:ext cx="94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AT-TPC</a:t>
            </a:r>
            <a:endParaRPr lang="en-US" sz="1800"/>
          </a:p>
        </p:txBody>
      </p:sp>
      <p:sp>
        <p:nvSpPr>
          <p:cNvPr id="10" name="9 CuadroTexto"/>
          <p:cNvSpPr txBox="1"/>
          <p:nvPr/>
        </p:nvSpPr>
        <p:spPr>
          <a:xfrm>
            <a:off x="7830336" y="5301208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/>
              <a:t>DarkSide-50 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196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2448272" cy="280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06" y="332656"/>
            <a:ext cx="3964587" cy="230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3607536" cy="31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45" y="4077072"/>
            <a:ext cx="3524671" cy="200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14" y="2636912"/>
            <a:ext cx="196709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97589" y="44624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TREX-DM</a:t>
            </a:r>
            <a:endParaRPr lang="en-US" i="1" u="sng"/>
          </a:p>
        </p:txBody>
      </p:sp>
      <p:sp>
        <p:nvSpPr>
          <p:cNvPr id="12" name="11 CuadroTexto"/>
          <p:cNvSpPr txBox="1"/>
          <p:nvPr/>
        </p:nvSpPr>
        <p:spPr>
          <a:xfrm>
            <a:off x="2044572" y="378904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u="sng" err="1" smtClean="0">
                <a:solidFill>
                  <a:schemeClr val="bg1"/>
                </a:solidFill>
              </a:rPr>
              <a:t>Ar</a:t>
            </a:r>
            <a:r>
              <a:rPr lang="en-US" b="1" i="1" u="sng" smtClean="0">
                <a:solidFill>
                  <a:schemeClr val="bg1"/>
                </a:solidFill>
              </a:rPr>
              <a:t>-DM</a:t>
            </a:r>
            <a:endParaRPr lang="en-US" b="1" i="1" u="sng">
              <a:solidFill>
                <a:schemeClr val="bg1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664057" y="279503"/>
            <a:ext cx="898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NEWAGE</a:t>
            </a:r>
            <a:endParaRPr lang="en-US" i="1" u="sng"/>
          </a:p>
        </p:txBody>
      </p:sp>
      <p:sp>
        <p:nvSpPr>
          <p:cNvPr id="22" name="21 CuadroTexto"/>
          <p:cNvSpPr txBox="1"/>
          <p:nvPr/>
        </p:nvSpPr>
        <p:spPr>
          <a:xfrm>
            <a:off x="3967093" y="107340"/>
            <a:ext cx="1276953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sz="1800" err="1" smtClean="0"/>
              <a:t>Other</a:t>
            </a:r>
            <a:r>
              <a:rPr lang="es-ES" sz="1800" smtClean="0"/>
              <a:t> </a:t>
            </a:r>
            <a:r>
              <a:rPr lang="es-ES" sz="1800" err="1" smtClean="0"/>
              <a:t>TPCs</a:t>
            </a:r>
            <a:endParaRPr lang="en-US" sz="1800"/>
          </a:p>
        </p:txBody>
      </p:sp>
      <p:sp>
        <p:nvSpPr>
          <p:cNvPr id="14" name="13 CuadroTexto"/>
          <p:cNvSpPr txBox="1"/>
          <p:nvPr/>
        </p:nvSpPr>
        <p:spPr>
          <a:xfrm>
            <a:off x="4572000" y="3717032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NEWS</a:t>
            </a:r>
            <a:endParaRPr lang="en-US" i="1" u="sng"/>
          </a:p>
        </p:txBody>
      </p:sp>
      <p:sp>
        <p:nvSpPr>
          <p:cNvPr id="15" name="14 CuadroTexto"/>
          <p:cNvSpPr txBox="1"/>
          <p:nvPr/>
        </p:nvSpPr>
        <p:spPr>
          <a:xfrm>
            <a:off x="8028384" y="2492896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smtClean="0"/>
              <a:t>Mu-Cap</a:t>
            </a:r>
            <a:endParaRPr lang="en-US" i="1" u="sng"/>
          </a:p>
        </p:txBody>
      </p:sp>
    </p:spTree>
    <p:extLst>
      <p:ext uri="{BB962C8B-B14F-4D97-AF65-F5344CB8AC3E}">
        <p14:creationId xmlns:p14="http://schemas.microsoft.com/office/powerpoint/2010/main" val="4843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>
            <a:off x="3059832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4 Conector recto"/>
          <p:cNvCxnSpPr/>
          <p:nvPr/>
        </p:nvCxnSpPr>
        <p:spPr>
          <a:xfrm>
            <a:off x="6156176" y="404664"/>
            <a:ext cx="0" cy="64533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>
            <a:off x="0" y="256490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>
            <a:off x="0" y="472514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12 CuadroTexto"/>
          <p:cNvSpPr txBox="1"/>
          <p:nvPr/>
        </p:nvSpPr>
        <p:spPr>
          <a:xfrm>
            <a:off x="430001" y="2257127"/>
            <a:ext cx="212577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columnar recombination</a:t>
            </a:r>
            <a:endParaRPr lang="en-US" b="1"/>
          </a:p>
        </p:txBody>
      </p:sp>
      <p:sp>
        <p:nvSpPr>
          <p:cNvPr id="18" name="17 CuadroTexto"/>
          <p:cNvSpPr txBox="1"/>
          <p:nvPr/>
        </p:nvSpPr>
        <p:spPr>
          <a:xfrm>
            <a:off x="6569408" y="4416366"/>
            <a:ext cx="232307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bubble-assisted scintillation</a:t>
            </a:r>
            <a:endParaRPr lang="en-US" b="1"/>
          </a:p>
        </p:txBody>
      </p:sp>
      <p:cxnSp>
        <p:nvCxnSpPr>
          <p:cNvPr id="24" name="23 Conector recto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21 CuadroTexto"/>
          <p:cNvSpPr txBox="1"/>
          <p:nvPr/>
        </p:nvSpPr>
        <p:spPr>
          <a:xfrm>
            <a:off x="3779912" y="-88"/>
            <a:ext cx="1242648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Other ideas</a:t>
            </a:r>
            <a:endParaRPr lang="en-US" sz="1800"/>
          </a:p>
        </p:txBody>
      </p:sp>
      <p:sp>
        <p:nvSpPr>
          <p:cNvPr id="14" name="13 CuadroTexto"/>
          <p:cNvSpPr txBox="1"/>
          <p:nvPr/>
        </p:nvSpPr>
        <p:spPr>
          <a:xfrm>
            <a:off x="3491880" y="2257127"/>
            <a:ext cx="218361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barium tagging with laser</a:t>
            </a:r>
            <a:endParaRPr lang="en-US" b="1"/>
          </a:p>
        </p:txBody>
      </p:sp>
      <p:sp>
        <p:nvSpPr>
          <p:cNvPr id="32" name="31 Rectángulo"/>
          <p:cNvSpPr/>
          <p:nvPr/>
        </p:nvSpPr>
        <p:spPr>
          <a:xfrm>
            <a:off x="3347864" y="1937624"/>
            <a:ext cx="101007" cy="103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15 CuadroTexto"/>
          <p:cNvSpPr txBox="1"/>
          <p:nvPr/>
        </p:nvSpPr>
        <p:spPr>
          <a:xfrm>
            <a:off x="728731" y="4417367"/>
            <a:ext cx="146700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positive ion TPC</a:t>
            </a:r>
            <a:endParaRPr lang="en-US" b="1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1" y="4761966"/>
            <a:ext cx="2686335" cy="18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7504" y="6381328"/>
            <a:ext cx="288032" cy="173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18 CuadroTexto"/>
          <p:cNvSpPr txBox="1"/>
          <p:nvPr/>
        </p:nvSpPr>
        <p:spPr>
          <a:xfrm>
            <a:off x="7395" y="6549032"/>
            <a:ext cx="31244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low diffusion electroluminescent TPC</a:t>
            </a:r>
            <a:endParaRPr lang="en-US" b="1"/>
          </a:p>
        </p:txBody>
      </p:sp>
      <p:sp>
        <p:nvSpPr>
          <p:cNvPr id="45" name="44 CuadroTexto"/>
          <p:cNvSpPr txBox="1"/>
          <p:nvPr/>
        </p:nvSpPr>
        <p:spPr>
          <a:xfrm>
            <a:off x="3677204" y="6558751"/>
            <a:ext cx="1967142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direct charge detection</a:t>
            </a:r>
            <a:endParaRPr lang="en-US" b="1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6" b="12734"/>
          <a:stretch/>
        </p:blipFill>
        <p:spPr bwMode="auto">
          <a:xfrm>
            <a:off x="3726568" y="4832473"/>
            <a:ext cx="1868414" cy="160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39" y="2685572"/>
            <a:ext cx="2899965" cy="1684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51195"/>
            <a:ext cx="2625823" cy="192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3635896" y="4417367"/>
            <a:ext cx="186769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bubble-chamber TPC</a:t>
            </a:r>
            <a:endParaRPr lang="en-US" b="1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18"/>
          <a:stretch/>
        </p:blipFill>
        <p:spPr bwMode="auto">
          <a:xfrm>
            <a:off x="3436257" y="476672"/>
            <a:ext cx="235987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22" y="439833"/>
            <a:ext cx="180792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6660232" y="2257127"/>
            <a:ext cx="215315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barium tagging via SMFI</a:t>
            </a:r>
            <a:endParaRPr lang="en-US" b="1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04" y="2636911"/>
            <a:ext cx="2351487" cy="178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5" y="448989"/>
            <a:ext cx="2748821" cy="179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84278" y="4865894"/>
            <a:ext cx="29242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dirty="0"/>
              <a:t>Negative Ion Time </a:t>
            </a:r>
            <a:r>
              <a:rPr lang="en-US" dirty="0" smtClean="0"/>
              <a:t>Projection Chamber </a:t>
            </a:r>
            <a:r>
              <a:rPr lang="en-US" dirty="0"/>
              <a:t>operation with </a:t>
            </a:r>
            <a:r>
              <a:rPr lang="en-US" dirty="0" smtClean="0"/>
              <a:t>SF</a:t>
            </a:r>
            <a:r>
              <a:rPr lang="en-US" baseline="-25000" dirty="0" smtClean="0"/>
              <a:t>6</a:t>
            </a:r>
            <a:r>
              <a:rPr lang="en-US" dirty="0" smtClean="0"/>
              <a:t> (arXiv:1710.01994)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dirty="0" err="1" smtClean="0"/>
              <a:t>Neutrinoless</a:t>
            </a:r>
            <a:r>
              <a:rPr lang="en-US" dirty="0" smtClean="0"/>
              <a:t> </a:t>
            </a:r>
            <a:r>
              <a:rPr lang="en-US" dirty="0"/>
              <a:t>Double Beta Decay with </a:t>
            </a:r>
            <a:r>
              <a:rPr lang="en-US" baseline="30000" dirty="0" smtClean="0"/>
              <a:t>82</a:t>
            </a:r>
            <a:r>
              <a:rPr lang="en-US" dirty="0" smtClean="0"/>
              <a:t>SeF</a:t>
            </a:r>
            <a:r>
              <a:rPr lang="en-US" baseline="-25000" dirty="0" smtClean="0"/>
              <a:t>6</a:t>
            </a:r>
            <a:r>
              <a:rPr lang="en-US" dirty="0" smtClean="0"/>
              <a:t> </a:t>
            </a:r>
            <a:r>
              <a:rPr lang="en-US" dirty="0"/>
              <a:t>and Direct </a:t>
            </a:r>
            <a:r>
              <a:rPr lang="en-US" dirty="0" smtClean="0"/>
              <a:t>Ion Imaging (</a:t>
            </a:r>
            <a:r>
              <a:rPr lang="nb-NO" dirty="0"/>
              <a:t>arXiv:1801.04513v1</a:t>
            </a:r>
            <a:r>
              <a:rPr lang="en-US" dirty="0" smtClean="0"/>
              <a:t>)</a:t>
            </a:r>
          </a:p>
          <a:p>
            <a:r>
              <a:rPr lang="mr-IN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65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CuadroTexto"/>
          <p:cNvSpPr txBox="1"/>
          <p:nvPr/>
        </p:nvSpPr>
        <p:spPr>
          <a:xfrm>
            <a:off x="3779912" y="-88"/>
            <a:ext cx="1326004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smtClean="0"/>
              <a:t>Conclusions</a:t>
            </a:r>
            <a:endParaRPr lang="en-US" sz="180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268760"/>
            <a:ext cx="573405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8244408" y="645333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t</a:t>
            </a:r>
            <a:r>
              <a:rPr lang="en-US" sz="1800" smtClean="0"/>
              <a:t>hanks!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5506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906"/>
            <a:ext cx="8055313" cy="612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280036" y="1961340"/>
            <a:ext cx="7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aseous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77018" y="4109801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ual phase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8115560" y="902059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nuclear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5400000">
            <a:off x="8224083" y="1516722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𝛽𝛽0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 flipH="1">
            <a:off x="8337376" y="1918628"/>
            <a:ext cx="120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F0"/>
                </a:solidFill>
              </a:rPr>
              <a:t>Directional Dark Matter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 flipH="1">
            <a:off x="8147643" y="2436770"/>
            <a:ext cx="71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Dark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Matter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400000" flipH="1">
            <a:off x="8324259" y="2916360"/>
            <a:ext cx="1011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neutrinos</a:t>
            </a:r>
          </a:p>
        </p:txBody>
      </p:sp>
      <p:sp>
        <p:nvSpPr>
          <p:cNvPr id="15" name="TextBox 14"/>
          <p:cNvSpPr txBox="1"/>
          <p:nvPr/>
        </p:nvSpPr>
        <p:spPr>
          <a:xfrm rot="5400000" flipH="1">
            <a:off x="8127670" y="3109787"/>
            <a:ext cx="1011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axions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 flipH="1">
            <a:off x="8594763" y="3281712"/>
            <a:ext cx="99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𝝁-capture</a:t>
            </a:r>
          </a:p>
        </p:txBody>
      </p:sp>
      <p:sp>
        <p:nvSpPr>
          <p:cNvPr id="17" name="TextBox 16"/>
          <p:cNvSpPr txBox="1"/>
          <p:nvPr/>
        </p:nvSpPr>
        <p:spPr>
          <a:xfrm rot="5400000" flipH="1">
            <a:off x="7953658" y="3536557"/>
            <a:ext cx="99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neutrinos</a:t>
            </a:r>
          </a:p>
        </p:txBody>
      </p:sp>
      <p:sp>
        <p:nvSpPr>
          <p:cNvPr id="18" name="TextBox 17"/>
          <p:cNvSpPr txBox="1"/>
          <p:nvPr/>
        </p:nvSpPr>
        <p:spPr>
          <a:xfrm rot="5400000" flipH="1">
            <a:off x="8185743" y="4965926"/>
            <a:ext cx="71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Heavy Ions</a:t>
            </a:r>
          </a:p>
        </p:txBody>
      </p:sp>
      <p:sp>
        <p:nvSpPr>
          <p:cNvPr id="19" name="TextBox 18"/>
          <p:cNvSpPr txBox="1"/>
          <p:nvPr/>
        </p:nvSpPr>
        <p:spPr>
          <a:xfrm rot="16200000" flipH="1">
            <a:off x="-305304" y="5056362"/>
            <a:ext cx="826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50"/>
                </a:solidFill>
              </a:rPr>
              <a:t>collider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 flipH="1">
            <a:off x="8352886" y="4177166"/>
            <a:ext cx="716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B050"/>
                </a:solidFill>
              </a:rPr>
              <a:t>Dark 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Matter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367"/>
            <a:ext cx="4427984" cy="415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92" y="555476"/>
            <a:ext cx="3835372" cy="39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995369" y="44624"/>
            <a:ext cx="2915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A generic TPC for rare event searches</a:t>
            </a:r>
            <a:endParaRPr lang="en-US" u="sng"/>
          </a:p>
        </p:txBody>
      </p:sp>
      <p:sp>
        <p:nvSpPr>
          <p:cNvPr id="12" name="11 CuadroTexto"/>
          <p:cNvSpPr txBox="1"/>
          <p:nvPr/>
        </p:nvSpPr>
        <p:spPr>
          <a:xfrm>
            <a:off x="5220072" y="44624"/>
            <a:ext cx="33791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A generic image formation process in a TPC</a:t>
            </a:r>
            <a:endParaRPr lang="en-US" u="sng"/>
          </a:p>
        </p:txBody>
      </p:sp>
      <p:sp>
        <p:nvSpPr>
          <p:cNvPr id="4" name="3 CuadroTexto"/>
          <p:cNvSpPr txBox="1"/>
          <p:nvPr/>
        </p:nvSpPr>
        <p:spPr>
          <a:xfrm>
            <a:off x="251520" y="4941168"/>
            <a:ext cx="432522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Aimed at complex topologies and maximal collection</a:t>
            </a:r>
          </a:p>
          <a:p>
            <a:r>
              <a:rPr lang="en-US" dirty="0"/>
              <a:t>o</a:t>
            </a:r>
            <a:r>
              <a:rPr lang="en-US" dirty="0" smtClean="0"/>
              <a:t>f event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Seamless! (no beam pipe).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Usually</a:t>
            </a:r>
            <a:r>
              <a:rPr lang="en-US" dirty="0" smtClean="0">
                <a:solidFill>
                  <a:srgbClr val="00B050"/>
                </a:solidFill>
              </a:rPr>
              <a:t> no space-charge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No ageing issues (interaction rate is low).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Radio-purity </a:t>
            </a:r>
            <a:r>
              <a:rPr lang="en-US" dirty="0" smtClean="0">
                <a:solidFill>
                  <a:srgbClr val="C00000"/>
                </a:solidFill>
              </a:rPr>
              <a:t>issues (in some cases</a:t>
            </a:r>
            <a:r>
              <a:rPr lang="en-US" dirty="0" smtClean="0">
                <a:solidFill>
                  <a:srgbClr val="C00000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Outgassing and purity issues (in some cases).</a:t>
            </a:r>
            <a:endParaRPr lang="en-US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B-field seldom found.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177" y="4794514"/>
            <a:ext cx="15144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07961"/>
            <a:ext cx="3143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94514"/>
            <a:ext cx="21050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78" y="5949144"/>
            <a:ext cx="2558058" cy="43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2395" y="6381328"/>
            <a:ext cx="2871973" cy="46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94" y="5529039"/>
            <a:ext cx="1085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84" y="5542094"/>
            <a:ext cx="1219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891294" y="4489375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point spread function</a:t>
            </a:r>
            <a:endParaRPr lang="en-US"/>
          </a:p>
        </p:txBody>
      </p:sp>
      <p:sp>
        <p:nvSpPr>
          <p:cNvPr id="27" name="26 CuadroTexto"/>
          <p:cNvSpPr txBox="1"/>
          <p:nvPr/>
        </p:nvSpPr>
        <p:spPr>
          <a:xfrm>
            <a:off x="5724128" y="5209455"/>
            <a:ext cx="2071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impulse response function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114" y="1143329"/>
            <a:ext cx="6225261" cy="46427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092280" y="404664"/>
            <a:ext cx="2048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TUNL TPC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[photo-dissociation of 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12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</a:t>
            </a:r>
          </a:p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i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nto 3 </a:t>
            </a:r>
            <a:r>
              <a:rPr lang="el-GR" dirty="0" smtClean="0">
                <a:latin typeface="Times" charset="0"/>
                <a:ea typeface="Times" charset="0"/>
                <a:cs typeface="Times" charset="0"/>
              </a:rPr>
              <a:t>α</a:t>
            </a:r>
            <a:r>
              <a:rPr lang="es-E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s-ES" dirty="0" err="1" smtClean="0">
                <a:latin typeface="Times" charset="0"/>
                <a:ea typeface="Times" charset="0"/>
                <a:cs typeface="Times" charset="0"/>
              </a:rPr>
              <a:t>tracks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]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63888" y="476672"/>
            <a:ext cx="1805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DMTPC-related R&amp;D</a:t>
            </a:r>
          </a:p>
          <a:p>
            <a:r>
              <a:rPr lang="en-US" smtClean="0"/>
              <a:t>(214keV</a:t>
            </a:r>
            <a:r>
              <a:rPr lang="en-US" baseline="-25000" smtClean="0"/>
              <a:t>r</a:t>
            </a:r>
            <a:r>
              <a:rPr lang="en-US" smtClean="0"/>
              <a:t> F nucleus)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107504" y="404664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smtClean="0">
                <a:cs typeface="Times New Roman" panose="02020603050405020304" pitchFamily="18" charset="0"/>
              </a:rPr>
              <a:t>Warsaw TPC</a:t>
            </a:r>
          </a:p>
          <a:p>
            <a:pPr algn="just"/>
            <a:r>
              <a:rPr lang="en-US" smtClean="0">
                <a:cs typeface="Times New Roman" panose="02020603050405020304" pitchFamily="18" charset="0"/>
              </a:rPr>
              <a:t>[β-delayed proton emission from  </a:t>
            </a:r>
            <a:r>
              <a:rPr lang="en-US" baseline="30000" smtClean="0">
                <a:cs typeface="Times New Roman" panose="02020603050405020304" pitchFamily="18" charset="0"/>
              </a:rPr>
              <a:t>46</a:t>
            </a:r>
            <a:r>
              <a:rPr lang="en-US" smtClean="0">
                <a:cs typeface="Times New Roman" panose="02020603050405020304" pitchFamily="18" charset="0"/>
              </a:rPr>
              <a:t>Fe]</a:t>
            </a:r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07504" y="3085219"/>
            <a:ext cx="114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NEXT-MM</a:t>
            </a:r>
          </a:p>
          <a:p>
            <a:r>
              <a:rPr lang="en-US" smtClean="0"/>
              <a:t>(1.25MeV e</a:t>
            </a:r>
            <a:r>
              <a:rPr lang="en-US" baseline="30000" smtClean="0"/>
              <a:t>-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8" name="17 CuadroTexto"/>
          <p:cNvSpPr txBox="1"/>
          <p:nvPr/>
        </p:nvSpPr>
        <p:spPr>
          <a:xfrm>
            <a:off x="107504" y="5625032"/>
            <a:ext cx="1643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HARPO</a:t>
            </a:r>
          </a:p>
          <a:p>
            <a:r>
              <a:rPr lang="en-US" smtClean="0"/>
              <a:t>(pair production by 74.3GeV photon)</a:t>
            </a:r>
            <a:endParaRPr lang="en-US"/>
          </a:p>
        </p:txBody>
      </p:sp>
      <p:sp>
        <p:nvSpPr>
          <p:cNvPr id="19" name="18 CuadroTexto"/>
          <p:cNvSpPr txBox="1"/>
          <p:nvPr/>
        </p:nvSpPr>
        <p:spPr>
          <a:xfrm>
            <a:off x="7524328" y="5786100"/>
            <a:ext cx="1336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AT-TPC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(α-</a:t>
            </a:r>
            <a:r>
              <a:rPr lang="el-GR" dirty="0" smtClean="0">
                <a:latin typeface="Times" charset="0"/>
                <a:ea typeface="Times" charset="0"/>
                <a:cs typeface="Times" charset="0"/>
              </a:rPr>
              <a:t>α</a:t>
            </a:r>
            <a:r>
              <a:rPr lang="es-E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scattering</a:t>
            </a:r>
            <a:r>
              <a:rPr lang="es-ES" dirty="0" smtClean="0">
                <a:latin typeface="Times" charset="0"/>
                <a:ea typeface="Times" charset="0"/>
                <a:cs typeface="Times" charset="0"/>
              </a:rPr>
              <a:t>)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60516" y="5858108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DMTPC-related R&amp;D</a:t>
            </a:r>
          </a:p>
          <a:p>
            <a:r>
              <a:rPr lang="en-US" smtClean="0"/>
              <a:t>(~30keV e</a:t>
            </a:r>
            <a:r>
              <a:rPr lang="en-US" baseline="30000" smtClean="0"/>
              <a:t>-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22" name="21 CuadroTexto"/>
          <p:cNvSpPr txBox="1"/>
          <p:nvPr/>
        </p:nvSpPr>
        <p:spPr>
          <a:xfrm>
            <a:off x="7452320" y="2977788"/>
            <a:ext cx="17011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DUNE-FD R&amp;D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(cosmic ray- induced</a:t>
            </a:r>
          </a:p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nuclear 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breakup)</a:t>
            </a:r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3707904" y="2545159"/>
            <a:ext cx="14491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ILC-related R&amp;D</a:t>
            </a:r>
          </a:p>
          <a:p>
            <a:r>
              <a:rPr lang="en-US" i="1" dirty="0" smtClean="0"/>
              <a:t>(low energy e</a:t>
            </a:r>
            <a:r>
              <a:rPr lang="en-US" i="1" baseline="30000" dirty="0" smtClean="0"/>
              <a:t>-</a:t>
            </a:r>
            <a:r>
              <a:rPr lang="en-US" i="1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657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7858"/>
          <a:stretch/>
        </p:blipFill>
        <p:spPr>
          <a:xfrm>
            <a:off x="1763688" y="476672"/>
            <a:ext cx="6264696" cy="596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4098 CuadroTexto"/>
          <p:cNvSpPr txBox="1"/>
          <p:nvPr/>
        </p:nvSpPr>
        <p:spPr>
          <a:xfrm>
            <a:off x="3105096" y="1124744"/>
            <a:ext cx="516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/>
              <a:t>Aim: reconstruct the effective position </a:t>
            </a:r>
            <a:r>
              <a:rPr lang="en-US" i="1" smtClean="0"/>
              <a:t>at various track segments and</a:t>
            </a:r>
          </a:p>
          <a:p>
            <a:r>
              <a:rPr lang="en-US" i="1" smtClean="0"/>
              <a:t>develop a track model (to obtain curvature and  vertex)</a:t>
            </a:r>
            <a:endParaRPr lang="en-US" i="1"/>
          </a:p>
        </p:txBody>
      </p:sp>
      <p:sp>
        <p:nvSpPr>
          <p:cNvPr id="89" name="88 CuadroTexto"/>
          <p:cNvSpPr txBox="1"/>
          <p:nvPr/>
        </p:nvSpPr>
        <p:spPr>
          <a:xfrm>
            <a:off x="2724491" y="116632"/>
            <a:ext cx="4716932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</a:t>
            </a:r>
            <a:r>
              <a:rPr lang="en-US" sz="1800" smtClean="0"/>
              <a:t>opology reconstruction in collider/tracker TPCs</a:t>
            </a:r>
            <a:endParaRPr lang="en-US" sz="1800"/>
          </a:p>
        </p:txBody>
      </p:sp>
      <p:sp>
        <p:nvSpPr>
          <p:cNvPr id="93" name="92 CuadroTexto"/>
          <p:cNvSpPr txBox="1"/>
          <p:nvPr/>
        </p:nvSpPr>
        <p:spPr>
          <a:xfrm>
            <a:off x="2915816" y="1844824"/>
            <a:ext cx="62776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Position ‘resolution’ is paramount (pixel size is not!). Typical: few </a:t>
            </a:r>
            <a:r>
              <a:rPr lang="en-US" smtClean="0">
                <a:cs typeface="Times New Roman" panose="02020603050405020304" pitchFamily="18" charset="0"/>
              </a:rPr>
              <a:t>100’s </a:t>
            </a:r>
            <a:r>
              <a:rPr lang="el-GR" smtClean="0">
                <a:cs typeface="Times New Roman" panose="02020603050405020304" pitchFamily="18" charset="0"/>
              </a:rPr>
              <a:t>μ</a:t>
            </a:r>
            <a:r>
              <a:rPr lang="es-ES" smtClean="0">
                <a:cs typeface="Times New Roman" panose="02020603050405020304" pitchFamily="18" charset="0"/>
              </a:rPr>
              <a:t>m</a:t>
            </a:r>
            <a:r>
              <a:rPr lang="es-ES" smtClean="0"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mtClean="0">
                <a:cs typeface="Times New Roman" panose="02020603050405020304" pitchFamily="18" charset="0"/>
              </a:rPr>
              <a:t>Pixel size determined by economical and S/N constraints.</a:t>
            </a:r>
            <a:endParaRPr lang="en-US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Ambiguities due to high track multiplicity enforce pixel/pad-based (3D) readout.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T</a:t>
            </a:r>
            <a:r>
              <a:rPr lang="en-US" baseline="-25000" smtClean="0"/>
              <a:t>0</a:t>
            </a:r>
            <a:r>
              <a:rPr lang="en-US" smtClean="0"/>
              <a:t> obtained from trigger.</a:t>
            </a:r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59" y="2924944"/>
            <a:ext cx="210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14" y="3820610"/>
            <a:ext cx="19145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40" y="4936207"/>
            <a:ext cx="2209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4104 CuadroTexto"/>
          <p:cNvSpPr txBox="1"/>
          <p:nvPr/>
        </p:nvSpPr>
        <p:spPr>
          <a:xfrm>
            <a:off x="5652120" y="3409255"/>
            <a:ext cx="2778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(e.g., for conventional </a:t>
            </a:r>
            <a:r>
              <a:rPr lang="en-US" dirty="0" err="1" smtClean="0"/>
              <a:t>Micromegas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81" y="5722896"/>
            <a:ext cx="3504883" cy="61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100 Rectángulo"/>
          <p:cNvSpPr/>
          <p:nvPr/>
        </p:nvSpPr>
        <p:spPr>
          <a:xfrm>
            <a:off x="456990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101 Rectángulo"/>
          <p:cNvSpPr/>
          <p:nvPr/>
        </p:nvSpPr>
        <p:spPr>
          <a:xfrm>
            <a:off x="1033054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102 Rectángulo"/>
          <p:cNvSpPr/>
          <p:nvPr/>
        </p:nvSpPr>
        <p:spPr>
          <a:xfrm>
            <a:off x="1609119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103 Rectángulo"/>
          <p:cNvSpPr/>
          <p:nvPr/>
        </p:nvSpPr>
        <p:spPr>
          <a:xfrm>
            <a:off x="2185184" y="620688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104 Rectángulo"/>
          <p:cNvSpPr/>
          <p:nvPr/>
        </p:nvSpPr>
        <p:spPr>
          <a:xfrm>
            <a:off x="456990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105 Rectángulo"/>
          <p:cNvSpPr/>
          <p:nvPr/>
        </p:nvSpPr>
        <p:spPr>
          <a:xfrm>
            <a:off x="1033054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106 Rectángulo"/>
          <p:cNvSpPr/>
          <p:nvPr/>
        </p:nvSpPr>
        <p:spPr>
          <a:xfrm>
            <a:off x="1609119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107 Rectángulo"/>
          <p:cNvSpPr/>
          <p:nvPr/>
        </p:nvSpPr>
        <p:spPr>
          <a:xfrm>
            <a:off x="2185184" y="836712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108 Rectángulo"/>
          <p:cNvSpPr/>
          <p:nvPr/>
        </p:nvSpPr>
        <p:spPr>
          <a:xfrm>
            <a:off x="456990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109 Rectángulo"/>
          <p:cNvSpPr/>
          <p:nvPr/>
        </p:nvSpPr>
        <p:spPr>
          <a:xfrm>
            <a:off x="1033054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110 Rectángulo"/>
          <p:cNvSpPr/>
          <p:nvPr/>
        </p:nvSpPr>
        <p:spPr>
          <a:xfrm>
            <a:off x="1609119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111 Rectángulo"/>
          <p:cNvSpPr/>
          <p:nvPr/>
        </p:nvSpPr>
        <p:spPr>
          <a:xfrm>
            <a:off x="2185184" y="104417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112 Rectángulo"/>
          <p:cNvSpPr/>
          <p:nvPr/>
        </p:nvSpPr>
        <p:spPr>
          <a:xfrm>
            <a:off x="456990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113 Rectángulo"/>
          <p:cNvSpPr/>
          <p:nvPr/>
        </p:nvSpPr>
        <p:spPr>
          <a:xfrm>
            <a:off x="1033054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114 Rectángulo"/>
          <p:cNvSpPr/>
          <p:nvPr/>
        </p:nvSpPr>
        <p:spPr>
          <a:xfrm>
            <a:off x="1609119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115 Rectángulo"/>
          <p:cNvSpPr/>
          <p:nvPr/>
        </p:nvSpPr>
        <p:spPr>
          <a:xfrm>
            <a:off x="2185184" y="126020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116 Rectángulo"/>
          <p:cNvSpPr/>
          <p:nvPr/>
        </p:nvSpPr>
        <p:spPr>
          <a:xfrm>
            <a:off x="456990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117 Rectángulo"/>
          <p:cNvSpPr/>
          <p:nvPr/>
        </p:nvSpPr>
        <p:spPr>
          <a:xfrm>
            <a:off x="1033054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118 Rectángulo"/>
          <p:cNvSpPr/>
          <p:nvPr/>
        </p:nvSpPr>
        <p:spPr>
          <a:xfrm>
            <a:off x="1609119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119 Rectángulo"/>
          <p:cNvSpPr/>
          <p:nvPr/>
        </p:nvSpPr>
        <p:spPr>
          <a:xfrm>
            <a:off x="2185184" y="147622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120 Rectángulo"/>
          <p:cNvSpPr/>
          <p:nvPr/>
        </p:nvSpPr>
        <p:spPr>
          <a:xfrm>
            <a:off x="456990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121 Rectángulo"/>
          <p:cNvSpPr/>
          <p:nvPr/>
        </p:nvSpPr>
        <p:spPr>
          <a:xfrm>
            <a:off x="1033054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122 Rectángulo"/>
          <p:cNvSpPr/>
          <p:nvPr/>
        </p:nvSpPr>
        <p:spPr>
          <a:xfrm>
            <a:off x="1609119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123 Rectángulo"/>
          <p:cNvSpPr/>
          <p:nvPr/>
        </p:nvSpPr>
        <p:spPr>
          <a:xfrm>
            <a:off x="2185184" y="1692249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124 Rectángulo"/>
          <p:cNvSpPr/>
          <p:nvPr/>
        </p:nvSpPr>
        <p:spPr>
          <a:xfrm>
            <a:off x="456990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125 Rectángulo"/>
          <p:cNvSpPr/>
          <p:nvPr/>
        </p:nvSpPr>
        <p:spPr>
          <a:xfrm>
            <a:off x="1033054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126 Rectángulo"/>
          <p:cNvSpPr/>
          <p:nvPr/>
        </p:nvSpPr>
        <p:spPr>
          <a:xfrm>
            <a:off x="1609119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127 Rectángulo"/>
          <p:cNvSpPr/>
          <p:nvPr/>
        </p:nvSpPr>
        <p:spPr>
          <a:xfrm>
            <a:off x="2185184" y="1908273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128 Rectángulo"/>
          <p:cNvSpPr/>
          <p:nvPr/>
        </p:nvSpPr>
        <p:spPr>
          <a:xfrm>
            <a:off x="456990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129 Rectángulo"/>
          <p:cNvSpPr/>
          <p:nvPr/>
        </p:nvSpPr>
        <p:spPr>
          <a:xfrm>
            <a:off x="1033054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130 Rectángulo"/>
          <p:cNvSpPr/>
          <p:nvPr/>
        </p:nvSpPr>
        <p:spPr>
          <a:xfrm>
            <a:off x="1609119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131 Rectángulo"/>
          <p:cNvSpPr/>
          <p:nvPr/>
        </p:nvSpPr>
        <p:spPr>
          <a:xfrm>
            <a:off x="2185184" y="2124297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132 Rectángulo"/>
          <p:cNvSpPr/>
          <p:nvPr/>
        </p:nvSpPr>
        <p:spPr>
          <a:xfrm>
            <a:off x="456990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133 Rectángulo"/>
          <p:cNvSpPr/>
          <p:nvPr/>
        </p:nvSpPr>
        <p:spPr>
          <a:xfrm>
            <a:off x="1033054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134 Rectángulo"/>
          <p:cNvSpPr/>
          <p:nvPr/>
        </p:nvSpPr>
        <p:spPr>
          <a:xfrm>
            <a:off x="1609119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135 Rectángulo"/>
          <p:cNvSpPr/>
          <p:nvPr/>
        </p:nvSpPr>
        <p:spPr>
          <a:xfrm>
            <a:off x="2185184" y="2340321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136 Rectángulo"/>
          <p:cNvSpPr/>
          <p:nvPr/>
        </p:nvSpPr>
        <p:spPr>
          <a:xfrm>
            <a:off x="456990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137 Rectángulo"/>
          <p:cNvSpPr/>
          <p:nvPr/>
        </p:nvSpPr>
        <p:spPr>
          <a:xfrm>
            <a:off x="1033054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138 Rectángulo"/>
          <p:cNvSpPr/>
          <p:nvPr/>
        </p:nvSpPr>
        <p:spPr>
          <a:xfrm>
            <a:off x="1609119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139 Rectángulo"/>
          <p:cNvSpPr/>
          <p:nvPr/>
        </p:nvSpPr>
        <p:spPr>
          <a:xfrm>
            <a:off x="2185184" y="2556345"/>
            <a:ext cx="576065" cy="2160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140 Forma libre"/>
          <p:cNvSpPr/>
          <p:nvPr/>
        </p:nvSpPr>
        <p:spPr>
          <a:xfrm>
            <a:off x="653068" y="962566"/>
            <a:ext cx="2118732" cy="1583473"/>
          </a:xfrm>
          <a:custGeom>
            <a:avLst/>
            <a:gdLst>
              <a:gd name="connsiteX0" fmla="*/ 0 w 2118732"/>
              <a:gd name="connsiteY0" fmla="*/ 0 h 1583473"/>
              <a:gd name="connsiteX1" fmla="*/ 646771 w 2118732"/>
              <a:gd name="connsiteY1" fmla="*/ 33454 h 1583473"/>
              <a:gd name="connsiteX2" fmla="*/ 1237785 w 2118732"/>
              <a:gd name="connsiteY2" fmla="*/ 312234 h 1583473"/>
              <a:gd name="connsiteX3" fmla="*/ 1728439 w 2118732"/>
              <a:gd name="connsiteY3" fmla="*/ 791737 h 1583473"/>
              <a:gd name="connsiteX4" fmla="*/ 2118732 w 2118732"/>
              <a:gd name="connsiteY4" fmla="*/ 1583473 h 158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8732" h="1583473">
                <a:moveTo>
                  <a:pt x="0" y="0"/>
                </a:moveTo>
                <a:lnTo>
                  <a:pt x="646771" y="33454"/>
                </a:lnTo>
                <a:cubicBezTo>
                  <a:pt x="853068" y="85493"/>
                  <a:pt x="1057507" y="185854"/>
                  <a:pt x="1237785" y="312234"/>
                </a:cubicBezTo>
                <a:cubicBezTo>
                  <a:pt x="1418063" y="438615"/>
                  <a:pt x="1581615" y="579864"/>
                  <a:pt x="1728439" y="791737"/>
                </a:cubicBezTo>
                <a:cubicBezTo>
                  <a:pt x="1875263" y="1003610"/>
                  <a:pt x="1996997" y="1293541"/>
                  <a:pt x="2118732" y="15834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141 Elipse"/>
          <p:cNvSpPr/>
          <p:nvPr/>
        </p:nvSpPr>
        <p:spPr>
          <a:xfrm>
            <a:off x="745023" y="905385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142 Elipse"/>
          <p:cNvSpPr/>
          <p:nvPr/>
        </p:nvSpPr>
        <p:spPr>
          <a:xfrm>
            <a:off x="1249079" y="101673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143 Elipse"/>
          <p:cNvSpPr/>
          <p:nvPr/>
        </p:nvSpPr>
        <p:spPr>
          <a:xfrm>
            <a:off x="1789150" y="1110258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144 Elipse"/>
          <p:cNvSpPr/>
          <p:nvPr/>
        </p:nvSpPr>
        <p:spPr>
          <a:xfrm>
            <a:off x="1969159" y="132628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145 Elipse"/>
          <p:cNvSpPr/>
          <p:nvPr/>
        </p:nvSpPr>
        <p:spPr>
          <a:xfrm>
            <a:off x="2293206" y="1484784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146 Elipse"/>
          <p:cNvSpPr/>
          <p:nvPr/>
        </p:nvSpPr>
        <p:spPr>
          <a:xfrm>
            <a:off x="2473214" y="2096852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147 Elipse"/>
          <p:cNvSpPr/>
          <p:nvPr/>
        </p:nvSpPr>
        <p:spPr>
          <a:xfrm>
            <a:off x="2365215" y="1758330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148 Elipse"/>
          <p:cNvSpPr/>
          <p:nvPr/>
        </p:nvSpPr>
        <p:spPr>
          <a:xfrm>
            <a:off x="2617231" y="2309541"/>
            <a:ext cx="108000" cy="10801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40" y="2782675"/>
            <a:ext cx="4405782" cy="401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8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85 CuadroTexto"/>
          <p:cNvSpPr txBox="1"/>
          <p:nvPr/>
        </p:nvSpPr>
        <p:spPr>
          <a:xfrm>
            <a:off x="6411059" y="1028263"/>
            <a:ext cx="22653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i="1" smtClean="0"/>
              <a:t>(frequent) aim: reconstruct the energy loss path </a:t>
            </a:r>
            <a:r>
              <a:rPr lang="en-US" i="1" smtClean="0"/>
              <a:t>with high accuracy (to obtain particle(s) type, direction and energy, and event multiplicity)</a:t>
            </a:r>
            <a:endParaRPr lang="en-US" i="1"/>
          </a:p>
        </p:txBody>
      </p:sp>
      <p:sp>
        <p:nvSpPr>
          <p:cNvPr id="4101" name="4100 CuadroTexto"/>
          <p:cNvSpPr txBox="1"/>
          <p:nvPr/>
        </p:nvSpPr>
        <p:spPr>
          <a:xfrm>
            <a:off x="467544" y="3212976"/>
            <a:ext cx="8424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Fine track sampling and energy resolution is paramount (fine-pitch readout and high S/N needed).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track multiplicity can allow 2D+2D </a:t>
            </a:r>
            <a:r>
              <a:rPr lang="en-US" dirty="0" smtClean="0"/>
              <a:t>or </a:t>
            </a:r>
            <a:r>
              <a:rPr lang="en-US" dirty="0" smtClean="0"/>
              <a:t>2D+1D readouts but small pitch relative to track size is essential.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</a:t>
            </a:r>
            <a:r>
              <a:rPr lang="en-US" baseline="-25000" dirty="0" smtClean="0"/>
              <a:t>0</a:t>
            </a:r>
            <a:r>
              <a:rPr lang="en-US" dirty="0" smtClean="0"/>
              <a:t> often obtained by </a:t>
            </a:r>
            <a:r>
              <a:rPr lang="en-US" dirty="0" smtClean="0"/>
              <a:t>the TPC itself! </a:t>
            </a:r>
            <a:r>
              <a:rPr lang="en-US" dirty="0" smtClean="0"/>
              <a:t>(scintillation, minority </a:t>
            </a:r>
            <a:r>
              <a:rPr lang="en-US" dirty="0" smtClean="0"/>
              <a:t>carriers, event features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9" name="88 CuadroTexto"/>
          <p:cNvSpPr txBox="1"/>
          <p:nvPr/>
        </p:nvSpPr>
        <p:spPr>
          <a:xfrm>
            <a:off x="2724491" y="116632"/>
            <a:ext cx="4223207" cy="369332"/>
          </a:xfrm>
          <a:prstGeom prst="rect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/>
              <a:t>T</a:t>
            </a:r>
            <a:r>
              <a:rPr lang="en-US" sz="1800" smtClean="0"/>
              <a:t>opology reconstruction in rare event TPCs</a:t>
            </a:r>
            <a:endParaRPr lang="en-US" sz="1800"/>
          </a:p>
        </p:txBody>
      </p:sp>
      <p:sp>
        <p:nvSpPr>
          <p:cNvPr id="4104" name="4103 CuadroTexto"/>
          <p:cNvSpPr txBox="1"/>
          <p:nvPr/>
        </p:nvSpPr>
        <p:spPr>
          <a:xfrm>
            <a:off x="1187624" y="2689175"/>
            <a:ext cx="1176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xy</a:t>
            </a:r>
            <a:r>
              <a:rPr lang="en-US" smtClean="0"/>
              <a:t> projection</a:t>
            </a:r>
            <a:endParaRPr lang="en-US"/>
          </a:p>
        </p:txBody>
      </p:sp>
      <p:sp>
        <p:nvSpPr>
          <p:cNvPr id="92" name="91 CuadroTexto"/>
          <p:cNvSpPr txBox="1"/>
          <p:nvPr/>
        </p:nvSpPr>
        <p:spPr>
          <a:xfrm>
            <a:off x="4067944" y="2689175"/>
            <a:ext cx="1037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z projection</a:t>
            </a:r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3617180" cy="268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r="55880"/>
          <a:stretch/>
        </p:blipFill>
        <p:spPr bwMode="auto">
          <a:xfrm>
            <a:off x="4101093" y="4100661"/>
            <a:ext cx="2559139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5" r="1694"/>
          <a:stretch/>
        </p:blipFill>
        <p:spPr bwMode="auto">
          <a:xfrm>
            <a:off x="6660232" y="4100660"/>
            <a:ext cx="245165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96336" y="6505599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signal</a:t>
            </a:r>
            <a:endParaRPr lang="en-US"/>
          </a:p>
        </p:txBody>
      </p:sp>
      <p:sp>
        <p:nvSpPr>
          <p:cNvPr id="69" name="68 CuadroTexto"/>
          <p:cNvSpPr txBox="1"/>
          <p:nvPr/>
        </p:nvSpPr>
        <p:spPr>
          <a:xfrm>
            <a:off x="4932040" y="6505599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background</a:t>
            </a:r>
            <a:endParaRPr lang="en-US"/>
          </a:p>
        </p:txBody>
      </p:sp>
      <p:cxnSp>
        <p:nvCxnSpPr>
          <p:cNvPr id="4" name="3 Conector recto"/>
          <p:cNvCxnSpPr/>
          <p:nvPr/>
        </p:nvCxnSpPr>
        <p:spPr>
          <a:xfrm>
            <a:off x="4586675" y="5661248"/>
            <a:ext cx="18243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53860"/>
            <a:ext cx="5652120" cy="20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13688</TotalTime>
  <Words>1427</Words>
  <Application>Microsoft Macintosh PowerPoint</Application>
  <PresentationFormat>On-screen Show (4:3)</PresentationFormat>
  <Paragraphs>256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Calibri</vt:lpstr>
      <vt:lpstr>Comic Sans MS</vt:lpstr>
      <vt:lpstr>Times</vt:lpstr>
      <vt:lpstr>Times New Roman</vt:lpstr>
      <vt:lpstr>Arial</vt:lpstr>
      <vt:lpstr>1_Diseño predeterminado</vt:lpstr>
      <vt:lpstr>Diseño personalizado</vt:lpstr>
      <vt:lpstr>state-of-the-art TPCs and rare searches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GENP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Diego</dc:creator>
  <cp:lastModifiedBy>GONZALEZ DIAZ DIEGO</cp:lastModifiedBy>
  <cp:revision>2648</cp:revision>
  <dcterms:created xsi:type="dcterms:W3CDTF">2006-02-28T14:51:29Z</dcterms:created>
  <dcterms:modified xsi:type="dcterms:W3CDTF">2018-01-19T01:50:53Z</dcterms:modified>
</cp:coreProperties>
</file>