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54" r:id="rId2"/>
    <p:sldId id="570" r:id="rId3"/>
    <p:sldId id="618" r:id="rId4"/>
    <p:sldId id="536" r:id="rId5"/>
    <p:sldId id="595" r:id="rId6"/>
    <p:sldId id="597" r:id="rId7"/>
    <p:sldId id="637" r:id="rId8"/>
    <p:sldId id="633" r:id="rId9"/>
    <p:sldId id="617" r:id="rId10"/>
    <p:sldId id="606" r:id="rId11"/>
    <p:sldId id="607" r:id="rId12"/>
    <p:sldId id="608" r:id="rId13"/>
    <p:sldId id="610" r:id="rId14"/>
    <p:sldId id="629" r:id="rId15"/>
    <p:sldId id="636" r:id="rId16"/>
    <p:sldId id="601" r:id="rId17"/>
    <p:sldId id="643" r:id="rId18"/>
    <p:sldId id="619" r:id="rId19"/>
    <p:sldId id="537" r:id="rId20"/>
    <p:sldId id="395" r:id="rId21"/>
    <p:sldId id="445" r:id="rId22"/>
    <p:sldId id="645" r:id="rId23"/>
    <p:sldId id="357" r:id="rId24"/>
    <p:sldId id="389" r:id="rId25"/>
    <p:sldId id="541" r:id="rId26"/>
    <p:sldId id="644" r:id="rId27"/>
    <p:sldId id="64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B6"/>
    <a:srgbClr val="580000"/>
    <a:srgbClr val="FF0000"/>
    <a:srgbClr val="FF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8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D6454-5C32-4807-87CC-80CC74B62C11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6D39A-0E0B-4328-91DD-92BC7B31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Field non-uniformities cause electron drift lines to bend (worsens spatial resolution)</a:t>
            </a:r>
          </a:p>
          <a:p>
            <a:pPr lvl="1"/>
            <a:r>
              <a:rPr lang="en-US" dirty="0" smtClean="0"/>
              <a:t>Thin walls allow particles to exit</a:t>
            </a:r>
          </a:p>
          <a:p>
            <a:pPr lvl="1"/>
            <a:r>
              <a:rPr lang="en-US" dirty="0" smtClean="0"/>
              <a:t>Gas-tight to allow different gases in FC and in rest of enclosure</a:t>
            </a:r>
          </a:p>
          <a:p>
            <a:pPr lvl="2"/>
            <a:r>
              <a:rPr lang="en-US" dirty="0" smtClean="0"/>
              <a:t>Prevent sparking, AT mode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A178C-3E86-4766-AE84-92F0D2ED36F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9309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Field non-uniformities cause electron drift lines to bend (worsens spatial resolution)</a:t>
            </a:r>
          </a:p>
          <a:p>
            <a:pPr lvl="1"/>
            <a:r>
              <a:rPr lang="en-US" dirty="0" smtClean="0"/>
              <a:t>Thin walls allow particles to exit</a:t>
            </a:r>
          </a:p>
          <a:p>
            <a:pPr lvl="1"/>
            <a:r>
              <a:rPr lang="en-US" dirty="0" smtClean="0"/>
              <a:t>Gas-tight to allow different gases in FC and in rest of enclosure</a:t>
            </a:r>
          </a:p>
          <a:p>
            <a:pPr lvl="2"/>
            <a:r>
              <a:rPr lang="en-US" dirty="0" smtClean="0"/>
              <a:t>Prevent sparking, AT mode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A178C-3E86-4766-AE84-92F0D2ED36F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939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Field non-uniformities cause electron drift lines to bend (worsens spatial resolution)</a:t>
            </a:r>
          </a:p>
          <a:p>
            <a:pPr lvl="1"/>
            <a:r>
              <a:rPr lang="en-US" dirty="0" smtClean="0"/>
              <a:t>Thin walls allow particles to exit</a:t>
            </a:r>
          </a:p>
          <a:p>
            <a:pPr lvl="1"/>
            <a:r>
              <a:rPr lang="en-US" dirty="0" smtClean="0"/>
              <a:t>Gas-tight to allow different gases in FC and in rest of enclosure</a:t>
            </a:r>
          </a:p>
          <a:p>
            <a:pPr lvl="2"/>
            <a:r>
              <a:rPr lang="en-US" dirty="0" smtClean="0"/>
              <a:t>Prevent sparking, AT mode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A178C-3E86-4766-AE84-92F0D2ED36F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9432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A178C-3E86-4766-AE84-92F0D2ED36F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3350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2227E5-90C2-4AEB-A0A0-188668C0F4AD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30213" y="674688"/>
            <a:ext cx="6019800" cy="3386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263703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2227E5-90C2-4AEB-A0A0-188668C0F4AD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30213" y="674688"/>
            <a:ext cx="6019800" cy="3386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2553669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This is the day one experimental setup. </a:t>
            </a:r>
            <a:r>
              <a:rPr lang="en-US" dirty="0" err="1" smtClean="0"/>
              <a:t>THe</a:t>
            </a:r>
            <a:r>
              <a:rPr lang="en-US" dirty="0" smtClean="0"/>
              <a:t> trigger </a:t>
            </a:r>
            <a:r>
              <a:rPr lang="en-US" dirty="0" err="1" smtClean="0"/>
              <a:t>scintillaroto</a:t>
            </a:r>
            <a:r>
              <a:rPr lang="en-US" dirty="0" smtClean="0"/>
              <a:t> sits </a:t>
            </a:r>
            <a:r>
              <a:rPr lang="en-US" dirty="0" err="1" smtClean="0"/>
              <a:t>int</a:t>
            </a:r>
            <a:r>
              <a:rPr lang="en-US" dirty="0" smtClean="0"/>
              <a:t> he </a:t>
            </a:r>
            <a:r>
              <a:rPr lang="en-US" dirty="0" err="1" smtClean="0"/>
              <a:t>magnitic</a:t>
            </a:r>
            <a:r>
              <a:rPr lang="en-US" dirty="0" smtClean="0"/>
              <a:t> field, so we use MPPC’s Seems to work </a:t>
            </a:r>
            <a:r>
              <a:rPr lang="en-US" dirty="0" err="1" smtClean="0"/>
              <a:t>wel</a:t>
            </a:r>
            <a:r>
              <a:rPr lang="en-US" dirty="0" smtClean="0"/>
              <a:t>. our open </a:t>
            </a:r>
            <a:r>
              <a:rPr lang="en-US" dirty="0" err="1" smtClean="0"/>
              <a:t>geomety</a:t>
            </a:r>
            <a:r>
              <a:rPr lang="en-US" dirty="0" smtClean="0"/>
              <a:t> </a:t>
            </a:r>
            <a:r>
              <a:rPr lang="en-US" dirty="0" err="1" smtClean="0"/>
              <a:t>allos</a:t>
            </a:r>
            <a:r>
              <a:rPr lang="en-US" dirty="0" smtClean="0"/>
              <a:t> us to detector neutrons and charged particle downstream in </a:t>
            </a:r>
            <a:r>
              <a:rPr lang="en-US" dirty="0" err="1" smtClean="0"/>
              <a:t>scintillator</a:t>
            </a:r>
            <a:r>
              <a:rPr lang="en-US" dirty="0" smtClean="0"/>
              <a:t> arrays.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EFD22-C355-49D3-908C-1755D96773B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3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6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7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8" y="1320108"/>
            <a:ext cx="10486572" cy="318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 eaLnBrk="0" hangingPunct="0">
              <a:lnSpc>
                <a:spcPct val="90000"/>
              </a:lnSpc>
              <a:defRPr/>
            </a:pPr>
            <a:endParaRPr lang="en-US" sz="18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07"/>
            <a:ext cx="12192000" cy="346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47">
              <a:defRPr/>
            </a:pPr>
            <a:endParaRPr lang="en-US" sz="18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3" y="281882"/>
            <a:ext cx="11988797" cy="486372"/>
          </a:xfr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 sz="1350"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6" y="1071569"/>
            <a:ext cx="5897636" cy="5027414"/>
          </a:xfr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 sz="1350"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3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5487207" y="3009306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  <a:lvl2pPr>
              <a:defRPr>
                <a:latin typeface="Verdana" charset="0"/>
                <a:ea typeface="Verdana" charset="0"/>
                <a:cs typeface="Verdana" charset="0"/>
              </a:defRPr>
            </a:lvl2pPr>
            <a:lvl3pPr>
              <a:defRPr sz="1800">
                <a:latin typeface="Verdana" charset="0"/>
                <a:ea typeface="Verdana" charset="0"/>
                <a:cs typeface="Verdana" charset="0"/>
              </a:defRPr>
            </a:lvl3pPr>
            <a:lvl4pPr>
              <a:defRPr>
                <a:latin typeface="Verdana" charset="0"/>
                <a:ea typeface="Verdana" charset="0"/>
                <a:cs typeface="Verdana" charset="0"/>
              </a:defRPr>
            </a:lvl4pPr>
            <a:lvl5pPr>
              <a:defRPr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 userDrawn="1"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6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7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8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9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8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4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1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1AFED-9418-4B79-94A5-C3FD859EC247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E1E26-3B45-41E7-BBAE-6C0B8130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4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8.jpeg"/><Relationship Id="rId7" Type="http://schemas.openxmlformats.org/officeDocument/2006/relationships/image" Target="../media/image3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57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18.gif"/><Relationship Id="rId5" Type="http://schemas.openxmlformats.org/officeDocument/2006/relationships/image" Target="../media/image65.jpeg"/><Relationship Id="rId10" Type="http://schemas.openxmlformats.org/officeDocument/2006/relationships/image" Target="../media/image57.jpeg"/><Relationship Id="rId4" Type="http://schemas.openxmlformats.org/officeDocument/2006/relationships/image" Target="../media/image64.jpe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3.png"/><Relationship Id="rId18" Type="http://schemas.microsoft.com/office/2007/relationships/hdphoto" Target="../media/hdphoto7.wdp"/><Relationship Id="rId26" Type="http://schemas.openxmlformats.org/officeDocument/2006/relationships/image" Target="../media/image101.gif"/><Relationship Id="rId39" Type="http://schemas.openxmlformats.org/officeDocument/2006/relationships/image" Target="../media/image111.jpeg"/><Relationship Id="rId3" Type="http://schemas.openxmlformats.org/officeDocument/2006/relationships/image" Target="../media/image87.jpeg"/><Relationship Id="rId21" Type="http://schemas.openxmlformats.org/officeDocument/2006/relationships/image" Target="../media/image97.emf"/><Relationship Id="rId34" Type="http://schemas.microsoft.com/office/2007/relationships/hdphoto" Target="../media/hdphoto9.wdp"/><Relationship Id="rId42" Type="http://schemas.openxmlformats.org/officeDocument/2006/relationships/image" Target="../media/image114.jpeg"/><Relationship Id="rId47" Type="http://schemas.openxmlformats.org/officeDocument/2006/relationships/image" Target="../media/image119.gif"/><Relationship Id="rId7" Type="http://schemas.openxmlformats.org/officeDocument/2006/relationships/image" Target="../media/image90.png"/><Relationship Id="rId12" Type="http://schemas.microsoft.com/office/2007/relationships/hdphoto" Target="../media/hdphoto4.wdp"/><Relationship Id="rId17" Type="http://schemas.openxmlformats.org/officeDocument/2006/relationships/image" Target="../media/image95.png"/><Relationship Id="rId25" Type="http://schemas.openxmlformats.org/officeDocument/2006/relationships/image" Target="../media/image18.gif"/><Relationship Id="rId33" Type="http://schemas.openxmlformats.org/officeDocument/2006/relationships/image" Target="../media/image108.png"/><Relationship Id="rId38" Type="http://schemas.microsoft.com/office/2007/relationships/hdphoto" Target="../media/hdphoto11.wdp"/><Relationship Id="rId46" Type="http://schemas.openxmlformats.org/officeDocument/2006/relationships/image" Target="../media/image118.png"/><Relationship Id="rId2" Type="http://schemas.openxmlformats.org/officeDocument/2006/relationships/image" Target="../media/image16.emf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04.jpeg"/><Relationship Id="rId41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24" Type="http://schemas.openxmlformats.org/officeDocument/2006/relationships/image" Target="../media/image100.jpeg"/><Relationship Id="rId32" Type="http://schemas.openxmlformats.org/officeDocument/2006/relationships/image" Target="../media/image107.gif"/><Relationship Id="rId37" Type="http://schemas.openxmlformats.org/officeDocument/2006/relationships/image" Target="../media/image110.png"/><Relationship Id="rId40" Type="http://schemas.openxmlformats.org/officeDocument/2006/relationships/image" Target="../media/image112.jpeg"/><Relationship Id="rId45" Type="http://schemas.openxmlformats.org/officeDocument/2006/relationships/image" Target="../media/image117.png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23" Type="http://schemas.openxmlformats.org/officeDocument/2006/relationships/image" Target="../media/image99.png"/><Relationship Id="rId28" Type="http://schemas.openxmlformats.org/officeDocument/2006/relationships/image" Target="../media/image103.jpeg"/><Relationship Id="rId36" Type="http://schemas.microsoft.com/office/2007/relationships/hdphoto" Target="../media/hdphoto10.wdp"/><Relationship Id="rId10" Type="http://schemas.microsoft.com/office/2007/relationships/hdphoto" Target="../media/hdphoto3.wdp"/><Relationship Id="rId19" Type="http://schemas.openxmlformats.org/officeDocument/2006/relationships/image" Target="../media/image96.png"/><Relationship Id="rId31" Type="http://schemas.openxmlformats.org/officeDocument/2006/relationships/image" Target="../media/image106.png"/><Relationship Id="rId44" Type="http://schemas.openxmlformats.org/officeDocument/2006/relationships/image" Target="../media/image116.jpeg"/><Relationship Id="rId4" Type="http://schemas.openxmlformats.org/officeDocument/2006/relationships/image" Target="../media/image88.jpeg"/><Relationship Id="rId9" Type="http://schemas.openxmlformats.org/officeDocument/2006/relationships/image" Target="../media/image91.png"/><Relationship Id="rId14" Type="http://schemas.microsoft.com/office/2007/relationships/hdphoto" Target="../media/hdphoto5.wdp"/><Relationship Id="rId22" Type="http://schemas.openxmlformats.org/officeDocument/2006/relationships/image" Target="../media/image98.png"/><Relationship Id="rId27" Type="http://schemas.openxmlformats.org/officeDocument/2006/relationships/image" Target="../media/image102.png"/><Relationship Id="rId30" Type="http://schemas.openxmlformats.org/officeDocument/2006/relationships/image" Target="../media/image105.jpeg"/><Relationship Id="rId35" Type="http://schemas.openxmlformats.org/officeDocument/2006/relationships/image" Target="../media/image109.png"/><Relationship Id="rId43" Type="http://schemas.openxmlformats.org/officeDocument/2006/relationships/image" Target="../media/image115.png"/><Relationship Id="rId48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jpeg"/><Relationship Id="rId15" Type="http://schemas.openxmlformats.org/officeDocument/2006/relationships/hyperlink" Target="http://www.sciencedirect.com/science/journal/01689002/784/supp/C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emf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01418" y="-617261"/>
            <a:ext cx="9541560" cy="1470025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 of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designed to investigate physics from neutron-star merger to nucleus-nucleus collisions</a:t>
            </a:r>
            <a:endParaRPr kumimoji="1" lang="ja-JP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6656339" y="5751842"/>
            <a:ext cx="5387008" cy="672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AT-TPC Workshop</a:t>
            </a:r>
            <a:r>
              <a:rPr lang="en-US" sz="2800" dirty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17-19, 2018 </a:t>
            </a:r>
            <a:r>
              <a:rPr lang="en-US" sz="2800" dirty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Santiago </a:t>
            </a:r>
            <a:r>
              <a:rPr lang="en-US" sz="2800" dirty="0" smtClean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800" dirty="0" err="1" smtClean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Compostella</a:t>
            </a:r>
            <a:r>
              <a:rPr lang="en-US" sz="2800" dirty="0" smtClean="0">
                <a:solidFill>
                  <a:srgbClr val="0A0A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Spain</a:t>
            </a:r>
            <a:endParaRPr lang="en-US" sz="2800" dirty="0">
              <a:solidFill>
                <a:srgbClr val="0A0A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04464" y="3528067"/>
            <a:ext cx="2863193" cy="35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3149" y="3219189"/>
            <a:ext cx="2922159" cy="275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0079" y="5569104"/>
            <a:ext cx="2922159" cy="275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2475729" y="4439944"/>
            <a:ext cx="2255489" cy="16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15" y="1480768"/>
            <a:ext cx="5160841" cy="41286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3149" y="895135"/>
            <a:ext cx="555280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0" dirty="0" smtClean="0">
                <a:solidFill>
                  <a:srgbClr val="000000"/>
                </a:solidFill>
                <a:effectLst/>
              </a:rPr>
              <a:t>LIGO Detects a Neutron Star Merger</a:t>
            </a:r>
            <a:endParaRPr lang="en-US" sz="2800" b="1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5946" y="1535979"/>
            <a:ext cx="4747794" cy="4042505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-511663" y="5693931"/>
            <a:ext cx="7496382" cy="1752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800" dirty="0">
                <a:solidFill>
                  <a:srgbClr val="17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Betty </a:t>
            </a:r>
            <a:r>
              <a:rPr kumimoji="1" lang="en-US" altLang="ja-JP" sz="2800" dirty="0" smtClean="0">
                <a:solidFill>
                  <a:srgbClr val="17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Tsang</a:t>
            </a:r>
            <a:r>
              <a:rPr lang="en-US" altLang="ja-JP" sz="2800" dirty="0" smtClean="0">
                <a:solidFill>
                  <a:srgbClr val="17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2800" dirty="0" smtClean="0">
                <a:solidFill>
                  <a:srgbClr val="17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NSCL/FRIB</a:t>
            </a:r>
          </a:p>
          <a:p>
            <a:pPr>
              <a:lnSpc>
                <a:spcPct val="100000"/>
              </a:lnSpc>
            </a:pPr>
            <a:r>
              <a:rPr kumimoji="1" lang="en-US" altLang="ja-JP" sz="2800" dirty="0" smtClean="0">
                <a:solidFill>
                  <a:srgbClr val="17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Michigan State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0471" y="950638"/>
            <a:ext cx="437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 smtClean="0"/>
              <a:t>132</a:t>
            </a:r>
            <a:r>
              <a:rPr lang="en-US" sz="2800" b="1" dirty="0" smtClean="0"/>
              <a:t>Sn+</a:t>
            </a:r>
            <a:r>
              <a:rPr lang="en-US" sz="2800" b="1" baseline="30000" dirty="0" smtClean="0"/>
              <a:t>124</a:t>
            </a:r>
            <a:r>
              <a:rPr lang="en-US" sz="2800" b="1" dirty="0" smtClean="0"/>
              <a:t>Sn @ E/A=270 MeV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1700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50" y="1"/>
            <a:ext cx="7772400" cy="781050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Gluing and Assembly of pad planes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181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64" y="3337516"/>
            <a:ext cx="5906053" cy="341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N40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1" y="814109"/>
            <a:ext cx="3210816" cy="24081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6868" y="957879"/>
            <a:ext cx="2638701" cy="200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8298858" y="838699"/>
            <a:ext cx="738623" cy="1082471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8298858" y="2266451"/>
            <a:ext cx="725872" cy="955770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6" name="Group 11"/>
          <p:cNvGrpSpPr/>
          <p:nvPr/>
        </p:nvGrpSpPr>
        <p:grpSpPr>
          <a:xfrm>
            <a:off x="2326101" y="4702807"/>
            <a:ext cx="3581400" cy="1969633"/>
            <a:chOff x="457200" y="1600200"/>
            <a:chExt cx="8229600" cy="4525963"/>
          </a:xfrm>
        </p:grpSpPr>
        <p:grpSp>
          <p:nvGrpSpPr>
            <p:cNvPr id="17" name="Group 15"/>
            <p:cNvGrpSpPr/>
            <p:nvPr/>
          </p:nvGrpSpPr>
          <p:grpSpPr>
            <a:xfrm>
              <a:off x="457200" y="1600200"/>
              <a:ext cx="8229600" cy="4525963"/>
              <a:chOff x="457200" y="1600200"/>
              <a:chExt cx="8229600" cy="4525963"/>
            </a:xfrm>
          </p:grpSpPr>
          <p:pic>
            <p:nvPicPr>
              <p:cNvPr id="26" name="Picture 35" descr="2011-07-22_14-13-24_232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86"/>
              <a:stretch>
                <a:fillRect/>
              </a:stretch>
            </p:blipFill>
            <p:spPr bwMode="auto">
              <a:xfrm>
                <a:off x="5257800" y="1600200"/>
                <a:ext cx="3342641" cy="4525963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</p:pic>
          <p:grpSp>
            <p:nvGrpSpPr>
              <p:cNvPr id="27" name="Group 14"/>
              <p:cNvGrpSpPr/>
              <p:nvPr/>
            </p:nvGrpSpPr>
            <p:grpSpPr>
              <a:xfrm>
                <a:off x="457200" y="1600200"/>
                <a:ext cx="8229600" cy="4525963"/>
                <a:chOff x="152400" y="5029200"/>
                <a:chExt cx="3657600" cy="1600200"/>
              </a:xfrm>
            </p:grpSpPr>
            <p:pic>
              <p:nvPicPr>
                <p:cNvPr id="28" name="Picture 3" descr="I:\projects\sTPC\prototypes-models\electronics-connectors\2011-07-14_17-07-51_478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00" y="5029200"/>
                  <a:ext cx="2133600" cy="160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9" name="Rectangle 28"/>
                <p:cNvSpPr/>
                <p:nvPr/>
              </p:nvSpPr>
              <p:spPr>
                <a:xfrm>
                  <a:off x="152400" y="5029200"/>
                  <a:ext cx="3657600" cy="1600200"/>
                </a:xfrm>
                <a:prstGeom prst="rect">
                  <a:avLst/>
                </a:prstGeom>
                <a:noFill/>
                <a:ln w="571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</p:grpSp>
        </p:grpSp>
        <p:cxnSp>
          <p:nvCxnSpPr>
            <p:cNvPr id="18" name="Straight Arrow Connector 17"/>
            <p:cNvCxnSpPr/>
            <p:nvPr/>
          </p:nvCxnSpPr>
          <p:spPr>
            <a:xfrm flipH="1" flipV="1">
              <a:off x="2590800" y="4876800"/>
              <a:ext cx="762000" cy="533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48001" y="4401767"/>
              <a:ext cx="2133600" cy="14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dirty="0"/>
                <a:t>Spring loaded connection to pad plane through lid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507787" y="3176080"/>
              <a:ext cx="321013" cy="7863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57200" y="1708591"/>
              <a:ext cx="1616528" cy="14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dirty="0"/>
                <a:t>Cable connection to STAR FEE card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4953000" y="4800600"/>
              <a:ext cx="1981200" cy="609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848600" y="3048000"/>
              <a:ext cx="0" cy="609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362217" y="1632529"/>
              <a:ext cx="1324583" cy="14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dirty="0"/>
                <a:t>Mock up of lid and pad plane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8153400" y="3048000"/>
              <a:ext cx="76200" cy="838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5"/>
          <p:cNvGrpSpPr/>
          <p:nvPr/>
        </p:nvGrpSpPr>
        <p:grpSpPr>
          <a:xfrm>
            <a:off x="-65847" y="739869"/>
            <a:ext cx="3034323" cy="3759200"/>
            <a:chOff x="533400" y="2438400"/>
            <a:chExt cx="3034323" cy="3759200"/>
          </a:xfrm>
        </p:grpSpPr>
        <p:pic>
          <p:nvPicPr>
            <p:cNvPr id="31" name="Picture 3" descr="C:\Users\administrator.LAPLOAN9\Desktop\sTPC\photo\designs\bottom and pad plan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500" y="2908300"/>
              <a:ext cx="3759200" cy="2819400"/>
            </a:xfrm>
            <a:prstGeom prst="rect">
              <a:avLst/>
            </a:prstGeom>
            <a:noFill/>
          </p:spPr>
        </p:pic>
        <p:grpSp>
          <p:nvGrpSpPr>
            <p:cNvPr id="32" name="Group 20"/>
            <p:cNvGrpSpPr/>
            <p:nvPr/>
          </p:nvGrpSpPr>
          <p:grpSpPr>
            <a:xfrm>
              <a:off x="2438400" y="2616200"/>
              <a:ext cx="1129323" cy="1600200"/>
              <a:chOff x="2438400" y="2616200"/>
              <a:chExt cx="1129323" cy="16002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438400" y="3048000"/>
                <a:ext cx="261938" cy="3095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2439963" y="3355340"/>
                <a:ext cx="1127760" cy="8610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2439963" y="2616200"/>
                <a:ext cx="1127760" cy="43434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/>
          <p:cNvSpPr txBox="1"/>
          <p:nvPr/>
        </p:nvSpPr>
        <p:spPr>
          <a:xfrm>
            <a:off x="39362" y="5087460"/>
            <a:ext cx="2234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/>
              <a:t>Choice of</a:t>
            </a:r>
          </a:p>
          <a:p>
            <a:pPr>
              <a:buNone/>
            </a:pPr>
            <a:r>
              <a:rPr lang="en-US" sz="2000" dirty="0" err="1"/>
              <a:t>Samtec</a:t>
            </a:r>
            <a:r>
              <a:rPr lang="en-US" sz="2000" dirty="0"/>
              <a:t> connector </a:t>
            </a:r>
          </a:p>
          <a:p>
            <a:pPr>
              <a:buNone/>
            </a:pPr>
            <a:r>
              <a:rPr lang="en-US" sz="2000" dirty="0"/>
              <a:t>reduces risks </a:t>
            </a:r>
          </a:p>
          <a:p>
            <a:pPr>
              <a:buNone/>
            </a:pPr>
            <a:r>
              <a:rPr lang="en-US" sz="2000" dirty="0"/>
              <a:t>of connector failure</a:t>
            </a:r>
          </a:p>
        </p:txBody>
      </p:sp>
      <p:pic>
        <p:nvPicPr>
          <p:cNvPr id="52" name="Picture 2" descr="C:\Users\administrator.LAPLOAN9\Desktop\sTPC\photo\pad plane prototype\DSCN3214.JPG"/>
          <p:cNvPicPr>
            <a:picLocks noChangeAspect="1" noChangeArrowheads="1"/>
          </p:cNvPicPr>
          <p:nvPr/>
        </p:nvPicPr>
        <p:blipFill rotWithShape="1">
          <a:blip r:embed="rId8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081130" y="934277"/>
            <a:ext cx="1470992" cy="1610139"/>
          </a:xfrm>
          <a:prstGeom prst="rect">
            <a:avLst/>
          </a:prstGeom>
          <a:noFill/>
        </p:spPr>
      </p:pic>
      <p:pic>
        <p:nvPicPr>
          <p:cNvPr id="53" name="Picture 2" descr="C:\Users\administrator.LAPLOAN9\Desktop\sTPC\photo\pad plane prototype\DSCN3214.JPG"/>
          <p:cNvPicPr>
            <a:picLocks noChangeAspect="1" noChangeArrowheads="1"/>
          </p:cNvPicPr>
          <p:nvPr/>
        </p:nvPicPr>
        <p:blipFill rotWithShape="1">
          <a:blip r:embed="rId9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031030" y="2702280"/>
            <a:ext cx="1560290" cy="166361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92568" y="723589"/>
            <a:ext cx="13601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Bec</a:t>
            </a:r>
            <a:r>
              <a:rPr lang="en-US" dirty="0" smtClean="0">
                <a:solidFill>
                  <a:srgbClr val="FF0000"/>
                </a:solidFill>
              </a:rPr>
              <a:t> Shane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Jon Barney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Justin Estee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 Showalter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17460" y="537356"/>
            <a:ext cx="7050038" cy="5573498"/>
            <a:chOff x="5517460" y="537356"/>
            <a:chExt cx="7050038" cy="5573498"/>
          </a:xfrm>
        </p:grpSpPr>
        <p:pic>
          <p:nvPicPr>
            <p:cNvPr id="81920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460" y="537356"/>
              <a:ext cx="7050038" cy="5385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8219326" y="5611901"/>
              <a:ext cx="1284270" cy="498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69367" y="5387227"/>
            <a:ext cx="5875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              </a:t>
            </a:r>
            <a:r>
              <a:rPr lang="en-US" dirty="0" smtClean="0"/>
              <a:t>              20                              40           </a:t>
            </a:r>
            <a:r>
              <a:rPr lang="en-US" dirty="0"/>
              <a:t>X(in)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888899" y="2890248"/>
            <a:ext cx="4122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  </a:t>
            </a:r>
            <a:r>
              <a:rPr lang="en-US" dirty="0" smtClean="0"/>
              <a:t>       </a:t>
            </a:r>
            <a:r>
              <a:rPr lang="en-US" dirty="0"/>
              <a:t>20           </a:t>
            </a:r>
            <a:r>
              <a:rPr lang="en-US" dirty="0" smtClean="0"/>
              <a:t>         40                    </a:t>
            </a:r>
            <a:r>
              <a:rPr lang="en-US" dirty="0"/>
              <a:t>60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0" y="11114"/>
            <a:ext cx="7772400" cy="573087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Leveling of top plate with laser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7009" y="478563"/>
            <a:ext cx="1061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Y(in)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1690147" y="965393"/>
            <a:ext cx="528226" cy="20955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65192" y="2962219"/>
            <a:ext cx="12201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600" dirty="0"/>
              <a:t>-.040”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065192" y="665439"/>
            <a:ext cx="11840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200" dirty="0"/>
              <a:t>+</a:t>
            </a:r>
            <a:r>
              <a:rPr lang="en-US" sz="1500" dirty="0"/>
              <a:t>.010”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065866" y="2042047"/>
            <a:ext cx="12201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600" dirty="0"/>
              <a:t>-.020”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056211" y="1108751"/>
            <a:ext cx="1189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600" dirty="0"/>
              <a:t> .000”</a:t>
            </a:r>
          </a:p>
        </p:txBody>
      </p:sp>
      <p:sp>
        <p:nvSpPr>
          <p:cNvPr id="21" name="Rectangle 20"/>
          <p:cNvSpPr/>
          <p:nvPr/>
        </p:nvSpPr>
        <p:spPr>
          <a:xfrm rot="5400000">
            <a:off x="5105081" y="3054456"/>
            <a:ext cx="1284270" cy="197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2" y="584201"/>
            <a:ext cx="5860858" cy="43956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-61142" y="5561462"/>
            <a:ext cx="11233967" cy="2908301"/>
          </a:xfrm>
        </p:spPr>
        <p:txBody>
          <a:bodyPr>
            <a:noAutofit/>
          </a:bodyPr>
          <a:lstStyle/>
          <a:p>
            <a:r>
              <a:rPr lang="en-US" sz="3200" dirty="0" smtClean="0"/>
              <a:t>Flat </a:t>
            </a:r>
            <a:r>
              <a:rPr lang="en-US" sz="3200" dirty="0"/>
              <a:t>to within about </a:t>
            </a:r>
            <a:r>
              <a:rPr lang="en-US" sz="3200" dirty="0" smtClean="0"/>
              <a:t>o.127 mm. </a:t>
            </a:r>
            <a:endParaRPr lang="en-US" sz="3200" dirty="0"/>
          </a:p>
          <a:p>
            <a:r>
              <a:rPr lang="en-US" sz="3200" dirty="0" smtClean="0"/>
              <a:t>we </a:t>
            </a:r>
            <a:r>
              <a:rPr lang="en-US" sz="3200" dirty="0"/>
              <a:t>adjusted </a:t>
            </a:r>
            <a:r>
              <a:rPr lang="en-US" sz="3200" dirty="0" smtClean="0"/>
              <a:t>pad-plane–anode </a:t>
            </a:r>
            <a:r>
              <a:rPr lang="en-US" sz="3200" dirty="0"/>
              <a:t>wire heights </a:t>
            </a:r>
            <a:r>
              <a:rPr lang="en-US" sz="3200" dirty="0" smtClean="0"/>
              <a:t>to be within 0.05 mm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35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istrator.LAPLOAN9\Desktop\sTPC\photo\wire-planes\winding test setup\DSCN3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2" y="198782"/>
            <a:ext cx="4206240" cy="1659342"/>
          </a:xfrm>
          <a:prstGeom prst="rect">
            <a:avLst/>
          </a:prstGeom>
          <a:noFill/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896918" y="0"/>
            <a:ext cx="4870699" cy="712787"/>
          </a:xfrm>
          <a:noFill/>
          <a:ln>
            <a:noFill/>
          </a:ln>
          <a:effectLst/>
        </p:spPr>
        <p:txBody>
          <a:bodyPr/>
          <a:lstStyle/>
          <a:p>
            <a:pPr lvl="0"/>
            <a:r>
              <a:rPr lang="en-US" dirty="0" smtClean="0">
                <a:solidFill>
                  <a:srgbClr val="7030A0"/>
                </a:solidFill>
              </a:rPr>
              <a:t>Wire planes 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5" name="Group 82"/>
          <p:cNvGrpSpPr/>
          <p:nvPr/>
        </p:nvGrpSpPr>
        <p:grpSpPr>
          <a:xfrm>
            <a:off x="243447" y="942039"/>
            <a:ext cx="4080075" cy="1339702"/>
            <a:chOff x="4258855" y="2833826"/>
            <a:chExt cx="4080075" cy="1339702"/>
          </a:xfrm>
        </p:grpSpPr>
        <p:grpSp>
          <p:nvGrpSpPr>
            <p:cNvPr id="6" name="Group 28"/>
            <p:cNvGrpSpPr/>
            <p:nvPr/>
          </p:nvGrpSpPr>
          <p:grpSpPr>
            <a:xfrm>
              <a:off x="4258855" y="2833826"/>
              <a:ext cx="4080075" cy="1015664"/>
              <a:chOff x="4034271" y="5071914"/>
              <a:chExt cx="4567262" cy="113694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034271" y="5071914"/>
                <a:ext cx="1189762" cy="1136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Gating grid (14mm)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257800" y="5334002"/>
                <a:ext cx="1352191" cy="792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</a:rPr>
                  <a:t>Ground (8mm</a:t>
                </a:r>
                <a:r>
                  <a:rPr lang="en-US" sz="20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467600" y="5334003"/>
                <a:ext cx="1133933" cy="792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Anode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(</a:t>
                </a:r>
                <a:r>
                  <a:rPr lang="en-US" sz="2000" dirty="0">
                    <a:solidFill>
                      <a:schemeClr val="bg1"/>
                    </a:solidFill>
                  </a:rPr>
                  <a:t>4mm)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471828" y="3804196"/>
              <a:ext cx="2440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[Side view of test setup]</a:t>
              </a:r>
            </a:p>
          </p:txBody>
        </p:sp>
      </p:grpSp>
      <p:pic>
        <p:nvPicPr>
          <p:cNvPr id="19" name="Picture 3" descr="C:\Users\administrator.LAPLOAN9\Desktop\sTPC\photo\designs\bottom and pad pla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683" y="3394199"/>
            <a:ext cx="2960914" cy="3657600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/>
          <p:nvPr/>
        </p:nvCxnSpPr>
        <p:spPr>
          <a:xfrm>
            <a:off x="928068" y="760757"/>
            <a:ext cx="39722" cy="29108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14728" y="4810696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Bottom view of lid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1134309" y="846481"/>
            <a:ext cx="689110" cy="283935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693526" y="1432951"/>
            <a:ext cx="2924175" cy="16383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311307"/>
              </p:ext>
            </p:extLst>
          </p:nvPr>
        </p:nvGraphicFramePr>
        <p:xfrm>
          <a:off x="5046005" y="948313"/>
          <a:ext cx="6987209" cy="19281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0505"/>
                <a:gridCol w="1829064"/>
                <a:gridCol w="1619814"/>
                <a:gridCol w="1987826"/>
              </a:tblGrid>
              <a:tr h="547842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Plane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Height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(mm)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Pitch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(mm)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diameter(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sym typeface="Symbol"/>
                        </a:rPr>
                        <a:t>m)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66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anode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4.05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66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ground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8.1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9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Gating grid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6" name="Picture 45" descr="Pad_pla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19" y="3884402"/>
            <a:ext cx="3032261" cy="185258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091361" y="5312823"/>
            <a:ext cx="21114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Anode board circuit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5391567" y="3363487"/>
            <a:ext cx="6176455" cy="2496849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Boards fabricated from Rogers 4003.</a:t>
            </a:r>
          </a:p>
          <a:p>
            <a:pPr lvl="0"/>
            <a:r>
              <a:rPr lang="en-US" sz="2400" dirty="0"/>
              <a:t>Strength of glue bond to wires exceeds twice the required strength.</a:t>
            </a:r>
          </a:p>
          <a:p>
            <a:r>
              <a:rPr lang="en-US" sz="2400" dirty="0"/>
              <a:t>Ground of Pad plane goes to BNC connector, allowing switch between self triggering, and pulsing or shorting, from the outside of TPC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89255" y="39946"/>
            <a:ext cx="7772400" cy="705167"/>
          </a:xfrm>
          <a:noFill/>
          <a:ln>
            <a:noFill/>
          </a:ln>
          <a:effectLst/>
        </p:spPr>
        <p:txBody>
          <a:bodyPr/>
          <a:lstStyle/>
          <a:p>
            <a:pPr lvl="0"/>
            <a:r>
              <a:rPr lang="en-US" sz="3600" b="1" dirty="0" smtClean="0">
                <a:solidFill>
                  <a:srgbClr val="7030A0"/>
                </a:solidFill>
              </a:rPr>
              <a:t>      Wire planes  </a:t>
            </a:r>
            <a:r>
              <a:rPr lang="en-US" dirty="0" smtClean="0">
                <a:solidFill>
                  <a:srgbClr val="7030A0"/>
                </a:solidFill>
              </a:rPr>
              <a:t>–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6370320" y="1422400"/>
            <a:ext cx="3637280" cy="4114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54"/>
          <p:cNvGrpSpPr/>
          <p:nvPr/>
        </p:nvGrpSpPr>
        <p:grpSpPr>
          <a:xfrm>
            <a:off x="6019800" y="3815080"/>
            <a:ext cx="4187952" cy="2961640"/>
            <a:chOff x="4495800" y="1143000"/>
            <a:chExt cx="4187952" cy="2961640"/>
          </a:xfrm>
        </p:grpSpPr>
        <p:pic>
          <p:nvPicPr>
            <p:cNvPr id="29" name="Picture 3" descr="I:\projects\sTPC\photo\wire-planes\test-setup-with-wires\IMG_649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143000"/>
              <a:ext cx="3044952" cy="2283714"/>
            </a:xfrm>
            <a:prstGeom prst="rect">
              <a:avLst/>
            </a:prstGeom>
            <a:noFill/>
          </p:spPr>
        </p:pic>
        <p:cxnSp>
          <p:nvCxnSpPr>
            <p:cNvPr id="40" name="Straight Arrow Connector 39"/>
            <p:cNvCxnSpPr>
              <a:stCxn id="43" idx="3"/>
            </p:cNvCxnSpPr>
            <p:nvPr/>
          </p:nvCxnSpPr>
          <p:spPr>
            <a:xfrm flipV="1">
              <a:off x="5236772" y="1371600"/>
              <a:ext cx="706828" cy="322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495800" y="1219200"/>
              <a:ext cx="740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frame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5257800" y="2362200"/>
              <a:ext cx="762000" cy="152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572000" y="2133600"/>
              <a:ext cx="708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comb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6543040" y="3248026"/>
              <a:ext cx="715010" cy="46037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885055" y="3458309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/>
                <a:t>circuit board with solder pads</a:t>
              </a:r>
            </a:p>
          </p:txBody>
        </p:sp>
      </p:grpSp>
      <p:grpSp>
        <p:nvGrpSpPr>
          <p:cNvPr id="3" name="Group 55"/>
          <p:cNvGrpSpPr/>
          <p:nvPr/>
        </p:nvGrpSpPr>
        <p:grpSpPr>
          <a:xfrm>
            <a:off x="6324600" y="1224280"/>
            <a:ext cx="3886200" cy="2514600"/>
            <a:chOff x="4648200" y="3810000"/>
            <a:chExt cx="3886200" cy="2514600"/>
          </a:xfrm>
        </p:grpSpPr>
        <p:pic>
          <p:nvPicPr>
            <p:cNvPr id="30" name="Picture 4" descr="I:\projects\sTPC\photo\wire-planes\test-setup-with-wires\IMG_649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810000"/>
              <a:ext cx="3048000" cy="2514600"/>
            </a:xfrm>
            <a:prstGeom prst="rect">
              <a:avLst/>
            </a:prstGeom>
            <a:noFill/>
          </p:spPr>
        </p:pic>
        <p:cxnSp>
          <p:nvCxnSpPr>
            <p:cNvPr id="53" name="Straight Arrow Connector 52"/>
            <p:cNvCxnSpPr>
              <a:stCxn id="54" idx="3"/>
            </p:cNvCxnSpPr>
            <p:nvPr/>
          </p:nvCxnSpPr>
          <p:spPr>
            <a:xfrm flipV="1">
              <a:off x="5356727" y="5638800"/>
              <a:ext cx="739273" cy="322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648200" y="5486400"/>
              <a:ext cx="708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comb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450616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9" name="Straight Arrow Connector 58"/>
          <p:cNvCxnSpPr>
            <a:stCxn id="43" idx="1"/>
          </p:cNvCxnSpPr>
          <p:nvPr/>
        </p:nvCxnSpPr>
        <p:spPr>
          <a:xfrm flipH="1">
            <a:off x="4775200" y="4075946"/>
            <a:ext cx="1244600" cy="6586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10200" y="5039360"/>
            <a:ext cx="726440" cy="2279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991100" y="5362578"/>
            <a:ext cx="1562100" cy="101790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IMG_648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49" y="723901"/>
            <a:ext cx="4205201" cy="3154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41387" y="119389"/>
            <a:ext cx="4556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Over 3000 tiny wires to solder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2527" y="864511"/>
            <a:ext cx="80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Shane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Powell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HiRA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4492271" y="162357"/>
            <a:ext cx="3826030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open: </a:t>
            </a:r>
            <a:r>
              <a:rPr lang="en-US" sz="2400" dirty="0" smtClean="0">
                <a:solidFill>
                  <a:srgbClr val="0000FF"/>
                </a:solidFill>
              </a:rPr>
              <a:t>   Vgg=-115; Voff=0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Closed: Vgg=-115; Voff=35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6627922" y="1313084"/>
            <a:ext cx="4716298" cy="494227"/>
            <a:chOff x="2261219" y="1181809"/>
            <a:chExt cx="3926701" cy="494227"/>
          </a:xfrm>
        </p:grpSpPr>
        <p:sp>
          <p:nvSpPr>
            <p:cNvPr id="49" name="Freeform 9"/>
            <p:cNvSpPr>
              <a:spLocks/>
            </p:cNvSpPr>
            <p:nvPr/>
          </p:nvSpPr>
          <p:spPr bwMode="auto">
            <a:xfrm flipH="1" flipV="1">
              <a:off x="4631948" y="1526160"/>
              <a:ext cx="402540" cy="149872"/>
            </a:xfrm>
            <a:custGeom>
              <a:avLst/>
              <a:gdLst>
                <a:gd name="T0" fmla="*/ 0 w 208"/>
                <a:gd name="T1" fmla="*/ 81 h 101"/>
                <a:gd name="T2" fmla="*/ 0 w 208"/>
                <a:gd name="T3" fmla="*/ 101 h 101"/>
                <a:gd name="T4" fmla="*/ 208 w 208"/>
                <a:gd name="T5" fmla="*/ 19 h 101"/>
                <a:gd name="T6" fmla="*/ 208 w 208"/>
                <a:gd name="T7" fmla="*/ 0 h 101"/>
                <a:gd name="T8" fmla="*/ 0 w 208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1"/>
                  </a:moveTo>
                  <a:lnTo>
                    <a:pt x="0" y="101"/>
                  </a:lnTo>
                  <a:lnTo>
                    <a:pt x="208" y="19"/>
                  </a:lnTo>
                  <a:lnTo>
                    <a:pt x="208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10"/>
            <p:cNvSpPr>
              <a:spLocks/>
            </p:cNvSpPr>
            <p:nvPr/>
          </p:nvSpPr>
          <p:spPr bwMode="auto">
            <a:xfrm flipH="1" flipV="1">
              <a:off x="4631948" y="1526160"/>
              <a:ext cx="402540" cy="149872"/>
            </a:xfrm>
            <a:custGeom>
              <a:avLst/>
              <a:gdLst>
                <a:gd name="T0" fmla="*/ 0 w 208"/>
                <a:gd name="T1" fmla="*/ 81 h 101"/>
                <a:gd name="T2" fmla="*/ 0 w 208"/>
                <a:gd name="T3" fmla="*/ 101 h 101"/>
                <a:gd name="T4" fmla="*/ 208 w 208"/>
                <a:gd name="T5" fmla="*/ 19 h 101"/>
                <a:gd name="T6" fmla="*/ 208 w 208"/>
                <a:gd name="T7" fmla="*/ 0 h 101"/>
                <a:gd name="T8" fmla="*/ 0 w 208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1"/>
                  </a:moveTo>
                  <a:lnTo>
                    <a:pt x="0" y="101"/>
                  </a:lnTo>
                  <a:lnTo>
                    <a:pt x="208" y="19"/>
                  </a:lnTo>
                  <a:lnTo>
                    <a:pt x="208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15"/>
            <p:cNvSpPr>
              <a:spLocks/>
            </p:cNvSpPr>
            <p:nvPr/>
          </p:nvSpPr>
          <p:spPr bwMode="auto">
            <a:xfrm flipH="1" flipV="1">
              <a:off x="3840414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16"/>
            <p:cNvSpPr>
              <a:spLocks/>
            </p:cNvSpPr>
            <p:nvPr/>
          </p:nvSpPr>
          <p:spPr bwMode="auto">
            <a:xfrm flipH="1" flipV="1">
              <a:off x="3840414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 flipH="1" flipV="1">
              <a:off x="3840414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8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18"/>
            <p:cNvSpPr>
              <a:spLocks/>
            </p:cNvSpPr>
            <p:nvPr/>
          </p:nvSpPr>
          <p:spPr bwMode="auto">
            <a:xfrm flipH="1" flipV="1">
              <a:off x="3840414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8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Rectangle 19"/>
            <p:cNvSpPr>
              <a:spLocks noChangeArrowheads="1"/>
            </p:cNvSpPr>
            <p:nvPr/>
          </p:nvSpPr>
          <p:spPr bwMode="auto">
            <a:xfrm flipH="1" flipV="1">
              <a:off x="4244889" y="1526160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Rectangle 20"/>
            <p:cNvSpPr>
              <a:spLocks noChangeArrowheads="1"/>
            </p:cNvSpPr>
            <p:nvPr/>
          </p:nvSpPr>
          <p:spPr bwMode="auto">
            <a:xfrm flipH="1" flipV="1">
              <a:off x="4244889" y="1526160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 flipH="1" flipV="1">
              <a:off x="3050818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22"/>
            <p:cNvSpPr>
              <a:spLocks/>
            </p:cNvSpPr>
            <p:nvPr/>
          </p:nvSpPr>
          <p:spPr bwMode="auto">
            <a:xfrm flipH="1" flipV="1">
              <a:off x="3050818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23"/>
            <p:cNvSpPr>
              <a:spLocks/>
            </p:cNvSpPr>
            <p:nvPr/>
          </p:nvSpPr>
          <p:spPr bwMode="auto">
            <a:xfrm flipH="1" flipV="1">
              <a:off x="3050816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24"/>
            <p:cNvSpPr>
              <a:spLocks/>
            </p:cNvSpPr>
            <p:nvPr/>
          </p:nvSpPr>
          <p:spPr bwMode="auto">
            <a:xfrm flipH="1" flipV="1">
              <a:off x="3050816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Rectangle 25"/>
            <p:cNvSpPr>
              <a:spLocks noChangeArrowheads="1"/>
            </p:cNvSpPr>
            <p:nvPr/>
          </p:nvSpPr>
          <p:spPr bwMode="auto">
            <a:xfrm flipH="1" flipV="1">
              <a:off x="3455291" y="1526160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Rectangle 26"/>
            <p:cNvSpPr>
              <a:spLocks noChangeArrowheads="1"/>
            </p:cNvSpPr>
            <p:nvPr/>
          </p:nvSpPr>
          <p:spPr bwMode="auto">
            <a:xfrm flipH="1" flipV="1">
              <a:off x="3455291" y="1526160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27"/>
            <p:cNvSpPr>
              <a:spLocks/>
            </p:cNvSpPr>
            <p:nvPr/>
          </p:nvSpPr>
          <p:spPr bwMode="auto">
            <a:xfrm flipH="1" flipV="1">
              <a:off x="2261219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28"/>
            <p:cNvSpPr>
              <a:spLocks/>
            </p:cNvSpPr>
            <p:nvPr/>
          </p:nvSpPr>
          <p:spPr bwMode="auto">
            <a:xfrm flipH="1" flipV="1">
              <a:off x="2261219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29"/>
            <p:cNvSpPr>
              <a:spLocks/>
            </p:cNvSpPr>
            <p:nvPr/>
          </p:nvSpPr>
          <p:spPr bwMode="auto">
            <a:xfrm flipH="1" flipV="1">
              <a:off x="2261219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flipH="1" flipV="1">
              <a:off x="2261219" y="1555842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Rectangle 31"/>
            <p:cNvSpPr>
              <a:spLocks noChangeArrowheads="1"/>
            </p:cNvSpPr>
            <p:nvPr/>
          </p:nvSpPr>
          <p:spPr bwMode="auto">
            <a:xfrm flipH="1" flipV="1">
              <a:off x="2665695" y="1526164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Rectangle 32"/>
            <p:cNvSpPr>
              <a:spLocks noChangeArrowheads="1"/>
            </p:cNvSpPr>
            <p:nvPr/>
          </p:nvSpPr>
          <p:spPr bwMode="auto">
            <a:xfrm flipH="1" flipV="1">
              <a:off x="2665695" y="1526164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33"/>
            <p:cNvSpPr>
              <a:spLocks/>
            </p:cNvSpPr>
            <p:nvPr/>
          </p:nvSpPr>
          <p:spPr bwMode="auto">
            <a:xfrm flipH="1" flipV="1">
              <a:off x="5024811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34"/>
            <p:cNvSpPr>
              <a:spLocks/>
            </p:cNvSpPr>
            <p:nvPr/>
          </p:nvSpPr>
          <p:spPr bwMode="auto">
            <a:xfrm flipH="1" flipV="1">
              <a:off x="5024811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39"/>
            <p:cNvSpPr>
              <a:spLocks/>
            </p:cNvSpPr>
            <p:nvPr/>
          </p:nvSpPr>
          <p:spPr bwMode="auto">
            <a:xfrm flipH="1" flipV="1">
              <a:off x="4235214" y="1408937"/>
              <a:ext cx="402540" cy="149872"/>
            </a:xfrm>
            <a:custGeom>
              <a:avLst/>
              <a:gdLst>
                <a:gd name="T0" fmla="*/ 0 w 208"/>
                <a:gd name="T1" fmla="*/ 81 h 101"/>
                <a:gd name="T2" fmla="*/ 0 w 208"/>
                <a:gd name="T3" fmla="*/ 101 h 101"/>
                <a:gd name="T4" fmla="*/ 208 w 208"/>
                <a:gd name="T5" fmla="*/ 19 h 101"/>
                <a:gd name="T6" fmla="*/ 208 w 208"/>
                <a:gd name="T7" fmla="*/ 0 h 101"/>
                <a:gd name="T8" fmla="*/ 0 w 208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1"/>
                  </a:moveTo>
                  <a:lnTo>
                    <a:pt x="0" y="101"/>
                  </a:lnTo>
                  <a:lnTo>
                    <a:pt x="208" y="19"/>
                  </a:lnTo>
                  <a:lnTo>
                    <a:pt x="208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40"/>
            <p:cNvSpPr>
              <a:spLocks/>
            </p:cNvSpPr>
            <p:nvPr/>
          </p:nvSpPr>
          <p:spPr bwMode="auto">
            <a:xfrm flipH="1" flipV="1">
              <a:off x="4235214" y="1408937"/>
              <a:ext cx="402540" cy="149872"/>
            </a:xfrm>
            <a:custGeom>
              <a:avLst/>
              <a:gdLst>
                <a:gd name="T0" fmla="*/ 0 w 208"/>
                <a:gd name="T1" fmla="*/ 81 h 101"/>
                <a:gd name="T2" fmla="*/ 0 w 208"/>
                <a:gd name="T3" fmla="*/ 101 h 101"/>
                <a:gd name="T4" fmla="*/ 208 w 208"/>
                <a:gd name="T5" fmla="*/ 19 h 101"/>
                <a:gd name="T6" fmla="*/ 208 w 208"/>
                <a:gd name="T7" fmla="*/ 0 h 101"/>
                <a:gd name="T8" fmla="*/ 0 w 208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1"/>
                  </a:moveTo>
                  <a:lnTo>
                    <a:pt x="0" y="101"/>
                  </a:lnTo>
                  <a:lnTo>
                    <a:pt x="208" y="19"/>
                  </a:lnTo>
                  <a:lnTo>
                    <a:pt x="208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41"/>
            <p:cNvSpPr>
              <a:spLocks/>
            </p:cNvSpPr>
            <p:nvPr/>
          </p:nvSpPr>
          <p:spPr bwMode="auto">
            <a:xfrm flipH="1" flipV="1">
              <a:off x="4235212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9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9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Freeform 42"/>
            <p:cNvSpPr>
              <a:spLocks/>
            </p:cNvSpPr>
            <p:nvPr/>
          </p:nvSpPr>
          <p:spPr bwMode="auto">
            <a:xfrm flipH="1" flipV="1">
              <a:off x="4235212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9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9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Rectangle 43"/>
            <p:cNvSpPr>
              <a:spLocks noChangeArrowheads="1"/>
            </p:cNvSpPr>
            <p:nvPr/>
          </p:nvSpPr>
          <p:spPr bwMode="auto">
            <a:xfrm flipH="1" flipV="1">
              <a:off x="4637752" y="1408938"/>
              <a:ext cx="791533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Rectangle 44"/>
            <p:cNvSpPr>
              <a:spLocks noChangeArrowheads="1"/>
            </p:cNvSpPr>
            <p:nvPr/>
          </p:nvSpPr>
          <p:spPr bwMode="auto">
            <a:xfrm flipH="1" flipV="1">
              <a:off x="4637752" y="1408938"/>
              <a:ext cx="791533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45"/>
            <p:cNvSpPr>
              <a:spLocks/>
            </p:cNvSpPr>
            <p:nvPr/>
          </p:nvSpPr>
          <p:spPr bwMode="auto">
            <a:xfrm flipH="1" flipV="1">
              <a:off x="3443679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46"/>
            <p:cNvSpPr>
              <a:spLocks/>
            </p:cNvSpPr>
            <p:nvPr/>
          </p:nvSpPr>
          <p:spPr bwMode="auto">
            <a:xfrm flipH="1" flipV="1">
              <a:off x="3443679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47"/>
            <p:cNvSpPr>
              <a:spLocks/>
            </p:cNvSpPr>
            <p:nvPr/>
          </p:nvSpPr>
          <p:spPr bwMode="auto">
            <a:xfrm flipH="1" flipV="1">
              <a:off x="3443679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8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Freeform 48"/>
            <p:cNvSpPr>
              <a:spLocks/>
            </p:cNvSpPr>
            <p:nvPr/>
          </p:nvSpPr>
          <p:spPr bwMode="auto">
            <a:xfrm flipH="1" flipV="1">
              <a:off x="3443679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8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Rectangle 49"/>
            <p:cNvSpPr>
              <a:spLocks noChangeArrowheads="1"/>
            </p:cNvSpPr>
            <p:nvPr/>
          </p:nvSpPr>
          <p:spPr bwMode="auto">
            <a:xfrm flipH="1" flipV="1">
              <a:off x="3848155" y="1408938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Rectangle 50"/>
            <p:cNvSpPr>
              <a:spLocks noChangeArrowheads="1"/>
            </p:cNvSpPr>
            <p:nvPr/>
          </p:nvSpPr>
          <p:spPr bwMode="auto">
            <a:xfrm flipH="1" flipV="1">
              <a:off x="3848155" y="1408938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51"/>
            <p:cNvSpPr>
              <a:spLocks/>
            </p:cNvSpPr>
            <p:nvPr/>
          </p:nvSpPr>
          <p:spPr bwMode="auto">
            <a:xfrm flipH="1" flipV="1">
              <a:off x="2654082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Freeform 52"/>
            <p:cNvSpPr>
              <a:spLocks/>
            </p:cNvSpPr>
            <p:nvPr/>
          </p:nvSpPr>
          <p:spPr bwMode="auto">
            <a:xfrm flipH="1" flipV="1">
              <a:off x="2654082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Freeform 53"/>
            <p:cNvSpPr>
              <a:spLocks/>
            </p:cNvSpPr>
            <p:nvPr/>
          </p:nvSpPr>
          <p:spPr bwMode="auto">
            <a:xfrm flipH="1" flipV="1">
              <a:off x="2654082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Freeform 54"/>
            <p:cNvSpPr>
              <a:spLocks/>
            </p:cNvSpPr>
            <p:nvPr/>
          </p:nvSpPr>
          <p:spPr bwMode="auto">
            <a:xfrm flipH="1" flipV="1">
              <a:off x="2654082" y="1438616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Rectangle 55"/>
            <p:cNvSpPr>
              <a:spLocks noChangeArrowheads="1"/>
            </p:cNvSpPr>
            <p:nvPr/>
          </p:nvSpPr>
          <p:spPr bwMode="auto">
            <a:xfrm flipH="1" flipV="1">
              <a:off x="3058558" y="1408939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Rectangle 56"/>
            <p:cNvSpPr>
              <a:spLocks noChangeArrowheads="1"/>
            </p:cNvSpPr>
            <p:nvPr/>
          </p:nvSpPr>
          <p:spPr bwMode="auto">
            <a:xfrm flipH="1" flipV="1">
              <a:off x="3058558" y="1408939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Freeform 57"/>
            <p:cNvSpPr>
              <a:spLocks/>
            </p:cNvSpPr>
            <p:nvPr/>
          </p:nvSpPr>
          <p:spPr bwMode="auto">
            <a:xfrm flipH="1" flipV="1">
              <a:off x="5388645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Freeform 58"/>
            <p:cNvSpPr>
              <a:spLocks/>
            </p:cNvSpPr>
            <p:nvPr/>
          </p:nvSpPr>
          <p:spPr bwMode="auto">
            <a:xfrm flipH="1" flipV="1">
              <a:off x="5388645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Freeform 63"/>
            <p:cNvSpPr>
              <a:spLocks/>
            </p:cNvSpPr>
            <p:nvPr/>
          </p:nvSpPr>
          <p:spPr bwMode="auto">
            <a:xfrm flipH="1" flipV="1">
              <a:off x="4599048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Freeform 64"/>
            <p:cNvSpPr>
              <a:spLocks/>
            </p:cNvSpPr>
            <p:nvPr/>
          </p:nvSpPr>
          <p:spPr bwMode="auto">
            <a:xfrm flipH="1" flipV="1">
              <a:off x="4599048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Freeform 65"/>
            <p:cNvSpPr>
              <a:spLocks/>
            </p:cNvSpPr>
            <p:nvPr/>
          </p:nvSpPr>
          <p:spPr bwMode="auto">
            <a:xfrm flipH="1" flipV="1">
              <a:off x="4599046" y="1327326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Freeform 66"/>
            <p:cNvSpPr>
              <a:spLocks/>
            </p:cNvSpPr>
            <p:nvPr/>
          </p:nvSpPr>
          <p:spPr bwMode="auto">
            <a:xfrm flipH="1" flipV="1">
              <a:off x="4599046" y="1327326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Rectangle 67"/>
            <p:cNvSpPr>
              <a:spLocks noChangeArrowheads="1"/>
            </p:cNvSpPr>
            <p:nvPr/>
          </p:nvSpPr>
          <p:spPr bwMode="auto">
            <a:xfrm flipH="1" flipV="1">
              <a:off x="5003522" y="1299132"/>
              <a:ext cx="789599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Rectangle 68"/>
            <p:cNvSpPr>
              <a:spLocks noChangeArrowheads="1"/>
            </p:cNvSpPr>
            <p:nvPr/>
          </p:nvSpPr>
          <p:spPr bwMode="auto">
            <a:xfrm flipH="1" flipV="1">
              <a:off x="5003522" y="1299132"/>
              <a:ext cx="789599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Freeform 69"/>
            <p:cNvSpPr>
              <a:spLocks/>
            </p:cNvSpPr>
            <p:nvPr/>
          </p:nvSpPr>
          <p:spPr bwMode="auto">
            <a:xfrm flipH="1" flipV="1">
              <a:off x="3809450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Freeform 70"/>
            <p:cNvSpPr>
              <a:spLocks/>
            </p:cNvSpPr>
            <p:nvPr/>
          </p:nvSpPr>
          <p:spPr bwMode="auto">
            <a:xfrm flipH="1" flipV="1">
              <a:off x="3809450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Freeform 71"/>
            <p:cNvSpPr>
              <a:spLocks/>
            </p:cNvSpPr>
            <p:nvPr/>
          </p:nvSpPr>
          <p:spPr bwMode="auto">
            <a:xfrm flipH="1" flipV="1">
              <a:off x="3809450" y="1327326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Freeform 72"/>
            <p:cNvSpPr>
              <a:spLocks/>
            </p:cNvSpPr>
            <p:nvPr/>
          </p:nvSpPr>
          <p:spPr bwMode="auto">
            <a:xfrm flipH="1" flipV="1">
              <a:off x="3809450" y="1327326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Rectangle 73"/>
            <p:cNvSpPr>
              <a:spLocks noChangeArrowheads="1"/>
            </p:cNvSpPr>
            <p:nvPr/>
          </p:nvSpPr>
          <p:spPr bwMode="auto">
            <a:xfrm flipH="1" flipV="1">
              <a:off x="4213925" y="1299132"/>
              <a:ext cx="789599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Rectangle 74"/>
            <p:cNvSpPr>
              <a:spLocks noChangeArrowheads="1"/>
            </p:cNvSpPr>
            <p:nvPr/>
          </p:nvSpPr>
          <p:spPr bwMode="auto">
            <a:xfrm flipH="1" flipV="1">
              <a:off x="4213925" y="1299132"/>
              <a:ext cx="789599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Freeform 75"/>
            <p:cNvSpPr>
              <a:spLocks/>
            </p:cNvSpPr>
            <p:nvPr/>
          </p:nvSpPr>
          <p:spPr bwMode="auto">
            <a:xfrm flipH="1" flipV="1">
              <a:off x="3019852" y="1299132"/>
              <a:ext cx="402540" cy="149872"/>
            </a:xfrm>
            <a:custGeom>
              <a:avLst/>
              <a:gdLst>
                <a:gd name="T0" fmla="*/ 0 w 208"/>
                <a:gd name="T1" fmla="*/ 82 h 101"/>
                <a:gd name="T2" fmla="*/ 0 w 208"/>
                <a:gd name="T3" fmla="*/ 101 h 101"/>
                <a:gd name="T4" fmla="*/ 208 w 208"/>
                <a:gd name="T5" fmla="*/ 20 h 101"/>
                <a:gd name="T6" fmla="*/ 208 w 208"/>
                <a:gd name="T7" fmla="*/ 0 h 101"/>
                <a:gd name="T8" fmla="*/ 0 w 208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2"/>
                  </a:moveTo>
                  <a:lnTo>
                    <a:pt x="0" y="101"/>
                  </a:lnTo>
                  <a:lnTo>
                    <a:pt x="208" y="20"/>
                  </a:lnTo>
                  <a:lnTo>
                    <a:pt x="208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Freeform 76"/>
            <p:cNvSpPr>
              <a:spLocks/>
            </p:cNvSpPr>
            <p:nvPr/>
          </p:nvSpPr>
          <p:spPr bwMode="auto">
            <a:xfrm flipH="1" flipV="1">
              <a:off x="3019852" y="1299132"/>
              <a:ext cx="402540" cy="149872"/>
            </a:xfrm>
            <a:custGeom>
              <a:avLst/>
              <a:gdLst>
                <a:gd name="T0" fmla="*/ 0 w 208"/>
                <a:gd name="T1" fmla="*/ 82 h 101"/>
                <a:gd name="T2" fmla="*/ 0 w 208"/>
                <a:gd name="T3" fmla="*/ 101 h 101"/>
                <a:gd name="T4" fmla="*/ 208 w 208"/>
                <a:gd name="T5" fmla="*/ 20 h 101"/>
                <a:gd name="T6" fmla="*/ 208 w 208"/>
                <a:gd name="T7" fmla="*/ 0 h 101"/>
                <a:gd name="T8" fmla="*/ 0 w 208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2"/>
                  </a:moveTo>
                  <a:lnTo>
                    <a:pt x="0" y="101"/>
                  </a:lnTo>
                  <a:lnTo>
                    <a:pt x="208" y="20"/>
                  </a:lnTo>
                  <a:lnTo>
                    <a:pt x="208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Freeform 77"/>
            <p:cNvSpPr>
              <a:spLocks/>
            </p:cNvSpPr>
            <p:nvPr/>
          </p:nvSpPr>
          <p:spPr bwMode="auto">
            <a:xfrm flipH="1" flipV="1">
              <a:off x="3019852" y="1327335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9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9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Freeform 78"/>
            <p:cNvSpPr>
              <a:spLocks/>
            </p:cNvSpPr>
            <p:nvPr/>
          </p:nvSpPr>
          <p:spPr bwMode="auto">
            <a:xfrm flipH="1" flipV="1">
              <a:off x="3019852" y="1327327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9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9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Rectangle 79"/>
            <p:cNvSpPr>
              <a:spLocks noChangeArrowheads="1"/>
            </p:cNvSpPr>
            <p:nvPr/>
          </p:nvSpPr>
          <p:spPr bwMode="auto">
            <a:xfrm flipH="1" flipV="1">
              <a:off x="3422392" y="1299133"/>
              <a:ext cx="791533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Rectangle 80"/>
            <p:cNvSpPr>
              <a:spLocks noChangeArrowheads="1"/>
            </p:cNvSpPr>
            <p:nvPr/>
          </p:nvSpPr>
          <p:spPr bwMode="auto">
            <a:xfrm flipH="1" flipV="1">
              <a:off x="3422392" y="1299133"/>
              <a:ext cx="791533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Freeform 81"/>
            <p:cNvSpPr>
              <a:spLocks/>
            </p:cNvSpPr>
            <p:nvPr/>
          </p:nvSpPr>
          <p:spPr bwMode="auto">
            <a:xfrm flipH="1" flipV="1">
              <a:off x="5783444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Freeform 82"/>
            <p:cNvSpPr>
              <a:spLocks/>
            </p:cNvSpPr>
            <p:nvPr/>
          </p:nvSpPr>
          <p:spPr bwMode="auto">
            <a:xfrm flipH="1" flipV="1">
              <a:off x="5783444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 flipH="1" flipV="1">
              <a:off x="4993846" y="1181907"/>
              <a:ext cx="402540" cy="149872"/>
            </a:xfrm>
            <a:custGeom>
              <a:avLst/>
              <a:gdLst>
                <a:gd name="T0" fmla="*/ 0 w 208"/>
                <a:gd name="T1" fmla="*/ 82 h 101"/>
                <a:gd name="T2" fmla="*/ 0 w 208"/>
                <a:gd name="T3" fmla="*/ 101 h 101"/>
                <a:gd name="T4" fmla="*/ 208 w 208"/>
                <a:gd name="T5" fmla="*/ 20 h 101"/>
                <a:gd name="T6" fmla="*/ 208 w 208"/>
                <a:gd name="T7" fmla="*/ 0 h 101"/>
                <a:gd name="T8" fmla="*/ 0 w 208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2"/>
                  </a:moveTo>
                  <a:lnTo>
                    <a:pt x="0" y="101"/>
                  </a:lnTo>
                  <a:lnTo>
                    <a:pt x="208" y="20"/>
                  </a:lnTo>
                  <a:lnTo>
                    <a:pt x="208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 flipH="1" flipV="1">
              <a:off x="4993846" y="1181907"/>
              <a:ext cx="402540" cy="149872"/>
            </a:xfrm>
            <a:custGeom>
              <a:avLst/>
              <a:gdLst>
                <a:gd name="T0" fmla="*/ 0 w 208"/>
                <a:gd name="T1" fmla="*/ 82 h 101"/>
                <a:gd name="T2" fmla="*/ 0 w 208"/>
                <a:gd name="T3" fmla="*/ 101 h 101"/>
                <a:gd name="T4" fmla="*/ 208 w 208"/>
                <a:gd name="T5" fmla="*/ 20 h 101"/>
                <a:gd name="T6" fmla="*/ 208 w 208"/>
                <a:gd name="T7" fmla="*/ 0 h 101"/>
                <a:gd name="T8" fmla="*/ 0 w 208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2"/>
                  </a:moveTo>
                  <a:lnTo>
                    <a:pt x="0" y="101"/>
                  </a:lnTo>
                  <a:lnTo>
                    <a:pt x="208" y="20"/>
                  </a:lnTo>
                  <a:lnTo>
                    <a:pt x="208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 flipH="1" flipV="1">
              <a:off x="4993846" y="1210102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9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9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 flipH="1" flipV="1">
              <a:off x="4993846" y="1210102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9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9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Rectangle 91"/>
            <p:cNvSpPr>
              <a:spLocks noChangeArrowheads="1"/>
            </p:cNvSpPr>
            <p:nvPr/>
          </p:nvSpPr>
          <p:spPr bwMode="auto">
            <a:xfrm flipH="1" flipV="1">
              <a:off x="5396386" y="1181907"/>
              <a:ext cx="791533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6" name="Rectangle 92"/>
            <p:cNvSpPr>
              <a:spLocks noChangeArrowheads="1"/>
            </p:cNvSpPr>
            <p:nvPr/>
          </p:nvSpPr>
          <p:spPr bwMode="auto">
            <a:xfrm flipH="1" flipV="1">
              <a:off x="5396387" y="1181907"/>
              <a:ext cx="791533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 flipH="1" flipV="1">
              <a:off x="4202314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 flipH="1" flipV="1">
              <a:off x="4202314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 flipH="1" flipV="1">
              <a:off x="4202313" y="1210102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8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 flipH="1" flipV="1">
              <a:off x="4202313" y="1210102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8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Rectangle 97"/>
            <p:cNvSpPr>
              <a:spLocks noChangeArrowheads="1"/>
            </p:cNvSpPr>
            <p:nvPr/>
          </p:nvSpPr>
          <p:spPr bwMode="auto">
            <a:xfrm flipH="1" flipV="1">
              <a:off x="4606790" y="1181907"/>
              <a:ext cx="789597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Rectangle 98"/>
            <p:cNvSpPr>
              <a:spLocks noChangeArrowheads="1"/>
            </p:cNvSpPr>
            <p:nvPr/>
          </p:nvSpPr>
          <p:spPr bwMode="auto">
            <a:xfrm flipH="1" flipV="1">
              <a:off x="4606790" y="1181907"/>
              <a:ext cx="789597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 flipH="1" flipV="1">
              <a:off x="3412717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 flipH="1" flipV="1">
              <a:off x="3412717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 flipH="1" flipV="1">
              <a:off x="3412717" y="1210104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 flipH="1" flipV="1">
              <a:off x="3412717" y="1210090"/>
              <a:ext cx="1194073" cy="121678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Rectangle 103"/>
            <p:cNvSpPr>
              <a:spLocks noChangeArrowheads="1"/>
            </p:cNvSpPr>
            <p:nvPr/>
          </p:nvSpPr>
          <p:spPr bwMode="auto">
            <a:xfrm flipH="1" flipV="1">
              <a:off x="3817196" y="1181809"/>
              <a:ext cx="789597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8" name="Rectangle 104"/>
            <p:cNvSpPr>
              <a:spLocks noChangeArrowheads="1"/>
            </p:cNvSpPr>
            <p:nvPr/>
          </p:nvSpPr>
          <p:spPr bwMode="auto">
            <a:xfrm flipH="1" flipV="1">
              <a:off x="3817194" y="1181830"/>
              <a:ext cx="789597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129" name="Freeform 128"/>
          <p:cNvSpPr>
            <a:spLocks/>
          </p:cNvSpPr>
          <p:nvPr/>
        </p:nvSpPr>
        <p:spPr bwMode="auto">
          <a:xfrm flipH="1" flipV="1">
            <a:off x="9107762" y="1843493"/>
            <a:ext cx="1893806" cy="591440"/>
          </a:xfrm>
          <a:custGeom>
            <a:avLst/>
            <a:gdLst>
              <a:gd name="T0" fmla="*/ 2300 w 2311"/>
              <a:gd name="T1" fmla="*/ 46 h 945"/>
              <a:gd name="T2" fmla="*/ 2306 w 2311"/>
              <a:gd name="T3" fmla="*/ 19 h 945"/>
              <a:gd name="T4" fmla="*/ 2283 w 2311"/>
              <a:gd name="T5" fmla="*/ 3 h 945"/>
              <a:gd name="T6" fmla="*/ 0 w 2311"/>
              <a:gd name="T7" fmla="*/ 903 h 945"/>
              <a:gd name="T8" fmla="*/ 17 w 2311"/>
              <a:gd name="T9" fmla="*/ 945 h 945"/>
              <a:gd name="T10" fmla="*/ 2300 w 2311"/>
              <a:gd name="T11" fmla="*/ 46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1" h="945">
                <a:moveTo>
                  <a:pt x="2300" y="46"/>
                </a:moveTo>
                <a:cubicBezTo>
                  <a:pt x="2308" y="43"/>
                  <a:pt x="2311" y="31"/>
                  <a:pt x="2306" y="19"/>
                </a:cubicBezTo>
                <a:cubicBezTo>
                  <a:pt x="2301" y="7"/>
                  <a:pt x="2291" y="0"/>
                  <a:pt x="2283" y="3"/>
                </a:cubicBezTo>
                <a:lnTo>
                  <a:pt x="0" y="903"/>
                </a:lnTo>
                <a:lnTo>
                  <a:pt x="17" y="945"/>
                </a:lnTo>
                <a:lnTo>
                  <a:pt x="2300" y="4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0" name="Freeform 129"/>
          <p:cNvSpPr>
            <a:spLocks/>
          </p:cNvSpPr>
          <p:nvPr/>
        </p:nvSpPr>
        <p:spPr bwMode="auto">
          <a:xfrm flipH="1" flipV="1">
            <a:off x="10978448" y="1840550"/>
            <a:ext cx="32752" cy="30897"/>
          </a:xfrm>
          <a:custGeom>
            <a:avLst/>
            <a:gdLst>
              <a:gd name="T0" fmla="*/ 28 w 39"/>
              <a:gd name="T1" fmla="*/ 46 h 50"/>
              <a:gd name="T2" fmla="*/ 5 w 39"/>
              <a:gd name="T3" fmla="*/ 31 h 50"/>
              <a:gd name="T4" fmla="*/ 11 w 39"/>
              <a:gd name="T5" fmla="*/ 4 h 50"/>
              <a:gd name="T6" fmla="*/ 34 w 39"/>
              <a:gd name="T7" fmla="*/ 19 h 50"/>
              <a:gd name="T8" fmla="*/ 28 w 39"/>
              <a:gd name="T9" fmla="*/ 4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0">
                <a:moveTo>
                  <a:pt x="28" y="46"/>
                </a:moveTo>
                <a:cubicBezTo>
                  <a:pt x="20" y="50"/>
                  <a:pt x="9" y="43"/>
                  <a:pt x="5" y="31"/>
                </a:cubicBezTo>
                <a:cubicBezTo>
                  <a:pt x="0" y="19"/>
                  <a:pt x="3" y="7"/>
                  <a:pt x="11" y="4"/>
                </a:cubicBezTo>
                <a:cubicBezTo>
                  <a:pt x="19" y="0"/>
                  <a:pt x="29" y="7"/>
                  <a:pt x="34" y="19"/>
                </a:cubicBezTo>
                <a:cubicBezTo>
                  <a:pt x="39" y="31"/>
                  <a:pt x="36" y="43"/>
                  <a:pt x="28" y="46"/>
                </a:cubicBez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1" name="Freeform 130"/>
          <p:cNvSpPr>
            <a:spLocks/>
          </p:cNvSpPr>
          <p:nvPr/>
        </p:nvSpPr>
        <p:spPr bwMode="auto">
          <a:xfrm flipH="1" flipV="1">
            <a:off x="10978448" y="1840550"/>
            <a:ext cx="32752" cy="30897"/>
          </a:xfrm>
          <a:custGeom>
            <a:avLst/>
            <a:gdLst>
              <a:gd name="T0" fmla="*/ 12 w 17"/>
              <a:gd name="T1" fmla="*/ 19 h 21"/>
              <a:gd name="T2" fmla="*/ 2 w 17"/>
              <a:gd name="T3" fmla="*/ 13 h 21"/>
              <a:gd name="T4" fmla="*/ 5 w 17"/>
              <a:gd name="T5" fmla="*/ 1 h 21"/>
              <a:gd name="T6" fmla="*/ 15 w 17"/>
              <a:gd name="T7" fmla="*/ 8 h 21"/>
              <a:gd name="T8" fmla="*/ 12 w 17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">
                <a:moveTo>
                  <a:pt x="12" y="19"/>
                </a:moveTo>
                <a:cubicBezTo>
                  <a:pt x="9" y="21"/>
                  <a:pt x="4" y="18"/>
                  <a:pt x="2" y="13"/>
                </a:cubicBezTo>
                <a:cubicBezTo>
                  <a:pt x="0" y="8"/>
                  <a:pt x="2" y="2"/>
                  <a:pt x="5" y="1"/>
                </a:cubicBezTo>
                <a:cubicBezTo>
                  <a:pt x="8" y="0"/>
                  <a:pt x="13" y="2"/>
                  <a:pt x="15" y="8"/>
                </a:cubicBezTo>
                <a:cubicBezTo>
                  <a:pt x="17" y="13"/>
                  <a:pt x="16" y="18"/>
                  <a:pt x="12" y="19"/>
                </a:cubicBezTo>
              </a:path>
            </a:pathLst>
          </a:custGeom>
          <a:noFill/>
          <a:ln w="111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2" name="Freeform 131"/>
          <p:cNvSpPr>
            <a:spLocks/>
          </p:cNvSpPr>
          <p:nvPr/>
        </p:nvSpPr>
        <p:spPr bwMode="auto">
          <a:xfrm flipH="1" flipV="1">
            <a:off x="8175308" y="1843493"/>
            <a:ext cx="1893806" cy="591440"/>
          </a:xfrm>
          <a:custGeom>
            <a:avLst/>
            <a:gdLst>
              <a:gd name="T0" fmla="*/ 2300 w 2311"/>
              <a:gd name="T1" fmla="*/ 46 h 945"/>
              <a:gd name="T2" fmla="*/ 2306 w 2311"/>
              <a:gd name="T3" fmla="*/ 19 h 945"/>
              <a:gd name="T4" fmla="*/ 2283 w 2311"/>
              <a:gd name="T5" fmla="*/ 3 h 945"/>
              <a:gd name="T6" fmla="*/ 0 w 2311"/>
              <a:gd name="T7" fmla="*/ 903 h 945"/>
              <a:gd name="T8" fmla="*/ 17 w 2311"/>
              <a:gd name="T9" fmla="*/ 945 h 945"/>
              <a:gd name="T10" fmla="*/ 2300 w 2311"/>
              <a:gd name="T11" fmla="*/ 46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1" h="945">
                <a:moveTo>
                  <a:pt x="2300" y="46"/>
                </a:moveTo>
                <a:cubicBezTo>
                  <a:pt x="2308" y="43"/>
                  <a:pt x="2311" y="31"/>
                  <a:pt x="2306" y="19"/>
                </a:cubicBezTo>
                <a:cubicBezTo>
                  <a:pt x="2302" y="7"/>
                  <a:pt x="2291" y="0"/>
                  <a:pt x="2283" y="3"/>
                </a:cubicBezTo>
                <a:lnTo>
                  <a:pt x="0" y="903"/>
                </a:lnTo>
                <a:lnTo>
                  <a:pt x="17" y="945"/>
                </a:lnTo>
                <a:lnTo>
                  <a:pt x="2300" y="4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3" name="Freeform 132"/>
          <p:cNvSpPr>
            <a:spLocks/>
          </p:cNvSpPr>
          <p:nvPr/>
        </p:nvSpPr>
        <p:spPr bwMode="auto">
          <a:xfrm flipH="1" flipV="1">
            <a:off x="10045996" y="1840550"/>
            <a:ext cx="30825" cy="30897"/>
          </a:xfrm>
          <a:custGeom>
            <a:avLst/>
            <a:gdLst>
              <a:gd name="T0" fmla="*/ 28 w 39"/>
              <a:gd name="T1" fmla="*/ 46 h 50"/>
              <a:gd name="T2" fmla="*/ 5 w 39"/>
              <a:gd name="T3" fmla="*/ 31 h 50"/>
              <a:gd name="T4" fmla="*/ 11 w 39"/>
              <a:gd name="T5" fmla="*/ 4 h 50"/>
              <a:gd name="T6" fmla="*/ 34 w 39"/>
              <a:gd name="T7" fmla="*/ 19 h 50"/>
              <a:gd name="T8" fmla="*/ 28 w 39"/>
              <a:gd name="T9" fmla="*/ 4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0">
                <a:moveTo>
                  <a:pt x="28" y="46"/>
                </a:moveTo>
                <a:cubicBezTo>
                  <a:pt x="20" y="50"/>
                  <a:pt x="10" y="43"/>
                  <a:pt x="5" y="31"/>
                </a:cubicBezTo>
                <a:cubicBezTo>
                  <a:pt x="0" y="19"/>
                  <a:pt x="3" y="7"/>
                  <a:pt x="11" y="4"/>
                </a:cubicBezTo>
                <a:cubicBezTo>
                  <a:pt x="19" y="0"/>
                  <a:pt x="30" y="7"/>
                  <a:pt x="34" y="19"/>
                </a:cubicBezTo>
                <a:cubicBezTo>
                  <a:pt x="39" y="31"/>
                  <a:pt x="36" y="43"/>
                  <a:pt x="28" y="46"/>
                </a:cubicBez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4" name="Freeform 133"/>
          <p:cNvSpPr>
            <a:spLocks/>
          </p:cNvSpPr>
          <p:nvPr/>
        </p:nvSpPr>
        <p:spPr bwMode="auto">
          <a:xfrm flipH="1" flipV="1">
            <a:off x="10045996" y="1840550"/>
            <a:ext cx="30825" cy="30897"/>
          </a:xfrm>
          <a:custGeom>
            <a:avLst/>
            <a:gdLst>
              <a:gd name="T0" fmla="*/ 12 w 16"/>
              <a:gd name="T1" fmla="*/ 19 h 21"/>
              <a:gd name="T2" fmla="*/ 2 w 16"/>
              <a:gd name="T3" fmla="*/ 13 h 21"/>
              <a:gd name="T4" fmla="*/ 4 w 16"/>
              <a:gd name="T5" fmla="*/ 1 h 21"/>
              <a:gd name="T6" fmla="*/ 14 w 16"/>
              <a:gd name="T7" fmla="*/ 8 h 21"/>
              <a:gd name="T8" fmla="*/ 12 w 16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1">
                <a:moveTo>
                  <a:pt x="12" y="19"/>
                </a:moveTo>
                <a:cubicBezTo>
                  <a:pt x="8" y="21"/>
                  <a:pt x="4" y="18"/>
                  <a:pt x="2" y="13"/>
                </a:cubicBezTo>
                <a:cubicBezTo>
                  <a:pt x="0" y="8"/>
                  <a:pt x="1" y="2"/>
                  <a:pt x="4" y="1"/>
                </a:cubicBezTo>
                <a:cubicBezTo>
                  <a:pt x="8" y="0"/>
                  <a:pt x="12" y="2"/>
                  <a:pt x="14" y="8"/>
                </a:cubicBezTo>
                <a:cubicBezTo>
                  <a:pt x="16" y="13"/>
                  <a:pt x="15" y="18"/>
                  <a:pt x="12" y="19"/>
                </a:cubicBezTo>
              </a:path>
            </a:pathLst>
          </a:custGeom>
          <a:noFill/>
          <a:ln w="111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135" name="Group 134"/>
          <p:cNvGrpSpPr/>
          <p:nvPr/>
        </p:nvGrpSpPr>
        <p:grpSpPr>
          <a:xfrm>
            <a:off x="7129187" y="1840550"/>
            <a:ext cx="1903439" cy="594383"/>
            <a:chOff x="2762484" y="1709275"/>
            <a:chExt cx="1903439" cy="594383"/>
          </a:xfrm>
        </p:grpSpPr>
        <p:sp>
          <p:nvSpPr>
            <p:cNvPr id="136" name="Freeform 135"/>
            <p:cNvSpPr>
              <a:spLocks/>
            </p:cNvSpPr>
            <p:nvPr/>
          </p:nvSpPr>
          <p:spPr bwMode="auto">
            <a:xfrm flipH="1" flipV="1">
              <a:off x="2762484" y="1712218"/>
              <a:ext cx="1893806" cy="591440"/>
            </a:xfrm>
            <a:custGeom>
              <a:avLst/>
              <a:gdLst>
                <a:gd name="T0" fmla="*/ 2300 w 2311"/>
                <a:gd name="T1" fmla="*/ 46 h 945"/>
                <a:gd name="T2" fmla="*/ 2306 w 2311"/>
                <a:gd name="T3" fmla="*/ 19 h 945"/>
                <a:gd name="T4" fmla="*/ 2283 w 2311"/>
                <a:gd name="T5" fmla="*/ 3 h 945"/>
                <a:gd name="T6" fmla="*/ 0 w 2311"/>
                <a:gd name="T7" fmla="*/ 903 h 945"/>
                <a:gd name="T8" fmla="*/ 17 w 2311"/>
                <a:gd name="T9" fmla="*/ 945 h 945"/>
                <a:gd name="T10" fmla="*/ 2300 w 2311"/>
                <a:gd name="T11" fmla="*/ 46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5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5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 flipH="1" flipV="1">
              <a:off x="4633171" y="1709275"/>
              <a:ext cx="32752" cy="30897"/>
            </a:xfrm>
            <a:custGeom>
              <a:avLst/>
              <a:gdLst>
                <a:gd name="T0" fmla="*/ 28 w 39"/>
                <a:gd name="T1" fmla="*/ 46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6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7"/>
                    <a:pt x="34" y="19"/>
                  </a:cubicBezTo>
                  <a:cubicBezTo>
                    <a:pt x="39" y="31"/>
                    <a:pt x="36" y="43"/>
                    <a:pt x="28" y="46"/>
                  </a:cubicBezTo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 flipH="1" flipV="1">
              <a:off x="4633171" y="1709275"/>
              <a:ext cx="32752" cy="30897"/>
            </a:xfrm>
            <a:custGeom>
              <a:avLst/>
              <a:gdLst>
                <a:gd name="T0" fmla="*/ 12 w 17"/>
                <a:gd name="T1" fmla="*/ 19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19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2"/>
                    <a:pt x="5" y="1"/>
                  </a:cubicBezTo>
                  <a:cubicBezTo>
                    <a:pt x="8" y="0"/>
                    <a:pt x="13" y="2"/>
                    <a:pt x="15" y="8"/>
                  </a:cubicBezTo>
                  <a:cubicBezTo>
                    <a:pt x="17" y="13"/>
                    <a:pt x="15" y="18"/>
                    <a:pt x="12" y="19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139" name="Straight Connector 138"/>
          <p:cNvCxnSpPr/>
          <p:nvPr/>
        </p:nvCxnSpPr>
        <p:spPr>
          <a:xfrm>
            <a:off x="7820387" y="2364137"/>
            <a:ext cx="0" cy="436480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7978581" y="2183118"/>
            <a:ext cx="0" cy="654126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8137677" y="2364139"/>
            <a:ext cx="0" cy="487299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8932583" y="2366365"/>
            <a:ext cx="0" cy="331269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9090778" y="2154920"/>
            <a:ext cx="0" cy="542714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9249876" y="2366364"/>
            <a:ext cx="0" cy="304644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9850131" y="2358893"/>
            <a:ext cx="0" cy="261985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10008323" y="2183118"/>
            <a:ext cx="0" cy="461670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10167421" y="2358893"/>
            <a:ext cx="0" cy="312114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8" name="Arc 147"/>
          <p:cNvSpPr/>
          <p:nvPr/>
        </p:nvSpPr>
        <p:spPr>
          <a:xfrm>
            <a:off x="7821168" y="2178008"/>
            <a:ext cx="316509" cy="348669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Arc 148"/>
          <p:cNvSpPr/>
          <p:nvPr/>
        </p:nvSpPr>
        <p:spPr>
          <a:xfrm flipH="1">
            <a:off x="7821921" y="2178008"/>
            <a:ext cx="304608" cy="345484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Arc 149"/>
          <p:cNvSpPr/>
          <p:nvPr/>
        </p:nvSpPr>
        <p:spPr>
          <a:xfrm>
            <a:off x="8932436" y="2150981"/>
            <a:ext cx="316509" cy="348669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Arc 150"/>
          <p:cNvSpPr/>
          <p:nvPr/>
        </p:nvSpPr>
        <p:spPr>
          <a:xfrm flipH="1">
            <a:off x="8933189" y="2150981"/>
            <a:ext cx="304608" cy="345484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Arc 151"/>
          <p:cNvSpPr/>
          <p:nvPr/>
        </p:nvSpPr>
        <p:spPr>
          <a:xfrm>
            <a:off x="9852885" y="2162994"/>
            <a:ext cx="316509" cy="348669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Arc 152"/>
          <p:cNvSpPr/>
          <p:nvPr/>
        </p:nvSpPr>
        <p:spPr>
          <a:xfrm flipH="1">
            <a:off x="9853638" y="2162994"/>
            <a:ext cx="304608" cy="345484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7508073" y="1414918"/>
            <a:ext cx="963630" cy="355600"/>
          </a:xfrm>
          <a:prstGeom prst="ellipse">
            <a:avLst/>
          </a:prstGeom>
          <a:solidFill>
            <a:schemeClr val="accent1">
              <a:lumMod val="50000"/>
              <a:alpha val="50000"/>
            </a:schemeClr>
          </a:solidFill>
          <a:ln>
            <a:solidFill>
              <a:schemeClr val="accent1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9542395" y="1411364"/>
            <a:ext cx="963630" cy="355600"/>
          </a:xfrm>
          <a:prstGeom prst="ellipse">
            <a:avLst/>
          </a:prstGeom>
          <a:solidFill>
            <a:schemeClr val="accent1">
              <a:lumMod val="50000"/>
              <a:alpha val="50000"/>
            </a:schemeClr>
          </a:solidFill>
          <a:ln>
            <a:solidFill>
              <a:schemeClr val="accent1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8530596" y="1415360"/>
            <a:ext cx="963630" cy="355600"/>
          </a:xfrm>
          <a:prstGeom prst="ellipse">
            <a:avLst/>
          </a:prstGeom>
          <a:solidFill>
            <a:schemeClr val="accent1">
              <a:lumMod val="50000"/>
              <a:alpha val="50000"/>
            </a:schemeClr>
          </a:solidFill>
          <a:ln>
            <a:solidFill>
              <a:schemeClr val="accent1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/>
          <p:cNvSpPr txBox="1"/>
          <p:nvPr/>
        </p:nvSpPr>
        <p:spPr>
          <a:xfrm>
            <a:off x="10384224" y="4139576"/>
            <a:ext cx="118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Drift Lines</a:t>
            </a:r>
            <a:endParaRPr lang="en-US" dirty="0"/>
          </a:p>
        </p:txBody>
      </p:sp>
      <p:grpSp>
        <p:nvGrpSpPr>
          <p:cNvPr id="161" name="Group 160"/>
          <p:cNvGrpSpPr/>
          <p:nvPr/>
        </p:nvGrpSpPr>
        <p:grpSpPr>
          <a:xfrm>
            <a:off x="6871885" y="2424304"/>
            <a:ext cx="4517008" cy="631316"/>
            <a:chOff x="2505182" y="2293029"/>
            <a:chExt cx="4517008" cy="631316"/>
          </a:xfrm>
        </p:grpSpPr>
        <p:sp>
          <p:nvSpPr>
            <p:cNvPr id="162" name="Freeform 117"/>
            <p:cNvSpPr>
              <a:spLocks/>
            </p:cNvSpPr>
            <p:nvPr/>
          </p:nvSpPr>
          <p:spPr bwMode="auto">
            <a:xfrm flipH="1" flipV="1">
              <a:off x="4876902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3" name="Freeform 118"/>
            <p:cNvSpPr>
              <a:spLocks/>
            </p:cNvSpPr>
            <p:nvPr/>
          </p:nvSpPr>
          <p:spPr bwMode="auto">
            <a:xfrm flipH="1" flipV="1">
              <a:off x="4876902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4" name="Freeform 119"/>
            <p:cNvSpPr>
              <a:spLocks/>
            </p:cNvSpPr>
            <p:nvPr/>
          </p:nvSpPr>
          <p:spPr bwMode="auto">
            <a:xfrm flipH="1" flipV="1">
              <a:off x="6756084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5" name="Freeform 120"/>
            <p:cNvSpPr>
              <a:spLocks/>
            </p:cNvSpPr>
            <p:nvPr/>
          </p:nvSpPr>
          <p:spPr bwMode="auto">
            <a:xfrm flipH="1" flipV="1">
              <a:off x="6756084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6" name="Freeform 121"/>
            <p:cNvSpPr>
              <a:spLocks/>
            </p:cNvSpPr>
            <p:nvPr/>
          </p:nvSpPr>
          <p:spPr bwMode="auto">
            <a:xfrm flipH="1" flipV="1">
              <a:off x="4176320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7" name="Freeform 122"/>
            <p:cNvSpPr>
              <a:spLocks/>
            </p:cNvSpPr>
            <p:nvPr/>
          </p:nvSpPr>
          <p:spPr bwMode="auto">
            <a:xfrm flipH="1" flipV="1">
              <a:off x="4178256" y="2294592"/>
              <a:ext cx="1900472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8" name="Freeform 123"/>
            <p:cNvSpPr>
              <a:spLocks/>
            </p:cNvSpPr>
            <p:nvPr/>
          </p:nvSpPr>
          <p:spPr bwMode="auto">
            <a:xfrm flipH="1" flipV="1">
              <a:off x="6055503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9" name="Freeform 124"/>
            <p:cNvSpPr>
              <a:spLocks/>
            </p:cNvSpPr>
            <p:nvPr/>
          </p:nvSpPr>
          <p:spPr bwMode="auto">
            <a:xfrm flipH="1" flipV="1">
              <a:off x="6055503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0" name="Freeform 125"/>
            <p:cNvSpPr>
              <a:spLocks/>
            </p:cNvSpPr>
            <p:nvPr/>
          </p:nvSpPr>
          <p:spPr bwMode="auto">
            <a:xfrm flipH="1" flipV="1">
              <a:off x="4402751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1" name="Freeform 126"/>
            <p:cNvSpPr>
              <a:spLocks/>
            </p:cNvSpPr>
            <p:nvPr/>
          </p:nvSpPr>
          <p:spPr bwMode="auto">
            <a:xfrm flipH="1" flipV="1">
              <a:off x="4402751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2" name="Freeform 127"/>
            <p:cNvSpPr>
              <a:spLocks/>
            </p:cNvSpPr>
            <p:nvPr/>
          </p:nvSpPr>
          <p:spPr bwMode="auto">
            <a:xfrm flipH="1" flipV="1">
              <a:off x="6281935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3" name="Freeform 128"/>
            <p:cNvSpPr>
              <a:spLocks/>
            </p:cNvSpPr>
            <p:nvPr/>
          </p:nvSpPr>
          <p:spPr bwMode="auto">
            <a:xfrm flipH="1" flipV="1">
              <a:off x="6281935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4" name="Freeform 129"/>
            <p:cNvSpPr>
              <a:spLocks/>
            </p:cNvSpPr>
            <p:nvPr/>
          </p:nvSpPr>
          <p:spPr bwMode="auto">
            <a:xfrm flipH="1" flipV="1">
              <a:off x="4640794" y="2294592"/>
              <a:ext cx="1900472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5" name="Freeform 130"/>
            <p:cNvSpPr>
              <a:spLocks/>
            </p:cNvSpPr>
            <p:nvPr/>
          </p:nvSpPr>
          <p:spPr bwMode="auto">
            <a:xfrm flipH="1" flipV="1">
              <a:off x="4640794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6" name="Freeform 131"/>
            <p:cNvSpPr>
              <a:spLocks/>
            </p:cNvSpPr>
            <p:nvPr/>
          </p:nvSpPr>
          <p:spPr bwMode="auto">
            <a:xfrm flipH="1" flipV="1">
              <a:off x="6519978" y="2293029"/>
              <a:ext cx="30965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7" name="Freeform 132"/>
            <p:cNvSpPr>
              <a:spLocks/>
            </p:cNvSpPr>
            <p:nvPr/>
          </p:nvSpPr>
          <p:spPr bwMode="auto">
            <a:xfrm flipH="1" flipV="1">
              <a:off x="6519978" y="2293029"/>
              <a:ext cx="30965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4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8" name="Freeform 133"/>
            <p:cNvSpPr>
              <a:spLocks/>
            </p:cNvSpPr>
            <p:nvPr/>
          </p:nvSpPr>
          <p:spPr bwMode="auto">
            <a:xfrm flipH="1" flipV="1">
              <a:off x="3940213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9" name="Freeform 134"/>
            <p:cNvSpPr>
              <a:spLocks/>
            </p:cNvSpPr>
            <p:nvPr/>
          </p:nvSpPr>
          <p:spPr bwMode="auto">
            <a:xfrm flipH="1" flipV="1">
              <a:off x="3940213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0" name="Freeform 135"/>
            <p:cNvSpPr>
              <a:spLocks/>
            </p:cNvSpPr>
            <p:nvPr/>
          </p:nvSpPr>
          <p:spPr bwMode="auto">
            <a:xfrm flipH="1" flipV="1">
              <a:off x="5819397" y="2293029"/>
              <a:ext cx="30965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1" name="Freeform 136"/>
            <p:cNvSpPr>
              <a:spLocks/>
            </p:cNvSpPr>
            <p:nvPr/>
          </p:nvSpPr>
          <p:spPr bwMode="auto">
            <a:xfrm flipH="1" flipV="1">
              <a:off x="5819397" y="2293029"/>
              <a:ext cx="30965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4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2" name="Freeform 137"/>
            <p:cNvSpPr>
              <a:spLocks/>
            </p:cNvSpPr>
            <p:nvPr/>
          </p:nvSpPr>
          <p:spPr bwMode="auto">
            <a:xfrm flipH="1" flipV="1">
              <a:off x="3692494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3" name="Freeform 138"/>
            <p:cNvSpPr>
              <a:spLocks/>
            </p:cNvSpPr>
            <p:nvPr/>
          </p:nvSpPr>
          <p:spPr bwMode="auto">
            <a:xfrm flipH="1" flipV="1">
              <a:off x="3692494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4" name="Freeform 139"/>
            <p:cNvSpPr>
              <a:spLocks/>
            </p:cNvSpPr>
            <p:nvPr/>
          </p:nvSpPr>
          <p:spPr bwMode="auto">
            <a:xfrm flipH="1" flipV="1">
              <a:off x="5571677" y="2293029"/>
              <a:ext cx="30965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5" name="Freeform 140"/>
            <p:cNvSpPr>
              <a:spLocks/>
            </p:cNvSpPr>
            <p:nvPr/>
          </p:nvSpPr>
          <p:spPr bwMode="auto">
            <a:xfrm flipH="1" flipV="1">
              <a:off x="5571677" y="2293029"/>
              <a:ext cx="30965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6" name="Freeform 141"/>
            <p:cNvSpPr>
              <a:spLocks/>
            </p:cNvSpPr>
            <p:nvPr/>
          </p:nvSpPr>
          <p:spPr bwMode="auto">
            <a:xfrm flipH="1" flipV="1">
              <a:off x="2991912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7" name="Freeform 142"/>
            <p:cNvSpPr>
              <a:spLocks/>
            </p:cNvSpPr>
            <p:nvPr/>
          </p:nvSpPr>
          <p:spPr bwMode="auto">
            <a:xfrm flipH="1" flipV="1">
              <a:off x="2991912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8" name="Freeform 143"/>
            <p:cNvSpPr>
              <a:spLocks/>
            </p:cNvSpPr>
            <p:nvPr/>
          </p:nvSpPr>
          <p:spPr bwMode="auto">
            <a:xfrm flipH="1" flipV="1">
              <a:off x="4871095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9" name="Freeform 144"/>
            <p:cNvSpPr>
              <a:spLocks/>
            </p:cNvSpPr>
            <p:nvPr/>
          </p:nvSpPr>
          <p:spPr bwMode="auto">
            <a:xfrm flipH="1" flipV="1">
              <a:off x="4871095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3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5" y="18"/>
                    <a:pt x="3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9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0" name="Freeform 145"/>
            <p:cNvSpPr>
              <a:spLocks/>
            </p:cNvSpPr>
            <p:nvPr/>
          </p:nvSpPr>
          <p:spPr bwMode="auto">
            <a:xfrm flipH="1" flipV="1">
              <a:off x="3218343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1" name="Freeform 146"/>
            <p:cNvSpPr>
              <a:spLocks/>
            </p:cNvSpPr>
            <p:nvPr/>
          </p:nvSpPr>
          <p:spPr bwMode="auto">
            <a:xfrm flipH="1" flipV="1">
              <a:off x="3218343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2" name="Freeform 147"/>
            <p:cNvSpPr>
              <a:spLocks/>
            </p:cNvSpPr>
            <p:nvPr/>
          </p:nvSpPr>
          <p:spPr bwMode="auto">
            <a:xfrm flipH="1" flipV="1">
              <a:off x="5097527" y="2293029"/>
              <a:ext cx="30965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3" name="Freeform 148"/>
            <p:cNvSpPr>
              <a:spLocks/>
            </p:cNvSpPr>
            <p:nvPr/>
          </p:nvSpPr>
          <p:spPr bwMode="auto">
            <a:xfrm flipH="1" flipV="1">
              <a:off x="5097527" y="2293029"/>
              <a:ext cx="30965" cy="32816"/>
            </a:xfrm>
            <a:custGeom>
              <a:avLst/>
              <a:gdLst>
                <a:gd name="T0" fmla="*/ 11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1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1" y="20"/>
                  </a:move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1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4" name="Freeform 149"/>
            <p:cNvSpPr>
              <a:spLocks/>
            </p:cNvSpPr>
            <p:nvPr/>
          </p:nvSpPr>
          <p:spPr bwMode="auto">
            <a:xfrm flipH="1" flipV="1">
              <a:off x="3456386" y="2294592"/>
              <a:ext cx="1900472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5" name="Freeform 150"/>
            <p:cNvSpPr>
              <a:spLocks/>
            </p:cNvSpPr>
            <p:nvPr/>
          </p:nvSpPr>
          <p:spPr bwMode="auto">
            <a:xfrm flipH="1" flipV="1">
              <a:off x="3456386" y="2294592"/>
              <a:ext cx="1900472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6" name="Freeform 151"/>
            <p:cNvSpPr>
              <a:spLocks/>
            </p:cNvSpPr>
            <p:nvPr/>
          </p:nvSpPr>
          <p:spPr bwMode="auto">
            <a:xfrm flipH="1" flipV="1">
              <a:off x="5333634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7" name="Freeform 152"/>
            <p:cNvSpPr>
              <a:spLocks/>
            </p:cNvSpPr>
            <p:nvPr/>
          </p:nvSpPr>
          <p:spPr bwMode="auto">
            <a:xfrm flipH="1" flipV="1">
              <a:off x="5333634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3"/>
                    <a:pt x="5" y="1"/>
                  </a:cubicBezTo>
                  <a:cubicBezTo>
                    <a:pt x="8" y="0"/>
                    <a:pt x="12" y="3"/>
                    <a:pt x="15" y="8"/>
                  </a:cubicBezTo>
                  <a:cubicBezTo>
                    <a:pt x="17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2755805" y="2293029"/>
              <a:ext cx="1910149" cy="631316"/>
              <a:chOff x="2755805" y="2293029"/>
              <a:chExt cx="1910149" cy="631316"/>
            </a:xfrm>
          </p:grpSpPr>
          <p:sp>
            <p:nvSpPr>
              <p:cNvPr id="209" name="Freeform 153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Freeform 154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Freeform 155"/>
              <p:cNvSpPr>
                <a:spLocks/>
              </p:cNvSpPr>
              <p:nvPr/>
            </p:nvSpPr>
            <p:spPr bwMode="auto">
              <a:xfrm flipH="1" flipV="1">
                <a:off x="4633053" y="2293029"/>
                <a:ext cx="32901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Freeform 156"/>
              <p:cNvSpPr>
                <a:spLocks/>
              </p:cNvSpPr>
              <p:nvPr/>
            </p:nvSpPr>
            <p:spPr bwMode="auto">
              <a:xfrm flipH="1" flipV="1">
                <a:off x="4634989" y="2293029"/>
                <a:ext cx="30965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2505182" y="2293029"/>
              <a:ext cx="1910149" cy="631316"/>
              <a:chOff x="2755805" y="2293029"/>
              <a:chExt cx="1910149" cy="631316"/>
            </a:xfrm>
          </p:grpSpPr>
          <p:sp>
            <p:nvSpPr>
              <p:cNvPr id="205" name="Freeform 153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Freeform 154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Freeform 155"/>
              <p:cNvSpPr>
                <a:spLocks/>
              </p:cNvSpPr>
              <p:nvPr/>
            </p:nvSpPr>
            <p:spPr bwMode="auto">
              <a:xfrm flipH="1" flipV="1">
                <a:off x="4633053" y="2293029"/>
                <a:ext cx="32901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Freeform 156"/>
              <p:cNvSpPr>
                <a:spLocks/>
              </p:cNvSpPr>
              <p:nvPr/>
            </p:nvSpPr>
            <p:spPr bwMode="auto">
              <a:xfrm flipH="1" flipV="1">
                <a:off x="4634989" y="2293029"/>
                <a:ext cx="30965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5112041" y="2293029"/>
              <a:ext cx="1910149" cy="631316"/>
              <a:chOff x="2755805" y="2293029"/>
              <a:chExt cx="1910149" cy="631316"/>
            </a:xfrm>
          </p:grpSpPr>
          <p:sp>
            <p:nvSpPr>
              <p:cNvPr id="201" name="Freeform 153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2" name="Freeform 154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3" name="Freeform 155"/>
              <p:cNvSpPr>
                <a:spLocks/>
              </p:cNvSpPr>
              <p:nvPr/>
            </p:nvSpPr>
            <p:spPr bwMode="auto">
              <a:xfrm flipH="1" flipV="1">
                <a:off x="4633053" y="2293029"/>
                <a:ext cx="32901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Freeform 156"/>
              <p:cNvSpPr>
                <a:spLocks/>
              </p:cNvSpPr>
              <p:nvPr/>
            </p:nvSpPr>
            <p:spPr bwMode="auto">
              <a:xfrm flipH="1" flipV="1">
                <a:off x="4634989" y="2293029"/>
                <a:ext cx="30965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cxnSp>
        <p:nvCxnSpPr>
          <p:cNvPr id="213" name="Straight Connector 212"/>
          <p:cNvCxnSpPr/>
          <p:nvPr/>
        </p:nvCxnSpPr>
        <p:spPr>
          <a:xfrm>
            <a:off x="7820387" y="2881978"/>
            <a:ext cx="0" cy="815139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7978581" y="2916258"/>
            <a:ext cx="0" cy="828194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8137677" y="2949673"/>
            <a:ext cx="0" cy="794779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8932583" y="2737214"/>
            <a:ext cx="0" cy="822893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9090778" y="2770047"/>
            <a:ext cx="0" cy="815907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9249876" y="2737214"/>
            <a:ext cx="0" cy="884137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9850131" y="2620878"/>
            <a:ext cx="0" cy="882910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10008323" y="2697633"/>
            <a:ext cx="0" cy="829915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10167421" y="2737214"/>
            <a:ext cx="0" cy="816183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/>
          <p:cNvGrpSpPr/>
          <p:nvPr/>
        </p:nvGrpSpPr>
        <p:grpSpPr>
          <a:xfrm>
            <a:off x="6853673" y="3313215"/>
            <a:ext cx="4535220" cy="630529"/>
            <a:chOff x="2486970" y="3181940"/>
            <a:chExt cx="4535220" cy="630529"/>
          </a:xfrm>
        </p:grpSpPr>
        <p:sp>
          <p:nvSpPr>
            <p:cNvPr id="223" name="Freeform 157"/>
            <p:cNvSpPr>
              <a:spLocks/>
            </p:cNvSpPr>
            <p:nvPr/>
          </p:nvSpPr>
          <p:spPr bwMode="auto">
            <a:xfrm flipH="1" flipV="1">
              <a:off x="4862629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4" name="Freeform 158"/>
            <p:cNvSpPr>
              <a:spLocks/>
            </p:cNvSpPr>
            <p:nvPr/>
          </p:nvSpPr>
          <p:spPr bwMode="auto">
            <a:xfrm flipH="1" flipV="1">
              <a:off x="4862629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5" name="Freeform 159"/>
            <p:cNvSpPr>
              <a:spLocks/>
            </p:cNvSpPr>
            <p:nvPr/>
          </p:nvSpPr>
          <p:spPr bwMode="auto">
            <a:xfrm flipH="1" flipV="1">
              <a:off x="6737285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6" name="Freeform 160"/>
            <p:cNvSpPr>
              <a:spLocks/>
            </p:cNvSpPr>
            <p:nvPr/>
          </p:nvSpPr>
          <p:spPr bwMode="auto">
            <a:xfrm flipH="1" flipV="1">
              <a:off x="6737285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7" name="Freeform 161"/>
            <p:cNvSpPr>
              <a:spLocks/>
            </p:cNvSpPr>
            <p:nvPr/>
          </p:nvSpPr>
          <p:spPr bwMode="auto">
            <a:xfrm flipH="1" flipV="1">
              <a:off x="4163736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8" name="Freeform 162"/>
            <p:cNvSpPr>
              <a:spLocks/>
            </p:cNvSpPr>
            <p:nvPr/>
          </p:nvSpPr>
          <p:spPr bwMode="auto">
            <a:xfrm flipH="1" flipV="1">
              <a:off x="4165667" y="3183503"/>
              <a:ext cx="1895894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9" name="Freeform 163"/>
            <p:cNvSpPr>
              <a:spLocks/>
            </p:cNvSpPr>
            <p:nvPr/>
          </p:nvSpPr>
          <p:spPr bwMode="auto">
            <a:xfrm flipH="1" flipV="1">
              <a:off x="6038392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0" name="Freeform 164"/>
            <p:cNvSpPr>
              <a:spLocks/>
            </p:cNvSpPr>
            <p:nvPr/>
          </p:nvSpPr>
          <p:spPr bwMode="auto">
            <a:xfrm flipH="1" flipV="1">
              <a:off x="6038392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1" name="Freeform 165"/>
            <p:cNvSpPr>
              <a:spLocks/>
            </p:cNvSpPr>
            <p:nvPr/>
          </p:nvSpPr>
          <p:spPr bwMode="auto">
            <a:xfrm flipH="1" flipV="1">
              <a:off x="438962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2" name="Freeform 166"/>
            <p:cNvSpPr>
              <a:spLocks/>
            </p:cNvSpPr>
            <p:nvPr/>
          </p:nvSpPr>
          <p:spPr bwMode="auto">
            <a:xfrm flipH="1" flipV="1">
              <a:off x="438962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3" name="Freeform 167"/>
            <p:cNvSpPr>
              <a:spLocks/>
            </p:cNvSpPr>
            <p:nvPr/>
          </p:nvSpPr>
          <p:spPr bwMode="auto">
            <a:xfrm flipH="1" flipV="1">
              <a:off x="6264278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4" name="Freeform 168"/>
            <p:cNvSpPr>
              <a:spLocks/>
            </p:cNvSpPr>
            <p:nvPr/>
          </p:nvSpPr>
          <p:spPr bwMode="auto">
            <a:xfrm flipH="1" flipV="1">
              <a:off x="6264278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5" name="Freeform 169"/>
            <p:cNvSpPr>
              <a:spLocks/>
            </p:cNvSpPr>
            <p:nvPr/>
          </p:nvSpPr>
          <p:spPr bwMode="auto">
            <a:xfrm flipH="1" flipV="1">
              <a:off x="4627091" y="3183503"/>
              <a:ext cx="1895894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6" name="Freeform 170"/>
            <p:cNvSpPr>
              <a:spLocks/>
            </p:cNvSpPr>
            <p:nvPr/>
          </p:nvSpPr>
          <p:spPr bwMode="auto">
            <a:xfrm flipH="1" flipV="1">
              <a:off x="462709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7" name="Freeform 171"/>
            <p:cNvSpPr>
              <a:spLocks/>
            </p:cNvSpPr>
            <p:nvPr/>
          </p:nvSpPr>
          <p:spPr bwMode="auto">
            <a:xfrm flipH="1" flipV="1">
              <a:off x="6501748" y="3181940"/>
              <a:ext cx="30890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8" name="Freeform 172"/>
            <p:cNvSpPr>
              <a:spLocks/>
            </p:cNvSpPr>
            <p:nvPr/>
          </p:nvSpPr>
          <p:spPr bwMode="auto">
            <a:xfrm flipH="1" flipV="1">
              <a:off x="6501748" y="3181940"/>
              <a:ext cx="30890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4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9" name="Freeform 173"/>
            <p:cNvSpPr>
              <a:spLocks/>
            </p:cNvSpPr>
            <p:nvPr/>
          </p:nvSpPr>
          <p:spPr bwMode="auto">
            <a:xfrm flipH="1" flipV="1">
              <a:off x="3928197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0" name="Freeform 174"/>
            <p:cNvSpPr>
              <a:spLocks/>
            </p:cNvSpPr>
            <p:nvPr/>
          </p:nvSpPr>
          <p:spPr bwMode="auto">
            <a:xfrm flipH="1" flipV="1">
              <a:off x="3928197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1" name="Freeform 175"/>
            <p:cNvSpPr>
              <a:spLocks/>
            </p:cNvSpPr>
            <p:nvPr/>
          </p:nvSpPr>
          <p:spPr bwMode="auto">
            <a:xfrm flipH="1" flipV="1">
              <a:off x="5802854" y="3181940"/>
              <a:ext cx="30890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2" name="Freeform 176"/>
            <p:cNvSpPr>
              <a:spLocks/>
            </p:cNvSpPr>
            <p:nvPr/>
          </p:nvSpPr>
          <p:spPr bwMode="auto">
            <a:xfrm flipH="1" flipV="1">
              <a:off x="5802854" y="3181940"/>
              <a:ext cx="30890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4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3" name="Freeform 177"/>
            <p:cNvSpPr>
              <a:spLocks/>
            </p:cNvSpPr>
            <p:nvPr/>
          </p:nvSpPr>
          <p:spPr bwMode="auto">
            <a:xfrm flipH="1" flipV="1">
              <a:off x="3681074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4" name="Freeform 178"/>
            <p:cNvSpPr>
              <a:spLocks/>
            </p:cNvSpPr>
            <p:nvPr/>
          </p:nvSpPr>
          <p:spPr bwMode="auto">
            <a:xfrm flipH="1" flipV="1">
              <a:off x="3681074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5" name="Freeform 179"/>
            <p:cNvSpPr>
              <a:spLocks/>
            </p:cNvSpPr>
            <p:nvPr/>
          </p:nvSpPr>
          <p:spPr bwMode="auto">
            <a:xfrm flipH="1" flipV="1">
              <a:off x="5555732" y="3181940"/>
              <a:ext cx="30890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6" name="Freeform 180"/>
            <p:cNvSpPr>
              <a:spLocks/>
            </p:cNvSpPr>
            <p:nvPr/>
          </p:nvSpPr>
          <p:spPr bwMode="auto">
            <a:xfrm flipH="1" flipV="1">
              <a:off x="5555732" y="3181940"/>
              <a:ext cx="30890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7" name="Freeform 181"/>
            <p:cNvSpPr>
              <a:spLocks/>
            </p:cNvSpPr>
            <p:nvPr/>
          </p:nvSpPr>
          <p:spPr bwMode="auto">
            <a:xfrm flipH="1" flipV="1">
              <a:off x="298218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8" name="Freeform 182"/>
            <p:cNvSpPr>
              <a:spLocks/>
            </p:cNvSpPr>
            <p:nvPr/>
          </p:nvSpPr>
          <p:spPr bwMode="auto">
            <a:xfrm flipH="1" flipV="1">
              <a:off x="298218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9" name="Freeform 183"/>
            <p:cNvSpPr>
              <a:spLocks/>
            </p:cNvSpPr>
            <p:nvPr/>
          </p:nvSpPr>
          <p:spPr bwMode="auto">
            <a:xfrm flipH="1" flipV="1">
              <a:off x="4856837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0" name="Freeform 184"/>
            <p:cNvSpPr>
              <a:spLocks/>
            </p:cNvSpPr>
            <p:nvPr/>
          </p:nvSpPr>
          <p:spPr bwMode="auto">
            <a:xfrm flipH="1" flipV="1">
              <a:off x="4856837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3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5" y="18"/>
                    <a:pt x="3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9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1" name="Freeform 185"/>
            <p:cNvSpPr>
              <a:spLocks/>
            </p:cNvSpPr>
            <p:nvPr/>
          </p:nvSpPr>
          <p:spPr bwMode="auto">
            <a:xfrm flipH="1" flipV="1">
              <a:off x="3208066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2" name="Freeform 186"/>
            <p:cNvSpPr>
              <a:spLocks/>
            </p:cNvSpPr>
            <p:nvPr/>
          </p:nvSpPr>
          <p:spPr bwMode="auto">
            <a:xfrm flipH="1" flipV="1">
              <a:off x="3208066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3" name="Freeform 187"/>
            <p:cNvSpPr>
              <a:spLocks/>
            </p:cNvSpPr>
            <p:nvPr/>
          </p:nvSpPr>
          <p:spPr bwMode="auto">
            <a:xfrm flipH="1" flipV="1">
              <a:off x="5082723" y="3181940"/>
              <a:ext cx="30890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4" name="Freeform 188"/>
            <p:cNvSpPr>
              <a:spLocks/>
            </p:cNvSpPr>
            <p:nvPr/>
          </p:nvSpPr>
          <p:spPr bwMode="auto">
            <a:xfrm flipH="1" flipV="1">
              <a:off x="5082723" y="3181940"/>
              <a:ext cx="30890" cy="32816"/>
            </a:xfrm>
            <a:custGeom>
              <a:avLst/>
              <a:gdLst>
                <a:gd name="T0" fmla="*/ 11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1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1" y="20"/>
                  </a:move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1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5" name="Freeform 189"/>
            <p:cNvSpPr>
              <a:spLocks/>
            </p:cNvSpPr>
            <p:nvPr/>
          </p:nvSpPr>
          <p:spPr bwMode="auto">
            <a:xfrm flipH="1" flipV="1">
              <a:off x="3445536" y="3183503"/>
              <a:ext cx="1895894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6" name="Freeform 190"/>
            <p:cNvSpPr>
              <a:spLocks/>
            </p:cNvSpPr>
            <p:nvPr/>
          </p:nvSpPr>
          <p:spPr bwMode="auto">
            <a:xfrm flipH="1" flipV="1">
              <a:off x="3445536" y="3183503"/>
              <a:ext cx="1895894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7" name="Freeform 191"/>
            <p:cNvSpPr>
              <a:spLocks/>
            </p:cNvSpPr>
            <p:nvPr/>
          </p:nvSpPr>
          <p:spPr bwMode="auto">
            <a:xfrm flipH="1" flipV="1">
              <a:off x="5318262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8" name="Freeform 192"/>
            <p:cNvSpPr>
              <a:spLocks/>
            </p:cNvSpPr>
            <p:nvPr/>
          </p:nvSpPr>
          <p:spPr bwMode="auto">
            <a:xfrm flipH="1" flipV="1">
              <a:off x="5318262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3"/>
                    <a:pt x="5" y="1"/>
                  </a:cubicBezTo>
                  <a:cubicBezTo>
                    <a:pt x="8" y="0"/>
                    <a:pt x="12" y="3"/>
                    <a:pt x="15" y="8"/>
                  </a:cubicBezTo>
                  <a:cubicBezTo>
                    <a:pt x="17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259" name="Group 258"/>
            <p:cNvGrpSpPr/>
            <p:nvPr/>
          </p:nvGrpSpPr>
          <p:grpSpPr>
            <a:xfrm>
              <a:off x="2746642" y="3181940"/>
              <a:ext cx="1905548" cy="629748"/>
              <a:chOff x="2746642" y="3181940"/>
              <a:chExt cx="1905548" cy="629748"/>
            </a:xfrm>
          </p:grpSpPr>
          <p:sp>
            <p:nvSpPr>
              <p:cNvPr id="270" name="Freeform 193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1" name="Freeform 194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2" name="Freeform 195"/>
              <p:cNvSpPr>
                <a:spLocks/>
              </p:cNvSpPr>
              <p:nvPr/>
            </p:nvSpPr>
            <p:spPr bwMode="auto">
              <a:xfrm flipH="1" flipV="1">
                <a:off x="4619368" y="3181940"/>
                <a:ext cx="32822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3" name="Freeform 196"/>
              <p:cNvSpPr>
                <a:spLocks/>
              </p:cNvSpPr>
              <p:nvPr/>
            </p:nvSpPr>
            <p:spPr bwMode="auto">
              <a:xfrm flipH="1" flipV="1">
                <a:off x="4621299" y="3181940"/>
                <a:ext cx="30890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260" name="Group 259"/>
            <p:cNvGrpSpPr/>
            <p:nvPr/>
          </p:nvGrpSpPr>
          <p:grpSpPr>
            <a:xfrm>
              <a:off x="2486970" y="3181940"/>
              <a:ext cx="1905548" cy="629748"/>
              <a:chOff x="2746642" y="3181940"/>
              <a:chExt cx="1905548" cy="629748"/>
            </a:xfrm>
          </p:grpSpPr>
          <p:sp>
            <p:nvSpPr>
              <p:cNvPr id="266" name="Freeform 193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7" name="Freeform 194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8" name="Freeform 195"/>
              <p:cNvSpPr>
                <a:spLocks/>
              </p:cNvSpPr>
              <p:nvPr/>
            </p:nvSpPr>
            <p:spPr bwMode="auto">
              <a:xfrm flipH="1" flipV="1">
                <a:off x="4619368" y="3181940"/>
                <a:ext cx="32822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9" name="Freeform 196"/>
              <p:cNvSpPr>
                <a:spLocks/>
              </p:cNvSpPr>
              <p:nvPr/>
            </p:nvSpPr>
            <p:spPr bwMode="auto">
              <a:xfrm flipH="1" flipV="1">
                <a:off x="4621299" y="3181940"/>
                <a:ext cx="30890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261" name="Group 260"/>
            <p:cNvGrpSpPr/>
            <p:nvPr/>
          </p:nvGrpSpPr>
          <p:grpSpPr>
            <a:xfrm>
              <a:off x="5116642" y="3182721"/>
              <a:ext cx="1905548" cy="629748"/>
              <a:chOff x="2746642" y="3181940"/>
              <a:chExt cx="1905548" cy="629748"/>
            </a:xfrm>
          </p:grpSpPr>
          <p:sp>
            <p:nvSpPr>
              <p:cNvPr id="262" name="Freeform 193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3" name="Freeform 194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4" name="Freeform 195"/>
              <p:cNvSpPr>
                <a:spLocks/>
              </p:cNvSpPr>
              <p:nvPr/>
            </p:nvSpPr>
            <p:spPr bwMode="auto">
              <a:xfrm flipH="1" flipV="1">
                <a:off x="4619368" y="3181940"/>
                <a:ext cx="32822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5" name="Freeform 196"/>
              <p:cNvSpPr>
                <a:spLocks/>
              </p:cNvSpPr>
              <p:nvPr/>
            </p:nvSpPr>
            <p:spPr bwMode="auto">
              <a:xfrm flipH="1" flipV="1">
                <a:off x="4621299" y="3181940"/>
                <a:ext cx="30890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cxnSp>
        <p:nvCxnSpPr>
          <p:cNvPr id="274" name="Straight Connector 273"/>
          <p:cNvCxnSpPr/>
          <p:nvPr/>
        </p:nvCxnSpPr>
        <p:spPr>
          <a:xfrm>
            <a:off x="7820387" y="3744452"/>
            <a:ext cx="0" cy="817366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7978581" y="3776810"/>
            <a:ext cx="0" cy="885617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8137677" y="3810230"/>
            <a:ext cx="0" cy="919036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8932583" y="3621348"/>
            <a:ext cx="0" cy="1408692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9090778" y="3655664"/>
            <a:ext cx="0" cy="1424505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9249876" y="3690409"/>
            <a:ext cx="0" cy="1456601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9850131" y="3553397"/>
            <a:ext cx="0" cy="1827549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10008323" y="3585955"/>
            <a:ext cx="0" cy="1861831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10169393" y="3621348"/>
            <a:ext cx="1" cy="1880939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TextBox 282"/>
          <p:cNvSpPr txBox="1"/>
          <p:nvPr/>
        </p:nvSpPr>
        <p:spPr>
          <a:xfrm>
            <a:off x="7646600" y="5166589"/>
            <a:ext cx="168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Track</a:t>
            </a:r>
            <a:endParaRPr lang="en-US" dirty="0"/>
          </a:p>
        </p:txBody>
      </p:sp>
      <p:sp>
        <p:nvSpPr>
          <p:cNvPr id="290" name="TextBox 289"/>
          <p:cNvSpPr txBox="1"/>
          <p:nvPr/>
        </p:nvSpPr>
        <p:spPr>
          <a:xfrm>
            <a:off x="10778585" y="1419583"/>
            <a:ext cx="168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Pads</a:t>
            </a:r>
            <a:endParaRPr lang="en-US" dirty="0"/>
          </a:p>
        </p:txBody>
      </p:sp>
      <p:sp>
        <p:nvSpPr>
          <p:cNvPr id="291" name="Freeform 216"/>
          <p:cNvSpPr>
            <a:spLocks/>
          </p:cNvSpPr>
          <p:nvPr/>
        </p:nvSpPr>
        <p:spPr bwMode="auto">
          <a:xfrm>
            <a:off x="7225113" y="4398715"/>
            <a:ext cx="3282691" cy="1257060"/>
          </a:xfrm>
          <a:custGeom>
            <a:avLst/>
            <a:gdLst>
              <a:gd name="T0" fmla="*/ 1551 w 1551"/>
              <a:gd name="T1" fmla="*/ 862 h 862"/>
              <a:gd name="T2" fmla="*/ 1551 w 1551"/>
              <a:gd name="T3" fmla="*/ 819 h 862"/>
              <a:gd name="T4" fmla="*/ 0 w 1551"/>
              <a:gd name="T5" fmla="*/ 0 h 862"/>
              <a:gd name="T6" fmla="*/ 1551 w 1551"/>
              <a:gd name="T7" fmla="*/ 862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51" h="862">
                <a:moveTo>
                  <a:pt x="1551" y="862"/>
                </a:moveTo>
                <a:lnTo>
                  <a:pt x="1551" y="819"/>
                </a:lnTo>
                <a:lnTo>
                  <a:pt x="0" y="0"/>
                </a:lnTo>
                <a:lnTo>
                  <a:pt x="1551" y="862"/>
                </a:lnTo>
                <a:close/>
              </a:path>
            </a:pathLst>
          </a:custGeom>
          <a:solidFill>
            <a:srgbClr val="22FF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4" name="TextBox 14"/>
          <p:cNvSpPr txBox="1"/>
          <p:nvPr/>
        </p:nvSpPr>
        <p:spPr>
          <a:xfrm>
            <a:off x="47288" y="1775858"/>
            <a:ext cx="973513" cy="584775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anode wires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5" name="TextBox 12"/>
          <p:cNvSpPr txBox="1"/>
          <p:nvPr/>
        </p:nvSpPr>
        <p:spPr>
          <a:xfrm>
            <a:off x="53471" y="2651958"/>
            <a:ext cx="897224" cy="584775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Ground wires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86" name="TextBox 10"/>
          <p:cNvSpPr txBox="1"/>
          <p:nvPr/>
        </p:nvSpPr>
        <p:spPr>
          <a:xfrm>
            <a:off x="42818" y="3515192"/>
            <a:ext cx="937320" cy="830997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Gating grid wires</a:t>
            </a:r>
            <a:endParaRPr lang="en-US" sz="1600" dirty="0">
              <a:solidFill>
                <a:srgbClr val="00B050"/>
              </a:solidFill>
            </a:endParaRPr>
          </a:p>
        </p:txBody>
      </p:sp>
      <p:grpSp>
        <p:nvGrpSpPr>
          <p:cNvPr id="287" name="Group 286"/>
          <p:cNvGrpSpPr/>
          <p:nvPr/>
        </p:nvGrpSpPr>
        <p:grpSpPr>
          <a:xfrm>
            <a:off x="1371540" y="1373081"/>
            <a:ext cx="4716298" cy="494227"/>
            <a:chOff x="2261219" y="1181809"/>
            <a:chExt cx="3926701" cy="494227"/>
          </a:xfrm>
        </p:grpSpPr>
        <p:sp>
          <p:nvSpPr>
            <p:cNvPr id="288" name="Freeform 9"/>
            <p:cNvSpPr>
              <a:spLocks/>
            </p:cNvSpPr>
            <p:nvPr/>
          </p:nvSpPr>
          <p:spPr bwMode="auto">
            <a:xfrm flipH="1" flipV="1">
              <a:off x="4631948" y="1526160"/>
              <a:ext cx="402540" cy="149872"/>
            </a:xfrm>
            <a:custGeom>
              <a:avLst/>
              <a:gdLst>
                <a:gd name="T0" fmla="*/ 0 w 208"/>
                <a:gd name="T1" fmla="*/ 81 h 101"/>
                <a:gd name="T2" fmla="*/ 0 w 208"/>
                <a:gd name="T3" fmla="*/ 101 h 101"/>
                <a:gd name="T4" fmla="*/ 208 w 208"/>
                <a:gd name="T5" fmla="*/ 19 h 101"/>
                <a:gd name="T6" fmla="*/ 208 w 208"/>
                <a:gd name="T7" fmla="*/ 0 h 101"/>
                <a:gd name="T8" fmla="*/ 0 w 208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1"/>
                  </a:moveTo>
                  <a:lnTo>
                    <a:pt x="0" y="101"/>
                  </a:lnTo>
                  <a:lnTo>
                    <a:pt x="208" y="19"/>
                  </a:lnTo>
                  <a:lnTo>
                    <a:pt x="208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9" name="Freeform 10"/>
            <p:cNvSpPr>
              <a:spLocks/>
            </p:cNvSpPr>
            <p:nvPr/>
          </p:nvSpPr>
          <p:spPr bwMode="auto">
            <a:xfrm flipH="1" flipV="1">
              <a:off x="4631948" y="1526160"/>
              <a:ext cx="402540" cy="149872"/>
            </a:xfrm>
            <a:custGeom>
              <a:avLst/>
              <a:gdLst>
                <a:gd name="T0" fmla="*/ 0 w 208"/>
                <a:gd name="T1" fmla="*/ 81 h 101"/>
                <a:gd name="T2" fmla="*/ 0 w 208"/>
                <a:gd name="T3" fmla="*/ 101 h 101"/>
                <a:gd name="T4" fmla="*/ 208 w 208"/>
                <a:gd name="T5" fmla="*/ 19 h 101"/>
                <a:gd name="T6" fmla="*/ 208 w 208"/>
                <a:gd name="T7" fmla="*/ 0 h 101"/>
                <a:gd name="T8" fmla="*/ 0 w 208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1"/>
                  </a:moveTo>
                  <a:lnTo>
                    <a:pt x="0" y="101"/>
                  </a:lnTo>
                  <a:lnTo>
                    <a:pt x="208" y="19"/>
                  </a:lnTo>
                  <a:lnTo>
                    <a:pt x="208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2" name="Freeform 15"/>
            <p:cNvSpPr>
              <a:spLocks/>
            </p:cNvSpPr>
            <p:nvPr/>
          </p:nvSpPr>
          <p:spPr bwMode="auto">
            <a:xfrm flipH="1" flipV="1">
              <a:off x="3840414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3" name="Freeform 16"/>
            <p:cNvSpPr>
              <a:spLocks/>
            </p:cNvSpPr>
            <p:nvPr/>
          </p:nvSpPr>
          <p:spPr bwMode="auto">
            <a:xfrm flipH="1" flipV="1">
              <a:off x="3840414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4" name="Freeform 17"/>
            <p:cNvSpPr>
              <a:spLocks/>
            </p:cNvSpPr>
            <p:nvPr/>
          </p:nvSpPr>
          <p:spPr bwMode="auto">
            <a:xfrm flipH="1" flipV="1">
              <a:off x="3840414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8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5" name="Freeform 18"/>
            <p:cNvSpPr>
              <a:spLocks/>
            </p:cNvSpPr>
            <p:nvPr/>
          </p:nvSpPr>
          <p:spPr bwMode="auto">
            <a:xfrm flipH="1" flipV="1">
              <a:off x="3840414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8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6" name="Rectangle 19"/>
            <p:cNvSpPr>
              <a:spLocks noChangeArrowheads="1"/>
            </p:cNvSpPr>
            <p:nvPr/>
          </p:nvSpPr>
          <p:spPr bwMode="auto">
            <a:xfrm flipH="1" flipV="1">
              <a:off x="4244889" y="1526160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7" name="Rectangle 20"/>
            <p:cNvSpPr>
              <a:spLocks noChangeArrowheads="1"/>
            </p:cNvSpPr>
            <p:nvPr/>
          </p:nvSpPr>
          <p:spPr bwMode="auto">
            <a:xfrm flipH="1" flipV="1">
              <a:off x="4244889" y="1526160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8" name="Freeform 21"/>
            <p:cNvSpPr>
              <a:spLocks/>
            </p:cNvSpPr>
            <p:nvPr/>
          </p:nvSpPr>
          <p:spPr bwMode="auto">
            <a:xfrm flipH="1" flipV="1">
              <a:off x="3050818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9" name="Freeform 22"/>
            <p:cNvSpPr>
              <a:spLocks/>
            </p:cNvSpPr>
            <p:nvPr/>
          </p:nvSpPr>
          <p:spPr bwMode="auto">
            <a:xfrm flipH="1" flipV="1">
              <a:off x="3050818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0" name="Freeform 23"/>
            <p:cNvSpPr>
              <a:spLocks/>
            </p:cNvSpPr>
            <p:nvPr/>
          </p:nvSpPr>
          <p:spPr bwMode="auto">
            <a:xfrm flipH="1" flipV="1">
              <a:off x="3050816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1" name="Freeform 24"/>
            <p:cNvSpPr>
              <a:spLocks/>
            </p:cNvSpPr>
            <p:nvPr/>
          </p:nvSpPr>
          <p:spPr bwMode="auto">
            <a:xfrm flipH="1" flipV="1">
              <a:off x="3050816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2" name="Rectangle 25"/>
            <p:cNvSpPr>
              <a:spLocks noChangeArrowheads="1"/>
            </p:cNvSpPr>
            <p:nvPr/>
          </p:nvSpPr>
          <p:spPr bwMode="auto">
            <a:xfrm flipH="1" flipV="1">
              <a:off x="3455291" y="1526160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3" name="Rectangle 26"/>
            <p:cNvSpPr>
              <a:spLocks noChangeArrowheads="1"/>
            </p:cNvSpPr>
            <p:nvPr/>
          </p:nvSpPr>
          <p:spPr bwMode="auto">
            <a:xfrm flipH="1" flipV="1">
              <a:off x="3455291" y="1526160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4" name="Freeform 27"/>
            <p:cNvSpPr>
              <a:spLocks/>
            </p:cNvSpPr>
            <p:nvPr/>
          </p:nvSpPr>
          <p:spPr bwMode="auto">
            <a:xfrm flipH="1" flipV="1">
              <a:off x="2261219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5" name="Freeform 28"/>
            <p:cNvSpPr>
              <a:spLocks/>
            </p:cNvSpPr>
            <p:nvPr/>
          </p:nvSpPr>
          <p:spPr bwMode="auto">
            <a:xfrm flipH="1" flipV="1">
              <a:off x="2261219" y="1526160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6" name="Freeform 29"/>
            <p:cNvSpPr>
              <a:spLocks/>
            </p:cNvSpPr>
            <p:nvPr/>
          </p:nvSpPr>
          <p:spPr bwMode="auto">
            <a:xfrm flipH="1" flipV="1">
              <a:off x="2261219" y="1555838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7" name="Freeform 30"/>
            <p:cNvSpPr>
              <a:spLocks/>
            </p:cNvSpPr>
            <p:nvPr/>
          </p:nvSpPr>
          <p:spPr bwMode="auto">
            <a:xfrm flipH="1" flipV="1">
              <a:off x="2261219" y="1555842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8" name="Rectangle 31"/>
            <p:cNvSpPr>
              <a:spLocks noChangeArrowheads="1"/>
            </p:cNvSpPr>
            <p:nvPr/>
          </p:nvSpPr>
          <p:spPr bwMode="auto">
            <a:xfrm flipH="1" flipV="1">
              <a:off x="2665695" y="1526164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9" name="Rectangle 32"/>
            <p:cNvSpPr>
              <a:spLocks noChangeArrowheads="1"/>
            </p:cNvSpPr>
            <p:nvPr/>
          </p:nvSpPr>
          <p:spPr bwMode="auto">
            <a:xfrm flipH="1" flipV="1">
              <a:off x="2665695" y="1526164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0" name="Freeform 33"/>
            <p:cNvSpPr>
              <a:spLocks/>
            </p:cNvSpPr>
            <p:nvPr/>
          </p:nvSpPr>
          <p:spPr bwMode="auto">
            <a:xfrm flipH="1" flipV="1">
              <a:off x="5024811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1" name="Freeform 34"/>
            <p:cNvSpPr>
              <a:spLocks/>
            </p:cNvSpPr>
            <p:nvPr/>
          </p:nvSpPr>
          <p:spPr bwMode="auto">
            <a:xfrm flipH="1" flipV="1">
              <a:off x="5024811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2" name="Freeform 39"/>
            <p:cNvSpPr>
              <a:spLocks/>
            </p:cNvSpPr>
            <p:nvPr/>
          </p:nvSpPr>
          <p:spPr bwMode="auto">
            <a:xfrm flipH="1" flipV="1">
              <a:off x="4235214" y="1408937"/>
              <a:ext cx="402540" cy="149872"/>
            </a:xfrm>
            <a:custGeom>
              <a:avLst/>
              <a:gdLst>
                <a:gd name="T0" fmla="*/ 0 w 208"/>
                <a:gd name="T1" fmla="*/ 81 h 101"/>
                <a:gd name="T2" fmla="*/ 0 w 208"/>
                <a:gd name="T3" fmla="*/ 101 h 101"/>
                <a:gd name="T4" fmla="*/ 208 w 208"/>
                <a:gd name="T5" fmla="*/ 19 h 101"/>
                <a:gd name="T6" fmla="*/ 208 w 208"/>
                <a:gd name="T7" fmla="*/ 0 h 101"/>
                <a:gd name="T8" fmla="*/ 0 w 208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1"/>
                  </a:moveTo>
                  <a:lnTo>
                    <a:pt x="0" y="101"/>
                  </a:lnTo>
                  <a:lnTo>
                    <a:pt x="208" y="19"/>
                  </a:lnTo>
                  <a:lnTo>
                    <a:pt x="208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3" name="Freeform 40"/>
            <p:cNvSpPr>
              <a:spLocks/>
            </p:cNvSpPr>
            <p:nvPr/>
          </p:nvSpPr>
          <p:spPr bwMode="auto">
            <a:xfrm flipH="1" flipV="1">
              <a:off x="4235214" y="1408937"/>
              <a:ext cx="402540" cy="149872"/>
            </a:xfrm>
            <a:custGeom>
              <a:avLst/>
              <a:gdLst>
                <a:gd name="T0" fmla="*/ 0 w 208"/>
                <a:gd name="T1" fmla="*/ 81 h 101"/>
                <a:gd name="T2" fmla="*/ 0 w 208"/>
                <a:gd name="T3" fmla="*/ 101 h 101"/>
                <a:gd name="T4" fmla="*/ 208 w 208"/>
                <a:gd name="T5" fmla="*/ 19 h 101"/>
                <a:gd name="T6" fmla="*/ 208 w 208"/>
                <a:gd name="T7" fmla="*/ 0 h 101"/>
                <a:gd name="T8" fmla="*/ 0 w 208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1"/>
                  </a:moveTo>
                  <a:lnTo>
                    <a:pt x="0" y="101"/>
                  </a:lnTo>
                  <a:lnTo>
                    <a:pt x="208" y="19"/>
                  </a:lnTo>
                  <a:lnTo>
                    <a:pt x="208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4" name="Freeform 41"/>
            <p:cNvSpPr>
              <a:spLocks/>
            </p:cNvSpPr>
            <p:nvPr/>
          </p:nvSpPr>
          <p:spPr bwMode="auto">
            <a:xfrm flipH="1" flipV="1">
              <a:off x="4235212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9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9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5" name="Freeform 42"/>
            <p:cNvSpPr>
              <a:spLocks/>
            </p:cNvSpPr>
            <p:nvPr/>
          </p:nvSpPr>
          <p:spPr bwMode="auto">
            <a:xfrm flipH="1" flipV="1">
              <a:off x="4235212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9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9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6" name="Rectangle 43"/>
            <p:cNvSpPr>
              <a:spLocks noChangeArrowheads="1"/>
            </p:cNvSpPr>
            <p:nvPr/>
          </p:nvSpPr>
          <p:spPr bwMode="auto">
            <a:xfrm flipH="1" flipV="1">
              <a:off x="4637752" y="1408938"/>
              <a:ext cx="791533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7" name="Rectangle 44"/>
            <p:cNvSpPr>
              <a:spLocks noChangeArrowheads="1"/>
            </p:cNvSpPr>
            <p:nvPr/>
          </p:nvSpPr>
          <p:spPr bwMode="auto">
            <a:xfrm flipH="1" flipV="1">
              <a:off x="4637752" y="1408938"/>
              <a:ext cx="791533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8" name="Freeform 45"/>
            <p:cNvSpPr>
              <a:spLocks/>
            </p:cNvSpPr>
            <p:nvPr/>
          </p:nvSpPr>
          <p:spPr bwMode="auto">
            <a:xfrm flipH="1" flipV="1">
              <a:off x="3443679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9" name="Freeform 46"/>
            <p:cNvSpPr>
              <a:spLocks/>
            </p:cNvSpPr>
            <p:nvPr/>
          </p:nvSpPr>
          <p:spPr bwMode="auto">
            <a:xfrm flipH="1" flipV="1">
              <a:off x="3443679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0" name="Freeform 47"/>
            <p:cNvSpPr>
              <a:spLocks/>
            </p:cNvSpPr>
            <p:nvPr/>
          </p:nvSpPr>
          <p:spPr bwMode="auto">
            <a:xfrm flipH="1" flipV="1">
              <a:off x="3443679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8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1" name="Freeform 48"/>
            <p:cNvSpPr>
              <a:spLocks/>
            </p:cNvSpPr>
            <p:nvPr/>
          </p:nvSpPr>
          <p:spPr bwMode="auto">
            <a:xfrm flipH="1" flipV="1">
              <a:off x="3443679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8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2" name="Rectangle 49"/>
            <p:cNvSpPr>
              <a:spLocks noChangeArrowheads="1"/>
            </p:cNvSpPr>
            <p:nvPr/>
          </p:nvSpPr>
          <p:spPr bwMode="auto">
            <a:xfrm flipH="1" flipV="1">
              <a:off x="3848155" y="1408938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3" name="Rectangle 50"/>
            <p:cNvSpPr>
              <a:spLocks noChangeArrowheads="1"/>
            </p:cNvSpPr>
            <p:nvPr/>
          </p:nvSpPr>
          <p:spPr bwMode="auto">
            <a:xfrm flipH="1" flipV="1">
              <a:off x="3848155" y="1408938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4" name="Freeform 51"/>
            <p:cNvSpPr>
              <a:spLocks/>
            </p:cNvSpPr>
            <p:nvPr/>
          </p:nvSpPr>
          <p:spPr bwMode="auto">
            <a:xfrm flipH="1" flipV="1">
              <a:off x="2654082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5" name="Freeform 52"/>
            <p:cNvSpPr>
              <a:spLocks/>
            </p:cNvSpPr>
            <p:nvPr/>
          </p:nvSpPr>
          <p:spPr bwMode="auto">
            <a:xfrm flipH="1" flipV="1">
              <a:off x="2654082" y="1408937"/>
              <a:ext cx="404476" cy="149872"/>
            </a:xfrm>
            <a:custGeom>
              <a:avLst/>
              <a:gdLst>
                <a:gd name="T0" fmla="*/ 0 w 209"/>
                <a:gd name="T1" fmla="*/ 81 h 101"/>
                <a:gd name="T2" fmla="*/ 0 w 209"/>
                <a:gd name="T3" fmla="*/ 101 h 101"/>
                <a:gd name="T4" fmla="*/ 209 w 209"/>
                <a:gd name="T5" fmla="*/ 19 h 101"/>
                <a:gd name="T6" fmla="*/ 209 w 209"/>
                <a:gd name="T7" fmla="*/ 0 h 101"/>
                <a:gd name="T8" fmla="*/ 0 w 209"/>
                <a:gd name="T9" fmla="*/ 8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1"/>
                  </a:moveTo>
                  <a:lnTo>
                    <a:pt x="0" y="101"/>
                  </a:lnTo>
                  <a:lnTo>
                    <a:pt x="209" y="19"/>
                  </a:lnTo>
                  <a:lnTo>
                    <a:pt x="209" y="0"/>
                  </a:lnTo>
                  <a:lnTo>
                    <a:pt x="0" y="81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6" name="Freeform 53"/>
            <p:cNvSpPr>
              <a:spLocks/>
            </p:cNvSpPr>
            <p:nvPr/>
          </p:nvSpPr>
          <p:spPr bwMode="auto">
            <a:xfrm flipH="1" flipV="1">
              <a:off x="2654082" y="1438615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7" name="Freeform 54"/>
            <p:cNvSpPr>
              <a:spLocks/>
            </p:cNvSpPr>
            <p:nvPr/>
          </p:nvSpPr>
          <p:spPr bwMode="auto">
            <a:xfrm flipH="1" flipV="1">
              <a:off x="2654082" y="1438616"/>
              <a:ext cx="1194073" cy="120194"/>
            </a:xfrm>
            <a:custGeom>
              <a:avLst/>
              <a:gdLst>
                <a:gd name="T0" fmla="*/ 617 w 617"/>
                <a:gd name="T1" fmla="*/ 0 h 81"/>
                <a:gd name="T2" fmla="*/ 408 w 617"/>
                <a:gd name="T3" fmla="*/ 81 h 81"/>
                <a:gd name="T4" fmla="*/ 0 w 617"/>
                <a:gd name="T5" fmla="*/ 81 h 81"/>
                <a:gd name="T6" fmla="*/ 209 w 617"/>
                <a:gd name="T7" fmla="*/ 0 h 81"/>
                <a:gd name="T8" fmla="*/ 617 w 61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1">
                  <a:moveTo>
                    <a:pt x="617" y="0"/>
                  </a:moveTo>
                  <a:lnTo>
                    <a:pt x="408" y="81"/>
                  </a:lnTo>
                  <a:lnTo>
                    <a:pt x="0" y="81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8" name="Rectangle 55"/>
            <p:cNvSpPr>
              <a:spLocks noChangeArrowheads="1"/>
            </p:cNvSpPr>
            <p:nvPr/>
          </p:nvSpPr>
          <p:spPr bwMode="auto">
            <a:xfrm flipH="1" flipV="1">
              <a:off x="3058558" y="1408939"/>
              <a:ext cx="789599" cy="29678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9" name="Rectangle 56"/>
            <p:cNvSpPr>
              <a:spLocks noChangeArrowheads="1"/>
            </p:cNvSpPr>
            <p:nvPr/>
          </p:nvSpPr>
          <p:spPr bwMode="auto">
            <a:xfrm flipH="1" flipV="1">
              <a:off x="3058558" y="1408939"/>
              <a:ext cx="789599" cy="29678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0" name="Freeform 57"/>
            <p:cNvSpPr>
              <a:spLocks/>
            </p:cNvSpPr>
            <p:nvPr/>
          </p:nvSpPr>
          <p:spPr bwMode="auto">
            <a:xfrm flipH="1" flipV="1">
              <a:off x="5388645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1" name="Freeform 58"/>
            <p:cNvSpPr>
              <a:spLocks/>
            </p:cNvSpPr>
            <p:nvPr/>
          </p:nvSpPr>
          <p:spPr bwMode="auto">
            <a:xfrm flipH="1" flipV="1">
              <a:off x="5388645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2" name="Freeform 63"/>
            <p:cNvSpPr>
              <a:spLocks/>
            </p:cNvSpPr>
            <p:nvPr/>
          </p:nvSpPr>
          <p:spPr bwMode="auto">
            <a:xfrm flipH="1" flipV="1">
              <a:off x="4599048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3" name="Freeform 64"/>
            <p:cNvSpPr>
              <a:spLocks/>
            </p:cNvSpPr>
            <p:nvPr/>
          </p:nvSpPr>
          <p:spPr bwMode="auto">
            <a:xfrm flipH="1" flipV="1">
              <a:off x="4599048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4" name="Freeform 65"/>
            <p:cNvSpPr>
              <a:spLocks/>
            </p:cNvSpPr>
            <p:nvPr/>
          </p:nvSpPr>
          <p:spPr bwMode="auto">
            <a:xfrm flipH="1" flipV="1">
              <a:off x="4599046" y="1327326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5" name="Freeform 66"/>
            <p:cNvSpPr>
              <a:spLocks/>
            </p:cNvSpPr>
            <p:nvPr/>
          </p:nvSpPr>
          <p:spPr bwMode="auto">
            <a:xfrm flipH="1" flipV="1">
              <a:off x="4599046" y="1327326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6" name="Rectangle 67"/>
            <p:cNvSpPr>
              <a:spLocks noChangeArrowheads="1"/>
            </p:cNvSpPr>
            <p:nvPr/>
          </p:nvSpPr>
          <p:spPr bwMode="auto">
            <a:xfrm flipH="1" flipV="1">
              <a:off x="5003522" y="1299132"/>
              <a:ext cx="789599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7" name="Rectangle 68"/>
            <p:cNvSpPr>
              <a:spLocks noChangeArrowheads="1"/>
            </p:cNvSpPr>
            <p:nvPr/>
          </p:nvSpPr>
          <p:spPr bwMode="auto">
            <a:xfrm flipH="1" flipV="1">
              <a:off x="5003522" y="1299132"/>
              <a:ext cx="789599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8" name="Freeform 69"/>
            <p:cNvSpPr>
              <a:spLocks/>
            </p:cNvSpPr>
            <p:nvPr/>
          </p:nvSpPr>
          <p:spPr bwMode="auto">
            <a:xfrm flipH="1" flipV="1">
              <a:off x="3809450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9" name="Freeform 70"/>
            <p:cNvSpPr>
              <a:spLocks/>
            </p:cNvSpPr>
            <p:nvPr/>
          </p:nvSpPr>
          <p:spPr bwMode="auto">
            <a:xfrm flipH="1" flipV="1">
              <a:off x="3809450" y="1299132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0" name="Freeform 71"/>
            <p:cNvSpPr>
              <a:spLocks/>
            </p:cNvSpPr>
            <p:nvPr/>
          </p:nvSpPr>
          <p:spPr bwMode="auto">
            <a:xfrm flipH="1" flipV="1">
              <a:off x="3809450" y="1327326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1" name="Freeform 72"/>
            <p:cNvSpPr>
              <a:spLocks/>
            </p:cNvSpPr>
            <p:nvPr/>
          </p:nvSpPr>
          <p:spPr bwMode="auto">
            <a:xfrm flipH="1" flipV="1">
              <a:off x="3809450" y="1327326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2" name="Rectangle 73"/>
            <p:cNvSpPr>
              <a:spLocks noChangeArrowheads="1"/>
            </p:cNvSpPr>
            <p:nvPr/>
          </p:nvSpPr>
          <p:spPr bwMode="auto">
            <a:xfrm flipH="1" flipV="1">
              <a:off x="4213925" y="1299132"/>
              <a:ext cx="789599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3" name="Rectangle 74"/>
            <p:cNvSpPr>
              <a:spLocks noChangeArrowheads="1"/>
            </p:cNvSpPr>
            <p:nvPr/>
          </p:nvSpPr>
          <p:spPr bwMode="auto">
            <a:xfrm flipH="1" flipV="1">
              <a:off x="4213925" y="1299132"/>
              <a:ext cx="789599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4" name="Freeform 75"/>
            <p:cNvSpPr>
              <a:spLocks/>
            </p:cNvSpPr>
            <p:nvPr/>
          </p:nvSpPr>
          <p:spPr bwMode="auto">
            <a:xfrm flipH="1" flipV="1">
              <a:off x="3019852" y="1299132"/>
              <a:ext cx="402540" cy="149872"/>
            </a:xfrm>
            <a:custGeom>
              <a:avLst/>
              <a:gdLst>
                <a:gd name="T0" fmla="*/ 0 w 208"/>
                <a:gd name="T1" fmla="*/ 82 h 101"/>
                <a:gd name="T2" fmla="*/ 0 w 208"/>
                <a:gd name="T3" fmla="*/ 101 h 101"/>
                <a:gd name="T4" fmla="*/ 208 w 208"/>
                <a:gd name="T5" fmla="*/ 20 h 101"/>
                <a:gd name="T6" fmla="*/ 208 w 208"/>
                <a:gd name="T7" fmla="*/ 0 h 101"/>
                <a:gd name="T8" fmla="*/ 0 w 208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2"/>
                  </a:moveTo>
                  <a:lnTo>
                    <a:pt x="0" y="101"/>
                  </a:lnTo>
                  <a:lnTo>
                    <a:pt x="208" y="20"/>
                  </a:lnTo>
                  <a:lnTo>
                    <a:pt x="208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5" name="Freeform 76"/>
            <p:cNvSpPr>
              <a:spLocks/>
            </p:cNvSpPr>
            <p:nvPr/>
          </p:nvSpPr>
          <p:spPr bwMode="auto">
            <a:xfrm flipH="1" flipV="1">
              <a:off x="3019852" y="1299132"/>
              <a:ext cx="402540" cy="149872"/>
            </a:xfrm>
            <a:custGeom>
              <a:avLst/>
              <a:gdLst>
                <a:gd name="T0" fmla="*/ 0 w 208"/>
                <a:gd name="T1" fmla="*/ 82 h 101"/>
                <a:gd name="T2" fmla="*/ 0 w 208"/>
                <a:gd name="T3" fmla="*/ 101 h 101"/>
                <a:gd name="T4" fmla="*/ 208 w 208"/>
                <a:gd name="T5" fmla="*/ 20 h 101"/>
                <a:gd name="T6" fmla="*/ 208 w 208"/>
                <a:gd name="T7" fmla="*/ 0 h 101"/>
                <a:gd name="T8" fmla="*/ 0 w 208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2"/>
                  </a:moveTo>
                  <a:lnTo>
                    <a:pt x="0" y="101"/>
                  </a:lnTo>
                  <a:lnTo>
                    <a:pt x="208" y="20"/>
                  </a:lnTo>
                  <a:lnTo>
                    <a:pt x="208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6" name="Freeform 77"/>
            <p:cNvSpPr>
              <a:spLocks/>
            </p:cNvSpPr>
            <p:nvPr/>
          </p:nvSpPr>
          <p:spPr bwMode="auto">
            <a:xfrm flipH="1" flipV="1">
              <a:off x="3019852" y="1327335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9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9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7" name="Freeform 78"/>
            <p:cNvSpPr>
              <a:spLocks/>
            </p:cNvSpPr>
            <p:nvPr/>
          </p:nvSpPr>
          <p:spPr bwMode="auto">
            <a:xfrm flipH="1" flipV="1">
              <a:off x="3019852" y="1327327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9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9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8" name="Rectangle 79"/>
            <p:cNvSpPr>
              <a:spLocks noChangeArrowheads="1"/>
            </p:cNvSpPr>
            <p:nvPr/>
          </p:nvSpPr>
          <p:spPr bwMode="auto">
            <a:xfrm flipH="1" flipV="1">
              <a:off x="3422392" y="1299133"/>
              <a:ext cx="791533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9" name="Rectangle 80"/>
            <p:cNvSpPr>
              <a:spLocks noChangeArrowheads="1"/>
            </p:cNvSpPr>
            <p:nvPr/>
          </p:nvSpPr>
          <p:spPr bwMode="auto">
            <a:xfrm flipH="1" flipV="1">
              <a:off x="3422392" y="1299133"/>
              <a:ext cx="791533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0" name="Freeform 81"/>
            <p:cNvSpPr>
              <a:spLocks/>
            </p:cNvSpPr>
            <p:nvPr/>
          </p:nvSpPr>
          <p:spPr bwMode="auto">
            <a:xfrm flipH="1" flipV="1">
              <a:off x="5783444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1" name="Freeform 82"/>
            <p:cNvSpPr>
              <a:spLocks/>
            </p:cNvSpPr>
            <p:nvPr/>
          </p:nvSpPr>
          <p:spPr bwMode="auto">
            <a:xfrm flipH="1" flipV="1">
              <a:off x="5783444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2" name="Freeform 87"/>
            <p:cNvSpPr>
              <a:spLocks/>
            </p:cNvSpPr>
            <p:nvPr/>
          </p:nvSpPr>
          <p:spPr bwMode="auto">
            <a:xfrm flipH="1" flipV="1">
              <a:off x="4993846" y="1181907"/>
              <a:ext cx="402540" cy="149872"/>
            </a:xfrm>
            <a:custGeom>
              <a:avLst/>
              <a:gdLst>
                <a:gd name="T0" fmla="*/ 0 w 208"/>
                <a:gd name="T1" fmla="*/ 82 h 101"/>
                <a:gd name="T2" fmla="*/ 0 w 208"/>
                <a:gd name="T3" fmla="*/ 101 h 101"/>
                <a:gd name="T4" fmla="*/ 208 w 208"/>
                <a:gd name="T5" fmla="*/ 20 h 101"/>
                <a:gd name="T6" fmla="*/ 208 w 208"/>
                <a:gd name="T7" fmla="*/ 0 h 101"/>
                <a:gd name="T8" fmla="*/ 0 w 208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2"/>
                  </a:moveTo>
                  <a:lnTo>
                    <a:pt x="0" y="101"/>
                  </a:lnTo>
                  <a:lnTo>
                    <a:pt x="208" y="20"/>
                  </a:lnTo>
                  <a:lnTo>
                    <a:pt x="208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3" name="Freeform 88"/>
            <p:cNvSpPr>
              <a:spLocks/>
            </p:cNvSpPr>
            <p:nvPr/>
          </p:nvSpPr>
          <p:spPr bwMode="auto">
            <a:xfrm flipH="1" flipV="1">
              <a:off x="4993846" y="1181907"/>
              <a:ext cx="402540" cy="149872"/>
            </a:xfrm>
            <a:custGeom>
              <a:avLst/>
              <a:gdLst>
                <a:gd name="T0" fmla="*/ 0 w 208"/>
                <a:gd name="T1" fmla="*/ 82 h 101"/>
                <a:gd name="T2" fmla="*/ 0 w 208"/>
                <a:gd name="T3" fmla="*/ 101 h 101"/>
                <a:gd name="T4" fmla="*/ 208 w 208"/>
                <a:gd name="T5" fmla="*/ 20 h 101"/>
                <a:gd name="T6" fmla="*/ 208 w 208"/>
                <a:gd name="T7" fmla="*/ 0 h 101"/>
                <a:gd name="T8" fmla="*/ 0 w 208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01">
                  <a:moveTo>
                    <a:pt x="0" y="82"/>
                  </a:moveTo>
                  <a:lnTo>
                    <a:pt x="0" y="101"/>
                  </a:lnTo>
                  <a:lnTo>
                    <a:pt x="208" y="20"/>
                  </a:lnTo>
                  <a:lnTo>
                    <a:pt x="208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4" name="Freeform 89"/>
            <p:cNvSpPr>
              <a:spLocks/>
            </p:cNvSpPr>
            <p:nvPr/>
          </p:nvSpPr>
          <p:spPr bwMode="auto">
            <a:xfrm flipH="1" flipV="1">
              <a:off x="4993846" y="1210102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9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9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5" name="Freeform 90"/>
            <p:cNvSpPr>
              <a:spLocks/>
            </p:cNvSpPr>
            <p:nvPr/>
          </p:nvSpPr>
          <p:spPr bwMode="auto">
            <a:xfrm flipH="1" flipV="1">
              <a:off x="4993846" y="1210102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9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9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6" name="Rectangle 91"/>
            <p:cNvSpPr>
              <a:spLocks noChangeArrowheads="1"/>
            </p:cNvSpPr>
            <p:nvPr/>
          </p:nvSpPr>
          <p:spPr bwMode="auto">
            <a:xfrm flipH="1" flipV="1">
              <a:off x="5396386" y="1181907"/>
              <a:ext cx="791533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7" name="Rectangle 92"/>
            <p:cNvSpPr>
              <a:spLocks noChangeArrowheads="1"/>
            </p:cNvSpPr>
            <p:nvPr/>
          </p:nvSpPr>
          <p:spPr bwMode="auto">
            <a:xfrm flipH="1" flipV="1">
              <a:off x="5396387" y="1181907"/>
              <a:ext cx="791533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8" name="Freeform 93"/>
            <p:cNvSpPr>
              <a:spLocks/>
            </p:cNvSpPr>
            <p:nvPr/>
          </p:nvSpPr>
          <p:spPr bwMode="auto">
            <a:xfrm flipH="1" flipV="1">
              <a:off x="4202314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9" name="Freeform 94"/>
            <p:cNvSpPr>
              <a:spLocks/>
            </p:cNvSpPr>
            <p:nvPr/>
          </p:nvSpPr>
          <p:spPr bwMode="auto">
            <a:xfrm flipH="1" flipV="1">
              <a:off x="4202314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0" name="Freeform 95"/>
            <p:cNvSpPr>
              <a:spLocks/>
            </p:cNvSpPr>
            <p:nvPr/>
          </p:nvSpPr>
          <p:spPr bwMode="auto">
            <a:xfrm flipH="1" flipV="1">
              <a:off x="4202313" y="1210102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8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1" name="Freeform 96"/>
            <p:cNvSpPr>
              <a:spLocks/>
            </p:cNvSpPr>
            <p:nvPr/>
          </p:nvSpPr>
          <p:spPr bwMode="auto">
            <a:xfrm flipH="1" flipV="1">
              <a:off x="4202313" y="1210102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8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8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2" name="Rectangle 97"/>
            <p:cNvSpPr>
              <a:spLocks noChangeArrowheads="1"/>
            </p:cNvSpPr>
            <p:nvPr/>
          </p:nvSpPr>
          <p:spPr bwMode="auto">
            <a:xfrm flipH="1" flipV="1">
              <a:off x="4606790" y="1181907"/>
              <a:ext cx="789597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3" name="Rectangle 98"/>
            <p:cNvSpPr>
              <a:spLocks noChangeArrowheads="1"/>
            </p:cNvSpPr>
            <p:nvPr/>
          </p:nvSpPr>
          <p:spPr bwMode="auto">
            <a:xfrm flipH="1" flipV="1">
              <a:off x="4606790" y="1181907"/>
              <a:ext cx="789597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4" name="Freeform 99"/>
            <p:cNvSpPr>
              <a:spLocks/>
            </p:cNvSpPr>
            <p:nvPr/>
          </p:nvSpPr>
          <p:spPr bwMode="auto">
            <a:xfrm flipH="1" flipV="1">
              <a:off x="3412717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5" name="Freeform 100"/>
            <p:cNvSpPr>
              <a:spLocks/>
            </p:cNvSpPr>
            <p:nvPr/>
          </p:nvSpPr>
          <p:spPr bwMode="auto">
            <a:xfrm flipH="1" flipV="1">
              <a:off x="3412717" y="1181907"/>
              <a:ext cx="404476" cy="149872"/>
            </a:xfrm>
            <a:custGeom>
              <a:avLst/>
              <a:gdLst>
                <a:gd name="T0" fmla="*/ 0 w 209"/>
                <a:gd name="T1" fmla="*/ 82 h 101"/>
                <a:gd name="T2" fmla="*/ 0 w 209"/>
                <a:gd name="T3" fmla="*/ 101 h 101"/>
                <a:gd name="T4" fmla="*/ 209 w 209"/>
                <a:gd name="T5" fmla="*/ 20 h 101"/>
                <a:gd name="T6" fmla="*/ 209 w 209"/>
                <a:gd name="T7" fmla="*/ 0 h 101"/>
                <a:gd name="T8" fmla="*/ 0 w 209"/>
                <a:gd name="T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01">
                  <a:moveTo>
                    <a:pt x="0" y="82"/>
                  </a:moveTo>
                  <a:lnTo>
                    <a:pt x="0" y="101"/>
                  </a:lnTo>
                  <a:lnTo>
                    <a:pt x="209" y="20"/>
                  </a:lnTo>
                  <a:lnTo>
                    <a:pt x="209" y="0"/>
                  </a:lnTo>
                  <a:lnTo>
                    <a:pt x="0" y="82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6" name="Freeform 101"/>
            <p:cNvSpPr>
              <a:spLocks/>
            </p:cNvSpPr>
            <p:nvPr/>
          </p:nvSpPr>
          <p:spPr bwMode="auto">
            <a:xfrm flipH="1" flipV="1">
              <a:off x="3412717" y="1210104"/>
              <a:ext cx="1194073" cy="121677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7" name="Freeform 102"/>
            <p:cNvSpPr>
              <a:spLocks/>
            </p:cNvSpPr>
            <p:nvPr/>
          </p:nvSpPr>
          <p:spPr bwMode="auto">
            <a:xfrm flipH="1" flipV="1">
              <a:off x="3412717" y="1210090"/>
              <a:ext cx="1194073" cy="121678"/>
            </a:xfrm>
            <a:custGeom>
              <a:avLst/>
              <a:gdLst>
                <a:gd name="T0" fmla="*/ 617 w 617"/>
                <a:gd name="T1" fmla="*/ 0 h 82"/>
                <a:gd name="T2" fmla="*/ 408 w 617"/>
                <a:gd name="T3" fmla="*/ 82 h 82"/>
                <a:gd name="T4" fmla="*/ 0 w 617"/>
                <a:gd name="T5" fmla="*/ 82 h 82"/>
                <a:gd name="T6" fmla="*/ 209 w 617"/>
                <a:gd name="T7" fmla="*/ 0 h 82"/>
                <a:gd name="T8" fmla="*/ 617 w 6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82">
                  <a:moveTo>
                    <a:pt x="617" y="0"/>
                  </a:moveTo>
                  <a:lnTo>
                    <a:pt x="408" y="82"/>
                  </a:lnTo>
                  <a:lnTo>
                    <a:pt x="0" y="82"/>
                  </a:lnTo>
                  <a:lnTo>
                    <a:pt x="209" y="0"/>
                  </a:lnTo>
                  <a:lnTo>
                    <a:pt x="617" y="0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8" name="Rectangle 103"/>
            <p:cNvSpPr>
              <a:spLocks noChangeArrowheads="1"/>
            </p:cNvSpPr>
            <p:nvPr/>
          </p:nvSpPr>
          <p:spPr bwMode="auto">
            <a:xfrm flipH="1" flipV="1">
              <a:off x="3817196" y="1181809"/>
              <a:ext cx="789597" cy="28194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9" name="Rectangle 104"/>
            <p:cNvSpPr>
              <a:spLocks noChangeArrowheads="1"/>
            </p:cNvSpPr>
            <p:nvPr/>
          </p:nvSpPr>
          <p:spPr bwMode="auto">
            <a:xfrm flipH="1" flipV="1">
              <a:off x="3817194" y="1181830"/>
              <a:ext cx="789597" cy="28194"/>
            </a:xfrm>
            <a:prstGeom prst="rect">
              <a:avLst/>
            </a:pr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70" name="Freeform 369"/>
          <p:cNvSpPr>
            <a:spLocks/>
          </p:cNvSpPr>
          <p:nvPr/>
        </p:nvSpPr>
        <p:spPr bwMode="auto">
          <a:xfrm flipH="1" flipV="1">
            <a:off x="3851380" y="1903490"/>
            <a:ext cx="1893806" cy="591440"/>
          </a:xfrm>
          <a:custGeom>
            <a:avLst/>
            <a:gdLst>
              <a:gd name="T0" fmla="*/ 2300 w 2311"/>
              <a:gd name="T1" fmla="*/ 46 h 945"/>
              <a:gd name="T2" fmla="*/ 2306 w 2311"/>
              <a:gd name="T3" fmla="*/ 19 h 945"/>
              <a:gd name="T4" fmla="*/ 2283 w 2311"/>
              <a:gd name="T5" fmla="*/ 3 h 945"/>
              <a:gd name="T6" fmla="*/ 0 w 2311"/>
              <a:gd name="T7" fmla="*/ 903 h 945"/>
              <a:gd name="T8" fmla="*/ 17 w 2311"/>
              <a:gd name="T9" fmla="*/ 945 h 945"/>
              <a:gd name="T10" fmla="*/ 2300 w 2311"/>
              <a:gd name="T11" fmla="*/ 46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1" h="945">
                <a:moveTo>
                  <a:pt x="2300" y="46"/>
                </a:moveTo>
                <a:cubicBezTo>
                  <a:pt x="2308" y="43"/>
                  <a:pt x="2311" y="31"/>
                  <a:pt x="2306" y="19"/>
                </a:cubicBezTo>
                <a:cubicBezTo>
                  <a:pt x="2301" y="7"/>
                  <a:pt x="2291" y="0"/>
                  <a:pt x="2283" y="3"/>
                </a:cubicBezTo>
                <a:lnTo>
                  <a:pt x="0" y="903"/>
                </a:lnTo>
                <a:lnTo>
                  <a:pt x="17" y="945"/>
                </a:lnTo>
                <a:lnTo>
                  <a:pt x="2300" y="4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1" name="Freeform 370"/>
          <p:cNvSpPr>
            <a:spLocks/>
          </p:cNvSpPr>
          <p:nvPr/>
        </p:nvSpPr>
        <p:spPr bwMode="auto">
          <a:xfrm flipH="1" flipV="1">
            <a:off x="5722066" y="1900547"/>
            <a:ext cx="32752" cy="30897"/>
          </a:xfrm>
          <a:custGeom>
            <a:avLst/>
            <a:gdLst>
              <a:gd name="T0" fmla="*/ 28 w 39"/>
              <a:gd name="T1" fmla="*/ 46 h 50"/>
              <a:gd name="T2" fmla="*/ 5 w 39"/>
              <a:gd name="T3" fmla="*/ 31 h 50"/>
              <a:gd name="T4" fmla="*/ 11 w 39"/>
              <a:gd name="T5" fmla="*/ 4 h 50"/>
              <a:gd name="T6" fmla="*/ 34 w 39"/>
              <a:gd name="T7" fmla="*/ 19 h 50"/>
              <a:gd name="T8" fmla="*/ 28 w 39"/>
              <a:gd name="T9" fmla="*/ 4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0">
                <a:moveTo>
                  <a:pt x="28" y="46"/>
                </a:moveTo>
                <a:cubicBezTo>
                  <a:pt x="20" y="50"/>
                  <a:pt x="9" y="43"/>
                  <a:pt x="5" y="31"/>
                </a:cubicBezTo>
                <a:cubicBezTo>
                  <a:pt x="0" y="19"/>
                  <a:pt x="3" y="7"/>
                  <a:pt x="11" y="4"/>
                </a:cubicBezTo>
                <a:cubicBezTo>
                  <a:pt x="19" y="0"/>
                  <a:pt x="29" y="7"/>
                  <a:pt x="34" y="19"/>
                </a:cubicBezTo>
                <a:cubicBezTo>
                  <a:pt x="39" y="31"/>
                  <a:pt x="36" y="43"/>
                  <a:pt x="28" y="46"/>
                </a:cubicBez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2" name="Freeform 371"/>
          <p:cNvSpPr>
            <a:spLocks/>
          </p:cNvSpPr>
          <p:nvPr/>
        </p:nvSpPr>
        <p:spPr bwMode="auto">
          <a:xfrm flipH="1" flipV="1">
            <a:off x="5722066" y="1900547"/>
            <a:ext cx="32752" cy="30897"/>
          </a:xfrm>
          <a:custGeom>
            <a:avLst/>
            <a:gdLst>
              <a:gd name="T0" fmla="*/ 12 w 17"/>
              <a:gd name="T1" fmla="*/ 19 h 21"/>
              <a:gd name="T2" fmla="*/ 2 w 17"/>
              <a:gd name="T3" fmla="*/ 13 h 21"/>
              <a:gd name="T4" fmla="*/ 5 w 17"/>
              <a:gd name="T5" fmla="*/ 1 h 21"/>
              <a:gd name="T6" fmla="*/ 15 w 17"/>
              <a:gd name="T7" fmla="*/ 8 h 21"/>
              <a:gd name="T8" fmla="*/ 12 w 17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">
                <a:moveTo>
                  <a:pt x="12" y="19"/>
                </a:moveTo>
                <a:cubicBezTo>
                  <a:pt x="9" y="21"/>
                  <a:pt x="4" y="18"/>
                  <a:pt x="2" y="13"/>
                </a:cubicBezTo>
                <a:cubicBezTo>
                  <a:pt x="0" y="8"/>
                  <a:pt x="2" y="2"/>
                  <a:pt x="5" y="1"/>
                </a:cubicBezTo>
                <a:cubicBezTo>
                  <a:pt x="8" y="0"/>
                  <a:pt x="13" y="2"/>
                  <a:pt x="15" y="8"/>
                </a:cubicBezTo>
                <a:cubicBezTo>
                  <a:pt x="17" y="13"/>
                  <a:pt x="16" y="18"/>
                  <a:pt x="12" y="19"/>
                </a:cubicBezTo>
              </a:path>
            </a:pathLst>
          </a:custGeom>
          <a:noFill/>
          <a:ln w="111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3" name="Freeform 372"/>
          <p:cNvSpPr>
            <a:spLocks/>
          </p:cNvSpPr>
          <p:nvPr/>
        </p:nvSpPr>
        <p:spPr bwMode="auto">
          <a:xfrm flipH="1" flipV="1">
            <a:off x="2918926" y="1903490"/>
            <a:ext cx="1893806" cy="591440"/>
          </a:xfrm>
          <a:custGeom>
            <a:avLst/>
            <a:gdLst>
              <a:gd name="T0" fmla="*/ 2300 w 2311"/>
              <a:gd name="T1" fmla="*/ 46 h 945"/>
              <a:gd name="T2" fmla="*/ 2306 w 2311"/>
              <a:gd name="T3" fmla="*/ 19 h 945"/>
              <a:gd name="T4" fmla="*/ 2283 w 2311"/>
              <a:gd name="T5" fmla="*/ 3 h 945"/>
              <a:gd name="T6" fmla="*/ 0 w 2311"/>
              <a:gd name="T7" fmla="*/ 903 h 945"/>
              <a:gd name="T8" fmla="*/ 17 w 2311"/>
              <a:gd name="T9" fmla="*/ 945 h 945"/>
              <a:gd name="T10" fmla="*/ 2300 w 2311"/>
              <a:gd name="T11" fmla="*/ 46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1" h="945">
                <a:moveTo>
                  <a:pt x="2300" y="46"/>
                </a:moveTo>
                <a:cubicBezTo>
                  <a:pt x="2308" y="43"/>
                  <a:pt x="2311" y="31"/>
                  <a:pt x="2306" y="19"/>
                </a:cubicBezTo>
                <a:cubicBezTo>
                  <a:pt x="2302" y="7"/>
                  <a:pt x="2291" y="0"/>
                  <a:pt x="2283" y="3"/>
                </a:cubicBezTo>
                <a:lnTo>
                  <a:pt x="0" y="903"/>
                </a:lnTo>
                <a:lnTo>
                  <a:pt x="17" y="945"/>
                </a:lnTo>
                <a:lnTo>
                  <a:pt x="2300" y="4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4" name="Freeform 373"/>
          <p:cNvSpPr>
            <a:spLocks/>
          </p:cNvSpPr>
          <p:nvPr/>
        </p:nvSpPr>
        <p:spPr bwMode="auto">
          <a:xfrm flipH="1" flipV="1">
            <a:off x="4789614" y="1900547"/>
            <a:ext cx="30825" cy="30897"/>
          </a:xfrm>
          <a:custGeom>
            <a:avLst/>
            <a:gdLst>
              <a:gd name="T0" fmla="*/ 28 w 39"/>
              <a:gd name="T1" fmla="*/ 46 h 50"/>
              <a:gd name="T2" fmla="*/ 5 w 39"/>
              <a:gd name="T3" fmla="*/ 31 h 50"/>
              <a:gd name="T4" fmla="*/ 11 w 39"/>
              <a:gd name="T5" fmla="*/ 4 h 50"/>
              <a:gd name="T6" fmla="*/ 34 w 39"/>
              <a:gd name="T7" fmla="*/ 19 h 50"/>
              <a:gd name="T8" fmla="*/ 28 w 39"/>
              <a:gd name="T9" fmla="*/ 4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50">
                <a:moveTo>
                  <a:pt x="28" y="46"/>
                </a:moveTo>
                <a:cubicBezTo>
                  <a:pt x="20" y="50"/>
                  <a:pt x="10" y="43"/>
                  <a:pt x="5" y="31"/>
                </a:cubicBezTo>
                <a:cubicBezTo>
                  <a:pt x="0" y="19"/>
                  <a:pt x="3" y="7"/>
                  <a:pt x="11" y="4"/>
                </a:cubicBezTo>
                <a:cubicBezTo>
                  <a:pt x="19" y="0"/>
                  <a:pt x="30" y="7"/>
                  <a:pt x="34" y="19"/>
                </a:cubicBezTo>
                <a:cubicBezTo>
                  <a:pt x="39" y="31"/>
                  <a:pt x="36" y="43"/>
                  <a:pt x="28" y="46"/>
                </a:cubicBez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5" name="Freeform 374"/>
          <p:cNvSpPr>
            <a:spLocks/>
          </p:cNvSpPr>
          <p:nvPr/>
        </p:nvSpPr>
        <p:spPr bwMode="auto">
          <a:xfrm flipH="1" flipV="1">
            <a:off x="4789614" y="1900547"/>
            <a:ext cx="30825" cy="30897"/>
          </a:xfrm>
          <a:custGeom>
            <a:avLst/>
            <a:gdLst>
              <a:gd name="T0" fmla="*/ 12 w 16"/>
              <a:gd name="T1" fmla="*/ 19 h 21"/>
              <a:gd name="T2" fmla="*/ 2 w 16"/>
              <a:gd name="T3" fmla="*/ 13 h 21"/>
              <a:gd name="T4" fmla="*/ 4 w 16"/>
              <a:gd name="T5" fmla="*/ 1 h 21"/>
              <a:gd name="T6" fmla="*/ 14 w 16"/>
              <a:gd name="T7" fmla="*/ 8 h 21"/>
              <a:gd name="T8" fmla="*/ 12 w 16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1">
                <a:moveTo>
                  <a:pt x="12" y="19"/>
                </a:moveTo>
                <a:cubicBezTo>
                  <a:pt x="8" y="21"/>
                  <a:pt x="4" y="18"/>
                  <a:pt x="2" y="13"/>
                </a:cubicBezTo>
                <a:cubicBezTo>
                  <a:pt x="0" y="8"/>
                  <a:pt x="1" y="2"/>
                  <a:pt x="4" y="1"/>
                </a:cubicBezTo>
                <a:cubicBezTo>
                  <a:pt x="8" y="0"/>
                  <a:pt x="12" y="2"/>
                  <a:pt x="14" y="8"/>
                </a:cubicBezTo>
                <a:cubicBezTo>
                  <a:pt x="16" y="13"/>
                  <a:pt x="15" y="18"/>
                  <a:pt x="12" y="19"/>
                </a:cubicBezTo>
              </a:path>
            </a:pathLst>
          </a:custGeom>
          <a:noFill/>
          <a:ln w="111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376" name="Group 375"/>
          <p:cNvGrpSpPr/>
          <p:nvPr/>
        </p:nvGrpSpPr>
        <p:grpSpPr>
          <a:xfrm>
            <a:off x="1872805" y="1900547"/>
            <a:ext cx="1903439" cy="594383"/>
            <a:chOff x="2762484" y="1709275"/>
            <a:chExt cx="1903439" cy="594383"/>
          </a:xfrm>
        </p:grpSpPr>
        <p:sp>
          <p:nvSpPr>
            <p:cNvPr id="377" name="Freeform 376"/>
            <p:cNvSpPr>
              <a:spLocks/>
            </p:cNvSpPr>
            <p:nvPr/>
          </p:nvSpPr>
          <p:spPr bwMode="auto">
            <a:xfrm flipH="1" flipV="1">
              <a:off x="2762484" y="1712218"/>
              <a:ext cx="1893806" cy="591440"/>
            </a:xfrm>
            <a:custGeom>
              <a:avLst/>
              <a:gdLst>
                <a:gd name="T0" fmla="*/ 2300 w 2311"/>
                <a:gd name="T1" fmla="*/ 46 h 945"/>
                <a:gd name="T2" fmla="*/ 2306 w 2311"/>
                <a:gd name="T3" fmla="*/ 19 h 945"/>
                <a:gd name="T4" fmla="*/ 2283 w 2311"/>
                <a:gd name="T5" fmla="*/ 3 h 945"/>
                <a:gd name="T6" fmla="*/ 0 w 2311"/>
                <a:gd name="T7" fmla="*/ 903 h 945"/>
                <a:gd name="T8" fmla="*/ 17 w 2311"/>
                <a:gd name="T9" fmla="*/ 945 h 945"/>
                <a:gd name="T10" fmla="*/ 2300 w 2311"/>
                <a:gd name="T11" fmla="*/ 46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5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5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8" name="Freeform 377"/>
            <p:cNvSpPr>
              <a:spLocks/>
            </p:cNvSpPr>
            <p:nvPr/>
          </p:nvSpPr>
          <p:spPr bwMode="auto">
            <a:xfrm flipH="1" flipV="1">
              <a:off x="4633171" y="1709275"/>
              <a:ext cx="32752" cy="30897"/>
            </a:xfrm>
            <a:custGeom>
              <a:avLst/>
              <a:gdLst>
                <a:gd name="T0" fmla="*/ 28 w 39"/>
                <a:gd name="T1" fmla="*/ 46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6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7"/>
                    <a:pt x="34" y="19"/>
                  </a:cubicBezTo>
                  <a:cubicBezTo>
                    <a:pt x="39" y="31"/>
                    <a:pt x="36" y="43"/>
                    <a:pt x="28" y="46"/>
                  </a:cubicBezTo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9" name="Freeform 378"/>
            <p:cNvSpPr>
              <a:spLocks/>
            </p:cNvSpPr>
            <p:nvPr/>
          </p:nvSpPr>
          <p:spPr bwMode="auto">
            <a:xfrm flipH="1" flipV="1">
              <a:off x="4633171" y="1709275"/>
              <a:ext cx="32752" cy="30897"/>
            </a:xfrm>
            <a:custGeom>
              <a:avLst/>
              <a:gdLst>
                <a:gd name="T0" fmla="*/ 12 w 17"/>
                <a:gd name="T1" fmla="*/ 19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19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2"/>
                    <a:pt x="5" y="1"/>
                  </a:cubicBezTo>
                  <a:cubicBezTo>
                    <a:pt x="8" y="0"/>
                    <a:pt x="13" y="2"/>
                    <a:pt x="15" y="8"/>
                  </a:cubicBezTo>
                  <a:cubicBezTo>
                    <a:pt x="17" y="13"/>
                    <a:pt x="15" y="18"/>
                    <a:pt x="12" y="19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80" name="TextBox 379"/>
          <p:cNvSpPr txBox="1"/>
          <p:nvPr/>
        </p:nvSpPr>
        <p:spPr>
          <a:xfrm>
            <a:off x="5127842" y="4199573"/>
            <a:ext cx="118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Drift Lines</a:t>
            </a:r>
            <a:endParaRPr lang="en-US" dirty="0"/>
          </a:p>
        </p:txBody>
      </p:sp>
      <p:grpSp>
        <p:nvGrpSpPr>
          <p:cNvPr id="381" name="Group 380"/>
          <p:cNvGrpSpPr/>
          <p:nvPr/>
        </p:nvGrpSpPr>
        <p:grpSpPr>
          <a:xfrm>
            <a:off x="1615503" y="2484301"/>
            <a:ext cx="4517008" cy="631316"/>
            <a:chOff x="2505182" y="2293029"/>
            <a:chExt cx="4517008" cy="631316"/>
          </a:xfrm>
        </p:grpSpPr>
        <p:sp>
          <p:nvSpPr>
            <p:cNvPr id="382" name="Freeform 117"/>
            <p:cNvSpPr>
              <a:spLocks/>
            </p:cNvSpPr>
            <p:nvPr/>
          </p:nvSpPr>
          <p:spPr bwMode="auto">
            <a:xfrm flipH="1" flipV="1">
              <a:off x="4876902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3" name="Freeform 118"/>
            <p:cNvSpPr>
              <a:spLocks/>
            </p:cNvSpPr>
            <p:nvPr/>
          </p:nvSpPr>
          <p:spPr bwMode="auto">
            <a:xfrm flipH="1" flipV="1">
              <a:off x="4876902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4" name="Freeform 119"/>
            <p:cNvSpPr>
              <a:spLocks/>
            </p:cNvSpPr>
            <p:nvPr/>
          </p:nvSpPr>
          <p:spPr bwMode="auto">
            <a:xfrm flipH="1" flipV="1">
              <a:off x="6756084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5" name="Freeform 120"/>
            <p:cNvSpPr>
              <a:spLocks/>
            </p:cNvSpPr>
            <p:nvPr/>
          </p:nvSpPr>
          <p:spPr bwMode="auto">
            <a:xfrm flipH="1" flipV="1">
              <a:off x="6756084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6" name="Freeform 121"/>
            <p:cNvSpPr>
              <a:spLocks/>
            </p:cNvSpPr>
            <p:nvPr/>
          </p:nvSpPr>
          <p:spPr bwMode="auto">
            <a:xfrm flipH="1" flipV="1">
              <a:off x="4176320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7" name="Freeform 122"/>
            <p:cNvSpPr>
              <a:spLocks/>
            </p:cNvSpPr>
            <p:nvPr/>
          </p:nvSpPr>
          <p:spPr bwMode="auto">
            <a:xfrm flipH="1" flipV="1">
              <a:off x="4178256" y="2294592"/>
              <a:ext cx="1900472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8" name="Freeform 123"/>
            <p:cNvSpPr>
              <a:spLocks/>
            </p:cNvSpPr>
            <p:nvPr/>
          </p:nvSpPr>
          <p:spPr bwMode="auto">
            <a:xfrm flipH="1" flipV="1">
              <a:off x="6055503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9" name="Freeform 124"/>
            <p:cNvSpPr>
              <a:spLocks/>
            </p:cNvSpPr>
            <p:nvPr/>
          </p:nvSpPr>
          <p:spPr bwMode="auto">
            <a:xfrm flipH="1" flipV="1">
              <a:off x="6055503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0" name="Freeform 125"/>
            <p:cNvSpPr>
              <a:spLocks/>
            </p:cNvSpPr>
            <p:nvPr/>
          </p:nvSpPr>
          <p:spPr bwMode="auto">
            <a:xfrm flipH="1" flipV="1">
              <a:off x="4402751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1" name="Freeform 126"/>
            <p:cNvSpPr>
              <a:spLocks/>
            </p:cNvSpPr>
            <p:nvPr/>
          </p:nvSpPr>
          <p:spPr bwMode="auto">
            <a:xfrm flipH="1" flipV="1">
              <a:off x="4402751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2" name="Freeform 127"/>
            <p:cNvSpPr>
              <a:spLocks/>
            </p:cNvSpPr>
            <p:nvPr/>
          </p:nvSpPr>
          <p:spPr bwMode="auto">
            <a:xfrm flipH="1" flipV="1">
              <a:off x="6281935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3" name="Freeform 128"/>
            <p:cNvSpPr>
              <a:spLocks/>
            </p:cNvSpPr>
            <p:nvPr/>
          </p:nvSpPr>
          <p:spPr bwMode="auto">
            <a:xfrm flipH="1" flipV="1">
              <a:off x="6281935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4" name="Freeform 129"/>
            <p:cNvSpPr>
              <a:spLocks/>
            </p:cNvSpPr>
            <p:nvPr/>
          </p:nvSpPr>
          <p:spPr bwMode="auto">
            <a:xfrm flipH="1" flipV="1">
              <a:off x="4640794" y="2294592"/>
              <a:ext cx="1900472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5" name="Freeform 130"/>
            <p:cNvSpPr>
              <a:spLocks/>
            </p:cNvSpPr>
            <p:nvPr/>
          </p:nvSpPr>
          <p:spPr bwMode="auto">
            <a:xfrm flipH="1" flipV="1">
              <a:off x="4640794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6" name="Freeform 131"/>
            <p:cNvSpPr>
              <a:spLocks/>
            </p:cNvSpPr>
            <p:nvPr/>
          </p:nvSpPr>
          <p:spPr bwMode="auto">
            <a:xfrm flipH="1" flipV="1">
              <a:off x="6519978" y="2293029"/>
              <a:ext cx="30965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7" name="Freeform 132"/>
            <p:cNvSpPr>
              <a:spLocks/>
            </p:cNvSpPr>
            <p:nvPr/>
          </p:nvSpPr>
          <p:spPr bwMode="auto">
            <a:xfrm flipH="1" flipV="1">
              <a:off x="6519978" y="2293029"/>
              <a:ext cx="30965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4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8" name="Freeform 133"/>
            <p:cNvSpPr>
              <a:spLocks/>
            </p:cNvSpPr>
            <p:nvPr/>
          </p:nvSpPr>
          <p:spPr bwMode="auto">
            <a:xfrm flipH="1" flipV="1">
              <a:off x="3940213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9" name="Freeform 134"/>
            <p:cNvSpPr>
              <a:spLocks/>
            </p:cNvSpPr>
            <p:nvPr/>
          </p:nvSpPr>
          <p:spPr bwMode="auto">
            <a:xfrm flipH="1" flipV="1">
              <a:off x="3940213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0" name="Freeform 135"/>
            <p:cNvSpPr>
              <a:spLocks/>
            </p:cNvSpPr>
            <p:nvPr/>
          </p:nvSpPr>
          <p:spPr bwMode="auto">
            <a:xfrm flipH="1" flipV="1">
              <a:off x="5819397" y="2293029"/>
              <a:ext cx="30965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1" name="Freeform 136"/>
            <p:cNvSpPr>
              <a:spLocks/>
            </p:cNvSpPr>
            <p:nvPr/>
          </p:nvSpPr>
          <p:spPr bwMode="auto">
            <a:xfrm flipH="1" flipV="1">
              <a:off x="5819397" y="2293029"/>
              <a:ext cx="30965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4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2" name="Freeform 137"/>
            <p:cNvSpPr>
              <a:spLocks/>
            </p:cNvSpPr>
            <p:nvPr/>
          </p:nvSpPr>
          <p:spPr bwMode="auto">
            <a:xfrm flipH="1" flipV="1">
              <a:off x="3692494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3" name="Freeform 138"/>
            <p:cNvSpPr>
              <a:spLocks/>
            </p:cNvSpPr>
            <p:nvPr/>
          </p:nvSpPr>
          <p:spPr bwMode="auto">
            <a:xfrm flipH="1" flipV="1">
              <a:off x="3692494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4" name="Freeform 139"/>
            <p:cNvSpPr>
              <a:spLocks/>
            </p:cNvSpPr>
            <p:nvPr/>
          </p:nvSpPr>
          <p:spPr bwMode="auto">
            <a:xfrm flipH="1" flipV="1">
              <a:off x="5571677" y="2293029"/>
              <a:ext cx="30965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5" name="Freeform 140"/>
            <p:cNvSpPr>
              <a:spLocks/>
            </p:cNvSpPr>
            <p:nvPr/>
          </p:nvSpPr>
          <p:spPr bwMode="auto">
            <a:xfrm flipH="1" flipV="1">
              <a:off x="5571677" y="2293029"/>
              <a:ext cx="30965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6" name="Freeform 141"/>
            <p:cNvSpPr>
              <a:spLocks/>
            </p:cNvSpPr>
            <p:nvPr/>
          </p:nvSpPr>
          <p:spPr bwMode="auto">
            <a:xfrm flipH="1" flipV="1">
              <a:off x="2991912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7" name="Freeform 142"/>
            <p:cNvSpPr>
              <a:spLocks/>
            </p:cNvSpPr>
            <p:nvPr/>
          </p:nvSpPr>
          <p:spPr bwMode="auto">
            <a:xfrm flipH="1" flipV="1">
              <a:off x="2991912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8" name="Freeform 143"/>
            <p:cNvSpPr>
              <a:spLocks/>
            </p:cNvSpPr>
            <p:nvPr/>
          </p:nvSpPr>
          <p:spPr bwMode="auto">
            <a:xfrm flipH="1" flipV="1">
              <a:off x="4871095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9" name="Freeform 144"/>
            <p:cNvSpPr>
              <a:spLocks/>
            </p:cNvSpPr>
            <p:nvPr/>
          </p:nvSpPr>
          <p:spPr bwMode="auto">
            <a:xfrm flipH="1" flipV="1">
              <a:off x="4871095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3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5" y="18"/>
                    <a:pt x="3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9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0" name="Freeform 145"/>
            <p:cNvSpPr>
              <a:spLocks/>
            </p:cNvSpPr>
            <p:nvPr/>
          </p:nvSpPr>
          <p:spPr bwMode="auto">
            <a:xfrm flipH="1" flipV="1">
              <a:off x="3218343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1" name="Freeform 146"/>
            <p:cNvSpPr>
              <a:spLocks/>
            </p:cNvSpPr>
            <p:nvPr/>
          </p:nvSpPr>
          <p:spPr bwMode="auto">
            <a:xfrm flipH="1" flipV="1">
              <a:off x="3218343" y="2294592"/>
              <a:ext cx="1902407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2" name="Freeform 147"/>
            <p:cNvSpPr>
              <a:spLocks/>
            </p:cNvSpPr>
            <p:nvPr/>
          </p:nvSpPr>
          <p:spPr bwMode="auto">
            <a:xfrm flipH="1" flipV="1">
              <a:off x="5097527" y="2293029"/>
              <a:ext cx="30965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3" name="Freeform 148"/>
            <p:cNvSpPr>
              <a:spLocks/>
            </p:cNvSpPr>
            <p:nvPr/>
          </p:nvSpPr>
          <p:spPr bwMode="auto">
            <a:xfrm flipH="1" flipV="1">
              <a:off x="5097527" y="2293029"/>
              <a:ext cx="30965" cy="32816"/>
            </a:xfrm>
            <a:custGeom>
              <a:avLst/>
              <a:gdLst>
                <a:gd name="T0" fmla="*/ 11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1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1" y="20"/>
                  </a:move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1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4" name="Freeform 149"/>
            <p:cNvSpPr>
              <a:spLocks/>
            </p:cNvSpPr>
            <p:nvPr/>
          </p:nvSpPr>
          <p:spPr bwMode="auto">
            <a:xfrm flipH="1" flipV="1">
              <a:off x="3456386" y="2294592"/>
              <a:ext cx="1900472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5" name="Freeform 150"/>
            <p:cNvSpPr>
              <a:spLocks/>
            </p:cNvSpPr>
            <p:nvPr/>
          </p:nvSpPr>
          <p:spPr bwMode="auto">
            <a:xfrm flipH="1" flipV="1">
              <a:off x="3456386" y="2294592"/>
              <a:ext cx="1900472" cy="629753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6" name="Freeform 151"/>
            <p:cNvSpPr>
              <a:spLocks/>
            </p:cNvSpPr>
            <p:nvPr/>
          </p:nvSpPr>
          <p:spPr bwMode="auto">
            <a:xfrm flipH="1" flipV="1">
              <a:off x="5333634" y="2293029"/>
              <a:ext cx="32901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7" name="Freeform 152"/>
            <p:cNvSpPr>
              <a:spLocks/>
            </p:cNvSpPr>
            <p:nvPr/>
          </p:nvSpPr>
          <p:spPr bwMode="auto">
            <a:xfrm flipH="1" flipV="1">
              <a:off x="5333634" y="2293029"/>
              <a:ext cx="32901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3"/>
                    <a:pt x="5" y="1"/>
                  </a:cubicBezTo>
                  <a:cubicBezTo>
                    <a:pt x="8" y="0"/>
                    <a:pt x="12" y="3"/>
                    <a:pt x="15" y="8"/>
                  </a:cubicBezTo>
                  <a:cubicBezTo>
                    <a:pt x="17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18" name="Group 417"/>
            <p:cNvGrpSpPr/>
            <p:nvPr/>
          </p:nvGrpSpPr>
          <p:grpSpPr>
            <a:xfrm>
              <a:off x="2755805" y="2293029"/>
              <a:ext cx="1910149" cy="631316"/>
              <a:chOff x="2755805" y="2293029"/>
              <a:chExt cx="1910149" cy="631316"/>
            </a:xfrm>
          </p:grpSpPr>
          <p:sp>
            <p:nvSpPr>
              <p:cNvPr id="429" name="Freeform 153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0" name="Freeform 154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1" name="Freeform 155"/>
              <p:cNvSpPr>
                <a:spLocks/>
              </p:cNvSpPr>
              <p:nvPr/>
            </p:nvSpPr>
            <p:spPr bwMode="auto">
              <a:xfrm flipH="1" flipV="1">
                <a:off x="4633053" y="2293029"/>
                <a:ext cx="32901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2" name="Freeform 156"/>
              <p:cNvSpPr>
                <a:spLocks/>
              </p:cNvSpPr>
              <p:nvPr/>
            </p:nvSpPr>
            <p:spPr bwMode="auto">
              <a:xfrm flipH="1" flipV="1">
                <a:off x="4634989" y="2293029"/>
                <a:ext cx="30965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19" name="Group 418"/>
            <p:cNvGrpSpPr/>
            <p:nvPr/>
          </p:nvGrpSpPr>
          <p:grpSpPr>
            <a:xfrm>
              <a:off x="2505182" y="2293029"/>
              <a:ext cx="1910149" cy="631316"/>
              <a:chOff x="2755805" y="2293029"/>
              <a:chExt cx="1910149" cy="631316"/>
            </a:xfrm>
          </p:grpSpPr>
          <p:sp>
            <p:nvSpPr>
              <p:cNvPr id="425" name="Freeform 153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6" name="Freeform 154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7" name="Freeform 155"/>
              <p:cNvSpPr>
                <a:spLocks/>
              </p:cNvSpPr>
              <p:nvPr/>
            </p:nvSpPr>
            <p:spPr bwMode="auto">
              <a:xfrm flipH="1" flipV="1">
                <a:off x="4633053" y="2293029"/>
                <a:ext cx="32901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8" name="Freeform 156"/>
              <p:cNvSpPr>
                <a:spLocks/>
              </p:cNvSpPr>
              <p:nvPr/>
            </p:nvSpPr>
            <p:spPr bwMode="auto">
              <a:xfrm flipH="1" flipV="1">
                <a:off x="4634989" y="2293029"/>
                <a:ext cx="30965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20" name="Group 419"/>
            <p:cNvGrpSpPr/>
            <p:nvPr/>
          </p:nvGrpSpPr>
          <p:grpSpPr>
            <a:xfrm>
              <a:off x="5112041" y="2293029"/>
              <a:ext cx="1910149" cy="631316"/>
              <a:chOff x="2755805" y="2293029"/>
              <a:chExt cx="1910149" cy="631316"/>
            </a:xfrm>
          </p:grpSpPr>
          <p:sp>
            <p:nvSpPr>
              <p:cNvPr id="421" name="Freeform 153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2" name="Freeform 154"/>
              <p:cNvSpPr>
                <a:spLocks/>
              </p:cNvSpPr>
              <p:nvPr/>
            </p:nvSpPr>
            <p:spPr bwMode="auto">
              <a:xfrm flipH="1" flipV="1">
                <a:off x="2755805" y="2294592"/>
                <a:ext cx="1900472" cy="629753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3" name="Freeform 155"/>
              <p:cNvSpPr>
                <a:spLocks/>
              </p:cNvSpPr>
              <p:nvPr/>
            </p:nvSpPr>
            <p:spPr bwMode="auto">
              <a:xfrm flipH="1" flipV="1">
                <a:off x="4633053" y="2293029"/>
                <a:ext cx="32901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CD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4" name="Freeform 156"/>
              <p:cNvSpPr>
                <a:spLocks/>
              </p:cNvSpPr>
              <p:nvPr/>
            </p:nvSpPr>
            <p:spPr bwMode="auto">
              <a:xfrm flipH="1" flipV="1">
                <a:off x="4634989" y="2293029"/>
                <a:ext cx="30965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433" name="Group 432"/>
          <p:cNvGrpSpPr/>
          <p:nvPr/>
        </p:nvGrpSpPr>
        <p:grpSpPr>
          <a:xfrm>
            <a:off x="1597291" y="3373212"/>
            <a:ext cx="4535220" cy="630529"/>
            <a:chOff x="2486970" y="3181940"/>
            <a:chExt cx="4535220" cy="630529"/>
          </a:xfrm>
        </p:grpSpPr>
        <p:sp>
          <p:nvSpPr>
            <p:cNvPr id="434" name="Freeform 157"/>
            <p:cNvSpPr>
              <a:spLocks/>
            </p:cNvSpPr>
            <p:nvPr/>
          </p:nvSpPr>
          <p:spPr bwMode="auto">
            <a:xfrm flipH="1" flipV="1">
              <a:off x="4862629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5" name="Freeform 158"/>
            <p:cNvSpPr>
              <a:spLocks/>
            </p:cNvSpPr>
            <p:nvPr/>
          </p:nvSpPr>
          <p:spPr bwMode="auto">
            <a:xfrm flipH="1" flipV="1">
              <a:off x="4862629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6" name="Freeform 159"/>
            <p:cNvSpPr>
              <a:spLocks/>
            </p:cNvSpPr>
            <p:nvPr/>
          </p:nvSpPr>
          <p:spPr bwMode="auto">
            <a:xfrm flipH="1" flipV="1">
              <a:off x="6737285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7" name="Freeform 160"/>
            <p:cNvSpPr>
              <a:spLocks/>
            </p:cNvSpPr>
            <p:nvPr/>
          </p:nvSpPr>
          <p:spPr bwMode="auto">
            <a:xfrm flipH="1" flipV="1">
              <a:off x="6737285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8" name="Freeform 161"/>
            <p:cNvSpPr>
              <a:spLocks/>
            </p:cNvSpPr>
            <p:nvPr/>
          </p:nvSpPr>
          <p:spPr bwMode="auto">
            <a:xfrm flipH="1" flipV="1">
              <a:off x="4163736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9" name="Freeform 162"/>
            <p:cNvSpPr>
              <a:spLocks/>
            </p:cNvSpPr>
            <p:nvPr/>
          </p:nvSpPr>
          <p:spPr bwMode="auto">
            <a:xfrm flipH="1" flipV="1">
              <a:off x="4165667" y="3183503"/>
              <a:ext cx="1895894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0" name="Freeform 163"/>
            <p:cNvSpPr>
              <a:spLocks/>
            </p:cNvSpPr>
            <p:nvPr/>
          </p:nvSpPr>
          <p:spPr bwMode="auto">
            <a:xfrm flipH="1" flipV="1">
              <a:off x="6038392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1" name="Freeform 164"/>
            <p:cNvSpPr>
              <a:spLocks/>
            </p:cNvSpPr>
            <p:nvPr/>
          </p:nvSpPr>
          <p:spPr bwMode="auto">
            <a:xfrm flipH="1" flipV="1">
              <a:off x="6038392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2" name="Freeform 165"/>
            <p:cNvSpPr>
              <a:spLocks/>
            </p:cNvSpPr>
            <p:nvPr/>
          </p:nvSpPr>
          <p:spPr bwMode="auto">
            <a:xfrm flipH="1" flipV="1">
              <a:off x="438962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3" name="Freeform 166"/>
            <p:cNvSpPr>
              <a:spLocks/>
            </p:cNvSpPr>
            <p:nvPr/>
          </p:nvSpPr>
          <p:spPr bwMode="auto">
            <a:xfrm flipH="1" flipV="1">
              <a:off x="438962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4" name="Freeform 167"/>
            <p:cNvSpPr>
              <a:spLocks/>
            </p:cNvSpPr>
            <p:nvPr/>
          </p:nvSpPr>
          <p:spPr bwMode="auto">
            <a:xfrm flipH="1" flipV="1">
              <a:off x="6264278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5" name="Freeform 168"/>
            <p:cNvSpPr>
              <a:spLocks/>
            </p:cNvSpPr>
            <p:nvPr/>
          </p:nvSpPr>
          <p:spPr bwMode="auto">
            <a:xfrm flipH="1" flipV="1">
              <a:off x="6264278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8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6" name="Freeform 169"/>
            <p:cNvSpPr>
              <a:spLocks/>
            </p:cNvSpPr>
            <p:nvPr/>
          </p:nvSpPr>
          <p:spPr bwMode="auto">
            <a:xfrm flipH="1" flipV="1">
              <a:off x="4627091" y="3183503"/>
              <a:ext cx="1895894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7" name="Freeform 170"/>
            <p:cNvSpPr>
              <a:spLocks/>
            </p:cNvSpPr>
            <p:nvPr/>
          </p:nvSpPr>
          <p:spPr bwMode="auto">
            <a:xfrm flipH="1" flipV="1">
              <a:off x="462709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8" name="Freeform 171"/>
            <p:cNvSpPr>
              <a:spLocks/>
            </p:cNvSpPr>
            <p:nvPr/>
          </p:nvSpPr>
          <p:spPr bwMode="auto">
            <a:xfrm flipH="1" flipV="1">
              <a:off x="6501748" y="3181940"/>
              <a:ext cx="30890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9" name="Freeform 172"/>
            <p:cNvSpPr>
              <a:spLocks/>
            </p:cNvSpPr>
            <p:nvPr/>
          </p:nvSpPr>
          <p:spPr bwMode="auto">
            <a:xfrm flipH="1" flipV="1">
              <a:off x="6501748" y="3181940"/>
              <a:ext cx="30890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4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0" name="Freeform 173"/>
            <p:cNvSpPr>
              <a:spLocks/>
            </p:cNvSpPr>
            <p:nvPr/>
          </p:nvSpPr>
          <p:spPr bwMode="auto">
            <a:xfrm flipH="1" flipV="1">
              <a:off x="3928197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1" name="Freeform 174"/>
            <p:cNvSpPr>
              <a:spLocks/>
            </p:cNvSpPr>
            <p:nvPr/>
          </p:nvSpPr>
          <p:spPr bwMode="auto">
            <a:xfrm flipH="1" flipV="1">
              <a:off x="3928197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2" name="Freeform 175"/>
            <p:cNvSpPr>
              <a:spLocks/>
            </p:cNvSpPr>
            <p:nvPr/>
          </p:nvSpPr>
          <p:spPr bwMode="auto">
            <a:xfrm flipH="1" flipV="1">
              <a:off x="5802854" y="3181940"/>
              <a:ext cx="30890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3" name="Freeform 176"/>
            <p:cNvSpPr>
              <a:spLocks/>
            </p:cNvSpPr>
            <p:nvPr/>
          </p:nvSpPr>
          <p:spPr bwMode="auto">
            <a:xfrm flipH="1" flipV="1">
              <a:off x="5802854" y="3181940"/>
              <a:ext cx="30890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4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4" name="Freeform 177"/>
            <p:cNvSpPr>
              <a:spLocks/>
            </p:cNvSpPr>
            <p:nvPr/>
          </p:nvSpPr>
          <p:spPr bwMode="auto">
            <a:xfrm flipH="1" flipV="1">
              <a:off x="3681074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5" name="Freeform 178"/>
            <p:cNvSpPr>
              <a:spLocks/>
            </p:cNvSpPr>
            <p:nvPr/>
          </p:nvSpPr>
          <p:spPr bwMode="auto">
            <a:xfrm flipH="1" flipV="1">
              <a:off x="3681074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6" name="Freeform 179"/>
            <p:cNvSpPr>
              <a:spLocks/>
            </p:cNvSpPr>
            <p:nvPr/>
          </p:nvSpPr>
          <p:spPr bwMode="auto">
            <a:xfrm flipH="1" flipV="1">
              <a:off x="5555732" y="3181940"/>
              <a:ext cx="30890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7" name="Freeform 180"/>
            <p:cNvSpPr>
              <a:spLocks/>
            </p:cNvSpPr>
            <p:nvPr/>
          </p:nvSpPr>
          <p:spPr bwMode="auto">
            <a:xfrm flipH="1" flipV="1">
              <a:off x="5555732" y="3181940"/>
              <a:ext cx="30890" cy="32816"/>
            </a:xfrm>
            <a:custGeom>
              <a:avLst/>
              <a:gdLst>
                <a:gd name="T0" fmla="*/ 12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2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2" y="20"/>
                  </a:move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8" name="Freeform 181"/>
            <p:cNvSpPr>
              <a:spLocks/>
            </p:cNvSpPr>
            <p:nvPr/>
          </p:nvSpPr>
          <p:spPr bwMode="auto">
            <a:xfrm flipH="1" flipV="1">
              <a:off x="298218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9" name="Freeform 182"/>
            <p:cNvSpPr>
              <a:spLocks/>
            </p:cNvSpPr>
            <p:nvPr/>
          </p:nvSpPr>
          <p:spPr bwMode="auto">
            <a:xfrm flipH="1" flipV="1">
              <a:off x="2982181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2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0" name="Freeform 183"/>
            <p:cNvSpPr>
              <a:spLocks/>
            </p:cNvSpPr>
            <p:nvPr/>
          </p:nvSpPr>
          <p:spPr bwMode="auto">
            <a:xfrm flipH="1" flipV="1">
              <a:off x="4856837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10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30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1" name="Freeform 184"/>
            <p:cNvSpPr>
              <a:spLocks/>
            </p:cNvSpPr>
            <p:nvPr/>
          </p:nvSpPr>
          <p:spPr bwMode="auto">
            <a:xfrm flipH="1" flipV="1">
              <a:off x="4856837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3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5" y="18"/>
                    <a:pt x="3" y="13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9" y="0"/>
                    <a:pt x="13" y="3"/>
                    <a:pt x="15" y="8"/>
                  </a:cubicBezTo>
                  <a:cubicBezTo>
                    <a:pt x="17" y="13"/>
                    <a:pt x="16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2" name="Freeform 185"/>
            <p:cNvSpPr>
              <a:spLocks/>
            </p:cNvSpPr>
            <p:nvPr/>
          </p:nvSpPr>
          <p:spPr bwMode="auto">
            <a:xfrm flipH="1" flipV="1">
              <a:off x="3208066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3" name="Freeform 186"/>
            <p:cNvSpPr>
              <a:spLocks/>
            </p:cNvSpPr>
            <p:nvPr/>
          </p:nvSpPr>
          <p:spPr bwMode="auto">
            <a:xfrm flipH="1" flipV="1">
              <a:off x="3208066" y="3183503"/>
              <a:ext cx="1897825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4" name="Freeform 187"/>
            <p:cNvSpPr>
              <a:spLocks/>
            </p:cNvSpPr>
            <p:nvPr/>
          </p:nvSpPr>
          <p:spPr bwMode="auto">
            <a:xfrm flipH="1" flipV="1">
              <a:off x="5082723" y="3181940"/>
              <a:ext cx="30890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5" name="Freeform 188"/>
            <p:cNvSpPr>
              <a:spLocks/>
            </p:cNvSpPr>
            <p:nvPr/>
          </p:nvSpPr>
          <p:spPr bwMode="auto">
            <a:xfrm flipH="1" flipV="1">
              <a:off x="5082723" y="3181940"/>
              <a:ext cx="30890" cy="32816"/>
            </a:xfrm>
            <a:custGeom>
              <a:avLst/>
              <a:gdLst>
                <a:gd name="T0" fmla="*/ 11 w 16"/>
                <a:gd name="T1" fmla="*/ 20 h 21"/>
                <a:gd name="T2" fmla="*/ 2 w 16"/>
                <a:gd name="T3" fmla="*/ 13 h 21"/>
                <a:gd name="T4" fmla="*/ 4 w 16"/>
                <a:gd name="T5" fmla="*/ 1 h 21"/>
                <a:gd name="T6" fmla="*/ 14 w 16"/>
                <a:gd name="T7" fmla="*/ 8 h 21"/>
                <a:gd name="T8" fmla="*/ 11 w 16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1">
                  <a:moveTo>
                    <a:pt x="11" y="20"/>
                  </a:moveTo>
                  <a:cubicBezTo>
                    <a:pt x="8" y="21"/>
                    <a:pt x="3" y="18"/>
                    <a:pt x="2" y="13"/>
                  </a:cubicBezTo>
                  <a:cubicBezTo>
                    <a:pt x="0" y="8"/>
                    <a:pt x="1" y="3"/>
                    <a:pt x="4" y="1"/>
                  </a:cubicBezTo>
                  <a:cubicBezTo>
                    <a:pt x="8" y="0"/>
                    <a:pt x="12" y="3"/>
                    <a:pt x="14" y="8"/>
                  </a:cubicBezTo>
                  <a:cubicBezTo>
                    <a:pt x="16" y="13"/>
                    <a:pt x="15" y="18"/>
                    <a:pt x="11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6" name="Freeform 189"/>
            <p:cNvSpPr>
              <a:spLocks/>
            </p:cNvSpPr>
            <p:nvPr/>
          </p:nvSpPr>
          <p:spPr bwMode="auto">
            <a:xfrm flipH="1" flipV="1">
              <a:off x="3445536" y="3183503"/>
              <a:ext cx="1895894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7" name="Freeform 190"/>
            <p:cNvSpPr>
              <a:spLocks/>
            </p:cNvSpPr>
            <p:nvPr/>
          </p:nvSpPr>
          <p:spPr bwMode="auto">
            <a:xfrm flipH="1" flipV="1">
              <a:off x="3445536" y="3183503"/>
              <a:ext cx="1895894" cy="628185"/>
            </a:xfrm>
            <a:custGeom>
              <a:avLst/>
              <a:gdLst>
                <a:gd name="T0" fmla="*/ 2300 w 2311"/>
                <a:gd name="T1" fmla="*/ 46 h 946"/>
                <a:gd name="T2" fmla="*/ 2306 w 2311"/>
                <a:gd name="T3" fmla="*/ 19 h 946"/>
                <a:gd name="T4" fmla="*/ 2283 w 2311"/>
                <a:gd name="T5" fmla="*/ 3 h 946"/>
                <a:gd name="T6" fmla="*/ 0 w 2311"/>
                <a:gd name="T7" fmla="*/ 903 h 946"/>
                <a:gd name="T8" fmla="*/ 17 w 2311"/>
                <a:gd name="T9" fmla="*/ 946 h 946"/>
                <a:gd name="T10" fmla="*/ 2300 w 2311"/>
                <a:gd name="T11" fmla="*/ 46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1" h="946">
                  <a:moveTo>
                    <a:pt x="2300" y="46"/>
                  </a:moveTo>
                  <a:cubicBezTo>
                    <a:pt x="2308" y="43"/>
                    <a:pt x="2311" y="31"/>
                    <a:pt x="2306" y="19"/>
                  </a:cubicBezTo>
                  <a:cubicBezTo>
                    <a:pt x="2301" y="7"/>
                    <a:pt x="2291" y="0"/>
                    <a:pt x="2283" y="3"/>
                  </a:cubicBezTo>
                  <a:lnTo>
                    <a:pt x="0" y="903"/>
                  </a:lnTo>
                  <a:lnTo>
                    <a:pt x="17" y="946"/>
                  </a:lnTo>
                  <a:lnTo>
                    <a:pt x="2300" y="46"/>
                  </a:ln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8" name="Freeform 191"/>
            <p:cNvSpPr>
              <a:spLocks/>
            </p:cNvSpPr>
            <p:nvPr/>
          </p:nvSpPr>
          <p:spPr bwMode="auto">
            <a:xfrm flipH="1" flipV="1">
              <a:off x="5318262" y="3181940"/>
              <a:ext cx="32822" cy="32816"/>
            </a:xfrm>
            <a:custGeom>
              <a:avLst/>
              <a:gdLst>
                <a:gd name="T0" fmla="*/ 28 w 39"/>
                <a:gd name="T1" fmla="*/ 47 h 50"/>
                <a:gd name="T2" fmla="*/ 5 w 39"/>
                <a:gd name="T3" fmla="*/ 31 h 50"/>
                <a:gd name="T4" fmla="*/ 11 w 39"/>
                <a:gd name="T5" fmla="*/ 4 h 50"/>
                <a:gd name="T6" fmla="*/ 34 w 39"/>
                <a:gd name="T7" fmla="*/ 19 h 50"/>
                <a:gd name="T8" fmla="*/ 28 w 39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28" y="47"/>
                  </a:moveTo>
                  <a:cubicBezTo>
                    <a:pt x="20" y="50"/>
                    <a:pt x="9" y="43"/>
                    <a:pt x="5" y="31"/>
                  </a:cubicBezTo>
                  <a:cubicBezTo>
                    <a:pt x="0" y="19"/>
                    <a:pt x="3" y="7"/>
                    <a:pt x="11" y="4"/>
                  </a:cubicBezTo>
                  <a:cubicBezTo>
                    <a:pt x="19" y="0"/>
                    <a:pt x="29" y="8"/>
                    <a:pt x="34" y="19"/>
                  </a:cubicBezTo>
                  <a:cubicBezTo>
                    <a:pt x="39" y="31"/>
                    <a:pt x="36" y="43"/>
                    <a:pt x="28" y="47"/>
                  </a:cubicBezTo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9" name="Freeform 192"/>
            <p:cNvSpPr>
              <a:spLocks/>
            </p:cNvSpPr>
            <p:nvPr/>
          </p:nvSpPr>
          <p:spPr bwMode="auto">
            <a:xfrm flipH="1" flipV="1">
              <a:off x="5318262" y="3181940"/>
              <a:ext cx="32822" cy="32816"/>
            </a:xfrm>
            <a:custGeom>
              <a:avLst/>
              <a:gdLst>
                <a:gd name="T0" fmla="*/ 12 w 17"/>
                <a:gd name="T1" fmla="*/ 20 h 21"/>
                <a:gd name="T2" fmla="*/ 2 w 17"/>
                <a:gd name="T3" fmla="*/ 13 h 21"/>
                <a:gd name="T4" fmla="*/ 5 w 17"/>
                <a:gd name="T5" fmla="*/ 1 h 21"/>
                <a:gd name="T6" fmla="*/ 15 w 17"/>
                <a:gd name="T7" fmla="*/ 8 h 21"/>
                <a:gd name="T8" fmla="*/ 12 w 17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2" y="20"/>
                  </a:moveTo>
                  <a:cubicBezTo>
                    <a:pt x="9" y="21"/>
                    <a:pt x="4" y="18"/>
                    <a:pt x="2" y="13"/>
                  </a:cubicBezTo>
                  <a:cubicBezTo>
                    <a:pt x="0" y="8"/>
                    <a:pt x="1" y="3"/>
                    <a:pt x="5" y="1"/>
                  </a:cubicBezTo>
                  <a:cubicBezTo>
                    <a:pt x="8" y="0"/>
                    <a:pt x="12" y="3"/>
                    <a:pt x="15" y="8"/>
                  </a:cubicBezTo>
                  <a:cubicBezTo>
                    <a:pt x="17" y="13"/>
                    <a:pt x="15" y="18"/>
                    <a:pt x="12" y="20"/>
                  </a:cubicBez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70" name="Group 469"/>
            <p:cNvGrpSpPr/>
            <p:nvPr/>
          </p:nvGrpSpPr>
          <p:grpSpPr>
            <a:xfrm>
              <a:off x="2746642" y="3181940"/>
              <a:ext cx="1905548" cy="629748"/>
              <a:chOff x="2746642" y="3181940"/>
              <a:chExt cx="1905548" cy="629748"/>
            </a:xfrm>
          </p:grpSpPr>
          <p:sp>
            <p:nvSpPr>
              <p:cNvPr id="481" name="Freeform 193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2" name="Freeform 194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3" name="Freeform 195"/>
              <p:cNvSpPr>
                <a:spLocks/>
              </p:cNvSpPr>
              <p:nvPr/>
            </p:nvSpPr>
            <p:spPr bwMode="auto">
              <a:xfrm flipH="1" flipV="1">
                <a:off x="4619368" y="3181940"/>
                <a:ext cx="32822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4" name="Freeform 196"/>
              <p:cNvSpPr>
                <a:spLocks/>
              </p:cNvSpPr>
              <p:nvPr/>
            </p:nvSpPr>
            <p:spPr bwMode="auto">
              <a:xfrm flipH="1" flipV="1">
                <a:off x="4621299" y="3181940"/>
                <a:ext cx="30890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71" name="Group 470"/>
            <p:cNvGrpSpPr/>
            <p:nvPr/>
          </p:nvGrpSpPr>
          <p:grpSpPr>
            <a:xfrm>
              <a:off x="2486970" y="3181940"/>
              <a:ext cx="1905548" cy="629748"/>
              <a:chOff x="2746642" y="3181940"/>
              <a:chExt cx="1905548" cy="629748"/>
            </a:xfrm>
          </p:grpSpPr>
          <p:sp>
            <p:nvSpPr>
              <p:cNvPr id="477" name="Freeform 193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8" name="Freeform 194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9" name="Freeform 195"/>
              <p:cNvSpPr>
                <a:spLocks/>
              </p:cNvSpPr>
              <p:nvPr/>
            </p:nvSpPr>
            <p:spPr bwMode="auto">
              <a:xfrm flipH="1" flipV="1">
                <a:off x="4619368" y="3181940"/>
                <a:ext cx="32822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0" name="Freeform 196"/>
              <p:cNvSpPr>
                <a:spLocks/>
              </p:cNvSpPr>
              <p:nvPr/>
            </p:nvSpPr>
            <p:spPr bwMode="auto">
              <a:xfrm flipH="1" flipV="1">
                <a:off x="4621299" y="3181940"/>
                <a:ext cx="30890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72" name="Group 471"/>
            <p:cNvGrpSpPr/>
            <p:nvPr/>
          </p:nvGrpSpPr>
          <p:grpSpPr>
            <a:xfrm>
              <a:off x="5116642" y="3182721"/>
              <a:ext cx="1905548" cy="629748"/>
              <a:chOff x="2746642" y="3181940"/>
              <a:chExt cx="1905548" cy="629748"/>
            </a:xfrm>
          </p:grpSpPr>
          <p:sp>
            <p:nvSpPr>
              <p:cNvPr id="473" name="Freeform 193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4" name="Freeform 194"/>
              <p:cNvSpPr>
                <a:spLocks/>
              </p:cNvSpPr>
              <p:nvPr/>
            </p:nvSpPr>
            <p:spPr bwMode="auto">
              <a:xfrm flipH="1" flipV="1">
                <a:off x="2746642" y="3183503"/>
                <a:ext cx="1895894" cy="628185"/>
              </a:xfrm>
              <a:custGeom>
                <a:avLst/>
                <a:gdLst>
                  <a:gd name="T0" fmla="*/ 2300 w 2311"/>
                  <a:gd name="T1" fmla="*/ 46 h 946"/>
                  <a:gd name="T2" fmla="*/ 2306 w 2311"/>
                  <a:gd name="T3" fmla="*/ 19 h 946"/>
                  <a:gd name="T4" fmla="*/ 2283 w 2311"/>
                  <a:gd name="T5" fmla="*/ 3 h 946"/>
                  <a:gd name="T6" fmla="*/ 0 w 2311"/>
                  <a:gd name="T7" fmla="*/ 903 h 946"/>
                  <a:gd name="T8" fmla="*/ 17 w 2311"/>
                  <a:gd name="T9" fmla="*/ 946 h 946"/>
                  <a:gd name="T10" fmla="*/ 2300 w 2311"/>
                  <a:gd name="T11" fmla="*/ 46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1" h="946">
                    <a:moveTo>
                      <a:pt x="2300" y="46"/>
                    </a:moveTo>
                    <a:cubicBezTo>
                      <a:pt x="2308" y="43"/>
                      <a:pt x="2311" y="31"/>
                      <a:pt x="2306" y="19"/>
                    </a:cubicBezTo>
                    <a:cubicBezTo>
                      <a:pt x="2302" y="7"/>
                      <a:pt x="2291" y="0"/>
                      <a:pt x="2283" y="3"/>
                    </a:cubicBezTo>
                    <a:lnTo>
                      <a:pt x="0" y="903"/>
                    </a:lnTo>
                    <a:lnTo>
                      <a:pt x="17" y="946"/>
                    </a:lnTo>
                    <a:lnTo>
                      <a:pt x="2300" y="46"/>
                    </a:ln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5" name="Freeform 195"/>
              <p:cNvSpPr>
                <a:spLocks/>
              </p:cNvSpPr>
              <p:nvPr/>
            </p:nvSpPr>
            <p:spPr bwMode="auto">
              <a:xfrm flipH="1" flipV="1">
                <a:off x="4619368" y="3181940"/>
                <a:ext cx="32822" cy="32816"/>
              </a:xfrm>
              <a:custGeom>
                <a:avLst/>
                <a:gdLst>
                  <a:gd name="T0" fmla="*/ 28 w 39"/>
                  <a:gd name="T1" fmla="*/ 47 h 50"/>
                  <a:gd name="T2" fmla="*/ 5 w 39"/>
                  <a:gd name="T3" fmla="*/ 31 h 50"/>
                  <a:gd name="T4" fmla="*/ 11 w 39"/>
                  <a:gd name="T5" fmla="*/ 4 h 50"/>
                  <a:gd name="T6" fmla="*/ 34 w 39"/>
                  <a:gd name="T7" fmla="*/ 19 h 50"/>
                  <a:gd name="T8" fmla="*/ 28 w 39"/>
                  <a:gd name="T9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0">
                    <a:moveTo>
                      <a:pt x="28" y="47"/>
                    </a:moveTo>
                    <a:cubicBezTo>
                      <a:pt x="20" y="50"/>
                      <a:pt x="10" y="43"/>
                      <a:pt x="5" y="31"/>
                    </a:cubicBezTo>
                    <a:cubicBezTo>
                      <a:pt x="0" y="19"/>
                      <a:pt x="3" y="7"/>
                      <a:pt x="11" y="4"/>
                    </a:cubicBezTo>
                    <a:cubicBezTo>
                      <a:pt x="19" y="0"/>
                      <a:pt x="30" y="8"/>
                      <a:pt x="34" y="19"/>
                    </a:cubicBezTo>
                    <a:cubicBezTo>
                      <a:pt x="39" y="31"/>
                      <a:pt x="36" y="43"/>
                      <a:pt x="28" y="47"/>
                    </a:cubicBezTo>
                  </a:path>
                </a:pathLst>
              </a:custGeom>
              <a:solidFill>
                <a:srgbClr val="92D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6" name="Freeform 196"/>
              <p:cNvSpPr>
                <a:spLocks/>
              </p:cNvSpPr>
              <p:nvPr/>
            </p:nvSpPr>
            <p:spPr bwMode="auto">
              <a:xfrm flipH="1" flipV="1">
                <a:off x="4621299" y="3181940"/>
                <a:ext cx="30890" cy="32816"/>
              </a:xfrm>
              <a:custGeom>
                <a:avLst/>
                <a:gdLst>
                  <a:gd name="T0" fmla="*/ 12 w 16"/>
                  <a:gd name="T1" fmla="*/ 20 h 21"/>
                  <a:gd name="T2" fmla="*/ 2 w 16"/>
                  <a:gd name="T3" fmla="*/ 13 h 21"/>
                  <a:gd name="T4" fmla="*/ 5 w 16"/>
                  <a:gd name="T5" fmla="*/ 1 h 21"/>
                  <a:gd name="T6" fmla="*/ 14 w 16"/>
                  <a:gd name="T7" fmla="*/ 8 h 21"/>
                  <a:gd name="T8" fmla="*/ 12 w 1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2" y="20"/>
                    </a:moveTo>
                    <a:cubicBezTo>
                      <a:pt x="8" y="21"/>
                      <a:pt x="4" y="18"/>
                      <a:pt x="2" y="13"/>
                    </a:cubicBezTo>
                    <a:cubicBezTo>
                      <a:pt x="0" y="8"/>
                      <a:pt x="1" y="3"/>
                      <a:pt x="5" y="1"/>
                    </a:cubicBezTo>
                    <a:cubicBezTo>
                      <a:pt x="8" y="0"/>
                      <a:pt x="13" y="3"/>
                      <a:pt x="14" y="8"/>
                    </a:cubicBezTo>
                    <a:cubicBezTo>
                      <a:pt x="16" y="13"/>
                      <a:pt x="15" y="18"/>
                      <a:pt x="12" y="20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cxnSp>
        <p:nvCxnSpPr>
          <p:cNvPr id="485" name="Straight Connector 484"/>
          <p:cNvCxnSpPr/>
          <p:nvPr/>
        </p:nvCxnSpPr>
        <p:spPr>
          <a:xfrm>
            <a:off x="2564005" y="4087914"/>
            <a:ext cx="0" cy="533901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>
            <a:stCxn id="497" idx="0"/>
          </p:cNvCxnSpPr>
          <p:nvPr/>
        </p:nvCxnSpPr>
        <p:spPr>
          <a:xfrm>
            <a:off x="2717843" y="3858301"/>
            <a:ext cx="4356" cy="864123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/>
          <p:cNvCxnSpPr>
            <a:stCxn id="496" idx="2"/>
          </p:cNvCxnSpPr>
          <p:nvPr/>
        </p:nvCxnSpPr>
        <p:spPr>
          <a:xfrm>
            <a:off x="2881295" y="4032636"/>
            <a:ext cx="0" cy="756627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>
            <a:off x="3676201" y="3912372"/>
            <a:ext cx="0" cy="1177665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/>
          <p:cNvCxnSpPr>
            <a:stCxn id="498" idx="0"/>
          </p:cNvCxnSpPr>
          <p:nvPr/>
        </p:nvCxnSpPr>
        <p:spPr>
          <a:xfrm>
            <a:off x="3834308" y="3742430"/>
            <a:ext cx="88" cy="1397736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/>
          <p:cNvCxnSpPr/>
          <p:nvPr/>
        </p:nvCxnSpPr>
        <p:spPr>
          <a:xfrm>
            <a:off x="3993494" y="3912372"/>
            <a:ext cx="0" cy="1294635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/>
          <p:cNvCxnSpPr/>
          <p:nvPr/>
        </p:nvCxnSpPr>
        <p:spPr>
          <a:xfrm>
            <a:off x="4593749" y="3844372"/>
            <a:ext cx="0" cy="1596571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/>
          <p:cNvCxnSpPr>
            <a:stCxn id="501" idx="0"/>
          </p:cNvCxnSpPr>
          <p:nvPr/>
        </p:nvCxnSpPr>
        <p:spPr>
          <a:xfrm>
            <a:off x="4749560" y="3670037"/>
            <a:ext cx="2381" cy="1837746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/>
          <p:cNvCxnSpPr>
            <a:stCxn id="500" idx="2"/>
          </p:cNvCxnSpPr>
          <p:nvPr/>
        </p:nvCxnSpPr>
        <p:spPr>
          <a:xfrm>
            <a:off x="4913012" y="3844372"/>
            <a:ext cx="0" cy="1709475"/>
          </a:xfrm>
          <a:prstGeom prst="line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TextBox 493"/>
          <p:cNvSpPr txBox="1"/>
          <p:nvPr/>
        </p:nvSpPr>
        <p:spPr>
          <a:xfrm>
            <a:off x="2390218" y="5226586"/>
            <a:ext cx="168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Track</a:t>
            </a:r>
            <a:endParaRPr lang="en-US" dirty="0"/>
          </a:p>
        </p:txBody>
      </p:sp>
      <p:sp>
        <p:nvSpPr>
          <p:cNvPr id="495" name="Freeform 216"/>
          <p:cNvSpPr>
            <a:spLocks/>
          </p:cNvSpPr>
          <p:nvPr/>
        </p:nvSpPr>
        <p:spPr bwMode="auto">
          <a:xfrm>
            <a:off x="1968731" y="4458712"/>
            <a:ext cx="3282691" cy="1257060"/>
          </a:xfrm>
          <a:custGeom>
            <a:avLst/>
            <a:gdLst>
              <a:gd name="T0" fmla="*/ 1551 w 1551"/>
              <a:gd name="T1" fmla="*/ 862 h 862"/>
              <a:gd name="T2" fmla="*/ 1551 w 1551"/>
              <a:gd name="T3" fmla="*/ 819 h 862"/>
              <a:gd name="T4" fmla="*/ 0 w 1551"/>
              <a:gd name="T5" fmla="*/ 0 h 862"/>
              <a:gd name="T6" fmla="*/ 1551 w 1551"/>
              <a:gd name="T7" fmla="*/ 862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51" h="862">
                <a:moveTo>
                  <a:pt x="1551" y="862"/>
                </a:moveTo>
                <a:lnTo>
                  <a:pt x="1551" y="819"/>
                </a:lnTo>
                <a:lnTo>
                  <a:pt x="0" y="0"/>
                </a:lnTo>
                <a:lnTo>
                  <a:pt x="1551" y="862"/>
                </a:lnTo>
                <a:close/>
              </a:path>
            </a:pathLst>
          </a:custGeom>
          <a:solidFill>
            <a:srgbClr val="22FF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6" name="Arc 495"/>
          <p:cNvSpPr/>
          <p:nvPr/>
        </p:nvSpPr>
        <p:spPr>
          <a:xfrm>
            <a:off x="2564786" y="3858301"/>
            <a:ext cx="316509" cy="348669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Arc 496"/>
          <p:cNvSpPr/>
          <p:nvPr/>
        </p:nvSpPr>
        <p:spPr>
          <a:xfrm flipH="1">
            <a:off x="2565539" y="3858301"/>
            <a:ext cx="304608" cy="345484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Arc 497"/>
          <p:cNvSpPr/>
          <p:nvPr/>
        </p:nvSpPr>
        <p:spPr>
          <a:xfrm>
            <a:off x="3676054" y="3742430"/>
            <a:ext cx="316509" cy="348669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Arc 498"/>
          <p:cNvSpPr/>
          <p:nvPr/>
        </p:nvSpPr>
        <p:spPr>
          <a:xfrm flipH="1">
            <a:off x="3676807" y="3742430"/>
            <a:ext cx="304608" cy="345484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Arc 499"/>
          <p:cNvSpPr/>
          <p:nvPr/>
        </p:nvSpPr>
        <p:spPr>
          <a:xfrm>
            <a:off x="4596503" y="3670037"/>
            <a:ext cx="316509" cy="348669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Arc 500"/>
          <p:cNvSpPr/>
          <p:nvPr/>
        </p:nvSpPr>
        <p:spPr>
          <a:xfrm flipH="1">
            <a:off x="4597256" y="3670037"/>
            <a:ext cx="304608" cy="345484"/>
          </a:xfrm>
          <a:prstGeom prst="arc">
            <a:avLst/>
          </a:prstGeom>
          <a:ln w="25400" cap="rnd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Rectangle 501"/>
          <p:cNvSpPr/>
          <p:nvPr/>
        </p:nvSpPr>
        <p:spPr>
          <a:xfrm>
            <a:off x="232093" y="6479281"/>
            <a:ext cx="22788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Illustration </a:t>
            </a:r>
            <a:r>
              <a:rPr lang="en-US" sz="1200" dirty="0"/>
              <a:t>by S. </a:t>
            </a:r>
            <a:r>
              <a:rPr lang="en-US" sz="1200" dirty="0" err="1"/>
              <a:t>Tangwancharoen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34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4" y="421240"/>
            <a:ext cx="6858000" cy="4924425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3034" y="3524036"/>
            <a:ext cx="4596085" cy="3251771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3034" y="0"/>
            <a:ext cx="4328956" cy="33391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54" y="37941"/>
            <a:ext cx="5162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Tangwancharoen</a:t>
            </a:r>
            <a:r>
              <a:rPr lang="en-US" dirty="0" smtClean="0"/>
              <a:t> et al., </a:t>
            </a:r>
            <a:r>
              <a:rPr lang="en-US" dirty="0" smtClean="0">
                <a:latin typeface="TimesNewRomanPSMT"/>
              </a:rPr>
              <a:t>NIMA </a:t>
            </a:r>
            <a:r>
              <a:rPr lang="en-US" dirty="0">
                <a:latin typeface="TimesNewRomanPSMT"/>
              </a:rPr>
              <a:t>853 (2017) p.44-52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1083" y="5544298"/>
            <a:ext cx="6000361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Open </a:t>
            </a:r>
            <a:r>
              <a:rPr lang="en-US" sz="28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gating grid in less than 0.35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µs</a:t>
            </a:r>
            <a:endParaRPr lang="en-US" i="1" dirty="0">
              <a:solidFill>
                <a:srgbClr val="00000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Close the gating grid ~3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µs</a:t>
            </a:r>
            <a:endParaRPr lang="en-US" sz="2800" dirty="0">
              <a:solidFill>
                <a:srgbClr val="00000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i="1" dirty="0" smtClean="0">
              <a:solidFill>
                <a:srgbClr val="00000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66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mcintosh\Documents\ConfMtgWrkshp\2012_June_RIKEN_RIBF_UsersMeeting\STPC_Presentation\STPC_DrawingViews\samurai_tpc_2012jun04_Exploded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r="31641"/>
          <a:stretch/>
        </p:blipFill>
        <p:spPr bwMode="auto">
          <a:xfrm>
            <a:off x="-380489" y="1708912"/>
            <a:ext cx="3849699" cy="4005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itle 96"/>
          <p:cNvSpPr>
            <a:spLocks noGrp="1"/>
          </p:cNvSpPr>
          <p:nvPr>
            <p:ph type="title"/>
          </p:nvPr>
        </p:nvSpPr>
        <p:spPr>
          <a:xfrm>
            <a:off x="276226" y="469145"/>
            <a:ext cx="2794966" cy="389843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</a:rPr>
              <a:t>Cathode &amp; Voltage step down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56" name="Content Placeholder 55"/>
          <p:cNvSpPr>
            <a:spLocks noGrp="1"/>
          </p:cNvSpPr>
          <p:nvPr>
            <p:ph idx="1"/>
          </p:nvPr>
        </p:nvSpPr>
        <p:spPr>
          <a:xfrm>
            <a:off x="7938053" y="469145"/>
            <a:ext cx="4098234" cy="6019099"/>
          </a:xfrm>
        </p:spPr>
        <p:txBody>
          <a:bodyPr>
            <a:normAutofit/>
          </a:bodyPr>
          <a:lstStyle/>
          <a:p>
            <a:r>
              <a:rPr lang="en-US" dirty="0" smtClean="0"/>
              <a:t>Situated about 6 mm below the cathode  </a:t>
            </a:r>
          </a:p>
          <a:p>
            <a:r>
              <a:rPr lang="en-US" dirty="0" smtClean="0"/>
              <a:t>Polycarbonate (6 mm) epoxied to bottom plate of enclosure. </a:t>
            </a:r>
          </a:p>
          <a:p>
            <a:r>
              <a:rPr lang="en-US" dirty="0" smtClean="0"/>
              <a:t>Copper-silver epoxy electrode surface below cathode is biased to the cathode voltage. </a:t>
            </a:r>
          </a:p>
          <a:p>
            <a:r>
              <a:rPr lang="en-US" dirty="0" smtClean="0"/>
              <a:t>Eight concentric copper rings step the voltage down from cathode HV to ground. This has been tested to 20 kV. </a:t>
            </a:r>
          </a:p>
          <a:p>
            <a:endParaRPr lang="en-US" dirty="0"/>
          </a:p>
        </p:txBody>
      </p:sp>
      <p:pic>
        <p:nvPicPr>
          <p:cNvPr id="25" name="Picture 2" descr="P10106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10" y="74987"/>
            <a:ext cx="4360248" cy="326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VSD_Cu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0" y="3488634"/>
            <a:ext cx="4388570" cy="32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96" y="201267"/>
            <a:ext cx="8875643" cy="6656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43" y="83142"/>
            <a:ext cx="1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May, 2013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72414" y="6290531"/>
            <a:ext cx="148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March,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861">
            <a:off x="6795593" y="5159945"/>
            <a:ext cx="1061772" cy="1055189"/>
          </a:xfrm>
          <a:prstGeom prst="rect">
            <a:avLst/>
          </a:prstGeom>
        </p:spPr>
      </p:pic>
      <p:pic>
        <p:nvPicPr>
          <p:cNvPr id="26" name="Picture 6" descr="http://www.phy.ornl.gov/hribf/template/doe-logo-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19" y="6045125"/>
            <a:ext cx="1576777" cy="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egr.msu.edu/beclub/msu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64" y="267808"/>
            <a:ext cx="2452025" cy="8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3725" y="990600"/>
            <a:ext cx="128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HiRA</a:t>
            </a:r>
            <a:r>
              <a:rPr lang="en-US" dirty="0" smtClean="0"/>
              <a:t>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6066" y="0"/>
            <a:ext cx="4102596" cy="5441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Packing to ship</a:t>
            </a:r>
            <a:endParaRPr lang="en-US" sz="2700" b="1" dirty="0">
              <a:solidFill>
                <a:srgbClr val="0A0AB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98" y="232330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" y="33983"/>
            <a:ext cx="4799019" cy="359926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502476" y="5118652"/>
            <a:ext cx="2434888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0979" y="-50452"/>
            <a:ext cx="334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–MSU packaging department</a:t>
            </a:r>
            <a:endParaRPr lang="en-US" sz="20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811" y="45294"/>
            <a:ext cx="3194580" cy="3109955"/>
          </a:xfrm>
          <a:prstGeom prst="rect">
            <a:avLst/>
          </a:prstGeom>
        </p:spPr>
      </p:pic>
      <p:pic>
        <p:nvPicPr>
          <p:cNvPr id="11" name="Picture 2" descr="http://www.starwarshelmets.com/2011/vader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157" y="2862759"/>
            <a:ext cx="1952625" cy="19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9024730" y="2027583"/>
            <a:ext cx="1204427" cy="1381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035" y="4498974"/>
            <a:ext cx="4290441" cy="21304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4101" y="3952874"/>
            <a:ext cx="3906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“Phase-change” material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968111" y="52157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0AB6"/>
                </a:solidFill>
              </a:rPr>
              <a:t>Damp out vibrations </a:t>
            </a:r>
            <a:endParaRPr lang="en-US" sz="2800" b="1" dirty="0" smtClean="0">
              <a:solidFill>
                <a:srgbClr val="0A0AB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A0AB6"/>
                </a:solidFill>
              </a:rPr>
              <a:t>Equilibrium </a:t>
            </a:r>
            <a:r>
              <a:rPr lang="en-US" sz="2800" b="1" dirty="0">
                <a:solidFill>
                  <a:srgbClr val="0A0AB6"/>
                </a:solidFill>
              </a:rPr>
              <a:t>pressure </a:t>
            </a:r>
            <a:endParaRPr lang="en-US" sz="2800" b="1" dirty="0" smtClean="0">
              <a:solidFill>
                <a:srgbClr val="0A0AB6"/>
              </a:solidFill>
            </a:endParaRPr>
          </a:p>
          <a:p>
            <a:r>
              <a:rPr lang="en-US" sz="2800" b="1" dirty="0">
                <a:solidFill>
                  <a:srgbClr val="0A0AB6"/>
                </a:solidFill>
              </a:rPr>
              <a:t> </a:t>
            </a:r>
            <a:r>
              <a:rPr lang="en-US" sz="2800" b="1" dirty="0" smtClean="0">
                <a:solidFill>
                  <a:srgbClr val="0A0AB6"/>
                </a:solidFill>
              </a:rPr>
              <a:t>     in </a:t>
            </a:r>
            <a:r>
              <a:rPr lang="en-US" sz="2800" b="1" dirty="0">
                <a:solidFill>
                  <a:srgbClr val="0A0AB6"/>
                </a:solidFill>
              </a:rPr>
              <a:t>and </a:t>
            </a:r>
            <a:r>
              <a:rPr lang="en-US" sz="2800" b="1" dirty="0" smtClean="0">
                <a:solidFill>
                  <a:srgbClr val="0A0AB6"/>
                </a:solidFill>
              </a:rPr>
              <a:t>out during flight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A0AB6"/>
                </a:solidFill>
              </a:rPr>
              <a:t>Constant </a:t>
            </a:r>
            <a:r>
              <a:rPr lang="en-US" sz="2800" b="1" dirty="0">
                <a:solidFill>
                  <a:srgbClr val="0A0AB6"/>
                </a:solidFill>
              </a:rPr>
              <a:t>temp ~23 </a:t>
            </a:r>
            <a:r>
              <a:rPr lang="en-US" sz="2800" b="1" dirty="0" err="1">
                <a:solidFill>
                  <a:srgbClr val="0A0AB6"/>
                </a:solidFill>
              </a:rPr>
              <a:t>deg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51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9130748" y="135184"/>
            <a:ext cx="3061252" cy="290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"/>
          <a:stretch/>
        </p:blipFill>
        <p:spPr>
          <a:xfrm>
            <a:off x="7285926" y="180026"/>
            <a:ext cx="1779105" cy="2902227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46" y="83142"/>
            <a:ext cx="2426863" cy="3406043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0143" y="83142"/>
            <a:ext cx="1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May, 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66133" y="3581400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Feb, 2014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932" y="3932521"/>
            <a:ext cx="3496924" cy="23893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10459206" y="2976428"/>
            <a:ext cx="1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July, 2014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332" y="6426900"/>
            <a:ext cx="34383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August, 2015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49854" y="3026778"/>
            <a:ext cx="2737091" cy="458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2" y="3738241"/>
            <a:ext cx="3657601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55" y="3396110"/>
            <a:ext cx="4283544" cy="33052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972414" y="6290531"/>
            <a:ext cx="148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March,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274">
            <a:off x="2971088" y="2661132"/>
            <a:ext cx="476631" cy="473676"/>
          </a:xfrm>
          <a:prstGeom prst="rect">
            <a:avLst/>
          </a:prstGeom>
        </p:spPr>
      </p:pic>
      <p:pic>
        <p:nvPicPr>
          <p:cNvPr id="26" name="Picture 6" descr="http://www.phy.ornl.gov/hribf/template/doe-logo-2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046">
            <a:off x="1990067" y="2576863"/>
            <a:ext cx="883284" cy="34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egr.msu.edu/beclub/msulogo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9" y="2351560"/>
            <a:ext cx="927449" cy="30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81716" y="2985245"/>
            <a:ext cx="1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Feb, 2014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2" y="523817"/>
            <a:ext cx="3878708" cy="287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4364" y="0"/>
            <a:ext cx="10238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Nuclear Equation of State determines properties of neutron stars and the fate of </a:t>
            </a:r>
            <a:r>
              <a:rPr 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merger of </a:t>
            </a:r>
            <a:r>
              <a:rPr lang="en-US" sz="2800" b="1" i="0" dirty="0" smtClean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Neutron Stars</a:t>
            </a:r>
            <a:endParaRPr lang="en-US" sz="2800" b="1" i="0" dirty="0">
              <a:solidFill>
                <a:srgbClr val="FF0000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9" name="Content Placeholder 3"/>
          <p:cNvPicPr>
            <a:picLocks noGr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"/>
          <a:stretch/>
        </p:blipFill>
        <p:spPr bwMode="auto">
          <a:xfrm>
            <a:off x="29143" y="935421"/>
            <a:ext cx="7307079" cy="43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-1738197" y="5349210"/>
            <a:ext cx="822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da-DK" altLang="en-US" sz="1200" dirty="0">
                <a:latin typeface="Arial" panose="020B0604020202020204" pitchFamily="34" charset="0"/>
              </a:rPr>
              <a:t>D Kasen </a:t>
            </a:r>
            <a:r>
              <a:rPr lang="da-DK" altLang="en-US" sz="1200" i="1" dirty="0">
                <a:latin typeface="Arial" panose="020B0604020202020204" pitchFamily="34" charset="0"/>
              </a:rPr>
              <a:t>et al. Nature</a:t>
            </a:r>
            <a:r>
              <a:rPr lang="da-DK" altLang="en-US" sz="1200" dirty="0">
                <a:latin typeface="Arial" panose="020B0604020202020204" pitchFamily="34" charset="0"/>
              </a:rPr>
              <a:t> </a:t>
            </a:r>
            <a:r>
              <a:rPr lang="fr-FR" altLang="en-US" sz="1200" b="1" dirty="0">
                <a:latin typeface="Arial" panose="020B0604020202020204" pitchFamily="34" charset="0"/>
              </a:rPr>
              <a:t>551, </a:t>
            </a:r>
            <a:r>
              <a:rPr lang="da-DK" altLang="en-US" sz="1200" dirty="0">
                <a:latin typeface="Arial" panose="020B0604020202020204" pitchFamily="34" charset="0"/>
              </a:rPr>
              <a:t>80–84 (2017) doi:10.1038/nature24453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22" y="1244856"/>
            <a:ext cx="4928909" cy="40347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15399" y="809793"/>
            <a:ext cx="299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Pion spectral ratios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349115" y="5363825"/>
            <a:ext cx="3640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Laboratory Experiments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onceived ~ 2007.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8612490" y="6402171"/>
            <a:ext cx="3463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NewRomanPSMT"/>
              </a:rPr>
              <a:t>Phys. Rev. C 95, 044614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3469" y="259553"/>
            <a:ext cx="8044962" cy="6578564"/>
            <a:chOff x="3841873" y="2968053"/>
            <a:chExt cx="4687750" cy="3565547"/>
          </a:xfrm>
        </p:grpSpPr>
        <p:pic>
          <p:nvPicPr>
            <p:cNvPr id="5" name="Picture 4" descr="samurai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1873" y="2968053"/>
              <a:ext cx="4687750" cy="35655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6909344" y="4871801"/>
              <a:ext cx="1620279" cy="16357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93472" y="6420771"/>
            <a:ext cx="24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Scintillator Trigger Array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857520">
            <a:off x="9271640" y="4552226"/>
            <a:ext cx="302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Katana Veto and trigger wall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440" y="2811822"/>
            <a:ext cx="7333153" cy="34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2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2" y="0"/>
            <a:ext cx="10058400" cy="60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9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92"/>
          <p:cNvSpPr/>
          <p:nvPr/>
        </p:nvSpPr>
        <p:spPr>
          <a:xfrm>
            <a:off x="9510184" y="6471230"/>
            <a:ext cx="1085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J. Crosby</a:t>
            </a:r>
          </a:p>
        </p:txBody>
      </p:sp>
      <p:sp>
        <p:nvSpPr>
          <p:cNvPr id="294" name="テキスト ボックス 1"/>
          <p:cNvSpPr txBox="1"/>
          <p:nvPr/>
        </p:nvSpPr>
        <p:spPr>
          <a:xfrm>
            <a:off x="122614" y="6475098"/>
            <a:ext cx="3815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ja-JP" sz="2000" dirty="0"/>
              <a:t>Shane et al., NIMA 784 (2015) 513</a:t>
            </a:r>
            <a:endParaRPr kumimoji="1" lang="ja-JP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057" y="1790515"/>
            <a:ext cx="4675111" cy="401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14" y="152624"/>
            <a:ext cx="7099443" cy="63186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79586" y="205530"/>
            <a:ext cx="3873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Jacob Crosby showing Paul </a:t>
            </a:r>
            <a:r>
              <a:rPr lang="en-US" sz="2400" dirty="0" err="1" smtClean="0"/>
              <a:t>Gueye</a:t>
            </a:r>
            <a:r>
              <a:rPr lang="en-US" sz="2400" dirty="0" smtClean="0"/>
              <a:t> cosmic shower with Google Cardboard VR.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574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 smtClean="0"/>
              <a:t>Experimental Setup</a:t>
            </a:r>
            <a:endParaRPr kumimoji="1"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1083532"/>
            <a:ext cx="6603998" cy="4952998"/>
          </a:xfrm>
        </p:spPr>
      </p:pic>
      <p:pic>
        <p:nvPicPr>
          <p:cNvPr id="3" name="내용 개체 틀 2"/>
          <p:cNvPicPr>
            <a:picLocks noGrp="1" noChangeAspect="1"/>
          </p:cNvPicPr>
          <p:nvPr>
            <p:ph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67" y="3805363"/>
            <a:ext cx="5308352" cy="2231167"/>
          </a:xfr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4F88C639-55E7-4D97-AC8D-4B42A67367B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9" name="텍스트 상자 8"/>
          <p:cNvSpPr txBox="1"/>
          <p:nvPr/>
        </p:nvSpPr>
        <p:spPr>
          <a:xfrm>
            <a:off x="1667435" y="7557247"/>
            <a:ext cx="482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>
                <a:solidFill>
                  <a:srgbClr val="064308"/>
                </a:solidFill>
                <a:latin typeface="Verdana" charset="0"/>
                <a:ea typeface="Verdana" charset="0"/>
                <a:cs typeface="Verdana" charset="0"/>
              </a:rPr>
              <a:t>Easiest thing is spectrometer for </a:t>
            </a:r>
            <a:r>
              <a:rPr kumimoji="1" lang="en-US" altLang="ko-KR" dirty="0" err="1" smtClean="0">
                <a:solidFill>
                  <a:srgbClr val="064308"/>
                </a:solidFill>
                <a:latin typeface="Verdana" charset="0"/>
                <a:ea typeface="Verdana" charset="0"/>
                <a:cs typeface="Verdana" charset="0"/>
              </a:rPr>
              <a:t>pions</a:t>
            </a:r>
            <a:endParaRPr kumimoji="1" lang="ko-KR" altLang="en-US" dirty="0">
              <a:solidFill>
                <a:srgbClr val="064308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10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916245"/>
              </p:ext>
            </p:extLst>
          </p:nvPr>
        </p:nvGraphicFramePr>
        <p:xfrm>
          <a:off x="6092576" y="425768"/>
          <a:ext cx="6020655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300"/>
                <a:gridCol w="736515"/>
                <a:gridCol w="795625"/>
                <a:gridCol w="899371"/>
                <a:gridCol w="607813"/>
                <a:gridCol w="871778"/>
                <a:gridCol w="1171253"/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Primary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Target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E</a:t>
                      </a:r>
                      <a:r>
                        <a:rPr kumimoji="1" lang="en-US" altLang="ja-JP" baseline="-25000" dirty="0" err="1" smtClean="0"/>
                        <a:t>beam</a:t>
                      </a:r>
                      <a:r>
                        <a:rPr kumimoji="1" lang="en-US" altLang="ja-JP" dirty="0" smtClean="0"/>
                        <a:t>/A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latin typeface="Symbol" pitchFamily="18" charset="2"/>
                        </a:rPr>
                        <a:t>d</a:t>
                      </a:r>
                      <a:r>
                        <a:rPr kumimoji="1" lang="en-US" altLang="ja-JP" baseline="-25000" dirty="0" err="1" smtClean="0"/>
                        <a:t>sys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evt</a:t>
                      </a:r>
                      <a:r>
                        <a:rPr kumimoji="1" lang="en-US" altLang="ja-JP" dirty="0" smtClean="0"/>
                        <a:t>(M)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1" lang="en-US" altLang="ja-JP" sz="2800" baseline="30000" dirty="0" smtClean="0"/>
                        <a:t>124</a:t>
                      </a:r>
                      <a:r>
                        <a:rPr kumimoji="1" lang="en-US" altLang="ja-JP" sz="2800" dirty="0" smtClean="0"/>
                        <a:t>Xe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30000" dirty="0" smtClean="0"/>
                        <a:t>108</a:t>
                      </a:r>
                      <a:r>
                        <a:rPr kumimoji="1" lang="en-US" altLang="ja-JP" dirty="0" smtClean="0"/>
                        <a:t>Sn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30000" dirty="0" smtClean="0"/>
                        <a:t>112</a:t>
                      </a:r>
                      <a:r>
                        <a:rPr kumimoji="1" lang="en-US" altLang="ja-JP" dirty="0" smtClean="0"/>
                        <a:t>Sn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269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0.09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</a:t>
                      </a:r>
                      <a:r>
                        <a:rPr kumimoji="1" lang="en-US" altLang="ja-JP" baseline="0" dirty="0" smtClean="0"/>
                        <a:t> </a:t>
                      </a:r>
                      <a:endParaRPr kumimoji="1" lang="ja-JP" altLang="en-US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4/30-5/4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30000" dirty="0" smtClean="0"/>
                        <a:t>112</a:t>
                      </a:r>
                      <a:r>
                        <a:rPr kumimoji="1" lang="en-US" altLang="ja-JP" dirty="0" smtClean="0"/>
                        <a:t>Sn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30000" dirty="0" smtClean="0"/>
                        <a:t>124</a:t>
                      </a:r>
                      <a:r>
                        <a:rPr kumimoji="1" lang="en-US" altLang="ja-JP" dirty="0" smtClean="0"/>
                        <a:t>Sn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5</a:t>
                      </a:r>
                      <a:endParaRPr kumimoji="1" lang="ja-JP" altLang="en-US" dirty="0" smtClean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5/4-5/6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kumimoji="1" lang="en-US" altLang="ja-JP" sz="2800" baseline="30000" dirty="0" smtClean="0"/>
                        <a:t>238</a:t>
                      </a:r>
                      <a:r>
                        <a:rPr kumimoji="1" lang="ja-JP" altLang="en-US" sz="2800" dirty="0" smtClean="0"/>
                        <a:t>Ｕ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30000" dirty="0" smtClean="0"/>
                        <a:t>132</a:t>
                      </a:r>
                      <a:r>
                        <a:rPr kumimoji="1" lang="en-US" altLang="ja-JP" dirty="0" smtClean="0"/>
                        <a:t>Sn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30000" dirty="0" smtClean="0"/>
                        <a:t>124</a:t>
                      </a:r>
                      <a:r>
                        <a:rPr kumimoji="1" lang="en-US" altLang="ja-JP" dirty="0" smtClean="0"/>
                        <a:t>Sn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269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0.22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</a:t>
                      </a:r>
                      <a:endParaRPr kumimoji="1" lang="ja-JP" altLang="en-US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5/25-5/29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30000" dirty="0" smtClean="0"/>
                        <a:t>124</a:t>
                      </a:r>
                      <a:r>
                        <a:rPr kumimoji="1" lang="en-US" altLang="ja-JP" dirty="0" smtClean="0"/>
                        <a:t>Sn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30000" dirty="0" smtClean="0"/>
                        <a:t>112</a:t>
                      </a:r>
                      <a:r>
                        <a:rPr kumimoji="1" lang="en-US" altLang="ja-JP" dirty="0" smtClean="0"/>
                        <a:t>Sn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5</a:t>
                      </a:r>
                      <a:endParaRPr kumimoji="1" lang="ja-JP" altLang="en-US" dirty="0" smtClean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5/30-6/1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00271"/>
              </p:ext>
            </p:extLst>
          </p:nvPr>
        </p:nvGraphicFramePr>
        <p:xfrm>
          <a:off x="6081493" y="2278986"/>
          <a:ext cx="600091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031"/>
                <a:gridCol w="1448656"/>
                <a:gridCol w="996593"/>
                <a:gridCol w="585627"/>
                <a:gridCol w="883578"/>
                <a:gridCol w="1140431"/>
              </a:tblGrid>
              <a:tr h="330211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Z=1,2,3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100,</a:t>
                      </a:r>
                      <a:r>
                        <a:rPr kumimoji="1" lang="en-US" altLang="ja-JP" baseline="0" dirty="0" smtClean="0"/>
                        <a:t> 200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0.6</a:t>
                      </a:r>
                      <a:endParaRPr kumimoji="1" lang="ja-JP" altLang="en-US" dirty="0" smtClean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6/1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2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149" y="-374477"/>
            <a:ext cx="5808535" cy="396358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265702" y="1320922"/>
            <a:ext cx="1228392" cy="3650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chemeClr val="tx1"/>
                </a:solidFill>
              </a:rPr>
              <a:t>Beam pipe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275" y="77640"/>
            <a:ext cx="6630558" cy="485775"/>
          </a:xfrm>
        </p:spPr>
        <p:txBody>
          <a:bodyPr>
            <a:noAutofit/>
          </a:bodyPr>
          <a:lstStyle/>
          <a:p>
            <a:r>
              <a:rPr kumimoji="1" lang="en-US" altLang="ko-KR" sz="2800" dirty="0" smtClean="0">
                <a:solidFill>
                  <a:srgbClr val="FF0000"/>
                </a:solidFill>
              </a:rPr>
              <a:t>Types of events (top views: x vs. z)</a:t>
            </a:r>
            <a:endParaRPr kumimoji="1"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cxnSp>
        <p:nvCxnSpPr>
          <p:cNvPr id="49" name="직선 연결선[R] 48"/>
          <p:cNvCxnSpPr/>
          <p:nvPr/>
        </p:nvCxnSpPr>
        <p:spPr>
          <a:xfrm>
            <a:off x="7567621" y="1796790"/>
            <a:ext cx="0" cy="279874"/>
          </a:xfrm>
          <a:prstGeom prst="line">
            <a:avLst/>
          </a:prstGeom>
          <a:ln w="12700">
            <a:solidFill>
              <a:srgbClr val="0643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Content Placeholder 3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7377" y="1057773"/>
            <a:ext cx="220266" cy="940595"/>
          </a:xfrm>
          <a:prstGeom prst="rect">
            <a:avLst/>
          </a:prstGeom>
        </p:spPr>
      </p:pic>
      <p:pic>
        <p:nvPicPr>
          <p:cNvPr id="29" name="Content Placeholder 3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0C2C4"/>
              </a:clrFrom>
              <a:clrTo>
                <a:srgbClr val="C0C2C4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4772" y="1469874"/>
            <a:ext cx="102691" cy="20538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197246" y="786369"/>
            <a:ext cx="91275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dirty="0">
                <a:solidFill>
                  <a:srgbClr val="FF0000"/>
                </a:solidFill>
              </a:rPr>
              <a:t>Target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77376" y="1297782"/>
            <a:ext cx="45719" cy="44809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grpSp>
        <p:nvGrpSpPr>
          <p:cNvPr id="15" name="Group 14"/>
          <p:cNvGrpSpPr/>
          <p:nvPr/>
        </p:nvGrpSpPr>
        <p:grpSpPr>
          <a:xfrm>
            <a:off x="4722" y="1212457"/>
            <a:ext cx="5935427" cy="5326455"/>
            <a:chOff x="57379" y="1165842"/>
            <a:chExt cx="5935427" cy="5326455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388" y="3034244"/>
              <a:ext cx="5763418" cy="345805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57379" y="1165842"/>
              <a:ext cx="41138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Reaction upstream</a:t>
              </a:r>
              <a:r>
                <a:rPr lang="en-US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 before target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23" y="453646"/>
            <a:ext cx="3735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Reaction on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target: good event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33245" y="2154467"/>
            <a:ext cx="1606337" cy="43858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2250" dirty="0"/>
              <a:t> </a:t>
            </a:r>
            <a:r>
              <a:rPr lang="en-US" sz="2250" b="1" dirty="0"/>
              <a:t>Active Veto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489585" y="1760939"/>
            <a:ext cx="473905" cy="423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0" y="1957013"/>
            <a:ext cx="11833416" cy="4595579"/>
            <a:chOff x="0" y="1957013"/>
            <a:chExt cx="11833416" cy="4595579"/>
          </a:xfrm>
        </p:grpSpPr>
        <p:sp>
          <p:nvSpPr>
            <p:cNvPr id="4" name="Rectangle 3"/>
            <p:cNvSpPr/>
            <p:nvPr/>
          </p:nvSpPr>
          <p:spPr>
            <a:xfrm>
              <a:off x="0" y="1957013"/>
              <a:ext cx="508825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reaction with gas inside TPC: </a:t>
              </a:r>
              <a:endPara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sz="24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Active target events;</a:t>
              </a:r>
            </a:p>
            <a:p>
              <a:r>
                <a:rPr lang="en-US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448097" y="3095882"/>
              <a:ext cx="5385319" cy="3456710"/>
              <a:chOff x="5009930" y="1578991"/>
              <a:chExt cx="3895105" cy="2048728"/>
            </a:xfrm>
          </p:grpSpPr>
          <p:pic>
            <p:nvPicPr>
              <p:cNvPr id="32" name="그림 9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43363" y="1578991"/>
                <a:ext cx="3661672" cy="204872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5009930" y="1915765"/>
                <a:ext cx="3250511" cy="1674617"/>
                <a:chOff x="-1409268" y="5387455"/>
                <a:chExt cx="3250511" cy="1674617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-1368079" y="5387455"/>
                  <a:ext cx="93151" cy="3206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 rot="16200000">
                  <a:off x="-1575987" y="5679326"/>
                  <a:ext cx="616591" cy="2831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125" dirty="0"/>
                    <a:t>x(mm)</a:t>
                  </a: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 rot="5400000">
                  <a:off x="1502107" y="6925009"/>
                  <a:ext cx="70926" cy="203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233897" y="6271287"/>
                  <a:ext cx="607346" cy="2831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25" dirty="0"/>
                    <a:t>z(mm)</a:t>
                  </a:r>
                </a:p>
              </p:txBody>
            </p:sp>
          </p:grpSp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7473" r="26199" b="8076"/>
          <a:stretch/>
        </p:blipFill>
        <p:spPr>
          <a:xfrm>
            <a:off x="8169514" y="424211"/>
            <a:ext cx="3539710" cy="23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9" y="444346"/>
            <a:ext cx="10541542" cy="59693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5197" y="689050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baseline="30000" dirty="0">
                <a:solidFill>
                  <a:srgbClr val="FF0000"/>
                </a:solidFill>
              </a:rPr>
              <a:t>132</a:t>
            </a:r>
            <a:r>
              <a:rPr lang="en-US" sz="3200" b="1" i="1" dirty="0">
                <a:solidFill>
                  <a:srgbClr val="FF0000"/>
                </a:solidFill>
              </a:rPr>
              <a:t>Sn+</a:t>
            </a:r>
            <a:r>
              <a:rPr lang="en-US" sz="3200" b="1" i="1" baseline="30000" dirty="0">
                <a:solidFill>
                  <a:srgbClr val="FF0000"/>
                </a:solidFill>
              </a:rPr>
              <a:t>124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7439" y="1710425"/>
            <a:ext cx="55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9115" y="1710426"/>
            <a:ext cx="55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9217" y="19592"/>
            <a:ext cx="322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Particle ID spectra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9512" y="1709149"/>
            <a:ext cx="552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3768" y="1029121"/>
            <a:ext cx="84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He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8029" y="1124374"/>
            <a:ext cx="84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4</a:t>
            </a:r>
            <a:r>
              <a:rPr lang="en-US" sz="3200" dirty="0" smtClean="0">
                <a:solidFill>
                  <a:srgbClr val="FF0000"/>
                </a:solidFill>
              </a:rPr>
              <a:t>He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41" y="4825457"/>
            <a:ext cx="831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440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endParaRPr lang="en-US" sz="4400" baseline="30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0880" y="3487596"/>
            <a:ext cx="831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440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endParaRPr lang="en-US" sz="4400" baseline="300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936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6413445" y="4308788"/>
            <a:ext cx="32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      collaboration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6070022" y="4381682"/>
            <a:ext cx="1267487" cy="4471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457204" y="6021858"/>
            <a:ext cx="916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Participants: H</a:t>
            </a:r>
            <a:r>
              <a:rPr lang="en-US" dirty="0"/>
              <a:t>. </a:t>
            </a:r>
            <a:r>
              <a:rPr lang="en-US" dirty="0" smtClean="0"/>
              <a:t>Baba, </a:t>
            </a:r>
            <a:r>
              <a:rPr lang="en-US" dirty="0" err="1" smtClean="0"/>
              <a:t>Chica</a:t>
            </a:r>
            <a:r>
              <a:rPr lang="en-US" dirty="0" smtClean="0"/>
              <a:t>, Ichihara, Kondo, T. Nakamura, H. Otsu, Saito, </a:t>
            </a:r>
            <a:r>
              <a:rPr lang="en-US" dirty="0" err="1"/>
              <a:t>Togano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09865" y="6379789"/>
            <a:ext cx="809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NeuLAND</a:t>
            </a:r>
            <a:r>
              <a:rPr lang="en-US" dirty="0" smtClean="0"/>
              <a:t> Collaboration: Leyla </a:t>
            </a:r>
            <a:r>
              <a:rPr lang="en-US" dirty="0" err="1" smtClean="0"/>
              <a:t>Atar</a:t>
            </a:r>
            <a:r>
              <a:rPr lang="en-US" dirty="0" smtClean="0"/>
              <a:t>, Tom </a:t>
            </a:r>
            <a:r>
              <a:rPr lang="en-US" dirty="0" err="1" smtClean="0"/>
              <a:t>Aumann</a:t>
            </a:r>
            <a:r>
              <a:rPr lang="en-US" dirty="0" smtClean="0"/>
              <a:t>, Igor </a:t>
            </a:r>
            <a:r>
              <a:rPr lang="en-US" dirty="0" err="1" smtClean="0"/>
              <a:t>Gasparic</a:t>
            </a:r>
            <a:r>
              <a:rPr lang="en-US" dirty="0" smtClean="0"/>
              <a:t>, A. </a:t>
            </a:r>
            <a:r>
              <a:rPr lang="en-US" dirty="0" err="1" smtClean="0"/>
              <a:t>Horvat</a:t>
            </a:r>
            <a:r>
              <a:rPr lang="en-US" dirty="0" smtClean="0"/>
              <a:t>, H. </a:t>
            </a:r>
            <a:r>
              <a:rPr lang="en-US" dirty="0" err="1" smtClean="0"/>
              <a:t>Scheit</a:t>
            </a:r>
            <a:endParaRPr lang="en-US" dirty="0" smtClean="0"/>
          </a:p>
        </p:txBody>
      </p:sp>
      <p:pic>
        <p:nvPicPr>
          <p:cNvPr id="14" name="Picture 6" descr="http://www.phy.ornl.gov/hribf/template/doe-logo-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7668" y="4928090"/>
            <a:ext cx="1649885" cy="64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portalnikkei.com.br/wp-content/uploads/2013/02/MEXT_ES_iPS_cell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003" y="4855937"/>
            <a:ext cx="1353102" cy="78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0" y="-667308"/>
            <a:ext cx="10058400" cy="66805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807120" y="-89732"/>
            <a:ext cx="2866987" cy="7017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A0AB6"/>
                </a:solidFill>
              </a:rPr>
              <a:t>On Site Experimenters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J. Barney (MSU)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G. </a:t>
            </a:r>
            <a:r>
              <a:rPr lang="en-US" dirty="0" err="1" smtClean="0">
                <a:solidFill>
                  <a:srgbClr val="FF0000"/>
                </a:solidFill>
              </a:rPr>
              <a:t>Cerizza</a:t>
            </a:r>
            <a:r>
              <a:rPr lang="en-US" dirty="0" smtClean="0">
                <a:solidFill>
                  <a:srgbClr val="FF0000"/>
                </a:solidFill>
              </a:rPr>
              <a:t> (MSU)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J. Estee (MSU)</a:t>
            </a:r>
          </a:p>
          <a:p>
            <a:r>
              <a:rPr lang="en-US" dirty="0" smtClean="0"/>
              <a:t>B. Hong (Korea U)</a:t>
            </a:r>
          </a:p>
          <a:p>
            <a:r>
              <a:rPr lang="en-US" dirty="0" smtClean="0"/>
              <a:t>T. </a:t>
            </a:r>
            <a:r>
              <a:rPr lang="en-US" dirty="0" err="1" smtClean="0"/>
              <a:t>Isobe</a:t>
            </a:r>
            <a:r>
              <a:rPr lang="en-US" dirty="0" smtClean="0"/>
              <a:t> (RIKEN)*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G. </a:t>
            </a:r>
            <a:r>
              <a:rPr lang="en-US" dirty="0" err="1" smtClean="0">
                <a:solidFill>
                  <a:srgbClr val="FF0000"/>
                </a:solidFill>
              </a:rPr>
              <a:t>Jhang</a:t>
            </a:r>
            <a:r>
              <a:rPr lang="en-US" dirty="0" smtClean="0">
                <a:solidFill>
                  <a:srgbClr val="FF0000"/>
                </a:solidFill>
              </a:rPr>
              <a:t> (Korea U)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M. Kaneko (Kyoto U)</a:t>
            </a:r>
          </a:p>
          <a:p>
            <a:r>
              <a:rPr lang="en-US" dirty="0" smtClean="0"/>
              <a:t>M. </a:t>
            </a:r>
            <a:r>
              <a:rPr lang="en-US" dirty="0" err="1" smtClean="0"/>
              <a:t>Kurata</a:t>
            </a:r>
            <a:r>
              <a:rPr lang="en-US" dirty="0" smtClean="0"/>
              <a:t>-Nishimura (RIKEN)</a:t>
            </a:r>
          </a:p>
          <a:p>
            <a:r>
              <a:rPr lang="en-US" dirty="0" smtClean="0"/>
              <a:t>P. </a:t>
            </a:r>
            <a:r>
              <a:rPr lang="en-US" dirty="0" err="1" smtClean="0"/>
              <a:t>Lasko</a:t>
            </a:r>
            <a:r>
              <a:rPr lang="en-US" dirty="0" smtClean="0"/>
              <a:t> (IFN, Krakow)</a:t>
            </a:r>
          </a:p>
          <a:p>
            <a:r>
              <a:rPr lang="en-US" dirty="0" smtClean="0"/>
              <a:t>H. Lee (RISP)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J. Lee (Korea U)</a:t>
            </a:r>
          </a:p>
          <a:p>
            <a:r>
              <a:rPr lang="en-US" dirty="0" smtClean="0"/>
              <a:t>J. Lukasik (IFN, Krakow)</a:t>
            </a:r>
          </a:p>
          <a:p>
            <a:r>
              <a:rPr lang="en-US" dirty="0" smtClean="0"/>
              <a:t>W. Lynch (MSU)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A. McIntosh (TAMU)</a:t>
            </a:r>
          </a:p>
          <a:p>
            <a:r>
              <a:rPr lang="en-US" dirty="0" smtClean="0"/>
              <a:t>P. </a:t>
            </a:r>
            <a:r>
              <a:rPr lang="en-US" dirty="0" err="1" smtClean="0"/>
              <a:t>Morfouace</a:t>
            </a:r>
            <a:r>
              <a:rPr lang="en-US" dirty="0" smtClean="0"/>
              <a:t> (MSU)</a:t>
            </a:r>
          </a:p>
          <a:p>
            <a:r>
              <a:rPr lang="en-US" dirty="0" smtClean="0"/>
              <a:t>T. Murakami (Kyoto U)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S. Nishimura (RIKEN)</a:t>
            </a:r>
          </a:p>
          <a:p>
            <a:r>
              <a:rPr lang="en-US" dirty="0" smtClean="0"/>
              <a:t>P. </a:t>
            </a:r>
            <a:r>
              <a:rPr lang="en-US" dirty="0" err="1" smtClean="0"/>
              <a:t>Pawlowski</a:t>
            </a:r>
            <a:r>
              <a:rPr lang="en-US" dirty="0" smtClean="0"/>
              <a:t> (IFN, Krakow)</a:t>
            </a:r>
          </a:p>
          <a:p>
            <a:r>
              <a:rPr lang="en-US" dirty="0" smtClean="0"/>
              <a:t>C. Santamaria (MSU)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R. Shane (MSU)</a:t>
            </a:r>
          </a:p>
          <a:p>
            <a:r>
              <a:rPr lang="en-US" dirty="0" smtClean="0"/>
              <a:t>D. Suzuki (RIKEN)</a:t>
            </a:r>
          </a:p>
          <a:p>
            <a:r>
              <a:rPr lang="en-US" dirty="0" smtClean="0"/>
              <a:t>B. Tsang (MSU)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Y. Zhang (Tsinghua U)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*spokespersons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36097" y="12032"/>
            <a:ext cx="1267487" cy="6337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287489" y="12032"/>
            <a:ext cx="531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Postdoc position available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0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t="14568" r="9061" b="19767"/>
          <a:stretch/>
        </p:blipFill>
        <p:spPr>
          <a:xfrm>
            <a:off x="127611" y="166734"/>
            <a:ext cx="2040422" cy="1020211"/>
          </a:xfrm>
          <a:prstGeom prst="rect">
            <a:avLst/>
          </a:prstGeom>
        </p:spPr>
      </p:pic>
      <p:pic>
        <p:nvPicPr>
          <p:cNvPr id="38" name="Picture 6" descr="http://www.phy.ornl.gov/hribf/template/doe-logo-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7857" y="5810377"/>
            <a:ext cx="2199847" cy="8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portalnikkei.com.br/wp-content/uploads/2013/02/MEXT_ES_iPS_cell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8347" y="5619741"/>
            <a:ext cx="1804136" cy="10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26218" y="84717"/>
            <a:ext cx="8727713" cy="5866095"/>
            <a:chOff x="100621" y="168488"/>
            <a:chExt cx="8727713" cy="5866095"/>
          </a:xfrm>
        </p:grpSpPr>
        <p:pic>
          <p:nvPicPr>
            <p:cNvPr id="28" name="Content Placeholder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404" r="8020" b="4201"/>
            <a:stretch/>
          </p:blipFill>
          <p:spPr>
            <a:xfrm>
              <a:off x="3800649" y="5177046"/>
              <a:ext cx="659747" cy="857537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8649" y="2663549"/>
              <a:ext cx="629685" cy="839580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8399" y="168488"/>
              <a:ext cx="685968" cy="914624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2890" y="381000"/>
              <a:ext cx="720134" cy="96017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0133" y="1629951"/>
              <a:ext cx="639175" cy="85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8388" y="408546"/>
              <a:ext cx="678815" cy="9050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1472" y="168488"/>
              <a:ext cx="685968" cy="914624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7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3133" y="1626160"/>
              <a:ext cx="644860" cy="8598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1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198" y="899436"/>
              <a:ext cx="696125" cy="9428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46856" y="880777"/>
              <a:ext cx="717815" cy="980129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9984" y="5147111"/>
              <a:ext cx="677456" cy="872252"/>
            </a:xfrm>
            <a:prstGeom prst="roundRect">
              <a:avLst>
                <a:gd name="adj" fmla="val 16667"/>
              </a:avLst>
            </a:prstGeom>
            <a:ln w="57150"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4" name="Group 33"/>
            <p:cNvGrpSpPr/>
            <p:nvPr/>
          </p:nvGrpSpPr>
          <p:grpSpPr>
            <a:xfrm>
              <a:off x="4193913" y="1230959"/>
              <a:ext cx="773585" cy="1183800"/>
              <a:chOff x="3708066" y="1099894"/>
              <a:chExt cx="634362" cy="970750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24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8066" y="1099894"/>
                <a:ext cx="634362" cy="794938"/>
              </a:xfrm>
              <a:prstGeom prst="rect">
                <a:avLst/>
              </a:prstGeom>
            </p:spPr>
          </p:pic>
          <p:pic>
            <p:nvPicPr>
              <p:cNvPr id="42" name="Picture 2" descr="http://www.egr.msu.edu/beclub/msulogo.gif"/>
              <p:cNvPicPr>
                <a:picLocks noChangeAspect="1" noChangeArrowheads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3084" y="1875559"/>
                <a:ext cx="591498" cy="195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3876" y="1547027"/>
              <a:ext cx="724332" cy="81125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5142" y="1578294"/>
              <a:ext cx="753390" cy="74871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5456" y="2658284"/>
              <a:ext cx="819509" cy="92547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338" y="3720758"/>
              <a:ext cx="835408" cy="83540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1080" y="3715900"/>
              <a:ext cx="841514" cy="84512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2997" y="2596567"/>
              <a:ext cx="884808" cy="88480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3657" y="2703721"/>
              <a:ext cx="850720" cy="77096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3" cstate="email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7008" y="2674209"/>
              <a:ext cx="642871" cy="808721"/>
            </a:xfrm>
            <a:prstGeom prst="roundRect">
              <a:avLst>
                <a:gd name="adj" fmla="val 16667"/>
              </a:avLst>
            </a:prstGeom>
            <a:ln w="3175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5" cstate="email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1000" y="2684870"/>
              <a:ext cx="590550" cy="787400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7" cstate="email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5563" y="2662587"/>
              <a:ext cx="609073" cy="81209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2362200" y="1138820"/>
              <a:ext cx="4364870" cy="38903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850" y="2662587"/>
              <a:ext cx="669145" cy="823498"/>
            </a:xfrm>
            <a:prstGeom prst="roundRect">
              <a:avLst>
                <a:gd name="adj" fmla="val 16667"/>
              </a:avLst>
            </a:prstGeom>
            <a:ln w="3175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4215" y="3676414"/>
              <a:ext cx="640285" cy="85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8737" y="3633441"/>
              <a:ext cx="644860" cy="85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856" y="4332036"/>
              <a:ext cx="717815" cy="9365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2890" y="4873727"/>
              <a:ext cx="720134" cy="8857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6" name="31969F40-8D36-40A2-A256-4D19EF2831D3" descr="2DD909E3-6C57-402E-BEE3-8349C1280E91@rarfadv"/>
            <p:cNvPicPr>
              <a:picLocks noChangeAspect="1" noChangeArrowheads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21" y="2662587"/>
              <a:ext cx="659216" cy="823498"/>
            </a:xfrm>
            <a:prstGeom prst="roundRect">
              <a:avLst>
                <a:gd name="adj" fmla="val 16667"/>
              </a:avLst>
            </a:prstGeom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3385" y="4332324"/>
              <a:ext cx="696991" cy="8476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0211" y="4887567"/>
              <a:ext cx="681067" cy="890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994" y="2586171"/>
            <a:ext cx="741840" cy="928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823" y="4014299"/>
            <a:ext cx="876300" cy="876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611" y="1120481"/>
            <a:ext cx="181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construction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818164" y="30508"/>
            <a:ext cx="223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Thank you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19759" y="1340876"/>
            <a:ext cx="5949664" cy="3073239"/>
            <a:chOff x="320130" y="2661676"/>
            <a:chExt cx="5949664" cy="3073239"/>
          </a:xfrm>
        </p:grpSpPr>
        <p:pic>
          <p:nvPicPr>
            <p:cNvPr id="20" name="Picture 19" descr="SAMURAI_setup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9957" y="2861665"/>
              <a:ext cx="2899837" cy="1920474"/>
            </a:xfrm>
            <a:prstGeom prst="rect">
              <a:avLst/>
            </a:prstGeom>
          </p:spPr>
        </p:pic>
        <p:pic>
          <p:nvPicPr>
            <p:cNvPr id="21" name="Picture 2" descr="C:\Users\amcintosh\Documents\ConfMtgWrkshp\2012_June_RIKEN_RIBF_UsersMeeting\STPC_Presentation\STPC_DrawingViews\samurai_tpc_2012jun04_Exploded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3" r="31641"/>
            <a:stretch/>
          </p:blipFill>
          <p:spPr bwMode="auto">
            <a:xfrm>
              <a:off x="320130" y="2661676"/>
              <a:ext cx="2953722" cy="30732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 flipH="1" flipV="1">
              <a:off x="3119972" y="3161648"/>
              <a:ext cx="2299870" cy="54996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320015" y="4011599"/>
              <a:ext cx="2749845" cy="114993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https://scontent.xx.fbcdn.net/v/t1.0-9/297899_165555080199361_1288191153_n.jpg?oh=4efe2a7789e7e206bf2706b0aa5c4f49&amp;oe=580F18E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07" y="3815482"/>
            <a:ext cx="3287128" cy="246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SAMURAI Spectrometer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19471" y="2390817"/>
            <a:ext cx="4259427" cy="195815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69489" y="2690799"/>
            <a:ext cx="3048238" cy="272869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08" y="301179"/>
            <a:ext cx="4175559" cy="3131669"/>
          </a:xfrm>
        </p:spPr>
      </p:pic>
      <p:sp>
        <p:nvSpPr>
          <p:cNvPr id="10" name="Cloud Callout 9"/>
          <p:cNvSpPr/>
          <p:nvPr/>
        </p:nvSpPr>
        <p:spPr>
          <a:xfrm>
            <a:off x="7794707" y="0"/>
            <a:ext cx="2018272" cy="1197421"/>
          </a:xfrm>
          <a:prstGeom prst="cloudCallout">
            <a:avLst>
              <a:gd name="adj1" fmla="val -10765"/>
              <a:gd name="adj2" fmla="val 943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333FF"/>
                </a:solidFill>
              </a:rPr>
              <a:t>Will it fit?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892743" y="1691482"/>
            <a:ext cx="65674" cy="650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76276" y="1659553"/>
            <a:ext cx="68437" cy="678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821821" y="1492250"/>
            <a:ext cx="125845" cy="1247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06673" y="1431466"/>
            <a:ext cx="135478" cy="134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268691" y="3214255"/>
            <a:ext cx="1593273" cy="797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Yes!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21821" y="6294130"/>
            <a:ext cx="203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Summer, 2011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250" y="4435759"/>
            <a:ext cx="624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Acknowledgement: Jon Barney for some of the interesting graphics in this talk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3608" y="6471067"/>
            <a:ext cx="214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Barney, Justin, Chan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8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46"/>
          <p:cNvGrpSpPr/>
          <p:nvPr/>
        </p:nvGrpSpPr>
        <p:grpSpPr>
          <a:xfrm>
            <a:off x="2737555" y="1447800"/>
            <a:ext cx="5720645" cy="5257800"/>
            <a:chOff x="391048" y="700506"/>
            <a:chExt cx="6603831" cy="6069530"/>
          </a:xfrm>
        </p:grpSpPr>
        <p:pic>
          <p:nvPicPr>
            <p:cNvPr id="5122" name="Picture 2" descr="C:\Users\amcintosh\Documents\ConfMtgWrkshp\2012_June_RIKEN_RIBF_UsersMeeting\STPC_Presentation\STPC_DrawingViews\samurai_tpc_2012jun04_Exploded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9"/>
            <a:stretch/>
          </p:blipFill>
          <p:spPr bwMode="auto">
            <a:xfrm>
              <a:off x="1076848" y="700506"/>
              <a:ext cx="5918031" cy="6069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91048" y="3276600"/>
              <a:ext cx="764620" cy="390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Beam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24448" y="3276600"/>
              <a:ext cx="962812" cy="408057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1610248" y="5105400"/>
            <a:ext cx="2428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Thin-Walled Enclosure</a:t>
            </a:r>
          </a:p>
          <a:p>
            <a:r>
              <a:rPr lang="en-US" sz="1400" dirty="0"/>
              <a:t>Protects internal </a:t>
            </a:r>
          </a:p>
          <a:p>
            <a:r>
              <a:rPr lang="en-US" sz="1400" dirty="0"/>
              <a:t>components, seals </a:t>
            </a:r>
          </a:p>
          <a:p>
            <a:r>
              <a:rPr lang="en-US" sz="1400" dirty="0"/>
              <a:t>insulation gas volume, and supports pad plane while allowing particles to continue on to ancillary detectors.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3400" y="228601"/>
            <a:ext cx="243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Rigid Top Plate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Primary structural member,</a:t>
            </a:r>
          </a:p>
          <a:p>
            <a:r>
              <a:rPr lang="en-US" sz="1400" dirty="0">
                <a:solidFill>
                  <a:schemeClr val="bg1"/>
                </a:solidFill>
              </a:rPr>
              <a:t>reinforced with ribs.</a:t>
            </a:r>
          </a:p>
          <a:p>
            <a:r>
              <a:rPr lang="en-US" sz="1400" dirty="0">
                <a:solidFill>
                  <a:schemeClr val="bg1"/>
                </a:solidFill>
              </a:rPr>
              <a:t>Holds pad plane and wire planes.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5848" y="1600201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Pad Plane (</a:t>
            </a:r>
            <a:r>
              <a:rPr lang="en-US" sz="1400" b="1" dirty="0"/>
              <a:t>12096 pads)</a:t>
            </a:r>
          </a:p>
          <a:p>
            <a:endParaRPr lang="en-US" sz="1400" dirty="0"/>
          </a:p>
          <a:p>
            <a:r>
              <a:rPr lang="en-US" sz="1400" dirty="0"/>
              <a:t>Mounted to bottom of </a:t>
            </a:r>
          </a:p>
          <a:p>
            <a:r>
              <a:rPr lang="en-US" sz="1400" dirty="0"/>
              <a:t>top plate. Used to measure particle ionization tracks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0248" y="1905001"/>
            <a:ext cx="2340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Field Cage</a:t>
            </a:r>
          </a:p>
          <a:p>
            <a:r>
              <a:rPr lang="en-US" sz="1400" dirty="0"/>
              <a:t>Defines uniform electric field.</a:t>
            </a:r>
          </a:p>
          <a:p>
            <a:r>
              <a:rPr lang="en-US" sz="1400" dirty="0"/>
              <a:t>Contains detector gas.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10600" y="4495801"/>
            <a:ext cx="2079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Voltage Step-Down</a:t>
            </a:r>
          </a:p>
          <a:p>
            <a:r>
              <a:rPr lang="en-US" sz="1400" dirty="0"/>
              <a:t>Prevent sparking from cathode (20kV) to ground</a:t>
            </a:r>
          </a:p>
        </p:txBody>
      </p:sp>
      <p:cxnSp>
        <p:nvCxnSpPr>
          <p:cNvPr id="23" name="Straight Arrow Connector 22"/>
          <p:cNvCxnSpPr>
            <a:stCxn id="6" idx="1"/>
          </p:cNvCxnSpPr>
          <p:nvPr/>
        </p:nvCxnSpPr>
        <p:spPr>
          <a:xfrm flipH="1">
            <a:off x="7213600" y="2200366"/>
            <a:ext cx="1102248" cy="7460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7327900" y="4241800"/>
            <a:ext cx="1282700" cy="482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807200" y="533400"/>
            <a:ext cx="1270000" cy="13335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591448" y="4978400"/>
            <a:ext cx="1755252" cy="508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657600" y="4495800"/>
            <a:ext cx="3048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590800" y="4191000"/>
            <a:ext cx="838200" cy="76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712274" y="2525152"/>
            <a:ext cx="1596326" cy="9546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39648" y="3048001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Wire Planes (e- </a:t>
            </a:r>
            <a:r>
              <a:rPr lang="en-US" sz="1600" b="1" dirty="0" err="1"/>
              <a:t>mult</a:t>
            </a:r>
            <a:r>
              <a:rPr lang="en-US" sz="1600" b="1" dirty="0"/>
              <a:t>)</a:t>
            </a:r>
            <a:endParaRPr lang="en-US" sz="1400" dirty="0"/>
          </a:p>
          <a:p>
            <a:r>
              <a:rPr lang="en-US" sz="1400" dirty="0">
                <a:solidFill>
                  <a:schemeClr val="bg1"/>
                </a:solidFill>
              </a:rPr>
              <a:t>Mounted below pad plane.</a:t>
            </a:r>
          </a:p>
          <a:p>
            <a:r>
              <a:rPr lang="en-US" sz="1400" dirty="0">
                <a:solidFill>
                  <a:schemeClr val="bg1"/>
                </a:solidFill>
              </a:rPr>
              <a:t>Provide signal multiplication and gate for unwanted events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251700" y="3098800"/>
            <a:ext cx="987948" cy="177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 descr="I:\projects\sTPC\photo\wire-planes\mounted-ground-boards\DSCN44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2193" y="1912620"/>
            <a:ext cx="1958007" cy="112585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 descr="P10106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3" y="4808220"/>
            <a:ext cx="1803545" cy="135169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8087248" y="6019801"/>
            <a:ext cx="2416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Rails</a:t>
            </a:r>
            <a:endParaRPr lang="en-US" sz="1400" b="1" dirty="0"/>
          </a:p>
          <a:p>
            <a:r>
              <a:rPr lang="en-US" sz="1400" dirty="0"/>
              <a:t>For inserting TPC into SAMURAI vacuum chamber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6756400" y="6248400"/>
            <a:ext cx="13208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8153400" y="5791200"/>
            <a:ext cx="762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3626166" y="79529"/>
            <a:ext cx="4038600" cy="4769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endParaRPr lang="en-US" sz="3200" dirty="0"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09565" y="577217"/>
            <a:ext cx="1973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Front End Electronics</a:t>
            </a:r>
          </a:p>
          <a:p>
            <a:r>
              <a:rPr lang="en-US" sz="1400" dirty="0">
                <a:solidFill>
                  <a:schemeClr val="bg1"/>
                </a:solidFill>
              </a:rPr>
              <a:t>STAR FEE for testing,</a:t>
            </a:r>
          </a:p>
          <a:p>
            <a:r>
              <a:rPr lang="en-US" sz="1400" dirty="0">
                <a:solidFill>
                  <a:schemeClr val="bg1"/>
                </a:solidFill>
              </a:rPr>
              <a:t>ultimately use GET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419600" y="1066800"/>
            <a:ext cx="2400300" cy="1231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067448" y="4614446"/>
            <a:ext cx="1753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Target Mechanism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24000" y="3962401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Calibration Laser Optics</a:t>
            </a:r>
          </a:p>
        </p:txBody>
      </p:sp>
      <p:pic>
        <p:nvPicPr>
          <p:cNvPr id="1028" name="Picture 4" descr="I:\projects\sTPC\photo\TO-SORT\top plate and fee cards\DSCN4662.JPG"/>
          <p:cNvPicPr>
            <a:picLocks noChangeAspect="1" noChangeArrowheads="1"/>
          </p:cNvPicPr>
          <p:nvPr/>
        </p:nvPicPr>
        <p:blipFill>
          <a:blip r:embed="rId5" cstate="email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041" y="533401"/>
            <a:ext cx="1488559" cy="10668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2" descr="C:\Users\amcintosh\Documents\ConfMtgWrkshp\2012_June_RIKEN_RIBF_UsersMeeting\STPC_Presentation\TPC_Rotation3.GIF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397798"/>
            <a:ext cx="2145785" cy="13716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:\projects\sTPC\photo\TO-SORT\2013_03_11\P100065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352800"/>
            <a:ext cx="2198077" cy="1143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7" name="Straight Arrow Connector 36"/>
          <p:cNvCxnSpPr/>
          <p:nvPr/>
        </p:nvCxnSpPr>
        <p:spPr>
          <a:xfrm>
            <a:off x="4993582" y="3795734"/>
            <a:ext cx="1600200" cy="533400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208331">
            <a:off x="5331074" y="361434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1.5m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629400" y="3886200"/>
            <a:ext cx="914400" cy="381000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20390637">
            <a:off x="6810495" y="3611464"/>
            <a:ext cx="66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1m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6629400" y="3657600"/>
            <a:ext cx="0" cy="533400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5400000">
            <a:off x="6076329" y="3730179"/>
            <a:ext cx="82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0.5m</a:t>
            </a:r>
          </a:p>
        </p:txBody>
      </p:sp>
      <p:pic>
        <p:nvPicPr>
          <p:cNvPr id="56" name="Picture 2" descr="I:\projects\sTPC\photo\field-cage\FC gluing\gluing-tp\P100043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00" y="2207361"/>
            <a:ext cx="2363428" cy="1293196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5851982" y="56852"/>
            <a:ext cx="1380466" cy="690233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577299" y="36582"/>
            <a:ext cx="455151" cy="803534"/>
            <a:chOff x="3721652" y="1215225"/>
            <a:chExt cx="634362" cy="95296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52" y="1215225"/>
              <a:ext cx="634362" cy="794938"/>
            </a:xfrm>
            <a:prstGeom prst="rect">
              <a:avLst/>
            </a:prstGeom>
          </p:spPr>
        </p:pic>
        <p:pic>
          <p:nvPicPr>
            <p:cNvPr id="62" name="Picture 2" descr="http://www.egr.msu.edu/beclub/msulogo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084" y="1973101"/>
              <a:ext cx="591498" cy="195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22" y="73007"/>
            <a:ext cx="520929" cy="51769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13" y="34191"/>
            <a:ext cx="588540" cy="62420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6" y="921829"/>
            <a:ext cx="2731754" cy="1074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9259" y="73449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2011-2013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660748" y="1186225"/>
            <a:ext cx="17382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FF"/>
              </a:solidFill>
            </a:endParaRPr>
          </a:p>
          <a:p>
            <a:r>
              <a:rPr lang="en-US" sz="2400" dirty="0" smtClean="0">
                <a:solidFill>
                  <a:srgbClr val="FF00FF"/>
                </a:solidFill>
              </a:rPr>
              <a:t>joined by Korea, China, Poland, Germany</a:t>
            </a:r>
            <a:endParaRPr lang="en-US" sz="2400" dirty="0">
              <a:solidFill>
                <a:srgbClr val="FF00FF"/>
              </a:solidFill>
            </a:endParaRPr>
          </a:p>
          <a:p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584" y="1912620"/>
            <a:ext cx="12577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Joint US(DOE) + Japan (MEXT) project 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10550069" y="5324695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7398"/>
                </a:solidFill>
                <a:latin typeface="Arial" panose="020B0604020202020204" pitchFamily="34" charset="0"/>
                <a:hlinkClick r:id="rId15" tooltip="Go to table of contents for this volume/issue"/>
              </a:rPr>
              <a:t>NIMA784</a:t>
            </a:r>
            <a:r>
              <a:rPr lang="fr-FR" dirty="0" smtClean="0">
                <a:solidFill>
                  <a:srgbClr val="505050"/>
                </a:solidFill>
                <a:latin typeface="Arial" panose="020B0604020202020204" pitchFamily="34" charset="0"/>
              </a:rPr>
              <a:t>, 513-517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6231" y="158254"/>
            <a:ext cx="2818257" cy="716280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Enclosure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07761" y="2906860"/>
            <a:ext cx="7225748" cy="3552825"/>
          </a:xfrm>
        </p:spPr>
        <p:txBody>
          <a:bodyPr>
            <a:normAutofit fontScale="92500"/>
          </a:bodyPr>
          <a:lstStyle/>
          <a:p>
            <a:pPr marL="285750" indent="-285750"/>
            <a:r>
              <a:rPr lang="en-US" dirty="0" smtClean="0"/>
              <a:t>Aluminum, plus </a:t>
            </a:r>
            <a:r>
              <a:rPr lang="en-US" dirty="0" err="1" smtClean="0"/>
              <a:t>Lexan</a:t>
            </a:r>
            <a:r>
              <a:rPr lang="en-US" dirty="0" smtClean="0"/>
              <a:t> windows</a:t>
            </a:r>
          </a:p>
          <a:p>
            <a:pPr marL="285750" indent="-285750"/>
            <a:r>
              <a:rPr lang="en-US" b="1" dirty="0" smtClean="0"/>
              <a:t>Skeleton</a:t>
            </a:r>
            <a:r>
              <a:rPr lang="en-US" dirty="0" smtClean="0"/>
              <a:t>: Angle bar, welded and polished for sealing.</a:t>
            </a:r>
          </a:p>
          <a:p>
            <a:pPr marL="285750" indent="-285750"/>
            <a:r>
              <a:rPr lang="en-US" b="1" dirty="0" smtClean="0"/>
              <a:t>Sides &amp; Downstream Walls</a:t>
            </a:r>
            <a:r>
              <a:rPr lang="en-US" dirty="0" smtClean="0"/>
              <a:t>: framed aluminum sheet, to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minimize neutron scattering</a:t>
            </a:r>
          </a:p>
          <a:p>
            <a:pPr marL="285750" indent="-285750"/>
            <a:r>
              <a:rPr lang="en-US" b="1" dirty="0" smtClean="0"/>
              <a:t>Bottom Plate</a:t>
            </a:r>
            <a:r>
              <a:rPr lang="en-US" dirty="0" smtClean="0"/>
              <a:t>: Solid, to support voltage step-down</a:t>
            </a:r>
          </a:p>
          <a:p>
            <a:pPr marL="285750" indent="-285750"/>
            <a:r>
              <a:rPr lang="en-US" b="1" dirty="0" smtClean="0"/>
              <a:t>Upstream Plate</a:t>
            </a:r>
            <a:r>
              <a:rPr lang="en-US" dirty="0" smtClean="0"/>
              <a:t>: Solid, ready for </a:t>
            </a:r>
            <a:r>
              <a:rPr lang="en-US" dirty="0" err="1" smtClean="0"/>
              <a:t>beamline</a:t>
            </a:r>
            <a:r>
              <a:rPr lang="en-US" dirty="0" smtClean="0"/>
              <a:t> coupling hole to be   machined</a:t>
            </a:r>
          </a:p>
        </p:txBody>
      </p:sp>
      <p:pic>
        <p:nvPicPr>
          <p:cNvPr id="8197" name="Picture 5" descr="C:\Users\amcintosh\Desktop\TPC_Photos\IMG_28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2052" y="959077"/>
            <a:ext cx="4098655" cy="1752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11748" y="244628"/>
            <a:ext cx="282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A. McIntosh, Texas A&amp;M</a:t>
            </a:r>
          </a:p>
        </p:txBody>
      </p:sp>
      <p:pic>
        <p:nvPicPr>
          <p:cNvPr id="12" name="Picture 2" descr="C:\Users\amcintosh\Documents\ConfMtgWrkshp\2012_June_RIKEN_RIBF_UsersMeeting\STPC_Presentation\TPC_Rotation3.GIF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82" y="796571"/>
            <a:ext cx="4051641" cy="2589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4568" r="9061" b="19767"/>
          <a:stretch/>
        </p:blipFill>
        <p:spPr>
          <a:xfrm>
            <a:off x="4716678" y="171278"/>
            <a:ext cx="1380466" cy="690233"/>
          </a:xfrm>
          <a:prstGeom prst="rect">
            <a:avLst/>
          </a:prstGeom>
        </p:spPr>
      </p:pic>
      <p:pic>
        <p:nvPicPr>
          <p:cNvPr id="14" name="Picture 13" descr="DSCN421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" y="3567737"/>
            <a:ext cx="4263887" cy="3197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96" y="705220"/>
            <a:ext cx="1061772" cy="10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mcintosh\Documents\ConfMtgWrkshp\2012_June_RIKEN_RIBF_UsersMeeting\STPC_Presentation\STPC_DrawingViews\samurai_tpc_2012jun04_Exploded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r="31641"/>
          <a:stretch/>
        </p:blipFill>
        <p:spPr bwMode="auto">
          <a:xfrm>
            <a:off x="2780176" y="700506"/>
            <a:ext cx="5918031" cy="6157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44578" y="610300"/>
            <a:ext cx="259962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u="sng" dirty="0"/>
              <a:t>Rigid Top Plate</a:t>
            </a:r>
            <a:endParaRPr lang="en-US" sz="1600" dirty="0"/>
          </a:p>
          <a:p>
            <a:r>
              <a:rPr lang="en-US" sz="1400" dirty="0"/>
              <a:t>Primary structural member,</a:t>
            </a:r>
          </a:p>
          <a:p>
            <a:r>
              <a:rPr lang="en-US" sz="1400" dirty="0"/>
              <a:t>reinforced with ribs.</a:t>
            </a:r>
          </a:p>
          <a:p>
            <a:r>
              <a:rPr lang="en-US" sz="1400" dirty="0"/>
              <a:t>Holds pad plane and wire planes.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1" y="1143000"/>
            <a:ext cx="19441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u="sng" dirty="0"/>
              <a:t>Front End Electronics</a:t>
            </a:r>
          </a:p>
          <a:p>
            <a:r>
              <a:rPr lang="en-US" sz="1400" dirty="0"/>
              <a:t>Liquid Cooled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0628" y="2112259"/>
            <a:ext cx="2232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u="sng" dirty="0"/>
              <a:t>Pad Plane</a:t>
            </a:r>
            <a:r>
              <a:rPr lang="en-US" sz="1600" dirty="0"/>
              <a:t> </a:t>
            </a:r>
            <a:r>
              <a:rPr lang="en-US" sz="1400" dirty="0"/>
              <a:t>(108x112)</a:t>
            </a:r>
          </a:p>
          <a:p>
            <a:r>
              <a:rPr lang="en-US" sz="1400" dirty="0"/>
              <a:t>Used to measure particle ionization tracks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8423" y="1973760"/>
            <a:ext cx="2340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u="sng" dirty="0">
                <a:solidFill>
                  <a:srgbClr val="FF0000"/>
                </a:solidFill>
              </a:rPr>
              <a:t>Field Cage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Defines uniform electric field.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Contains detector gas.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52300" y="4425838"/>
            <a:ext cx="2438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Thin-Walled Enclosure</a:t>
            </a:r>
          </a:p>
          <a:p>
            <a:r>
              <a:rPr lang="en-US" sz="1400" dirty="0"/>
              <a:t>Protects internal components,</a:t>
            </a:r>
          </a:p>
          <a:p>
            <a:r>
              <a:rPr lang="en-US" sz="1400" dirty="0"/>
              <a:t>seals insulation gas volume,</a:t>
            </a:r>
          </a:p>
          <a:p>
            <a:r>
              <a:rPr lang="en-US" sz="1400" dirty="0"/>
              <a:t>Supports pad pan while allowing particles to continue on to ancillary detectors.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4176" y="3352801"/>
            <a:ext cx="263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u="sng" dirty="0"/>
              <a:t>Voltage Step-Down</a:t>
            </a:r>
          </a:p>
          <a:p>
            <a:r>
              <a:rPr lang="en-US" sz="1400" dirty="0"/>
              <a:t>Prevent sparking from cathode (20kV) to ground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4144" y="5089344"/>
            <a:ext cx="1753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u="sng" dirty="0"/>
              <a:t>Target Mechanism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9374" y="4419601"/>
            <a:ext cx="2254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u="sng" dirty="0"/>
              <a:t>Calibration Laser Optics</a:t>
            </a:r>
            <a:endParaRPr lang="en-US" sz="1600" dirty="0"/>
          </a:p>
          <a:p>
            <a:endParaRPr lang="en-US" sz="16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688209" y="3095538"/>
            <a:ext cx="65594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beam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590357" y="3009305"/>
            <a:ext cx="1390161" cy="4249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89130"/>
            <a:ext cx="7772400" cy="476930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SAMURAI TPC: Exploded View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2727" y="5842338"/>
            <a:ext cx="2322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u="sng" dirty="0"/>
              <a:t>Rails</a:t>
            </a:r>
            <a:endParaRPr lang="en-US" sz="1400" u="sng" dirty="0"/>
          </a:p>
          <a:p>
            <a:r>
              <a:rPr lang="en-US" sz="1400" dirty="0"/>
              <a:t>Inserting TPC into SAMURAI vacuum chamber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467601" y="2399674"/>
            <a:ext cx="6630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696201" y="3581400"/>
            <a:ext cx="417974" cy="156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315201" y="914401"/>
            <a:ext cx="829379" cy="309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8458201" y="4343400"/>
            <a:ext cx="388100" cy="1404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762375" y="5943601"/>
            <a:ext cx="552450" cy="1143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581400" y="4267200"/>
            <a:ext cx="228600" cy="8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369325" y="3962400"/>
            <a:ext cx="410851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810000" y="2525153"/>
            <a:ext cx="838200" cy="3565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" idx="3"/>
          </p:cNvCxnSpPr>
          <p:nvPr/>
        </p:nvCxnSpPr>
        <p:spPr>
          <a:xfrm>
            <a:off x="3772988" y="1420000"/>
            <a:ext cx="2704013" cy="4088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1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68" y="1590785"/>
            <a:ext cx="7353243" cy="451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Content Placeholder 39"/>
          <p:cNvSpPr>
            <a:spLocks noGrp="1"/>
          </p:cNvSpPr>
          <p:nvPr>
            <p:ph sz="half" idx="1"/>
          </p:nvPr>
        </p:nvSpPr>
        <p:spPr>
          <a:xfrm>
            <a:off x="116504" y="-73725"/>
            <a:ext cx="4753524" cy="1752513"/>
          </a:xfrm>
          <a:noFill/>
        </p:spPr>
        <p:txBody>
          <a:bodyPr>
            <a:normAutofit/>
          </a:bodyPr>
          <a:lstStyle/>
          <a:p>
            <a:pPr lvl="0"/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400" dirty="0" smtClean="0"/>
              <a:t>Thin </a:t>
            </a:r>
            <a:r>
              <a:rPr lang="en-US" sz="2400" dirty="0"/>
              <a:t>walls for particles to exit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Gas tight (separate gas volumes)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725007" y="34093"/>
            <a:ext cx="2063420" cy="493483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lvl="0"/>
            <a:r>
              <a:rPr lang="en-US" sz="3600" b="1" dirty="0" smtClean="0">
                <a:solidFill>
                  <a:srgbClr val="7030A0"/>
                </a:solidFill>
              </a:rPr>
              <a:t>Field cage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7260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34" y="4184654"/>
            <a:ext cx="2075543" cy="65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75097" y="448518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1.59 mm G10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1502471" y="4652974"/>
            <a:ext cx="199814" cy="12523"/>
          </a:xfrm>
          <a:prstGeom prst="straightConnector1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159597" y="4008180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C3300"/>
                </a:solidFill>
              </a:rPr>
              <a:t>0.035 mm Cu</a:t>
            </a:r>
          </a:p>
        </p:txBody>
      </p:sp>
      <p:cxnSp>
        <p:nvCxnSpPr>
          <p:cNvPr id="46" name="Straight Arrow Connector 45"/>
          <p:cNvCxnSpPr>
            <a:endCxn id="726018" idx="1"/>
          </p:cNvCxnSpPr>
          <p:nvPr/>
        </p:nvCxnSpPr>
        <p:spPr bwMode="auto">
          <a:xfrm>
            <a:off x="1441761" y="4279035"/>
            <a:ext cx="397873" cy="231430"/>
          </a:xfrm>
          <a:prstGeom prst="straightConnector1">
            <a:avLst/>
          </a:prstGeom>
          <a:solidFill>
            <a:srgbClr val="FFFF99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28" y="1314014"/>
            <a:ext cx="4252511" cy="2302526"/>
          </a:xfrm>
          <a:prstGeom prst="rect">
            <a:avLst/>
          </a:prstGeom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31" y="1331858"/>
            <a:ext cx="649605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5" name="直接连接符 4"/>
          <p:cNvCxnSpPr/>
          <p:nvPr/>
        </p:nvCxnSpPr>
        <p:spPr>
          <a:xfrm rot="5400000">
            <a:off x="7191372" y="3533269"/>
            <a:ext cx="3000396" cy="1143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7488220" flipH="1">
            <a:off x="7806106" y="3725826"/>
            <a:ext cx="167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Field cage wall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548694" y="1818757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Top plate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064356" y="3735441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drift area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03" name="直接箭头连接符 8"/>
          <p:cNvCxnSpPr/>
          <p:nvPr/>
        </p:nvCxnSpPr>
        <p:spPr>
          <a:xfrm flipH="1" flipV="1">
            <a:off x="10334644" y="2890327"/>
            <a:ext cx="960541" cy="173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9"/>
          <p:cNvCxnSpPr/>
          <p:nvPr/>
        </p:nvCxnSpPr>
        <p:spPr>
          <a:xfrm flipH="1" flipV="1">
            <a:off x="6359737" y="5131758"/>
            <a:ext cx="1061880" cy="58494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矩形 10"/>
          <p:cNvSpPr/>
          <p:nvPr/>
        </p:nvSpPr>
        <p:spPr>
          <a:xfrm rot="1871489">
            <a:off x="6626772" y="5072814"/>
            <a:ext cx="527809" cy="546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50</a:t>
            </a:r>
          </a:p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6" name="矩形 11"/>
          <p:cNvSpPr/>
          <p:nvPr/>
        </p:nvSpPr>
        <p:spPr>
          <a:xfrm>
            <a:off x="6388213" y="5346180"/>
            <a:ext cx="211274" cy="38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x</a:t>
            </a:r>
            <a:endParaRPr lang="zh-CN" altLang="en-US" dirty="0"/>
          </a:p>
        </p:txBody>
      </p:sp>
      <p:cxnSp>
        <p:nvCxnSpPr>
          <p:cNvPr id="107" name="直接箭头连接符 12"/>
          <p:cNvCxnSpPr/>
          <p:nvPr/>
        </p:nvCxnSpPr>
        <p:spPr>
          <a:xfrm flipV="1">
            <a:off x="6056915" y="1661062"/>
            <a:ext cx="1201093" cy="306835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3"/>
          <p:cNvSpPr/>
          <p:nvPr/>
        </p:nvSpPr>
        <p:spPr>
          <a:xfrm rot="1485740">
            <a:off x="6371415" y="2786669"/>
            <a:ext cx="572092" cy="662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50</a:t>
            </a:r>
          </a:p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9" name="矩形 14"/>
          <p:cNvSpPr/>
          <p:nvPr/>
        </p:nvSpPr>
        <p:spPr>
          <a:xfrm>
            <a:off x="6144024" y="2873429"/>
            <a:ext cx="211274" cy="38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y</a:t>
            </a:r>
            <a:endParaRPr lang="zh-CN" altLang="en-US" dirty="0"/>
          </a:p>
        </p:txBody>
      </p:sp>
      <p:cxnSp>
        <p:nvCxnSpPr>
          <p:cNvPr id="110" name="直接箭头连接符 15"/>
          <p:cNvCxnSpPr/>
          <p:nvPr/>
        </p:nvCxnSpPr>
        <p:spPr>
          <a:xfrm flipH="1" flipV="1">
            <a:off x="7408776" y="1590786"/>
            <a:ext cx="1422580" cy="806364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矩形 16"/>
          <p:cNvSpPr/>
          <p:nvPr/>
        </p:nvSpPr>
        <p:spPr>
          <a:xfrm rot="1497115">
            <a:off x="7856162" y="1764603"/>
            <a:ext cx="527809" cy="546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30</a:t>
            </a:r>
          </a:p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5" name="矩形 17"/>
          <p:cNvSpPr/>
          <p:nvPr/>
        </p:nvSpPr>
        <p:spPr>
          <a:xfrm>
            <a:off x="8165171" y="1438457"/>
            <a:ext cx="211274" cy="38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z</a:t>
            </a:r>
            <a:endParaRPr lang="zh-CN" altLang="en-US" dirty="0"/>
          </a:p>
        </p:txBody>
      </p:sp>
      <p:sp>
        <p:nvSpPr>
          <p:cNvPr id="116" name="矩形 18"/>
          <p:cNvSpPr/>
          <p:nvPr/>
        </p:nvSpPr>
        <p:spPr>
          <a:xfrm>
            <a:off x="5240515" y="693347"/>
            <a:ext cx="6902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Electric </a:t>
            </a:r>
            <a:r>
              <a:rPr lang="en-US" altLang="zh-CN" sz="2400" b="1" dirty="0"/>
              <a:t>field </a:t>
            </a:r>
            <a:r>
              <a:rPr lang="en-US" altLang="zh-CN" sz="2400" b="1" dirty="0" smtClean="0"/>
              <a:t>equipotential distribution with ANSYS</a:t>
            </a:r>
            <a:endParaRPr lang="zh-CN" altLang="en-US" sz="2400" b="1" dirty="0"/>
          </a:p>
        </p:txBody>
      </p:sp>
      <p:sp>
        <p:nvSpPr>
          <p:cNvPr id="117" name="TextBox 8"/>
          <p:cNvSpPr txBox="1"/>
          <p:nvPr/>
        </p:nvSpPr>
        <p:spPr>
          <a:xfrm>
            <a:off x="11018687" y="2697311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avalanche area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18" name="Picture 117" descr="IMG_223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597" y="4900036"/>
            <a:ext cx="3257317" cy="18470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6914" y="6409253"/>
            <a:ext cx="6711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exit </a:t>
            </a:r>
            <a:r>
              <a:rPr lang="en-US" sz="2000" dirty="0"/>
              <a:t>window electrodes will be evaporated on </a:t>
            </a:r>
            <a:r>
              <a:rPr lang="en-US" sz="2000" dirty="0" smtClean="0"/>
              <a:t>large </a:t>
            </a:r>
            <a:r>
              <a:rPr lang="en-US" sz="2000" dirty="0" err="1" smtClean="0"/>
              <a:t>Kapton</a:t>
            </a:r>
            <a:r>
              <a:rPr lang="en-US" sz="2000" dirty="0" smtClean="0"/>
              <a:t> foil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16504" y="3608842"/>
            <a:ext cx="3489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Made of two layer PCB’s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34644" y="6249429"/>
            <a:ext cx="168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Y.F Zhang, </a:t>
            </a:r>
            <a:r>
              <a:rPr lang="en-US" dirty="0" smtClean="0"/>
              <a:t>BNU</a:t>
            </a:r>
          </a:p>
          <a:p>
            <a:r>
              <a:rPr lang="en-US" dirty="0" smtClean="0"/>
              <a:t>Justin Estee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2" grpId="0"/>
      <p:bldP spid="101" grpId="0"/>
      <p:bldP spid="105" grpId="0" animBg="1"/>
      <p:bldP spid="106" grpId="0" animBg="1"/>
      <p:bldP spid="108" grpId="0" animBg="1"/>
      <p:bldP spid="109" grpId="0" animBg="1"/>
      <p:bldP spid="112" grpId="0" animBg="1"/>
      <p:bldP spid="115" grpId="0" animBg="1"/>
      <p:bldP spid="116" grpId="0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53" y="1246321"/>
            <a:ext cx="6505575" cy="48768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4263" y="2209026"/>
            <a:ext cx="3431525" cy="371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矩形 1"/>
          <p:cNvSpPr/>
          <p:nvPr/>
        </p:nvSpPr>
        <p:spPr>
          <a:xfrm>
            <a:off x="3152453" y="151207"/>
            <a:ext cx="4782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Window modeled by 3D ANSYS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grpSp>
        <p:nvGrpSpPr>
          <p:cNvPr id="9" name="组合 4"/>
          <p:cNvGrpSpPr/>
          <p:nvPr/>
        </p:nvGrpSpPr>
        <p:grpSpPr>
          <a:xfrm>
            <a:off x="6859430" y="1174883"/>
            <a:ext cx="4143404" cy="1571636"/>
            <a:chOff x="2357422" y="928670"/>
            <a:chExt cx="4143404" cy="1571636"/>
          </a:xfrm>
        </p:grpSpPr>
        <p:cxnSp>
          <p:nvCxnSpPr>
            <p:cNvPr id="10" name="直接连接符 5"/>
            <p:cNvCxnSpPr/>
            <p:nvPr/>
          </p:nvCxnSpPr>
          <p:spPr>
            <a:xfrm>
              <a:off x="2357422" y="1928802"/>
              <a:ext cx="1857388" cy="5715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6"/>
            <p:cNvCxnSpPr/>
            <p:nvPr/>
          </p:nvCxnSpPr>
          <p:spPr>
            <a:xfrm flipV="1">
              <a:off x="4214810" y="1500174"/>
              <a:ext cx="2286016" cy="100013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"/>
            <p:cNvCxnSpPr/>
            <p:nvPr/>
          </p:nvCxnSpPr>
          <p:spPr>
            <a:xfrm flipV="1">
              <a:off x="2357422" y="928670"/>
              <a:ext cx="2286016" cy="100013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8"/>
            <p:cNvCxnSpPr/>
            <p:nvPr/>
          </p:nvCxnSpPr>
          <p:spPr>
            <a:xfrm>
              <a:off x="4572000" y="928670"/>
              <a:ext cx="1857388" cy="5715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接连接符 9"/>
          <p:cNvCxnSpPr/>
          <p:nvPr/>
        </p:nvCxnSpPr>
        <p:spPr>
          <a:xfrm rot="5400000">
            <a:off x="5323513" y="3782370"/>
            <a:ext cx="3357586" cy="5715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0"/>
          <p:cNvCxnSpPr/>
          <p:nvPr/>
        </p:nvCxnSpPr>
        <p:spPr>
          <a:xfrm rot="5400000">
            <a:off x="5394951" y="3782370"/>
            <a:ext cx="3357586" cy="5715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1"/>
          <p:cNvCxnSpPr/>
          <p:nvPr/>
        </p:nvCxnSpPr>
        <p:spPr>
          <a:xfrm rot="10800000">
            <a:off x="7288058" y="2389329"/>
            <a:ext cx="7143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2"/>
          <p:cNvCxnSpPr/>
          <p:nvPr/>
        </p:nvCxnSpPr>
        <p:spPr>
          <a:xfrm>
            <a:off x="6716554" y="5746915"/>
            <a:ext cx="7143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3"/>
          <p:cNvCxnSpPr/>
          <p:nvPr/>
        </p:nvCxnSpPr>
        <p:spPr>
          <a:xfrm rot="5400000">
            <a:off x="8431066" y="3603775"/>
            <a:ext cx="3286148" cy="4286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4"/>
          <p:cNvCxnSpPr/>
          <p:nvPr/>
        </p:nvCxnSpPr>
        <p:spPr>
          <a:xfrm rot="5400000">
            <a:off x="8502504" y="3532337"/>
            <a:ext cx="3286148" cy="4286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2"/>
          <p:cNvSpPr txBox="1"/>
          <p:nvPr/>
        </p:nvSpPr>
        <p:spPr>
          <a:xfrm>
            <a:off x="5716422" y="4746783"/>
            <a:ext cx="114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Region of strips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43"/>
          <p:cNvSpPr txBox="1"/>
          <p:nvPr/>
        </p:nvSpPr>
        <p:spPr>
          <a:xfrm>
            <a:off x="10145578" y="3460899"/>
            <a:ext cx="114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Region of rear strips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44"/>
          <p:cNvSpPr txBox="1"/>
          <p:nvPr/>
        </p:nvSpPr>
        <p:spPr>
          <a:xfrm>
            <a:off x="8288190" y="1674949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Pad plane &amp; wire regions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3" name="直接连接符 18"/>
          <p:cNvCxnSpPr/>
          <p:nvPr/>
        </p:nvCxnSpPr>
        <p:spPr>
          <a:xfrm flipV="1">
            <a:off x="7002306" y="3603775"/>
            <a:ext cx="71438" cy="95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19"/>
          <p:cNvCxnSpPr/>
          <p:nvPr/>
        </p:nvCxnSpPr>
        <p:spPr>
          <a:xfrm rot="5400000" flipH="1" flipV="1">
            <a:off x="6502240" y="3960965"/>
            <a:ext cx="857256" cy="1428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0"/>
          <p:cNvCxnSpPr/>
          <p:nvPr/>
        </p:nvCxnSpPr>
        <p:spPr>
          <a:xfrm>
            <a:off x="6859430" y="4461031"/>
            <a:ext cx="71438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94"/>
          <p:cNvSpPr txBox="1"/>
          <p:nvPr/>
        </p:nvSpPr>
        <p:spPr>
          <a:xfrm>
            <a:off x="5644984" y="3603775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Window frame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9171" y="797785"/>
            <a:ext cx="3578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Aluminum entrance </a:t>
            </a:r>
            <a:r>
              <a:rPr lang="en-US" sz="2400" dirty="0" smtClean="0"/>
              <a:t>window </a:t>
            </a:r>
            <a:r>
              <a:rPr lang="en-US" sz="2400" dirty="0"/>
              <a:t>electrodes </a:t>
            </a:r>
            <a:r>
              <a:rPr lang="en-US" sz="2400" dirty="0" smtClean="0"/>
              <a:t>evaporated </a:t>
            </a:r>
            <a:r>
              <a:rPr lang="en-US" sz="2400" dirty="0"/>
              <a:t>on PPTA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350240" y="6263869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Y.F Zhang, BNU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5"/>
          <p:cNvGrpSpPr/>
          <p:nvPr/>
        </p:nvGrpSpPr>
        <p:grpSpPr>
          <a:xfrm>
            <a:off x="6689035" y="2605966"/>
            <a:ext cx="3740456" cy="4276233"/>
            <a:chOff x="533400" y="2438400"/>
            <a:chExt cx="3034323" cy="3759200"/>
          </a:xfrm>
        </p:grpSpPr>
        <p:pic>
          <p:nvPicPr>
            <p:cNvPr id="10" name="Picture 3" descr="C:\Users\administrator.LAPLOAN9\Desktop\sTPC\photo\designs\bottom and pad plan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500" y="2908300"/>
              <a:ext cx="3759200" cy="2819400"/>
            </a:xfrm>
            <a:prstGeom prst="rect">
              <a:avLst/>
            </a:prstGeom>
            <a:noFill/>
          </p:spPr>
        </p:pic>
        <p:grpSp>
          <p:nvGrpSpPr>
            <p:cNvPr id="11" name="Group 20"/>
            <p:cNvGrpSpPr/>
            <p:nvPr/>
          </p:nvGrpSpPr>
          <p:grpSpPr>
            <a:xfrm>
              <a:off x="2438400" y="2616200"/>
              <a:ext cx="1129323" cy="1600200"/>
              <a:chOff x="2438400" y="2616200"/>
              <a:chExt cx="1129323" cy="16002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438400" y="3048000"/>
                <a:ext cx="261938" cy="3095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2439963" y="3355340"/>
                <a:ext cx="1127760" cy="8610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2439963" y="2616200"/>
                <a:ext cx="1127760" cy="43434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Picture 2" descr="C:\Users\administrator.LAPLOAN9\Desktop\sTPC\photo\pad plane prototype\DSCN3214.JPG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0219591" y="2374817"/>
            <a:ext cx="1813314" cy="1984843"/>
          </a:xfrm>
          <a:prstGeom prst="rect">
            <a:avLst/>
          </a:prstGeom>
          <a:noFill/>
        </p:spPr>
      </p:pic>
      <p:pic>
        <p:nvPicPr>
          <p:cNvPr id="16" name="Picture 2" descr="C:\Users\administrator.LAPLOAN9\Desktop\sTPC\photo\pad plane prototype\DSCN3214.JPG"/>
          <p:cNvPicPr>
            <a:picLocks noChangeAspect="1" noChangeArrowheads="1"/>
          </p:cNvPicPr>
          <p:nvPr/>
        </p:nvPicPr>
        <p:blipFill rotWithShape="1"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0164552" y="4628508"/>
            <a:ext cx="1923393" cy="20507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216" y="25243"/>
            <a:ext cx="11917017" cy="73220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Pad plane layout for 12,096 pads=112(12mm) x108(8mm)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87" y="5499572"/>
            <a:ext cx="5689698" cy="1243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8" y="4497087"/>
            <a:ext cx="5369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Jon Barney </a:t>
            </a:r>
            <a:r>
              <a:rPr lang="en-US" sz="2400" dirty="0" smtClean="0"/>
              <a:t>on </a:t>
            </a:r>
            <a:r>
              <a:rPr lang="en-US" sz="2400" dirty="0" err="1" smtClean="0"/>
              <a:t>xcel</a:t>
            </a:r>
            <a:r>
              <a:rPr lang="en-US" sz="2400" dirty="0" smtClean="0"/>
              <a:t> sheet</a:t>
            </a:r>
          </a:p>
          <a:p>
            <a:r>
              <a:rPr lang="en-US" sz="2400" dirty="0" smtClean="0"/>
              <a:t>Unit cell = 32+31 + 1(empty) channels</a:t>
            </a:r>
            <a:endParaRPr lang="en-US" sz="2400" dirty="0"/>
          </a:p>
        </p:txBody>
      </p:sp>
      <p:pic>
        <p:nvPicPr>
          <p:cNvPr id="8" name="Picture 2" descr="C:\Users\amcintosh\Documents\ConfMtgWrkshp\2012_June_RIKEN_RIBF_UsersMeeting\STPC_Presentation\STPC_DrawingViews\samurai_tpc_2012jun04_Exploded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r="31641"/>
          <a:stretch/>
        </p:blipFill>
        <p:spPr bwMode="auto">
          <a:xfrm>
            <a:off x="205921" y="654121"/>
            <a:ext cx="3309652" cy="3443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SCN393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51" y="692442"/>
            <a:ext cx="3976914" cy="2982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1669" y="1373284"/>
            <a:ext cx="4005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16x12 units </a:t>
            </a:r>
          </a:p>
          <a:p>
            <a:r>
              <a:rPr lang="en-US" sz="2800" dirty="0" smtClean="0"/>
              <a:t>1 unit= 63 (7x9) pads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00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36662</TotalTime>
  <Words>1459</Words>
  <Application>Microsoft Office PowerPoint</Application>
  <PresentationFormat>Widescreen</PresentationFormat>
  <Paragraphs>331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ＭＳ Ｐゴシック</vt:lpstr>
      <vt:lpstr>宋体</vt:lpstr>
      <vt:lpstr>Arial</vt:lpstr>
      <vt:lpstr>Calibri</vt:lpstr>
      <vt:lpstr>Calibri Light</vt:lpstr>
      <vt:lpstr>Symbol</vt:lpstr>
      <vt:lpstr>Times New Roman</vt:lpstr>
      <vt:lpstr>TimesNewRomanPSMT</vt:lpstr>
      <vt:lpstr>Verdana</vt:lpstr>
      <vt:lpstr>Wingdings</vt:lpstr>
      <vt:lpstr>Office Theme</vt:lpstr>
      <vt:lpstr>Highlights of SpRIT TPC – designed to investigate physics from neutron-star merger to nucleus-nucleus collisions</vt:lpstr>
      <vt:lpstr>PowerPoint Presentation</vt:lpstr>
      <vt:lpstr>SAMURAI Spectrometer </vt:lpstr>
      <vt:lpstr>PowerPoint Presentation</vt:lpstr>
      <vt:lpstr>Enclosure</vt:lpstr>
      <vt:lpstr>SAMURAI TPC: Exploded View</vt:lpstr>
      <vt:lpstr>Field cage</vt:lpstr>
      <vt:lpstr>PowerPoint Presentation</vt:lpstr>
      <vt:lpstr>Pad plane layout for 12,096 pads=112(12mm) x108(8mm)</vt:lpstr>
      <vt:lpstr>Gluing and Assembly of pad planes</vt:lpstr>
      <vt:lpstr>Leveling of top plate with laser</vt:lpstr>
      <vt:lpstr>Wire planes </vt:lpstr>
      <vt:lpstr>      Wire planes  – </vt:lpstr>
      <vt:lpstr>PowerPoint Presentation</vt:lpstr>
      <vt:lpstr>PowerPoint Presentation</vt:lpstr>
      <vt:lpstr>Cathode &amp; Voltage step down</vt:lpstr>
      <vt:lpstr>PowerPoint Presentation</vt:lpstr>
      <vt:lpstr>Packing to ship</vt:lpstr>
      <vt:lpstr>PowerPoint Presentation</vt:lpstr>
      <vt:lpstr>PowerPoint Presentation</vt:lpstr>
      <vt:lpstr>PowerPoint Presentation</vt:lpstr>
      <vt:lpstr>PowerPoint Presentation</vt:lpstr>
      <vt:lpstr>Experimental Setup</vt:lpstr>
      <vt:lpstr>Types of events (top views: x vs. z)</vt:lpstr>
      <vt:lpstr>PowerPoint Presentation</vt:lpstr>
      <vt:lpstr>PowerPoint Presentation</vt:lpstr>
      <vt:lpstr>PowerPoint Presentation</vt:lpstr>
    </vt:vector>
  </TitlesOfParts>
  <Company>NSCL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Tsang, Betty</dc:creator>
  <cp:lastModifiedBy>Betty Tsang</cp:lastModifiedBy>
  <cp:revision>414</cp:revision>
  <dcterms:created xsi:type="dcterms:W3CDTF">2015-05-29T19:58:30Z</dcterms:created>
  <dcterms:modified xsi:type="dcterms:W3CDTF">2018-01-18T09:03:53Z</dcterms:modified>
</cp:coreProperties>
</file>