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2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6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63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4"/>
  </p:notesMasterIdLst>
  <p:sldIdLst>
    <p:sldId id="256" r:id="rId4"/>
    <p:sldId id="336" r:id="rId5"/>
    <p:sldId id="337" r:id="rId6"/>
    <p:sldId id="366" r:id="rId7"/>
    <p:sldId id="362" r:id="rId8"/>
    <p:sldId id="363" r:id="rId9"/>
    <p:sldId id="364" r:id="rId10"/>
    <p:sldId id="340" r:id="rId11"/>
    <p:sldId id="367" r:id="rId12"/>
    <p:sldId id="352" r:id="rId13"/>
    <p:sldId id="333" r:id="rId14"/>
    <p:sldId id="346" r:id="rId15"/>
    <p:sldId id="349" r:id="rId16"/>
    <p:sldId id="343" r:id="rId17"/>
    <p:sldId id="353" r:id="rId18"/>
    <p:sldId id="365" r:id="rId19"/>
    <p:sldId id="350" r:id="rId20"/>
    <p:sldId id="351" r:id="rId21"/>
    <p:sldId id="303" r:id="rId22"/>
    <p:sldId id="326" r:id="rId23"/>
    <p:sldId id="327" r:id="rId24"/>
    <p:sldId id="359" r:id="rId25"/>
    <p:sldId id="354" r:id="rId26"/>
    <p:sldId id="355" r:id="rId27"/>
    <p:sldId id="356" r:id="rId28"/>
    <p:sldId id="357" r:id="rId29"/>
    <p:sldId id="361" r:id="rId30"/>
    <p:sldId id="360" r:id="rId31"/>
    <p:sldId id="358" r:id="rId32"/>
    <p:sldId id="36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8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12E26-F9FF-4ACC-B50B-9B43026572A8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9E3EE-E118-4644-9497-9821BE5A39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09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アニョハセヨ</a:t>
            </a:r>
            <a:endParaRPr kumimoji="1" lang="en-US" altLang="ja-JP" dirty="0"/>
          </a:p>
          <a:p>
            <a:r>
              <a:rPr kumimoji="1" lang="ja-JP" altLang="en-US" dirty="0"/>
              <a:t>ネイ、イレムン、イソベイブニダ</a:t>
            </a:r>
            <a:endParaRPr kumimoji="1" lang="en-US" altLang="ja-JP" dirty="0"/>
          </a:p>
          <a:p>
            <a:r>
              <a:rPr kumimoji="1" lang="en-US" altLang="ja-JP" dirty="0"/>
              <a:t>36min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9E3EE-E118-4644-9497-9821BE5A39A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11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1EAD4-B21E-4451-815E-165E8B88153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09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995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698E-48E2-4F36-BD74-B2B886BC232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62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632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5DD2F-300F-4DD3-96B3-8F0466C388D2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6573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5DD2F-300F-4DD3-96B3-8F0466C388D2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157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605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736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166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4E53C-CE25-4329-9A98-3E8DB486B41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60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96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6470A-2E51-46D9-BB75-74AA1A4B5B6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10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8565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33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602C-25DA-491D-9B8A-2988ADA8A10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27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6F4E7-1EFE-4846-9E12-FF96E0B14BE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28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6247-CDC5-4AAC-A746-1EA1580AA5E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26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6F4E7-1EFE-4846-9E12-FF96E0B14BE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00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33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56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269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39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16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38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01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4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832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589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75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449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152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17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856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890F3-47ED-40CA-ABF6-2D2FEC5BC0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635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E742-B0E0-4194-8BE5-52B77AF80D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572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40761-2789-4C72-9642-F10017E335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5637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36973-0EF5-4845-ABE3-2541048C13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7269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ECD3E-4FAE-43E4-8F97-E4CB49EF0C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9980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0D4D-F2D1-4617-9D81-0C39F10C01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6258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F5CE6-ED44-4599-B580-C371CCD41A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707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892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A590B-23A6-4006-877D-EF3D224AA3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7187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2D523-6FE7-40A6-8564-32540D042BD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7266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134E-0BA5-4C7D-9943-4A9B160F51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2110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8F34-4DD7-4D97-B5C9-24F4878FF2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543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82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587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73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302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97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07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0084"/>
            <a:ext cx="7886700" cy="90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99322"/>
            <a:ext cx="7886700" cy="4977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B3E4D-3782-4755-9BA2-075857A81B8C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D62C-2820-4820-AF6E-8CBDB88FDF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7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DDAB-538F-4CEC-830B-130331EE9724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30E3-5A8E-41A4-8B86-ADD2FF0604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08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64D3A9-54AB-42CE-96D2-BB5CE7714A1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274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2.png"/><Relationship Id="rId18" Type="http://schemas.microsoft.com/office/2007/relationships/hdphoto" Target="../media/hdphoto7.wdp"/><Relationship Id="rId26" Type="http://schemas.openxmlformats.org/officeDocument/2006/relationships/image" Target="../media/image81.gif"/><Relationship Id="rId39" Type="http://schemas.openxmlformats.org/officeDocument/2006/relationships/image" Target="../media/image91.jpeg"/><Relationship Id="rId3" Type="http://schemas.openxmlformats.org/officeDocument/2006/relationships/image" Target="../media/image66.jpeg"/><Relationship Id="rId21" Type="http://schemas.openxmlformats.org/officeDocument/2006/relationships/image" Target="../media/image76.emf"/><Relationship Id="rId34" Type="http://schemas.microsoft.com/office/2007/relationships/hdphoto" Target="../media/hdphoto9.wdp"/><Relationship Id="rId42" Type="http://schemas.openxmlformats.org/officeDocument/2006/relationships/image" Target="../media/image94.jpeg"/><Relationship Id="rId47" Type="http://schemas.openxmlformats.org/officeDocument/2006/relationships/image" Target="../media/image99.gif"/><Relationship Id="rId7" Type="http://schemas.openxmlformats.org/officeDocument/2006/relationships/image" Target="../media/image69.png"/><Relationship Id="rId12" Type="http://schemas.microsoft.com/office/2007/relationships/hdphoto" Target="../media/hdphoto4.wdp"/><Relationship Id="rId17" Type="http://schemas.openxmlformats.org/officeDocument/2006/relationships/image" Target="../media/image74.png"/><Relationship Id="rId25" Type="http://schemas.openxmlformats.org/officeDocument/2006/relationships/image" Target="../media/image80.gif"/><Relationship Id="rId33" Type="http://schemas.openxmlformats.org/officeDocument/2006/relationships/image" Target="../media/image88.png"/><Relationship Id="rId38" Type="http://schemas.microsoft.com/office/2007/relationships/hdphoto" Target="../media/hdphoto11.wdp"/><Relationship Id="rId46" Type="http://schemas.openxmlformats.org/officeDocument/2006/relationships/image" Target="../media/image98.png"/><Relationship Id="rId2" Type="http://schemas.openxmlformats.org/officeDocument/2006/relationships/image" Target="../media/image65.emf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84.jpeg"/><Relationship Id="rId41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71.png"/><Relationship Id="rId24" Type="http://schemas.openxmlformats.org/officeDocument/2006/relationships/image" Target="../media/image79.jpeg"/><Relationship Id="rId32" Type="http://schemas.openxmlformats.org/officeDocument/2006/relationships/image" Target="../media/image87.gif"/><Relationship Id="rId37" Type="http://schemas.openxmlformats.org/officeDocument/2006/relationships/image" Target="../media/image90.png"/><Relationship Id="rId40" Type="http://schemas.openxmlformats.org/officeDocument/2006/relationships/image" Target="../media/image92.jpeg"/><Relationship Id="rId45" Type="http://schemas.openxmlformats.org/officeDocument/2006/relationships/image" Target="../media/image97.png"/><Relationship Id="rId5" Type="http://schemas.openxmlformats.org/officeDocument/2006/relationships/image" Target="../media/image68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28" Type="http://schemas.openxmlformats.org/officeDocument/2006/relationships/image" Target="../media/image83.jpeg"/><Relationship Id="rId36" Type="http://schemas.microsoft.com/office/2007/relationships/hdphoto" Target="../media/hdphoto10.wdp"/><Relationship Id="rId10" Type="http://schemas.microsoft.com/office/2007/relationships/hdphoto" Target="../media/hdphoto3.wdp"/><Relationship Id="rId19" Type="http://schemas.openxmlformats.org/officeDocument/2006/relationships/image" Target="../media/image75.png"/><Relationship Id="rId31" Type="http://schemas.openxmlformats.org/officeDocument/2006/relationships/image" Target="../media/image86.png"/><Relationship Id="rId44" Type="http://schemas.openxmlformats.org/officeDocument/2006/relationships/image" Target="../media/image96.jpeg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microsoft.com/office/2007/relationships/hdphoto" Target="../media/hdphoto5.wdp"/><Relationship Id="rId22" Type="http://schemas.openxmlformats.org/officeDocument/2006/relationships/image" Target="../media/image77.png"/><Relationship Id="rId27" Type="http://schemas.openxmlformats.org/officeDocument/2006/relationships/image" Target="../media/image82.png"/><Relationship Id="rId30" Type="http://schemas.openxmlformats.org/officeDocument/2006/relationships/image" Target="../media/image85.jpeg"/><Relationship Id="rId35" Type="http://schemas.openxmlformats.org/officeDocument/2006/relationships/image" Target="../media/image89.png"/><Relationship Id="rId43" Type="http://schemas.openxmlformats.org/officeDocument/2006/relationships/image" Target="../media/image95.png"/><Relationship Id="rId48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8265" y="1122363"/>
            <a:ext cx="8634449" cy="2387600"/>
          </a:xfrm>
        </p:spPr>
        <p:txBody>
          <a:bodyPr>
            <a:noAutofit/>
          </a:bodyPr>
          <a:lstStyle/>
          <a:p>
            <a:r>
              <a:rPr lang="en-US" altLang="ja-JP" sz="4800" dirty="0"/>
              <a:t>Performance of </a:t>
            </a:r>
            <a:r>
              <a:rPr lang="en-US" altLang="ja-JP" sz="4800" dirty="0" err="1"/>
              <a:t>SPiRIT</a:t>
            </a:r>
            <a:r>
              <a:rPr lang="en-US" altLang="ja-JP" sz="4800" dirty="0"/>
              <a:t>-TPC with GET readout system for heavy ion collision experiment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13468" y="4242117"/>
            <a:ext cx="8309113" cy="1777019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RIKEN </a:t>
            </a:r>
            <a:r>
              <a:rPr kumimoji="1" lang="en-US" altLang="ja-JP" dirty="0" err="1"/>
              <a:t>Nishina</a:t>
            </a:r>
            <a:r>
              <a:rPr kumimoji="1" lang="en-US" altLang="ja-JP" dirty="0"/>
              <a:t> Center</a:t>
            </a:r>
          </a:p>
          <a:p>
            <a:r>
              <a:rPr lang="en-US" altLang="ja-JP" dirty="0"/>
              <a:t>Tadaaki Isobe for the </a:t>
            </a:r>
            <a:r>
              <a:rPr lang="en-US" altLang="ja-JP" dirty="0" err="1"/>
              <a:t>S</a:t>
            </a:r>
            <a:r>
              <a:rPr lang="en-US" altLang="ja-JP" dirty="0" err="1">
                <a:latin typeface="Symbol" panose="05050102010706020507" pitchFamily="18" charset="2"/>
              </a:rPr>
              <a:t>p</a:t>
            </a:r>
            <a:r>
              <a:rPr lang="en-US" altLang="ja-JP" dirty="0" err="1"/>
              <a:t>RIT</a:t>
            </a:r>
            <a:r>
              <a:rPr lang="en-US" altLang="ja-JP" dirty="0"/>
              <a:t> Collaboration</a:t>
            </a:r>
          </a:p>
          <a:p>
            <a:r>
              <a:rPr lang="en-US" altLang="ja-JP" dirty="0"/>
              <a:t>Workshop on Active Targets and Time Projection Chambers for High-intensity and Heavy-ion beams in Nuclear Physics</a:t>
            </a:r>
          </a:p>
          <a:p>
            <a:r>
              <a:rPr kumimoji="1" lang="en-US" altLang="ja-JP" dirty="0"/>
              <a:t>in </a:t>
            </a:r>
            <a:r>
              <a:rPr lang="en-US" altLang="ja-JP" dirty="0"/>
              <a:t>Santiago de </a:t>
            </a:r>
            <a:r>
              <a:rPr lang="en-US" altLang="ja-JP" dirty="0" err="1"/>
              <a:t>Compostela</a:t>
            </a:r>
            <a:r>
              <a:rPr kumimoji="1" lang="en-US" altLang="ja-JP" dirty="0"/>
              <a:t>, </a:t>
            </a:r>
            <a:r>
              <a:rPr lang="en-US" altLang="ja-JP" dirty="0"/>
              <a:t>Jan</a:t>
            </a:r>
            <a:r>
              <a:rPr kumimoji="1" lang="en-US" altLang="ja-JP" dirty="0"/>
              <a:t>. 17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201</a:t>
            </a:r>
            <a:r>
              <a:rPr lang="en-US" altLang="ja-JP" dirty="0"/>
              <a:t>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347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147990"/>
            <a:ext cx="7737026" cy="760730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Basic design of TPC</a:t>
            </a:r>
            <a:br>
              <a:rPr lang="en-US" altLang="ja-JP" dirty="0"/>
            </a:br>
            <a:r>
              <a:rPr lang="en-US" altLang="ja-JP" sz="4000" dirty="0"/>
              <a:t>stable operation is most important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2148" y="1108678"/>
            <a:ext cx="3749730" cy="3014486"/>
          </a:xfrm>
          <a:solidFill>
            <a:srgbClr val="FFFFFF">
              <a:alpha val="50196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000" dirty="0"/>
              <a:t>Based on </a:t>
            </a:r>
            <a:r>
              <a:rPr lang="en-US" altLang="ja-JP" sz="2000" dirty="0" err="1"/>
              <a:t>Bevalac</a:t>
            </a:r>
            <a:r>
              <a:rPr lang="en-US" altLang="ja-JP" sz="2000" dirty="0"/>
              <a:t> EOS TPC.</a:t>
            </a:r>
          </a:p>
          <a:p>
            <a:r>
              <a:rPr lang="en-US" altLang="ja-JP" sz="2000" dirty="0"/>
              <a:t>Wire amplification with P10 gas (1atm).</a:t>
            </a:r>
          </a:p>
          <a:p>
            <a:r>
              <a:rPr lang="en-US" altLang="ja-JP" sz="2000" dirty="0"/>
              <a:t>Target at the entrance of chamber.</a:t>
            </a:r>
          </a:p>
          <a:p>
            <a:r>
              <a:rPr lang="en-US" altLang="ja-JP" sz="2000" dirty="0"/>
              <a:t>~12000 readout pads.</a:t>
            </a:r>
          </a:p>
          <a:p>
            <a:r>
              <a:rPr lang="en-US" altLang="ja-JP" sz="2000" dirty="0"/>
              <a:t>Multiplicity: 10~100.</a:t>
            </a:r>
          </a:p>
          <a:p>
            <a:endParaRPr lang="en-US" altLang="ja-JP" sz="2000" dirty="0"/>
          </a:p>
          <a:p>
            <a:r>
              <a:rPr lang="en-US" altLang="ja-JP" sz="2000" u="sng" dirty="0"/>
              <a:t>Beam passes through chamber as well.</a:t>
            </a:r>
          </a:p>
          <a:p>
            <a:endParaRPr lang="en-US" altLang="ja-JP" sz="2000" dirty="0"/>
          </a:p>
        </p:txBody>
      </p:sp>
      <p:sp>
        <p:nvSpPr>
          <p:cNvPr id="4" name="正方形/長方形 3"/>
          <p:cNvSpPr/>
          <p:nvPr/>
        </p:nvSpPr>
        <p:spPr>
          <a:xfrm>
            <a:off x="4370823" y="2912997"/>
            <a:ext cx="3244059" cy="2052503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平行四辺形 4"/>
          <p:cNvSpPr/>
          <p:nvPr/>
        </p:nvSpPr>
        <p:spPr>
          <a:xfrm flipV="1">
            <a:off x="4389111" y="2886403"/>
            <a:ext cx="3846411" cy="1259576"/>
          </a:xfrm>
          <a:prstGeom prst="parallelogram">
            <a:avLst>
              <a:gd name="adj" fmla="val 51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/>
        </p:nvSpPr>
        <p:spPr>
          <a:xfrm flipV="1">
            <a:off x="4379967" y="4963626"/>
            <a:ext cx="3855555" cy="1262571"/>
          </a:xfrm>
          <a:prstGeom prst="parallelogram">
            <a:avLst>
              <a:gd name="adj" fmla="val 514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3925802" y="2459469"/>
            <a:ext cx="415434" cy="1500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96692" y="2047389"/>
            <a:ext cx="516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B,E</a:t>
            </a:r>
            <a:endParaRPr kumimoji="1" lang="ja-JP" altLang="en-US" b="1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3698227" y="4558295"/>
            <a:ext cx="5019917" cy="31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19"/>
          <p:cNvGrpSpPr/>
          <p:nvPr/>
        </p:nvGrpSpPr>
        <p:grpSpPr>
          <a:xfrm>
            <a:off x="4585420" y="3905924"/>
            <a:ext cx="247365" cy="1311033"/>
            <a:chOff x="3500430" y="1428736"/>
            <a:chExt cx="714380" cy="3786214"/>
          </a:xfrm>
        </p:grpSpPr>
        <p:cxnSp>
          <p:nvCxnSpPr>
            <p:cNvPr id="11" name="直線コネクタ 10"/>
            <p:cNvCxnSpPr/>
            <p:nvPr/>
          </p:nvCxnSpPr>
          <p:spPr>
            <a:xfrm rot="16200000" flipH="1">
              <a:off x="1964513" y="2964653"/>
              <a:ext cx="3786214" cy="7143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rot="5400000">
              <a:off x="3393273" y="2964653"/>
              <a:ext cx="928694" cy="7143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3591711" y="418101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beam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7740352" y="548680"/>
            <a:ext cx="1277459" cy="1714512"/>
            <a:chOff x="7404549" y="266348"/>
            <a:chExt cx="1277459" cy="1714512"/>
          </a:xfrm>
        </p:grpSpPr>
        <p:cxnSp>
          <p:nvCxnSpPr>
            <p:cNvPr id="14" name="直線矢印コネクタ 13"/>
            <p:cNvCxnSpPr/>
            <p:nvPr/>
          </p:nvCxnSpPr>
          <p:spPr>
            <a:xfrm>
              <a:off x="7527748" y="694976"/>
              <a:ext cx="92869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16200000" flipH="1">
              <a:off x="7349153" y="873571"/>
              <a:ext cx="714380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 rot="5400000">
              <a:off x="7099120" y="1123604"/>
              <a:ext cx="85725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7851140" y="842412"/>
              <a:ext cx="83086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X: wire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404549" y="1611528"/>
              <a:ext cx="80663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Y: drift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703547" y="266348"/>
              <a:ext cx="9396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Z: beam</a:t>
              </a:r>
              <a:endParaRPr kumimoji="1" lang="ja-JP" altLang="en-US" dirty="0"/>
            </a:p>
          </p:txBody>
        </p:sp>
      </p:grpSp>
      <p:sp>
        <p:nvSpPr>
          <p:cNvPr id="20" name="平行四辺形 19"/>
          <p:cNvSpPr/>
          <p:nvPr/>
        </p:nvSpPr>
        <p:spPr>
          <a:xfrm flipV="1">
            <a:off x="4947946" y="3902107"/>
            <a:ext cx="714380" cy="233936"/>
          </a:xfrm>
          <a:prstGeom prst="parallelogram">
            <a:avLst>
              <a:gd name="adj" fmla="val 5143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032212" y="4153470"/>
            <a:ext cx="3203310" cy="2072730"/>
          </a:xfrm>
          <a:prstGeom prst="rect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/>
          <p:cNvSpPr/>
          <p:nvPr/>
        </p:nvSpPr>
        <p:spPr>
          <a:xfrm flipV="1">
            <a:off x="4595130" y="1618865"/>
            <a:ext cx="1766079" cy="578333"/>
          </a:xfrm>
          <a:prstGeom prst="parallelogram">
            <a:avLst>
              <a:gd name="adj" fmla="val 5143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4595130" y="1494076"/>
            <a:ext cx="1498567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6200000" flipH="1">
            <a:off x="6057711" y="1738682"/>
            <a:ext cx="500066" cy="2500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7747157" y="2878988"/>
            <a:ext cx="608128" cy="12162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4380548" y="2748945"/>
            <a:ext cx="316673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063025" y="2886403"/>
            <a:ext cx="104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108pads</a:t>
            </a:r>
          </a:p>
          <a:p>
            <a:r>
              <a:rPr lang="en-US" altLang="ja-JP" dirty="0"/>
              <a:t>(864mm)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344798" y="2359964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112pads (1344mm)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054581" y="112474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12mm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372304" y="1613665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8mm</a:t>
            </a:r>
            <a:endParaRPr kumimoji="1" lang="ja-JP" altLang="en-US" dirty="0"/>
          </a:p>
        </p:txBody>
      </p:sp>
      <p:cxnSp>
        <p:nvCxnSpPr>
          <p:cNvPr id="31" name="直線コネクタ 30"/>
          <p:cNvCxnSpPr/>
          <p:nvPr/>
        </p:nvCxnSpPr>
        <p:spPr>
          <a:xfrm flipH="1" flipV="1">
            <a:off x="4595130" y="1623100"/>
            <a:ext cx="345427" cy="2282825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5684229" y="2197198"/>
            <a:ext cx="676980" cy="195427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H="1">
            <a:off x="8344106" y="4153470"/>
            <a:ext cx="1589" cy="20838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8367728" y="4908843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53cm</a:t>
            </a:r>
          </a:p>
          <a:p>
            <a:r>
              <a:rPr lang="en-US" altLang="ja-JP" dirty="0"/>
              <a:t>drift</a:t>
            </a:r>
            <a:endParaRPr kumimoji="1" lang="ja-JP" altLang="en-US" dirty="0"/>
          </a:p>
        </p:txBody>
      </p:sp>
      <p:sp>
        <p:nvSpPr>
          <p:cNvPr id="35" name="スライド番号プレースホルダ 34"/>
          <p:cNvSpPr>
            <a:spLocks noGrp="1"/>
          </p:cNvSpPr>
          <p:nvPr>
            <p:ph type="sldNum" sz="quarter" idx="12"/>
          </p:nvPr>
        </p:nvSpPr>
        <p:spPr>
          <a:xfrm>
            <a:off x="6845792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4709102" y="4581128"/>
            <a:ext cx="3038055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4709102" y="4381073"/>
            <a:ext cx="3038055" cy="2000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V="1">
            <a:off x="4709102" y="4293096"/>
            <a:ext cx="95322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>
            <a:off x="4709102" y="4561440"/>
            <a:ext cx="2046268" cy="8837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>
            <a:off x="4709102" y="4581128"/>
            <a:ext cx="3327869" cy="141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ject 9"/>
          <p:cNvSpPr/>
          <p:nvPr/>
        </p:nvSpPr>
        <p:spPr>
          <a:xfrm>
            <a:off x="-53944" y="4086365"/>
            <a:ext cx="5096255" cy="2874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433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643" y="68808"/>
            <a:ext cx="7886700" cy="90045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Readout Electronics for TPC: 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2624" y="1255449"/>
            <a:ext cx="8890634" cy="1679343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GET: state-of-art general electronics for TPC</a:t>
            </a:r>
          </a:p>
          <a:p>
            <a:pPr lvl="1"/>
            <a:r>
              <a:rPr lang="en-US" altLang="ja-JP" dirty="0"/>
              <a:t>Integrated system from Frontend to DAQ.</a:t>
            </a:r>
          </a:p>
          <a:p>
            <a:r>
              <a:rPr lang="en-US" altLang="ja-JP" dirty="0"/>
              <a:t>Configurable even after the installation</a:t>
            </a:r>
          </a:p>
          <a:p>
            <a:r>
              <a:rPr lang="en-US" altLang="ja-JP" dirty="0"/>
              <a:t>Ch. by </a:t>
            </a:r>
            <a:r>
              <a:rPr lang="en-US" altLang="ja-JP" dirty="0" err="1"/>
              <a:t>ch.</a:t>
            </a:r>
            <a:r>
              <a:rPr lang="en-US" altLang="ja-JP" dirty="0"/>
              <a:t> hit registering</a:t>
            </a:r>
          </a:p>
          <a:p>
            <a:pPr lvl="1"/>
            <a:r>
              <a:rPr lang="en-US" altLang="ja-JP" dirty="0"/>
              <a:t>Selective digitization</a:t>
            </a:r>
            <a:endParaRPr kumimoji="1" lang="ja-JP" altLang="en-US" dirty="0"/>
          </a:p>
        </p:txBody>
      </p:sp>
      <p:pic>
        <p:nvPicPr>
          <p:cNvPr id="4" name="Picture 2" descr="C:\Users\isobe\Downloads\IMG_1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15" y="3011268"/>
            <a:ext cx="5129269" cy="384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3" y="3418527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0" y="3264639"/>
            <a:ext cx="41153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Checking the connection one board by one board.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58419" y="3137763"/>
            <a:ext cx="208558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Half of electronics on TPC</a:t>
            </a:r>
            <a:endParaRPr kumimoji="1" lang="ja-JP" altLang="en-US" sz="1400" dirty="0"/>
          </a:p>
        </p:txBody>
      </p:sp>
      <p:pic>
        <p:nvPicPr>
          <p:cNvPr id="8" name="Picture 5" descr="C:\Users\isobe\Dropbox\image\GET-Logo-v3-whiteback-square-192x1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43" y="969262"/>
            <a:ext cx="1250132" cy="12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282" y="44624"/>
            <a:ext cx="8596058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Development of interface board: ZAP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181687"/>
            <a:ext cx="8697928" cy="2604694"/>
          </a:xfrm>
        </p:spPr>
        <p:txBody>
          <a:bodyPr>
            <a:normAutofit/>
          </a:bodyPr>
          <a:lstStyle/>
          <a:p>
            <a:r>
              <a:rPr lang="en-US" altLang="ja-JP" dirty="0"/>
              <a:t>3  Interface boards were made as prototype</a:t>
            </a:r>
          </a:p>
          <a:p>
            <a:r>
              <a:rPr lang="en-US" altLang="ja-JP" dirty="0"/>
              <a:t>Three issues addressed in terms of the development.</a:t>
            </a:r>
          </a:p>
          <a:p>
            <a:pPr lvl="1"/>
            <a:r>
              <a:rPr lang="en-US" altLang="ja-JP" dirty="0"/>
              <a:t>Space issue: all in 17cm</a:t>
            </a:r>
          </a:p>
          <a:p>
            <a:pPr lvl="1"/>
            <a:r>
              <a:rPr lang="en-US" altLang="ja-JP" dirty="0"/>
              <a:t>Noise level</a:t>
            </a:r>
          </a:p>
          <a:p>
            <a:pPr lvl="1"/>
            <a:r>
              <a:rPr lang="en-US" altLang="ja-JP" dirty="0"/>
              <a:t>Transfer function (i.e. Gain)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C7FF8AB4-A92A-4F32-9639-9599C0EBC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isobe\Dropbox\MyTalk\20131017検出器交流会\写真 2013-03-15 15 31 41.jpg">
            <a:extLst>
              <a:ext uri="{FF2B5EF4-FFF2-40B4-BE49-F238E27FC236}">
                <a16:creationId xmlns:a16="http://schemas.microsoft.com/office/drawing/2014/main" id="{91564DF9-1897-4207-8489-779FCD05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72" y="249289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isobe\Dropbox\MyTalk\SAMURAI-TPC\20140124_ZAPCleanBooth\写真 2014-01-23 15 19 07.jpg">
            <a:extLst>
              <a:ext uri="{FF2B5EF4-FFF2-40B4-BE49-F238E27FC236}">
                <a16:creationId xmlns:a16="http://schemas.microsoft.com/office/drawing/2014/main" id="{8AE2DA37-8961-47D1-B8A5-30F4C2DB5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68544"/>
            <a:ext cx="4417312" cy="331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4E59044-E8D9-4E8B-AE9A-9B25B826C2A7}"/>
              </a:ext>
            </a:extLst>
          </p:cNvPr>
          <p:cNvSpPr txBox="1"/>
          <p:nvPr/>
        </p:nvSpPr>
        <p:spPr>
          <a:xfrm>
            <a:off x="395536" y="6453336"/>
            <a:ext cx="27419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Designed/Made by H. Baba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8389D4F-81B6-4944-BE8C-CDEF00A56BE6}"/>
              </a:ext>
            </a:extLst>
          </p:cNvPr>
          <p:cNvSpPr txBox="1"/>
          <p:nvPr/>
        </p:nvSpPr>
        <p:spPr>
          <a:xfrm>
            <a:off x="2348089" y="4357511"/>
            <a:ext cx="10871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4x31 cm2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B4B8405-938A-4E25-AD0E-E870464728E9}"/>
              </a:ext>
            </a:extLst>
          </p:cNvPr>
          <p:cNvSpPr txBox="1"/>
          <p:nvPr/>
        </p:nvSpPr>
        <p:spPr>
          <a:xfrm>
            <a:off x="651422" y="3988179"/>
            <a:ext cx="1368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: final one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94C638C-DB16-487D-A5E7-D7D8E104AABF}"/>
              </a:ext>
            </a:extLst>
          </p:cNvPr>
          <p:cNvSpPr txBox="1"/>
          <p:nvPr/>
        </p:nvSpPr>
        <p:spPr>
          <a:xfrm>
            <a:off x="8256776" y="4278542"/>
            <a:ext cx="4716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1st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A42C4FF-E1C3-4197-9216-DADFEEBE9082}"/>
              </a:ext>
            </a:extLst>
          </p:cNvPr>
          <p:cNvSpPr txBox="1"/>
          <p:nvPr/>
        </p:nvSpPr>
        <p:spPr>
          <a:xfrm>
            <a:off x="7679617" y="6100046"/>
            <a:ext cx="15037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</a:t>
            </a:r>
            <a:r>
              <a:rPr kumimoji="1" lang="en-US" altLang="ja-JP" baseline="30000" dirty="0"/>
              <a:t>nd</a:t>
            </a:r>
            <a:endParaRPr kumimoji="1" lang="en-US" altLang="ja-JP" dirty="0"/>
          </a:p>
          <a:p>
            <a:r>
              <a:rPr kumimoji="1" lang="en-US" altLang="ja-JP" dirty="0"/>
              <a:t>Flexible board</a:t>
            </a:r>
            <a:endParaRPr kumimoji="1" lang="ja-JP" altLang="en-US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0EEC257-5AAD-4C3C-AA35-EE9CA126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7600" y="2985401"/>
            <a:ext cx="2607202" cy="115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02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856" y="-99392"/>
            <a:ext cx="8229600" cy="936104"/>
          </a:xfrm>
        </p:spPr>
        <p:txBody>
          <a:bodyPr/>
          <a:lstStyle/>
          <a:p>
            <a:r>
              <a:rPr kumimoji="1" lang="en-US" altLang="ja-JP" dirty="0"/>
              <a:t>Noise shield made large noise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" y="3299081"/>
            <a:ext cx="9036496" cy="30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3720" y="2723017"/>
            <a:ext cx="4518248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87624" y="6129922"/>
            <a:ext cx="16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120fC, 233nsec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44008" y="1196753"/>
            <a:ext cx="4392488" cy="1944216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47" y="908720"/>
            <a:ext cx="5896854" cy="220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5796136" y="6488768"/>
            <a:ext cx="222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Courtesy of W. Powell</a:t>
            </a:r>
            <a:endParaRPr kumimoji="1" lang="ja-JP" altLang="en-US" dirty="0"/>
          </a:p>
        </p:txBody>
      </p:sp>
      <p:pic>
        <p:nvPicPr>
          <p:cNvPr id="1028" name="Picture 4" descr="Displaying IMG_0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9DAAD7-3380-4DBD-A0C4-E026B7A4B3F1}"/>
              </a:ext>
            </a:extLst>
          </p:cNvPr>
          <p:cNvSpPr/>
          <p:nvPr/>
        </p:nvSpPr>
        <p:spPr>
          <a:xfrm>
            <a:off x="3776191" y="1836128"/>
            <a:ext cx="1026154" cy="155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1597852-9163-495B-94F7-56FB92DEC385}"/>
              </a:ext>
            </a:extLst>
          </p:cNvPr>
          <p:cNvSpPr/>
          <p:nvPr/>
        </p:nvSpPr>
        <p:spPr>
          <a:xfrm>
            <a:off x="3775360" y="1268760"/>
            <a:ext cx="1026154" cy="2031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1126656-7725-4CFA-A87B-4BC3775B4318}"/>
              </a:ext>
            </a:extLst>
          </p:cNvPr>
          <p:cNvSpPr/>
          <p:nvPr/>
        </p:nvSpPr>
        <p:spPr>
          <a:xfrm>
            <a:off x="3775031" y="2121150"/>
            <a:ext cx="1026154" cy="155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C29FC22-9349-4F6E-8439-419544EE9230}"/>
              </a:ext>
            </a:extLst>
          </p:cNvPr>
          <p:cNvSpPr/>
          <p:nvPr/>
        </p:nvSpPr>
        <p:spPr>
          <a:xfrm>
            <a:off x="3775031" y="2539130"/>
            <a:ext cx="1026154" cy="1553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906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obe\Dropbox\MyTalk\20150918新領域\IMG_1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0" y="31492"/>
            <a:ext cx="5400000" cy="40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obe\Dropbox\MyTalk\20150918新領域\IMG_1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04123" y="1628844"/>
            <a:ext cx="5760000" cy="43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41820" y="31491"/>
            <a:ext cx="3962628" cy="873447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kumimoji="1" lang="en-US" altLang="ja-JP" sz="2400" dirty="0"/>
              <a:t>2015 Aug.: Installation of electronics finished</a:t>
            </a:r>
            <a:endParaRPr kumimoji="1" lang="ja-JP" altLang="en-US" sz="24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586AADA-52F4-4F2E-A30D-7B645EBC3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" y="3875677"/>
            <a:ext cx="4161486" cy="2957812"/>
          </a:xfrm>
          <a:ln>
            <a:solidFill>
              <a:srgbClr val="FF0000"/>
            </a:solidFill>
          </a:ln>
        </p:spPr>
      </p:pic>
      <p:pic>
        <p:nvPicPr>
          <p:cNvPr id="1028" name="Picture 4" descr="C:\Users\isobe\Dropbox\SAMURAI-TPC\20150915Cosmic\event15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80" y="904938"/>
            <a:ext cx="2836873" cy="17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5FE52E-4CFB-4351-BE72-57EC22583612}"/>
              </a:ext>
            </a:extLst>
          </p:cNvPr>
          <p:cNvSpPr txBox="1"/>
          <p:nvPr/>
        </p:nvSpPr>
        <p:spPr>
          <a:xfrm>
            <a:off x="2163847" y="5263035"/>
            <a:ext cx="1944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Pedestal</a:t>
            </a:r>
          </a:p>
          <a:p>
            <a:r>
              <a:rPr kumimoji="1" lang="en-US" altLang="ja-JP" dirty="0"/>
              <a:t>RMS for all of pads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302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517EA8-3A78-427A-BFDF-70002580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F61D08-4687-467B-89FA-8AEE858D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B3D758B-A446-4441-B24D-6F7DEF9AA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" y="0"/>
            <a:ext cx="9151257" cy="686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P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90" y="44624"/>
            <a:ext cx="6994794" cy="61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6156176" y="-99392"/>
            <a:ext cx="2304256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rot="3991937">
            <a:off x="6747830" y="1542562"/>
            <a:ext cx="2304256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/>
          </a:p>
          <a:p>
            <a:pPr algn="ctr"/>
            <a:r>
              <a:rPr kumimoji="1" lang="en-US" altLang="ja-JP" sz="2000" dirty="0" err="1"/>
              <a:t>NeuLAND</a:t>
            </a:r>
            <a:endParaRPr kumimoji="1" lang="en-US" altLang="ja-JP" sz="2000" dirty="0"/>
          </a:p>
          <a:p>
            <a:pPr algn="ctr"/>
            <a:endParaRPr kumimoji="1"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2282416" y="3212978"/>
            <a:ext cx="432048" cy="720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044876" y="3400024"/>
            <a:ext cx="165618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38958" y="2926973"/>
            <a:ext cx="1152752" cy="101566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/>
          </a:p>
          <a:p>
            <a:pPr algn="ctr"/>
            <a:r>
              <a:rPr kumimoji="1" lang="en-US" altLang="ja-JP" sz="2000" dirty="0"/>
              <a:t>STQ</a:t>
            </a:r>
          </a:p>
          <a:p>
            <a:pPr algn="ctr"/>
            <a:endParaRPr kumimoji="1" lang="ja-JP" altLang="en-US" sz="2000" dirty="0"/>
          </a:p>
        </p:txBody>
      </p:sp>
      <p:pic>
        <p:nvPicPr>
          <p:cNvPr id="12" name="Picture 2" descr="http://theory.gsi.de/~fischer/index-Dateien/GSI_Logo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90" y="611329"/>
            <a:ext cx="1080000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6" descr="https://www.msu.edu/~peacor/images/MSU%20Green%20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24" y="2786944"/>
            <a:ext cx="1080000" cy="2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kokos.ifj.edu.pl/data/kontakt/if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24" y="4221088"/>
            <a:ext cx="558381" cy="5583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mcintosh\Documents\ConfMtgWrkshp\2012_June_RIKEN_RIBF_UsersMeeting\STPC_Presentation\STPC_DrawingViews\samurai_tpc_2012jun04_Exploded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r="31641"/>
          <a:stretch/>
        </p:blipFill>
        <p:spPr bwMode="auto">
          <a:xfrm>
            <a:off x="626232" y="4365104"/>
            <a:ext cx="2384866" cy="248136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367669" y="5085184"/>
            <a:ext cx="1455284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MWPC type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Time </a:t>
            </a:r>
            <a:r>
              <a:rPr kumimoji="1" lang="en-US" altLang="ja-JP" dirty="0" err="1">
                <a:solidFill>
                  <a:schemeClr val="bg1"/>
                </a:solidFill>
              </a:rPr>
              <a:t>Proj</a:t>
            </a:r>
            <a:r>
              <a:rPr kumimoji="1" lang="en-US" altLang="ja-JP" dirty="0">
                <a:solidFill>
                  <a:schemeClr val="bg1"/>
                </a:solidFill>
              </a:rPr>
              <a:t>.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Chamber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12k channel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3011098" y="3861048"/>
            <a:ext cx="689962" cy="10957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矢印 18"/>
          <p:cNvSpPr/>
          <p:nvPr/>
        </p:nvSpPr>
        <p:spPr>
          <a:xfrm>
            <a:off x="507924" y="3250259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0208" y="2917740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132</a:t>
            </a:r>
            <a:r>
              <a:rPr kumimoji="1" lang="en-US" altLang="ja-JP" dirty="0"/>
              <a:t>Sn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88138" y="5566710"/>
            <a:ext cx="337435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Measure (</a:t>
            </a:r>
            <a:r>
              <a:rPr lang="el-GR" altLang="ja-JP" sz="2000" b="1" dirty="0"/>
              <a:t>π</a:t>
            </a:r>
            <a:r>
              <a:rPr lang="en-US" altLang="ja-JP" sz="2000" b="1" baseline="30000" dirty="0"/>
              <a:t>+ </a:t>
            </a:r>
            <a:r>
              <a:rPr lang="en-US" altLang="ja-JP" sz="2000" b="1" dirty="0"/>
              <a:t>&amp; </a:t>
            </a:r>
            <a:r>
              <a:rPr lang="el-GR" altLang="ja-JP" sz="2000" b="1" dirty="0"/>
              <a:t>π</a:t>
            </a:r>
            <a:r>
              <a:rPr lang="en-US" altLang="ja-JP" sz="2000" b="1" baseline="30000" dirty="0"/>
              <a:t>-</a:t>
            </a:r>
            <a:r>
              <a:rPr lang="en-US" altLang="ja-JP" sz="2000" b="1" dirty="0"/>
              <a:t>), (p &amp; n), (</a:t>
            </a:r>
            <a:r>
              <a:rPr lang="en-US" altLang="ja-JP" sz="2000" b="1" baseline="30000" dirty="0"/>
              <a:t>3</a:t>
            </a:r>
            <a:r>
              <a:rPr lang="en-US" altLang="ja-JP" sz="2000" b="1" dirty="0"/>
              <a:t>H &amp; </a:t>
            </a:r>
            <a:r>
              <a:rPr lang="en-US" altLang="ja-JP" sz="2000" b="1" baseline="30000" dirty="0"/>
              <a:t>3</a:t>
            </a:r>
            <a:r>
              <a:rPr lang="en-US" altLang="ja-JP" sz="2000" b="1" dirty="0"/>
              <a:t>He) in heavy RI collisions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230355" y="1545217"/>
            <a:ext cx="125724" cy="50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282416" y="1175885"/>
            <a:ext cx="432048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Chamber in SAMURAI magnet B=0.5T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2044876" y="1918860"/>
            <a:ext cx="966222" cy="50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16301" y="1954115"/>
            <a:ext cx="17166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Beam Tracker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2238" y="120152"/>
            <a:ext cx="8882462" cy="114300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2016 Spring Heavy RI collision experimental setup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9735276-4E8A-42CC-9645-1FE8D28D7FC7}"/>
              </a:ext>
            </a:extLst>
          </p:cNvPr>
          <p:cNvSpPr/>
          <p:nvPr/>
        </p:nvSpPr>
        <p:spPr>
          <a:xfrm>
            <a:off x="6030311" y="4463545"/>
            <a:ext cx="3113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/>
              <a:t>External trigger with scintillator paddles + MPPC</a:t>
            </a:r>
          </a:p>
        </p:txBody>
      </p:sp>
    </p:spTree>
    <p:extLst>
      <p:ext uri="{BB962C8B-B14F-4D97-AF65-F5344CB8AC3E}">
        <p14:creationId xmlns:p14="http://schemas.microsoft.com/office/powerpoint/2010/main" val="4120853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4703578" y="1166003"/>
            <a:ext cx="1905926" cy="2298721"/>
            <a:chOff x="1378314" y="1833937"/>
            <a:chExt cx="1905926" cy="2298721"/>
          </a:xfrm>
        </p:grpSpPr>
        <p:sp>
          <p:nvSpPr>
            <p:cNvPr id="79" name="フローチャート: 処理 78"/>
            <p:cNvSpPr/>
            <p:nvPr/>
          </p:nvSpPr>
          <p:spPr>
            <a:xfrm>
              <a:off x="1378314" y="2531187"/>
              <a:ext cx="1905926" cy="132073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テキスト ボックス 134"/>
            <p:cNvSpPr txBox="1"/>
            <p:nvPr/>
          </p:nvSpPr>
          <p:spPr>
            <a:xfrm>
              <a:off x="2119514" y="2531187"/>
              <a:ext cx="934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AsAd</a:t>
              </a:r>
              <a:endParaRPr kumimoji="1" lang="ja-JP" alt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フローチャート : せん孔テープ 80"/>
            <p:cNvSpPr/>
            <p:nvPr/>
          </p:nvSpPr>
          <p:spPr>
            <a:xfrm rot="5400000">
              <a:off x="1910297" y="1930534"/>
              <a:ext cx="697250" cy="504056"/>
            </a:xfrm>
            <a:prstGeom prst="flowChartPunchedTap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テキスト ボックス 137"/>
            <p:cNvSpPr txBox="1"/>
            <p:nvPr/>
          </p:nvSpPr>
          <p:spPr>
            <a:xfrm>
              <a:off x="1539514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テキスト ボックス 138"/>
            <p:cNvSpPr txBox="1"/>
            <p:nvPr/>
          </p:nvSpPr>
          <p:spPr>
            <a:xfrm>
              <a:off x="2318900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テキスト ボックス 139"/>
            <p:cNvSpPr txBox="1"/>
            <p:nvPr/>
          </p:nvSpPr>
          <p:spPr>
            <a:xfrm>
              <a:off x="1541802" y="3421830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テキスト ボックス 140"/>
            <p:cNvSpPr txBox="1"/>
            <p:nvPr/>
          </p:nvSpPr>
          <p:spPr>
            <a:xfrm>
              <a:off x="2321842" y="342477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4017216" y="1166003"/>
            <a:ext cx="1905926" cy="2298721"/>
            <a:chOff x="1378314" y="1833937"/>
            <a:chExt cx="1905926" cy="2298721"/>
          </a:xfrm>
        </p:grpSpPr>
        <p:sp>
          <p:nvSpPr>
            <p:cNvPr id="72" name="フローチャート: 処理 71"/>
            <p:cNvSpPr/>
            <p:nvPr/>
          </p:nvSpPr>
          <p:spPr>
            <a:xfrm>
              <a:off x="1378314" y="2531187"/>
              <a:ext cx="1905926" cy="132073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テキスト ボックス 144"/>
            <p:cNvSpPr txBox="1"/>
            <p:nvPr/>
          </p:nvSpPr>
          <p:spPr>
            <a:xfrm>
              <a:off x="2119514" y="2531187"/>
              <a:ext cx="934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AsAd</a:t>
              </a:r>
              <a:endParaRPr kumimoji="1" lang="ja-JP" alt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フローチャート : せん孔テープ 73"/>
            <p:cNvSpPr/>
            <p:nvPr/>
          </p:nvSpPr>
          <p:spPr>
            <a:xfrm rot="5400000">
              <a:off x="1910297" y="1930534"/>
              <a:ext cx="697250" cy="504056"/>
            </a:xfrm>
            <a:prstGeom prst="flowChartPunchedTap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テキスト ボックス 146"/>
            <p:cNvSpPr txBox="1"/>
            <p:nvPr/>
          </p:nvSpPr>
          <p:spPr>
            <a:xfrm>
              <a:off x="1539514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テキスト ボックス 147"/>
            <p:cNvSpPr txBox="1"/>
            <p:nvPr/>
          </p:nvSpPr>
          <p:spPr>
            <a:xfrm>
              <a:off x="2318900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テキスト ボックス 148"/>
            <p:cNvSpPr txBox="1"/>
            <p:nvPr/>
          </p:nvSpPr>
          <p:spPr>
            <a:xfrm>
              <a:off x="1541802" y="3421830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テキスト ボックス 149"/>
            <p:cNvSpPr txBox="1"/>
            <p:nvPr/>
          </p:nvSpPr>
          <p:spPr>
            <a:xfrm>
              <a:off x="2321842" y="342477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3335426" y="1164244"/>
            <a:ext cx="1905926" cy="2295779"/>
            <a:chOff x="1378314" y="1833937"/>
            <a:chExt cx="1905926" cy="2295779"/>
          </a:xfrm>
        </p:grpSpPr>
        <p:sp>
          <p:nvSpPr>
            <p:cNvPr id="65" name="フローチャート: 処理 64"/>
            <p:cNvSpPr/>
            <p:nvPr/>
          </p:nvSpPr>
          <p:spPr>
            <a:xfrm>
              <a:off x="1378314" y="2531187"/>
              <a:ext cx="1905926" cy="132073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テキスト ボックス 152"/>
            <p:cNvSpPr txBox="1"/>
            <p:nvPr/>
          </p:nvSpPr>
          <p:spPr>
            <a:xfrm>
              <a:off x="2119514" y="2531187"/>
              <a:ext cx="934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AsAd</a:t>
              </a:r>
              <a:endParaRPr kumimoji="1" lang="ja-JP" alt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フローチャート : せん孔テープ 66"/>
            <p:cNvSpPr/>
            <p:nvPr/>
          </p:nvSpPr>
          <p:spPr>
            <a:xfrm rot="5400000">
              <a:off x="1910297" y="1930534"/>
              <a:ext cx="697250" cy="504056"/>
            </a:xfrm>
            <a:prstGeom prst="flowChartPunchedTap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テキスト ボックス 154"/>
            <p:cNvSpPr txBox="1"/>
            <p:nvPr/>
          </p:nvSpPr>
          <p:spPr>
            <a:xfrm>
              <a:off x="1539514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テキスト ボックス 155"/>
            <p:cNvSpPr txBox="1"/>
            <p:nvPr/>
          </p:nvSpPr>
          <p:spPr>
            <a:xfrm>
              <a:off x="2318900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テキスト ボックス 156"/>
            <p:cNvSpPr txBox="1"/>
            <p:nvPr/>
          </p:nvSpPr>
          <p:spPr>
            <a:xfrm>
              <a:off x="1541802" y="3421830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テキスト ボックス 157"/>
            <p:cNvSpPr txBox="1"/>
            <p:nvPr/>
          </p:nvSpPr>
          <p:spPr>
            <a:xfrm>
              <a:off x="2321842" y="3424772"/>
              <a:ext cx="794338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2649064" y="1164244"/>
            <a:ext cx="1905926" cy="2017983"/>
            <a:chOff x="1378314" y="1833937"/>
            <a:chExt cx="1905926" cy="2017983"/>
          </a:xfrm>
        </p:grpSpPr>
        <p:sp>
          <p:nvSpPr>
            <p:cNvPr id="58" name="フローチャート: 処理 57"/>
            <p:cNvSpPr/>
            <p:nvPr/>
          </p:nvSpPr>
          <p:spPr>
            <a:xfrm>
              <a:off x="1378314" y="2531187"/>
              <a:ext cx="1905926" cy="132073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テキスト ボックス 160"/>
            <p:cNvSpPr txBox="1"/>
            <p:nvPr/>
          </p:nvSpPr>
          <p:spPr>
            <a:xfrm>
              <a:off x="2119514" y="2531187"/>
              <a:ext cx="9349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AsAd</a:t>
              </a:r>
              <a:endParaRPr kumimoji="1" lang="ja-JP" alt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フローチャート : せん孔テープ 59"/>
            <p:cNvSpPr/>
            <p:nvPr/>
          </p:nvSpPr>
          <p:spPr>
            <a:xfrm rot="5400000">
              <a:off x="1910297" y="1930534"/>
              <a:ext cx="697250" cy="504056"/>
            </a:xfrm>
            <a:prstGeom prst="flowChartPunchedTap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テキスト ボックス 162"/>
            <p:cNvSpPr txBox="1"/>
            <p:nvPr/>
          </p:nvSpPr>
          <p:spPr>
            <a:xfrm>
              <a:off x="1539514" y="2992852"/>
              <a:ext cx="750441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テキスト ボックス 163"/>
            <p:cNvSpPr txBox="1"/>
            <p:nvPr/>
          </p:nvSpPr>
          <p:spPr>
            <a:xfrm>
              <a:off x="2318900" y="2992852"/>
              <a:ext cx="81854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テキスト ボックス 164"/>
            <p:cNvSpPr txBox="1"/>
            <p:nvPr/>
          </p:nvSpPr>
          <p:spPr>
            <a:xfrm>
              <a:off x="1541802" y="3421830"/>
              <a:ext cx="82850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テキスト ボックス 165"/>
            <p:cNvSpPr txBox="1"/>
            <p:nvPr/>
          </p:nvSpPr>
          <p:spPr>
            <a:xfrm>
              <a:off x="2321841" y="3424772"/>
              <a:ext cx="822987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AGET</a:t>
              </a:r>
              <a:endParaRPr kumimoji="1"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テキスト ボックス 166"/>
          <p:cNvSpPr txBox="1"/>
          <p:nvPr/>
        </p:nvSpPr>
        <p:spPr>
          <a:xfrm>
            <a:off x="6911882" y="2167362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・・・・・・・・・</a:t>
            </a:r>
          </a:p>
        </p:txBody>
      </p:sp>
      <p:sp>
        <p:nvSpPr>
          <p:cNvPr id="9" name="テキスト ボックス 167"/>
          <p:cNvSpPr txBox="1"/>
          <p:nvPr/>
        </p:nvSpPr>
        <p:spPr>
          <a:xfrm>
            <a:off x="200792" y="217411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・・・・・・・・・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6033440" y="5150783"/>
            <a:ext cx="973459" cy="974493"/>
            <a:chOff x="7125580" y="2769624"/>
            <a:chExt cx="973459" cy="974493"/>
          </a:xfrm>
        </p:grpSpPr>
        <p:pic>
          <p:nvPicPr>
            <p:cNvPr id="55" name="Picture 67" descr="File Server single_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580" y="2769624"/>
              <a:ext cx="530225" cy="760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805" y="3250611"/>
              <a:ext cx="443234" cy="493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曲折矢印 56"/>
            <p:cNvSpPr/>
            <p:nvPr/>
          </p:nvSpPr>
          <p:spPr>
            <a:xfrm rot="5400000">
              <a:off x="7609546" y="2826156"/>
              <a:ext cx="468705" cy="38020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305248" y="5162087"/>
            <a:ext cx="973459" cy="974493"/>
            <a:chOff x="3726248" y="2762186"/>
            <a:chExt cx="973459" cy="974493"/>
          </a:xfrm>
        </p:grpSpPr>
        <p:pic>
          <p:nvPicPr>
            <p:cNvPr id="52" name="Picture 67" descr="File Server single_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248" y="2762186"/>
              <a:ext cx="530225" cy="760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473" y="3243173"/>
              <a:ext cx="443234" cy="493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曲折矢印 53"/>
            <p:cNvSpPr/>
            <p:nvPr/>
          </p:nvSpPr>
          <p:spPr>
            <a:xfrm rot="5400000">
              <a:off x="4212223" y="2818719"/>
              <a:ext cx="468705" cy="38020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2" name="下矢印 11"/>
          <p:cNvSpPr/>
          <p:nvPr/>
        </p:nvSpPr>
        <p:spPr>
          <a:xfrm>
            <a:off x="1289905" y="3938108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2176958" y="3927892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3063537" y="3938108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下矢印 14"/>
          <p:cNvSpPr/>
          <p:nvPr/>
        </p:nvSpPr>
        <p:spPr>
          <a:xfrm>
            <a:off x="4415579" y="4720541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6143770" y="4720541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50"/>
          <p:cNvSpPr txBox="1"/>
          <p:nvPr/>
        </p:nvSpPr>
        <p:spPr>
          <a:xfrm>
            <a:off x="5246914" y="5739504"/>
            <a:ext cx="6158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Disk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51"/>
          <p:cNvSpPr txBox="1"/>
          <p:nvPr/>
        </p:nvSpPr>
        <p:spPr>
          <a:xfrm>
            <a:off x="6976458" y="5748505"/>
            <a:ext cx="6158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Disk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下矢印 18"/>
          <p:cNvSpPr/>
          <p:nvPr/>
        </p:nvSpPr>
        <p:spPr>
          <a:xfrm>
            <a:off x="4415735" y="6107639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6143926" y="6107639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テキスト ボックス 58"/>
          <p:cNvSpPr txBox="1"/>
          <p:nvPr/>
        </p:nvSpPr>
        <p:spPr>
          <a:xfrm>
            <a:off x="4544099" y="6244105"/>
            <a:ext cx="193033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Segoe UI" panose="020B0502040204020203" pitchFamily="34" charset="0"/>
                <a:cs typeface="Segoe UI" panose="020B0502040204020203" pitchFamily="34" charset="0"/>
              </a:rPr>
              <a:t>RIKEN HPC</a:t>
            </a:r>
            <a:endParaRPr kumimoji="1" lang="ja-JP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1086792" y="-302406"/>
            <a:ext cx="5719939" cy="1658639"/>
            <a:chOff x="7347231" y="466365"/>
            <a:chExt cx="5719939" cy="2050968"/>
          </a:xfrm>
        </p:grpSpPr>
        <p:sp>
          <p:nvSpPr>
            <p:cNvPr id="42" name="正方形/長方形 41"/>
            <p:cNvSpPr/>
            <p:nvPr/>
          </p:nvSpPr>
          <p:spPr>
            <a:xfrm>
              <a:off x="8754464" y="475118"/>
              <a:ext cx="3459512" cy="1261806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平行四辺形 42"/>
            <p:cNvSpPr/>
            <p:nvPr/>
          </p:nvSpPr>
          <p:spPr>
            <a:xfrm flipV="1">
              <a:off x="8754464" y="466365"/>
              <a:ext cx="3864723" cy="764731"/>
            </a:xfrm>
            <a:prstGeom prst="parallelogram">
              <a:avLst>
                <a:gd name="adj" fmla="val 5143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平行四辺形 43"/>
            <p:cNvSpPr/>
            <p:nvPr/>
          </p:nvSpPr>
          <p:spPr>
            <a:xfrm flipV="1">
              <a:off x="8739474" y="1752602"/>
              <a:ext cx="3864723" cy="764731"/>
            </a:xfrm>
            <a:prstGeom prst="parallelogram">
              <a:avLst>
                <a:gd name="adj" fmla="val 5870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>
            <a:xfrm>
              <a:off x="7435371" y="1477355"/>
              <a:ext cx="5631799" cy="8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グループ化 45"/>
            <p:cNvGrpSpPr/>
            <p:nvPr/>
          </p:nvGrpSpPr>
          <p:grpSpPr>
            <a:xfrm>
              <a:off x="8814610" y="1128180"/>
              <a:ext cx="219112" cy="701718"/>
              <a:chOff x="3500430" y="1428736"/>
              <a:chExt cx="714380" cy="3786214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 rot="16200000" flipH="1">
                <a:off x="1964513" y="2964653"/>
                <a:ext cx="3786214" cy="7143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rot="5400000">
                <a:off x="3393273" y="2964653"/>
                <a:ext cx="928694" cy="71438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テキスト ボックス 100"/>
            <p:cNvSpPr txBox="1"/>
            <p:nvPr/>
          </p:nvSpPr>
          <p:spPr>
            <a:xfrm>
              <a:off x="7347231" y="1522769"/>
              <a:ext cx="856325" cy="494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beam</a:t>
              </a:r>
              <a:endParaRPr kumimoji="1" lang="ja-JP" alt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平行四辺形 47"/>
            <p:cNvSpPr/>
            <p:nvPr/>
          </p:nvSpPr>
          <p:spPr>
            <a:xfrm flipV="1">
              <a:off x="9090890" y="2369439"/>
              <a:ext cx="632786" cy="125212"/>
            </a:xfrm>
            <a:prstGeom prst="parallelogram">
              <a:avLst>
                <a:gd name="adj" fmla="val 51437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9090890" y="1236992"/>
              <a:ext cx="3521952" cy="1261806"/>
            </a:xfrm>
            <a:prstGeom prst="rect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テキスト ボックス 118"/>
          <p:cNvSpPr txBox="1"/>
          <p:nvPr/>
        </p:nvSpPr>
        <p:spPr>
          <a:xfrm>
            <a:off x="3623014" y="-77497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umimoji="1" lang="en-US" altLang="ja-JP" sz="3200" dirty="0" err="1">
                <a:latin typeface="Symbol" panose="05050102010706020507" pitchFamily="18" charset="2"/>
                <a:cs typeface="Segoe UI" panose="020B0502040204020203" pitchFamily="34" charset="0"/>
              </a:rPr>
              <a:t>p</a:t>
            </a:r>
            <a:r>
              <a:rPr kumimoji="1" lang="en-US" altLang="ja-JP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RIT</a:t>
            </a:r>
            <a:r>
              <a:rPr kumimoji="1"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 TPC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テキスト ボックス 119"/>
          <p:cNvSpPr txBox="1"/>
          <p:nvPr/>
        </p:nvSpPr>
        <p:spPr>
          <a:xfrm>
            <a:off x="3930107" y="352893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・・・・・・・・・</a:t>
            </a:r>
          </a:p>
        </p:txBody>
      </p:sp>
      <p:sp>
        <p:nvSpPr>
          <p:cNvPr id="25" name="下矢印 24"/>
          <p:cNvSpPr/>
          <p:nvPr/>
        </p:nvSpPr>
        <p:spPr>
          <a:xfrm>
            <a:off x="6998572" y="3943824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下矢印 25"/>
          <p:cNvSpPr/>
          <p:nvPr/>
        </p:nvSpPr>
        <p:spPr>
          <a:xfrm>
            <a:off x="3445072" y="3158105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下矢印 26"/>
          <p:cNvSpPr/>
          <p:nvPr/>
        </p:nvSpPr>
        <p:spPr>
          <a:xfrm>
            <a:off x="4288389" y="3183166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4989571" y="3181281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5666328" y="3197008"/>
            <a:ext cx="309563" cy="384074"/>
          </a:xfrm>
          <a:prstGeom prst="down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テキスト ボックス 171"/>
          <p:cNvSpPr txBox="1"/>
          <p:nvPr/>
        </p:nvSpPr>
        <p:spPr>
          <a:xfrm>
            <a:off x="6926506" y="5012758"/>
            <a:ext cx="8273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DAQ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テキスト ボックス 172"/>
          <p:cNvSpPr txBox="1"/>
          <p:nvPr/>
        </p:nvSpPr>
        <p:spPr>
          <a:xfrm>
            <a:off x="5169344" y="5015943"/>
            <a:ext cx="82734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DAQ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29122" y="4322181"/>
            <a:ext cx="64371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10Gb network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Picture 67" descr="File Server single_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69" y="5973109"/>
            <a:ext cx="530225" cy="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テキスト ボックス 107"/>
          <p:cNvSpPr txBox="1"/>
          <p:nvPr/>
        </p:nvSpPr>
        <p:spPr>
          <a:xfrm>
            <a:off x="1552080" y="5196692"/>
            <a:ext cx="181331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Semi-online</a:t>
            </a:r>
          </a:p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Analysis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5" name="直線矢印コネクタ 34"/>
          <p:cNvCxnSpPr>
            <a:stCxn id="53" idx="1"/>
            <a:endCxn id="33" idx="3"/>
          </p:cNvCxnSpPr>
          <p:nvPr/>
        </p:nvCxnSpPr>
        <p:spPr>
          <a:xfrm flipH="1">
            <a:off x="2335194" y="5889827"/>
            <a:ext cx="2500279" cy="46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109"/>
          <p:cNvSpPr txBox="1"/>
          <p:nvPr/>
        </p:nvSpPr>
        <p:spPr>
          <a:xfrm>
            <a:off x="2870590" y="6271856"/>
            <a:ext cx="107266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xrootd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テキスト ボックス 3"/>
          <p:cNvSpPr txBox="1"/>
          <p:nvPr/>
        </p:nvSpPr>
        <p:spPr>
          <a:xfrm>
            <a:off x="1129121" y="3543325"/>
            <a:ext cx="9140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テキスト ボックス 4"/>
          <p:cNvSpPr txBox="1"/>
          <p:nvPr/>
        </p:nvSpPr>
        <p:spPr>
          <a:xfrm>
            <a:off x="1996417" y="3543325"/>
            <a:ext cx="9140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テキスト ボックス 5"/>
          <p:cNvSpPr txBox="1"/>
          <p:nvPr/>
        </p:nvSpPr>
        <p:spPr>
          <a:xfrm>
            <a:off x="2890493" y="3543325"/>
            <a:ext cx="9140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テキスト ボックス 120"/>
          <p:cNvSpPr txBox="1"/>
          <p:nvPr/>
        </p:nvSpPr>
        <p:spPr>
          <a:xfrm>
            <a:off x="6825528" y="3549041"/>
            <a:ext cx="91403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直線矢印コネクタ 40"/>
          <p:cNvCxnSpPr>
            <a:stCxn id="56" idx="1"/>
          </p:cNvCxnSpPr>
          <p:nvPr/>
        </p:nvCxnSpPr>
        <p:spPr>
          <a:xfrm flipH="1">
            <a:off x="2487595" y="5878523"/>
            <a:ext cx="4076070" cy="627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テキスト ボックス 85"/>
          <p:cNvSpPr txBox="1"/>
          <p:nvPr/>
        </p:nvSpPr>
        <p:spPr>
          <a:xfrm>
            <a:off x="7927544" y="3779873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12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6609504" y="1769160"/>
            <a:ext cx="2545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AsAds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for each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CoBo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48 </a:t>
            </a:r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AsAds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in total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1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8490" y="111127"/>
            <a:ext cx="7886700" cy="793114"/>
          </a:xfrm>
        </p:spPr>
        <p:txBody>
          <a:bodyPr/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Control UI : GANIL RC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 descr="E:\Dropbox\201604SPiRIT\Desktop_narval\Screenshot-19.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525555"/>
            <a:ext cx="7861834" cy="56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268720" y="914400"/>
            <a:ext cx="29776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SOAP Server to control GET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1200" y="1080532"/>
            <a:ext cx="366914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SOAP Server to control other DAQ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38221" y="736878"/>
            <a:ext cx="31967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SOAP Server to control GTO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直線矢印コネクタ 5"/>
          <p:cNvCxnSpPr>
            <a:stCxn id="4" idx="2"/>
          </p:cNvCxnSpPr>
          <p:nvPr/>
        </p:nvCxnSpPr>
        <p:spPr>
          <a:xfrm flipH="1">
            <a:off x="5801360" y="1283732"/>
            <a:ext cx="1956165" cy="8295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8" idx="2"/>
          </p:cNvCxnSpPr>
          <p:nvPr/>
        </p:nvCxnSpPr>
        <p:spPr>
          <a:xfrm flipH="1">
            <a:off x="4185922" y="1106210"/>
            <a:ext cx="550670" cy="10070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7" idx="2"/>
          </p:cNvCxnSpPr>
          <p:nvPr/>
        </p:nvCxnSpPr>
        <p:spPr>
          <a:xfrm>
            <a:off x="2545773" y="1449864"/>
            <a:ext cx="706462" cy="663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893488-4BBE-4683-B27F-C42838772F57}"/>
              </a:ext>
            </a:extLst>
          </p:cNvPr>
          <p:cNvSpPr txBox="1"/>
          <p:nvPr/>
        </p:nvSpPr>
        <p:spPr>
          <a:xfrm>
            <a:off x="123926" y="5169621"/>
            <a:ext cx="285264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DAQ </a:t>
            </a:r>
            <a:r>
              <a:rPr kumimoji="1" lang="en-US" altLang="ja-JP" sz="2400" dirty="0" err="1"/>
              <a:t>benckmark</a:t>
            </a:r>
            <a:r>
              <a:rPr kumimoji="1" lang="en-US" altLang="ja-JP" sz="2400" dirty="0"/>
              <a:t>:</a:t>
            </a:r>
          </a:p>
          <a:p>
            <a:r>
              <a:rPr kumimoji="1" lang="en-US" altLang="ja-JP" sz="2400" dirty="0"/>
              <a:t>100MByte/sec/</a:t>
            </a:r>
            <a:r>
              <a:rPr kumimoji="1" lang="en-US" altLang="ja-JP" sz="2400" dirty="0" err="1"/>
              <a:t>CoBo</a:t>
            </a:r>
            <a:endParaRPr kumimoji="1" lang="en-US" altLang="ja-JP" sz="2400" dirty="0"/>
          </a:p>
          <a:p>
            <a:r>
              <a:rPr kumimoji="1" lang="en-US" altLang="ja-JP" sz="2400" dirty="0"/>
              <a:t>1.2GByte/sec at most</a:t>
            </a:r>
          </a:p>
          <a:p>
            <a:r>
              <a:rPr kumimoji="1" lang="en-US" altLang="ja-JP" sz="2400" dirty="0"/>
              <a:t>(writing data on disk)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1003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023" y="83545"/>
            <a:ext cx="8630405" cy="1011684"/>
          </a:xfrm>
        </p:spPr>
        <p:txBody>
          <a:bodyPr>
            <a:normAutofit/>
          </a:bodyPr>
          <a:lstStyle/>
          <a:p>
            <a:r>
              <a:rPr kumimoji="1" lang="en-US" altLang="ja-JP" sz="3600" dirty="0" err="1">
                <a:latin typeface="Segoe UI" panose="020B0502040204020203" pitchFamily="34" charset="0"/>
                <a:cs typeface="Segoe UI" panose="020B0502040204020203" pitchFamily="34" charset="0"/>
              </a:rPr>
              <a:t>Dayone</a:t>
            </a:r>
            <a:r>
              <a:rPr kumimoji="1"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 Heavy RI Collision experiment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9023" y="1095229"/>
            <a:ext cx="8630405" cy="576277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Systematic measurements of multiple observables in heavy RI collisions in same </a:t>
            </a:r>
            <a:r>
              <a:rPr lang="en-US" altLang="ja-JP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Z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(Z=50) but different </a:t>
            </a:r>
            <a:r>
              <a:rPr lang="en-US" altLang="ja-JP" sz="2400" i="1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 system were realized with heavy RI beam.</a:t>
            </a:r>
          </a:p>
          <a:p>
            <a:pPr lvl="1"/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Charged pion is main ob</a:t>
            </a:r>
            <a:r>
              <a:rPr lang="en-US" altLang="ja-JP" sz="2000" dirty="0"/>
              <a:t>servable.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altLang="ja-JP" sz="1800" spc="-4" dirty="0">
                <a:latin typeface="Segoe UI" panose="020B0502040204020203" pitchFamily="34" charset="0"/>
                <a:cs typeface="Segoe UI" panose="020B0502040204020203" pitchFamily="34" charset="0"/>
              </a:rPr>
              <a:t>Control</a:t>
            </a:r>
            <a:r>
              <a:rPr lang="en-US" altLang="ja-JP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1800" spc="-4" dirty="0"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altLang="ja-JP" sz="1800" dirty="0"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lang="en-US" altLang="ja-JP" sz="1800" spc="-4" dirty="0">
                <a:latin typeface="Segoe UI" panose="020B0502040204020203" pitchFamily="34" charset="0"/>
                <a:cs typeface="Segoe UI" panose="020B0502040204020203" pitchFamily="34" charset="0"/>
              </a:rPr>
              <a:t>Coulom</a:t>
            </a:r>
            <a:r>
              <a:rPr lang="en-US" altLang="ja-JP" sz="1800" dirty="0">
                <a:latin typeface="Segoe UI" panose="020B0502040204020203" pitchFamily="34" charset="0"/>
                <a:cs typeface="Segoe UI" panose="020B0502040204020203" pitchFamily="34" charset="0"/>
              </a:rPr>
              <a:t>b </a:t>
            </a:r>
            <a:r>
              <a:rPr lang="en-US" altLang="ja-JP" sz="1800" spc="-4" dirty="0">
                <a:latin typeface="Segoe UI" panose="020B0502040204020203" pitchFamily="34" charset="0"/>
                <a:cs typeface="Segoe UI" panose="020B0502040204020203" pitchFamily="34" charset="0"/>
              </a:rPr>
              <a:t>interactio</a:t>
            </a:r>
            <a:r>
              <a:rPr lang="en-US" altLang="ja-JP" sz="1800" dirty="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</a:p>
          <a:p>
            <a:endParaRPr kumimoji="1"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kumimoji="1"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Successfully finished. </a:t>
            </a:r>
            <a:r>
              <a:rPr lang="en-US" altLang="ja-JP" sz="2400" dirty="0">
                <a:sym typeface="Wingdings" panose="05000000000000000000" pitchFamily="2" charset="2"/>
              </a:rPr>
              <a:t>2016 Apr. – Jun.</a:t>
            </a:r>
            <a:endParaRPr lang="en-US" altLang="ja-JP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kumimoji="1"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Beam rate: 10kHz, trig. rate: 70Hz</a:t>
            </a:r>
          </a:p>
          <a:p>
            <a:pPr lvl="1"/>
            <a:r>
              <a:rPr kumimoji="1" lang="en-US" altLang="ja-JP" sz="1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30M Events: 60Hz, 5MB/eve 300MB/sec</a:t>
            </a:r>
          </a:p>
          <a:p>
            <a:pPr lvl="1"/>
            <a:r>
              <a:rPr lang="en-US" altLang="ja-JP" sz="1800" dirty="0">
                <a:sym typeface="Wingdings" panose="05000000000000000000" pitchFamily="2" charset="2"/>
              </a:rPr>
              <a:t>250TB/2week</a:t>
            </a:r>
            <a:endParaRPr kumimoji="1" lang="en-US" altLang="ja-JP" sz="1800" dirty="0">
              <a:latin typeface="Segoe UI" panose="020B0502040204020203" pitchFamily="34" charset="0"/>
              <a:cs typeface="Segoe UI" panose="020B0502040204020203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813691"/>
              </p:ext>
            </p:extLst>
          </p:nvPr>
        </p:nvGraphicFramePr>
        <p:xfrm>
          <a:off x="219098" y="3050629"/>
          <a:ext cx="5088425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24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64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3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4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Primary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beam</a:t>
                      </a:r>
                      <a:r>
                        <a:rPr lang="en-US" baseline="0" dirty="0"/>
                        <a:t>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Symbol"/>
                        </a:rPr>
                        <a:t>(N-Z/A)</a:t>
                      </a:r>
                      <a:r>
                        <a:rPr lang="en-US" baseline="-25000" dirty="0">
                          <a:sym typeface="Symbol"/>
                        </a:rPr>
                        <a:t>sys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412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aseline="30000" dirty="0"/>
                        <a:t>238</a:t>
                      </a:r>
                      <a:r>
                        <a:rPr lang="en-US" sz="2800" baseline="0" dirty="0"/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132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aseline="30000" dirty="0"/>
                        <a:t>124</a:t>
                      </a:r>
                      <a:r>
                        <a:rPr lang="en-US" sz="2800" baseline="0" dirty="0"/>
                        <a:t>Xe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108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09">
                <a:tc vMerge="1"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112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30000" dirty="0"/>
                        <a:t>124</a:t>
                      </a:r>
                      <a:r>
                        <a:rPr lang="en-US" baseline="0" dirty="0"/>
                        <a:t>Sn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 descr="108-1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09" y="2896704"/>
            <a:ext cx="3532909" cy="301409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048764" y="5908692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A/Q(A.U.)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217105" y="3320958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Z(A.U.)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9BC83D-E318-4808-A8CD-2D62714D0D0D}"/>
              </a:ext>
            </a:extLst>
          </p:cNvPr>
          <p:cNvSpPr txBox="1"/>
          <p:nvPr/>
        </p:nvSpPr>
        <p:spPr>
          <a:xfrm>
            <a:off x="6571147" y="265312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PID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213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403344" y="1503355"/>
            <a:ext cx="4190984" cy="349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5419" y="4032503"/>
            <a:ext cx="318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Segoe UI" panose="020B0502040204020203" pitchFamily="34" charset="0"/>
                <a:cs typeface="Segoe UI" panose="020B0502040204020203" pitchFamily="34" charset="0"/>
              </a:rPr>
              <a:t>EOS of pure neutron matter</a:t>
            </a:r>
            <a:endParaRPr kumimoji="1" lang="ja-JP" alt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5641" y="23102"/>
            <a:ext cx="8479853" cy="1325563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Heavy Ion Collision Exp. w/ TPC to study the density dependent symmetry energy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9976" y="4997394"/>
            <a:ext cx="8650942" cy="1627523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Large uncertainty on </a:t>
            </a:r>
            <a:r>
              <a:rPr lang="en-US" altLang="ja-JP" dirty="0"/>
              <a:t>nuclear symmetry energy at 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ja-JP" altLang="en-US" dirty="0"/>
              <a:t>≫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en-US" altLang="ja-JP" baseline="-25000" dirty="0">
                <a:latin typeface="Symbol" panose="05050102010706020507" pitchFamily="18" charset="2"/>
              </a:rPr>
              <a:t>0</a:t>
            </a:r>
            <a:r>
              <a:rPr lang="en-US" altLang="ja-JP" dirty="0"/>
              <a:t> compared with that for 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ja-JP" altLang="en-US" dirty="0"/>
              <a:t>≦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en-US" altLang="ja-JP" baseline="-25000" dirty="0">
                <a:latin typeface="Symbol" panose="05050102010706020507" pitchFamily="18" charset="2"/>
              </a:rPr>
              <a:t>0</a:t>
            </a:r>
            <a:r>
              <a:rPr lang="en-US" altLang="ja-JP" dirty="0"/>
              <a:t> region.</a:t>
            </a:r>
          </a:p>
          <a:p>
            <a:r>
              <a:rPr kumimoji="1" lang="en-US" altLang="ja-JP" dirty="0"/>
              <a:t>Heavy ion collision is currently unique way to produce high dense matter in the laboratory.</a:t>
            </a:r>
          </a:p>
          <a:p>
            <a:r>
              <a:rPr lang="en-US" altLang="ja-JP" dirty="0"/>
              <a:t>New experimental project at RIBF for the study of density dependent symmetry energy. </a:t>
            </a:r>
            <a:r>
              <a:rPr lang="en-US" altLang="ja-JP" b="1" u="sng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altLang="ja-JP" b="1" u="sng" dirty="0">
                <a:solidFill>
                  <a:srgbClr val="FF0000"/>
                </a:solidFill>
              </a:rPr>
              <a:t>~2</a:t>
            </a:r>
            <a:r>
              <a:rPr lang="en-US" altLang="ja-JP" b="1" u="sng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altLang="ja-JP" b="1" u="sng" baseline="-25000" dirty="0">
                <a:solidFill>
                  <a:srgbClr val="FF0000"/>
                </a:solidFill>
              </a:rPr>
              <a:t>0</a:t>
            </a:r>
            <a:r>
              <a:rPr lang="en-US" altLang="ja-JP" dirty="0"/>
              <a:t> nuclear matter at RIBF energy HIC.</a:t>
            </a:r>
          </a:p>
          <a:p>
            <a:endParaRPr kumimoji="1" lang="ja-JP" altLang="en-US" dirty="0"/>
          </a:p>
        </p:txBody>
      </p:sp>
      <p:pic>
        <p:nvPicPr>
          <p:cNvPr id="11" name="Picture 2" descr="C:\Users\isobe\Dropbox\MyTalk\20120920BSM\HIC_Animation\b01\RHX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5" y="3013456"/>
            <a:ext cx="1800000" cy="17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isobe\Dropbox\MyTalk\20120920BSM\HIC_Animation\b01\RHXY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236" y="3013457"/>
            <a:ext cx="1800000" cy="17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7180777" y="3227803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IBUU by </a:t>
            </a:r>
            <a:r>
              <a:rPr kumimoji="1" lang="en-US" altLang="ja-JP" sz="1400" dirty="0" err="1"/>
              <a:t>Bao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20209" y="3198488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2524" y="256304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07379" y="1471268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DE9E476-04AB-48F9-A1A4-5F0B653C9F4E}"/>
              </a:ext>
            </a:extLst>
          </p:cNvPr>
          <p:cNvGrpSpPr/>
          <p:nvPr/>
        </p:nvGrpSpPr>
        <p:grpSpPr>
          <a:xfrm>
            <a:off x="5157143" y="1081527"/>
            <a:ext cx="3675256" cy="1906581"/>
            <a:chOff x="1403648" y="1766124"/>
            <a:chExt cx="5219186" cy="2707514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3FF159C-08D1-405C-8E32-7D558E11F607}"/>
                </a:ext>
              </a:extLst>
            </p:cNvPr>
            <p:cNvSpPr/>
            <p:nvPr/>
          </p:nvSpPr>
          <p:spPr>
            <a:xfrm>
              <a:off x="1403648" y="1766124"/>
              <a:ext cx="5214289" cy="2707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943ECA2-F2A6-4ACE-B9C6-3D0726272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2008445"/>
              <a:ext cx="5160394" cy="2177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FB50E2D-1CA4-4A53-8781-A0FAFAB24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098" y="3850288"/>
              <a:ext cx="4623839" cy="623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64EC5C2-EB1B-4A2D-9251-B6D9D66C64DD}"/>
                </a:ext>
              </a:extLst>
            </p:cNvPr>
            <p:cNvSpPr txBox="1"/>
            <p:nvPr/>
          </p:nvSpPr>
          <p:spPr>
            <a:xfrm>
              <a:off x="3618274" y="2008445"/>
              <a:ext cx="3004560" cy="5019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PRC71 (2005) 0146a08</a:t>
              </a:r>
              <a:endParaRPr kumimoji="1" lang="ja-JP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0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498" y="111405"/>
            <a:ext cx="8017122" cy="924178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Example of HIC events seen by TPC</a:t>
            </a:r>
            <a:endParaRPr kumimoji="1" lang="ja-JP" altLang="en-US" sz="40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6049" y="5623559"/>
            <a:ext cx="4200405" cy="1078992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1097280"/>
            <a:ext cx="4320000" cy="26078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3705173"/>
            <a:ext cx="4320000" cy="2607893"/>
          </a:xfrm>
          <a:prstGeom prst="rect">
            <a:avLst/>
          </a:prstGeom>
        </p:spPr>
      </p:pic>
      <p:sp>
        <p:nvSpPr>
          <p:cNvPr id="11" name="四角形: 角を丸くする 10"/>
          <p:cNvSpPr/>
          <p:nvPr/>
        </p:nvSpPr>
        <p:spPr>
          <a:xfrm>
            <a:off x="137161" y="1014984"/>
            <a:ext cx="4818888" cy="54772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43517" y="1298972"/>
            <a:ext cx="10919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Top view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43517" y="3906865"/>
            <a:ext cx="11368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Side view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86703" y="2053949"/>
            <a:ext cx="5139096" cy="3102364"/>
          </a:xfrm>
          <a:prstGeom prst="rect">
            <a:avLst/>
          </a:prstGeom>
        </p:spPr>
      </p:pic>
      <p:sp>
        <p:nvSpPr>
          <p:cNvPr id="13" name="矢印: 右 12"/>
          <p:cNvSpPr/>
          <p:nvPr/>
        </p:nvSpPr>
        <p:spPr>
          <a:xfrm>
            <a:off x="0" y="2258568"/>
            <a:ext cx="628650" cy="2834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矢印: 右 13"/>
          <p:cNvSpPr/>
          <p:nvPr/>
        </p:nvSpPr>
        <p:spPr>
          <a:xfrm>
            <a:off x="0" y="4601284"/>
            <a:ext cx="628650" cy="2834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矢印: 右 14"/>
          <p:cNvSpPr/>
          <p:nvPr/>
        </p:nvSpPr>
        <p:spPr>
          <a:xfrm rot="16200000">
            <a:off x="6741926" y="5741614"/>
            <a:ext cx="628650" cy="2834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18549" y="278702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r>
              <a:rPr kumimoji="1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anose="05050102010706020507" pitchFamily="18" charset="2"/>
              </a:rPr>
              <a:t>-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ymbol" panose="05050102010706020507" pitchFamily="18" charset="2"/>
              </a:rPr>
              <a:t>??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27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0604" y="136527"/>
            <a:ext cx="8622792" cy="878458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Offline analysis: Charged particle tracking</a:t>
            </a:r>
            <a:endParaRPr kumimoji="1" lang="ja-JP" altLang="en-US" sz="4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04846" y="1270387"/>
            <a:ext cx="4239979" cy="426742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Pulse Shape Analysis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Helix</a:t>
            </a:r>
            <a:r>
              <a:rPr lang="ja-JP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tracking: 3D</a:t>
            </a:r>
            <a:r>
              <a:rPr lang="en-US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momentum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Track separation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Riemann fit: 2D 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Helix fit: 3D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Clustering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1600" dirty="0">
                <a:latin typeface="Segoe UI" panose="020B0502040204020203" pitchFamily="34" charset="0"/>
                <a:cs typeface="Segoe UI" panose="020B0502040204020203" pitchFamily="34" charset="0"/>
              </a:rPr>
              <a:t>Initialize GENFIT parameters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GENFIT:</a:t>
            </a:r>
            <a:r>
              <a:rPr lang="ja-JP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precise fitting</a:t>
            </a:r>
            <a:r>
              <a:rPr lang="ja-JP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Parameterization,</a:t>
            </a:r>
            <a:r>
              <a:rPr lang="ja-JP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extrapolation)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altLang="ja-JP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RAVE</a:t>
            </a:r>
            <a:r>
              <a:rPr lang="en-US" altLang="en-US" sz="2000" dirty="0">
                <a:solidFill>
                  <a:srgbClr val="66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(Reconstruction vertices)</a:t>
            </a:r>
            <a:endParaRPr lang="en-US" altLang="ja-JP" sz="2000" dirty="0">
              <a:solidFill>
                <a:srgbClr val="66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238075" y="3360847"/>
            <a:ext cx="4319653" cy="2908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0" name="図形グループ 13"/>
          <p:cNvGrpSpPr/>
          <p:nvPr/>
        </p:nvGrpSpPr>
        <p:grpSpPr>
          <a:xfrm>
            <a:off x="946844" y="1187460"/>
            <a:ext cx="2807730" cy="2196176"/>
            <a:chOff x="3615998" y="1072645"/>
            <a:chExt cx="1743571" cy="1363802"/>
          </a:xfrm>
        </p:grpSpPr>
        <p:grpSp>
          <p:nvGrpSpPr>
            <p:cNvPr id="22" name="図形グループ 11"/>
            <p:cNvGrpSpPr/>
            <p:nvPr/>
          </p:nvGrpSpPr>
          <p:grpSpPr>
            <a:xfrm>
              <a:off x="3615998" y="1072645"/>
              <a:ext cx="1667635" cy="1363802"/>
              <a:chOff x="3615998" y="1072645"/>
              <a:chExt cx="1667635" cy="1363802"/>
            </a:xfrm>
          </p:grpSpPr>
          <p:pic>
            <p:nvPicPr>
              <p:cNvPr id="24" name="図 23" descr="PSApuls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5998" y="1072645"/>
                <a:ext cx="1667635" cy="1159363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3732839" y="2128670"/>
                <a:ext cx="11040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t</a:t>
                </a:r>
                <a:r>
                  <a:rPr kumimoji="1" lang="en-US" altLang="ja-JP" sz="1400" baseline="-25000" dirty="0"/>
                  <a:t>0</a:t>
                </a:r>
                <a:r>
                  <a:rPr kumimoji="1" lang="en-US" altLang="ja-JP" sz="1400" dirty="0"/>
                  <a:t>: </a:t>
                </a:r>
                <a:r>
                  <a:rPr kumimoji="1" lang="en-US" altLang="ja-JP" sz="900" dirty="0"/>
                  <a:t>time at 5% of h</a:t>
                </a:r>
                <a:endParaRPr kumimoji="1" lang="ja-JP" altLang="en-US" sz="900" dirty="0"/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4517090" y="1707551"/>
              <a:ext cx="8424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i="1" dirty="0"/>
                <a:t>f</a:t>
              </a:r>
              <a:r>
                <a:rPr kumimoji="1" lang="en-US" altLang="ja-JP" sz="900" dirty="0"/>
                <a:t>: Fixed shape</a:t>
              </a:r>
              <a:endParaRPr kumimoji="1" lang="ja-JP" altLang="en-US" sz="900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05B429-AA5F-44B0-BA02-83C4CF8B20B3}"/>
              </a:ext>
            </a:extLst>
          </p:cNvPr>
          <p:cNvSpPr txBox="1"/>
          <p:nvPr/>
        </p:nvSpPr>
        <p:spPr>
          <a:xfrm>
            <a:off x="4595552" y="6481788"/>
            <a:ext cx="428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Courtesy of J.W. Lee, G.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Jhang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, G.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Cerizza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54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183D61-2AB0-48E3-8AB9-D81E37AA8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Particle identification by TPC</a:t>
            </a:r>
            <a:b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1"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132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 + </a:t>
            </a:r>
            <a:r>
              <a:rPr kumimoji="1"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1" lang="en-US" altLang="ja-JP" baseline="-25000" dirty="0" err="1">
                <a:latin typeface="Segoe UI" panose="020B0502040204020203" pitchFamily="34" charset="0"/>
                <a:cs typeface="Segoe UI" panose="020B0502040204020203" pitchFamily="34" charset="0"/>
              </a:rPr>
              <a:t>beam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=270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AMeV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D1822B8-CC74-481D-803A-3AF33CDD2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48" y="1825625"/>
            <a:ext cx="7766903" cy="43513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00EE60-52D9-428A-9E45-E36418913DF2}"/>
              </a:ext>
            </a:extLst>
          </p:cNvPr>
          <p:cNvSpPr txBox="1"/>
          <p:nvPr/>
        </p:nvSpPr>
        <p:spPr>
          <a:xfrm>
            <a:off x="3561482" y="2265407"/>
            <a:ext cx="471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kumimoji="1" lang="ja-JP" alt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18105-94F0-4253-A75A-E7A0313C61D4}"/>
              </a:ext>
            </a:extLst>
          </p:cNvPr>
          <p:cNvSpPr txBox="1"/>
          <p:nvPr/>
        </p:nvSpPr>
        <p:spPr>
          <a:xfrm>
            <a:off x="4459153" y="2225505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endParaRPr kumimoji="1" lang="ja-JP" alt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012E70-A881-48D3-8BE1-CB2D10AAF044}"/>
              </a:ext>
            </a:extLst>
          </p:cNvPr>
          <p:cNvSpPr txBox="1"/>
          <p:nvPr/>
        </p:nvSpPr>
        <p:spPr>
          <a:xfrm>
            <a:off x="5219991" y="2044021"/>
            <a:ext cx="3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endParaRPr kumimoji="1" lang="ja-JP" alt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F13942-CDC1-4BD5-B771-5261712E2903}"/>
              </a:ext>
            </a:extLst>
          </p:cNvPr>
          <p:cNvSpPr txBox="1"/>
          <p:nvPr/>
        </p:nvSpPr>
        <p:spPr>
          <a:xfrm>
            <a:off x="6619764" y="1942242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endParaRPr kumimoji="1" lang="ja-JP" alt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48E302-187A-4414-A1FE-B68339C7A89C}"/>
              </a:ext>
            </a:extLst>
          </p:cNvPr>
          <p:cNvSpPr txBox="1"/>
          <p:nvPr/>
        </p:nvSpPr>
        <p:spPr>
          <a:xfrm>
            <a:off x="5964724" y="2585580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endParaRPr kumimoji="1" lang="ja-JP" altLang="en-US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0B94B7-218E-4147-987B-71760AD4C068}"/>
              </a:ext>
            </a:extLst>
          </p:cNvPr>
          <p:cNvSpPr txBox="1"/>
          <p:nvPr/>
        </p:nvSpPr>
        <p:spPr>
          <a:xfrm>
            <a:off x="3233507" y="3513692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ymbol" panose="05050102010706020507" pitchFamily="18" charset="2"/>
                <a:cs typeface="Segoe UI" panose="020B0502040204020203" pitchFamily="34" charset="0"/>
              </a:rPr>
              <a:t>p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endParaRPr kumimoji="1" lang="ja-JP" altLang="en-US" b="1" baseline="30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C731A5F-5025-44C7-A0D7-E5705171DA38}"/>
              </a:ext>
            </a:extLst>
          </p:cNvPr>
          <p:cNvSpPr txBox="1"/>
          <p:nvPr/>
        </p:nvSpPr>
        <p:spPr>
          <a:xfrm>
            <a:off x="2577558" y="3513691"/>
            <a:ext cx="562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ymbol" panose="05050102010706020507" pitchFamily="18" charset="2"/>
                <a:cs typeface="Segoe UI" panose="020B0502040204020203" pitchFamily="34" charset="0"/>
              </a:rPr>
              <a:t>p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kumimoji="1" lang="ja-JP" altLang="en-US" b="1" baseline="30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8CF541-EA6A-4922-90C9-F211242B10DF}"/>
              </a:ext>
            </a:extLst>
          </p:cNvPr>
          <p:cNvSpPr txBox="1"/>
          <p:nvPr/>
        </p:nvSpPr>
        <p:spPr>
          <a:xfrm>
            <a:off x="3140533" y="534830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endParaRPr kumimoji="1" lang="ja-JP" altLang="en-US" b="1" baseline="30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245D89-FEC8-45A6-8BBD-EEB7A75393FF}"/>
              </a:ext>
            </a:extLst>
          </p:cNvPr>
          <p:cNvSpPr txBox="1"/>
          <p:nvPr/>
        </p:nvSpPr>
        <p:spPr>
          <a:xfrm>
            <a:off x="2484584" y="5348308"/>
            <a:ext cx="55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kumimoji="1" lang="en-US" altLang="ja-JP" sz="3600" b="1" baseline="30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kumimoji="1" lang="ja-JP" altLang="en-US" b="1" baseline="30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3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6">
            <a:extLst>
              <a:ext uri="{FF2B5EF4-FFF2-40B4-BE49-F238E27FC236}">
                <a16:creationId xmlns:a16="http://schemas.microsoft.com/office/drawing/2014/main" id="{DE128C0B-5BDB-450B-A668-1C34F6445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9" y="978968"/>
            <a:ext cx="7497301" cy="4525963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8784BB-D1FA-4528-BEA8-19105824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782"/>
            <a:ext cx="7886700" cy="716798"/>
          </a:xfrm>
        </p:spPr>
        <p:txBody>
          <a:bodyPr>
            <a:noAutofit/>
          </a:bodyPr>
          <a:lstStyle/>
          <a:p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Dead channels along beam trajectory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EEE568-DAD6-43A9-BE6B-A3801A592D13}"/>
              </a:ext>
            </a:extLst>
          </p:cNvPr>
          <p:cNvSpPr txBox="1"/>
          <p:nvPr/>
        </p:nvSpPr>
        <p:spPr>
          <a:xfrm>
            <a:off x="429327" y="4730134"/>
            <a:ext cx="414267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What is these pads? Black means dead.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1" name="コネクタ: 曲線 20">
            <a:extLst>
              <a:ext uri="{FF2B5EF4-FFF2-40B4-BE49-F238E27FC236}">
                <a16:creationId xmlns:a16="http://schemas.microsoft.com/office/drawing/2014/main" id="{36C1A016-093F-4D5A-A57E-80337F65FCC2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H="1">
            <a:off x="429326" y="3241950"/>
            <a:ext cx="1197049" cy="1672851"/>
          </a:xfrm>
          <a:prstGeom prst="curvedConnector4">
            <a:avLst>
              <a:gd name="adj1" fmla="val -19097"/>
              <a:gd name="adj2" fmla="val 55519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1969CC3-D7A0-4937-8418-5DAEEFF4EAF2}"/>
              </a:ext>
            </a:extLst>
          </p:cNvPr>
          <p:cNvSpPr txBox="1"/>
          <p:nvPr/>
        </p:nvSpPr>
        <p:spPr>
          <a:xfrm>
            <a:off x="1564605" y="5632319"/>
            <a:ext cx="6014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Seen along beam trajectory 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due to 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-ray?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   but 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-ray is supposed to be suppressed with B-field.</a:t>
            </a:r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Could not be seen in the case of cosmic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Varies event</a:t>
            </a:r>
            <a:r>
              <a:rPr lang="ja-JP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by event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FB8A0-5BD4-4BAC-B50B-A8CF1343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How signal from heavy ion would be seen with high gain for the measurement of protons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コンテンツ プレースホルダー 6">
            <a:extLst>
              <a:ext uri="{FF2B5EF4-FFF2-40B4-BE49-F238E27FC236}">
                <a16:creationId xmlns:a16="http://schemas.microsoft.com/office/drawing/2014/main" id="{78B105C0-4833-4D88-BE8B-4BEA76CB62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4173"/>
            <a:ext cx="4038600" cy="2438017"/>
          </a:xfrm>
        </p:spPr>
      </p:pic>
      <p:pic>
        <p:nvPicPr>
          <p:cNvPr id="6" name="コンテンツ プレースホルダー 8">
            <a:extLst>
              <a:ext uri="{FF2B5EF4-FFF2-40B4-BE49-F238E27FC236}">
                <a16:creationId xmlns:a16="http://schemas.microsoft.com/office/drawing/2014/main" id="{7503709A-B8BC-4D57-AB3E-C39F60D234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80" y="2644173"/>
            <a:ext cx="4038600" cy="2438017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2B1242-B3A0-4FD0-B191-294F72F143E6}"/>
              </a:ext>
            </a:extLst>
          </p:cNvPr>
          <p:cNvSpPr txBox="1"/>
          <p:nvPr/>
        </p:nvSpPr>
        <p:spPr>
          <a:xfrm>
            <a:off x="785872" y="2174248"/>
            <a:ext cx="10093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Top view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BA7155D-17C1-4B9C-AEB4-60F49C2FEEF3}"/>
              </a:ext>
            </a:extLst>
          </p:cNvPr>
          <p:cNvSpPr txBox="1"/>
          <p:nvPr/>
        </p:nvSpPr>
        <p:spPr>
          <a:xfrm>
            <a:off x="4906328" y="2174248"/>
            <a:ext cx="1069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Side view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3057E1-8B7B-45E7-8199-ADAC64236E66}"/>
              </a:ext>
            </a:extLst>
          </p:cNvPr>
          <p:cNvSpPr txBox="1"/>
          <p:nvPr/>
        </p:nvSpPr>
        <p:spPr>
          <a:xfrm>
            <a:off x="4648202" y="5389343"/>
            <a:ext cx="26805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Beam signal is not seem.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FDB7682-81BC-4FD8-9120-75DCC8E7EFE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988473" y="3671560"/>
            <a:ext cx="1026580" cy="17177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969BF5-994C-4C79-B966-1D9470DB5E8D}"/>
              </a:ext>
            </a:extLst>
          </p:cNvPr>
          <p:cNvSpPr txBox="1"/>
          <p:nvPr/>
        </p:nvSpPr>
        <p:spPr>
          <a:xfrm>
            <a:off x="848169" y="5389343"/>
            <a:ext cx="325666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Spread over neighboring pads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through C between the pads.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8D891D-43E8-4528-9B7E-84DE7048CB8E}"/>
              </a:ext>
            </a:extLst>
          </p:cNvPr>
          <p:cNvSpPr txBox="1"/>
          <p:nvPr/>
        </p:nvSpPr>
        <p:spPr>
          <a:xfrm>
            <a:off x="8589080" y="2888386"/>
            <a:ext cx="50206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GG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FFADD92-4DD7-4D0E-99A9-92290D03D1B1}"/>
              </a:ext>
            </a:extLst>
          </p:cNvPr>
          <p:cNvCxnSpPr>
            <a:cxnSpLocks/>
          </p:cNvCxnSpPr>
          <p:nvPr/>
        </p:nvCxnSpPr>
        <p:spPr>
          <a:xfrm flipH="1">
            <a:off x="7838635" y="3073052"/>
            <a:ext cx="75044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9E8330E-9B07-4811-82AF-AECDA7D44D40}"/>
              </a:ext>
            </a:extLst>
          </p:cNvPr>
          <p:cNvSpPr txBox="1"/>
          <p:nvPr/>
        </p:nvSpPr>
        <p:spPr>
          <a:xfrm>
            <a:off x="5846342" y="1416040"/>
            <a:ext cx="324479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-rays passing GG wires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GG can not block these 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-rays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DDCCF40-AFB0-4289-9051-9BC9059E434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377320" y="2062371"/>
            <a:ext cx="1091422" cy="9048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矢印: 下 15">
            <a:extLst>
              <a:ext uri="{FF2B5EF4-FFF2-40B4-BE49-F238E27FC236}">
                <a16:creationId xmlns:a16="http://schemas.microsoft.com/office/drawing/2014/main" id="{B012CA9E-A829-48F1-A2F2-964E188459C9}"/>
              </a:ext>
            </a:extLst>
          </p:cNvPr>
          <p:cNvSpPr/>
          <p:nvPr/>
        </p:nvSpPr>
        <p:spPr>
          <a:xfrm rot="10800000">
            <a:off x="8589080" y="4133114"/>
            <a:ext cx="372930" cy="1040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69CB85-01C0-42E0-9168-53501F9DAA06}"/>
              </a:ext>
            </a:extLst>
          </p:cNvPr>
          <p:cNvSpPr txBox="1"/>
          <p:nvPr/>
        </p:nvSpPr>
        <p:spPr>
          <a:xfrm>
            <a:off x="7522318" y="5174490"/>
            <a:ext cx="15964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Drift direction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44D77B-4B64-4ED7-8293-9477D91A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Preamp becomes dead for a certain time due to huge signal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828D1F-F0B7-441B-9C7B-702F677CF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653136"/>
            <a:ext cx="8303146" cy="158712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Output of CSA is kept to be saturated in the case of huge signal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As long as output is saturated, no signal comes out from following shaper 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behaves as dead</a:t>
            </a:r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Dead for 2 </a:t>
            </a:r>
            <a:r>
              <a:rPr kumimoji="1"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msec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in the case of 10pC charge input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10pC corresponds to the charge from Z~35 nuclei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27582E6-965D-4D7E-83BE-1996872619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04783" y="1340768"/>
            <a:ext cx="3555563" cy="220687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8D5C8B4-F94F-48BF-BF55-3D7A7F067457}"/>
              </a:ext>
            </a:extLst>
          </p:cNvPr>
          <p:cNvGrpSpPr/>
          <p:nvPr/>
        </p:nvGrpSpPr>
        <p:grpSpPr>
          <a:xfrm>
            <a:off x="53638" y="1340769"/>
            <a:ext cx="5238177" cy="3204356"/>
            <a:chOff x="53638" y="1340769"/>
            <a:chExt cx="5238177" cy="3204356"/>
          </a:xfrm>
        </p:grpSpPr>
        <p:pic>
          <p:nvPicPr>
            <p:cNvPr id="6" name="image4.png">
              <a:extLst>
                <a:ext uri="{FF2B5EF4-FFF2-40B4-BE49-F238E27FC236}">
                  <a16:creationId xmlns:a16="http://schemas.microsoft.com/office/drawing/2014/main" id="{73CDF8B6-5F41-4C11-9AA2-9744C32D78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340769"/>
              <a:ext cx="4740561" cy="3096344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9719928-A94B-42F7-B805-BB16BEAA67B6}"/>
                </a:ext>
              </a:extLst>
            </p:cNvPr>
            <p:cNvSpPr txBox="1"/>
            <p:nvPr/>
          </p:nvSpPr>
          <p:spPr>
            <a:xfrm>
              <a:off x="4716016" y="4175793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3ms</a:t>
              </a:r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8D0FC0D-CA7C-4876-9A4F-52233D2193CB}"/>
                </a:ext>
              </a:extLst>
            </p:cNvPr>
            <p:cNvSpPr txBox="1"/>
            <p:nvPr/>
          </p:nvSpPr>
          <p:spPr>
            <a:xfrm>
              <a:off x="2555776" y="4175793"/>
              <a:ext cx="10807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Time (s)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110A5AE-1515-47D3-BFBE-B32EE1190F87}"/>
                </a:ext>
              </a:extLst>
            </p:cNvPr>
            <p:cNvSpPr txBox="1"/>
            <p:nvPr/>
          </p:nvSpPr>
          <p:spPr>
            <a:xfrm rot="16200000">
              <a:off x="-625074" y="2026731"/>
              <a:ext cx="1726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CSA output(V)</a:t>
              </a:r>
              <a:endParaRPr kumimoji="1" lang="ja-JP" altLang="en-US" dirty="0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6DBC0EB-ED17-4C44-9CE2-F0E048E34156}"/>
              </a:ext>
            </a:extLst>
          </p:cNvPr>
          <p:cNvSpPr txBox="1"/>
          <p:nvPr/>
        </p:nvSpPr>
        <p:spPr>
          <a:xfrm>
            <a:off x="3096148" y="3513784"/>
            <a:ext cx="22102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SPICE simulation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Courtesy of P. Baron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コンテンツ プレースホルダー 4">
            <a:extLst>
              <a:ext uri="{FF2B5EF4-FFF2-40B4-BE49-F238E27FC236}">
                <a16:creationId xmlns:a16="http://schemas.microsoft.com/office/drawing/2014/main" id="{1068A191-03A7-4091-9564-742BEC152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0" y="1268760"/>
            <a:ext cx="4038600" cy="2438017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4038600" cy="2438017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6" y="3870940"/>
            <a:ext cx="4039200" cy="2438380"/>
          </a:xfrm>
          <a:prstGeom prst="rect">
            <a:avLst/>
          </a:prstGeom>
        </p:spPr>
      </p:pic>
      <p:sp>
        <p:nvSpPr>
          <p:cNvPr id="12" name="四角形: 角を丸くする 11"/>
          <p:cNvSpPr/>
          <p:nvPr/>
        </p:nvSpPr>
        <p:spPr>
          <a:xfrm>
            <a:off x="4572000" y="1196752"/>
            <a:ext cx="4113696" cy="54166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-ray which cannot be blocked with GG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4038600" cy="2438017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0" y="3864783"/>
            <a:ext cx="4039200" cy="24383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52120" y="6382575"/>
            <a:ext cx="21860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Reaction event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07504" y="4328528"/>
            <a:ext cx="88569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-19812" y="400506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GG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5576" y="1539505"/>
            <a:ext cx="106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Top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32040" y="1547839"/>
            <a:ext cx="10681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Top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5576" y="5661248"/>
            <a:ext cx="1136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Side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2040" y="5669582"/>
            <a:ext cx="11368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Side view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四角形: 角を丸くする 18"/>
          <p:cNvSpPr/>
          <p:nvPr/>
        </p:nvSpPr>
        <p:spPr>
          <a:xfrm>
            <a:off x="380400" y="1196751"/>
            <a:ext cx="4113696" cy="541665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441" y="6407586"/>
            <a:ext cx="177304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" panose="020B0502040204020203" pitchFamily="34" charset="0"/>
                <a:cs typeface="Segoe UI" panose="020B0502040204020203" pitchFamily="34" charset="0"/>
              </a:rPr>
              <a:t>Beam event</a:t>
            </a:r>
            <a:endParaRPr kumimoji="1" lang="ja-JP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F7DD75-2E08-4460-B13D-9D7A5CA7912A}"/>
              </a:ext>
            </a:extLst>
          </p:cNvPr>
          <p:cNvSpPr txBox="1"/>
          <p:nvPr/>
        </p:nvSpPr>
        <p:spPr>
          <a:xfrm>
            <a:off x="3707904" y="2478049"/>
            <a:ext cx="5167876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10kHz beam rate: 1beam per 100</a:t>
            </a:r>
            <a:r>
              <a:rPr kumimoji="1" lang="en-US" altLang="ja-JP" dirty="0">
                <a:latin typeface="Symbol" panose="05050102010706020507" pitchFamily="18" charset="2"/>
                <a:cs typeface="Segoe UI" panose="020B0502040204020203" pitchFamily="34" charset="0"/>
              </a:rPr>
              <a:t>m</a:t>
            </a:r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sec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Part of </a:t>
            </a:r>
            <a:r>
              <a:rPr lang="en-US" altLang="ja-JP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-ray coming from beam passes through GG</a:t>
            </a:r>
          </a:p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Make a dead time on the pad</a:t>
            </a:r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Independent from trigger rate, probability of dead pads increase depending on beam rate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Acceptable beam rate of pads along beam line is limited due to this effect</a:t>
            </a:r>
          </a:p>
        </p:txBody>
      </p:sp>
    </p:spTree>
    <p:extLst>
      <p:ext uri="{BB962C8B-B14F-4D97-AF65-F5344CB8AC3E}">
        <p14:creationId xmlns:p14="http://schemas.microsoft.com/office/powerpoint/2010/main" val="2631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8B1EA5-B646-43AC-B744-18B7DFC6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59" y="59321"/>
            <a:ext cx="8152382" cy="111216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Segoe UI" panose="020B0502040204020203" pitchFamily="34" charset="0"/>
                <a:cs typeface="Segoe UI" panose="020B0502040204020203" pitchFamily="34" charset="0"/>
              </a:rPr>
              <a:t>Limitation of </a:t>
            </a:r>
            <a:r>
              <a:rPr lang="en-US" altLang="ja-JP" sz="32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dynamic range:</a:t>
            </a:r>
            <a:br>
              <a:rPr lang="en-US" altLang="ja-JP" sz="32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</a:br>
            <a:r>
              <a:rPr lang="en-US" altLang="ja-JP" sz="32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offline analysis to increase the range?</a:t>
            </a:r>
            <a:endParaRPr kumimoji="1" lang="ja-JP" alt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C92330-44BC-469F-BC2A-E424EBB8F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254" y="4628895"/>
            <a:ext cx="8152382" cy="2229105"/>
          </a:xfrm>
        </p:spPr>
        <p:txBody>
          <a:bodyPr>
            <a:normAutofit/>
          </a:bodyPr>
          <a:lstStyle/>
          <a:p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Pulse height information as energy loss of charged particle.</a:t>
            </a:r>
          </a:p>
          <a:p>
            <a:pPr marL="0" indent="0">
              <a:buNone/>
            </a:pPr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   linearity kept up to Z~1</a:t>
            </a:r>
          </a:p>
          <a:p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Other method to increase the range of </a:t>
            </a:r>
            <a:r>
              <a:rPr kumimoji="1" lang="en-US" altLang="ja-JP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kumimoji="1" lang="en-US" altLang="ja-JP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dX</a:t>
            </a:r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 linearity.</a:t>
            </a:r>
          </a:p>
          <a:p>
            <a:pPr marL="0" indent="0">
              <a:buNone/>
            </a:pP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1. Pad desaturation by using PRF. 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discussed by Estee tomorrow.</a:t>
            </a:r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kumimoji="1" lang="en-US" altLang="ja-JP" sz="2000" u="sng" dirty="0">
                <a:latin typeface="Segoe UI" panose="020B0502040204020203" pitchFamily="34" charset="0"/>
                <a:cs typeface="Segoe UI" panose="020B0502040204020203" pitchFamily="34" charset="0"/>
              </a:rPr>
              <a:t>Signal slope information instead of signal height.</a:t>
            </a:r>
            <a:endParaRPr kumimoji="1" lang="ja-JP" altLang="en-US" sz="20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F6F204-3136-4FB4-9790-E48682235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42" y="1663392"/>
            <a:ext cx="3227415" cy="2866727"/>
          </a:xfrm>
        </p:spPr>
        <p:txBody>
          <a:bodyPr>
            <a:normAutofit/>
          </a:bodyPr>
          <a:lstStyle/>
          <a:p>
            <a:r>
              <a:rPr kumimoji="1"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Calibration run by using Z:1~3 cocktail beam.</a:t>
            </a:r>
            <a:endParaRPr kumimoji="1"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AF1E626-273B-4E49-9A84-652DE6579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57" y="1084934"/>
            <a:ext cx="4559531" cy="3534095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3444F785-C094-45A4-9691-0C2F0CC8BF85}"/>
              </a:ext>
            </a:extLst>
          </p:cNvPr>
          <p:cNvSpPr txBox="1"/>
          <p:nvPr/>
        </p:nvSpPr>
        <p:spPr>
          <a:xfrm>
            <a:off x="4357915" y="211306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918FDF6-7A43-497A-A0E0-6D7A5F6AEAC7}"/>
              </a:ext>
            </a:extLst>
          </p:cNvPr>
          <p:cNvSpPr txBox="1"/>
          <p:nvPr/>
        </p:nvSpPr>
        <p:spPr>
          <a:xfrm>
            <a:off x="4646090" y="211306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2CE7FC1-30AE-4B56-B8D0-3568AB93583D}"/>
              </a:ext>
            </a:extLst>
          </p:cNvPr>
          <p:cNvSpPr txBox="1"/>
          <p:nvPr/>
        </p:nvSpPr>
        <p:spPr>
          <a:xfrm>
            <a:off x="4934265" y="211306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2B00D691-F935-40CB-90F3-AD5ED8A11705}"/>
              </a:ext>
            </a:extLst>
          </p:cNvPr>
          <p:cNvSpPr txBox="1"/>
          <p:nvPr/>
        </p:nvSpPr>
        <p:spPr>
          <a:xfrm>
            <a:off x="4515165" y="139958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295D9941-29E3-4946-A420-25B8D04FD922}"/>
              </a:ext>
            </a:extLst>
          </p:cNvPr>
          <p:cNvSpPr txBox="1"/>
          <p:nvPr/>
        </p:nvSpPr>
        <p:spPr>
          <a:xfrm>
            <a:off x="5271623" y="140945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DA62013F-1BD0-408B-B9C4-1D8DF78F33E1}"/>
              </a:ext>
            </a:extLst>
          </p:cNvPr>
          <p:cNvSpPr txBox="1"/>
          <p:nvPr/>
        </p:nvSpPr>
        <p:spPr>
          <a:xfrm>
            <a:off x="6599929" y="233302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</a:t>
            </a: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78EADF84-A067-4662-91B5-875F3FE5D800}"/>
              </a:ext>
            </a:extLst>
          </p:cNvPr>
          <p:cNvSpPr txBox="1"/>
          <p:nvPr/>
        </p:nvSpPr>
        <p:spPr>
          <a:xfrm>
            <a:off x="6033277" y="2702361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2221149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1360A3-C83C-4C79-8572-95F15254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205408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Signal slope value as deposited charge information</a:t>
            </a:r>
            <a:endParaRPr kumimoji="1"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4C2C3189-45A7-4865-8953-65B06EE37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9561"/>
            <a:ext cx="3886200" cy="2309439"/>
          </a:xfr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BEEDAD69-EDFD-4DC5-912D-34F5D00F7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754" y="1489959"/>
            <a:ext cx="3886200" cy="3788097"/>
          </a:xfrm>
        </p:spPr>
        <p:txBody>
          <a:bodyPr>
            <a:normAutofit lnSpcReduction="10000"/>
          </a:bodyPr>
          <a:lstStyle/>
          <a:p>
            <a:r>
              <a:rPr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Scan for steepest bin of a signal.</a:t>
            </a:r>
          </a:p>
          <a:p>
            <a:r>
              <a:rPr kumimoji="1"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Slope of signal shows linearity for higher </a:t>
            </a:r>
            <a:r>
              <a:rPr kumimoji="1" lang="en-US" altLang="ja-JP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pulser</a:t>
            </a:r>
            <a:r>
              <a:rPr kumimoji="1"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voltage.</a:t>
            </a:r>
          </a:p>
          <a:p>
            <a:r>
              <a:rPr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According to SPICE simulation, linearity can be kept up to 240fC input.</a:t>
            </a:r>
          </a:p>
          <a:p>
            <a:pPr lvl="1"/>
            <a:r>
              <a:rPr kumimoji="1" lang="en-US" altLang="ja-JP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i.e. ~2 times wider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コンテンツ プレースホルダー 5">
            <a:extLst>
              <a:ext uri="{FF2B5EF4-FFF2-40B4-BE49-F238E27FC236}">
                <a16:creationId xmlns:a16="http://schemas.microsoft.com/office/drawing/2014/main" id="{185CEC55-5F01-4188-8CBE-8A9C7A4B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3537911"/>
            <a:ext cx="3886200" cy="263905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081286" y="6027022"/>
            <a:ext cx="33931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Pulser</a:t>
            </a:r>
            <a:r>
              <a:rPr kumimoji="1" lang="en-US" altLang="ja-JP" dirty="0"/>
              <a:t> voltage on TPC ground wire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49661" y="5386163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120fC D.R.</a:t>
            </a:r>
          </a:p>
          <a:p>
            <a:r>
              <a:rPr kumimoji="1" lang="en-US" altLang="ja-JP" dirty="0"/>
              <a:t>117 ns Shaping time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093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2503C27-8C6F-4AD4-9DAE-40A58E95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4" y="0"/>
            <a:ext cx="7886700" cy="1325563"/>
          </a:xfrm>
        </p:spPr>
        <p:txBody>
          <a:bodyPr/>
          <a:lstStyle/>
          <a:p>
            <a:r>
              <a:rPr kumimoji="1"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  <a:endParaRPr kumimoji="1" lang="ja-JP" alt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3D06AF-761C-4304-855E-761FC45B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067"/>
            <a:ext cx="7886700" cy="492389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New experimental program of </a:t>
            </a:r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SPiRIT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 to constrain the density dependent symmetry energy has started.</a:t>
            </a:r>
          </a:p>
          <a:p>
            <a:r>
              <a:rPr lang="en-US" altLang="ja-JP" dirty="0" err="1">
                <a:latin typeface="Segoe UI" panose="020B0502040204020203" pitchFamily="34" charset="0"/>
                <a:cs typeface="Segoe UI" panose="020B0502040204020203" pitchFamily="34" charset="0"/>
              </a:rPr>
              <a:t>SPiRIT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-TPC as main device for the measurement of multi-particle trajectory.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State-of-art readout system of GET is integrated to maximize the TPC performance. 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First experiment campaign by using Sn isotopes was successfully finished.</a:t>
            </a:r>
          </a:p>
          <a:p>
            <a:pPr lvl="1"/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132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Sn+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Sn, 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108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Sn+</a:t>
            </a:r>
            <a:r>
              <a:rPr lang="en-US" altLang="ja-JP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112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Sn, … @E/A=270MeV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Preliminary analysis shows the measurement of charged pion is promising.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Part of pads along beam trajectory can be dead due to </a:t>
            </a:r>
            <a:r>
              <a:rPr lang="en-US" altLang="ja-JP" dirty="0">
                <a:latin typeface="Symbol" panose="05050102010706020507" pitchFamily="18" charset="2"/>
                <a:cs typeface="Segoe UI" panose="020B0502040204020203" pitchFamily="34" charset="0"/>
              </a:rPr>
              <a:t>d</a:t>
            </a:r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-ray from high intense beam.</a:t>
            </a:r>
          </a:p>
          <a:p>
            <a:r>
              <a:rPr lang="en-US" altLang="ja-JP" dirty="0">
                <a:latin typeface="Segoe UI" panose="020B0502040204020203" pitchFamily="34" charset="0"/>
                <a:cs typeface="Segoe UI" panose="020B0502040204020203" pitchFamily="34" charset="0"/>
              </a:rPr>
              <a:t>Dynamic range of electronics can be gained by using slope information instead of height of signal.</a:t>
            </a:r>
          </a:p>
        </p:txBody>
      </p:sp>
    </p:spTree>
    <p:extLst>
      <p:ext uri="{BB962C8B-B14F-4D97-AF65-F5344CB8AC3E}">
        <p14:creationId xmlns:p14="http://schemas.microsoft.com/office/powerpoint/2010/main" val="4078685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" y="9137"/>
            <a:ext cx="9143998" cy="1325563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Collaboration for New Device at RIBF: </a:t>
            </a:r>
            <a:r>
              <a:rPr lang="en-US" altLang="ja-JP" sz="4000" dirty="0" err="1"/>
              <a:t>SPiRIT</a:t>
            </a:r>
            <a:br>
              <a:rPr lang="en-US" altLang="ja-JP" sz="4000" dirty="0"/>
            </a:br>
            <a:r>
              <a:rPr kumimoji="1" lang="en-US" altLang="ja-JP" sz="3600" i="1" dirty="0">
                <a:solidFill>
                  <a:srgbClr val="FF0000"/>
                </a:solidFill>
              </a:rPr>
              <a:t>S</a:t>
            </a:r>
            <a:r>
              <a:rPr kumimoji="1" lang="en-US" altLang="ja-JP" sz="3600" i="1" dirty="0"/>
              <a:t>AMURAI </a:t>
            </a:r>
            <a:r>
              <a:rPr kumimoji="1" lang="en-US" altLang="ja-JP" sz="3600" i="1" dirty="0">
                <a:solidFill>
                  <a:srgbClr val="FF0000"/>
                </a:solidFill>
              </a:rPr>
              <a:t>Pi</a:t>
            </a:r>
            <a:r>
              <a:rPr kumimoji="1" lang="en-US" altLang="ja-JP" sz="3600" i="1" dirty="0"/>
              <a:t>on </a:t>
            </a:r>
            <a:r>
              <a:rPr kumimoji="1" lang="en-US" altLang="ja-JP" sz="3600" i="1" dirty="0">
                <a:solidFill>
                  <a:srgbClr val="FF0000"/>
                </a:solidFill>
              </a:rPr>
              <a:t>R</a:t>
            </a:r>
            <a:r>
              <a:rPr kumimoji="1" lang="en-US" altLang="ja-JP" sz="3600" i="1" dirty="0"/>
              <a:t>econstruction and </a:t>
            </a:r>
            <a:r>
              <a:rPr kumimoji="1" lang="en-US" altLang="ja-JP" sz="3600" i="1" dirty="0">
                <a:solidFill>
                  <a:srgbClr val="FF0000"/>
                </a:solidFill>
              </a:rPr>
              <a:t>I</a:t>
            </a:r>
            <a:r>
              <a:rPr kumimoji="1" lang="en-US" altLang="ja-JP" sz="3600" i="1" dirty="0"/>
              <a:t>on </a:t>
            </a:r>
            <a:r>
              <a:rPr kumimoji="1" lang="en-US" altLang="ja-JP" sz="3600" i="1" dirty="0">
                <a:solidFill>
                  <a:srgbClr val="FF0000"/>
                </a:solidFill>
              </a:rPr>
              <a:t>T</a:t>
            </a:r>
            <a:r>
              <a:rPr kumimoji="1" lang="en-US" altLang="ja-JP" sz="3600" i="1" dirty="0"/>
              <a:t>racker</a:t>
            </a:r>
            <a:endParaRPr kumimoji="1" lang="ja-JP" altLang="en-US" sz="3600" i="1" dirty="0"/>
          </a:p>
        </p:txBody>
      </p:sp>
      <p:sp>
        <p:nvSpPr>
          <p:cNvPr id="3" name="object 33"/>
          <p:cNvSpPr/>
          <p:nvPr/>
        </p:nvSpPr>
        <p:spPr>
          <a:xfrm>
            <a:off x="152983" y="4427410"/>
            <a:ext cx="1609598" cy="1245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4"/>
          <p:cNvSpPr/>
          <p:nvPr/>
        </p:nvSpPr>
        <p:spPr>
          <a:xfrm>
            <a:off x="152983" y="5777185"/>
            <a:ext cx="2339721" cy="7808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"/>
          <p:cNvSpPr/>
          <p:nvPr/>
        </p:nvSpPr>
        <p:spPr>
          <a:xfrm>
            <a:off x="3563875" y="3132963"/>
            <a:ext cx="5580125" cy="37250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6"/>
          <p:cNvSpPr/>
          <p:nvPr/>
        </p:nvSpPr>
        <p:spPr>
          <a:xfrm>
            <a:off x="2" y="1914883"/>
            <a:ext cx="4355985" cy="2797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44948" y="1959532"/>
            <a:ext cx="469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International Collaboration aiming to study</a:t>
            </a:r>
          </a:p>
          <a:p>
            <a:r>
              <a:rPr lang="en-US" altLang="ja-JP" dirty="0"/>
              <a:t>density dependent symmetry energy through </a:t>
            </a:r>
            <a:r>
              <a:rPr lang="en-US" altLang="ja-JP" b="1" u="sng" dirty="0"/>
              <a:t>Heavy RI Collision</a:t>
            </a:r>
            <a:r>
              <a:rPr lang="en-US" altLang="ja-JP" u="sng" dirty="0"/>
              <a:t> </a:t>
            </a:r>
            <a:r>
              <a:rPr lang="en-US" altLang="ja-JP" dirty="0"/>
              <a:t>experiments.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352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58F239-387F-43BE-89E7-697EC6AA8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1503"/>
          </a:xfrm>
        </p:spPr>
        <p:txBody>
          <a:bodyPr/>
          <a:lstStyle/>
          <a:p>
            <a:r>
              <a:rPr kumimoji="1" lang="en-US" altLang="ja-JP" dirty="0"/>
              <a:t>Thank you!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A9ECF6-41CA-4F3B-9703-3A603F10C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4E56B7ED-7413-42E3-9A88-B832B3F3BC69}"/>
              </a:ext>
            </a:extLst>
          </p:cNvPr>
          <p:cNvGrpSpPr/>
          <p:nvPr/>
        </p:nvGrpSpPr>
        <p:grpSpPr>
          <a:xfrm>
            <a:off x="59925" y="875692"/>
            <a:ext cx="9024149" cy="5866095"/>
            <a:chOff x="1464174" y="100992"/>
            <a:chExt cx="9024149" cy="5866095"/>
          </a:xfrm>
        </p:grpSpPr>
        <p:pic>
          <p:nvPicPr>
            <p:cNvPr id="4" name="Picture 34">
              <a:extLst>
                <a:ext uri="{FF2B5EF4-FFF2-40B4-BE49-F238E27FC236}">
                  <a16:creationId xmlns:a16="http://schemas.microsoft.com/office/drawing/2014/main" id="{753A164F-C357-4733-97F3-EB187DE8F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5" t="14568" r="9061" b="19767"/>
            <a:stretch/>
          </p:blipFill>
          <p:spPr>
            <a:xfrm>
              <a:off x="1522221" y="243716"/>
              <a:ext cx="2040422" cy="1020211"/>
            </a:xfrm>
            <a:prstGeom prst="rect">
              <a:avLst/>
            </a:prstGeom>
          </p:spPr>
        </p:pic>
        <p:pic>
          <p:nvPicPr>
            <p:cNvPr id="5" name="Picture 6" descr="http://www.phy.ornl.gov/hribf/template/doe-logo-2.jpg">
              <a:extLst>
                <a:ext uri="{FF2B5EF4-FFF2-40B4-BE49-F238E27FC236}">
                  <a16:creationId xmlns:a16="http://schemas.microsoft.com/office/drawing/2014/main" id="{FADDF3E4-0ED9-4882-81D0-5BBBF3A23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64174" y="4982753"/>
              <a:ext cx="2199847" cy="857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www.portalnikkei.com.br/wp-content/uploads/2013/02/MEXT_ES_iPS_cell.jpg">
              <a:extLst>
                <a:ext uri="{FF2B5EF4-FFF2-40B4-BE49-F238E27FC236}">
                  <a16:creationId xmlns:a16="http://schemas.microsoft.com/office/drawing/2014/main" id="{9A6BE768-04DB-41A1-8BBD-02A48AE68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84187" y="4887435"/>
              <a:ext cx="1804136" cy="1048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424E47-BDB7-4966-ADBD-7BE06EDB0774}"/>
                </a:ext>
              </a:extLst>
            </p:cNvPr>
            <p:cNvGrpSpPr/>
            <p:nvPr/>
          </p:nvGrpSpPr>
          <p:grpSpPr>
            <a:xfrm>
              <a:off x="1726218" y="100992"/>
              <a:ext cx="8727713" cy="5866095"/>
              <a:chOff x="100621" y="168488"/>
              <a:chExt cx="8727713" cy="5866095"/>
            </a:xfrm>
          </p:grpSpPr>
          <p:pic>
            <p:nvPicPr>
              <p:cNvPr id="8" name="Content Placeholder 3">
                <a:extLst>
                  <a:ext uri="{FF2B5EF4-FFF2-40B4-BE49-F238E27FC236}">
                    <a16:creationId xmlns:a16="http://schemas.microsoft.com/office/drawing/2014/main" id="{BA323F08-4A0A-4C20-9593-CD9D4ADB7C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404" r="8020" b="4201"/>
              <a:stretch/>
            </p:blipFill>
            <p:spPr>
              <a:xfrm>
                <a:off x="3800649" y="5177046"/>
                <a:ext cx="659747" cy="857537"/>
              </a:xfrm>
              <a:prstGeom prst="roundRect">
                <a:avLst>
                  <a:gd name="adj" fmla="val 16667"/>
                </a:avLst>
              </a:prstGeom>
              <a:ln w="57150"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9" name="Picture 31">
                <a:extLst>
                  <a:ext uri="{FF2B5EF4-FFF2-40B4-BE49-F238E27FC236}">
                    <a16:creationId xmlns:a16="http://schemas.microsoft.com/office/drawing/2014/main" id="{062C6AEF-25D3-4599-B5F8-A54C31D05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98649" y="2663549"/>
                <a:ext cx="629685" cy="839580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0F3D2DDC-1067-4A7E-902A-2140EA0083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98399" y="168488"/>
                <a:ext cx="685968" cy="91462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1" name="Picture 13">
                <a:extLst>
                  <a:ext uri="{FF2B5EF4-FFF2-40B4-BE49-F238E27FC236}">
                    <a16:creationId xmlns:a16="http://schemas.microsoft.com/office/drawing/2014/main" id="{BB856760-1F86-42E4-9B24-2E3C9DDFD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82890" y="381000"/>
                <a:ext cx="720134" cy="96017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" name="Picture 14">
                <a:extLst>
                  <a:ext uri="{FF2B5EF4-FFF2-40B4-BE49-F238E27FC236}">
                    <a16:creationId xmlns:a16="http://schemas.microsoft.com/office/drawing/2014/main" id="{A0558211-2417-4B01-B171-6C7FE5899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30133" y="1629951"/>
                <a:ext cx="639175" cy="85223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3" name="Picture 24">
                <a:extLst>
                  <a:ext uri="{FF2B5EF4-FFF2-40B4-BE49-F238E27FC236}">
                    <a16:creationId xmlns:a16="http://schemas.microsoft.com/office/drawing/2014/main" id="{0DE8355D-53AB-4ECC-980C-76984B33D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8388" y="408546"/>
                <a:ext cx="678815" cy="90508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" name="Picture 25">
                <a:extLst>
                  <a:ext uri="{FF2B5EF4-FFF2-40B4-BE49-F238E27FC236}">
                    <a16:creationId xmlns:a16="http://schemas.microsoft.com/office/drawing/2014/main" id="{ACBB11FD-B59A-4102-B19A-14DE98EF61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1472" y="168488"/>
                <a:ext cx="685968" cy="91462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5" name="Picture 26">
                <a:extLst>
                  <a:ext uri="{FF2B5EF4-FFF2-40B4-BE49-F238E27FC236}">
                    <a16:creationId xmlns:a16="http://schemas.microsoft.com/office/drawing/2014/main" id="{725D485C-D813-4B74-A620-8194EE77F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colorTemperature colorTemp="7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63133" y="1626160"/>
                <a:ext cx="644860" cy="85981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6" name="Picture 36">
                <a:extLst>
                  <a:ext uri="{FF2B5EF4-FFF2-40B4-BE49-F238E27FC236}">
                    <a16:creationId xmlns:a16="http://schemas.microsoft.com/office/drawing/2014/main" id="{D6D7149E-D4B9-4CFB-83DE-F26EA33DC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lum contrast="2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57198" y="899436"/>
                <a:ext cx="696125" cy="94281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7" name="Picture 1">
                <a:extLst>
                  <a:ext uri="{FF2B5EF4-FFF2-40B4-BE49-F238E27FC236}">
                    <a16:creationId xmlns:a16="http://schemas.microsoft.com/office/drawing/2014/main" id="{88F72CD9-CB1D-4CE8-990E-00B5DEC50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46856" y="880777"/>
                <a:ext cx="717815" cy="9801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8" name="Picture 39">
                <a:extLst>
                  <a:ext uri="{FF2B5EF4-FFF2-40B4-BE49-F238E27FC236}">
                    <a16:creationId xmlns:a16="http://schemas.microsoft.com/office/drawing/2014/main" id="{0661CB5D-963B-4F50-ADC6-BF2FEEC47A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49984" y="5147111"/>
                <a:ext cx="677456" cy="872252"/>
              </a:xfrm>
              <a:prstGeom prst="roundRect">
                <a:avLst>
                  <a:gd name="adj" fmla="val 16667"/>
                </a:avLst>
              </a:prstGeom>
              <a:ln w="57150">
                <a:noFill/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grpSp>
            <p:nvGrpSpPr>
              <p:cNvPr id="19" name="Group 33">
                <a:extLst>
                  <a:ext uri="{FF2B5EF4-FFF2-40B4-BE49-F238E27FC236}">
                    <a16:creationId xmlns:a16="http://schemas.microsoft.com/office/drawing/2014/main" id="{02496D33-9BE8-41F0-ABB8-EDFAEBF96355}"/>
                  </a:ext>
                </a:extLst>
              </p:cNvPr>
              <p:cNvGrpSpPr/>
              <p:nvPr/>
            </p:nvGrpSpPr>
            <p:grpSpPr>
              <a:xfrm>
                <a:off x="4193913" y="1230959"/>
                <a:ext cx="773585" cy="1183800"/>
                <a:chOff x="3708066" y="1099894"/>
                <a:chExt cx="634362" cy="970750"/>
              </a:xfrm>
            </p:grpSpPr>
            <p:pic>
              <p:nvPicPr>
                <p:cNvPr id="39" name="Picture 40">
                  <a:extLst>
                    <a:ext uri="{FF2B5EF4-FFF2-40B4-BE49-F238E27FC236}">
                      <a16:creationId xmlns:a16="http://schemas.microsoft.com/office/drawing/2014/main" id="{55A29478-EFF3-4035-A1A1-D1168CEAF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email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8066" y="1099894"/>
                  <a:ext cx="634362" cy="794938"/>
                </a:xfrm>
                <a:prstGeom prst="rect">
                  <a:avLst/>
                </a:prstGeom>
              </p:spPr>
            </p:pic>
            <p:pic>
              <p:nvPicPr>
                <p:cNvPr id="40" name="Picture 2" descr="http://www.egr.msu.edu/beclub/msulogo.gif">
                  <a:extLst>
                    <a:ext uri="{FF2B5EF4-FFF2-40B4-BE49-F238E27FC236}">
                      <a16:creationId xmlns:a16="http://schemas.microsoft.com/office/drawing/2014/main" id="{9C100A22-5911-42D4-A601-0ED14087F2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3084" y="1875559"/>
                  <a:ext cx="591498" cy="1950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0" name="Picture 42">
                <a:extLst>
                  <a:ext uri="{FF2B5EF4-FFF2-40B4-BE49-F238E27FC236}">
                    <a16:creationId xmlns:a16="http://schemas.microsoft.com/office/drawing/2014/main" id="{521258A7-3F8E-4867-88A8-491BCB1E1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3876" y="1547027"/>
                <a:ext cx="724332" cy="811253"/>
              </a:xfrm>
              <a:prstGeom prst="rect">
                <a:avLst/>
              </a:prstGeom>
            </p:spPr>
          </p:pic>
          <p:pic>
            <p:nvPicPr>
              <p:cNvPr id="21" name="Picture 43">
                <a:extLst>
                  <a:ext uri="{FF2B5EF4-FFF2-40B4-BE49-F238E27FC236}">
                    <a16:creationId xmlns:a16="http://schemas.microsoft.com/office/drawing/2014/main" id="{403DB79C-5CAB-47A8-8EA6-38CCE97F3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5142" y="1578294"/>
                <a:ext cx="753390" cy="748719"/>
              </a:xfrm>
              <a:prstGeom prst="rect">
                <a:avLst/>
              </a:prstGeom>
            </p:spPr>
          </p:pic>
          <p:pic>
            <p:nvPicPr>
              <p:cNvPr id="22" name="Picture 44">
                <a:extLst>
                  <a:ext uri="{FF2B5EF4-FFF2-40B4-BE49-F238E27FC236}">
                    <a16:creationId xmlns:a16="http://schemas.microsoft.com/office/drawing/2014/main" id="{689B9912-138A-450A-B82C-0AAEC2072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45456" y="2658284"/>
                <a:ext cx="819509" cy="925478"/>
              </a:xfrm>
              <a:prstGeom prst="rect">
                <a:avLst/>
              </a:prstGeom>
            </p:spPr>
          </p:pic>
          <p:pic>
            <p:nvPicPr>
              <p:cNvPr id="23" name="Picture 45">
                <a:extLst>
                  <a:ext uri="{FF2B5EF4-FFF2-40B4-BE49-F238E27FC236}">
                    <a16:creationId xmlns:a16="http://schemas.microsoft.com/office/drawing/2014/main" id="{E6800C08-917F-46B6-B237-108FD3FEE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8338" y="3720758"/>
                <a:ext cx="835408" cy="835408"/>
              </a:xfrm>
              <a:prstGeom prst="rect">
                <a:avLst/>
              </a:prstGeom>
            </p:spPr>
          </p:pic>
          <p:pic>
            <p:nvPicPr>
              <p:cNvPr id="24" name="Picture 46">
                <a:extLst>
                  <a:ext uri="{FF2B5EF4-FFF2-40B4-BE49-F238E27FC236}">
                    <a16:creationId xmlns:a16="http://schemas.microsoft.com/office/drawing/2014/main" id="{618153F7-6D5B-4B54-ADFA-4F5387B3E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1080" y="3715900"/>
                <a:ext cx="841514" cy="845125"/>
              </a:xfrm>
              <a:prstGeom prst="rect">
                <a:avLst/>
              </a:prstGeom>
            </p:spPr>
          </p:pic>
          <p:pic>
            <p:nvPicPr>
              <p:cNvPr id="25" name="Picture 49">
                <a:extLst>
                  <a:ext uri="{FF2B5EF4-FFF2-40B4-BE49-F238E27FC236}">
                    <a16:creationId xmlns:a16="http://schemas.microsoft.com/office/drawing/2014/main" id="{85EC815D-A1CA-4081-9D9E-802E9313A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2997" y="2596567"/>
                <a:ext cx="884808" cy="884808"/>
              </a:xfrm>
              <a:prstGeom prst="rect">
                <a:avLst/>
              </a:prstGeom>
            </p:spPr>
          </p:pic>
          <p:pic>
            <p:nvPicPr>
              <p:cNvPr id="26" name="Picture 50">
                <a:extLst>
                  <a:ext uri="{FF2B5EF4-FFF2-40B4-BE49-F238E27FC236}">
                    <a16:creationId xmlns:a16="http://schemas.microsoft.com/office/drawing/2014/main" id="{93F2E058-C960-45A2-8E63-34D421D1A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3657" y="2703721"/>
                <a:ext cx="850720" cy="770964"/>
              </a:xfrm>
              <a:prstGeom prst="rect">
                <a:avLst/>
              </a:prstGeom>
            </p:spPr>
          </p:pic>
          <p:pic>
            <p:nvPicPr>
              <p:cNvPr id="27" name="Picture 53">
                <a:extLst>
                  <a:ext uri="{FF2B5EF4-FFF2-40B4-BE49-F238E27FC236}">
                    <a16:creationId xmlns:a16="http://schemas.microsoft.com/office/drawing/2014/main" id="{F2376920-406A-4E27-A36B-32DBA4B122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 cstate="email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sharpenSoften amount="25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37008" y="2674209"/>
                <a:ext cx="642871" cy="808721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8" name="Picture 54">
                <a:extLst>
                  <a:ext uri="{FF2B5EF4-FFF2-40B4-BE49-F238E27FC236}">
                    <a16:creationId xmlns:a16="http://schemas.microsoft.com/office/drawing/2014/main" id="{4D0E68B6-A373-42B9-BF62-01F3713F72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 cstate="email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91000" y="2684870"/>
                <a:ext cx="590550" cy="787400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29" name="Picture 55">
                <a:extLst>
                  <a:ext uri="{FF2B5EF4-FFF2-40B4-BE49-F238E27FC236}">
                    <a16:creationId xmlns:a16="http://schemas.microsoft.com/office/drawing/2014/main" id="{67806D28-0580-4B34-B9EA-9F31EEC2B1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 cstate="email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sharpenSoften amount="25000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85563" y="2662587"/>
                <a:ext cx="609073" cy="812098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0" name="Oval 3">
                <a:extLst>
                  <a:ext uri="{FF2B5EF4-FFF2-40B4-BE49-F238E27FC236}">
                    <a16:creationId xmlns:a16="http://schemas.microsoft.com/office/drawing/2014/main" id="{A43DC989-E65E-4213-809C-9AD0D170EDC6}"/>
                  </a:ext>
                </a:extLst>
              </p:cNvPr>
              <p:cNvSpPr/>
              <p:nvPr/>
            </p:nvSpPr>
            <p:spPr>
              <a:xfrm>
                <a:off x="2362200" y="1138820"/>
                <a:ext cx="4364870" cy="389038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56">
                <a:extLst>
                  <a:ext uri="{FF2B5EF4-FFF2-40B4-BE49-F238E27FC236}">
                    <a16:creationId xmlns:a16="http://schemas.microsoft.com/office/drawing/2014/main" id="{C5A72D66-C6D4-4B0A-9025-24054C50D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3850" y="2662587"/>
                <a:ext cx="669145" cy="823498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9798F1F9-0CA7-402A-A419-1AB3E5DBB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24215" y="3676414"/>
                <a:ext cx="640285" cy="85223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3" name="Picture 57">
                <a:extLst>
                  <a:ext uri="{FF2B5EF4-FFF2-40B4-BE49-F238E27FC236}">
                    <a16:creationId xmlns:a16="http://schemas.microsoft.com/office/drawing/2014/main" id="{A2A8C895-7793-463A-8316-4E13D198DC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58737" y="3633441"/>
                <a:ext cx="644860" cy="85223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4" name="Picture 60">
                <a:extLst>
                  <a:ext uri="{FF2B5EF4-FFF2-40B4-BE49-F238E27FC236}">
                    <a16:creationId xmlns:a16="http://schemas.microsoft.com/office/drawing/2014/main" id="{09C181DB-6D34-45D5-A958-5CC66FEAF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46856" y="4332036"/>
                <a:ext cx="717815" cy="93654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5" name="Picture 61">
                <a:extLst>
                  <a:ext uri="{FF2B5EF4-FFF2-40B4-BE49-F238E27FC236}">
                    <a16:creationId xmlns:a16="http://schemas.microsoft.com/office/drawing/2014/main" id="{DA275023-9EF2-4C8F-84AF-5A18FB041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2890" y="4873727"/>
                <a:ext cx="720134" cy="88574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6" name="31969F40-8D36-40A2-A256-4D19EF2831D3" descr="2DD909E3-6C57-402E-BEE3-8349C1280E91@rarfadv">
                <a:extLst>
                  <a:ext uri="{FF2B5EF4-FFF2-40B4-BE49-F238E27FC236}">
                    <a16:creationId xmlns:a16="http://schemas.microsoft.com/office/drawing/2014/main" id="{9D2B8EF3-956F-43CD-8984-9A9CBD343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21" y="2662587"/>
                <a:ext cx="659216" cy="823498"/>
              </a:xfrm>
              <a:prstGeom prst="roundRect">
                <a:avLst>
                  <a:gd name="adj" fmla="val 16667"/>
                </a:avLst>
              </a:prstGeom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5">
                <a:extLst>
                  <a:ext uri="{FF2B5EF4-FFF2-40B4-BE49-F238E27FC236}">
                    <a16:creationId xmlns:a16="http://schemas.microsoft.com/office/drawing/2014/main" id="{7692EBAC-EB76-441C-870C-5F1541A94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3385" y="4332324"/>
                <a:ext cx="696991" cy="84761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38" name="Picture 10">
                <a:extLst>
                  <a:ext uri="{FF2B5EF4-FFF2-40B4-BE49-F238E27FC236}">
                    <a16:creationId xmlns:a16="http://schemas.microsoft.com/office/drawing/2014/main" id="{6AD3F353-82A1-4253-8F97-2CE3BE5A4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0211" y="4887567"/>
                <a:ext cx="681067" cy="89019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pic>
          <p:nvPicPr>
            <p:cNvPr id="41" name="Picture 7">
              <a:extLst>
                <a:ext uri="{FF2B5EF4-FFF2-40B4-BE49-F238E27FC236}">
                  <a16:creationId xmlns:a16="http://schemas.microsoft.com/office/drawing/2014/main" id="{F7109D22-D83F-480D-93E8-2D8B4F71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4994" y="2586171"/>
              <a:ext cx="741840" cy="928117"/>
            </a:xfrm>
            <a:prstGeom prst="rect">
              <a:avLst/>
            </a:prstGeom>
          </p:spPr>
        </p:pic>
        <p:pic>
          <p:nvPicPr>
            <p:cNvPr id="42" name="Picture 8">
              <a:extLst>
                <a:ext uri="{FF2B5EF4-FFF2-40B4-BE49-F238E27FC236}">
                  <a16:creationId xmlns:a16="http://schemas.microsoft.com/office/drawing/2014/main" id="{816A1052-FC1B-4290-A691-3EED517B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1823" y="4014299"/>
              <a:ext cx="876300" cy="876300"/>
            </a:xfrm>
            <a:prstGeom prst="rect">
              <a:avLst/>
            </a:prstGeom>
          </p:spPr>
        </p:pic>
      </p:grp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FFBB6E1-09DC-4D95-9866-1B161E9A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5E3C5-6E04-4CB1-BFF1-BF83911C234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96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9160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92004" y="1677691"/>
            <a:ext cx="593432" cy="30777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RIPS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Osaka" pitchFamily="41" charset="-128"/>
              <a:cs typeface="+mn-cs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1066800" y="1981200"/>
            <a:ext cx="609600" cy="1524000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2971800" y="1981200"/>
            <a:ext cx="533400" cy="1066800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100013" y="2054225"/>
            <a:ext cx="2249487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60~100 MeV/nucleon</a:t>
            </a:r>
          </a:p>
        </p:txBody>
      </p:sp>
      <p:sp>
        <p:nvSpPr>
          <p:cNvPr id="143368" name="Line 9"/>
          <p:cNvSpPr>
            <a:spLocks noChangeShapeType="1"/>
          </p:cNvSpPr>
          <p:nvPr/>
        </p:nvSpPr>
        <p:spPr bwMode="auto">
          <a:xfrm flipV="1">
            <a:off x="1219200" y="3657600"/>
            <a:ext cx="914400" cy="838200"/>
          </a:xfrm>
          <a:prstGeom prst="line">
            <a:avLst/>
          </a:prstGeom>
          <a:noFill/>
          <a:ln w="9525">
            <a:solidFill>
              <a:srgbClr val="37D85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69" name="Line 10"/>
          <p:cNvSpPr>
            <a:spLocks noChangeShapeType="1"/>
          </p:cNvSpPr>
          <p:nvPr/>
        </p:nvSpPr>
        <p:spPr bwMode="auto">
          <a:xfrm flipV="1">
            <a:off x="1371600" y="3048000"/>
            <a:ext cx="1066800" cy="1066800"/>
          </a:xfrm>
          <a:prstGeom prst="line">
            <a:avLst/>
          </a:prstGeom>
          <a:noFill/>
          <a:ln w="9525">
            <a:solidFill>
              <a:srgbClr val="37D85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0" name="Text Box 11"/>
          <p:cNvSpPr txBox="1">
            <a:spLocks noChangeArrowheads="1"/>
          </p:cNvSpPr>
          <p:nvPr/>
        </p:nvSpPr>
        <p:spPr bwMode="auto">
          <a:xfrm>
            <a:off x="2286000" y="2209800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~5 MeV/nucleon</a:t>
            </a:r>
          </a:p>
        </p:txBody>
      </p:sp>
      <p:sp>
        <p:nvSpPr>
          <p:cNvPr id="143371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2311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350-400 MeV/nucleon</a:t>
            </a:r>
          </a:p>
        </p:txBody>
      </p:sp>
      <p:sp>
        <p:nvSpPr>
          <p:cNvPr id="143372" name="Line 13"/>
          <p:cNvSpPr>
            <a:spLocks noChangeShapeType="1"/>
          </p:cNvSpPr>
          <p:nvPr/>
        </p:nvSpPr>
        <p:spPr bwMode="auto">
          <a:xfrm>
            <a:off x="285750" y="142875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3" name="Text Box 14"/>
          <p:cNvSpPr txBox="1">
            <a:spLocks noChangeArrowheads="1"/>
          </p:cNvSpPr>
          <p:nvPr/>
        </p:nvSpPr>
        <p:spPr bwMode="auto">
          <a:xfrm>
            <a:off x="611188" y="914400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Old facility</a:t>
            </a:r>
          </a:p>
        </p:txBody>
      </p:sp>
      <p:sp>
        <p:nvSpPr>
          <p:cNvPr id="143374" name="Line 15"/>
          <p:cNvSpPr>
            <a:spLocks noChangeShapeType="1"/>
          </p:cNvSpPr>
          <p:nvPr/>
        </p:nvSpPr>
        <p:spPr bwMode="auto">
          <a:xfrm>
            <a:off x="2514600" y="533400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5" name="Text Box 16"/>
          <p:cNvSpPr txBox="1">
            <a:spLocks noChangeArrowheads="1"/>
          </p:cNvSpPr>
          <p:nvPr/>
        </p:nvSpPr>
        <p:spPr bwMode="auto">
          <a:xfrm>
            <a:off x="762000" y="5105400"/>
            <a:ext cx="169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New facility</a:t>
            </a:r>
          </a:p>
        </p:txBody>
      </p:sp>
      <p:sp>
        <p:nvSpPr>
          <p:cNvPr id="143376" name="Text Box 17"/>
          <p:cNvSpPr txBox="1">
            <a:spLocks noChangeArrowheads="1"/>
          </p:cNvSpPr>
          <p:nvPr/>
        </p:nvSpPr>
        <p:spPr bwMode="auto">
          <a:xfrm>
            <a:off x="827584" y="0"/>
            <a:ext cx="74799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RIKEN RI Beam Factory (RIBF)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4953000" y="4448175"/>
            <a:ext cx="1330325" cy="4619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BigRIPS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3378" name="Text Box 19"/>
          <p:cNvSpPr txBox="1">
            <a:spLocks noChangeArrowheads="1"/>
          </p:cNvSpPr>
          <p:nvPr/>
        </p:nvSpPr>
        <p:spPr bwMode="auto">
          <a:xfrm>
            <a:off x="4271963" y="3305175"/>
            <a:ext cx="722312" cy="42545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SRC</a:t>
            </a:r>
          </a:p>
        </p:txBody>
      </p:sp>
      <p:sp>
        <p:nvSpPr>
          <p:cNvPr id="143379" name="Text Box 20"/>
          <p:cNvSpPr txBox="1">
            <a:spLocks noChangeArrowheads="1"/>
          </p:cNvSpPr>
          <p:nvPr/>
        </p:nvSpPr>
        <p:spPr bwMode="auto">
          <a:xfrm>
            <a:off x="4138613" y="2209800"/>
            <a:ext cx="865187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RILAC</a:t>
            </a:r>
          </a:p>
        </p:txBody>
      </p:sp>
      <p:sp>
        <p:nvSpPr>
          <p:cNvPr id="143380" name="Text Box 21"/>
          <p:cNvSpPr txBox="1">
            <a:spLocks noChangeArrowheads="1"/>
          </p:cNvSpPr>
          <p:nvPr/>
        </p:nvSpPr>
        <p:spPr bwMode="auto">
          <a:xfrm>
            <a:off x="1905000" y="2667000"/>
            <a:ext cx="628650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AVF</a:t>
            </a:r>
          </a:p>
        </p:txBody>
      </p:sp>
      <p:sp>
        <p:nvSpPr>
          <p:cNvPr id="143381" name="Text Box 22"/>
          <p:cNvSpPr txBox="1">
            <a:spLocks noChangeArrowheads="1"/>
          </p:cNvSpPr>
          <p:nvPr/>
        </p:nvSpPr>
        <p:spPr bwMode="auto">
          <a:xfrm>
            <a:off x="2895600" y="3200400"/>
            <a:ext cx="650875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RRC</a:t>
            </a:r>
          </a:p>
        </p:txBody>
      </p:sp>
      <p:sp>
        <p:nvSpPr>
          <p:cNvPr id="143382" name="Text Box 23"/>
          <p:cNvSpPr txBox="1">
            <a:spLocks noChangeArrowheads="1"/>
          </p:cNvSpPr>
          <p:nvPr/>
        </p:nvSpPr>
        <p:spPr bwMode="auto">
          <a:xfrm>
            <a:off x="381000" y="3200400"/>
            <a:ext cx="57308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fRC</a:t>
            </a:r>
          </a:p>
        </p:txBody>
      </p:sp>
      <p:sp>
        <p:nvSpPr>
          <p:cNvPr id="143383" name="Text Box 24"/>
          <p:cNvSpPr txBox="1">
            <a:spLocks noChangeArrowheads="1"/>
          </p:cNvSpPr>
          <p:nvPr/>
        </p:nvSpPr>
        <p:spPr bwMode="auto">
          <a:xfrm>
            <a:off x="3276600" y="3810000"/>
            <a:ext cx="584200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IRC</a:t>
            </a:r>
          </a:p>
        </p:txBody>
      </p:sp>
      <p:sp>
        <p:nvSpPr>
          <p:cNvPr id="143384" name="Text Box 25"/>
          <p:cNvSpPr txBox="1">
            <a:spLocks noChangeArrowheads="1"/>
          </p:cNvSpPr>
          <p:nvPr/>
        </p:nvSpPr>
        <p:spPr bwMode="auto">
          <a:xfrm>
            <a:off x="5029200" y="762000"/>
            <a:ext cx="1893888" cy="365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Experiment facility</a:t>
            </a:r>
            <a:endParaRPr kumimoji="1" lang="en-US" altLang="ja-JP" sz="16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Osaka" pitchFamily="41" charset="-128"/>
              <a:cs typeface="+mn-cs"/>
            </a:endParaRPr>
          </a:p>
        </p:txBody>
      </p:sp>
      <p:sp>
        <p:nvSpPr>
          <p:cNvPr id="143385" name="Text Box 26"/>
          <p:cNvSpPr txBox="1">
            <a:spLocks noChangeArrowheads="1"/>
          </p:cNvSpPr>
          <p:nvPr/>
        </p:nvSpPr>
        <p:spPr bwMode="auto">
          <a:xfrm>
            <a:off x="5029200" y="1295400"/>
            <a:ext cx="1230313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Accelerator</a:t>
            </a:r>
          </a:p>
        </p:txBody>
      </p:sp>
      <p:sp>
        <p:nvSpPr>
          <p:cNvPr id="143386" name="Text Box 27"/>
          <p:cNvSpPr txBox="1">
            <a:spLocks noChangeArrowheads="1"/>
          </p:cNvSpPr>
          <p:nvPr/>
        </p:nvSpPr>
        <p:spPr bwMode="auto">
          <a:xfrm>
            <a:off x="6781800" y="4343400"/>
            <a:ext cx="1474788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SHARAQ (CNS)</a:t>
            </a:r>
          </a:p>
        </p:txBody>
      </p:sp>
      <p:sp>
        <p:nvSpPr>
          <p:cNvPr id="143387" name="Text Box 28"/>
          <p:cNvSpPr txBox="1">
            <a:spLocks noChangeArrowheads="1"/>
          </p:cNvSpPr>
          <p:nvPr/>
        </p:nvSpPr>
        <p:spPr bwMode="auto">
          <a:xfrm>
            <a:off x="6858000" y="3033713"/>
            <a:ext cx="10636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SAMURAI</a:t>
            </a:r>
          </a:p>
        </p:txBody>
      </p:sp>
      <p:sp>
        <p:nvSpPr>
          <p:cNvPr id="143388" name="Text Box 29"/>
          <p:cNvSpPr txBox="1">
            <a:spLocks noChangeArrowheads="1"/>
          </p:cNvSpPr>
          <p:nvPr/>
        </p:nvSpPr>
        <p:spPr bwMode="auto">
          <a:xfrm>
            <a:off x="5334000" y="2743200"/>
            <a:ext cx="1114425" cy="3333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ZeroDegree</a:t>
            </a:r>
          </a:p>
        </p:txBody>
      </p:sp>
      <p:sp>
        <p:nvSpPr>
          <p:cNvPr id="143389" name="Text Box 30"/>
          <p:cNvSpPr txBox="1">
            <a:spLocks noChangeArrowheads="1"/>
          </p:cNvSpPr>
          <p:nvPr/>
        </p:nvSpPr>
        <p:spPr bwMode="auto">
          <a:xfrm>
            <a:off x="5029200" y="3262313"/>
            <a:ext cx="9236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SLOWRI</a:t>
            </a:r>
          </a:p>
        </p:txBody>
      </p:sp>
      <p:sp>
        <p:nvSpPr>
          <p:cNvPr id="143390" name="Text Box 31"/>
          <p:cNvSpPr txBox="1">
            <a:spLocks noChangeArrowheads="1"/>
          </p:cNvSpPr>
          <p:nvPr/>
        </p:nvSpPr>
        <p:spPr bwMode="auto">
          <a:xfrm>
            <a:off x="6929438" y="1928813"/>
            <a:ext cx="766762" cy="342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SCRIT</a:t>
            </a:r>
          </a:p>
        </p:txBody>
      </p:sp>
      <p:sp>
        <p:nvSpPr>
          <p:cNvPr id="143391" name="Text Box 32"/>
          <p:cNvSpPr txBox="1">
            <a:spLocks noChangeArrowheads="1"/>
          </p:cNvSpPr>
          <p:nvPr/>
        </p:nvSpPr>
        <p:spPr bwMode="auto">
          <a:xfrm>
            <a:off x="7772400" y="3810000"/>
            <a:ext cx="763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RI-ring</a:t>
            </a:r>
          </a:p>
        </p:txBody>
      </p:sp>
      <p:sp>
        <p:nvSpPr>
          <p:cNvPr id="143392" name="Text Box 33"/>
          <p:cNvSpPr txBox="1">
            <a:spLocks noChangeArrowheads="1"/>
          </p:cNvSpPr>
          <p:nvPr/>
        </p:nvSpPr>
        <p:spPr bwMode="auto">
          <a:xfrm>
            <a:off x="3714750" y="1428750"/>
            <a:ext cx="850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SHE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t> Z=113</a:t>
            </a:r>
          </a:p>
        </p:txBody>
      </p:sp>
      <p:sp>
        <p:nvSpPr>
          <p:cNvPr id="143393" name="Rectangle 34"/>
          <p:cNvSpPr>
            <a:spLocks noChangeArrowheads="1"/>
          </p:cNvSpPr>
          <p:nvPr/>
        </p:nvSpPr>
        <p:spPr bwMode="auto">
          <a:xfrm>
            <a:off x="609600" y="5638800"/>
            <a:ext cx="82296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Intense (80 kW max.) H.I. beams (up to U) of 345</a:t>
            </a: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A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MeV at SRC</a:t>
            </a: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Fast RI beams by projectile fragmentation and U-fission at 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BigRIPS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saka" pitchFamily="41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Osaka" pitchFamily="41" charset="-128"/>
                <a:cs typeface="Segoe UI" panose="020B0502040204020203" pitchFamily="34" charset="0"/>
              </a:rPr>
              <a:t>Operation since 2007</a:t>
            </a:r>
            <a:endParaRPr kumimoji="1" lang="ja-JP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Osaka" pitchFamily="41" charset="-128"/>
              <a:cs typeface="Segoe UI" panose="020B0502040204020203" pitchFamily="34" charset="0"/>
            </a:endParaRPr>
          </a:p>
        </p:txBody>
      </p:sp>
      <p:sp>
        <p:nvSpPr>
          <p:cNvPr id="143395" name="Text Box 7"/>
          <p:cNvSpPr txBox="1">
            <a:spLocks noChangeArrowheads="1"/>
          </p:cNvSpPr>
          <p:nvPr/>
        </p:nvSpPr>
        <p:spPr bwMode="auto">
          <a:xfrm>
            <a:off x="357188" y="4786313"/>
            <a:ext cx="1925637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3E53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&lt;10 MeV/nucleon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78408" y="4221088"/>
            <a:ext cx="115728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CRIB (CNS)</a:t>
            </a:r>
          </a:p>
        </p:txBody>
      </p:sp>
      <p:sp>
        <p:nvSpPr>
          <p:cNvPr id="143397" name="Line 4"/>
          <p:cNvSpPr>
            <a:spLocks noChangeShapeType="1"/>
          </p:cNvSpPr>
          <p:nvPr/>
        </p:nvSpPr>
        <p:spPr bwMode="auto">
          <a:xfrm>
            <a:off x="1042988" y="3068638"/>
            <a:ext cx="73025" cy="360362"/>
          </a:xfrm>
          <a:prstGeom prst="line">
            <a:avLst/>
          </a:prstGeom>
          <a:noFill/>
          <a:ln w="9525">
            <a:solidFill>
              <a:srgbClr val="1AD7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80481" y="1723827"/>
            <a:ext cx="75373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pitchFamily="41" charset="-128"/>
                <a:cs typeface="+mn-cs"/>
              </a:rPr>
              <a:t>GARIS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F5CE6-ED44-4599-B580-C371CCD41ABB}" type="slidenum">
              <a:rPr kumimoji="1" lang="en-US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2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2139696" y="457200"/>
            <a:ext cx="6895390" cy="5234159"/>
            <a:chOff x="2139696" y="457200"/>
            <a:chExt cx="6895390" cy="5234159"/>
          </a:xfrm>
        </p:grpSpPr>
        <p:pic>
          <p:nvPicPr>
            <p:cNvPr id="6" name="Picture 5" descr="２．SRC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037" y="2692663"/>
              <a:ext cx="4145724" cy="2998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楕円 2"/>
            <p:cNvSpPr/>
            <p:nvPr/>
          </p:nvSpPr>
          <p:spPr>
            <a:xfrm>
              <a:off x="2139696" y="457200"/>
              <a:ext cx="2212508" cy="218059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3844050" y="1781177"/>
              <a:ext cx="5191036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Super Ring Cyclotron</a:t>
              </a:r>
            </a:p>
            <a:p>
              <a:r>
                <a:rPr kumimoji="1" lang="en-US" altLang="ja-JP" sz="2400" dirty="0"/>
                <a:t>To accelerate Uranium ion to 345 </a:t>
              </a:r>
              <a:r>
                <a:rPr kumimoji="1" lang="en-US" altLang="ja-JP" sz="2400" dirty="0" err="1"/>
                <a:t>AMeV</a:t>
              </a:r>
              <a:r>
                <a:rPr kumimoji="1" lang="en-US" altLang="ja-JP" sz="2400" dirty="0"/>
                <a:t>.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4865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56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12" name="object 8"/>
          <p:cNvSpPr txBox="1"/>
          <p:nvPr/>
        </p:nvSpPr>
        <p:spPr>
          <a:xfrm>
            <a:off x="6751008" y="4662280"/>
            <a:ext cx="206946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Hig</a:t>
            </a:r>
            <a:r>
              <a:rPr sz="1800" b="1" spc="-5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-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1800" b="1" spc="-20" dirty="0">
                <a:solidFill>
                  <a:srgbClr val="3333FF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lu</a:t>
            </a:r>
            <a:r>
              <a:rPr sz="1800" b="1" spc="-15" dirty="0">
                <a:solidFill>
                  <a:srgbClr val="3333FF"/>
                </a:solidFill>
                <a:latin typeface="Calibri"/>
                <a:cs typeface="Calibri"/>
              </a:rPr>
              <a:t>ti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on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b</a:t>
            </a:r>
            <a:r>
              <a:rPr sz="1800" b="1" spc="5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am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line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6392417" y="1260347"/>
            <a:ext cx="17018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9900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-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F11: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125.983m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706236" y="2419730"/>
            <a:ext cx="8000" cy="770509"/>
          </a:xfrm>
          <a:custGeom>
            <a:avLst/>
            <a:gdLst/>
            <a:ahLst/>
            <a:cxnLst/>
            <a:rect l="l" t="t" r="r" b="b"/>
            <a:pathLst>
              <a:path w="8000" h="770509">
                <a:moveTo>
                  <a:pt x="0" y="0"/>
                </a:moveTo>
                <a:lnTo>
                  <a:pt x="8000" y="770509"/>
                </a:lnTo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1179791" y="2406650"/>
            <a:ext cx="1728762" cy="20574"/>
          </a:xfrm>
          <a:custGeom>
            <a:avLst/>
            <a:gdLst/>
            <a:ahLst/>
            <a:cxnLst/>
            <a:rect l="l" t="t" r="r" b="b"/>
            <a:pathLst>
              <a:path w="1728762" h="20574">
                <a:moveTo>
                  <a:pt x="0" y="20574"/>
                </a:moveTo>
                <a:lnTo>
                  <a:pt x="1728762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3"/>
          <p:cNvSpPr/>
          <p:nvPr/>
        </p:nvSpPr>
        <p:spPr>
          <a:xfrm>
            <a:off x="8659876" y="1846326"/>
            <a:ext cx="0" cy="719074"/>
          </a:xfrm>
          <a:custGeom>
            <a:avLst/>
            <a:gdLst/>
            <a:ahLst/>
            <a:cxnLst/>
            <a:rect l="l" t="t" r="r" b="b"/>
            <a:pathLst>
              <a:path h="719074">
                <a:moveTo>
                  <a:pt x="0" y="719074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6356350" y="5741987"/>
            <a:ext cx="503300" cy="1587"/>
          </a:xfrm>
          <a:custGeom>
            <a:avLst/>
            <a:gdLst/>
            <a:ahLst/>
            <a:cxnLst/>
            <a:rect l="l" t="t" r="r" b="b"/>
            <a:pathLst>
              <a:path w="503300" h="1587">
                <a:moveTo>
                  <a:pt x="0" y="0"/>
                </a:moveTo>
                <a:lnTo>
                  <a:pt x="503300" y="1587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6859651" y="5250941"/>
            <a:ext cx="0" cy="492252"/>
          </a:xfrm>
          <a:custGeom>
            <a:avLst/>
            <a:gdLst/>
            <a:ahLst/>
            <a:cxnLst/>
            <a:rect l="l" t="t" r="r" b="b"/>
            <a:pathLst>
              <a:path h="492251">
                <a:moveTo>
                  <a:pt x="0" y="492252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6754748" y="4125848"/>
            <a:ext cx="71500" cy="506983"/>
          </a:xfrm>
          <a:custGeom>
            <a:avLst/>
            <a:gdLst/>
            <a:ahLst/>
            <a:cxnLst/>
            <a:rect l="l" t="t" r="r" b="b"/>
            <a:pathLst>
              <a:path w="71500" h="506983">
                <a:moveTo>
                  <a:pt x="71500" y="50698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5953125" y="3521075"/>
            <a:ext cx="801751" cy="604901"/>
          </a:xfrm>
          <a:custGeom>
            <a:avLst/>
            <a:gdLst/>
            <a:ahLst/>
            <a:cxnLst/>
            <a:rect l="l" t="t" r="r" b="b"/>
            <a:pathLst>
              <a:path w="801751" h="604901">
                <a:moveTo>
                  <a:pt x="801751" y="604901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5868144" y="1772816"/>
            <a:ext cx="2016125" cy="400050"/>
          </a:xfrm>
          <a:custGeom>
            <a:avLst/>
            <a:gdLst/>
            <a:ahLst/>
            <a:cxnLst/>
            <a:rect l="l" t="t" r="r" b="b"/>
            <a:pathLst>
              <a:path w="2016125" h="400050">
                <a:moveTo>
                  <a:pt x="0" y="400050"/>
                </a:moveTo>
                <a:lnTo>
                  <a:pt x="2016125" y="400050"/>
                </a:lnTo>
                <a:lnTo>
                  <a:pt x="2016125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19"/>
          <p:cNvSpPr txBox="1"/>
          <p:nvPr/>
        </p:nvSpPr>
        <p:spPr>
          <a:xfrm>
            <a:off x="6695058" y="1665351"/>
            <a:ext cx="124650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Z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oDeg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0"/>
          <p:cNvSpPr/>
          <p:nvPr/>
        </p:nvSpPr>
        <p:spPr>
          <a:xfrm>
            <a:off x="8009763" y="1860550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6381750" y="185737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6381750" y="1851025"/>
            <a:ext cx="0" cy="1339723"/>
          </a:xfrm>
          <a:custGeom>
            <a:avLst/>
            <a:gdLst/>
            <a:ahLst/>
            <a:cxnLst/>
            <a:rect l="l" t="t" r="r" b="b"/>
            <a:pathLst>
              <a:path h="1339723">
                <a:moveTo>
                  <a:pt x="0" y="133972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6499859" y="5897143"/>
            <a:ext cx="1439799" cy="396875"/>
          </a:xfrm>
          <a:custGeom>
            <a:avLst/>
            <a:gdLst/>
            <a:ahLst/>
            <a:cxnLst/>
            <a:rect l="l" t="t" r="r" b="b"/>
            <a:pathLst>
              <a:path w="1439799" h="396875">
                <a:moveTo>
                  <a:pt x="0" y="396875"/>
                </a:moveTo>
                <a:lnTo>
                  <a:pt x="1439799" y="396875"/>
                </a:lnTo>
                <a:lnTo>
                  <a:pt x="1439799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3841686" y="2413761"/>
            <a:ext cx="1877504" cy="0"/>
          </a:xfrm>
          <a:custGeom>
            <a:avLst/>
            <a:gdLst/>
            <a:ahLst/>
            <a:cxnLst/>
            <a:rect l="l" t="t" r="r" b="b"/>
            <a:pathLst>
              <a:path w="1877504">
                <a:moveTo>
                  <a:pt x="0" y="0"/>
                </a:moveTo>
                <a:lnTo>
                  <a:pt x="187750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419350" y="3817937"/>
            <a:ext cx="1763776" cy="366712"/>
          </a:xfrm>
          <a:custGeom>
            <a:avLst/>
            <a:gdLst/>
            <a:ahLst/>
            <a:cxnLst/>
            <a:rect l="l" t="t" r="r" b="b"/>
            <a:pathLst>
              <a:path w="1763776" h="366712">
                <a:moveTo>
                  <a:pt x="0" y="366712"/>
                </a:moveTo>
                <a:lnTo>
                  <a:pt x="1763776" y="366712"/>
                </a:lnTo>
                <a:lnTo>
                  <a:pt x="1763776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5665851" y="3448050"/>
            <a:ext cx="287274" cy="73025"/>
          </a:xfrm>
          <a:custGeom>
            <a:avLst/>
            <a:gdLst/>
            <a:ahLst/>
            <a:cxnLst/>
            <a:rect l="l" t="t" r="r" b="b"/>
            <a:pathLst>
              <a:path w="287274" h="73025">
                <a:moveTo>
                  <a:pt x="0" y="0"/>
                </a:moveTo>
                <a:lnTo>
                  <a:pt x="287274" y="73025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27"/>
          <p:cNvSpPr txBox="1"/>
          <p:nvPr/>
        </p:nvSpPr>
        <p:spPr>
          <a:xfrm>
            <a:off x="6579868" y="5928258"/>
            <a:ext cx="24033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spc="-10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AR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Q </a:t>
            </a:r>
            <a:r>
              <a:rPr sz="2000" b="1" spc="-1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700" spc="-22" baseline="4629" dirty="0">
                <a:latin typeface="Calibri"/>
                <a:cs typeface="Calibri"/>
              </a:rPr>
              <a:t>b</a:t>
            </a:r>
            <a:r>
              <a:rPr sz="2700" baseline="4629" dirty="0">
                <a:latin typeface="Calibri"/>
                <a:cs typeface="Calibri"/>
              </a:rPr>
              <a:t>y </a:t>
            </a:r>
            <a:r>
              <a:rPr lang="en-US" sz="2700" baseline="4629" dirty="0">
                <a:latin typeface="Calibri"/>
                <a:cs typeface="Calibri"/>
              </a:rPr>
              <a:t>U. of Tokyo</a:t>
            </a:r>
            <a:endParaRPr sz="2700" baseline="4629" dirty="0">
              <a:latin typeface="Calibri"/>
              <a:cs typeface="Calibri"/>
            </a:endParaRPr>
          </a:p>
        </p:txBody>
      </p:sp>
      <p:sp>
        <p:nvSpPr>
          <p:cNvPr id="32" name="object 28"/>
          <p:cNvSpPr/>
          <p:nvPr/>
        </p:nvSpPr>
        <p:spPr>
          <a:xfrm>
            <a:off x="1187627" y="2421001"/>
            <a:ext cx="0" cy="144399"/>
          </a:xfrm>
          <a:custGeom>
            <a:avLst/>
            <a:gdLst/>
            <a:ahLst/>
            <a:cxnLst/>
            <a:rect l="l" t="t" r="r" b="b"/>
            <a:pathLst>
              <a:path h="144399">
                <a:moveTo>
                  <a:pt x="0" y="0"/>
                </a:moveTo>
                <a:lnTo>
                  <a:pt x="0" y="14439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0"/>
          <p:cNvSpPr/>
          <p:nvPr/>
        </p:nvSpPr>
        <p:spPr>
          <a:xfrm>
            <a:off x="7596336" y="3964991"/>
            <a:ext cx="1434591" cy="400113"/>
          </a:xfrm>
          <a:custGeom>
            <a:avLst/>
            <a:gdLst/>
            <a:ahLst/>
            <a:cxnLst/>
            <a:rect l="l" t="t" r="r" b="b"/>
            <a:pathLst>
              <a:path w="1434591" h="400113">
                <a:moveTo>
                  <a:pt x="0" y="400113"/>
                </a:moveTo>
                <a:lnTo>
                  <a:pt x="1434591" y="400113"/>
                </a:lnTo>
                <a:lnTo>
                  <a:pt x="1434591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1"/>
          <p:cNvSpPr txBox="1"/>
          <p:nvPr/>
        </p:nvSpPr>
        <p:spPr>
          <a:xfrm>
            <a:off x="7898066" y="3747449"/>
            <a:ext cx="105092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AMURAI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32"/>
          <p:cNvSpPr/>
          <p:nvPr/>
        </p:nvSpPr>
        <p:spPr>
          <a:xfrm>
            <a:off x="2697098" y="2178050"/>
            <a:ext cx="1144587" cy="473075"/>
          </a:xfrm>
          <a:custGeom>
            <a:avLst/>
            <a:gdLst/>
            <a:ahLst/>
            <a:cxnLst/>
            <a:rect l="l" t="t" r="r" b="b"/>
            <a:pathLst>
              <a:path w="1144587" h="473075">
                <a:moveTo>
                  <a:pt x="0" y="473075"/>
                </a:moveTo>
                <a:lnTo>
                  <a:pt x="1144587" y="473075"/>
                </a:lnTo>
                <a:lnTo>
                  <a:pt x="1144587" y="0"/>
                </a:lnTo>
                <a:lnTo>
                  <a:pt x="0" y="0"/>
                </a:lnTo>
                <a:lnTo>
                  <a:pt x="0" y="473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3"/>
          <p:cNvSpPr txBox="1"/>
          <p:nvPr/>
        </p:nvSpPr>
        <p:spPr>
          <a:xfrm>
            <a:off x="2776473" y="2204592"/>
            <a:ext cx="97472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BigRI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36"/>
          <p:cNvSpPr txBox="1"/>
          <p:nvPr/>
        </p:nvSpPr>
        <p:spPr>
          <a:xfrm>
            <a:off x="2373629" y="2532253"/>
            <a:ext cx="1847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ty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9</a:t>
            </a:r>
            <a:r>
              <a:rPr lang="en-US" spc="-10" dirty="0">
                <a:solidFill>
                  <a:srgbClr val="0000FF"/>
                </a:solidFill>
                <a:latin typeface="Calibri"/>
                <a:cs typeface="Calibri"/>
              </a:rPr>
              <a:t>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1" name="object 37"/>
          <p:cNvSpPr txBox="1"/>
          <p:nvPr/>
        </p:nvSpPr>
        <p:spPr>
          <a:xfrm>
            <a:off x="6910577" y="6254939"/>
            <a:ext cx="15976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gidity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=6.8Tm max.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236295" y="4149080"/>
            <a:ext cx="17946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20" dirty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ie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al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=7Tm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" name="爆発: 8 pt 2"/>
          <p:cNvSpPr/>
          <p:nvPr/>
        </p:nvSpPr>
        <p:spPr>
          <a:xfrm>
            <a:off x="884141" y="2562160"/>
            <a:ext cx="371475" cy="3714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爆発: 8 pt 43"/>
          <p:cNvSpPr/>
          <p:nvPr/>
        </p:nvSpPr>
        <p:spPr>
          <a:xfrm>
            <a:off x="7950929" y="3221740"/>
            <a:ext cx="371475" cy="37147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矢印: 右 3"/>
          <p:cNvSpPr/>
          <p:nvPr/>
        </p:nvSpPr>
        <p:spPr>
          <a:xfrm>
            <a:off x="1123714" y="3766549"/>
            <a:ext cx="2181225" cy="466473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7183" y="4303643"/>
            <a:ext cx="4031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 beam production</a:t>
            </a:r>
            <a:endParaRPr kumimoji="1" lang="ja-JP" altLang="en-US" sz="32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矢印: 右 44"/>
          <p:cNvSpPr/>
          <p:nvPr/>
        </p:nvSpPr>
        <p:spPr>
          <a:xfrm rot="3099861">
            <a:off x="321973" y="1997868"/>
            <a:ext cx="718683" cy="36031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右 45"/>
          <p:cNvSpPr/>
          <p:nvPr/>
        </p:nvSpPr>
        <p:spPr>
          <a:xfrm>
            <a:off x="5532962" y="3299287"/>
            <a:ext cx="1257536" cy="398156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9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8937625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560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12" name="object 8"/>
          <p:cNvSpPr txBox="1"/>
          <p:nvPr/>
        </p:nvSpPr>
        <p:spPr>
          <a:xfrm>
            <a:off x="6751008" y="4662280"/>
            <a:ext cx="206946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Hig</a:t>
            </a:r>
            <a:r>
              <a:rPr sz="1800" b="1" spc="-5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-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1800" b="1" spc="-20" dirty="0">
                <a:solidFill>
                  <a:srgbClr val="3333FF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lu</a:t>
            </a:r>
            <a:r>
              <a:rPr sz="1800" b="1" spc="-15" dirty="0">
                <a:solidFill>
                  <a:srgbClr val="3333FF"/>
                </a:solidFill>
                <a:latin typeface="Calibri"/>
                <a:cs typeface="Calibri"/>
              </a:rPr>
              <a:t>ti</a:t>
            </a:r>
            <a:r>
              <a:rPr sz="1800" b="1" spc="-10" dirty="0">
                <a:solidFill>
                  <a:srgbClr val="3333FF"/>
                </a:solidFill>
                <a:latin typeface="Calibri"/>
                <a:cs typeface="Calibri"/>
              </a:rPr>
              <a:t>on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b</a:t>
            </a:r>
            <a:r>
              <a:rPr sz="1800" b="1" spc="5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am</a:t>
            </a:r>
            <a:r>
              <a:rPr sz="1800" b="1" spc="-30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333FF"/>
                </a:solidFill>
                <a:latin typeface="Calibri"/>
                <a:cs typeface="Calibri"/>
              </a:rPr>
              <a:t>line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0"/>
          <p:cNvSpPr txBox="1"/>
          <p:nvPr/>
        </p:nvSpPr>
        <p:spPr>
          <a:xfrm>
            <a:off x="6392417" y="1260347"/>
            <a:ext cx="17018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F</a:t>
            </a:r>
            <a:r>
              <a:rPr sz="1800" spc="-5" dirty="0">
                <a:solidFill>
                  <a:srgbClr val="009900"/>
                </a:solidFill>
                <a:latin typeface="Calibri"/>
                <a:cs typeface="Calibri"/>
              </a:rPr>
              <a:t>0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-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F11:</a:t>
            </a:r>
            <a:r>
              <a:rPr sz="180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900"/>
                </a:solidFill>
                <a:latin typeface="Calibri"/>
                <a:cs typeface="Calibri"/>
              </a:rPr>
              <a:t>125.983m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5706236" y="2419730"/>
            <a:ext cx="8000" cy="770509"/>
          </a:xfrm>
          <a:custGeom>
            <a:avLst/>
            <a:gdLst/>
            <a:ahLst/>
            <a:cxnLst/>
            <a:rect l="l" t="t" r="r" b="b"/>
            <a:pathLst>
              <a:path w="8000" h="770509">
                <a:moveTo>
                  <a:pt x="0" y="0"/>
                </a:moveTo>
                <a:lnTo>
                  <a:pt x="8000" y="770509"/>
                </a:lnTo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2"/>
          <p:cNvSpPr/>
          <p:nvPr/>
        </p:nvSpPr>
        <p:spPr>
          <a:xfrm>
            <a:off x="1179791" y="2406650"/>
            <a:ext cx="1728762" cy="20574"/>
          </a:xfrm>
          <a:custGeom>
            <a:avLst/>
            <a:gdLst/>
            <a:ahLst/>
            <a:cxnLst/>
            <a:rect l="l" t="t" r="r" b="b"/>
            <a:pathLst>
              <a:path w="1728762" h="20574">
                <a:moveTo>
                  <a:pt x="0" y="20574"/>
                </a:moveTo>
                <a:lnTo>
                  <a:pt x="1728762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3"/>
          <p:cNvSpPr/>
          <p:nvPr/>
        </p:nvSpPr>
        <p:spPr>
          <a:xfrm>
            <a:off x="8659876" y="1846326"/>
            <a:ext cx="0" cy="719074"/>
          </a:xfrm>
          <a:custGeom>
            <a:avLst/>
            <a:gdLst/>
            <a:ahLst/>
            <a:cxnLst/>
            <a:rect l="l" t="t" r="r" b="b"/>
            <a:pathLst>
              <a:path h="719074">
                <a:moveTo>
                  <a:pt x="0" y="719074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4"/>
          <p:cNvSpPr/>
          <p:nvPr/>
        </p:nvSpPr>
        <p:spPr>
          <a:xfrm>
            <a:off x="6356350" y="5741987"/>
            <a:ext cx="503300" cy="1587"/>
          </a:xfrm>
          <a:custGeom>
            <a:avLst/>
            <a:gdLst/>
            <a:ahLst/>
            <a:cxnLst/>
            <a:rect l="l" t="t" r="r" b="b"/>
            <a:pathLst>
              <a:path w="503300" h="1587">
                <a:moveTo>
                  <a:pt x="0" y="0"/>
                </a:moveTo>
                <a:lnTo>
                  <a:pt x="503300" y="1587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6859651" y="5250941"/>
            <a:ext cx="0" cy="492252"/>
          </a:xfrm>
          <a:custGeom>
            <a:avLst/>
            <a:gdLst/>
            <a:ahLst/>
            <a:cxnLst/>
            <a:rect l="l" t="t" r="r" b="b"/>
            <a:pathLst>
              <a:path h="492251">
                <a:moveTo>
                  <a:pt x="0" y="492252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6"/>
          <p:cNvSpPr/>
          <p:nvPr/>
        </p:nvSpPr>
        <p:spPr>
          <a:xfrm>
            <a:off x="6754748" y="4125848"/>
            <a:ext cx="71500" cy="506983"/>
          </a:xfrm>
          <a:custGeom>
            <a:avLst/>
            <a:gdLst/>
            <a:ahLst/>
            <a:cxnLst/>
            <a:rect l="l" t="t" r="r" b="b"/>
            <a:pathLst>
              <a:path w="71500" h="506983">
                <a:moveTo>
                  <a:pt x="71500" y="50698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7"/>
          <p:cNvSpPr/>
          <p:nvPr/>
        </p:nvSpPr>
        <p:spPr>
          <a:xfrm>
            <a:off x="5953125" y="3521075"/>
            <a:ext cx="801751" cy="604901"/>
          </a:xfrm>
          <a:custGeom>
            <a:avLst/>
            <a:gdLst/>
            <a:ahLst/>
            <a:cxnLst/>
            <a:rect l="l" t="t" r="r" b="b"/>
            <a:pathLst>
              <a:path w="801751" h="604901">
                <a:moveTo>
                  <a:pt x="801751" y="604901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5868144" y="1772816"/>
            <a:ext cx="2016125" cy="400050"/>
          </a:xfrm>
          <a:custGeom>
            <a:avLst/>
            <a:gdLst/>
            <a:ahLst/>
            <a:cxnLst/>
            <a:rect l="l" t="t" r="r" b="b"/>
            <a:pathLst>
              <a:path w="2016125" h="400050">
                <a:moveTo>
                  <a:pt x="0" y="400050"/>
                </a:moveTo>
                <a:lnTo>
                  <a:pt x="2016125" y="400050"/>
                </a:lnTo>
                <a:lnTo>
                  <a:pt x="2016125" y="0"/>
                </a:lnTo>
                <a:lnTo>
                  <a:pt x="0" y="0"/>
                </a:lnTo>
                <a:lnTo>
                  <a:pt x="0" y="40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19"/>
          <p:cNvSpPr txBox="1"/>
          <p:nvPr/>
        </p:nvSpPr>
        <p:spPr>
          <a:xfrm>
            <a:off x="6695058" y="1665351"/>
            <a:ext cx="124650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Z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</a:t>
            </a:r>
            <a:r>
              <a:rPr sz="2000" b="1" spc="-30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oDeg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ee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0"/>
          <p:cNvSpPr/>
          <p:nvPr/>
        </p:nvSpPr>
        <p:spPr>
          <a:xfrm>
            <a:off x="8009763" y="1860550"/>
            <a:ext cx="6477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7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1"/>
          <p:cNvSpPr/>
          <p:nvPr/>
        </p:nvSpPr>
        <p:spPr>
          <a:xfrm>
            <a:off x="6381750" y="1857375"/>
            <a:ext cx="215900" cy="0"/>
          </a:xfrm>
          <a:custGeom>
            <a:avLst/>
            <a:gdLst/>
            <a:ahLst/>
            <a:cxnLst/>
            <a:rect l="l" t="t" r="r" b="b"/>
            <a:pathLst>
              <a:path w="215900">
                <a:moveTo>
                  <a:pt x="0" y="0"/>
                </a:moveTo>
                <a:lnTo>
                  <a:pt x="21590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2"/>
          <p:cNvSpPr/>
          <p:nvPr/>
        </p:nvSpPr>
        <p:spPr>
          <a:xfrm>
            <a:off x="6381750" y="1851025"/>
            <a:ext cx="0" cy="1339723"/>
          </a:xfrm>
          <a:custGeom>
            <a:avLst/>
            <a:gdLst/>
            <a:ahLst/>
            <a:cxnLst/>
            <a:rect l="l" t="t" r="r" b="b"/>
            <a:pathLst>
              <a:path h="1339723">
                <a:moveTo>
                  <a:pt x="0" y="1339723"/>
                </a:moveTo>
                <a:lnTo>
                  <a:pt x="0" y="0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6499859" y="5897143"/>
            <a:ext cx="1439799" cy="396875"/>
          </a:xfrm>
          <a:custGeom>
            <a:avLst/>
            <a:gdLst/>
            <a:ahLst/>
            <a:cxnLst/>
            <a:rect l="l" t="t" r="r" b="b"/>
            <a:pathLst>
              <a:path w="1439799" h="396875">
                <a:moveTo>
                  <a:pt x="0" y="396875"/>
                </a:moveTo>
                <a:lnTo>
                  <a:pt x="1439799" y="396875"/>
                </a:lnTo>
                <a:lnTo>
                  <a:pt x="1439799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4"/>
          <p:cNvSpPr/>
          <p:nvPr/>
        </p:nvSpPr>
        <p:spPr>
          <a:xfrm>
            <a:off x="3841686" y="2413761"/>
            <a:ext cx="1877504" cy="0"/>
          </a:xfrm>
          <a:custGeom>
            <a:avLst/>
            <a:gdLst/>
            <a:ahLst/>
            <a:cxnLst/>
            <a:rect l="l" t="t" r="r" b="b"/>
            <a:pathLst>
              <a:path w="1877504">
                <a:moveTo>
                  <a:pt x="0" y="0"/>
                </a:moveTo>
                <a:lnTo>
                  <a:pt x="1877504" y="0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5"/>
          <p:cNvSpPr/>
          <p:nvPr/>
        </p:nvSpPr>
        <p:spPr>
          <a:xfrm>
            <a:off x="2419350" y="3817937"/>
            <a:ext cx="1763776" cy="366712"/>
          </a:xfrm>
          <a:custGeom>
            <a:avLst/>
            <a:gdLst/>
            <a:ahLst/>
            <a:cxnLst/>
            <a:rect l="l" t="t" r="r" b="b"/>
            <a:pathLst>
              <a:path w="1763776" h="366712">
                <a:moveTo>
                  <a:pt x="0" y="366712"/>
                </a:moveTo>
                <a:lnTo>
                  <a:pt x="1763776" y="366712"/>
                </a:lnTo>
                <a:lnTo>
                  <a:pt x="1763776" y="0"/>
                </a:lnTo>
                <a:lnTo>
                  <a:pt x="0" y="0"/>
                </a:lnTo>
                <a:lnTo>
                  <a:pt x="0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26"/>
          <p:cNvSpPr/>
          <p:nvPr/>
        </p:nvSpPr>
        <p:spPr>
          <a:xfrm>
            <a:off x="5665851" y="3448050"/>
            <a:ext cx="287274" cy="73025"/>
          </a:xfrm>
          <a:custGeom>
            <a:avLst/>
            <a:gdLst/>
            <a:ahLst/>
            <a:cxnLst/>
            <a:rect l="l" t="t" r="r" b="b"/>
            <a:pathLst>
              <a:path w="287274" h="73025">
                <a:moveTo>
                  <a:pt x="0" y="0"/>
                </a:moveTo>
                <a:lnTo>
                  <a:pt x="287274" y="73025"/>
                </a:lnTo>
              </a:path>
            </a:pathLst>
          </a:custGeom>
          <a:ln w="25400"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27"/>
          <p:cNvSpPr txBox="1"/>
          <p:nvPr/>
        </p:nvSpPr>
        <p:spPr>
          <a:xfrm>
            <a:off x="6579868" y="5928258"/>
            <a:ext cx="240334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spc="-10" dirty="0">
                <a:solidFill>
                  <a:srgbClr val="3333FF"/>
                </a:solidFill>
                <a:latin typeface="Calibri"/>
                <a:cs typeface="Calibri"/>
              </a:rPr>
              <a:t>H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AR</a:t>
            </a:r>
            <a:r>
              <a:rPr sz="2000" b="1" spc="-35" dirty="0">
                <a:solidFill>
                  <a:srgbClr val="3333FF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Q </a:t>
            </a:r>
            <a:r>
              <a:rPr sz="2000" b="1" spc="-155" dirty="0">
                <a:solidFill>
                  <a:srgbClr val="3333FF"/>
                </a:solidFill>
                <a:latin typeface="Calibri"/>
                <a:cs typeface="Calibri"/>
              </a:rPr>
              <a:t> </a:t>
            </a:r>
            <a:r>
              <a:rPr sz="2700" spc="-22" baseline="4629" dirty="0">
                <a:latin typeface="Calibri"/>
                <a:cs typeface="Calibri"/>
              </a:rPr>
              <a:t>b</a:t>
            </a:r>
            <a:r>
              <a:rPr sz="2700" baseline="4629" dirty="0">
                <a:latin typeface="Calibri"/>
                <a:cs typeface="Calibri"/>
              </a:rPr>
              <a:t>y </a:t>
            </a:r>
            <a:r>
              <a:rPr lang="en-US" sz="2700" baseline="4629" dirty="0">
                <a:latin typeface="Calibri"/>
                <a:cs typeface="Calibri"/>
              </a:rPr>
              <a:t>U. of Tokyo</a:t>
            </a:r>
            <a:endParaRPr sz="2700" baseline="4629" dirty="0">
              <a:latin typeface="Calibri"/>
              <a:cs typeface="Calibri"/>
            </a:endParaRPr>
          </a:p>
        </p:txBody>
      </p:sp>
      <p:sp>
        <p:nvSpPr>
          <p:cNvPr id="32" name="object 28"/>
          <p:cNvSpPr/>
          <p:nvPr/>
        </p:nvSpPr>
        <p:spPr>
          <a:xfrm>
            <a:off x="1187627" y="2421001"/>
            <a:ext cx="0" cy="144399"/>
          </a:xfrm>
          <a:custGeom>
            <a:avLst/>
            <a:gdLst/>
            <a:ahLst/>
            <a:cxnLst/>
            <a:rect l="l" t="t" r="r" b="b"/>
            <a:pathLst>
              <a:path h="144399">
                <a:moveTo>
                  <a:pt x="0" y="0"/>
                </a:moveTo>
                <a:lnTo>
                  <a:pt x="0" y="14439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0"/>
          <p:cNvSpPr/>
          <p:nvPr/>
        </p:nvSpPr>
        <p:spPr>
          <a:xfrm>
            <a:off x="7596336" y="3964991"/>
            <a:ext cx="1434591" cy="400113"/>
          </a:xfrm>
          <a:custGeom>
            <a:avLst/>
            <a:gdLst/>
            <a:ahLst/>
            <a:cxnLst/>
            <a:rect l="l" t="t" r="r" b="b"/>
            <a:pathLst>
              <a:path w="1434591" h="400113">
                <a:moveTo>
                  <a:pt x="0" y="400113"/>
                </a:moveTo>
                <a:lnTo>
                  <a:pt x="1434591" y="400113"/>
                </a:lnTo>
                <a:lnTo>
                  <a:pt x="1434591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1"/>
          <p:cNvSpPr txBox="1"/>
          <p:nvPr/>
        </p:nvSpPr>
        <p:spPr>
          <a:xfrm>
            <a:off x="7898066" y="3747449"/>
            <a:ext cx="105092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sz="2000" b="1" dirty="0">
                <a:solidFill>
                  <a:srgbClr val="3333FF"/>
                </a:solidFill>
                <a:latin typeface="Calibri"/>
                <a:cs typeface="Calibri"/>
              </a:rPr>
              <a:t>AMURAI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32"/>
          <p:cNvSpPr/>
          <p:nvPr/>
        </p:nvSpPr>
        <p:spPr>
          <a:xfrm>
            <a:off x="2697098" y="2178050"/>
            <a:ext cx="1144587" cy="473075"/>
          </a:xfrm>
          <a:custGeom>
            <a:avLst/>
            <a:gdLst/>
            <a:ahLst/>
            <a:cxnLst/>
            <a:rect l="l" t="t" r="r" b="b"/>
            <a:pathLst>
              <a:path w="1144587" h="473075">
                <a:moveTo>
                  <a:pt x="0" y="473075"/>
                </a:moveTo>
                <a:lnTo>
                  <a:pt x="1144587" y="473075"/>
                </a:lnTo>
                <a:lnTo>
                  <a:pt x="1144587" y="0"/>
                </a:lnTo>
                <a:lnTo>
                  <a:pt x="0" y="0"/>
                </a:lnTo>
                <a:lnTo>
                  <a:pt x="0" y="473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3"/>
          <p:cNvSpPr txBox="1"/>
          <p:nvPr/>
        </p:nvSpPr>
        <p:spPr>
          <a:xfrm>
            <a:off x="2776473" y="2204592"/>
            <a:ext cx="97472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BigRI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0" name="object 36"/>
          <p:cNvSpPr txBox="1"/>
          <p:nvPr/>
        </p:nvSpPr>
        <p:spPr>
          <a:xfrm>
            <a:off x="2373629" y="2532253"/>
            <a:ext cx="1847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ty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9</a:t>
            </a:r>
            <a:r>
              <a:rPr lang="en-US" spc="-10" dirty="0">
                <a:solidFill>
                  <a:srgbClr val="0000FF"/>
                </a:solidFill>
                <a:latin typeface="Calibri"/>
                <a:cs typeface="Calibri"/>
              </a:rPr>
              <a:t>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1" name="object 37"/>
          <p:cNvSpPr txBox="1"/>
          <p:nvPr/>
        </p:nvSpPr>
        <p:spPr>
          <a:xfrm>
            <a:off x="6910577" y="6254939"/>
            <a:ext cx="15976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20" dirty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sz="1800" spc="-25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x.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gidity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=6.8Tm max.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3"/>
          <p:cNvSpPr txBox="1"/>
          <p:nvPr/>
        </p:nvSpPr>
        <p:spPr>
          <a:xfrm>
            <a:off x="7236295" y="4149080"/>
            <a:ext cx="17946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spc="-20" dirty="0">
                <a:solidFill>
                  <a:srgbClr val="0000FF"/>
                </a:solidFill>
                <a:latin typeface="Calibri"/>
                <a:cs typeface="Calibri"/>
              </a:rPr>
              <a:t>F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ie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d</a:t>
            </a:r>
            <a:r>
              <a:rPr sz="1800" spc="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i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n</a:t>
            </a:r>
            <a:r>
              <a:rPr sz="1800" spc="-40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sz="1800" spc="-10" dirty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</a:rPr>
              <a:t>g</a:t>
            </a:r>
            <a:r>
              <a:rPr sz="1800" spc="-50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0000FF"/>
                </a:solidFill>
                <a:latin typeface="Calibri"/>
                <a:cs typeface="Calibri"/>
              </a:rPr>
              <a:t>al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=7Tm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8" name="タイトル 1"/>
          <p:cNvSpPr txBox="1">
            <a:spLocks/>
          </p:cNvSpPr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/>
              <a:t>SAMURAI Spectrometer</a:t>
            </a:r>
          </a:p>
          <a:p>
            <a:r>
              <a:rPr lang="en-US" altLang="ja-JP" sz="2200" dirty="0">
                <a:solidFill>
                  <a:srgbClr val="FF0000"/>
                </a:solidFill>
              </a:rPr>
              <a:t>S</a:t>
            </a:r>
            <a:r>
              <a:rPr lang="en-US" altLang="ja-JP" sz="2200" dirty="0"/>
              <a:t>uperconducting </a:t>
            </a:r>
            <a:r>
              <a:rPr lang="en-US" altLang="ja-JP" sz="2200" dirty="0">
                <a:solidFill>
                  <a:srgbClr val="FF0000"/>
                </a:solidFill>
              </a:rPr>
              <a:t>A</a:t>
            </a:r>
            <a:r>
              <a:rPr lang="en-US" altLang="ja-JP" sz="2200" dirty="0"/>
              <a:t>nalyzer for </a:t>
            </a:r>
            <a:r>
              <a:rPr lang="en-US" altLang="ja-JP" sz="2200" dirty="0">
                <a:solidFill>
                  <a:srgbClr val="FF0000"/>
                </a:solidFill>
              </a:rPr>
              <a:t>Mu</a:t>
            </a:r>
            <a:r>
              <a:rPr lang="en-US" altLang="ja-JP" sz="2200" dirty="0"/>
              <a:t>lti particles from </a:t>
            </a:r>
            <a:r>
              <a:rPr lang="en-US" altLang="ja-JP" sz="2200" dirty="0">
                <a:solidFill>
                  <a:srgbClr val="FF0000"/>
                </a:solidFill>
              </a:rPr>
              <a:t>Ra</a:t>
            </a:r>
            <a:r>
              <a:rPr lang="en-US" altLang="ja-JP" sz="2200" dirty="0"/>
              <a:t>dio </a:t>
            </a:r>
            <a:r>
              <a:rPr lang="en-US" altLang="ja-JP" sz="2200" dirty="0">
                <a:solidFill>
                  <a:srgbClr val="FF0000"/>
                </a:solidFill>
              </a:rPr>
              <a:t>I</a:t>
            </a:r>
            <a:r>
              <a:rPr lang="en-US" altLang="ja-JP" sz="2200" dirty="0"/>
              <a:t>sotope Beams</a:t>
            </a:r>
            <a:endParaRPr lang="ja-JP" altLang="en-US" sz="2200" dirty="0"/>
          </a:p>
        </p:txBody>
      </p:sp>
      <p:sp>
        <p:nvSpPr>
          <p:cNvPr id="39" name="円/楕円 38"/>
          <p:cNvSpPr/>
          <p:nvPr/>
        </p:nvSpPr>
        <p:spPr>
          <a:xfrm>
            <a:off x="7937383" y="3103367"/>
            <a:ext cx="720080" cy="644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Picture 2" descr="C:\Users\isobe\Pictures\仕事\20110825TPCModelMountTest\RIMG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9" y="2271713"/>
            <a:ext cx="5725003" cy="42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直線矢印コネクタ 42"/>
          <p:cNvCxnSpPr>
            <a:stCxn id="38" idx="2"/>
            <a:endCxn id="39" idx="1"/>
          </p:cNvCxnSpPr>
          <p:nvPr/>
        </p:nvCxnSpPr>
        <p:spPr>
          <a:xfrm>
            <a:off x="4572000" y="1340768"/>
            <a:ext cx="3470836" cy="18569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539552" y="5661248"/>
            <a:ext cx="12650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B&lt;3T</a:t>
            </a:r>
          </a:p>
          <a:p>
            <a:r>
              <a:rPr lang="en-US" altLang="ja-JP" dirty="0"/>
              <a:t>R: 1m</a:t>
            </a:r>
          </a:p>
          <a:p>
            <a:r>
              <a:rPr kumimoji="1" lang="en-US" altLang="ja-JP" dirty="0"/>
              <a:t>Gap: 80cm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77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obe\Dropbox\MyTalk\20130909SAMURAI\130905-SAMURAI stage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82" y="866166"/>
            <a:ext cx="7857362" cy="37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6485791" y="866166"/>
            <a:ext cx="534481" cy="33058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8676456" y="2276872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8493968" y="2766417"/>
            <a:ext cx="700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80cm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988561" y="5135743"/>
            <a:ext cx="0" cy="576064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132702" y="5257490"/>
            <a:ext cx="7008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53cm</a:t>
            </a:r>
            <a:endParaRPr kumimoji="1" lang="ja-JP" altLang="en-US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4678315" y="3859978"/>
            <a:ext cx="4358844" cy="2961479"/>
            <a:chOff x="3842003" y="1444499"/>
            <a:chExt cx="5413738" cy="3678193"/>
          </a:xfrm>
        </p:grpSpPr>
        <p:sp>
          <p:nvSpPr>
            <p:cNvPr id="56" name="object 5"/>
            <p:cNvSpPr/>
            <p:nvPr/>
          </p:nvSpPr>
          <p:spPr>
            <a:xfrm>
              <a:off x="5183151" y="1444499"/>
              <a:ext cx="984186" cy="6242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6"/>
            <p:cNvSpPr/>
            <p:nvPr/>
          </p:nvSpPr>
          <p:spPr>
            <a:xfrm>
              <a:off x="3842003" y="1717548"/>
              <a:ext cx="4448555" cy="28742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7"/>
            <p:cNvSpPr/>
            <p:nvPr/>
          </p:nvSpPr>
          <p:spPr>
            <a:xfrm>
              <a:off x="4054148" y="4088414"/>
              <a:ext cx="773430" cy="554990"/>
            </a:xfrm>
            <a:custGeom>
              <a:avLst/>
              <a:gdLst/>
              <a:ahLst/>
              <a:cxnLst/>
              <a:rect l="l" t="t" r="r" b="b"/>
              <a:pathLst>
                <a:path w="773429" h="554989">
                  <a:moveTo>
                    <a:pt x="82410" y="379730"/>
                  </a:moveTo>
                  <a:lnTo>
                    <a:pt x="77139" y="379730"/>
                  </a:lnTo>
                  <a:lnTo>
                    <a:pt x="60375" y="383540"/>
                  </a:lnTo>
                  <a:lnTo>
                    <a:pt x="54533" y="386080"/>
                  </a:lnTo>
                  <a:lnTo>
                    <a:pt x="52539" y="387350"/>
                  </a:lnTo>
                  <a:lnTo>
                    <a:pt x="50380" y="388620"/>
                  </a:lnTo>
                  <a:lnTo>
                    <a:pt x="45681" y="391160"/>
                  </a:lnTo>
                  <a:lnTo>
                    <a:pt x="42760" y="393700"/>
                  </a:lnTo>
                  <a:lnTo>
                    <a:pt x="2692" y="421640"/>
                  </a:lnTo>
                  <a:lnTo>
                    <a:pt x="1257" y="422910"/>
                  </a:lnTo>
                  <a:lnTo>
                    <a:pt x="0" y="427990"/>
                  </a:lnTo>
                  <a:lnTo>
                    <a:pt x="723" y="430530"/>
                  </a:lnTo>
                  <a:lnTo>
                    <a:pt x="85839" y="554990"/>
                  </a:lnTo>
                  <a:lnTo>
                    <a:pt x="91567" y="554990"/>
                  </a:lnTo>
                  <a:lnTo>
                    <a:pt x="93141" y="553720"/>
                  </a:lnTo>
                  <a:lnTo>
                    <a:pt x="96913" y="552450"/>
                  </a:lnTo>
                  <a:lnTo>
                    <a:pt x="99148" y="551180"/>
                  </a:lnTo>
                  <a:lnTo>
                    <a:pt x="104406" y="547370"/>
                  </a:lnTo>
                  <a:lnTo>
                    <a:pt x="106527" y="546100"/>
                  </a:lnTo>
                  <a:lnTo>
                    <a:pt x="109664" y="542290"/>
                  </a:lnTo>
                  <a:lnTo>
                    <a:pt x="110832" y="541020"/>
                  </a:lnTo>
                  <a:lnTo>
                    <a:pt x="112420" y="539750"/>
                  </a:lnTo>
                  <a:lnTo>
                    <a:pt x="112852" y="538480"/>
                  </a:lnTo>
                  <a:lnTo>
                    <a:pt x="112991" y="537210"/>
                  </a:lnTo>
                  <a:lnTo>
                    <a:pt x="112788" y="535940"/>
                  </a:lnTo>
                  <a:lnTo>
                    <a:pt x="77673" y="485140"/>
                  </a:lnTo>
                  <a:lnTo>
                    <a:pt x="88950" y="477520"/>
                  </a:lnTo>
                  <a:lnTo>
                    <a:pt x="91782" y="476250"/>
                  </a:lnTo>
                  <a:lnTo>
                    <a:pt x="97370" y="474980"/>
                  </a:lnTo>
                  <a:lnTo>
                    <a:pt x="167742" y="474980"/>
                  </a:lnTo>
                  <a:lnTo>
                    <a:pt x="152224" y="464820"/>
                  </a:lnTo>
                  <a:lnTo>
                    <a:pt x="63830" y="464820"/>
                  </a:lnTo>
                  <a:lnTo>
                    <a:pt x="38036" y="426720"/>
                  </a:lnTo>
                  <a:lnTo>
                    <a:pt x="53200" y="416560"/>
                  </a:lnTo>
                  <a:lnTo>
                    <a:pt x="55676" y="415290"/>
                  </a:lnTo>
                  <a:lnTo>
                    <a:pt x="59448" y="412750"/>
                  </a:lnTo>
                  <a:lnTo>
                    <a:pt x="61188" y="412750"/>
                  </a:lnTo>
                  <a:lnTo>
                    <a:pt x="62788" y="411480"/>
                  </a:lnTo>
                  <a:lnTo>
                    <a:pt x="68148" y="410210"/>
                  </a:lnTo>
                  <a:lnTo>
                    <a:pt x="119468" y="410210"/>
                  </a:lnTo>
                  <a:lnTo>
                    <a:pt x="118681" y="407670"/>
                  </a:lnTo>
                  <a:lnTo>
                    <a:pt x="92430" y="381000"/>
                  </a:lnTo>
                  <a:lnTo>
                    <a:pt x="82410" y="379730"/>
                  </a:lnTo>
                  <a:close/>
                </a:path>
                <a:path w="773429" h="554989">
                  <a:moveTo>
                    <a:pt x="161404" y="506730"/>
                  </a:moveTo>
                  <a:lnTo>
                    <a:pt x="156273" y="506730"/>
                  </a:lnTo>
                  <a:lnTo>
                    <a:pt x="157886" y="508000"/>
                  </a:lnTo>
                  <a:lnTo>
                    <a:pt x="158915" y="508000"/>
                  </a:lnTo>
                  <a:lnTo>
                    <a:pt x="161404" y="506730"/>
                  </a:lnTo>
                  <a:close/>
                </a:path>
                <a:path w="773429" h="554989">
                  <a:moveTo>
                    <a:pt x="167742" y="474980"/>
                  </a:moveTo>
                  <a:lnTo>
                    <a:pt x="100203" y="474980"/>
                  </a:lnTo>
                  <a:lnTo>
                    <a:pt x="105943" y="476250"/>
                  </a:lnTo>
                  <a:lnTo>
                    <a:pt x="108953" y="477520"/>
                  </a:lnTo>
                  <a:lnTo>
                    <a:pt x="115239" y="480060"/>
                  </a:lnTo>
                  <a:lnTo>
                    <a:pt x="118681" y="482600"/>
                  </a:lnTo>
                  <a:lnTo>
                    <a:pt x="154609" y="506730"/>
                  </a:lnTo>
                  <a:lnTo>
                    <a:pt x="162928" y="506730"/>
                  </a:lnTo>
                  <a:lnTo>
                    <a:pt x="166535" y="504190"/>
                  </a:lnTo>
                  <a:lnTo>
                    <a:pt x="168871" y="502920"/>
                  </a:lnTo>
                  <a:lnTo>
                    <a:pt x="175158" y="499110"/>
                  </a:lnTo>
                  <a:lnTo>
                    <a:pt x="177812" y="496570"/>
                  </a:lnTo>
                  <a:lnTo>
                    <a:pt x="181584" y="494030"/>
                  </a:lnTo>
                  <a:lnTo>
                    <a:pt x="182930" y="492760"/>
                  </a:lnTo>
                  <a:lnTo>
                    <a:pt x="184505" y="490220"/>
                  </a:lnTo>
                  <a:lnTo>
                    <a:pt x="184861" y="488950"/>
                  </a:lnTo>
                  <a:lnTo>
                    <a:pt x="184708" y="487680"/>
                  </a:lnTo>
                  <a:lnTo>
                    <a:pt x="184416" y="487680"/>
                  </a:lnTo>
                  <a:lnTo>
                    <a:pt x="183896" y="486410"/>
                  </a:lnTo>
                  <a:lnTo>
                    <a:pt x="183426" y="486410"/>
                  </a:lnTo>
                  <a:lnTo>
                    <a:pt x="182613" y="485140"/>
                  </a:lnTo>
                  <a:lnTo>
                    <a:pt x="180289" y="483870"/>
                  </a:lnTo>
                  <a:lnTo>
                    <a:pt x="178308" y="481330"/>
                  </a:lnTo>
                  <a:lnTo>
                    <a:pt x="175501" y="480060"/>
                  </a:lnTo>
                  <a:lnTo>
                    <a:pt x="167742" y="474980"/>
                  </a:lnTo>
                  <a:close/>
                </a:path>
                <a:path w="773429" h="554989">
                  <a:moveTo>
                    <a:pt x="209816" y="473710"/>
                  </a:moveTo>
                  <a:lnTo>
                    <a:pt x="204622" y="473710"/>
                  </a:lnTo>
                  <a:lnTo>
                    <a:pt x="206260" y="474980"/>
                  </a:lnTo>
                  <a:lnTo>
                    <a:pt x="207302" y="474980"/>
                  </a:lnTo>
                  <a:lnTo>
                    <a:pt x="209816" y="473710"/>
                  </a:lnTo>
                  <a:close/>
                </a:path>
                <a:path w="773429" h="554989">
                  <a:moveTo>
                    <a:pt x="143573" y="327660"/>
                  </a:moveTo>
                  <a:lnTo>
                    <a:pt x="138379" y="327660"/>
                  </a:lnTo>
                  <a:lnTo>
                    <a:pt x="136829" y="328930"/>
                  </a:lnTo>
                  <a:lnTo>
                    <a:pt x="133121" y="331470"/>
                  </a:lnTo>
                  <a:lnTo>
                    <a:pt x="130873" y="332740"/>
                  </a:lnTo>
                  <a:lnTo>
                    <a:pt x="125615" y="335280"/>
                  </a:lnTo>
                  <a:lnTo>
                    <a:pt x="123532" y="337820"/>
                  </a:lnTo>
                  <a:lnTo>
                    <a:pt x="120396" y="340360"/>
                  </a:lnTo>
                  <a:lnTo>
                    <a:pt x="119202" y="341630"/>
                  </a:lnTo>
                  <a:lnTo>
                    <a:pt x="117551" y="344170"/>
                  </a:lnTo>
                  <a:lnTo>
                    <a:pt x="117094" y="344170"/>
                  </a:lnTo>
                  <a:lnTo>
                    <a:pt x="116967" y="346710"/>
                  </a:lnTo>
                  <a:lnTo>
                    <a:pt x="117157" y="346710"/>
                  </a:lnTo>
                  <a:lnTo>
                    <a:pt x="203974" y="473710"/>
                  </a:lnTo>
                  <a:lnTo>
                    <a:pt x="211391" y="473710"/>
                  </a:lnTo>
                  <a:lnTo>
                    <a:pt x="215150" y="471170"/>
                  </a:lnTo>
                  <a:lnTo>
                    <a:pt x="217398" y="469900"/>
                  </a:lnTo>
                  <a:lnTo>
                    <a:pt x="222656" y="466090"/>
                  </a:lnTo>
                  <a:lnTo>
                    <a:pt x="224777" y="464820"/>
                  </a:lnTo>
                  <a:lnTo>
                    <a:pt x="227914" y="462280"/>
                  </a:lnTo>
                  <a:lnTo>
                    <a:pt x="229082" y="461010"/>
                  </a:lnTo>
                  <a:lnTo>
                    <a:pt x="230670" y="458470"/>
                  </a:lnTo>
                  <a:lnTo>
                    <a:pt x="231101" y="457200"/>
                  </a:lnTo>
                  <a:lnTo>
                    <a:pt x="231241" y="455930"/>
                  </a:lnTo>
                  <a:lnTo>
                    <a:pt x="231038" y="454660"/>
                  </a:lnTo>
                  <a:lnTo>
                    <a:pt x="230568" y="454660"/>
                  </a:lnTo>
                  <a:lnTo>
                    <a:pt x="144221" y="328930"/>
                  </a:lnTo>
                  <a:lnTo>
                    <a:pt x="143573" y="327660"/>
                  </a:lnTo>
                  <a:close/>
                </a:path>
                <a:path w="773429" h="554989">
                  <a:moveTo>
                    <a:pt x="119468" y="410210"/>
                  </a:moveTo>
                  <a:lnTo>
                    <a:pt x="72834" y="410210"/>
                  </a:lnTo>
                  <a:lnTo>
                    <a:pt x="80924" y="412750"/>
                  </a:lnTo>
                  <a:lnTo>
                    <a:pt x="84442" y="416560"/>
                  </a:lnTo>
                  <a:lnTo>
                    <a:pt x="87439" y="420370"/>
                  </a:lnTo>
                  <a:lnTo>
                    <a:pt x="89408" y="422910"/>
                  </a:lnTo>
                  <a:lnTo>
                    <a:pt x="90716" y="426720"/>
                  </a:lnTo>
                  <a:lnTo>
                    <a:pt x="91986" y="431800"/>
                  </a:lnTo>
                  <a:lnTo>
                    <a:pt x="91922" y="435610"/>
                  </a:lnTo>
                  <a:lnTo>
                    <a:pt x="63830" y="464820"/>
                  </a:lnTo>
                  <a:lnTo>
                    <a:pt x="152224" y="464820"/>
                  </a:lnTo>
                  <a:lnTo>
                    <a:pt x="146405" y="461010"/>
                  </a:lnTo>
                  <a:lnTo>
                    <a:pt x="142951" y="459740"/>
                  </a:lnTo>
                  <a:lnTo>
                    <a:pt x="139687" y="457200"/>
                  </a:lnTo>
                  <a:lnTo>
                    <a:pt x="133540" y="454660"/>
                  </a:lnTo>
                  <a:lnTo>
                    <a:pt x="130556" y="453390"/>
                  </a:lnTo>
                  <a:lnTo>
                    <a:pt x="124815" y="450850"/>
                  </a:lnTo>
                  <a:lnTo>
                    <a:pt x="111379" y="450850"/>
                  </a:lnTo>
                  <a:lnTo>
                    <a:pt x="122021" y="420370"/>
                  </a:lnTo>
                  <a:lnTo>
                    <a:pt x="121437" y="416560"/>
                  </a:lnTo>
                  <a:lnTo>
                    <a:pt x="119468" y="410210"/>
                  </a:lnTo>
                  <a:close/>
                </a:path>
                <a:path w="773429" h="554989">
                  <a:moveTo>
                    <a:pt x="238125" y="250190"/>
                  </a:moveTo>
                  <a:lnTo>
                    <a:pt x="230898" y="250190"/>
                  </a:lnTo>
                  <a:lnTo>
                    <a:pt x="227330" y="252730"/>
                  </a:lnTo>
                  <a:lnTo>
                    <a:pt x="225183" y="254000"/>
                  </a:lnTo>
                  <a:lnTo>
                    <a:pt x="220129" y="257810"/>
                  </a:lnTo>
                  <a:lnTo>
                    <a:pt x="218109" y="259080"/>
                  </a:lnTo>
                  <a:lnTo>
                    <a:pt x="215112" y="261620"/>
                  </a:lnTo>
                  <a:lnTo>
                    <a:pt x="213995" y="262890"/>
                  </a:lnTo>
                  <a:lnTo>
                    <a:pt x="212534" y="264160"/>
                  </a:lnTo>
                  <a:lnTo>
                    <a:pt x="212140" y="265430"/>
                  </a:lnTo>
                  <a:lnTo>
                    <a:pt x="212077" y="266700"/>
                  </a:lnTo>
                  <a:lnTo>
                    <a:pt x="212293" y="267970"/>
                  </a:lnTo>
                  <a:lnTo>
                    <a:pt x="305689" y="403860"/>
                  </a:lnTo>
                  <a:lnTo>
                    <a:pt x="306298" y="405130"/>
                  </a:lnTo>
                  <a:lnTo>
                    <a:pt x="310756" y="405130"/>
                  </a:lnTo>
                  <a:lnTo>
                    <a:pt x="312039" y="403860"/>
                  </a:lnTo>
                  <a:lnTo>
                    <a:pt x="315036" y="402590"/>
                  </a:lnTo>
                  <a:lnTo>
                    <a:pt x="316839" y="401320"/>
                  </a:lnTo>
                  <a:lnTo>
                    <a:pt x="321005" y="398780"/>
                  </a:lnTo>
                  <a:lnTo>
                    <a:pt x="322707" y="397510"/>
                  </a:lnTo>
                  <a:lnTo>
                    <a:pt x="325386" y="394970"/>
                  </a:lnTo>
                  <a:lnTo>
                    <a:pt x="326364" y="393700"/>
                  </a:lnTo>
                  <a:lnTo>
                    <a:pt x="327609" y="392430"/>
                  </a:lnTo>
                  <a:lnTo>
                    <a:pt x="327926" y="391160"/>
                  </a:lnTo>
                  <a:lnTo>
                    <a:pt x="327977" y="389890"/>
                  </a:lnTo>
                  <a:lnTo>
                    <a:pt x="327723" y="388620"/>
                  </a:lnTo>
                  <a:lnTo>
                    <a:pt x="320395" y="378460"/>
                  </a:lnTo>
                  <a:lnTo>
                    <a:pt x="352657" y="378460"/>
                  </a:lnTo>
                  <a:lnTo>
                    <a:pt x="358787" y="375920"/>
                  </a:lnTo>
                  <a:lnTo>
                    <a:pt x="368084" y="369570"/>
                  </a:lnTo>
                  <a:lnTo>
                    <a:pt x="372795" y="364490"/>
                  </a:lnTo>
                  <a:lnTo>
                    <a:pt x="375351" y="359410"/>
                  </a:lnTo>
                  <a:lnTo>
                    <a:pt x="322897" y="359410"/>
                  </a:lnTo>
                  <a:lnTo>
                    <a:pt x="317004" y="358140"/>
                  </a:lnTo>
                  <a:lnTo>
                    <a:pt x="310197" y="355600"/>
                  </a:lnTo>
                  <a:lnTo>
                    <a:pt x="289394" y="325120"/>
                  </a:lnTo>
                  <a:lnTo>
                    <a:pt x="289572" y="321310"/>
                  </a:lnTo>
                  <a:lnTo>
                    <a:pt x="294894" y="302260"/>
                  </a:lnTo>
                  <a:lnTo>
                    <a:pt x="295770" y="300990"/>
                  </a:lnTo>
                  <a:lnTo>
                    <a:pt x="273240" y="300990"/>
                  </a:lnTo>
                  <a:lnTo>
                    <a:pt x="238125" y="250190"/>
                  </a:lnTo>
                  <a:close/>
                </a:path>
                <a:path w="773429" h="554989">
                  <a:moveTo>
                    <a:pt x="346405" y="379730"/>
                  </a:moveTo>
                  <a:lnTo>
                    <a:pt x="328828" y="379730"/>
                  </a:lnTo>
                  <a:lnTo>
                    <a:pt x="336257" y="381000"/>
                  </a:lnTo>
                  <a:lnTo>
                    <a:pt x="339775" y="381000"/>
                  </a:lnTo>
                  <a:lnTo>
                    <a:pt x="346405" y="379730"/>
                  </a:lnTo>
                  <a:close/>
                </a:path>
                <a:path w="773429" h="554989">
                  <a:moveTo>
                    <a:pt x="352657" y="378460"/>
                  </a:moveTo>
                  <a:lnTo>
                    <a:pt x="320395" y="378460"/>
                  </a:lnTo>
                  <a:lnTo>
                    <a:pt x="324777" y="379730"/>
                  </a:lnTo>
                  <a:lnTo>
                    <a:pt x="349592" y="379730"/>
                  </a:lnTo>
                  <a:lnTo>
                    <a:pt x="352657" y="378460"/>
                  </a:lnTo>
                  <a:close/>
                </a:path>
                <a:path w="773429" h="554989">
                  <a:moveTo>
                    <a:pt x="364096" y="292100"/>
                  </a:moveTo>
                  <a:lnTo>
                    <a:pt x="314553" y="292100"/>
                  </a:lnTo>
                  <a:lnTo>
                    <a:pt x="317957" y="293370"/>
                  </a:lnTo>
                  <a:lnTo>
                    <a:pt x="324662" y="297180"/>
                  </a:lnTo>
                  <a:lnTo>
                    <a:pt x="347395" y="328930"/>
                  </a:lnTo>
                  <a:lnTo>
                    <a:pt x="349084" y="340360"/>
                  </a:lnTo>
                  <a:lnTo>
                    <a:pt x="348678" y="344170"/>
                  </a:lnTo>
                  <a:lnTo>
                    <a:pt x="346379" y="350520"/>
                  </a:lnTo>
                  <a:lnTo>
                    <a:pt x="344119" y="353060"/>
                  </a:lnTo>
                  <a:lnTo>
                    <a:pt x="337159" y="358140"/>
                  </a:lnTo>
                  <a:lnTo>
                    <a:pt x="332854" y="359410"/>
                  </a:lnTo>
                  <a:lnTo>
                    <a:pt x="375351" y="359410"/>
                  </a:lnTo>
                  <a:lnTo>
                    <a:pt x="379183" y="351790"/>
                  </a:lnTo>
                  <a:lnTo>
                    <a:pt x="380885" y="345440"/>
                  </a:lnTo>
                  <a:lnTo>
                    <a:pt x="381304" y="332740"/>
                  </a:lnTo>
                  <a:lnTo>
                    <a:pt x="380072" y="325120"/>
                  </a:lnTo>
                  <a:lnTo>
                    <a:pt x="376975" y="316230"/>
                  </a:lnTo>
                  <a:lnTo>
                    <a:pt x="371975" y="304800"/>
                  </a:lnTo>
                  <a:lnTo>
                    <a:pt x="365023" y="293370"/>
                  </a:lnTo>
                  <a:lnTo>
                    <a:pt x="364096" y="292100"/>
                  </a:lnTo>
                  <a:close/>
                </a:path>
                <a:path w="773429" h="554989">
                  <a:moveTo>
                    <a:pt x="428434" y="189230"/>
                  </a:moveTo>
                  <a:lnTo>
                    <a:pt x="421830" y="189230"/>
                  </a:lnTo>
                  <a:lnTo>
                    <a:pt x="407873" y="191770"/>
                  </a:lnTo>
                  <a:lnTo>
                    <a:pt x="371703" y="223520"/>
                  </a:lnTo>
                  <a:lnTo>
                    <a:pt x="368161" y="238760"/>
                  </a:lnTo>
                  <a:lnTo>
                    <a:pt x="368300" y="250190"/>
                  </a:lnTo>
                  <a:lnTo>
                    <a:pt x="383575" y="287020"/>
                  </a:lnTo>
                  <a:lnTo>
                    <a:pt x="413715" y="313690"/>
                  </a:lnTo>
                  <a:lnTo>
                    <a:pt x="427621" y="316230"/>
                  </a:lnTo>
                  <a:lnTo>
                    <a:pt x="434860" y="316230"/>
                  </a:lnTo>
                  <a:lnTo>
                    <a:pt x="443051" y="313690"/>
                  </a:lnTo>
                  <a:lnTo>
                    <a:pt x="454245" y="308610"/>
                  </a:lnTo>
                  <a:lnTo>
                    <a:pt x="465861" y="302260"/>
                  </a:lnTo>
                  <a:lnTo>
                    <a:pt x="470369" y="298450"/>
                  </a:lnTo>
                  <a:lnTo>
                    <a:pt x="474408" y="295910"/>
                  </a:lnTo>
                  <a:lnTo>
                    <a:pt x="481533" y="289560"/>
                  </a:lnTo>
                  <a:lnTo>
                    <a:pt x="482553" y="288290"/>
                  </a:lnTo>
                  <a:lnTo>
                    <a:pt x="434517" y="288290"/>
                  </a:lnTo>
                  <a:lnTo>
                    <a:pt x="427431" y="285750"/>
                  </a:lnTo>
                  <a:lnTo>
                    <a:pt x="424116" y="284480"/>
                  </a:lnTo>
                  <a:lnTo>
                    <a:pt x="417918" y="279400"/>
                  </a:lnTo>
                  <a:lnTo>
                    <a:pt x="415023" y="276860"/>
                  </a:lnTo>
                  <a:lnTo>
                    <a:pt x="412356" y="273050"/>
                  </a:lnTo>
                  <a:lnTo>
                    <a:pt x="437781" y="255270"/>
                  </a:lnTo>
                  <a:lnTo>
                    <a:pt x="400977" y="255270"/>
                  </a:lnTo>
                  <a:lnTo>
                    <a:pt x="398907" y="252730"/>
                  </a:lnTo>
                  <a:lnTo>
                    <a:pt x="397332" y="248920"/>
                  </a:lnTo>
                  <a:lnTo>
                    <a:pt x="395147" y="242570"/>
                  </a:lnTo>
                  <a:lnTo>
                    <a:pt x="394690" y="238760"/>
                  </a:lnTo>
                  <a:lnTo>
                    <a:pt x="395046" y="232410"/>
                  </a:lnTo>
                  <a:lnTo>
                    <a:pt x="417512" y="213360"/>
                  </a:lnTo>
                  <a:lnTo>
                    <a:pt x="465066" y="213360"/>
                  </a:lnTo>
                  <a:lnTo>
                    <a:pt x="462356" y="209550"/>
                  </a:lnTo>
                  <a:lnTo>
                    <a:pt x="457466" y="203200"/>
                  </a:lnTo>
                  <a:lnTo>
                    <a:pt x="446684" y="195580"/>
                  </a:lnTo>
                  <a:lnTo>
                    <a:pt x="440880" y="191770"/>
                  </a:lnTo>
                  <a:lnTo>
                    <a:pt x="428434" y="189230"/>
                  </a:lnTo>
                  <a:close/>
                </a:path>
                <a:path w="773429" h="554989">
                  <a:moveTo>
                    <a:pt x="319773" y="260350"/>
                  </a:moveTo>
                  <a:lnTo>
                    <a:pt x="306641" y="261620"/>
                  </a:lnTo>
                  <a:lnTo>
                    <a:pt x="299974" y="264160"/>
                  </a:lnTo>
                  <a:lnTo>
                    <a:pt x="290474" y="270510"/>
                  </a:lnTo>
                  <a:lnTo>
                    <a:pt x="288048" y="273050"/>
                  </a:lnTo>
                  <a:lnTo>
                    <a:pt x="283781" y="276860"/>
                  </a:lnTo>
                  <a:lnTo>
                    <a:pt x="281914" y="279400"/>
                  </a:lnTo>
                  <a:lnTo>
                    <a:pt x="278726" y="284480"/>
                  </a:lnTo>
                  <a:lnTo>
                    <a:pt x="277329" y="287020"/>
                  </a:lnTo>
                  <a:lnTo>
                    <a:pt x="274929" y="294640"/>
                  </a:lnTo>
                  <a:lnTo>
                    <a:pt x="273964" y="297180"/>
                  </a:lnTo>
                  <a:lnTo>
                    <a:pt x="273240" y="300990"/>
                  </a:lnTo>
                  <a:lnTo>
                    <a:pt x="295770" y="300990"/>
                  </a:lnTo>
                  <a:lnTo>
                    <a:pt x="297522" y="298450"/>
                  </a:lnTo>
                  <a:lnTo>
                    <a:pt x="299034" y="297180"/>
                  </a:lnTo>
                  <a:lnTo>
                    <a:pt x="304228" y="293370"/>
                  </a:lnTo>
                  <a:lnTo>
                    <a:pt x="307682" y="292100"/>
                  </a:lnTo>
                  <a:lnTo>
                    <a:pt x="364096" y="292100"/>
                  </a:lnTo>
                  <a:lnTo>
                    <a:pt x="360387" y="287020"/>
                  </a:lnTo>
                  <a:lnTo>
                    <a:pt x="355282" y="280670"/>
                  </a:lnTo>
                  <a:lnTo>
                    <a:pt x="344170" y="270510"/>
                  </a:lnTo>
                  <a:lnTo>
                    <a:pt x="338328" y="266700"/>
                  </a:lnTo>
                  <a:lnTo>
                    <a:pt x="326110" y="261620"/>
                  </a:lnTo>
                  <a:lnTo>
                    <a:pt x="319773" y="260350"/>
                  </a:lnTo>
                  <a:close/>
                </a:path>
                <a:path w="773429" h="554989">
                  <a:moveTo>
                    <a:pt x="484517" y="252730"/>
                  </a:moveTo>
                  <a:lnTo>
                    <a:pt x="482142" y="252730"/>
                  </a:lnTo>
                  <a:lnTo>
                    <a:pt x="480504" y="254000"/>
                  </a:lnTo>
                  <a:lnTo>
                    <a:pt x="479399" y="255270"/>
                  </a:lnTo>
                  <a:lnTo>
                    <a:pt x="477012" y="259080"/>
                  </a:lnTo>
                  <a:lnTo>
                    <a:pt x="475437" y="260350"/>
                  </a:lnTo>
                  <a:lnTo>
                    <a:pt x="471525" y="265430"/>
                  </a:lnTo>
                  <a:lnTo>
                    <a:pt x="469061" y="269240"/>
                  </a:lnTo>
                  <a:lnTo>
                    <a:pt x="463118" y="274320"/>
                  </a:lnTo>
                  <a:lnTo>
                    <a:pt x="459371" y="278130"/>
                  </a:lnTo>
                  <a:lnTo>
                    <a:pt x="450418" y="284480"/>
                  </a:lnTo>
                  <a:lnTo>
                    <a:pt x="446214" y="285750"/>
                  </a:lnTo>
                  <a:lnTo>
                    <a:pt x="438264" y="288290"/>
                  </a:lnTo>
                  <a:lnTo>
                    <a:pt x="482553" y="288290"/>
                  </a:lnTo>
                  <a:lnTo>
                    <a:pt x="484593" y="285750"/>
                  </a:lnTo>
                  <a:lnTo>
                    <a:pt x="489661" y="280670"/>
                  </a:lnTo>
                  <a:lnTo>
                    <a:pt x="491642" y="278130"/>
                  </a:lnTo>
                  <a:lnTo>
                    <a:pt x="494474" y="273050"/>
                  </a:lnTo>
                  <a:lnTo>
                    <a:pt x="495249" y="271780"/>
                  </a:lnTo>
                  <a:lnTo>
                    <a:pt x="495490" y="269240"/>
                  </a:lnTo>
                  <a:lnTo>
                    <a:pt x="495338" y="267970"/>
                  </a:lnTo>
                  <a:lnTo>
                    <a:pt x="495109" y="266700"/>
                  </a:lnTo>
                  <a:lnTo>
                    <a:pt x="494347" y="265430"/>
                  </a:lnTo>
                  <a:lnTo>
                    <a:pt x="493839" y="264160"/>
                  </a:lnTo>
                  <a:lnTo>
                    <a:pt x="492518" y="262890"/>
                  </a:lnTo>
                  <a:lnTo>
                    <a:pt x="491667" y="261620"/>
                  </a:lnTo>
                  <a:lnTo>
                    <a:pt x="489470" y="257810"/>
                  </a:lnTo>
                  <a:lnTo>
                    <a:pt x="488442" y="256540"/>
                  </a:lnTo>
                  <a:lnTo>
                    <a:pt x="486702" y="254000"/>
                  </a:lnTo>
                  <a:lnTo>
                    <a:pt x="485914" y="254000"/>
                  </a:lnTo>
                  <a:lnTo>
                    <a:pt x="484517" y="252730"/>
                  </a:lnTo>
                  <a:close/>
                </a:path>
                <a:path w="773429" h="554989">
                  <a:moveTo>
                    <a:pt x="465066" y="213360"/>
                  </a:moveTo>
                  <a:lnTo>
                    <a:pt x="417512" y="213360"/>
                  </a:lnTo>
                  <a:lnTo>
                    <a:pt x="429399" y="217170"/>
                  </a:lnTo>
                  <a:lnTo>
                    <a:pt x="434746" y="222250"/>
                  </a:lnTo>
                  <a:lnTo>
                    <a:pt x="439508" y="229870"/>
                  </a:lnTo>
                  <a:lnTo>
                    <a:pt x="400977" y="255270"/>
                  </a:lnTo>
                  <a:lnTo>
                    <a:pt x="437781" y="255270"/>
                  </a:lnTo>
                  <a:lnTo>
                    <a:pt x="470471" y="232410"/>
                  </a:lnTo>
                  <a:lnTo>
                    <a:pt x="471881" y="231140"/>
                  </a:lnTo>
                  <a:lnTo>
                    <a:pt x="472630" y="226060"/>
                  </a:lnTo>
                  <a:lnTo>
                    <a:pt x="471728" y="222250"/>
                  </a:lnTo>
                  <a:lnTo>
                    <a:pt x="469582" y="219710"/>
                  </a:lnTo>
                  <a:lnTo>
                    <a:pt x="465066" y="213360"/>
                  </a:lnTo>
                  <a:close/>
                </a:path>
                <a:path w="773429" h="554989">
                  <a:moveTo>
                    <a:pt x="235927" y="248920"/>
                  </a:moveTo>
                  <a:lnTo>
                    <a:pt x="234911" y="248920"/>
                  </a:lnTo>
                  <a:lnTo>
                    <a:pt x="232410" y="250190"/>
                  </a:lnTo>
                  <a:lnTo>
                    <a:pt x="237490" y="250190"/>
                  </a:lnTo>
                  <a:lnTo>
                    <a:pt x="235927" y="248920"/>
                  </a:lnTo>
                  <a:close/>
                </a:path>
                <a:path w="773429" h="554989">
                  <a:moveTo>
                    <a:pt x="564966" y="146050"/>
                  </a:moveTo>
                  <a:lnTo>
                    <a:pt x="520001" y="146050"/>
                  </a:lnTo>
                  <a:lnTo>
                    <a:pt x="524637" y="147320"/>
                  </a:lnTo>
                  <a:lnTo>
                    <a:pt x="526821" y="148590"/>
                  </a:lnTo>
                  <a:lnTo>
                    <a:pt x="530936" y="151130"/>
                  </a:lnTo>
                  <a:lnTo>
                    <a:pt x="532942" y="153670"/>
                  </a:lnTo>
                  <a:lnTo>
                    <a:pt x="538708" y="162560"/>
                  </a:lnTo>
                  <a:lnTo>
                    <a:pt x="529169" y="168910"/>
                  </a:lnTo>
                  <a:lnTo>
                    <a:pt x="518400" y="176530"/>
                  </a:lnTo>
                  <a:lnTo>
                    <a:pt x="509638" y="185420"/>
                  </a:lnTo>
                  <a:lnTo>
                    <a:pt x="504329" y="190500"/>
                  </a:lnTo>
                  <a:lnTo>
                    <a:pt x="500494" y="195580"/>
                  </a:lnTo>
                  <a:lnTo>
                    <a:pt x="495744" y="207010"/>
                  </a:lnTo>
                  <a:lnTo>
                    <a:pt x="494855" y="212090"/>
                  </a:lnTo>
                  <a:lnTo>
                    <a:pt x="496074" y="222250"/>
                  </a:lnTo>
                  <a:lnTo>
                    <a:pt x="531139" y="250190"/>
                  </a:lnTo>
                  <a:lnTo>
                    <a:pt x="545807" y="246380"/>
                  </a:lnTo>
                  <a:lnTo>
                    <a:pt x="550697" y="243840"/>
                  </a:lnTo>
                  <a:lnTo>
                    <a:pt x="561428" y="236220"/>
                  </a:lnTo>
                  <a:lnTo>
                    <a:pt x="566000" y="231140"/>
                  </a:lnTo>
                  <a:lnTo>
                    <a:pt x="571723" y="222250"/>
                  </a:lnTo>
                  <a:lnTo>
                    <a:pt x="540258" y="222250"/>
                  </a:lnTo>
                  <a:lnTo>
                    <a:pt x="532409" y="220980"/>
                  </a:lnTo>
                  <a:lnTo>
                    <a:pt x="529132" y="219710"/>
                  </a:lnTo>
                  <a:lnTo>
                    <a:pt x="524967" y="213360"/>
                  </a:lnTo>
                  <a:lnTo>
                    <a:pt x="524027" y="210820"/>
                  </a:lnTo>
                  <a:lnTo>
                    <a:pt x="523341" y="205740"/>
                  </a:lnTo>
                  <a:lnTo>
                    <a:pt x="523671" y="203200"/>
                  </a:lnTo>
                  <a:lnTo>
                    <a:pt x="549821" y="179070"/>
                  </a:lnTo>
                  <a:lnTo>
                    <a:pt x="587346" y="179070"/>
                  </a:lnTo>
                  <a:lnTo>
                    <a:pt x="564966" y="146050"/>
                  </a:lnTo>
                  <a:close/>
                </a:path>
                <a:path w="773429" h="554989">
                  <a:moveTo>
                    <a:pt x="587346" y="179070"/>
                  </a:moveTo>
                  <a:lnTo>
                    <a:pt x="549821" y="179070"/>
                  </a:lnTo>
                  <a:lnTo>
                    <a:pt x="560501" y="194310"/>
                  </a:lnTo>
                  <a:lnTo>
                    <a:pt x="559790" y="199390"/>
                  </a:lnTo>
                  <a:lnTo>
                    <a:pt x="540258" y="222250"/>
                  </a:lnTo>
                  <a:lnTo>
                    <a:pt x="571723" y="222250"/>
                  </a:lnTo>
                  <a:lnTo>
                    <a:pt x="572541" y="220980"/>
                  </a:lnTo>
                  <a:lnTo>
                    <a:pt x="574675" y="214630"/>
                  </a:lnTo>
                  <a:lnTo>
                    <a:pt x="575665" y="208280"/>
                  </a:lnTo>
                  <a:lnTo>
                    <a:pt x="598779" y="208280"/>
                  </a:lnTo>
                  <a:lnTo>
                    <a:pt x="601383" y="205740"/>
                  </a:lnTo>
                  <a:lnTo>
                    <a:pt x="602195" y="204470"/>
                  </a:lnTo>
                  <a:lnTo>
                    <a:pt x="602805" y="201930"/>
                  </a:lnTo>
                  <a:lnTo>
                    <a:pt x="602627" y="201930"/>
                  </a:lnTo>
                  <a:lnTo>
                    <a:pt x="601980" y="200660"/>
                  </a:lnTo>
                  <a:lnTo>
                    <a:pt x="587346" y="179070"/>
                  </a:lnTo>
                  <a:close/>
                </a:path>
                <a:path w="773429" h="554989">
                  <a:moveTo>
                    <a:pt x="598779" y="208280"/>
                  </a:moveTo>
                  <a:lnTo>
                    <a:pt x="575665" y="208280"/>
                  </a:lnTo>
                  <a:lnTo>
                    <a:pt x="581317" y="215900"/>
                  </a:lnTo>
                  <a:lnTo>
                    <a:pt x="582117" y="217170"/>
                  </a:lnTo>
                  <a:lnTo>
                    <a:pt x="585292" y="217170"/>
                  </a:lnTo>
                  <a:lnTo>
                    <a:pt x="588429" y="214630"/>
                  </a:lnTo>
                  <a:lnTo>
                    <a:pt x="590740" y="213360"/>
                  </a:lnTo>
                  <a:lnTo>
                    <a:pt x="596684" y="209550"/>
                  </a:lnTo>
                  <a:lnTo>
                    <a:pt x="598779" y="208280"/>
                  </a:lnTo>
                  <a:close/>
                </a:path>
                <a:path w="773429" h="554989">
                  <a:moveTo>
                    <a:pt x="585241" y="74930"/>
                  </a:moveTo>
                  <a:lnTo>
                    <a:pt x="579666" y="74930"/>
                  </a:lnTo>
                  <a:lnTo>
                    <a:pt x="576567" y="77470"/>
                  </a:lnTo>
                  <a:lnTo>
                    <a:pt x="574687" y="78740"/>
                  </a:lnTo>
                  <a:lnTo>
                    <a:pt x="570382" y="81280"/>
                  </a:lnTo>
                  <a:lnTo>
                    <a:pt x="568693" y="82550"/>
                  </a:lnTo>
                  <a:lnTo>
                    <a:pt x="566115" y="85090"/>
                  </a:lnTo>
                  <a:lnTo>
                    <a:pt x="565150" y="86360"/>
                  </a:lnTo>
                  <a:lnTo>
                    <a:pt x="563841" y="87630"/>
                  </a:lnTo>
                  <a:lnTo>
                    <a:pt x="563524" y="88900"/>
                  </a:lnTo>
                  <a:lnTo>
                    <a:pt x="563537" y="90170"/>
                  </a:lnTo>
                  <a:lnTo>
                    <a:pt x="563778" y="90170"/>
                  </a:lnTo>
                  <a:lnTo>
                    <a:pt x="627405" y="184150"/>
                  </a:lnTo>
                  <a:lnTo>
                    <a:pt x="632993" y="184150"/>
                  </a:lnTo>
                  <a:lnTo>
                    <a:pt x="634479" y="182880"/>
                  </a:lnTo>
                  <a:lnTo>
                    <a:pt x="637997" y="181610"/>
                  </a:lnTo>
                  <a:lnTo>
                    <a:pt x="640130" y="180340"/>
                  </a:lnTo>
                  <a:lnTo>
                    <a:pt x="645198" y="176530"/>
                  </a:lnTo>
                  <a:lnTo>
                    <a:pt x="647217" y="175260"/>
                  </a:lnTo>
                  <a:lnTo>
                    <a:pt x="653440" y="166370"/>
                  </a:lnTo>
                  <a:lnTo>
                    <a:pt x="653237" y="166370"/>
                  </a:lnTo>
                  <a:lnTo>
                    <a:pt x="611085" y="104140"/>
                  </a:lnTo>
                  <a:lnTo>
                    <a:pt x="611568" y="97790"/>
                  </a:lnTo>
                  <a:lnTo>
                    <a:pt x="612559" y="91440"/>
                  </a:lnTo>
                  <a:lnTo>
                    <a:pt x="614279" y="86360"/>
                  </a:lnTo>
                  <a:lnTo>
                    <a:pt x="593521" y="86360"/>
                  </a:lnTo>
                  <a:lnTo>
                    <a:pt x="585812" y="76200"/>
                  </a:lnTo>
                  <a:lnTo>
                    <a:pt x="585241" y="74930"/>
                  </a:lnTo>
                  <a:close/>
                </a:path>
                <a:path w="773429" h="554989">
                  <a:moveTo>
                    <a:pt x="526237" y="116840"/>
                  </a:moveTo>
                  <a:lnTo>
                    <a:pt x="486968" y="135890"/>
                  </a:lnTo>
                  <a:lnTo>
                    <a:pt x="477342" y="146050"/>
                  </a:lnTo>
                  <a:lnTo>
                    <a:pt x="472325" y="152400"/>
                  </a:lnTo>
                  <a:lnTo>
                    <a:pt x="470293" y="154940"/>
                  </a:lnTo>
                  <a:lnTo>
                    <a:pt x="467144" y="161290"/>
                  </a:lnTo>
                  <a:lnTo>
                    <a:pt x="466229" y="163830"/>
                  </a:lnTo>
                  <a:lnTo>
                    <a:pt x="465670" y="166370"/>
                  </a:lnTo>
                  <a:lnTo>
                    <a:pt x="465785" y="168910"/>
                  </a:lnTo>
                  <a:lnTo>
                    <a:pt x="466788" y="171450"/>
                  </a:lnTo>
                  <a:lnTo>
                    <a:pt x="467766" y="172720"/>
                  </a:lnTo>
                  <a:lnTo>
                    <a:pt x="470293" y="176530"/>
                  </a:lnTo>
                  <a:lnTo>
                    <a:pt x="473570" y="180340"/>
                  </a:lnTo>
                  <a:lnTo>
                    <a:pt x="474611" y="181610"/>
                  </a:lnTo>
                  <a:lnTo>
                    <a:pt x="476580" y="182880"/>
                  </a:lnTo>
                  <a:lnTo>
                    <a:pt x="480174" y="182880"/>
                  </a:lnTo>
                  <a:lnTo>
                    <a:pt x="482015" y="181610"/>
                  </a:lnTo>
                  <a:lnTo>
                    <a:pt x="483108" y="180340"/>
                  </a:lnTo>
                  <a:lnTo>
                    <a:pt x="485279" y="175260"/>
                  </a:lnTo>
                  <a:lnTo>
                    <a:pt x="486727" y="172720"/>
                  </a:lnTo>
                  <a:lnTo>
                    <a:pt x="490321" y="167640"/>
                  </a:lnTo>
                  <a:lnTo>
                    <a:pt x="492582" y="163830"/>
                  </a:lnTo>
                  <a:lnTo>
                    <a:pt x="498043" y="157480"/>
                  </a:lnTo>
                  <a:lnTo>
                    <a:pt x="501548" y="154940"/>
                  </a:lnTo>
                  <a:lnTo>
                    <a:pt x="509143" y="149860"/>
                  </a:lnTo>
                  <a:lnTo>
                    <a:pt x="512127" y="147320"/>
                  </a:lnTo>
                  <a:lnTo>
                    <a:pt x="517499" y="146050"/>
                  </a:lnTo>
                  <a:lnTo>
                    <a:pt x="564966" y="146050"/>
                  </a:lnTo>
                  <a:lnTo>
                    <a:pt x="555498" y="132080"/>
                  </a:lnTo>
                  <a:lnTo>
                    <a:pt x="551027" y="128270"/>
                  </a:lnTo>
                  <a:lnTo>
                    <a:pt x="541743" y="120650"/>
                  </a:lnTo>
                  <a:lnTo>
                    <a:pt x="536778" y="118110"/>
                  </a:lnTo>
                  <a:lnTo>
                    <a:pt x="526237" y="116840"/>
                  </a:lnTo>
                  <a:close/>
                </a:path>
                <a:path w="773429" h="554989">
                  <a:moveTo>
                    <a:pt x="677864" y="73660"/>
                  </a:moveTo>
                  <a:lnTo>
                    <a:pt x="633501" y="73660"/>
                  </a:lnTo>
                  <a:lnTo>
                    <a:pt x="640664" y="77470"/>
                  </a:lnTo>
                  <a:lnTo>
                    <a:pt x="645299" y="82550"/>
                  </a:lnTo>
                  <a:lnTo>
                    <a:pt x="647509" y="85090"/>
                  </a:lnTo>
                  <a:lnTo>
                    <a:pt x="687260" y="142240"/>
                  </a:lnTo>
                  <a:lnTo>
                    <a:pt x="687882" y="143510"/>
                  </a:lnTo>
                  <a:lnTo>
                    <a:pt x="690397" y="143510"/>
                  </a:lnTo>
                  <a:lnTo>
                    <a:pt x="692848" y="142240"/>
                  </a:lnTo>
                  <a:lnTo>
                    <a:pt x="694334" y="142240"/>
                  </a:lnTo>
                  <a:lnTo>
                    <a:pt x="697852" y="139700"/>
                  </a:lnTo>
                  <a:lnTo>
                    <a:pt x="699985" y="138430"/>
                  </a:lnTo>
                  <a:lnTo>
                    <a:pt x="704977" y="135890"/>
                  </a:lnTo>
                  <a:lnTo>
                    <a:pt x="706970" y="133350"/>
                  </a:lnTo>
                  <a:lnTo>
                    <a:pt x="710018" y="130810"/>
                  </a:lnTo>
                  <a:lnTo>
                    <a:pt x="711149" y="129540"/>
                  </a:lnTo>
                  <a:lnTo>
                    <a:pt x="712660" y="128270"/>
                  </a:lnTo>
                  <a:lnTo>
                    <a:pt x="713079" y="127000"/>
                  </a:lnTo>
                  <a:lnTo>
                    <a:pt x="713193" y="125730"/>
                  </a:lnTo>
                  <a:lnTo>
                    <a:pt x="712990" y="124460"/>
                  </a:lnTo>
                  <a:lnTo>
                    <a:pt x="677864" y="73660"/>
                  </a:lnTo>
                  <a:close/>
                </a:path>
                <a:path w="773429" h="554989">
                  <a:moveTo>
                    <a:pt x="752589" y="101600"/>
                  </a:moveTo>
                  <a:lnTo>
                    <a:pt x="747712" y="101600"/>
                  </a:lnTo>
                  <a:lnTo>
                    <a:pt x="749173" y="102870"/>
                  </a:lnTo>
                  <a:lnTo>
                    <a:pt x="750138" y="102870"/>
                  </a:lnTo>
                  <a:lnTo>
                    <a:pt x="752589" y="101600"/>
                  </a:lnTo>
                  <a:close/>
                </a:path>
                <a:path w="773429" h="554989">
                  <a:moveTo>
                    <a:pt x="738259" y="33020"/>
                  </a:moveTo>
                  <a:lnTo>
                    <a:pt x="693267" y="33020"/>
                  </a:lnTo>
                  <a:lnTo>
                    <a:pt x="698144" y="35560"/>
                  </a:lnTo>
                  <a:lnTo>
                    <a:pt x="700519" y="36830"/>
                  </a:lnTo>
                  <a:lnTo>
                    <a:pt x="705154" y="40640"/>
                  </a:lnTo>
                  <a:lnTo>
                    <a:pt x="707364" y="43180"/>
                  </a:lnTo>
                  <a:lnTo>
                    <a:pt x="747115" y="101600"/>
                  </a:lnTo>
                  <a:lnTo>
                    <a:pt x="754087" y="101600"/>
                  </a:lnTo>
                  <a:lnTo>
                    <a:pt x="757593" y="99060"/>
                  </a:lnTo>
                  <a:lnTo>
                    <a:pt x="759777" y="97790"/>
                  </a:lnTo>
                  <a:lnTo>
                    <a:pt x="764895" y="93980"/>
                  </a:lnTo>
                  <a:lnTo>
                    <a:pt x="766927" y="92710"/>
                  </a:lnTo>
                  <a:lnTo>
                    <a:pt x="769975" y="90170"/>
                  </a:lnTo>
                  <a:lnTo>
                    <a:pt x="771093" y="88900"/>
                  </a:lnTo>
                  <a:lnTo>
                    <a:pt x="772541" y="87630"/>
                  </a:lnTo>
                  <a:lnTo>
                    <a:pt x="772922" y="86360"/>
                  </a:lnTo>
                  <a:lnTo>
                    <a:pt x="773049" y="85090"/>
                  </a:lnTo>
                  <a:lnTo>
                    <a:pt x="772845" y="83820"/>
                  </a:lnTo>
                  <a:lnTo>
                    <a:pt x="772375" y="82550"/>
                  </a:lnTo>
                  <a:lnTo>
                    <a:pt x="738259" y="33020"/>
                  </a:lnTo>
                  <a:close/>
                </a:path>
                <a:path w="773429" h="554989">
                  <a:moveTo>
                    <a:pt x="637806" y="40640"/>
                  </a:moveTo>
                  <a:lnTo>
                    <a:pt x="631088" y="41910"/>
                  </a:lnTo>
                  <a:lnTo>
                    <a:pt x="627621" y="41910"/>
                  </a:lnTo>
                  <a:lnTo>
                    <a:pt x="620534" y="44450"/>
                  </a:lnTo>
                  <a:lnTo>
                    <a:pt x="594829" y="77470"/>
                  </a:lnTo>
                  <a:lnTo>
                    <a:pt x="593521" y="86360"/>
                  </a:lnTo>
                  <a:lnTo>
                    <a:pt x="614279" y="86360"/>
                  </a:lnTo>
                  <a:lnTo>
                    <a:pt x="615569" y="82550"/>
                  </a:lnTo>
                  <a:lnTo>
                    <a:pt x="617893" y="78740"/>
                  </a:lnTo>
                  <a:lnTo>
                    <a:pt x="623493" y="74930"/>
                  </a:lnTo>
                  <a:lnTo>
                    <a:pt x="625983" y="73660"/>
                  </a:lnTo>
                  <a:lnTo>
                    <a:pt x="677864" y="73660"/>
                  </a:lnTo>
                  <a:lnTo>
                    <a:pt x="670839" y="63500"/>
                  </a:lnTo>
                  <a:lnTo>
                    <a:pt x="671385" y="55880"/>
                  </a:lnTo>
                  <a:lnTo>
                    <a:pt x="672414" y="50800"/>
                  </a:lnTo>
                  <a:lnTo>
                    <a:pt x="673704" y="46990"/>
                  </a:lnTo>
                  <a:lnTo>
                    <a:pt x="653173" y="46990"/>
                  </a:lnTo>
                  <a:lnTo>
                    <a:pt x="650278" y="44450"/>
                  </a:lnTo>
                  <a:lnTo>
                    <a:pt x="647280" y="43180"/>
                  </a:lnTo>
                  <a:lnTo>
                    <a:pt x="641045" y="41910"/>
                  </a:lnTo>
                  <a:lnTo>
                    <a:pt x="637806" y="40640"/>
                  </a:lnTo>
                  <a:close/>
                </a:path>
                <a:path w="773429" h="554989">
                  <a:moveTo>
                    <a:pt x="701408" y="0"/>
                  </a:moveTo>
                  <a:lnTo>
                    <a:pt x="696137" y="0"/>
                  </a:lnTo>
                  <a:lnTo>
                    <a:pt x="684987" y="1270"/>
                  </a:lnTo>
                  <a:lnTo>
                    <a:pt x="679170" y="3810"/>
                  </a:lnTo>
                  <a:lnTo>
                    <a:pt x="670420" y="10160"/>
                  </a:lnTo>
                  <a:lnTo>
                    <a:pt x="668032" y="12700"/>
                  </a:lnTo>
                  <a:lnTo>
                    <a:pt x="663790" y="16510"/>
                  </a:lnTo>
                  <a:lnTo>
                    <a:pt x="661911" y="20320"/>
                  </a:lnTo>
                  <a:lnTo>
                    <a:pt x="658609" y="25400"/>
                  </a:lnTo>
                  <a:lnTo>
                    <a:pt x="657199" y="29210"/>
                  </a:lnTo>
                  <a:lnTo>
                    <a:pt x="654850" y="36830"/>
                  </a:lnTo>
                  <a:lnTo>
                    <a:pt x="653897" y="41910"/>
                  </a:lnTo>
                  <a:lnTo>
                    <a:pt x="653173" y="46990"/>
                  </a:lnTo>
                  <a:lnTo>
                    <a:pt x="673704" y="46990"/>
                  </a:lnTo>
                  <a:lnTo>
                    <a:pt x="675424" y="41910"/>
                  </a:lnTo>
                  <a:lnTo>
                    <a:pt x="677710" y="38100"/>
                  </a:lnTo>
                  <a:lnTo>
                    <a:pt x="683310" y="34290"/>
                  </a:lnTo>
                  <a:lnTo>
                    <a:pt x="685825" y="33020"/>
                  </a:lnTo>
                  <a:lnTo>
                    <a:pt x="738259" y="33020"/>
                  </a:lnTo>
                  <a:lnTo>
                    <a:pt x="728637" y="19050"/>
                  </a:lnTo>
                  <a:lnTo>
                    <a:pt x="724662" y="15240"/>
                  </a:lnTo>
                  <a:lnTo>
                    <a:pt x="716013" y="6350"/>
                  </a:lnTo>
                  <a:lnTo>
                    <a:pt x="711365" y="3810"/>
                  </a:lnTo>
                  <a:lnTo>
                    <a:pt x="701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8"/>
            <p:cNvSpPr/>
            <p:nvPr/>
          </p:nvSpPr>
          <p:spPr>
            <a:xfrm>
              <a:off x="3927347" y="4067505"/>
              <a:ext cx="591185" cy="389255"/>
            </a:xfrm>
            <a:custGeom>
              <a:avLst/>
              <a:gdLst/>
              <a:ahLst/>
              <a:cxnLst/>
              <a:rect l="l" t="t" r="r" b="b"/>
              <a:pathLst>
                <a:path w="591185" h="389254">
                  <a:moveTo>
                    <a:pt x="0" y="388670"/>
                  </a:moveTo>
                  <a:lnTo>
                    <a:pt x="591108" y="0"/>
                  </a:lnTo>
                </a:path>
              </a:pathLst>
            </a:custGeom>
            <a:ln w="36576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9"/>
            <p:cNvSpPr/>
            <p:nvPr/>
          </p:nvSpPr>
          <p:spPr>
            <a:xfrm>
              <a:off x="4473036" y="4017260"/>
              <a:ext cx="121920" cy="106680"/>
            </a:xfrm>
            <a:custGeom>
              <a:avLst/>
              <a:gdLst/>
              <a:ahLst/>
              <a:cxnLst/>
              <a:rect l="l" t="t" r="r" b="b"/>
              <a:pathLst>
                <a:path w="121920" h="106679">
                  <a:moveTo>
                    <a:pt x="121818" y="0"/>
                  </a:moveTo>
                  <a:lnTo>
                    <a:pt x="0" y="14452"/>
                  </a:lnTo>
                  <a:lnTo>
                    <a:pt x="60286" y="106133"/>
                  </a:lnTo>
                  <a:lnTo>
                    <a:pt x="121818" y="0"/>
                  </a:lnTo>
                  <a:close/>
                </a:path>
              </a:pathLst>
            </a:custGeom>
            <a:solidFill>
              <a:srgbClr val="3333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10"/>
            <p:cNvSpPr/>
            <p:nvPr/>
          </p:nvSpPr>
          <p:spPr>
            <a:xfrm>
              <a:off x="5118550" y="3711442"/>
              <a:ext cx="153987" cy="880370"/>
            </a:xfrm>
            <a:custGeom>
              <a:avLst/>
              <a:gdLst/>
              <a:ahLst/>
              <a:cxnLst/>
              <a:rect l="l" t="t" r="r" b="b"/>
              <a:pathLst>
                <a:path w="307975" h="1367154">
                  <a:moveTo>
                    <a:pt x="307492" y="136679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1"/>
            <p:cNvSpPr/>
            <p:nvPr/>
          </p:nvSpPr>
          <p:spPr>
            <a:xfrm>
              <a:off x="5091906" y="3711435"/>
              <a:ext cx="86995" cy="84455"/>
            </a:xfrm>
            <a:custGeom>
              <a:avLst/>
              <a:gdLst/>
              <a:ahLst/>
              <a:cxnLst/>
              <a:rect l="l" t="t" r="r" b="b"/>
              <a:pathLst>
                <a:path w="86995" h="84454">
                  <a:moveTo>
                    <a:pt x="0" y="84099"/>
                  </a:moveTo>
                  <a:lnTo>
                    <a:pt x="26644" y="0"/>
                  </a:lnTo>
                  <a:lnTo>
                    <a:pt x="86728" y="6459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12"/>
            <p:cNvSpPr/>
            <p:nvPr/>
          </p:nvSpPr>
          <p:spPr>
            <a:xfrm>
              <a:off x="4797129" y="4716422"/>
              <a:ext cx="642842" cy="2046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4"/>
            <p:cNvSpPr txBox="1"/>
            <p:nvPr/>
          </p:nvSpPr>
          <p:spPr>
            <a:xfrm>
              <a:off x="8181698" y="3055655"/>
              <a:ext cx="1074043" cy="458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i="1" dirty="0">
                  <a:latin typeface="Calibri"/>
                  <a:cs typeface="Calibri"/>
                </a:rPr>
                <a:t>E </a:t>
              </a:r>
              <a:r>
                <a:rPr sz="2400" i="1" spc="-5" dirty="0">
                  <a:latin typeface="Calibri"/>
                  <a:cs typeface="Calibri"/>
                </a:rPr>
                <a:t>f</a:t>
              </a:r>
              <a:r>
                <a:rPr sz="2400" i="1" dirty="0">
                  <a:latin typeface="Calibri"/>
                  <a:cs typeface="Calibri"/>
                </a:rPr>
                <a:t>i</a:t>
              </a:r>
              <a:r>
                <a:rPr sz="2400" i="1" spc="5" dirty="0">
                  <a:latin typeface="Calibri"/>
                  <a:cs typeface="Calibri"/>
                </a:rPr>
                <a:t>e</a:t>
              </a:r>
              <a:r>
                <a:rPr sz="2400" i="1" dirty="0">
                  <a:latin typeface="Calibri"/>
                  <a:cs typeface="Calibri"/>
                </a:rPr>
                <a:t>ld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65" name="object 15"/>
            <p:cNvSpPr/>
            <p:nvPr/>
          </p:nvSpPr>
          <p:spPr>
            <a:xfrm>
              <a:off x="8041385" y="1882136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69">
                  <a:moveTo>
                    <a:pt x="0" y="73764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16"/>
            <p:cNvSpPr/>
            <p:nvPr/>
          </p:nvSpPr>
          <p:spPr>
            <a:xfrm>
              <a:off x="7984242" y="178688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17"/>
            <p:cNvSpPr/>
            <p:nvPr/>
          </p:nvSpPr>
          <p:spPr>
            <a:xfrm>
              <a:off x="8062721" y="2911601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70">
                  <a:moveTo>
                    <a:pt x="0" y="0"/>
                  </a:moveTo>
                  <a:lnTo>
                    <a:pt x="0" y="73764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8"/>
            <p:cNvSpPr/>
            <p:nvPr/>
          </p:nvSpPr>
          <p:spPr>
            <a:xfrm>
              <a:off x="8005578" y="3630193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0"/>
                  </a:moveTo>
                  <a:lnTo>
                    <a:pt x="0" y="0"/>
                  </a:lnTo>
                  <a:lnTo>
                    <a:pt x="57150" y="11430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9"/>
            <p:cNvSpPr txBox="1"/>
            <p:nvPr/>
          </p:nvSpPr>
          <p:spPr>
            <a:xfrm>
              <a:off x="8136793" y="2128103"/>
              <a:ext cx="1028689" cy="4587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i="1" spc="-15" dirty="0">
                  <a:latin typeface="Calibri"/>
                  <a:cs typeface="Calibri"/>
                </a:rPr>
                <a:t>B </a:t>
              </a:r>
              <a:r>
                <a:rPr sz="2400" i="1" spc="-5" dirty="0">
                  <a:latin typeface="Calibri"/>
                  <a:cs typeface="Calibri"/>
                </a:rPr>
                <a:t>f</a:t>
              </a:r>
              <a:r>
                <a:rPr sz="2400" i="1" dirty="0">
                  <a:latin typeface="Calibri"/>
                  <a:cs typeface="Calibri"/>
                </a:rPr>
                <a:t>i</a:t>
              </a:r>
              <a:r>
                <a:rPr sz="2400" i="1" spc="5" dirty="0">
                  <a:latin typeface="Calibri"/>
                  <a:cs typeface="Calibri"/>
                </a:rPr>
                <a:t>e</a:t>
              </a:r>
              <a:r>
                <a:rPr sz="2400" i="1" dirty="0">
                  <a:latin typeface="Calibri"/>
                  <a:cs typeface="Calibri"/>
                </a:rPr>
                <a:t>ld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70" name="object 21"/>
            <p:cNvSpPr/>
            <p:nvPr/>
          </p:nvSpPr>
          <p:spPr>
            <a:xfrm>
              <a:off x="4491228" y="1589544"/>
              <a:ext cx="3448811" cy="19187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22"/>
            <p:cNvSpPr/>
            <p:nvPr/>
          </p:nvSpPr>
          <p:spPr>
            <a:xfrm>
              <a:off x="5558834" y="2830061"/>
              <a:ext cx="2470854" cy="22926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23"/>
            <p:cNvSpPr txBox="1"/>
            <p:nvPr/>
          </p:nvSpPr>
          <p:spPr>
            <a:xfrm>
              <a:off x="5429896" y="3296841"/>
              <a:ext cx="102870" cy="2038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dirty="0">
                  <a:solidFill>
                    <a:srgbClr val="C00000"/>
                  </a:solidFill>
                  <a:latin typeface="Calibri"/>
                  <a:cs typeface="Calibri"/>
                </a:rPr>
                <a:t>x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3" name="object 24"/>
            <p:cNvSpPr txBox="1"/>
            <p:nvPr/>
          </p:nvSpPr>
          <p:spPr>
            <a:xfrm>
              <a:off x="6086910" y="4204619"/>
              <a:ext cx="106680" cy="2038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dirty="0">
                  <a:solidFill>
                    <a:srgbClr val="C00000"/>
                  </a:solidFill>
                  <a:latin typeface="Calibri"/>
                  <a:cs typeface="Calibri"/>
                </a:rPr>
                <a:t>y</a:t>
              </a:r>
              <a:endParaRPr sz="1400">
                <a:latin typeface="Calibri"/>
                <a:cs typeface="Calibri"/>
              </a:endParaRPr>
            </a:p>
          </p:txBody>
        </p:sp>
        <p:sp>
          <p:nvSpPr>
            <p:cNvPr id="74" name="object 25"/>
            <p:cNvSpPr/>
            <p:nvPr/>
          </p:nvSpPr>
          <p:spPr>
            <a:xfrm>
              <a:off x="6188964" y="2843783"/>
              <a:ext cx="1699260" cy="2077720"/>
            </a:xfrm>
            <a:custGeom>
              <a:avLst/>
              <a:gdLst/>
              <a:ahLst/>
              <a:cxnLst/>
              <a:rect l="l" t="t" r="r" b="b"/>
              <a:pathLst>
                <a:path w="1699259" h="2077720">
                  <a:moveTo>
                    <a:pt x="0" y="2077212"/>
                  </a:moveTo>
                  <a:lnTo>
                    <a:pt x="1699260" y="1085989"/>
                  </a:lnTo>
                  <a:lnTo>
                    <a:pt x="1699260" y="0"/>
                  </a:lnTo>
                  <a:lnTo>
                    <a:pt x="0" y="991222"/>
                  </a:lnTo>
                  <a:lnTo>
                    <a:pt x="0" y="2077212"/>
                  </a:lnTo>
                  <a:close/>
                </a:path>
              </a:pathLst>
            </a:custGeom>
            <a:ln w="9144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26"/>
            <p:cNvSpPr/>
            <p:nvPr/>
          </p:nvSpPr>
          <p:spPr>
            <a:xfrm>
              <a:off x="6316217" y="3807518"/>
              <a:ext cx="0" cy="547370"/>
            </a:xfrm>
            <a:custGeom>
              <a:avLst/>
              <a:gdLst/>
              <a:ahLst/>
              <a:cxnLst/>
              <a:rect l="l" t="t" r="r" b="b"/>
              <a:pathLst>
                <a:path h="547370">
                  <a:moveTo>
                    <a:pt x="0" y="546912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27"/>
            <p:cNvSpPr/>
            <p:nvPr/>
          </p:nvSpPr>
          <p:spPr>
            <a:xfrm>
              <a:off x="6271772" y="3807513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199"/>
                  </a:moveTo>
                  <a:lnTo>
                    <a:pt x="44450" y="0"/>
                  </a:lnTo>
                  <a:lnTo>
                    <a:pt x="0" y="76199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28"/>
            <p:cNvSpPr/>
            <p:nvPr/>
          </p:nvSpPr>
          <p:spPr>
            <a:xfrm>
              <a:off x="6630161" y="3618538"/>
              <a:ext cx="0" cy="446405"/>
            </a:xfrm>
            <a:custGeom>
              <a:avLst/>
              <a:gdLst/>
              <a:ahLst/>
              <a:cxnLst/>
              <a:rect l="l" t="t" r="r" b="b"/>
              <a:pathLst>
                <a:path h="446404">
                  <a:moveTo>
                    <a:pt x="0" y="446201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29"/>
            <p:cNvSpPr/>
            <p:nvPr/>
          </p:nvSpPr>
          <p:spPr>
            <a:xfrm>
              <a:off x="6585717" y="3618538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199"/>
                  </a:moveTo>
                  <a:lnTo>
                    <a:pt x="44450" y="0"/>
                  </a:lnTo>
                  <a:lnTo>
                    <a:pt x="0" y="76199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30"/>
            <p:cNvSpPr/>
            <p:nvPr/>
          </p:nvSpPr>
          <p:spPr>
            <a:xfrm>
              <a:off x="7259573" y="3242106"/>
              <a:ext cx="0" cy="270510"/>
            </a:xfrm>
            <a:custGeom>
              <a:avLst/>
              <a:gdLst/>
              <a:ahLst/>
              <a:cxnLst/>
              <a:rect l="l" t="t" r="r" b="b"/>
              <a:pathLst>
                <a:path h="270510">
                  <a:moveTo>
                    <a:pt x="0" y="269951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31"/>
            <p:cNvSpPr/>
            <p:nvPr/>
          </p:nvSpPr>
          <p:spPr>
            <a:xfrm>
              <a:off x="7215129" y="3242110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32"/>
            <p:cNvSpPr/>
            <p:nvPr/>
          </p:nvSpPr>
          <p:spPr>
            <a:xfrm>
              <a:off x="6945630" y="3429560"/>
              <a:ext cx="0" cy="358140"/>
            </a:xfrm>
            <a:custGeom>
              <a:avLst/>
              <a:gdLst/>
              <a:ahLst/>
              <a:cxnLst/>
              <a:rect l="l" t="t" r="r" b="b"/>
              <a:pathLst>
                <a:path h="358139">
                  <a:moveTo>
                    <a:pt x="0" y="358076"/>
                  </a:moveTo>
                  <a:lnTo>
                    <a:pt x="0" y="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33"/>
            <p:cNvSpPr/>
            <p:nvPr/>
          </p:nvSpPr>
          <p:spPr>
            <a:xfrm>
              <a:off x="6901184" y="3429562"/>
              <a:ext cx="88900" cy="76200"/>
            </a:xfrm>
            <a:custGeom>
              <a:avLst/>
              <a:gdLst/>
              <a:ahLst/>
              <a:cxnLst/>
              <a:rect l="l" t="t" r="r" b="b"/>
              <a:pathLst>
                <a:path w="88900" h="76200">
                  <a:moveTo>
                    <a:pt x="88900" y="76200"/>
                  </a:moveTo>
                  <a:lnTo>
                    <a:pt x="44450" y="0"/>
                  </a:lnTo>
                  <a:lnTo>
                    <a:pt x="0" y="76200"/>
                  </a:lnTo>
                </a:path>
              </a:pathLst>
            </a:custGeom>
            <a:ln w="19812">
              <a:solidFill>
                <a:srgbClr val="3333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5021350" y="100941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NIMA 784 (2015) 513</a:t>
            </a:r>
            <a:endParaRPr kumimoji="1" lang="ja-JP" altLang="en-US" dirty="0"/>
          </a:p>
        </p:txBody>
      </p:sp>
      <p:sp>
        <p:nvSpPr>
          <p:cNvPr id="49" name="タイトル 1"/>
          <p:cNvSpPr txBox="1">
            <a:spLocks/>
          </p:cNvSpPr>
          <p:nvPr/>
        </p:nvSpPr>
        <p:spPr>
          <a:xfrm>
            <a:off x="-8949" y="16703"/>
            <a:ext cx="5043507" cy="172239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altLang="ja-JP" sz="4000" dirty="0" err="1"/>
              <a:t>SPiRIT</a:t>
            </a:r>
            <a:r>
              <a:rPr lang="en-US" altLang="ja-JP" sz="4000" dirty="0"/>
              <a:t>-</a:t>
            </a:r>
            <a:r>
              <a:rPr lang="en-US" altLang="ja-JP" sz="3600" dirty="0"/>
              <a:t>Time Projection Chamber</a:t>
            </a:r>
            <a:endParaRPr lang="en-US" altLang="ja-JP" sz="4000" dirty="0"/>
          </a:p>
          <a:p>
            <a:pPr algn="l"/>
            <a:r>
              <a:rPr lang="en-US" altLang="ja-JP" sz="1800" dirty="0"/>
              <a:t>for the measurement of charged particles in HIC</a:t>
            </a:r>
            <a:endParaRPr lang="ja-JP" alt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899774" y="476368"/>
            <a:ext cx="3113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SAMURAI dipole magnet</a:t>
            </a:r>
          </a:p>
        </p:txBody>
      </p:sp>
      <p:sp>
        <p:nvSpPr>
          <p:cNvPr id="41" name="object 9"/>
          <p:cNvSpPr/>
          <p:nvPr/>
        </p:nvSpPr>
        <p:spPr>
          <a:xfrm>
            <a:off x="220730" y="1744701"/>
            <a:ext cx="3865036" cy="31372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コンテンツ プレースホルダ 2">
            <a:extLst>
              <a:ext uri="{FF2B5EF4-FFF2-40B4-BE49-F238E27FC236}">
                <a16:creationId xmlns:a16="http://schemas.microsoft.com/office/drawing/2014/main" id="{2C0C7071-B1A0-4258-AA57-5940629D54C1}"/>
              </a:ext>
            </a:extLst>
          </p:cNvPr>
          <p:cNvSpPr txBox="1">
            <a:spLocks/>
          </p:cNvSpPr>
          <p:nvPr/>
        </p:nvSpPr>
        <p:spPr>
          <a:xfrm>
            <a:off x="-8949" y="4952758"/>
            <a:ext cx="4736851" cy="16372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/>
              <a:t>dE</a:t>
            </a:r>
            <a:r>
              <a:rPr lang="en-US" altLang="ja-JP" dirty="0"/>
              <a:t>/</a:t>
            </a:r>
            <a:r>
              <a:rPr lang="en-US" altLang="ja-JP" dirty="0" err="1"/>
              <a:t>dX</a:t>
            </a:r>
            <a:r>
              <a:rPr lang="en-US" altLang="ja-JP" dirty="0"/>
              <a:t> – B</a:t>
            </a:r>
            <a:r>
              <a:rPr lang="en-US" altLang="ja-JP" dirty="0">
                <a:latin typeface="Symbol" panose="05050102010706020507" pitchFamily="18" charset="2"/>
              </a:rPr>
              <a:t>r</a:t>
            </a:r>
            <a:r>
              <a:rPr lang="en-US" altLang="ja-JP" dirty="0"/>
              <a:t> particle identification.</a:t>
            </a:r>
          </a:p>
          <a:p>
            <a:r>
              <a:rPr lang="en-US" altLang="ja-JP" dirty="0"/>
              <a:t>Readout with ~12000 pads.</a:t>
            </a:r>
          </a:p>
          <a:p>
            <a:r>
              <a:rPr lang="en-US" altLang="ja-JP" dirty="0"/>
              <a:t>Operation under B~0.5T</a:t>
            </a:r>
          </a:p>
        </p:txBody>
      </p:sp>
    </p:spTree>
    <p:extLst>
      <p:ext uri="{BB962C8B-B14F-4D97-AF65-F5344CB8AC3E}">
        <p14:creationId xmlns:p14="http://schemas.microsoft.com/office/powerpoint/2010/main" val="3997126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obe\Dropbox\MyTalk\20140617上坂\PresenSAMURAI-0DegTPCin_add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685800"/>
            <a:ext cx="917575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"/>
          <p:cNvSpPr txBox="1">
            <a:spLocks/>
          </p:cNvSpPr>
          <p:nvPr/>
        </p:nvSpPr>
        <p:spPr>
          <a:xfrm>
            <a:off x="683568" y="17192"/>
            <a:ext cx="8928992" cy="6480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600" dirty="0">
                <a:latin typeface="Segoe UI" panose="020B0502040204020203" pitchFamily="34" charset="0"/>
                <a:cs typeface="Segoe UI" panose="020B0502040204020203" pitchFamily="34" charset="0"/>
              </a:rPr>
              <a:t>HIC Simulation</a:t>
            </a:r>
            <a:endParaRPr lang="ja-JP" alt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4216" y="4546665"/>
            <a:ext cx="7938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~3fm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03632" y="384109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>
                <a:solidFill>
                  <a:schemeClr val="bg1"/>
                </a:solidFill>
              </a:rPr>
              <a:t>+</a:t>
            </a:r>
            <a:endParaRPr kumimoji="1" lang="ja-JP" altLang="en-US" baseline="30000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329209" y="305966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>
                <a:solidFill>
                  <a:schemeClr val="bg1"/>
                </a:solidFill>
              </a:rPr>
              <a:t>-</a:t>
            </a:r>
            <a:endParaRPr kumimoji="1" lang="ja-JP" altLang="en-US" baseline="30000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2A9D000-31EE-4BC3-80B5-DD15C4EA4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8" y="0"/>
            <a:ext cx="461416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59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</TotalTime>
  <Words>1536</Words>
  <Application>Microsoft Office PowerPoint</Application>
  <PresentationFormat>画面に合わせる (4:3)</PresentationFormat>
  <Paragraphs>378</Paragraphs>
  <Slides>30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30</vt:i4>
      </vt:variant>
    </vt:vector>
  </HeadingPairs>
  <TitlesOfParts>
    <vt:vector size="45" baseType="lpstr">
      <vt:lpstr>ＭＳ Ｐゴシック</vt:lpstr>
      <vt:lpstr>Osaka</vt:lpstr>
      <vt:lpstr>メイリオ</vt:lpstr>
      <vt:lpstr>游ゴシック</vt:lpstr>
      <vt:lpstr>游ゴシック Light</vt:lpstr>
      <vt:lpstr>Arial</vt:lpstr>
      <vt:lpstr>Calibri</vt:lpstr>
      <vt:lpstr>Calibri Light</vt:lpstr>
      <vt:lpstr>Segoe UI</vt:lpstr>
      <vt:lpstr>Symbol</vt:lpstr>
      <vt:lpstr>Times New Roman</vt:lpstr>
      <vt:lpstr>Wingdings</vt:lpstr>
      <vt:lpstr>Office テーマ</vt:lpstr>
      <vt:lpstr>1_Office テーマ</vt:lpstr>
      <vt:lpstr>標準デザイン</vt:lpstr>
      <vt:lpstr>Performance of SPiRIT-TPC with GET readout system for heavy ion collision experiment</vt:lpstr>
      <vt:lpstr>Heavy Ion Collision Exp. w/ TPC to study the density dependent symmetry energy</vt:lpstr>
      <vt:lpstr>Collaboration for New Device at RIBF: SPiRIT SAMURAI Pion Reconstruction and Ion Tracker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Basic design of TPC stable operation is most important</vt:lpstr>
      <vt:lpstr>Readout Electronics for TPC: GET</vt:lpstr>
      <vt:lpstr>Development of interface board: ZAP</vt:lpstr>
      <vt:lpstr>Noise shield made large noise</vt:lpstr>
      <vt:lpstr>2015 Aug.: Installation of electronics finished</vt:lpstr>
      <vt:lpstr>PowerPoint プレゼンテーション</vt:lpstr>
      <vt:lpstr>2016 Spring Heavy RI collision experimental setup</vt:lpstr>
      <vt:lpstr>PowerPoint プレゼンテーション</vt:lpstr>
      <vt:lpstr>Control UI : GANIL RC</vt:lpstr>
      <vt:lpstr>Dayone Heavy RI Collision experiment</vt:lpstr>
      <vt:lpstr>Example of HIC events seen by TPC</vt:lpstr>
      <vt:lpstr>Offline analysis: Charged particle tracking</vt:lpstr>
      <vt:lpstr>Particle identification by TPC 132Sn + 124Sn Ebeam=270 AMeV</vt:lpstr>
      <vt:lpstr>Dead channels along beam trajectory</vt:lpstr>
      <vt:lpstr>How signal from heavy ion would be seen with high gain for the measurement of protons</vt:lpstr>
      <vt:lpstr>Preamp becomes dead for a certain time due to huge signal</vt:lpstr>
      <vt:lpstr>d-ray which cannot be blocked with GG</vt:lpstr>
      <vt:lpstr>Limitation of dynamic range: offline analysis to increase the range?</vt:lpstr>
      <vt:lpstr>Signal slope value as deposited charge information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density dependent nuclear symmetry energy by using heavy RI collision at RIBF-SPiRIT</dc:title>
  <dc:creator>Tadaaki Isobe</dc:creator>
  <cp:lastModifiedBy>Tadaaki Isobe</cp:lastModifiedBy>
  <cp:revision>75</cp:revision>
  <dcterms:created xsi:type="dcterms:W3CDTF">2016-10-17T13:52:02Z</dcterms:created>
  <dcterms:modified xsi:type="dcterms:W3CDTF">2018-01-17T07:45:44Z</dcterms:modified>
</cp:coreProperties>
</file>