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7" r:id="rId2"/>
    <p:sldId id="266" r:id="rId3"/>
    <p:sldId id="260" r:id="rId4"/>
    <p:sldId id="269" r:id="rId5"/>
    <p:sldId id="267" r:id="rId6"/>
    <p:sldId id="268" r:id="rId7"/>
    <p:sldId id="261" r:id="rId8"/>
    <p:sldId id="262" r:id="rId9"/>
    <p:sldId id="263" r:id="rId10"/>
    <p:sldId id="264" r:id="rId11"/>
    <p:sldId id="270" r:id="rId12"/>
    <p:sldId id="271" r:id="rId13"/>
    <p:sldId id="272" r:id="rId14"/>
    <p:sldId id="273"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91"/>
    <p:restoredTop sz="94680"/>
  </p:normalViewPr>
  <p:slideViewPr>
    <p:cSldViewPr snapToGrid="0" snapToObjects="1">
      <p:cViewPr varScale="1">
        <p:scale>
          <a:sx n="140" d="100"/>
          <a:sy n="140" d="100"/>
        </p:scale>
        <p:origin x="200" y="3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C9F00-9CC1-EA41-A3E3-EDEF124144C0}" type="datetimeFigureOut">
              <a:rPr lang="fr-FR" smtClean="0"/>
              <a:t>21/09/2017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618DB-FF2F-B040-BD15-D867847D325F}" type="slidenum">
              <a:rPr lang="fr-FR" smtClean="0"/>
              <a:t>‹#›</a:t>
            </a:fld>
            <a:endParaRPr lang="fr-FR"/>
          </a:p>
        </p:txBody>
      </p:sp>
    </p:spTree>
    <p:extLst>
      <p:ext uri="{BB962C8B-B14F-4D97-AF65-F5344CB8AC3E}">
        <p14:creationId xmlns:p14="http://schemas.microsoft.com/office/powerpoint/2010/main" val="100126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a:xfrm>
            <a:off x="1143000" y="685800"/>
            <a:ext cx="4573588" cy="3429000"/>
          </a:xfrm>
          <a:ln/>
        </p:spPr>
      </p:sp>
      <p:sp>
        <p:nvSpPr>
          <p:cNvPr id="3" name="Espace réservé des commentaires 2"/>
          <p:cNvSpPr>
            <a:spLocks noGrp="1"/>
          </p:cNvSpPr>
          <p:nvPr>
            <p:ph type="body" idx="1"/>
          </p:nvPr>
        </p:nvSpPr>
        <p:spPr/>
        <p:txBody>
          <a:bodyPr/>
          <a:lstStyle/>
          <a:p>
            <a:pPr>
              <a:defRPr/>
            </a:pPr>
            <a:endParaRPr lang="fr-FR" dirty="0"/>
          </a:p>
        </p:txBody>
      </p:sp>
    </p:spTree>
    <p:extLst>
      <p:ext uri="{BB962C8B-B14F-4D97-AF65-F5344CB8AC3E}">
        <p14:creationId xmlns:p14="http://schemas.microsoft.com/office/powerpoint/2010/main" val="169235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3588"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0B4DFB-A905-6C45-86F3-72D51D7187F5}" type="slidenum">
              <a:rPr lang="fr-FR" smtClean="0"/>
              <a:t>4</a:t>
            </a:fld>
            <a:endParaRPr lang="fr-FR"/>
          </a:p>
        </p:txBody>
      </p:sp>
    </p:spTree>
    <p:extLst>
      <p:ext uri="{BB962C8B-B14F-4D97-AF65-F5344CB8AC3E}">
        <p14:creationId xmlns:p14="http://schemas.microsoft.com/office/powerpoint/2010/main" val="120509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a:xfrm>
            <a:off x="1143000" y="685800"/>
            <a:ext cx="4573588" cy="3429000"/>
          </a:xfrm>
          <a:ln/>
        </p:spPr>
      </p:sp>
      <p:sp>
        <p:nvSpPr>
          <p:cNvPr id="23554" name="Espace réservé des commentaires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latin typeface="Times New Roman" charset="0"/>
              </a:rPr>
              <a:t>Personnel</a:t>
            </a:r>
            <a:r>
              <a:rPr lang="en-GB" baseline="0" dirty="0" smtClean="0">
                <a:latin typeface="Times New Roman" charset="0"/>
              </a:rPr>
              <a:t> CNRS </a:t>
            </a:r>
            <a:r>
              <a:rPr lang="en-GB" baseline="0" dirty="0" err="1" smtClean="0">
                <a:latin typeface="Times New Roman" charset="0"/>
              </a:rPr>
              <a:t>depuis</a:t>
            </a:r>
            <a:r>
              <a:rPr lang="en-GB" baseline="0" dirty="0" smtClean="0">
                <a:latin typeface="Times New Roman" charset="0"/>
              </a:rPr>
              <a:t> les </a:t>
            </a:r>
            <a:r>
              <a:rPr lang="en-GB" baseline="0" dirty="0" err="1" smtClean="0">
                <a:latin typeface="Times New Roman" charset="0"/>
              </a:rPr>
              <a:t>années</a:t>
            </a:r>
            <a:r>
              <a:rPr lang="en-GB" baseline="0" dirty="0" smtClean="0">
                <a:latin typeface="Times New Roman" charset="0"/>
              </a:rPr>
              <a:t> 60, et </a:t>
            </a:r>
            <a:r>
              <a:rPr lang="en-GB" baseline="0" dirty="0" err="1" smtClean="0">
                <a:latin typeface="Times New Roman" charset="0"/>
              </a:rPr>
              <a:t>universitaire</a:t>
            </a:r>
            <a:r>
              <a:rPr lang="en-GB" baseline="0" dirty="0" smtClean="0">
                <a:latin typeface="Times New Roman" charset="0"/>
              </a:rPr>
              <a:t> </a:t>
            </a:r>
            <a:r>
              <a:rPr lang="en-GB" baseline="0" dirty="0" err="1" smtClean="0">
                <a:latin typeface="Times New Roman" charset="0"/>
              </a:rPr>
              <a:t>depuis</a:t>
            </a:r>
            <a:r>
              <a:rPr lang="en-GB" baseline="0" dirty="0" smtClean="0">
                <a:latin typeface="Times New Roman" charset="0"/>
              </a:rPr>
              <a:t> 1992</a:t>
            </a:r>
          </a:p>
          <a:p>
            <a:r>
              <a:rPr lang="en-GB" baseline="0" dirty="0" err="1" smtClean="0">
                <a:latin typeface="Times New Roman" charset="0"/>
              </a:rPr>
              <a:t>Nombreux</a:t>
            </a:r>
            <a:r>
              <a:rPr lang="en-GB" baseline="0" dirty="0" smtClean="0">
                <a:latin typeface="Times New Roman" charset="0"/>
              </a:rPr>
              <a:t> </a:t>
            </a:r>
            <a:r>
              <a:rPr lang="en-GB" baseline="0" dirty="0" err="1" smtClean="0">
                <a:latin typeface="Times New Roman" charset="0"/>
              </a:rPr>
              <a:t>cours</a:t>
            </a:r>
            <a:r>
              <a:rPr lang="en-GB" baseline="0" dirty="0" smtClean="0">
                <a:latin typeface="Times New Roman" charset="0"/>
              </a:rPr>
              <a:t> </a:t>
            </a:r>
            <a:r>
              <a:rPr lang="en-GB" baseline="0" dirty="0" err="1" smtClean="0">
                <a:latin typeface="Times New Roman" charset="0"/>
              </a:rPr>
              <a:t>donnés</a:t>
            </a:r>
            <a:r>
              <a:rPr lang="en-GB" baseline="0" dirty="0" smtClean="0">
                <a:latin typeface="Times New Roman" charset="0"/>
              </a:rPr>
              <a:t> par les </a:t>
            </a:r>
            <a:r>
              <a:rPr lang="en-GB" baseline="0" dirty="0" err="1" smtClean="0">
                <a:latin typeface="Times New Roman" charset="0"/>
              </a:rPr>
              <a:t>enseignants</a:t>
            </a:r>
            <a:r>
              <a:rPr lang="en-GB" baseline="0" dirty="0" smtClean="0">
                <a:latin typeface="Times New Roman" charset="0"/>
              </a:rPr>
              <a:t> </a:t>
            </a:r>
            <a:r>
              <a:rPr lang="en-GB" baseline="0" dirty="0" err="1" smtClean="0">
                <a:latin typeface="Times New Roman" charset="0"/>
              </a:rPr>
              <a:t>chercheurs</a:t>
            </a:r>
            <a:r>
              <a:rPr lang="en-GB" baseline="0" dirty="0" smtClean="0">
                <a:latin typeface="Times New Roman" charset="0"/>
              </a:rPr>
              <a:t> et les </a:t>
            </a:r>
            <a:r>
              <a:rPr lang="en-GB" baseline="0" dirty="0" err="1" smtClean="0">
                <a:latin typeface="Times New Roman" charset="0"/>
              </a:rPr>
              <a:t>cherucherus</a:t>
            </a:r>
            <a:endParaRPr lang="en-GB" baseline="0" dirty="0" smtClean="0">
              <a:latin typeface="Times New Roman" charset="0"/>
            </a:endParaRPr>
          </a:p>
          <a:p>
            <a:r>
              <a:rPr lang="en-GB" baseline="0" dirty="0" smtClean="0">
                <a:latin typeface="Times New Roman" charset="0"/>
              </a:rPr>
              <a:t>Importance des </a:t>
            </a:r>
            <a:r>
              <a:rPr lang="en-GB" baseline="0" dirty="0" err="1" smtClean="0">
                <a:latin typeface="Times New Roman" charset="0"/>
              </a:rPr>
              <a:t>doctorants</a:t>
            </a:r>
            <a:r>
              <a:rPr lang="en-GB" baseline="0" dirty="0" smtClean="0">
                <a:latin typeface="Times New Roman" charset="0"/>
              </a:rPr>
              <a:t> pour le service </a:t>
            </a:r>
            <a:r>
              <a:rPr lang="en-GB" baseline="0" dirty="0" err="1" smtClean="0">
                <a:latin typeface="Times New Roman" charset="0"/>
              </a:rPr>
              <a:t>d’astrophysique</a:t>
            </a:r>
          </a:p>
          <a:p>
            <a:r>
              <a:rPr lang="en-GB" baseline="0" dirty="0" err="1" smtClean="0">
                <a:latin typeface="Times New Roman" charset="0"/>
              </a:rPr>
              <a:t>----- Notes de la réunion (12/01/17 10:47) -----</a:t>
            </a:r>
          </a:p>
          <a:p>
            <a:r>
              <a:rPr lang="en-GB" baseline="0" dirty="0" err="1" smtClean="0">
                <a:latin typeface="Times New Roman" charset="0"/>
              </a:rPr>
              <a:t>4 labos dans vague E, pas uniquement en physique</a:t>
            </a:r>
          </a:p>
          <a:p>
            <a:r>
              <a:rPr lang="en-GB" baseline="0" dirty="0" err="1" smtClean="0">
                <a:latin typeface="Times New Roman" charset="0"/>
              </a:rPr>
              <a:t>CEA a 4 unités avec Paris Diderot, </a:t>
            </a:r>
          </a:p>
          <a:p>
            <a:r>
              <a:rPr lang="en-GB" baseline="0" dirty="0" err="1" smtClean="0">
                <a:latin typeface="Times New Roman" charset="0"/>
              </a:rPr>
              <a:t>APC vague D CEA tutelle principale par rapport </a:t>
            </a:r>
          </a:p>
          <a:p>
            <a:endParaRPr lang="en-GB" baseline="0" dirty="0" err="1" smtClean="0">
              <a:latin typeface="Times New Roman" charset="0"/>
            </a:endParaRPr>
          </a:p>
          <a:p>
            <a:r>
              <a:rPr lang="en-GB" baseline="0" dirty="0" err="1" smtClean="0">
                <a:latin typeface="Times New Roman" charset="0"/>
              </a:rPr>
              <a:t>Principal que aucun impact que vageu E, si tutelle prinicpale.et signature Paris Diderot.</a:t>
            </a:r>
          </a:p>
          <a:p>
            <a:r>
              <a:rPr lang="en-GB" baseline="0" dirty="0" err="1" smtClean="0">
                <a:latin typeface="Times New Roman" charset="0"/>
              </a:rPr>
              <a:t>Lien avec C2N qui devient une UMR (4 MCF P7 dans l'unité).</a:t>
            </a:r>
          </a:p>
          <a:p>
            <a:r>
              <a:rPr lang="en-GB" baseline="0" dirty="0" err="1" smtClean="0">
                <a:latin typeface="Times New Roman" charset="0"/>
              </a:rPr>
              <a:t>Moyens de nanifavbriacation, vegetal nous, IMNC (bio).</a:t>
            </a:r>
          </a:p>
          <a:p>
            <a:r>
              <a:rPr lang="en-GB" baseline="0" dirty="0" err="1" smtClean="0">
                <a:latin typeface="Times New Roman" charset="0"/>
              </a:rPr>
              <a:t>34 partenaires sur les 90 unités</a:t>
            </a:r>
          </a:p>
          <a:p>
            <a:r>
              <a:rPr lang="en-GB" baseline="0" dirty="0" err="1" smtClean="0">
                <a:latin typeface="Times New Roman" charset="0"/>
              </a:rPr>
              <a:t>Soutien de base : la moitié reversé en dehors de Paris Diderozt en fonction des tutelles gestionnaires.</a:t>
            </a:r>
          </a:p>
          <a:p>
            <a:r>
              <a:rPr lang="en-GB" baseline="0" dirty="0" err="1" smtClean="0">
                <a:latin typeface="Times New Roman" charset="0"/>
              </a:rPr>
              <a:t>contrat de site signé avec USPC, avant Paris Diderot, sera redondant avec UPSAy</a:t>
            </a:r>
          </a:p>
          <a:p>
            <a:r>
              <a:rPr lang="en-GB" baseline="0" dirty="0" err="1" smtClean="0">
                <a:latin typeface="Times New Roman" charset="0"/>
              </a:rPr>
              <a:t>=&gt; se renseigner sur qui peut déposer pour l'umr à part Paris Diderot.</a:t>
            </a:r>
          </a:p>
          <a:p>
            <a:r>
              <a:rPr lang="en-GB" baseline="0" dirty="0" err="1" smtClean="0">
                <a:latin typeface="Times New Roman" charset="0"/>
              </a:rPr>
              <a:t>CEA ne signera pas le contrat de site, ce qui engage AIM. (propriété intellectuelle, gestion financière).</a:t>
            </a:r>
          </a:p>
          <a:p>
            <a:r>
              <a:rPr lang="en-GB" baseline="0" dirty="0" err="1" smtClean="0">
                <a:latin typeface="Times New Roman" charset="0"/>
              </a:rPr>
              <a:t>Nathalie Merlet qui s'occupe des unités re recherche et pilotage/indicateurs à la DARI, préseidnete de la sous commission stratégie scientfique ?; Directuer Brunie de la DARI.</a:t>
            </a:r>
          </a:p>
          <a:p>
            <a:r>
              <a:rPr lang="en-GB" baseline="0" dirty="0" err="1" smtClean="0">
                <a:latin typeface="Times New Roman" charset="0"/>
              </a:rPr>
              <a:t>Politique scientfique de l'établiessement, important que nous y soyons (faits marquants)</a:t>
            </a:r>
          </a:p>
          <a:p>
            <a:r>
              <a:rPr lang="en-GB" baseline="0" dirty="0" err="1" smtClean="0">
                <a:latin typeface="Times New Roman" charset="0"/>
              </a:rPr>
              <a:t>Passage en BGCP, délégation officielle de signature de la présidence, qui peut être délégue au directeur adjoint ou gestionnaire de catégorie A.que je n'avais pas, première ligne avnat le directeur d'UFR. </a:t>
            </a:r>
          </a:p>
          <a:p>
            <a:r>
              <a:rPr lang="en-GB" baseline="0" dirty="0" err="1" smtClean="0">
                <a:latin typeface="Times New Roman" charset="0"/>
              </a:rPr>
              <a:t>Vérifier qu'on a répondu à la délégation de sigantue. Oui.</a:t>
            </a:r>
          </a:p>
          <a:p>
            <a:r>
              <a:rPr lang="en-GB" baseline="0" dirty="0" err="1" smtClean="0">
                <a:latin typeface="Times New Roman" charset="0"/>
              </a:rPr>
              <a:t>le cnrs souhaite un seul gestionnaire pricinipal par unité. </a:t>
            </a:r>
          </a:p>
          <a:p>
            <a:r>
              <a:rPr lang="en-GB" baseline="0" dirty="0" err="1" smtClean="0">
                <a:latin typeface="Times New Roman" charset="0"/>
              </a:rPr>
              <a:t>Qiestion sur la délagation budgétaire 2018.</a:t>
            </a:r>
          </a:p>
          <a:p>
            <a:endParaRPr lang="en-GB" baseline="0" dirty="0" err="1" smtClean="0">
              <a:latin typeface="Times New Roman" charset="0"/>
            </a:endParaRPr>
          </a:p>
          <a:p>
            <a:r>
              <a:rPr lang="en-GB" baseline="0" dirty="0" err="1" smtClean="0">
                <a:latin typeface="Times New Roman" charset="0"/>
              </a:rPr>
              <a:t>Souhait d'un dialogue de gestion tous les 2 ans avec toutes les tutelles.</a:t>
            </a:r>
          </a:p>
          <a:p>
            <a:r>
              <a:rPr lang="en-GB" baseline="0" dirty="0" err="1" smtClean="0">
                <a:latin typeface="Times New Roman" charset="0"/>
              </a:rPr>
              <a:t>Pb du reversement, action de l'ufr qui faisait un BC à la délégation du cnrs de l'argnet attribué à l'UFR</a:t>
            </a:r>
          </a:p>
          <a:p>
            <a:endParaRPr lang="en-GB" baseline="0" dirty="0" err="1" smtClean="0">
              <a:latin typeface="Times New Roman" charset="0"/>
            </a:endParaRPr>
          </a:p>
          <a:p>
            <a:endParaRPr lang="en-GB" baseline="0" dirty="0" err="1" smtClean="0">
              <a:latin typeface="Times New Roman" charset="0"/>
            </a:endParaRPr>
          </a:p>
          <a:p>
            <a:endParaRPr lang="en-GB" baseline="0" dirty="0" err="1" smtClean="0">
              <a:latin typeface="Times New Roman" charset="0"/>
            </a:endParaRPr>
          </a:p>
          <a:p>
            <a:endParaRPr lang="en-GB" baseline="0" dirty="0" err="1" smtClean="0">
              <a:latin typeface="Times New Roman" charset="0"/>
            </a:endParaRPr>
          </a:p>
          <a:p>
            <a:endParaRPr lang="en-GB" dirty="0">
              <a:latin typeface="Times New Roman" charset="0"/>
            </a:endParaRPr>
          </a:p>
        </p:txBody>
      </p:sp>
    </p:spTree>
    <p:extLst>
      <p:ext uri="{BB962C8B-B14F-4D97-AF65-F5344CB8AC3E}">
        <p14:creationId xmlns:p14="http://schemas.microsoft.com/office/powerpoint/2010/main" val="171076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3588"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a:t>
            </a:fld>
            <a:endParaRPr lang="fr-FR"/>
          </a:p>
        </p:txBody>
      </p:sp>
    </p:spTree>
    <p:extLst>
      <p:ext uri="{BB962C8B-B14F-4D97-AF65-F5344CB8AC3E}">
        <p14:creationId xmlns:p14="http://schemas.microsoft.com/office/powerpoint/2010/main" val="111774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Cliquez et modifiez le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fld id="{10E0F061-488E-CC40-82C9-770B45B01893}" type="datetime4">
              <a:rPr lang="fr-FR" smtClean="0"/>
              <a:t>21 septembre 2017</a:t>
            </a:fld>
            <a:endParaRPr lang="fr-FR" dirty="0"/>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fld id="{7AFB4312-E390-9341-A32A-D18A67039384}" type="slidenum">
              <a:rPr lang="en-US" smtClean="0"/>
              <a:t>‹#›</a:t>
            </a:fld>
            <a:endParaRPr lang="en-US"/>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5D45793D-EDF6-A140-92E0-10928D69A954}" type="datetime4">
              <a:rPr lang="fr-FR" smtClean="0"/>
              <a:t>21 septembre 2017</a:t>
            </a:fld>
            <a:endParaRPr lang="fr-FR" dirty="0"/>
          </a:p>
        </p:txBody>
      </p:sp>
      <p:sp>
        <p:nvSpPr>
          <p:cNvPr id="7" name="Espace réservé du numéro de diapositive 6"/>
          <p:cNvSpPr>
            <a:spLocks noGrp="1"/>
          </p:cNvSpPr>
          <p:nvPr>
            <p:ph type="sldNum" sz="quarter" idx="11"/>
          </p:nvPr>
        </p:nvSpPr>
        <p:spPr/>
        <p:txBody>
          <a:bodyPr/>
          <a:lstStyle/>
          <a:p>
            <a:fld id="{7AFB4312-E390-9341-A32A-D18A67039384}" type="slidenum">
              <a:rPr lang="en-US" smtClean="0"/>
              <a:t>‹#›</a:t>
            </a:fld>
            <a:endParaRPr lang="en-US"/>
          </a:p>
        </p:txBody>
      </p:sp>
      <p:sp>
        <p:nvSpPr>
          <p:cNvPr id="8" name="Espace réservé du pied de page 7"/>
          <p:cNvSpPr>
            <a:spLocks noGrp="1"/>
          </p:cNvSpPr>
          <p:nvPr>
            <p:ph type="ftr" sz="quarter" idx="12"/>
          </p:nvPr>
        </p:nvSpPr>
        <p:spPr/>
        <p:txBody>
          <a:bodyPr/>
          <a:lstStyle/>
          <a:p>
            <a:endParaRPr lang="en-US"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arte">
    <p:spTree>
      <p:nvGrpSpPr>
        <p:cNvPr id="1" name=""/>
        <p:cNvGrpSpPr/>
        <p:nvPr/>
      </p:nvGrpSpPr>
      <p:grpSpPr>
        <a:xfrm>
          <a:off x="0" y="0"/>
          <a:ext cx="0" cy="0"/>
          <a:chOff x="0" y="0"/>
          <a:chExt cx="0" cy="0"/>
        </a:xfrm>
      </p:grpSpPr>
      <p:pic>
        <p:nvPicPr>
          <p:cNvPr id="10" name="Image 9" descr="cart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486" y="846237"/>
            <a:ext cx="8460000" cy="4156911"/>
          </a:xfrm>
          <a:prstGeom prst="rect">
            <a:avLst/>
          </a:prstGeom>
        </p:spPr>
      </p:pic>
      <p:pic>
        <p:nvPicPr>
          <p:cNvPr id="9" name="Image 8" descr="bandeau_page_car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F50E2F04-53CB-274C-8D2B-C51089D86DD0}" type="datetime4">
              <a:rPr lang="fr-FR" smtClean="0"/>
              <a:t>21 septembre 2017</a:t>
            </a:fld>
            <a:endParaRPr lang="fr-FR" dirty="0"/>
          </a:p>
        </p:txBody>
      </p:sp>
      <p:sp>
        <p:nvSpPr>
          <p:cNvPr id="7" name="Espace réservé du numéro de diapositive 6"/>
          <p:cNvSpPr>
            <a:spLocks noGrp="1"/>
          </p:cNvSpPr>
          <p:nvPr>
            <p:ph type="sldNum" sz="quarter" idx="11"/>
          </p:nvPr>
        </p:nvSpPr>
        <p:spPr/>
        <p:txBody>
          <a:bodyPr/>
          <a:lstStyle/>
          <a:p>
            <a:fld id="{7AFB4312-E390-9341-A32A-D18A67039384}" type="slidenum">
              <a:rPr lang="en-US" smtClean="0"/>
              <a:t>‹#›</a:t>
            </a:fld>
            <a:endParaRPr lang="en-US"/>
          </a:p>
        </p:txBody>
      </p:sp>
      <p:sp>
        <p:nvSpPr>
          <p:cNvPr id="8" name="Espace réservé du pied de page 7"/>
          <p:cNvSpPr>
            <a:spLocks noGrp="1"/>
          </p:cNvSpPr>
          <p:nvPr>
            <p:ph type="ftr" sz="quarter" idx="12"/>
          </p:nvPr>
        </p:nvSpPr>
        <p:spPr/>
        <p:txBody>
          <a:bodyPr/>
          <a:lstStyle/>
          <a:p>
            <a:endParaRPr lang="en-US"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0128" y="0"/>
            <a:ext cx="5833872" cy="6858000"/>
          </a:xfrm>
          <a:prstGeom prst="rect">
            <a:avLst/>
          </a:prstGeom>
        </p:spPr>
      </p:pic>
      <p:pic>
        <p:nvPicPr>
          <p:cNvPr id="7" name="Image 6" descr="bandeau_dernièr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Cliquez et modifiez le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973B11FA-947E-B14D-954F-9F3AEFA1B6BC}" type="datetime4">
              <a:rPr lang="fr-FR" smtClean="0"/>
              <a:t>21 septembre 2017</a:t>
            </a:fld>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fld id="{7AFB4312-E390-9341-A32A-D18A67039384}" type="slidenum">
              <a:rPr lang="en-US" smtClean="0"/>
              <a:t>‹#›</a:t>
            </a:fld>
            <a:endParaRPr lang="en-US"/>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C11F8E1-D46E-AA48-88DB-EB4B1D8BB0EB}" type="datetimeFigureOut">
              <a:rPr lang="fr-FR" smtClean="0"/>
              <a:t>21/09/2017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FB4312-E390-9341-A32A-D18A67039384}" type="slidenum">
              <a:rPr lang="en-US" smtClean="0"/>
              <a:t>‹#›</a:t>
            </a:fld>
            <a:endParaRPr lang="en-US"/>
          </a:p>
        </p:txBody>
      </p:sp>
    </p:spTree>
    <p:extLst>
      <p:ext uri="{BB962C8B-B14F-4D97-AF65-F5344CB8AC3E}">
        <p14:creationId xmlns:p14="http://schemas.microsoft.com/office/powerpoint/2010/main" val="161815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41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Vide">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82291"/>
            <a:ext cx="6934200" cy="533400"/>
          </a:xfrm>
          <a:prstGeom prst="rect">
            <a:avLst/>
          </a:prstGeom>
          <a:noFill/>
          <a:ln>
            <a:noFill/>
          </a:ln>
          <a:extLst/>
        </p:spPr>
        <p:txBody>
          <a:bodyPr/>
          <a:lstStyle>
            <a:lvl1pPr>
              <a:defRPr baseline="0"/>
            </a:lvl1pPr>
          </a:lstStyle>
          <a:p>
            <a:pPr lvl="0"/>
            <a:r>
              <a:rPr lang="fr-FR" smtClean="0"/>
              <a:t>Cliquez et modifiez le titre</a:t>
            </a:r>
            <a:endParaRPr lang="en-US" dirty="0" smtClean="0"/>
          </a:p>
        </p:txBody>
      </p:sp>
      <p:sp>
        <p:nvSpPr>
          <p:cNvPr id="3" name="Slide Number Placeholder 5"/>
          <p:cNvSpPr>
            <a:spLocks noGrp="1"/>
          </p:cNvSpPr>
          <p:nvPr>
            <p:ph type="sldNum" sz="quarter" idx="10"/>
          </p:nvPr>
        </p:nvSpPr>
        <p:spPr/>
        <p:txBody>
          <a:bodyPr/>
          <a:lstStyle>
            <a:lvl1pPr>
              <a:defRPr/>
            </a:lvl1pPr>
          </a:lstStyle>
          <a:p>
            <a:fld id="{7AFB4312-E390-9341-A32A-D18A67039384}" type="slidenum">
              <a:rPr lang="en-US" smtClean="0"/>
              <a:t>‹#›</a:t>
            </a:fld>
            <a:endParaRPr lang="en-US" dirty="0"/>
          </a:p>
        </p:txBody>
      </p:sp>
    </p:spTree>
    <p:extLst>
      <p:ext uri="{BB962C8B-B14F-4D97-AF65-F5344CB8AC3E}">
        <p14:creationId xmlns:p14="http://schemas.microsoft.com/office/powerpoint/2010/main" val="112092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Vide">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82291"/>
            <a:ext cx="6934200" cy="533400"/>
          </a:xfrm>
          <a:prstGeom prst="rect">
            <a:avLst/>
          </a:prstGeom>
          <a:noFill/>
          <a:ln>
            <a:noFill/>
          </a:ln>
          <a:extLst/>
        </p:spPr>
        <p:txBody>
          <a:bodyPr/>
          <a:lstStyle>
            <a:lvl1pPr>
              <a:defRPr baseline="0"/>
            </a:lvl1pPr>
          </a:lstStyle>
          <a:p>
            <a:pPr lvl="0"/>
            <a:r>
              <a:rPr lang="fr-FR" smtClean="0"/>
              <a:t>Cliquez et modifiez le titre</a:t>
            </a:r>
            <a:endParaRPr lang="en-US" dirty="0" smtClean="0"/>
          </a:p>
        </p:txBody>
      </p:sp>
      <p:sp>
        <p:nvSpPr>
          <p:cNvPr id="3" name="Slide Number Placeholder 5"/>
          <p:cNvSpPr>
            <a:spLocks noGrp="1"/>
          </p:cNvSpPr>
          <p:nvPr>
            <p:ph type="sldNum" sz="quarter" idx="10"/>
          </p:nvPr>
        </p:nvSpPr>
        <p:spPr/>
        <p:txBody>
          <a:bodyPr/>
          <a:lstStyle>
            <a:lvl1pPr>
              <a:defRPr/>
            </a:lvl1pPr>
          </a:lstStyle>
          <a:p>
            <a:fld id="{7AFB4312-E390-9341-A32A-D18A67039384}" type="slidenum">
              <a:rPr lang="en-US" smtClean="0"/>
              <a:t>‹#›</a:t>
            </a:fld>
            <a:endParaRPr lang="en-US" dirty="0"/>
          </a:p>
        </p:txBody>
      </p:sp>
    </p:spTree>
    <p:extLst>
      <p:ext uri="{BB962C8B-B14F-4D97-AF65-F5344CB8AC3E}">
        <p14:creationId xmlns:p14="http://schemas.microsoft.com/office/powerpoint/2010/main" val="884822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Vide">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82291"/>
            <a:ext cx="6934200" cy="533400"/>
          </a:xfrm>
          <a:prstGeom prst="rect">
            <a:avLst/>
          </a:prstGeom>
          <a:noFill/>
          <a:ln>
            <a:noFill/>
          </a:ln>
          <a:extLst/>
        </p:spPr>
        <p:txBody>
          <a:bodyPr/>
          <a:lstStyle>
            <a:lvl1pPr>
              <a:defRPr baseline="0"/>
            </a:lvl1pPr>
          </a:lstStyle>
          <a:p>
            <a:pPr lvl="0"/>
            <a:r>
              <a:rPr lang="fr-FR" smtClean="0"/>
              <a:t>Cliquez et modifiez le titre</a:t>
            </a:r>
            <a:endParaRPr lang="en-US" dirty="0" smtClean="0"/>
          </a:p>
        </p:txBody>
      </p:sp>
      <p:sp>
        <p:nvSpPr>
          <p:cNvPr id="3" name="Slide Number Placeholder 5"/>
          <p:cNvSpPr>
            <a:spLocks noGrp="1"/>
          </p:cNvSpPr>
          <p:nvPr>
            <p:ph type="sldNum" sz="quarter" idx="10"/>
          </p:nvPr>
        </p:nvSpPr>
        <p:spPr/>
        <p:txBody>
          <a:bodyPr/>
          <a:lstStyle>
            <a:lvl1pPr>
              <a:defRPr/>
            </a:lvl1pPr>
          </a:lstStyle>
          <a:p>
            <a:fld id="{7AFB4312-E390-9341-A32A-D18A67039384}" type="slidenum">
              <a:rPr lang="en-US" smtClean="0"/>
              <a:t>‹#›</a:t>
            </a:fld>
            <a:endParaRPr lang="en-US" dirty="0"/>
          </a:p>
        </p:txBody>
      </p:sp>
    </p:spTree>
    <p:extLst>
      <p:ext uri="{BB962C8B-B14F-4D97-AF65-F5344CB8AC3E}">
        <p14:creationId xmlns:p14="http://schemas.microsoft.com/office/powerpoint/2010/main" val="72699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et modifiez le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305192"/>
            <a:ext cx="1450504" cy="365125"/>
          </a:xfrm>
        </p:spPr>
        <p:txBody>
          <a:bodyPr/>
          <a:lstStyle/>
          <a:p>
            <a:fld id="{8718E1D8-9A42-4B49-8931-F9DCCE7D7CC8}" type="datetime4">
              <a:rPr lang="fr-FR" smtClean="0"/>
              <a:t>21 septembre 2017</a:t>
            </a:fld>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7AFB4312-E390-9341-A32A-D18A67039384}" type="slidenum">
              <a:rPr lang="en-US" smtClean="0"/>
              <a:t>‹#›</a:t>
            </a:fld>
            <a:endParaRPr lang="en-US"/>
          </a:p>
        </p:txBody>
      </p:sp>
      <p:sp>
        <p:nvSpPr>
          <p:cNvPr id="15" name="Espace réservé du pied de page 14"/>
          <p:cNvSpPr>
            <a:spLocks noGrp="1"/>
          </p:cNvSpPr>
          <p:nvPr>
            <p:ph type="ftr" sz="quarter" idx="17"/>
          </p:nvPr>
        </p:nvSpPr>
        <p:spPr>
          <a:xfrm>
            <a:off x="5436096" y="6305192"/>
            <a:ext cx="2555448" cy="365125"/>
          </a:xfrm>
        </p:spPr>
        <p:txBody>
          <a:bodyPr/>
          <a:lstStyle>
            <a:lvl1pPr>
              <a:defRPr>
                <a:solidFill>
                  <a:schemeClr val="bg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re 3 visuels">
    <p:spTree>
      <p:nvGrpSpPr>
        <p:cNvPr id="1" name=""/>
        <p:cNvGrpSpPr/>
        <p:nvPr/>
      </p:nvGrpSpPr>
      <p:grpSpPr>
        <a:xfrm>
          <a:off x="0" y="0"/>
          <a:ext cx="0" cy="0"/>
          <a:chOff x="0" y="0"/>
          <a:chExt cx="0" cy="0"/>
        </a:xfrm>
      </p:grpSpPr>
      <p:pic>
        <p:nvPicPr>
          <p:cNvPr id="10" name="Image 9" descr="bandeau_tit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et modifiez le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305192"/>
            <a:ext cx="1450504" cy="365125"/>
          </a:xfrm>
        </p:spPr>
        <p:txBody>
          <a:bodyPr/>
          <a:lstStyle/>
          <a:p>
            <a:fld id="{7DCD34C2-4BB1-3D4A-908F-534B01A541DF}" type="datetime4">
              <a:rPr lang="fr-FR" smtClean="0"/>
              <a:t>21 septembre 2017</a:t>
            </a:fld>
            <a:endParaRPr lang="fr-FR" dirty="0"/>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fld id="{7AFB4312-E390-9341-A32A-D18A67039384}" type="slidenum">
              <a:rPr lang="en-US" smtClean="0"/>
              <a:t>‹#›</a:t>
            </a:fld>
            <a:endParaRPr lang="en-US"/>
          </a:p>
        </p:txBody>
      </p:sp>
      <p:sp>
        <p:nvSpPr>
          <p:cNvPr id="16" name="Espace réservé du pied de page 15"/>
          <p:cNvSpPr>
            <a:spLocks noGrp="1"/>
          </p:cNvSpPr>
          <p:nvPr>
            <p:ph type="ftr" sz="quarter" idx="19"/>
          </p:nvPr>
        </p:nvSpPr>
        <p:spPr>
          <a:xfrm>
            <a:off x="5436096" y="6305192"/>
            <a:ext cx="2555448" cy="365125"/>
          </a:xfrm>
        </p:spPr>
        <p:txBody>
          <a:bodyPr/>
          <a:lstStyle>
            <a:lvl1pPr>
              <a:defRPr>
                <a:solidFill>
                  <a:schemeClr val="bg1"/>
                </a:solidFill>
              </a:defRPr>
            </a:lvl1pPr>
          </a:lstStyle>
          <a:p>
            <a:endParaRPr lang="en-US"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Cliquez et modifiez le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e la date 6"/>
          <p:cNvSpPr>
            <a:spLocks noGrp="1"/>
          </p:cNvSpPr>
          <p:nvPr>
            <p:ph type="dt" sz="half" idx="10"/>
          </p:nvPr>
        </p:nvSpPr>
        <p:spPr/>
        <p:txBody>
          <a:bodyPr/>
          <a:lstStyle/>
          <a:p>
            <a:fld id="{7DD29756-1CC1-F44D-BEB8-008C0E0F279A}" type="datetime4">
              <a:rPr lang="fr-FR" smtClean="0"/>
              <a:t>21 septembre 2017</a:t>
            </a:fld>
            <a:endParaRPr lang="fr-FR" dirty="0"/>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fld id="{7AFB4312-E390-9341-A32A-D18A67039384}" type="slidenum">
              <a:rPr lang="en-US" smtClean="0"/>
              <a:t>‹#›</a:t>
            </a:fld>
            <a:endParaRPr lang="en-US"/>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64EFE089-C347-404B-8420-7C2C581F62C4}" type="datetime4">
              <a:rPr lang="fr-FR" smtClean="0"/>
              <a:t>21 septembre 2017</a:t>
            </a:fld>
            <a:endParaRPr lang="fr-FR" dirty="0"/>
          </a:p>
        </p:txBody>
      </p:sp>
      <p:sp>
        <p:nvSpPr>
          <p:cNvPr id="11" name="Espace réservé du numéro de diapositive 10"/>
          <p:cNvSpPr>
            <a:spLocks noGrp="1"/>
          </p:cNvSpPr>
          <p:nvPr>
            <p:ph type="sldNum" sz="quarter" idx="11"/>
          </p:nvPr>
        </p:nvSpPr>
        <p:spPr/>
        <p:txBody>
          <a:bodyPr/>
          <a:lstStyle/>
          <a:p>
            <a:fld id="{7AFB4312-E390-9341-A32A-D18A67039384}" type="slidenum">
              <a:rPr lang="en-US" smtClean="0"/>
              <a:t>‹#›</a:t>
            </a:fld>
            <a:endParaRPr lang="en-US"/>
          </a:p>
        </p:txBody>
      </p:sp>
      <p:sp>
        <p:nvSpPr>
          <p:cNvPr id="12" name="Espace réservé du pied de page 11"/>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AAA3ED0F-4127-0345-844F-292683F89A03}" type="datetime4">
              <a:rPr lang="fr-FR" smtClean="0"/>
              <a:t>21 septembre 2017</a:t>
            </a:fld>
            <a:endParaRPr lang="fr-FR" dirty="0"/>
          </a:p>
        </p:txBody>
      </p:sp>
      <p:sp>
        <p:nvSpPr>
          <p:cNvPr id="11" name="Espace réservé du numéro de diapositive 10"/>
          <p:cNvSpPr>
            <a:spLocks noGrp="1"/>
          </p:cNvSpPr>
          <p:nvPr>
            <p:ph type="sldNum" sz="quarter" idx="11"/>
          </p:nvPr>
        </p:nvSpPr>
        <p:spPr/>
        <p:txBody>
          <a:bodyPr/>
          <a:lstStyle/>
          <a:p>
            <a:fld id="{7AFB4312-E390-9341-A32A-D18A67039384}" type="slidenum">
              <a:rPr lang="en-US" smtClean="0"/>
              <a:t>‹#›</a:t>
            </a:fld>
            <a:endParaRPr lang="en-US"/>
          </a:p>
        </p:txBody>
      </p:sp>
      <p:sp>
        <p:nvSpPr>
          <p:cNvPr id="12" name="Espace réservé du pied de page 11"/>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6"/>
          </p:nvPr>
        </p:nvSpPr>
        <p:spPr/>
        <p:txBody>
          <a:bodyPr/>
          <a:lstStyle/>
          <a:p>
            <a:fld id="{EEE3D8B4-CE5A-9341-B636-4649D1C2192C}" type="datetime4">
              <a:rPr lang="fr-FR" smtClean="0"/>
              <a:t>21 septembre 2017</a:t>
            </a:fld>
            <a:endParaRPr lang="fr-FR" dirty="0"/>
          </a:p>
        </p:txBody>
      </p:sp>
      <p:sp>
        <p:nvSpPr>
          <p:cNvPr id="13" name="Espace réservé du numéro de diapositive 12"/>
          <p:cNvSpPr>
            <a:spLocks noGrp="1"/>
          </p:cNvSpPr>
          <p:nvPr>
            <p:ph type="sldNum" sz="quarter" idx="17"/>
          </p:nvPr>
        </p:nvSpPr>
        <p:spPr/>
        <p:txBody>
          <a:bodyPr/>
          <a:lstStyle/>
          <a:p>
            <a:fld id="{7AFB4312-E390-9341-A32A-D18A67039384}" type="slidenum">
              <a:rPr lang="en-US" smtClean="0"/>
              <a:t>‹#›</a:t>
            </a:fld>
            <a:endParaRPr lang="en-US"/>
          </a:p>
        </p:txBody>
      </p:sp>
      <p:sp>
        <p:nvSpPr>
          <p:cNvPr id="14" name="Espace réservé du pied de page 13"/>
          <p:cNvSpPr>
            <a:spLocks noGrp="1"/>
          </p:cNvSpPr>
          <p:nvPr>
            <p:ph type="ftr" sz="quarter" idx="18"/>
          </p:nvPr>
        </p:nvSpPr>
        <p:spPr/>
        <p:txBody>
          <a:bodyPr/>
          <a:lstStyle/>
          <a:p>
            <a:endParaRPr lang="en-US"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8"/>
          </p:nvPr>
        </p:nvSpPr>
        <p:spPr/>
        <p:txBody>
          <a:bodyPr/>
          <a:lstStyle/>
          <a:p>
            <a:fld id="{F252C4AC-4CC3-474A-B8CD-514C2BA9CF17}" type="datetime4">
              <a:rPr lang="fr-FR" smtClean="0"/>
              <a:t>21 septembre 2017</a:t>
            </a:fld>
            <a:endParaRPr lang="fr-FR" dirty="0"/>
          </a:p>
        </p:txBody>
      </p:sp>
      <p:sp>
        <p:nvSpPr>
          <p:cNvPr id="13" name="Espace réservé du numéro de diapositive 12"/>
          <p:cNvSpPr>
            <a:spLocks noGrp="1"/>
          </p:cNvSpPr>
          <p:nvPr>
            <p:ph type="sldNum" sz="quarter" idx="19"/>
          </p:nvPr>
        </p:nvSpPr>
        <p:spPr/>
        <p:txBody>
          <a:bodyPr/>
          <a:lstStyle/>
          <a:p>
            <a:fld id="{7AFB4312-E390-9341-A32A-D18A67039384}" type="slidenum">
              <a:rPr lang="en-US" smtClean="0"/>
              <a:t>‹#›</a:t>
            </a:fld>
            <a:endParaRPr lang="en-US"/>
          </a:p>
        </p:txBody>
      </p:sp>
      <p:sp>
        <p:nvSpPr>
          <p:cNvPr id="14" name="Espace réservé du pied de page 13"/>
          <p:cNvSpPr>
            <a:spLocks noGrp="1"/>
          </p:cNvSpPr>
          <p:nvPr>
            <p:ph type="ftr" sz="quarter" idx="20"/>
          </p:nvPr>
        </p:nvSpPr>
        <p:spPr/>
        <p:txBody>
          <a:bodyPr/>
          <a:lstStyle/>
          <a:p>
            <a:endParaRPr lang="en-US"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688B8B4F-BB95-4645-9759-3072CDCE533B}" type="datetime4">
              <a:rPr lang="fr-FR" smtClean="0"/>
              <a:t>21 septembre 2017</a:t>
            </a:fld>
            <a:endParaRPr lang="fr-FR" dirty="0"/>
          </a:p>
        </p:txBody>
      </p:sp>
      <p:sp>
        <p:nvSpPr>
          <p:cNvPr id="11" name="Espace réservé du numéro de diapositive 10"/>
          <p:cNvSpPr>
            <a:spLocks noGrp="1"/>
          </p:cNvSpPr>
          <p:nvPr>
            <p:ph type="sldNum" sz="quarter" idx="11"/>
          </p:nvPr>
        </p:nvSpPr>
        <p:spPr/>
        <p:txBody>
          <a:bodyPr/>
          <a:lstStyle/>
          <a:p>
            <a:fld id="{7AFB4312-E390-9341-A32A-D18A67039384}" type="slidenum">
              <a:rPr lang="en-US" smtClean="0"/>
              <a:t>‹#›</a:t>
            </a:fld>
            <a:endParaRPr lang="en-US"/>
          </a:p>
        </p:txBody>
      </p:sp>
      <p:sp>
        <p:nvSpPr>
          <p:cNvPr id="12" name="Espace réservé du pied de page 11"/>
          <p:cNvSpPr>
            <a:spLocks noGrp="1"/>
          </p:cNvSpPr>
          <p:nvPr>
            <p:ph type="ftr" sz="quarter" idx="12"/>
          </p:nvPr>
        </p:nvSpPr>
        <p:spPr/>
        <p:txBody>
          <a:bodyPr/>
          <a:lstStyle/>
          <a:p>
            <a:endParaRPr lang="en-US"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0"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305192"/>
            <a:ext cx="1450504" cy="365125"/>
          </a:xfrm>
          <a:prstGeom prst="rect">
            <a:avLst/>
          </a:prstGeom>
        </p:spPr>
        <p:txBody>
          <a:bodyPr vert="horz" lIns="0" tIns="0" rIns="0" bIns="0" rtlCol="0" anchor="ctr"/>
          <a:lstStyle>
            <a:lvl1pPr algn="l">
              <a:defRPr sz="1000" cap="all" baseline="0">
                <a:solidFill>
                  <a:schemeClr val="bg1"/>
                </a:solidFill>
              </a:defRPr>
            </a:lvl1pPr>
          </a:lstStyle>
          <a:p>
            <a:fld id="{CCAB4CCD-08BF-4348-B487-70A6B2131008}" type="datetime4">
              <a:rPr lang="fr-FR" smtClean="0"/>
              <a:t>21 septembre 2017</a:t>
            </a:fld>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endParaRPr lang="en-US"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fld id="{7AFB4312-E390-9341-A32A-D18A67039384}" type="slidenum">
              <a:rPr lang="en-US" smtClean="0"/>
              <a:t>‹#›</a:t>
            </a:fld>
            <a:endParaRPr lang="en-US"/>
          </a:p>
        </p:txBody>
      </p:sp>
    </p:spTree>
    <p:extLst>
      <p:ext uri="{BB962C8B-B14F-4D97-AF65-F5344CB8AC3E}">
        <p14:creationId xmlns:p14="http://schemas.microsoft.com/office/powerpoint/2010/main" val="1453516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20"/>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21"/>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32860" y="1253067"/>
            <a:ext cx="5540204" cy="4258970"/>
          </a:xfrm>
        </p:spPr>
        <p:txBody>
          <a:bodyPr/>
          <a:lstStyle/>
          <a:p>
            <a:pPr algn="ctr"/>
            <a:r>
              <a:rPr lang="fr-FR" sz="3200" b="1" cap="none" dirty="0" smtClean="0">
                <a:solidFill>
                  <a:schemeClr val="tx1"/>
                </a:solidFill>
              </a:rPr>
              <a:t>LISA / AIT :</a:t>
            </a:r>
            <a:r>
              <a:rPr lang="fr-FR" sz="3200" cap="none" dirty="0" smtClean="0">
                <a:solidFill>
                  <a:schemeClr val="tx1"/>
                </a:solidFill>
              </a:rPr>
              <a:t/>
            </a:r>
            <a:br>
              <a:rPr lang="fr-FR" sz="3200" cap="none" dirty="0" smtClean="0">
                <a:solidFill>
                  <a:schemeClr val="tx1"/>
                </a:solidFill>
              </a:rPr>
            </a:br>
            <a:r>
              <a:rPr lang="fr-FR" sz="3200" cap="none" dirty="0" smtClean="0">
                <a:solidFill>
                  <a:schemeClr val="tx1"/>
                </a:solidFill>
              </a:rPr>
              <a:t/>
            </a:r>
            <a:br>
              <a:rPr lang="fr-FR" sz="3200" cap="none" dirty="0" smtClean="0">
                <a:solidFill>
                  <a:schemeClr val="tx1"/>
                </a:solidFill>
              </a:rPr>
            </a:br>
            <a:r>
              <a:rPr lang="fr-FR" sz="3200" cap="none" dirty="0" smtClean="0">
                <a:solidFill>
                  <a:schemeClr val="tx1"/>
                </a:solidFill>
              </a:rPr>
              <a:t>Compétences </a:t>
            </a:r>
            <a:br>
              <a:rPr lang="fr-FR" sz="3200" cap="none" dirty="0" smtClean="0">
                <a:solidFill>
                  <a:schemeClr val="tx1"/>
                </a:solidFill>
              </a:rPr>
            </a:br>
            <a:r>
              <a:rPr lang="fr-FR" sz="3200" cap="none" dirty="0" smtClean="0">
                <a:solidFill>
                  <a:schemeClr val="tx1"/>
                </a:solidFill>
              </a:rPr>
              <a:t>&amp;</a:t>
            </a:r>
            <a:br>
              <a:rPr lang="fr-FR" sz="3200" cap="none" dirty="0" smtClean="0">
                <a:solidFill>
                  <a:schemeClr val="tx1"/>
                </a:solidFill>
              </a:rPr>
            </a:br>
            <a:r>
              <a:rPr lang="fr-FR" sz="3200" cap="none" dirty="0" smtClean="0">
                <a:solidFill>
                  <a:schemeClr val="tx1"/>
                </a:solidFill>
              </a:rPr>
              <a:t> Infrastructures </a:t>
            </a:r>
            <a:r>
              <a:rPr lang="fr-FR" sz="3200" cap="none" dirty="0">
                <a:solidFill>
                  <a:schemeClr val="tx1"/>
                </a:solidFill>
              </a:rPr>
              <a:t>techniques </a:t>
            </a:r>
            <a:r>
              <a:rPr lang="fr-FR" sz="3200" cap="none" dirty="0" smtClean="0">
                <a:solidFill>
                  <a:schemeClr val="tx1"/>
                </a:solidFill>
              </a:rPr>
              <a:t>au Département d ’Astrophysique </a:t>
            </a:r>
            <a:br>
              <a:rPr lang="fr-FR" sz="3200" cap="none" dirty="0" smtClean="0">
                <a:solidFill>
                  <a:schemeClr val="tx1"/>
                </a:solidFill>
              </a:rPr>
            </a:br>
            <a:r>
              <a:rPr lang="fr-FR" sz="3200" cap="none" dirty="0" smtClean="0">
                <a:solidFill>
                  <a:schemeClr val="tx1"/>
                </a:solidFill>
              </a:rPr>
              <a:t>(CEA / IRFU)</a:t>
            </a:r>
            <a:br>
              <a:rPr lang="fr-FR" sz="3200" cap="none" dirty="0" smtClean="0">
                <a:solidFill>
                  <a:schemeClr val="tx1"/>
                </a:solidFill>
              </a:rPr>
            </a:br>
            <a:r>
              <a:rPr lang="fr-FR" sz="3200" cap="none" dirty="0">
                <a:solidFill>
                  <a:schemeClr val="tx1"/>
                </a:solidFill>
              </a:rPr>
              <a:t/>
            </a:r>
            <a:br>
              <a:rPr lang="fr-FR" sz="3200" cap="none" dirty="0">
                <a:solidFill>
                  <a:schemeClr val="tx1"/>
                </a:solidFill>
              </a:rPr>
            </a:br>
            <a:r>
              <a:rPr lang="fr-FR" sz="3200" cap="none" dirty="0" smtClean="0">
                <a:solidFill>
                  <a:schemeClr val="tx1"/>
                </a:solidFill>
              </a:rPr>
              <a:t>UMR AIM</a:t>
            </a:r>
            <a:endParaRPr lang="fr-FR" sz="3200" cap="none" dirty="0">
              <a:solidFill>
                <a:schemeClr val="tx1"/>
              </a:solidFill>
            </a:endParaRPr>
          </a:p>
        </p:txBody>
      </p:sp>
      <p:sp>
        <p:nvSpPr>
          <p:cNvPr id="4" name="Espace réservé du texte 3"/>
          <p:cNvSpPr>
            <a:spLocks noGrp="1"/>
          </p:cNvSpPr>
          <p:nvPr>
            <p:ph type="body" sz="quarter" idx="13"/>
          </p:nvPr>
        </p:nvSpPr>
        <p:spPr>
          <a:xfrm>
            <a:off x="3680600" y="5338853"/>
            <a:ext cx="4788464" cy="1224136"/>
          </a:xfrm>
        </p:spPr>
        <p:txBody>
          <a:bodyPr/>
          <a:lstStyle/>
          <a:p>
            <a:r>
              <a:rPr lang="fr-FR" sz="1050" dirty="0" smtClean="0"/>
              <a:t>Préparation LISA France (AIT LISA) </a:t>
            </a:r>
          </a:p>
          <a:p>
            <a:r>
              <a:rPr lang="fr-FR" sz="1050" dirty="0" smtClean="0"/>
              <a:t>Michel Berthé</a:t>
            </a:r>
          </a:p>
          <a:p>
            <a:r>
              <a:rPr lang="fr-FR" sz="1050" dirty="0" smtClean="0"/>
              <a:t>APC : 22 Septembre 2017</a:t>
            </a:r>
            <a:endParaRPr lang="fr-FR" sz="1050" dirty="0"/>
          </a:p>
        </p:txBody>
      </p:sp>
    </p:spTree>
    <p:extLst>
      <p:ext uri="{BB962C8B-B14F-4D97-AF65-F5344CB8AC3E}">
        <p14:creationId xmlns:p14="http://schemas.microsoft.com/office/powerpoint/2010/main" val="5861791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none" dirty="0" smtClean="0"/>
              <a:t>Infrastructures </a:t>
            </a:r>
            <a:r>
              <a:rPr lang="fr-FR" cap="none" dirty="0" err="1" smtClean="0"/>
              <a:t>Dap</a:t>
            </a:r>
            <a:r>
              <a:rPr lang="fr-FR" cap="none" dirty="0" smtClean="0"/>
              <a:t> / AIM : salles propres</a:t>
            </a:r>
            <a:endParaRPr lang="fr-FR" cap="non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67" y="2703779"/>
            <a:ext cx="10603367" cy="1386061"/>
          </a:xfrm>
          <a:prstGeom prst="rect">
            <a:avLst/>
          </a:prstGeom>
        </p:spPr>
      </p:pic>
      <p:sp>
        <p:nvSpPr>
          <p:cNvPr id="4" name="Ellipse 3"/>
          <p:cNvSpPr/>
          <p:nvPr/>
        </p:nvSpPr>
        <p:spPr>
          <a:xfrm>
            <a:off x="1437704" y="3149925"/>
            <a:ext cx="624254" cy="219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a:stCxn id="4" idx="3"/>
          </p:cNvCxnSpPr>
          <p:nvPr/>
        </p:nvCxnSpPr>
        <p:spPr>
          <a:xfrm flipH="1">
            <a:off x="1032933" y="3337543"/>
            <a:ext cx="496191" cy="161545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26477" y="5012267"/>
            <a:ext cx="4897315" cy="369332"/>
          </a:xfrm>
          <a:prstGeom prst="rect">
            <a:avLst/>
          </a:prstGeom>
          <a:noFill/>
        </p:spPr>
        <p:txBody>
          <a:bodyPr wrap="square" rtlCol="0">
            <a:spAutoFit/>
          </a:bodyPr>
          <a:lstStyle/>
          <a:p>
            <a:r>
              <a:rPr lang="fr-FR" dirty="0" smtClean="0">
                <a:solidFill>
                  <a:srgbClr val="FF0000"/>
                </a:solidFill>
              </a:rPr>
              <a:t>Iso 5 au </a:t>
            </a:r>
            <a:r>
              <a:rPr lang="fr-FR" dirty="0" err="1" smtClean="0">
                <a:solidFill>
                  <a:srgbClr val="FF0000"/>
                </a:solidFill>
              </a:rPr>
              <a:t>DAp</a:t>
            </a:r>
            <a:r>
              <a:rPr lang="fr-FR" dirty="0" smtClean="0">
                <a:solidFill>
                  <a:srgbClr val="FF0000"/>
                </a:solidFill>
              </a:rPr>
              <a:t>/AIM : 16 m</a:t>
            </a:r>
            <a:r>
              <a:rPr lang="fr-FR" baseline="30000" dirty="0" smtClean="0">
                <a:solidFill>
                  <a:srgbClr val="FF0000"/>
                </a:solidFill>
              </a:rPr>
              <a:t>2</a:t>
            </a:r>
            <a:r>
              <a:rPr lang="fr-FR" dirty="0" smtClean="0">
                <a:solidFill>
                  <a:srgbClr val="FF0000"/>
                </a:solidFill>
              </a:rPr>
              <a:t> + 6 m</a:t>
            </a:r>
            <a:r>
              <a:rPr lang="fr-FR" baseline="30000" dirty="0" smtClean="0">
                <a:solidFill>
                  <a:srgbClr val="FF0000"/>
                </a:solidFill>
              </a:rPr>
              <a:t>2</a:t>
            </a:r>
            <a:endParaRPr lang="fr-FR" baseline="30000" dirty="0">
              <a:solidFill>
                <a:srgbClr val="FF0000"/>
              </a:solidFill>
            </a:endParaRPr>
          </a:p>
        </p:txBody>
      </p:sp>
    </p:spTree>
    <p:extLst>
      <p:ext uri="{BB962C8B-B14F-4D97-AF65-F5344CB8AC3E}">
        <p14:creationId xmlns:p14="http://schemas.microsoft.com/office/powerpoint/2010/main" val="78371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endParaRPr lang="en-US">
              <a:latin typeface="Verdana" charset="0"/>
              <a:ea typeface="ヒラギノ角ゴ Pro W3" charset="0"/>
              <a:cs typeface="ヒラギノ角ゴ Pro W3" charset="0"/>
            </a:endParaRPr>
          </a:p>
        </p:txBody>
      </p:sp>
      <p:pic>
        <p:nvPicPr>
          <p:cNvPr id="33794" name="Image 1" descr="IMG_128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
            <a:ext cx="9209852" cy="6878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58404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3" name="Image 2" descr="IMG_20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508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3" name="Image 2" descr="IMG_20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0984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eaeuclid2016Web08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428"/>
            <a:ext cx="9143999" cy="6848572"/>
          </a:xfrm>
          <a:prstGeom prst="rect">
            <a:avLst/>
          </a:prstGeom>
        </p:spPr>
      </p:pic>
      <p:sp>
        <p:nvSpPr>
          <p:cNvPr id="12" name="ZoneTexte 11"/>
          <p:cNvSpPr txBox="1"/>
          <p:nvPr/>
        </p:nvSpPr>
        <p:spPr>
          <a:xfrm>
            <a:off x="1" y="6573868"/>
            <a:ext cx="1058290" cy="184666"/>
          </a:xfrm>
          <a:prstGeom prst="rect">
            <a:avLst/>
          </a:prstGeom>
          <a:noFill/>
        </p:spPr>
        <p:txBody>
          <a:bodyPr wrap="none" rtlCol="0">
            <a:spAutoFit/>
          </a:bodyPr>
          <a:lstStyle/>
          <a:p>
            <a:r>
              <a:rPr lang="de-DE" sz="600" dirty="0" smtClean="0">
                <a:solidFill>
                  <a:schemeClr val="bg1"/>
                </a:solidFill>
              </a:rPr>
              <a:t>© Laurence </a:t>
            </a:r>
            <a:r>
              <a:rPr lang="de-DE" sz="600" dirty="0" err="1" smtClean="0">
                <a:solidFill>
                  <a:schemeClr val="bg1"/>
                </a:solidFill>
              </a:rPr>
              <a:t>Godart</a:t>
            </a:r>
            <a:r>
              <a:rPr lang="de-DE" sz="600" dirty="0" smtClean="0">
                <a:solidFill>
                  <a:schemeClr val="bg1"/>
                </a:solidFill>
              </a:rPr>
              <a:t> / CEA</a:t>
            </a:r>
          </a:p>
        </p:txBody>
      </p:sp>
    </p:spTree>
    <p:extLst>
      <p:ext uri="{BB962C8B-B14F-4D97-AF65-F5344CB8AC3E}">
        <p14:creationId xmlns:p14="http://schemas.microsoft.com/office/powerpoint/2010/main" val="3093760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xmlns:p14="http://schemas.microsoft.com/office/powerpoint/2010/main" spd="slow" advClick="0" advTm="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4" descr="hobbys"/>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127000"/>
            <a:ext cx="9144000" cy="698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 name="_s1047"/>
          <p:cNvSpPr>
            <a:spLocks noChangeArrowheads="1"/>
          </p:cNvSpPr>
          <p:nvPr/>
        </p:nvSpPr>
        <p:spPr bwMode="auto">
          <a:xfrm>
            <a:off x="5902977" y="4295461"/>
            <a:ext cx="3241023" cy="1263521"/>
          </a:xfrm>
          <a:prstGeom prst="roundRect">
            <a:avLst>
              <a:gd name="adj" fmla="val 16667"/>
            </a:avLst>
          </a:prstGeom>
          <a:solidFill>
            <a:srgbClr val="000000"/>
          </a:solidFill>
          <a:ln w="57150">
            <a:solidFill>
              <a:srgbClr val="0091C3"/>
            </a:solidFill>
            <a:round/>
            <a:headEnd/>
            <a:tailEnd/>
          </a:ln>
        </p:spPr>
        <p:txBody>
          <a:bodyPr wrap="none" lIns="10185" tIns="5090" rIns="10185" bIns="5090" anchor="ctr"/>
          <a:lstStyle/>
          <a:p>
            <a:pPr algn="ctr" defTabSz="957263"/>
            <a:endParaRPr lang="en-GB" sz="2000" b="1" dirty="0">
              <a:solidFill>
                <a:srgbClr val="FF9900"/>
              </a:solidFill>
            </a:endParaRPr>
          </a:p>
          <a:p>
            <a:pPr algn="ctr" defTabSz="957263"/>
            <a:r>
              <a:rPr lang="en-GB" sz="2000" b="1" dirty="0">
                <a:solidFill>
                  <a:schemeClr val="accent2">
                    <a:lumMod val="20000"/>
                    <a:lumOff val="80000"/>
                  </a:schemeClr>
                </a:solidFill>
              </a:rPr>
              <a:t>Modelling</a:t>
            </a:r>
          </a:p>
          <a:p>
            <a:pPr algn="ctr" defTabSz="957263"/>
            <a:r>
              <a:rPr lang="en-GB" sz="2000" b="1" dirty="0">
                <a:solidFill>
                  <a:schemeClr val="accent2">
                    <a:lumMod val="20000"/>
                    <a:lumOff val="80000"/>
                  </a:schemeClr>
                </a:solidFill>
              </a:rPr>
              <a:t>Multi-scales numerical </a:t>
            </a:r>
          </a:p>
          <a:p>
            <a:pPr algn="ctr" defTabSz="957263"/>
            <a:r>
              <a:rPr lang="en-GB" sz="2000" b="1" dirty="0">
                <a:solidFill>
                  <a:schemeClr val="accent2">
                    <a:lumMod val="20000"/>
                    <a:lumOff val="80000"/>
                  </a:schemeClr>
                </a:solidFill>
              </a:rPr>
              <a:t>simulations</a:t>
            </a:r>
          </a:p>
          <a:p>
            <a:pPr algn="ctr" defTabSz="957263"/>
            <a:endParaRPr lang="en-GB" sz="2000" b="1" dirty="0">
              <a:solidFill>
                <a:srgbClr val="FF9900"/>
              </a:solidFill>
            </a:endParaRPr>
          </a:p>
        </p:txBody>
      </p:sp>
      <p:sp>
        <p:nvSpPr>
          <p:cNvPr id="104456" name="_s1051"/>
          <p:cNvSpPr>
            <a:spLocks noChangeArrowheads="1"/>
          </p:cNvSpPr>
          <p:nvPr/>
        </p:nvSpPr>
        <p:spPr bwMode="auto">
          <a:xfrm>
            <a:off x="3455882" y="709309"/>
            <a:ext cx="2571543" cy="1278527"/>
          </a:xfrm>
          <a:prstGeom prst="roundRect">
            <a:avLst>
              <a:gd name="adj" fmla="val 16667"/>
            </a:avLst>
          </a:prstGeom>
          <a:solidFill>
            <a:schemeClr val="tx1"/>
          </a:solidFill>
          <a:ln w="57150" cmpd="sng">
            <a:solidFill>
              <a:srgbClr val="0091C3"/>
            </a:solidFill>
            <a:round/>
            <a:headEnd/>
            <a:tailEnd/>
          </a:ln>
        </p:spPr>
        <p:txBody>
          <a:bodyPr wrap="none" lIns="10185" tIns="5090" rIns="10185" bIns="5090" anchor="ctr"/>
          <a:lstStyle/>
          <a:p>
            <a:pPr algn="ctr" defTabSz="957263">
              <a:defRPr/>
            </a:pPr>
            <a:r>
              <a:rPr lang="en-GB" sz="2000" b="1" dirty="0">
                <a:solidFill>
                  <a:schemeClr val="accent3">
                    <a:lumMod val="75000"/>
                  </a:schemeClr>
                </a:solidFill>
                <a:latin typeface="Arial"/>
              </a:rPr>
              <a:t>Multi-wavelengths</a:t>
            </a:r>
          </a:p>
          <a:p>
            <a:pPr algn="ctr" defTabSz="957263">
              <a:defRPr/>
            </a:pPr>
            <a:r>
              <a:rPr lang="en-GB" sz="2000" b="1" dirty="0">
                <a:solidFill>
                  <a:schemeClr val="accent3">
                    <a:lumMod val="75000"/>
                  </a:schemeClr>
                </a:solidFill>
                <a:latin typeface="Arial"/>
              </a:rPr>
              <a:t>observations </a:t>
            </a:r>
          </a:p>
        </p:txBody>
      </p:sp>
      <p:sp>
        <p:nvSpPr>
          <p:cNvPr id="26628" name="_s1047"/>
          <p:cNvSpPr>
            <a:spLocks noChangeArrowheads="1"/>
          </p:cNvSpPr>
          <p:nvPr/>
        </p:nvSpPr>
        <p:spPr bwMode="auto">
          <a:xfrm>
            <a:off x="136525" y="4179937"/>
            <a:ext cx="3283347" cy="1379045"/>
          </a:xfrm>
          <a:prstGeom prst="roundRect">
            <a:avLst>
              <a:gd name="adj" fmla="val 16667"/>
            </a:avLst>
          </a:prstGeom>
          <a:solidFill>
            <a:srgbClr val="000000"/>
          </a:solidFill>
          <a:ln w="57150">
            <a:solidFill>
              <a:srgbClr val="0091C3"/>
            </a:solidFill>
            <a:round/>
            <a:headEnd/>
            <a:tailEnd/>
          </a:ln>
        </p:spPr>
        <p:txBody>
          <a:bodyPr wrap="none" lIns="10185" tIns="5090" rIns="10185" bIns="5090" anchor="ctr"/>
          <a:lstStyle/>
          <a:p>
            <a:pPr algn="ctr" defTabSz="957263"/>
            <a:r>
              <a:rPr lang="en-GB" sz="2000" b="1" dirty="0">
                <a:solidFill>
                  <a:srgbClr val="D6D6F5"/>
                </a:solidFill>
              </a:rPr>
              <a:t>Dedicated instrumentation </a:t>
            </a:r>
          </a:p>
          <a:p>
            <a:pPr algn="ctr" defTabSz="957263"/>
            <a:r>
              <a:rPr lang="en-GB" sz="2000" b="1" dirty="0">
                <a:solidFill>
                  <a:srgbClr val="D6D6F5"/>
                </a:solidFill>
              </a:rPr>
              <a:t>(Space and ground-based)</a:t>
            </a:r>
          </a:p>
        </p:txBody>
      </p:sp>
      <p:sp>
        <p:nvSpPr>
          <p:cNvPr id="26629" name="Line 10"/>
          <p:cNvSpPr>
            <a:spLocks noChangeShapeType="1"/>
          </p:cNvSpPr>
          <p:nvPr/>
        </p:nvSpPr>
        <p:spPr bwMode="auto">
          <a:xfrm flipV="1">
            <a:off x="1780875" y="2293846"/>
            <a:ext cx="1123950" cy="1582737"/>
          </a:xfrm>
          <a:prstGeom prst="line">
            <a:avLst/>
          </a:prstGeom>
          <a:noFill/>
          <a:ln w="57150" cmpd="sng">
            <a:solidFill>
              <a:srgbClr val="FFFFFF"/>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6630" name="Line 11"/>
          <p:cNvSpPr>
            <a:spLocks noChangeShapeType="1"/>
          </p:cNvSpPr>
          <p:nvPr/>
        </p:nvSpPr>
        <p:spPr bwMode="auto">
          <a:xfrm>
            <a:off x="3563888" y="4725145"/>
            <a:ext cx="2236186" cy="42776"/>
          </a:xfrm>
          <a:prstGeom prst="line">
            <a:avLst/>
          </a:prstGeom>
          <a:noFill/>
          <a:ln w="57150" cmpd="sng">
            <a:solidFill>
              <a:srgbClr val="FFFFFF"/>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6631" name="Line 12"/>
          <p:cNvSpPr>
            <a:spLocks noChangeShapeType="1"/>
          </p:cNvSpPr>
          <p:nvPr/>
        </p:nvSpPr>
        <p:spPr bwMode="auto">
          <a:xfrm flipH="1" flipV="1">
            <a:off x="6394753" y="2277971"/>
            <a:ext cx="1446212" cy="1697037"/>
          </a:xfrm>
          <a:prstGeom prst="line">
            <a:avLst/>
          </a:prstGeom>
          <a:noFill/>
          <a:ln w="57150" cmpd="sng">
            <a:solidFill>
              <a:srgbClr val="FFFFFF"/>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26633" name="ZoneTexte 2"/>
          <p:cNvSpPr txBox="1">
            <a:spLocks noChangeArrowheads="1"/>
          </p:cNvSpPr>
          <p:nvPr/>
        </p:nvSpPr>
        <p:spPr bwMode="auto">
          <a:xfrm>
            <a:off x="1720726" y="6396336"/>
            <a:ext cx="57699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GB" b="1" dirty="0" smtClean="0">
                <a:solidFill>
                  <a:schemeClr val="bg1"/>
                </a:solidFill>
              </a:rPr>
              <a:t>Excellence </a:t>
            </a:r>
            <a:r>
              <a:rPr lang="en-GB" b="1" dirty="0" err="1" smtClean="0">
                <a:solidFill>
                  <a:schemeClr val="bg1"/>
                </a:solidFill>
              </a:rPr>
              <a:t>scientifique</a:t>
            </a:r>
            <a:r>
              <a:rPr lang="en-GB" b="1" dirty="0" smtClean="0">
                <a:solidFill>
                  <a:schemeClr val="bg1"/>
                </a:solidFill>
              </a:rPr>
              <a:t> et technique</a:t>
            </a:r>
            <a:endParaRPr lang="en-GB" b="1" dirty="0">
              <a:solidFill>
                <a:schemeClr val="bg1"/>
              </a:solidFill>
            </a:endParaRPr>
          </a:p>
        </p:txBody>
      </p:sp>
      <p:sp>
        <p:nvSpPr>
          <p:cNvPr id="26645" name="Text Box 9"/>
          <p:cNvSpPr txBox="1">
            <a:spLocks noChangeArrowheads="1"/>
          </p:cNvSpPr>
          <p:nvPr/>
        </p:nvSpPr>
        <p:spPr bwMode="auto">
          <a:xfrm>
            <a:off x="1108915" y="5780736"/>
            <a:ext cx="781050" cy="400105"/>
          </a:xfrm>
          <a:prstGeom prst="rect">
            <a:avLst/>
          </a:prstGeom>
          <a:solidFill>
            <a:srgbClr val="000000"/>
          </a:solidFill>
          <a:ln w="28575">
            <a:solidFill>
              <a:srgbClr val="4F81BD"/>
            </a:solidFill>
            <a:prstDash val="dot"/>
            <a:miter lim="800000"/>
            <a:headEnd/>
            <a:tailEnd/>
          </a:ln>
        </p:spPr>
        <p:txBody>
          <a:bodyPr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2000" b="1" dirty="0">
                <a:solidFill>
                  <a:srgbClr val="FFFFFF"/>
                </a:solidFill>
              </a:rPr>
              <a:t>R&amp;D </a:t>
            </a:r>
          </a:p>
        </p:txBody>
      </p:sp>
      <p:sp>
        <p:nvSpPr>
          <p:cNvPr id="26648" name="Espace réservé du numéro de diapositive 7"/>
          <p:cNvSpPr>
            <a:spLocks noGrp="1"/>
          </p:cNvSpPr>
          <p:nvPr>
            <p:ph type="sldNum" sz="quarter" idx="4294967295"/>
          </p:nvPr>
        </p:nvSpPr>
        <p:spPr bwMode="auto">
          <a:xfrm>
            <a:off x="8024816" y="6303969"/>
            <a:ext cx="1119187"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800"/>
              <a:t>|  </a:t>
            </a:r>
            <a:fld id="{7B9DAAAB-6028-954E-8C1F-CAFC50A0248D}" type="slidenum">
              <a:rPr lang="fr-FR" sz="1800"/>
              <a:pPr/>
              <a:t>2</a:t>
            </a:fld>
            <a:endParaRPr lang="fr-FR" sz="1800"/>
          </a:p>
        </p:txBody>
      </p:sp>
      <p:sp>
        <p:nvSpPr>
          <p:cNvPr id="2" name="ZoneTexte 1"/>
          <p:cNvSpPr txBox="1"/>
          <p:nvPr/>
        </p:nvSpPr>
        <p:spPr>
          <a:xfrm>
            <a:off x="3073652" y="2236384"/>
            <a:ext cx="3394984" cy="2246769"/>
          </a:xfrm>
          <a:prstGeom prst="rect">
            <a:avLst/>
          </a:prstGeom>
          <a:noFill/>
        </p:spPr>
        <p:txBody>
          <a:bodyPr wrap="square" rtlCol="0">
            <a:spAutoFit/>
          </a:bodyPr>
          <a:lstStyle/>
          <a:p>
            <a:pPr algn="ctr"/>
            <a:r>
              <a:rPr lang="fr-FR" sz="2000" dirty="0" smtClean="0">
                <a:solidFill>
                  <a:srgbClr val="FFFFFF"/>
                </a:solidFill>
              </a:rPr>
              <a:t>Comment l’Univers évolue ?</a:t>
            </a:r>
          </a:p>
          <a:p>
            <a:pPr algn="ctr"/>
            <a:r>
              <a:rPr lang="fr-FR" sz="2000" dirty="0" smtClean="0">
                <a:solidFill>
                  <a:srgbClr val="FFFFFF"/>
                </a:solidFill>
              </a:rPr>
              <a:t>De quoi est il constitué ? Quelles lois le régissent ?</a:t>
            </a:r>
          </a:p>
          <a:p>
            <a:pPr algn="ctr"/>
            <a:r>
              <a:rPr lang="fr-FR" sz="2000" dirty="0" smtClean="0">
                <a:solidFill>
                  <a:srgbClr val="FFFFFF"/>
                </a:solidFill>
              </a:rPr>
              <a:t>Comment se forment les planètes, les étoiles, les galaxies et amas de galaxie ?</a:t>
            </a:r>
          </a:p>
        </p:txBody>
      </p:sp>
      <p:sp>
        <p:nvSpPr>
          <p:cNvPr id="33" name="Text Box 9"/>
          <p:cNvSpPr txBox="1">
            <a:spLocks noChangeArrowheads="1"/>
          </p:cNvSpPr>
          <p:nvPr/>
        </p:nvSpPr>
        <p:spPr bwMode="auto">
          <a:xfrm>
            <a:off x="1294055" y="1842247"/>
            <a:ext cx="1263604" cy="707882"/>
          </a:xfrm>
          <a:prstGeom prst="rect">
            <a:avLst/>
          </a:prstGeom>
          <a:solidFill>
            <a:srgbClr val="000000"/>
          </a:solidFill>
          <a:ln w="28575">
            <a:solidFill>
              <a:srgbClr val="3366FF"/>
            </a:solidFill>
            <a:prstDash val="dot"/>
            <a:miter lim="800000"/>
            <a:headEnd/>
            <a:tailEnd/>
          </a:ln>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2000" b="1" dirty="0" smtClean="0">
                <a:solidFill>
                  <a:srgbClr val="FFFFFF"/>
                </a:solidFill>
              </a:rPr>
              <a:t>Segment sol </a:t>
            </a:r>
            <a:endParaRPr lang="fr-FR" sz="2000" b="1" dirty="0">
              <a:solidFill>
                <a:srgbClr val="FFFFFF"/>
              </a:solidFill>
            </a:endParaRPr>
          </a:p>
        </p:txBody>
      </p:sp>
      <p:sp>
        <p:nvSpPr>
          <p:cNvPr id="34" name="Text Box 9"/>
          <p:cNvSpPr txBox="1">
            <a:spLocks noChangeArrowheads="1"/>
          </p:cNvSpPr>
          <p:nvPr/>
        </p:nvSpPr>
        <p:spPr bwMode="auto">
          <a:xfrm>
            <a:off x="7039638" y="1791457"/>
            <a:ext cx="1492801" cy="1015659"/>
          </a:xfrm>
          <a:prstGeom prst="rect">
            <a:avLst/>
          </a:prstGeom>
          <a:solidFill>
            <a:srgbClr val="000000"/>
          </a:solidFill>
          <a:ln w="28575">
            <a:solidFill>
              <a:srgbClr val="3366FF"/>
            </a:solidFill>
            <a:prstDash val="dot"/>
            <a:miter lim="800000"/>
            <a:headEnd/>
            <a:tailEnd/>
          </a:ln>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2000" b="1" dirty="0" smtClean="0">
                <a:solidFill>
                  <a:srgbClr val="FFFFFF"/>
                </a:solidFill>
              </a:rPr>
              <a:t>Analyse statistique du signal</a:t>
            </a:r>
            <a:endParaRPr lang="fr-FR" sz="2000" b="1" dirty="0">
              <a:solidFill>
                <a:srgbClr val="FFFFFF"/>
              </a:solidFill>
            </a:endParaRPr>
          </a:p>
        </p:txBody>
      </p:sp>
      <p:sp>
        <p:nvSpPr>
          <p:cNvPr id="35" name="Text Box 9"/>
          <p:cNvSpPr txBox="1">
            <a:spLocks noChangeArrowheads="1"/>
          </p:cNvSpPr>
          <p:nvPr/>
        </p:nvSpPr>
        <p:spPr bwMode="auto">
          <a:xfrm>
            <a:off x="6439813" y="5652715"/>
            <a:ext cx="2177051" cy="707882"/>
          </a:xfrm>
          <a:prstGeom prst="rect">
            <a:avLst/>
          </a:prstGeom>
          <a:solidFill>
            <a:srgbClr val="000000"/>
          </a:solidFill>
          <a:ln w="28575">
            <a:solidFill>
              <a:srgbClr val="3366FF"/>
            </a:solidFill>
            <a:prstDash val="dot"/>
            <a:miter lim="800000"/>
            <a:headEnd/>
            <a:tailEnd/>
          </a:ln>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2000" b="1" dirty="0" smtClean="0">
                <a:solidFill>
                  <a:srgbClr val="FFFFFF"/>
                </a:solidFill>
              </a:rPr>
              <a:t>Expérience de laboratoire</a:t>
            </a:r>
            <a:endParaRPr lang="fr-FR" sz="2000" b="1" dirty="0">
              <a:solidFill>
                <a:srgbClr val="FFFFFF"/>
              </a:solidFill>
            </a:endParaRPr>
          </a:p>
        </p:txBody>
      </p:sp>
    </p:spTree>
    <p:extLst>
      <p:ext uri="{BB962C8B-B14F-4D97-AF65-F5344CB8AC3E}">
        <p14:creationId xmlns:p14="http://schemas.microsoft.com/office/powerpoint/2010/main" val="11228435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4800" y="137890"/>
            <a:ext cx="4931133" cy="908720"/>
          </a:xfrm>
        </p:spPr>
        <p:txBody>
          <a:bodyPr/>
          <a:lstStyle/>
          <a:p>
            <a:r>
              <a:rPr lang="fr-FR" cap="none" dirty="0" smtClean="0"/>
              <a:t>L’Instrumentation </a:t>
            </a:r>
            <a:r>
              <a:rPr lang="fr-FR" cap="none" dirty="0" err="1" smtClean="0"/>
              <a:t>spatilae</a:t>
            </a:r>
            <a:r>
              <a:rPr lang="fr-FR" cap="none" dirty="0" smtClean="0"/>
              <a:t> au CEA</a:t>
            </a:r>
            <a:endParaRPr lang="fr-FR" cap="none"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2077"/>
            <a:ext cx="9144000" cy="5446059"/>
          </a:xfrm>
          <a:prstGeom prst="rect">
            <a:avLst/>
          </a:prstGeom>
        </p:spPr>
      </p:pic>
    </p:spTree>
    <p:extLst>
      <p:ext uri="{BB962C8B-B14F-4D97-AF65-F5344CB8AC3E}">
        <p14:creationId xmlns:p14="http://schemas.microsoft.com/office/powerpoint/2010/main" val="460950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er 65"/>
          <p:cNvGrpSpPr/>
          <p:nvPr/>
        </p:nvGrpSpPr>
        <p:grpSpPr>
          <a:xfrm>
            <a:off x="1287944" y="477597"/>
            <a:ext cx="7655680" cy="6191763"/>
            <a:chOff x="1287942" y="544330"/>
            <a:chExt cx="7655680" cy="6191762"/>
          </a:xfrm>
        </p:grpSpPr>
        <p:sp>
          <p:nvSpPr>
            <p:cNvPr id="4" name="Rectangle 3"/>
            <p:cNvSpPr/>
            <p:nvPr/>
          </p:nvSpPr>
          <p:spPr>
            <a:xfrm>
              <a:off x="1379145" y="544330"/>
              <a:ext cx="7540859" cy="6191762"/>
            </a:xfrm>
            <a:prstGeom prst="rect">
              <a:avLst/>
            </a:prstGeom>
            <a:gradFill flip="none" rotWithShape="1">
              <a:gsLst>
                <a:gs pos="0">
                  <a:srgbClr val="E5F7FF"/>
                </a:gs>
                <a:gs pos="100000">
                  <a:srgbClr val="0000FF"/>
                </a:gs>
                <a:gs pos="28000">
                  <a:srgbClr val="E5F7FF"/>
                </a:gs>
              </a:gsLst>
              <a:lin ang="1674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52" name="Connecteur droit 51"/>
            <p:cNvCxnSpPr/>
            <p:nvPr/>
          </p:nvCxnSpPr>
          <p:spPr>
            <a:xfrm flipV="1">
              <a:off x="1292718" y="862776"/>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Connecteur droit 52"/>
            <p:cNvCxnSpPr/>
            <p:nvPr/>
          </p:nvCxnSpPr>
          <p:spPr>
            <a:xfrm flipV="1">
              <a:off x="1300707" y="1459527"/>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1300707" y="6358950"/>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flipV="1">
              <a:off x="1292719" y="5827580"/>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Connecteur droit 46"/>
            <p:cNvCxnSpPr/>
            <p:nvPr/>
          </p:nvCxnSpPr>
          <p:spPr>
            <a:xfrm flipV="1">
              <a:off x="1292719" y="5175422"/>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Connecteur droit 48"/>
            <p:cNvCxnSpPr/>
            <p:nvPr/>
          </p:nvCxnSpPr>
          <p:spPr>
            <a:xfrm flipV="1">
              <a:off x="1292719" y="3972935"/>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Connecteur droit 49"/>
            <p:cNvCxnSpPr/>
            <p:nvPr/>
          </p:nvCxnSpPr>
          <p:spPr>
            <a:xfrm flipV="1">
              <a:off x="1292718" y="3349038"/>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flipV="1">
              <a:off x="1292718" y="2758693"/>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Connecteur droit 61"/>
            <p:cNvCxnSpPr/>
            <p:nvPr/>
          </p:nvCxnSpPr>
          <p:spPr>
            <a:xfrm flipV="1">
              <a:off x="1287942" y="2194393"/>
              <a:ext cx="7642915" cy="22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Connecteur droit 47"/>
            <p:cNvCxnSpPr/>
            <p:nvPr/>
          </p:nvCxnSpPr>
          <p:spPr>
            <a:xfrm flipV="1">
              <a:off x="1292719" y="4613255"/>
              <a:ext cx="7642915" cy="2268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Flèche vers le haut 14"/>
          <p:cNvSpPr/>
          <p:nvPr/>
        </p:nvSpPr>
        <p:spPr>
          <a:xfrm>
            <a:off x="2126264" y="413088"/>
            <a:ext cx="634587" cy="641480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Flèche vers le haut 63"/>
          <p:cNvSpPr/>
          <p:nvPr/>
        </p:nvSpPr>
        <p:spPr>
          <a:xfrm>
            <a:off x="6755625" y="413088"/>
            <a:ext cx="634587" cy="641480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8" name="Grouper 57"/>
          <p:cNvGrpSpPr/>
          <p:nvPr/>
        </p:nvGrpSpPr>
        <p:grpSpPr>
          <a:xfrm>
            <a:off x="1508177" y="89175"/>
            <a:ext cx="7427461" cy="646331"/>
            <a:chOff x="1508172" y="89173"/>
            <a:chExt cx="7427461" cy="646331"/>
          </a:xfrm>
        </p:grpSpPr>
        <p:sp>
          <p:nvSpPr>
            <p:cNvPr id="16" name="ZoneTexte 15"/>
            <p:cNvSpPr txBox="1"/>
            <p:nvPr/>
          </p:nvSpPr>
          <p:spPr>
            <a:xfrm>
              <a:off x="1508172" y="89173"/>
              <a:ext cx="986548" cy="369332"/>
            </a:xfrm>
            <a:prstGeom prst="rect">
              <a:avLst/>
            </a:prstGeom>
            <a:solidFill>
              <a:srgbClr val="DD7CD3"/>
            </a:solidFill>
            <a:ln>
              <a:solidFill>
                <a:schemeClr val="tx1"/>
              </a:solidFill>
            </a:ln>
          </p:spPr>
          <p:txBody>
            <a:bodyPr wrap="square" rtlCol="0">
              <a:spAutoFit/>
            </a:bodyPr>
            <a:lstStyle/>
            <a:p>
              <a:pPr algn="ctr"/>
              <a:r>
                <a:rPr lang="fr-FR" dirty="0" smtClean="0"/>
                <a:t>Ray  </a:t>
              </a:r>
              <a:r>
                <a:rPr lang="fr-FR" dirty="0" smtClean="0">
                  <a:latin typeface="Symbol" charset="2"/>
                  <a:cs typeface="Symbol" charset="2"/>
                </a:rPr>
                <a:t>g</a:t>
              </a:r>
              <a:endParaRPr lang="fr-FR" dirty="0">
                <a:latin typeface="Symbol" charset="2"/>
                <a:cs typeface="Symbol" charset="2"/>
              </a:endParaRPr>
            </a:p>
          </p:txBody>
        </p:sp>
        <p:sp>
          <p:nvSpPr>
            <p:cNvPr id="17" name="ZoneTexte 16"/>
            <p:cNvSpPr txBox="1"/>
            <p:nvPr/>
          </p:nvSpPr>
          <p:spPr>
            <a:xfrm>
              <a:off x="2581657" y="89173"/>
              <a:ext cx="986548" cy="369332"/>
            </a:xfrm>
            <a:prstGeom prst="rect">
              <a:avLst/>
            </a:prstGeom>
            <a:solidFill>
              <a:srgbClr val="ADC3FF"/>
            </a:solidFill>
            <a:ln>
              <a:solidFill>
                <a:schemeClr val="tx1"/>
              </a:solidFill>
            </a:ln>
          </p:spPr>
          <p:txBody>
            <a:bodyPr wrap="square" rtlCol="0">
              <a:spAutoFit/>
            </a:bodyPr>
            <a:lstStyle/>
            <a:p>
              <a:pPr algn="ctr"/>
              <a:r>
                <a:rPr lang="fr-FR" dirty="0" smtClean="0"/>
                <a:t>Ray X</a:t>
              </a:r>
              <a:endParaRPr lang="fr-FR" dirty="0"/>
            </a:p>
          </p:txBody>
        </p:sp>
        <p:sp>
          <p:nvSpPr>
            <p:cNvPr id="18" name="ZoneTexte 17"/>
            <p:cNvSpPr txBox="1"/>
            <p:nvPr/>
          </p:nvSpPr>
          <p:spPr>
            <a:xfrm>
              <a:off x="3655142" y="89173"/>
              <a:ext cx="986548" cy="369332"/>
            </a:xfrm>
            <a:prstGeom prst="rect">
              <a:avLst/>
            </a:prstGeom>
            <a:solidFill>
              <a:schemeClr val="accent5">
                <a:lumMod val="60000"/>
                <a:lumOff val="40000"/>
              </a:schemeClr>
            </a:solidFill>
            <a:ln>
              <a:solidFill>
                <a:schemeClr val="tx1"/>
              </a:solidFill>
            </a:ln>
          </p:spPr>
          <p:txBody>
            <a:bodyPr wrap="square" rtlCol="0">
              <a:spAutoFit/>
            </a:bodyPr>
            <a:lstStyle/>
            <a:p>
              <a:pPr algn="ctr"/>
              <a:r>
                <a:rPr lang="fr-FR" dirty="0" smtClean="0"/>
                <a:t>U  V</a:t>
              </a:r>
              <a:endParaRPr lang="fr-FR" dirty="0"/>
            </a:p>
          </p:txBody>
        </p:sp>
        <p:sp>
          <p:nvSpPr>
            <p:cNvPr id="19" name="ZoneTexte 18"/>
            <p:cNvSpPr txBox="1"/>
            <p:nvPr/>
          </p:nvSpPr>
          <p:spPr>
            <a:xfrm>
              <a:off x="4728627" y="89173"/>
              <a:ext cx="986548" cy="369332"/>
            </a:xfrm>
            <a:prstGeom prst="rect">
              <a:avLst/>
            </a:prstGeom>
            <a:solidFill>
              <a:srgbClr val="65EBEE"/>
            </a:solidFill>
            <a:ln>
              <a:solidFill>
                <a:srgbClr val="65EBEE"/>
              </a:solidFill>
            </a:ln>
          </p:spPr>
          <p:txBody>
            <a:bodyPr wrap="square" rtlCol="0">
              <a:spAutoFit/>
            </a:bodyPr>
            <a:lstStyle/>
            <a:p>
              <a:pPr algn="ctr"/>
              <a:r>
                <a:rPr lang="fr-FR" dirty="0" smtClean="0"/>
                <a:t>Vis</a:t>
              </a:r>
              <a:endParaRPr lang="fr-FR" dirty="0"/>
            </a:p>
          </p:txBody>
        </p:sp>
        <p:sp>
          <p:nvSpPr>
            <p:cNvPr id="20" name="ZoneTexte 19"/>
            <p:cNvSpPr txBox="1"/>
            <p:nvPr/>
          </p:nvSpPr>
          <p:spPr>
            <a:xfrm>
              <a:off x="5802112" y="89173"/>
              <a:ext cx="986548" cy="369332"/>
            </a:xfrm>
            <a:prstGeom prst="rect">
              <a:avLst/>
            </a:prstGeom>
            <a:solidFill>
              <a:srgbClr val="EE8B85"/>
            </a:solidFill>
            <a:ln>
              <a:solidFill>
                <a:schemeClr val="tx1"/>
              </a:solidFill>
            </a:ln>
          </p:spPr>
          <p:txBody>
            <a:bodyPr wrap="square" rtlCol="0">
              <a:spAutoFit/>
            </a:bodyPr>
            <a:lstStyle/>
            <a:p>
              <a:pPr algn="ctr"/>
              <a:r>
                <a:rPr lang="fr-FR" dirty="0" smtClean="0"/>
                <a:t>IR</a:t>
              </a:r>
              <a:endParaRPr lang="fr-FR" dirty="0"/>
            </a:p>
          </p:txBody>
        </p:sp>
        <p:sp>
          <p:nvSpPr>
            <p:cNvPr id="21" name="ZoneTexte 20"/>
            <p:cNvSpPr txBox="1"/>
            <p:nvPr/>
          </p:nvSpPr>
          <p:spPr>
            <a:xfrm>
              <a:off x="6875597" y="89173"/>
              <a:ext cx="986548" cy="646331"/>
            </a:xfrm>
            <a:prstGeom prst="rect">
              <a:avLst/>
            </a:prstGeom>
            <a:solidFill>
              <a:srgbClr val="DDC999"/>
            </a:solidFill>
            <a:ln>
              <a:solidFill>
                <a:schemeClr val="tx1"/>
              </a:solidFill>
            </a:ln>
          </p:spPr>
          <p:txBody>
            <a:bodyPr wrap="square" rtlCol="0">
              <a:spAutoFit/>
            </a:bodyPr>
            <a:lstStyle/>
            <a:p>
              <a:pPr algn="ctr"/>
              <a:r>
                <a:rPr lang="fr-FR" dirty="0" err="1" smtClean="0"/>
                <a:t>Sub</a:t>
              </a:r>
              <a:r>
                <a:rPr lang="fr-FR" dirty="0" smtClean="0"/>
                <a:t> mm</a:t>
              </a:r>
              <a:endParaRPr lang="fr-FR" dirty="0"/>
            </a:p>
          </p:txBody>
        </p:sp>
        <p:sp>
          <p:nvSpPr>
            <p:cNvPr id="22" name="ZoneTexte 21"/>
            <p:cNvSpPr txBox="1"/>
            <p:nvPr/>
          </p:nvSpPr>
          <p:spPr>
            <a:xfrm>
              <a:off x="7949085" y="89173"/>
              <a:ext cx="986548" cy="369332"/>
            </a:xfrm>
            <a:prstGeom prst="rect">
              <a:avLst/>
            </a:prstGeom>
            <a:solidFill>
              <a:schemeClr val="bg2">
                <a:lumMod val="60000"/>
                <a:lumOff val="40000"/>
              </a:schemeClr>
            </a:solidFill>
            <a:ln>
              <a:solidFill>
                <a:schemeClr val="tx1"/>
              </a:solidFill>
            </a:ln>
          </p:spPr>
          <p:txBody>
            <a:bodyPr wrap="square" rtlCol="0">
              <a:spAutoFit/>
            </a:bodyPr>
            <a:lstStyle/>
            <a:p>
              <a:pPr algn="ctr"/>
              <a:r>
                <a:rPr lang="fr-FR" dirty="0" smtClean="0"/>
                <a:t>Radio</a:t>
              </a:r>
              <a:endParaRPr lang="fr-FR" dirty="0"/>
            </a:p>
          </p:txBody>
        </p:sp>
      </p:grpSp>
      <p:sp>
        <p:nvSpPr>
          <p:cNvPr id="23" name="ZoneTexte 22"/>
          <p:cNvSpPr txBox="1"/>
          <p:nvPr/>
        </p:nvSpPr>
        <p:spPr>
          <a:xfrm>
            <a:off x="1516161" y="6185624"/>
            <a:ext cx="986548" cy="369332"/>
          </a:xfrm>
          <a:prstGeom prst="rect">
            <a:avLst/>
          </a:prstGeom>
          <a:gradFill flip="none" rotWithShape="1">
            <a:gsLst>
              <a:gs pos="0">
                <a:srgbClr val="DD7CD3"/>
              </a:gs>
              <a:gs pos="100000">
                <a:srgbClr val="ADC3FF"/>
              </a:gs>
              <a:gs pos="50000">
                <a:srgbClr val="DD7CD3"/>
              </a:gs>
            </a:gsLst>
            <a:lin ang="0" scaled="1"/>
            <a:tileRect/>
          </a:gradFill>
          <a:ln>
            <a:solidFill>
              <a:schemeClr val="tx1"/>
            </a:solidFill>
          </a:ln>
        </p:spPr>
        <p:txBody>
          <a:bodyPr wrap="square" rtlCol="0">
            <a:spAutoFit/>
          </a:bodyPr>
          <a:lstStyle/>
          <a:p>
            <a:pPr algn="ctr"/>
            <a:r>
              <a:rPr lang="fr-FR" dirty="0" err="1" smtClean="0"/>
              <a:t>Caliste</a:t>
            </a:r>
            <a:r>
              <a:rPr lang="fr-FR" dirty="0" smtClean="0"/>
              <a:t> </a:t>
            </a:r>
            <a:endParaRPr lang="fr-FR" dirty="0">
              <a:latin typeface="Symbol" charset="2"/>
              <a:cs typeface="Symbol" charset="2"/>
            </a:endParaRPr>
          </a:p>
        </p:txBody>
      </p:sp>
      <p:sp>
        <p:nvSpPr>
          <p:cNvPr id="24" name="ZoneTexte 23"/>
          <p:cNvSpPr txBox="1"/>
          <p:nvPr/>
        </p:nvSpPr>
        <p:spPr>
          <a:xfrm>
            <a:off x="2589645" y="6185624"/>
            <a:ext cx="986548" cy="369332"/>
          </a:xfrm>
          <a:prstGeom prst="rect">
            <a:avLst/>
          </a:prstGeom>
          <a:solidFill>
            <a:srgbClr val="ADC3FF"/>
          </a:solidFill>
          <a:ln>
            <a:solidFill>
              <a:schemeClr val="tx1"/>
            </a:solidFill>
          </a:ln>
        </p:spPr>
        <p:txBody>
          <a:bodyPr wrap="square" rtlCol="0">
            <a:spAutoFit/>
          </a:bodyPr>
          <a:lstStyle/>
          <a:p>
            <a:pPr algn="ctr"/>
            <a:r>
              <a:rPr lang="fr-FR" dirty="0" smtClean="0"/>
              <a:t>µ-Cal X </a:t>
            </a:r>
            <a:endParaRPr lang="fr-FR" dirty="0">
              <a:latin typeface="Symbol" charset="2"/>
              <a:cs typeface="Symbol" charset="2"/>
            </a:endParaRPr>
          </a:p>
        </p:txBody>
      </p:sp>
      <p:sp>
        <p:nvSpPr>
          <p:cNvPr id="25" name="ZoneTexte 24"/>
          <p:cNvSpPr txBox="1"/>
          <p:nvPr/>
        </p:nvSpPr>
        <p:spPr>
          <a:xfrm>
            <a:off x="5530395" y="6216409"/>
            <a:ext cx="1266257" cy="307777"/>
          </a:xfrm>
          <a:prstGeom prst="rect">
            <a:avLst/>
          </a:prstGeom>
          <a:solidFill>
            <a:srgbClr val="EE8B85"/>
          </a:solidFill>
          <a:ln>
            <a:solidFill>
              <a:schemeClr val="tx1"/>
            </a:solidFill>
          </a:ln>
        </p:spPr>
        <p:txBody>
          <a:bodyPr wrap="square" rtlCol="0">
            <a:spAutoFit/>
          </a:bodyPr>
          <a:lstStyle/>
          <a:p>
            <a:pPr algn="ctr"/>
            <a:r>
              <a:rPr lang="fr-FR" sz="1400" dirty="0" smtClean="0"/>
              <a:t>ASTEROID</a:t>
            </a:r>
            <a:r>
              <a:rPr lang="is-IS" sz="1400" dirty="0" smtClean="0"/>
              <a:t>…</a:t>
            </a:r>
            <a:endParaRPr lang="fr-FR" sz="1400" dirty="0">
              <a:latin typeface="Symbol" charset="2"/>
              <a:cs typeface="Symbol" charset="2"/>
            </a:endParaRPr>
          </a:p>
        </p:txBody>
      </p:sp>
      <p:sp>
        <p:nvSpPr>
          <p:cNvPr id="26" name="ZoneTexte 25"/>
          <p:cNvSpPr txBox="1"/>
          <p:nvPr/>
        </p:nvSpPr>
        <p:spPr>
          <a:xfrm>
            <a:off x="7091480" y="6201014"/>
            <a:ext cx="1080920" cy="338554"/>
          </a:xfrm>
          <a:prstGeom prst="rect">
            <a:avLst/>
          </a:prstGeom>
          <a:solidFill>
            <a:srgbClr val="DDC999"/>
          </a:solidFill>
          <a:ln>
            <a:solidFill>
              <a:schemeClr val="tx1"/>
            </a:solidFill>
          </a:ln>
        </p:spPr>
        <p:txBody>
          <a:bodyPr wrap="square" rtlCol="0">
            <a:spAutoFit/>
          </a:bodyPr>
          <a:lstStyle/>
          <a:p>
            <a:pPr algn="ctr"/>
            <a:r>
              <a:rPr lang="fr-FR" sz="1600" dirty="0" smtClean="0"/>
              <a:t>BRAHMS</a:t>
            </a:r>
            <a:endParaRPr lang="fr-FR" sz="1600" dirty="0">
              <a:latin typeface="Symbol" charset="2"/>
              <a:cs typeface="Symbol" charset="2"/>
            </a:endParaRPr>
          </a:p>
        </p:txBody>
      </p:sp>
      <p:sp>
        <p:nvSpPr>
          <p:cNvPr id="28" name="ZoneTexte 27"/>
          <p:cNvSpPr txBox="1"/>
          <p:nvPr/>
        </p:nvSpPr>
        <p:spPr>
          <a:xfrm>
            <a:off x="6660232" y="5661248"/>
            <a:ext cx="986548" cy="584776"/>
          </a:xfrm>
          <a:prstGeom prst="rect">
            <a:avLst/>
          </a:prstGeom>
          <a:solidFill>
            <a:srgbClr val="F6E1AD"/>
          </a:solidFill>
          <a:ln>
            <a:solidFill>
              <a:schemeClr val="tx1"/>
            </a:solidFill>
          </a:ln>
        </p:spPr>
        <p:txBody>
          <a:bodyPr wrap="square" rtlCol="0">
            <a:spAutoFit/>
          </a:bodyPr>
          <a:lstStyle/>
          <a:p>
            <a:pPr algn="ctr"/>
            <a:r>
              <a:rPr lang="fr-FR" sz="1600" b="1" dirty="0" smtClean="0">
                <a:solidFill>
                  <a:srgbClr val="000000"/>
                </a:solidFill>
              </a:rPr>
              <a:t>M5</a:t>
            </a:r>
            <a:r>
              <a:rPr lang="fr-FR" sz="1600" dirty="0" smtClean="0">
                <a:solidFill>
                  <a:srgbClr val="FF0000"/>
                </a:solidFill>
              </a:rPr>
              <a:t> </a:t>
            </a:r>
            <a:r>
              <a:rPr lang="fr-FR" sz="1600" dirty="0" smtClean="0">
                <a:solidFill>
                  <a:srgbClr val="000000"/>
                </a:solidFill>
              </a:rPr>
              <a:t>SPICA</a:t>
            </a:r>
            <a:endParaRPr lang="fr-FR" sz="1600" dirty="0">
              <a:solidFill>
                <a:srgbClr val="000000"/>
              </a:solidFill>
              <a:latin typeface="Symbol" charset="2"/>
              <a:cs typeface="Symbol" charset="2"/>
            </a:endParaRPr>
          </a:p>
        </p:txBody>
      </p:sp>
      <p:sp>
        <p:nvSpPr>
          <p:cNvPr id="30" name="ZoneTexte 29"/>
          <p:cNvSpPr txBox="1"/>
          <p:nvPr/>
        </p:nvSpPr>
        <p:spPr>
          <a:xfrm>
            <a:off x="5802113" y="4653136"/>
            <a:ext cx="986548" cy="523220"/>
          </a:xfrm>
          <a:prstGeom prst="rect">
            <a:avLst/>
          </a:prstGeom>
          <a:solidFill>
            <a:srgbClr val="EE8B85"/>
          </a:solidFill>
          <a:ln>
            <a:solidFill>
              <a:schemeClr val="tx1"/>
            </a:solidFill>
          </a:ln>
        </p:spPr>
        <p:txBody>
          <a:bodyPr wrap="square" rtlCol="0">
            <a:spAutoFit/>
          </a:bodyPr>
          <a:lstStyle/>
          <a:p>
            <a:pPr algn="ctr"/>
            <a:r>
              <a:rPr lang="fr-FR" sz="1400" b="1" dirty="0" smtClean="0">
                <a:solidFill>
                  <a:srgbClr val="000000"/>
                </a:solidFill>
              </a:rPr>
              <a:t>M4 </a:t>
            </a:r>
          </a:p>
          <a:p>
            <a:pPr algn="ctr"/>
            <a:r>
              <a:rPr lang="fr-FR" sz="1400" dirty="0" smtClean="0">
                <a:solidFill>
                  <a:srgbClr val="FF0000"/>
                </a:solidFill>
              </a:rPr>
              <a:t>ARIEL</a:t>
            </a:r>
            <a:endParaRPr lang="fr-FR" sz="1400" dirty="0">
              <a:solidFill>
                <a:srgbClr val="FF0000"/>
              </a:solidFill>
              <a:latin typeface="Symbol" charset="2"/>
              <a:cs typeface="Symbol" charset="2"/>
            </a:endParaRPr>
          </a:p>
        </p:txBody>
      </p:sp>
      <p:sp>
        <p:nvSpPr>
          <p:cNvPr id="31" name="ZoneTexte 30"/>
          <p:cNvSpPr txBox="1"/>
          <p:nvPr/>
        </p:nvSpPr>
        <p:spPr>
          <a:xfrm>
            <a:off x="2627784" y="4869160"/>
            <a:ext cx="1080120" cy="523220"/>
          </a:xfrm>
          <a:prstGeom prst="rect">
            <a:avLst/>
          </a:prstGeom>
          <a:solidFill>
            <a:srgbClr val="ADC3FF"/>
          </a:solidFill>
          <a:ln>
            <a:solidFill>
              <a:schemeClr val="tx1"/>
            </a:solidFill>
          </a:ln>
        </p:spPr>
        <p:txBody>
          <a:bodyPr wrap="square" rtlCol="0">
            <a:spAutoFit/>
          </a:bodyPr>
          <a:lstStyle/>
          <a:p>
            <a:pPr algn="ctr"/>
            <a:r>
              <a:rPr lang="fr-FR" sz="1400" b="1" dirty="0" smtClean="0"/>
              <a:t>L2</a:t>
            </a:r>
          </a:p>
          <a:p>
            <a:pPr algn="ctr"/>
            <a:r>
              <a:rPr lang="fr-FR" sz="1400" dirty="0" smtClean="0">
                <a:solidFill>
                  <a:srgbClr val="FF0000"/>
                </a:solidFill>
              </a:rPr>
              <a:t> </a:t>
            </a:r>
            <a:r>
              <a:rPr lang="fr-FR" sz="1400" dirty="0" smtClean="0">
                <a:solidFill>
                  <a:srgbClr val="000000"/>
                </a:solidFill>
              </a:rPr>
              <a:t>ATHENA </a:t>
            </a:r>
          </a:p>
        </p:txBody>
      </p:sp>
      <p:sp>
        <p:nvSpPr>
          <p:cNvPr id="32" name="ZoneTexte 31"/>
          <p:cNvSpPr txBox="1"/>
          <p:nvPr/>
        </p:nvSpPr>
        <p:spPr>
          <a:xfrm>
            <a:off x="1781052" y="3717032"/>
            <a:ext cx="1206772" cy="369332"/>
          </a:xfrm>
          <a:prstGeom prst="rect">
            <a:avLst/>
          </a:prstGeom>
          <a:solidFill>
            <a:srgbClr val="DD7CD3"/>
          </a:solidFill>
          <a:ln>
            <a:solidFill>
              <a:schemeClr val="tx1"/>
            </a:solidFill>
          </a:ln>
        </p:spPr>
        <p:txBody>
          <a:bodyPr wrap="square" rtlCol="0">
            <a:spAutoFit/>
          </a:bodyPr>
          <a:lstStyle/>
          <a:p>
            <a:pPr algn="ctr"/>
            <a:r>
              <a:rPr lang="fr-FR" dirty="0" smtClean="0">
                <a:solidFill>
                  <a:srgbClr val="000000"/>
                </a:solidFill>
              </a:rPr>
              <a:t>SVOM</a:t>
            </a:r>
            <a:endParaRPr lang="fr-FR" dirty="0">
              <a:solidFill>
                <a:srgbClr val="000000"/>
              </a:solidFill>
              <a:latin typeface="Symbol" charset="2"/>
              <a:cs typeface="Symbol" charset="2"/>
            </a:endParaRPr>
          </a:p>
        </p:txBody>
      </p:sp>
      <p:sp>
        <p:nvSpPr>
          <p:cNvPr id="33" name="ZoneTexte 32"/>
          <p:cNvSpPr txBox="1"/>
          <p:nvPr/>
        </p:nvSpPr>
        <p:spPr>
          <a:xfrm>
            <a:off x="4641691" y="2886036"/>
            <a:ext cx="986548" cy="830997"/>
          </a:xfrm>
          <a:prstGeom prst="rect">
            <a:avLst/>
          </a:prstGeom>
          <a:solidFill>
            <a:srgbClr val="65EBEE"/>
          </a:solidFill>
          <a:ln>
            <a:solidFill>
              <a:schemeClr val="tx1"/>
            </a:solidFill>
          </a:ln>
        </p:spPr>
        <p:txBody>
          <a:bodyPr wrap="square" rtlCol="0">
            <a:spAutoFit/>
          </a:bodyPr>
          <a:lstStyle/>
          <a:p>
            <a:pPr algn="ctr"/>
            <a:r>
              <a:rPr lang="fr-FR" sz="1600" dirty="0" smtClean="0">
                <a:solidFill>
                  <a:srgbClr val="000000"/>
                </a:solidFill>
              </a:rPr>
              <a:t>M2 Euclid </a:t>
            </a:r>
            <a:r>
              <a:rPr lang="fr-FR" sz="1600" dirty="0" smtClean="0"/>
              <a:t>VIS</a:t>
            </a:r>
            <a:endParaRPr lang="fr-FR" sz="1600" dirty="0">
              <a:latin typeface="Symbol" charset="2"/>
              <a:cs typeface="Symbol" charset="2"/>
            </a:endParaRPr>
          </a:p>
        </p:txBody>
      </p:sp>
      <p:sp>
        <p:nvSpPr>
          <p:cNvPr id="34" name="ZoneTexte 33"/>
          <p:cNvSpPr txBox="1"/>
          <p:nvPr/>
        </p:nvSpPr>
        <p:spPr>
          <a:xfrm>
            <a:off x="5628239" y="2924944"/>
            <a:ext cx="986548" cy="738664"/>
          </a:xfrm>
          <a:prstGeom prst="rect">
            <a:avLst/>
          </a:prstGeom>
          <a:solidFill>
            <a:srgbClr val="EE8B85"/>
          </a:solidFill>
          <a:ln>
            <a:solidFill>
              <a:schemeClr val="tx1"/>
            </a:solidFill>
          </a:ln>
        </p:spPr>
        <p:txBody>
          <a:bodyPr wrap="square" rtlCol="0">
            <a:spAutoFit/>
          </a:bodyPr>
          <a:lstStyle/>
          <a:p>
            <a:pPr algn="ctr"/>
            <a:r>
              <a:rPr lang="fr-FR" sz="1400" dirty="0" smtClean="0"/>
              <a:t>M2 EUCLID NISP</a:t>
            </a:r>
            <a:endParaRPr lang="fr-FR" sz="1400" dirty="0">
              <a:latin typeface="Symbol" charset="2"/>
              <a:cs typeface="Symbol" charset="2"/>
            </a:endParaRPr>
          </a:p>
        </p:txBody>
      </p:sp>
      <p:sp>
        <p:nvSpPr>
          <p:cNvPr id="35" name="ZoneTexte 34"/>
          <p:cNvSpPr txBox="1"/>
          <p:nvPr/>
        </p:nvSpPr>
        <p:spPr>
          <a:xfrm>
            <a:off x="1508174" y="2370366"/>
            <a:ext cx="1847639" cy="338554"/>
          </a:xfrm>
          <a:prstGeom prst="rect">
            <a:avLst/>
          </a:prstGeom>
          <a:solidFill>
            <a:srgbClr val="DD7CD3"/>
          </a:solidFill>
          <a:ln>
            <a:solidFill>
              <a:schemeClr val="tx1"/>
            </a:solidFill>
          </a:ln>
        </p:spPr>
        <p:txBody>
          <a:bodyPr wrap="square" rtlCol="0">
            <a:spAutoFit/>
          </a:bodyPr>
          <a:lstStyle/>
          <a:p>
            <a:pPr algn="ctr"/>
            <a:r>
              <a:rPr lang="fr-FR" sz="1600" b="1" dirty="0" smtClean="0"/>
              <a:t>M1</a:t>
            </a:r>
            <a:r>
              <a:rPr lang="fr-FR" sz="1600" dirty="0" smtClean="0"/>
              <a:t> </a:t>
            </a:r>
            <a:r>
              <a:rPr lang="fr-FR" sz="1600" dirty="0" err="1" smtClean="0"/>
              <a:t>Solar</a:t>
            </a:r>
            <a:r>
              <a:rPr lang="fr-FR" sz="1600" dirty="0" smtClean="0"/>
              <a:t> Orbiter</a:t>
            </a:r>
            <a:endParaRPr lang="fr-FR" sz="1600" dirty="0">
              <a:latin typeface="Symbol" charset="2"/>
              <a:cs typeface="Symbol" charset="2"/>
            </a:endParaRPr>
          </a:p>
        </p:txBody>
      </p:sp>
      <p:sp>
        <p:nvSpPr>
          <p:cNvPr id="36" name="ZoneTexte 35"/>
          <p:cNvSpPr txBox="1"/>
          <p:nvPr/>
        </p:nvSpPr>
        <p:spPr>
          <a:xfrm>
            <a:off x="5624928" y="2267580"/>
            <a:ext cx="1179320" cy="369332"/>
          </a:xfrm>
          <a:prstGeom prst="rect">
            <a:avLst/>
          </a:prstGeom>
          <a:solidFill>
            <a:srgbClr val="EE8B85"/>
          </a:solidFill>
          <a:ln>
            <a:solidFill>
              <a:schemeClr val="tx1"/>
            </a:solidFill>
          </a:ln>
        </p:spPr>
        <p:txBody>
          <a:bodyPr wrap="square" rtlCol="0">
            <a:spAutoFit/>
          </a:bodyPr>
          <a:lstStyle/>
          <a:p>
            <a:pPr algn="ctr"/>
            <a:r>
              <a:rPr lang="fr-FR" dirty="0" smtClean="0">
                <a:solidFill>
                  <a:srgbClr val="FF0000"/>
                </a:solidFill>
              </a:rPr>
              <a:t>JWST</a:t>
            </a:r>
            <a:endParaRPr lang="fr-FR" dirty="0">
              <a:solidFill>
                <a:srgbClr val="FF0000"/>
              </a:solidFill>
              <a:latin typeface="Symbol" charset="2"/>
              <a:cs typeface="Symbol" charset="2"/>
            </a:endParaRPr>
          </a:p>
        </p:txBody>
      </p:sp>
      <p:sp>
        <p:nvSpPr>
          <p:cNvPr id="39" name="ZoneTexte 38"/>
          <p:cNvSpPr txBox="1"/>
          <p:nvPr/>
        </p:nvSpPr>
        <p:spPr>
          <a:xfrm>
            <a:off x="1425758" y="1124744"/>
            <a:ext cx="861813" cy="369332"/>
          </a:xfrm>
          <a:prstGeom prst="rect">
            <a:avLst/>
          </a:prstGeom>
          <a:solidFill>
            <a:srgbClr val="DD7CD3"/>
          </a:solidFill>
          <a:ln>
            <a:solidFill>
              <a:schemeClr val="tx1"/>
            </a:solidFill>
          </a:ln>
        </p:spPr>
        <p:txBody>
          <a:bodyPr wrap="square" rtlCol="0">
            <a:spAutoFit/>
          </a:bodyPr>
          <a:lstStyle/>
          <a:p>
            <a:pPr algn="ctr"/>
            <a:r>
              <a:rPr lang="fr-FR" dirty="0" smtClean="0"/>
              <a:t>Fermi </a:t>
            </a:r>
            <a:endParaRPr lang="fr-FR" dirty="0">
              <a:latin typeface="Symbol" charset="2"/>
              <a:cs typeface="Symbol" charset="2"/>
            </a:endParaRPr>
          </a:p>
        </p:txBody>
      </p:sp>
      <p:sp>
        <p:nvSpPr>
          <p:cNvPr id="40" name="ZoneTexte 39"/>
          <p:cNvSpPr txBox="1"/>
          <p:nvPr/>
        </p:nvSpPr>
        <p:spPr>
          <a:xfrm>
            <a:off x="1986251" y="1484784"/>
            <a:ext cx="1073583" cy="369332"/>
          </a:xfrm>
          <a:prstGeom prst="rect">
            <a:avLst/>
          </a:prstGeom>
          <a:solidFill>
            <a:srgbClr val="DD7CD3"/>
          </a:solidFill>
          <a:ln>
            <a:solidFill>
              <a:srgbClr val="FFFF00"/>
            </a:solidFill>
          </a:ln>
        </p:spPr>
        <p:txBody>
          <a:bodyPr wrap="square" rtlCol="0">
            <a:spAutoFit/>
          </a:bodyPr>
          <a:lstStyle/>
          <a:p>
            <a:pPr algn="ctr"/>
            <a:r>
              <a:rPr lang="fr-FR" dirty="0" err="1" smtClean="0">
                <a:solidFill>
                  <a:srgbClr val="000000"/>
                </a:solidFill>
              </a:rPr>
              <a:t>Integral</a:t>
            </a:r>
            <a:endParaRPr lang="fr-FR" dirty="0">
              <a:solidFill>
                <a:srgbClr val="000000"/>
              </a:solidFill>
              <a:latin typeface="Symbol" charset="2"/>
              <a:cs typeface="Symbol" charset="2"/>
            </a:endParaRPr>
          </a:p>
        </p:txBody>
      </p:sp>
      <p:sp>
        <p:nvSpPr>
          <p:cNvPr id="41" name="ZoneTexte 40"/>
          <p:cNvSpPr txBox="1"/>
          <p:nvPr/>
        </p:nvSpPr>
        <p:spPr>
          <a:xfrm>
            <a:off x="2627784" y="1124744"/>
            <a:ext cx="986548" cy="369332"/>
          </a:xfrm>
          <a:prstGeom prst="rect">
            <a:avLst/>
          </a:prstGeom>
          <a:solidFill>
            <a:srgbClr val="ADC3FF"/>
          </a:solidFill>
          <a:ln>
            <a:solidFill>
              <a:schemeClr val="tx1"/>
            </a:solidFill>
          </a:ln>
        </p:spPr>
        <p:txBody>
          <a:bodyPr wrap="square" rtlCol="0">
            <a:spAutoFit/>
          </a:bodyPr>
          <a:lstStyle/>
          <a:p>
            <a:pPr algn="ctr"/>
            <a:r>
              <a:rPr lang="fr-FR" dirty="0" smtClean="0"/>
              <a:t>XMM</a:t>
            </a:r>
            <a:endParaRPr lang="fr-FR" dirty="0">
              <a:latin typeface="Symbol" charset="2"/>
              <a:cs typeface="Symbol" charset="2"/>
            </a:endParaRPr>
          </a:p>
        </p:txBody>
      </p:sp>
      <p:sp>
        <p:nvSpPr>
          <p:cNvPr id="42" name="ZoneTexte 41"/>
          <p:cNvSpPr txBox="1"/>
          <p:nvPr/>
        </p:nvSpPr>
        <p:spPr>
          <a:xfrm>
            <a:off x="5580112" y="683404"/>
            <a:ext cx="1073485" cy="369332"/>
          </a:xfrm>
          <a:prstGeom prst="rect">
            <a:avLst/>
          </a:prstGeom>
          <a:solidFill>
            <a:srgbClr val="EE8B85"/>
          </a:solidFill>
          <a:ln>
            <a:solidFill>
              <a:schemeClr val="tx1"/>
            </a:solidFill>
          </a:ln>
        </p:spPr>
        <p:txBody>
          <a:bodyPr wrap="square" rtlCol="0">
            <a:spAutoFit/>
          </a:bodyPr>
          <a:lstStyle/>
          <a:p>
            <a:pPr algn="ctr"/>
            <a:r>
              <a:rPr lang="fr-FR" dirty="0" smtClean="0"/>
              <a:t>Cassini</a:t>
            </a:r>
            <a:endParaRPr lang="fr-FR" dirty="0">
              <a:latin typeface="Symbol" charset="2"/>
              <a:cs typeface="Symbol" charset="2"/>
            </a:endParaRPr>
          </a:p>
        </p:txBody>
      </p:sp>
      <p:grpSp>
        <p:nvGrpSpPr>
          <p:cNvPr id="44" name="Grouper 43"/>
          <p:cNvGrpSpPr/>
          <p:nvPr/>
        </p:nvGrpSpPr>
        <p:grpSpPr>
          <a:xfrm>
            <a:off x="0" y="374190"/>
            <a:ext cx="1331640" cy="6190578"/>
            <a:chOff x="0" y="374185"/>
            <a:chExt cx="1331640" cy="6190579"/>
          </a:xfrm>
        </p:grpSpPr>
        <p:sp>
          <p:nvSpPr>
            <p:cNvPr id="6" name="ZoneTexte 5"/>
            <p:cNvSpPr txBox="1"/>
            <p:nvPr/>
          </p:nvSpPr>
          <p:spPr>
            <a:xfrm>
              <a:off x="43998" y="6195432"/>
              <a:ext cx="1213342" cy="369332"/>
            </a:xfrm>
            <a:prstGeom prst="rect">
              <a:avLst/>
            </a:prstGeom>
            <a:solidFill>
              <a:srgbClr val="FFFF00"/>
            </a:solidFill>
            <a:ln>
              <a:solidFill>
                <a:schemeClr val="tx1"/>
              </a:solidFill>
            </a:ln>
          </p:spPr>
          <p:txBody>
            <a:bodyPr wrap="square" rtlCol="0">
              <a:spAutoFit/>
            </a:bodyPr>
            <a:lstStyle/>
            <a:p>
              <a:pPr algn="ctr"/>
              <a:r>
                <a:rPr lang="fr-FR" dirty="0" smtClean="0"/>
                <a:t>R&amp;T</a:t>
              </a:r>
              <a:endParaRPr lang="fr-FR" dirty="0"/>
            </a:p>
          </p:txBody>
        </p:sp>
        <p:sp>
          <p:nvSpPr>
            <p:cNvPr id="7" name="ZoneTexte 6"/>
            <p:cNvSpPr txBox="1"/>
            <p:nvPr/>
          </p:nvSpPr>
          <p:spPr>
            <a:xfrm>
              <a:off x="43998" y="5591387"/>
              <a:ext cx="1213342" cy="369332"/>
            </a:xfrm>
            <a:prstGeom prst="rect">
              <a:avLst/>
            </a:prstGeom>
            <a:solidFill>
              <a:srgbClr val="FFFF00"/>
            </a:solidFill>
            <a:ln>
              <a:solidFill>
                <a:schemeClr val="tx1"/>
              </a:solidFill>
            </a:ln>
          </p:spPr>
          <p:txBody>
            <a:bodyPr wrap="square" rtlCol="0">
              <a:spAutoFit/>
            </a:bodyPr>
            <a:lstStyle/>
            <a:p>
              <a:pPr algn="ctr"/>
              <a:r>
                <a:rPr lang="fr-FR" dirty="0" smtClean="0"/>
                <a:t>Phase 0</a:t>
              </a:r>
              <a:endParaRPr lang="fr-FR" dirty="0"/>
            </a:p>
          </p:txBody>
        </p:sp>
        <p:sp>
          <p:nvSpPr>
            <p:cNvPr id="8" name="ZoneTexte 7"/>
            <p:cNvSpPr txBox="1"/>
            <p:nvPr/>
          </p:nvSpPr>
          <p:spPr>
            <a:xfrm>
              <a:off x="43998" y="4987345"/>
              <a:ext cx="1213342" cy="369332"/>
            </a:xfrm>
            <a:prstGeom prst="rect">
              <a:avLst/>
            </a:prstGeom>
            <a:solidFill>
              <a:srgbClr val="FFFF00"/>
            </a:solidFill>
            <a:ln>
              <a:solidFill>
                <a:schemeClr val="tx1"/>
              </a:solidFill>
            </a:ln>
          </p:spPr>
          <p:txBody>
            <a:bodyPr wrap="square" rtlCol="0">
              <a:spAutoFit/>
            </a:bodyPr>
            <a:lstStyle/>
            <a:p>
              <a:pPr algn="ctr"/>
              <a:r>
                <a:rPr lang="fr-FR" dirty="0" smtClean="0"/>
                <a:t>Phase A</a:t>
              </a:r>
              <a:endParaRPr lang="fr-FR" dirty="0"/>
            </a:p>
          </p:txBody>
        </p:sp>
        <p:sp>
          <p:nvSpPr>
            <p:cNvPr id="9" name="ZoneTexte 8"/>
            <p:cNvSpPr txBox="1"/>
            <p:nvPr/>
          </p:nvSpPr>
          <p:spPr>
            <a:xfrm>
              <a:off x="43998" y="4383303"/>
              <a:ext cx="1213342" cy="369332"/>
            </a:xfrm>
            <a:prstGeom prst="rect">
              <a:avLst/>
            </a:prstGeom>
            <a:solidFill>
              <a:srgbClr val="FFFF00"/>
            </a:solidFill>
            <a:ln>
              <a:solidFill>
                <a:schemeClr val="tx1"/>
              </a:solidFill>
            </a:ln>
          </p:spPr>
          <p:txBody>
            <a:bodyPr wrap="square" rtlCol="0">
              <a:spAutoFit/>
            </a:bodyPr>
            <a:lstStyle/>
            <a:p>
              <a:pPr algn="ctr"/>
              <a:r>
                <a:rPr lang="fr-FR" dirty="0" smtClean="0"/>
                <a:t>Phase B</a:t>
              </a:r>
              <a:endParaRPr lang="fr-FR" dirty="0"/>
            </a:p>
          </p:txBody>
        </p:sp>
        <p:sp>
          <p:nvSpPr>
            <p:cNvPr id="10" name="ZoneTexte 9"/>
            <p:cNvSpPr txBox="1"/>
            <p:nvPr/>
          </p:nvSpPr>
          <p:spPr>
            <a:xfrm>
              <a:off x="43998" y="3779261"/>
              <a:ext cx="1213342" cy="369332"/>
            </a:xfrm>
            <a:prstGeom prst="rect">
              <a:avLst/>
            </a:prstGeom>
            <a:solidFill>
              <a:srgbClr val="FFFF00"/>
            </a:solidFill>
            <a:ln>
              <a:solidFill>
                <a:schemeClr val="tx1"/>
              </a:solidFill>
            </a:ln>
          </p:spPr>
          <p:txBody>
            <a:bodyPr wrap="square" rtlCol="0">
              <a:spAutoFit/>
            </a:bodyPr>
            <a:lstStyle/>
            <a:p>
              <a:pPr algn="ctr"/>
              <a:r>
                <a:rPr lang="fr-FR" dirty="0" smtClean="0"/>
                <a:t>Phase C</a:t>
              </a:r>
              <a:endParaRPr lang="fr-FR" dirty="0"/>
            </a:p>
          </p:txBody>
        </p:sp>
        <p:sp>
          <p:nvSpPr>
            <p:cNvPr id="11" name="ZoneTexte 10"/>
            <p:cNvSpPr txBox="1"/>
            <p:nvPr/>
          </p:nvSpPr>
          <p:spPr>
            <a:xfrm>
              <a:off x="43998" y="3175219"/>
              <a:ext cx="1213342" cy="369332"/>
            </a:xfrm>
            <a:prstGeom prst="rect">
              <a:avLst/>
            </a:prstGeom>
            <a:solidFill>
              <a:srgbClr val="FFFF00"/>
            </a:solidFill>
            <a:ln>
              <a:solidFill>
                <a:schemeClr val="tx1"/>
              </a:solidFill>
            </a:ln>
          </p:spPr>
          <p:txBody>
            <a:bodyPr wrap="square" rtlCol="0">
              <a:spAutoFit/>
            </a:bodyPr>
            <a:lstStyle/>
            <a:p>
              <a:pPr algn="ctr"/>
              <a:r>
                <a:rPr lang="fr-FR" dirty="0" smtClean="0"/>
                <a:t>Phase D</a:t>
              </a:r>
              <a:endParaRPr lang="fr-FR" dirty="0"/>
            </a:p>
          </p:txBody>
        </p:sp>
        <p:sp>
          <p:nvSpPr>
            <p:cNvPr id="12" name="ZoneTexte 11"/>
            <p:cNvSpPr txBox="1"/>
            <p:nvPr/>
          </p:nvSpPr>
          <p:spPr>
            <a:xfrm>
              <a:off x="43998" y="2571177"/>
              <a:ext cx="1213342" cy="369332"/>
            </a:xfrm>
            <a:prstGeom prst="rect">
              <a:avLst/>
            </a:prstGeom>
            <a:solidFill>
              <a:srgbClr val="FFFF00"/>
            </a:solidFill>
            <a:ln>
              <a:solidFill>
                <a:schemeClr val="tx1"/>
              </a:solidFill>
            </a:ln>
          </p:spPr>
          <p:txBody>
            <a:bodyPr wrap="square" rtlCol="0">
              <a:spAutoFit/>
            </a:bodyPr>
            <a:lstStyle/>
            <a:p>
              <a:pPr algn="ctr"/>
              <a:r>
                <a:rPr lang="fr-FR" dirty="0" smtClean="0"/>
                <a:t>Livraison</a:t>
              </a:r>
              <a:endParaRPr lang="fr-FR" dirty="0"/>
            </a:p>
          </p:txBody>
        </p:sp>
        <p:sp>
          <p:nvSpPr>
            <p:cNvPr id="13" name="ZoneTexte 12"/>
            <p:cNvSpPr txBox="1"/>
            <p:nvPr/>
          </p:nvSpPr>
          <p:spPr>
            <a:xfrm>
              <a:off x="43998" y="1271298"/>
              <a:ext cx="1213342" cy="369332"/>
            </a:xfrm>
            <a:prstGeom prst="rect">
              <a:avLst/>
            </a:prstGeom>
            <a:solidFill>
              <a:srgbClr val="FFFF00"/>
            </a:solidFill>
            <a:ln>
              <a:solidFill>
                <a:schemeClr val="tx1"/>
              </a:solidFill>
            </a:ln>
          </p:spPr>
          <p:txBody>
            <a:bodyPr wrap="square" rtlCol="0">
              <a:spAutoFit/>
            </a:bodyPr>
            <a:lstStyle/>
            <a:p>
              <a:pPr algn="ctr"/>
              <a:r>
                <a:rPr lang="fr-FR" dirty="0" smtClean="0"/>
                <a:t>Phase E</a:t>
              </a:r>
              <a:endParaRPr lang="fr-FR" dirty="0"/>
            </a:p>
          </p:txBody>
        </p:sp>
        <p:sp>
          <p:nvSpPr>
            <p:cNvPr id="14" name="ZoneTexte 13"/>
            <p:cNvSpPr txBox="1"/>
            <p:nvPr/>
          </p:nvSpPr>
          <p:spPr>
            <a:xfrm>
              <a:off x="28368" y="374185"/>
              <a:ext cx="1213342" cy="646331"/>
            </a:xfrm>
            <a:prstGeom prst="rect">
              <a:avLst/>
            </a:prstGeom>
            <a:solidFill>
              <a:srgbClr val="FFFF00"/>
            </a:solidFill>
            <a:ln>
              <a:solidFill>
                <a:schemeClr val="tx1"/>
              </a:solidFill>
            </a:ln>
          </p:spPr>
          <p:txBody>
            <a:bodyPr wrap="square" rtlCol="0">
              <a:spAutoFit/>
            </a:bodyPr>
            <a:lstStyle/>
            <a:p>
              <a:pPr algn="ctr"/>
              <a:r>
                <a:rPr lang="fr-FR" dirty="0" smtClean="0"/>
                <a:t>Post traitement</a:t>
              </a:r>
              <a:endParaRPr lang="fr-FR" dirty="0"/>
            </a:p>
          </p:txBody>
        </p:sp>
        <p:sp>
          <p:nvSpPr>
            <p:cNvPr id="54" name="ZoneTexte 53"/>
            <p:cNvSpPr txBox="1"/>
            <p:nvPr/>
          </p:nvSpPr>
          <p:spPr>
            <a:xfrm>
              <a:off x="0" y="1967135"/>
              <a:ext cx="1331640" cy="369332"/>
            </a:xfrm>
            <a:prstGeom prst="rect">
              <a:avLst/>
            </a:prstGeom>
            <a:solidFill>
              <a:srgbClr val="FFFF00"/>
            </a:solidFill>
            <a:ln>
              <a:solidFill>
                <a:schemeClr val="tx1"/>
              </a:solidFill>
            </a:ln>
          </p:spPr>
          <p:txBody>
            <a:bodyPr wrap="square" rtlCol="0">
              <a:spAutoFit/>
            </a:bodyPr>
            <a:lstStyle/>
            <a:p>
              <a:pPr algn="ctr"/>
              <a:r>
                <a:rPr lang="fr-FR" dirty="0" smtClean="0"/>
                <a:t>Lancement</a:t>
              </a:r>
              <a:endParaRPr lang="fr-FR" dirty="0"/>
            </a:p>
          </p:txBody>
        </p:sp>
      </p:grpSp>
      <p:sp>
        <p:nvSpPr>
          <p:cNvPr id="65" name="ZoneTexte 64"/>
          <p:cNvSpPr txBox="1"/>
          <p:nvPr/>
        </p:nvSpPr>
        <p:spPr>
          <a:xfrm>
            <a:off x="4644008" y="4293097"/>
            <a:ext cx="986548" cy="523220"/>
          </a:xfrm>
          <a:prstGeom prst="rect">
            <a:avLst/>
          </a:prstGeom>
          <a:solidFill>
            <a:srgbClr val="65EBEE"/>
          </a:solidFill>
          <a:ln>
            <a:solidFill>
              <a:schemeClr val="tx1"/>
            </a:solidFill>
          </a:ln>
        </p:spPr>
        <p:txBody>
          <a:bodyPr wrap="square" rtlCol="0">
            <a:spAutoFit/>
          </a:bodyPr>
          <a:lstStyle/>
          <a:p>
            <a:pPr algn="ctr"/>
            <a:r>
              <a:rPr lang="fr-FR" sz="1400" b="1" dirty="0" smtClean="0"/>
              <a:t>M3 </a:t>
            </a:r>
            <a:r>
              <a:rPr lang="fr-FR" sz="1400" dirty="0" smtClean="0"/>
              <a:t>PLATO</a:t>
            </a:r>
            <a:endParaRPr lang="fr-FR" sz="1400" dirty="0">
              <a:latin typeface="Symbol" charset="2"/>
              <a:cs typeface="Symbol" charset="2"/>
            </a:endParaRPr>
          </a:p>
        </p:txBody>
      </p:sp>
      <p:sp>
        <p:nvSpPr>
          <p:cNvPr id="37" name="ZoneTexte 36"/>
          <p:cNvSpPr txBox="1"/>
          <p:nvPr/>
        </p:nvSpPr>
        <p:spPr>
          <a:xfrm>
            <a:off x="6620583" y="684856"/>
            <a:ext cx="986548" cy="338554"/>
          </a:xfrm>
          <a:prstGeom prst="rect">
            <a:avLst/>
          </a:prstGeom>
          <a:solidFill>
            <a:srgbClr val="F6E1AD"/>
          </a:solidFill>
          <a:ln>
            <a:solidFill>
              <a:schemeClr val="tx1"/>
            </a:solidFill>
          </a:ln>
        </p:spPr>
        <p:txBody>
          <a:bodyPr wrap="square" rtlCol="0">
            <a:spAutoFit/>
          </a:bodyPr>
          <a:lstStyle/>
          <a:p>
            <a:pPr algn="ctr"/>
            <a:r>
              <a:rPr lang="fr-FR" sz="1600" dirty="0" smtClean="0">
                <a:solidFill>
                  <a:srgbClr val="000000"/>
                </a:solidFill>
              </a:rPr>
              <a:t>Herschel</a:t>
            </a:r>
            <a:endParaRPr lang="fr-FR" sz="1600" dirty="0">
              <a:solidFill>
                <a:srgbClr val="000000"/>
              </a:solidFill>
              <a:latin typeface="Symbol" charset="2"/>
              <a:cs typeface="Symbol" charset="2"/>
            </a:endParaRPr>
          </a:p>
        </p:txBody>
      </p:sp>
      <p:sp>
        <p:nvSpPr>
          <p:cNvPr id="38" name="ZoneTexte 37"/>
          <p:cNvSpPr txBox="1"/>
          <p:nvPr/>
        </p:nvSpPr>
        <p:spPr>
          <a:xfrm>
            <a:off x="7675169" y="684856"/>
            <a:ext cx="986548" cy="338554"/>
          </a:xfrm>
          <a:prstGeom prst="rect">
            <a:avLst/>
          </a:prstGeom>
          <a:solidFill>
            <a:srgbClr val="DDC999"/>
          </a:solidFill>
          <a:ln>
            <a:solidFill>
              <a:schemeClr val="tx1"/>
            </a:solidFill>
          </a:ln>
        </p:spPr>
        <p:txBody>
          <a:bodyPr wrap="square" rtlCol="0">
            <a:spAutoFit/>
          </a:bodyPr>
          <a:lstStyle/>
          <a:p>
            <a:pPr algn="ctr"/>
            <a:r>
              <a:rPr lang="fr-FR" sz="1600" dirty="0" smtClean="0"/>
              <a:t>Planck</a:t>
            </a:r>
            <a:endParaRPr lang="fr-FR" sz="1600" dirty="0">
              <a:latin typeface="Symbol" charset="2"/>
              <a:cs typeface="Symbol" charset="2"/>
            </a:endParaRPr>
          </a:p>
        </p:txBody>
      </p:sp>
      <p:sp>
        <p:nvSpPr>
          <p:cNvPr id="61" name="ZoneTexte 60"/>
          <p:cNvSpPr txBox="1"/>
          <p:nvPr/>
        </p:nvSpPr>
        <p:spPr>
          <a:xfrm>
            <a:off x="5601676" y="5714093"/>
            <a:ext cx="1130564" cy="523220"/>
          </a:xfrm>
          <a:prstGeom prst="rect">
            <a:avLst/>
          </a:prstGeom>
          <a:solidFill>
            <a:srgbClr val="EE8B85"/>
          </a:solidFill>
          <a:ln>
            <a:solidFill>
              <a:schemeClr val="tx1"/>
            </a:solidFill>
          </a:ln>
        </p:spPr>
        <p:txBody>
          <a:bodyPr wrap="square" rtlCol="0">
            <a:spAutoFit/>
          </a:bodyPr>
          <a:lstStyle/>
          <a:p>
            <a:pPr algn="ctr"/>
            <a:r>
              <a:rPr lang="fr-FR" sz="1400" b="1" dirty="0" smtClean="0">
                <a:solidFill>
                  <a:srgbClr val="000000"/>
                </a:solidFill>
              </a:rPr>
              <a:t>M5</a:t>
            </a:r>
            <a:r>
              <a:rPr lang="fr-FR" sz="1400" dirty="0" smtClean="0">
                <a:solidFill>
                  <a:srgbClr val="000000"/>
                </a:solidFill>
              </a:rPr>
              <a:t> THESEUS</a:t>
            </a:r>
            <a:endParaRPr lang="fr-FR" sz="1400" dirty="0">
              <a:solidFill>
                <a:srgbClr val="000000"/>
              </a:solidFill>
              <a:latin typeface="Symbol" charset="2"/>
              <a:cs typeface="Symbol" charset="2"/>
            </a:endParaRPr>
          </a:p>
        </p:txBody>
      </p:sp>
      <p:sp>
        <p:nvSpPr>
          <p:cNvPr id="59" name="ZoneTexte 58"/>
          <p:cNvSpPr txBox="1"/>
          <p:nvPr/>
        </p:nvSpPr>
        <p:spPr>
          <a:xfrm>
            <a:off x="6897820" y="1074223"/>
            <a:ext cx="986548" cy="584776"/>
          </a:xfrm>
          <a:prstGeom prst="rect">
            <a:avLst/>
          </a:prstGeom>
          <a:solidFill>
            <a:srgbClr val="F6E1AD"/>
          </a:solidFill>
          <a:ln>
            <a:solidFill>
              <a:schemeClr val="tx1"/>
            </a:solidFill>
          </a:ln>
        </p:spPr>
        <p:txBody>
          <a:bodyPr wrap="square" rtlCol="0">
            <a:spAutoFit/>
          </a:bodyPr>
          <a:lstStyle/>
          <a:p>
            <a:pPr algn="ctr"/>
            <a:r>
              <a:rPr lang="fr-FR" sz="1600" dirty="0" smtClean="0">
                <a:solidFill>
                  <a:srgbClr val="000000"/>
                </a:solidFill>
                <a:latin typeface="Arial"/>
                <a:cs typeface="Arial"/>
              </a:rPr>
              <a:t>PILOT ballon </a:t>
            </a:r>
          </a:p>
        </p:txBody>
      </p:sp>
      <p:sp>
        <p:nvSpPr>
          <p:cNvPr id="56" name="ZoneTexte 55"/>
          <p:cNvSpPr txBox="1"/>
          <p:nvPr/>
        </p:nvSpPr>
        <p:spPr>
          <a:xfrm>
            <a:off x="7668344" y="5733256"/>
            <a:ext cx="986548" cy="338554"/>
          </a:xfrm>
          <a:prstGeom prst="rect">
            <a:avLst/>
          </a:prstGeom>
          <a:solidFill>
            <a:srgbClr val="DDC999"/>
          </a:solidFill>
          <a:ln>
            <a:solidFill>
              <a:schemeClr val="tx1"/>
            </a:solidFill>
          </a:ln>
        </p:spPr>
        <p:txBody>
          <a:bodyPr wrap="square" rtlCol="0">
            <a:spAutoFit/>
          </a:bodyPr>
          <a:lstStyle/>
          <a:p>
            <a:pPr algn="ctr"/>
            <a:r>
              <a:rPr lang="fr-FR" sz="1600" dirty="0" err="1" smtClean="0"/>
              <a:t>Litebird</a:t>
            </a:r>
            <a:endParaRPr lang="fr-FR" sz="1600" dirty="0">
              <a:latin typeface="Symbol" charset="2"/>
              <a:cs typeface="Symbol" charset="2"/>
            </a:endParaRPr>
          </a:p>
        </p:txBody>
      </p:sp>
    </p:spTree>
    <p:extLst>
      <p:ext uri="{BB962C8B-B14F-4D97-AF65-F5344CB8AC3E}">
        <p14:creationId xmlns:p14="http://schemas.microsoft.com/office/powerpoint/2010/main" val="723778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0" y="130520"/>
            <a:ext cx="9300145" cy="6884988"/>
          </a:xfrm>
          <a:prstGeom prst="rect">
            <a:avLst/>
          </a:prstGeom>
          <a:solidFill>
            <a:schemeClr val="bg1">
              <a:lumMod val="50000"/>
            </a:schemeClr>
          </a:solidFill>
          <a:ln>
            <a:noFill/>
          </a:ln>
          <a:extLst/>
        </p:spPr>
        <p:txBody>
          <a:bodyPr wrap="none" anchor="ctr"/>
          <a:lstStyle/>
          <a:p>
            <a:endParaRPr lang="en-GB">
              <a:solidFill>
                <a:srgbClr val="00B0F0"/>
              </a:solidFill>
            </a:endParaRPr>
          </a:p>
        </p:txBody>
      </p:sp>
      <p:sp>
        <p:nvSpPr>
          <p:cNvPr id="22532" name="_s1044"/>
          <p:cNvSpPr>
            <a:spLocks noChangeArrowheads="1"/>
          </p:cNvSpPr>
          <p:nvPr/>
        </p:nvSpPr>
        <p:spPr bwMode="auto">
          <a:xfrm>
            <a:off x="36514" y="-27384"/>
            <a:ext cx="9107488" cy="1368152"/>
          </a:xfrm>
          <a:prstGeom prst="roundRect">
            <a:avLst>
              <a:gd name="adj" fmla="val 16667"/>
            </a:avLst>
          </a:prstGeom>
          <a:solidFill>
            <a:schemeClr val="bg1">
              <a:lumMod val="85000"/>
            </a:schemeClr>
          </a:solidFill>
          <a:ln w="9525">
            <a:solidFill>
              <a:schemeClr val="tx1"/>
            </a:solidFill>
            <a:round/>
            <a:headEnd/>
            <a:tailEnd/>
          </a:ln>
        </p:spPr>
        <p:txBody>
          <a:bodyPr wrap="none" lIns="6351" tIns="3177" rIns="6351" bIns="3177" anchor="ctr"/>
          <a:lstStyle/>
          <a:p>
            <a:pPr algn="ctr" defTabSz="955675"/>
            <a:r>
              <a:rPr lang="fr-FR" sz="2000" b="1" dirty="0" smtClean="0"/>
              <a:t>Service d’Astrophysique</a:t>
            </a:r>
          </a:p>
          <a:p>
            <a:pPr algn="ctr" defTabSz="955675">
              <a:spcBef>
                <a:spcPts val="0"/>
              </a:spcBef>
              <a:spcAft>
                <a:spcPts val="0"/>
              </a:spcAft>
            </a:pPr>
            <a:r>
              <a:rPr lang="fr-FR" sz="1600" b="1" dirty="0" smtClean="0">
                <a:solidFill>
                  <a:srgbClr val="3333CC"/>
                </a:solidFill>
              </a:rPr>
              <a:t>Directrice</a:t>
            </a:r>
            <a:r>
              <a:rPr lang="fr-FR" sz="1600" b="1" dirty="0" smtClean="0"/>
              <a:t>: A. </a:t>
            </a:r>
            <a:r>
              <a:rPr lang="fr-FR" sz="1600" b="1" dirty="0" err="1" smtClean="0"/>
              <a:t>Decourchelle</a:t>
            </a:r>
            <a:r>
              <a:rPr lang="fr-FR" sz="1600" b="1" dirty="0"/>
              <a:t> </a:t>
            </a:r>
            <a:r>
              <a:rPr lang="fr-FR" sz="1600" b="1" dirty="0" smtClean="0"/>
              <a:t>	   </a:t>
            </a:r>
            <a:r>
              <a:rPr lang="fr-FR" sz="1600" b="1" dirty="0" smtClean="0">
                <a:solidFill>
                  <a:srgbClr val="3333CC"/>
                </a:solidFill>
              </a:rPr>
              <a:t>Adjoints : </a:t>
            </a:r>
            <a:r>
              <a:rPr lang="fr-FR" sz="1600" b="1" dirty="0" smtClean="0"/>
              <a:t>P</a:t>
            </a:r>
            <a:r>
              <a:rPr lang="fr-FR" sz="1600" b="1" dirty="0"/>
              <a:t>. </a:t>
            </a:r>
            <a:r>
              <a:rPr lang="fr-FR" sz="1600" b="1" dirty="0" err="1" smtClean="0"/>
              <a:t>Delbourgo</a:t>
            </a:r>
            <a:r>
              <a:rPr lang="fr-FR" sz="1600" b="1" dirty="0" smtClean="0"/>
              <a:t>  &amp; P. </a:t>
            </a:r>
            <a:r>
              <a:rPr lang="fr-FR" sz="1600" b="1" dirty="0" err="1" smtClean="0"/>
              <a:t>Ferrando</a:t>
            </a:r>
            <a:r>
              <a:rPr lang="fr-FR" sz="1600" b="1" dirty="0" smtClean="0"/>
              <a:t> (directeur technique)</a:t>
            </a:r>
          </a:p>
          <a:p>
            <a:pPr algn="ctr" defTabSz="955675">
              <a:spcBef>
                <a:spcPts val="0"/>
              </a:spcBef>
              <a:spcAft>
                <a:spcPts val="0"/>
              </a:spcAft>
            </a:pPr>
            <a:r>
              <a:rPr lang="fr-FR" sz="1600" b="1" dirty="0" smtClean="0"/>
              <a:t>Adjoint Université : </a:t>
            </a:r>
            <a:r>
              <a:rPr lang="fr-FR" sz="1600" dirty="0" smtClean="0"/>
              <a:t>I</a:t>
            </a:r>
            <a:r>
              <a:rPr lang="fr-FR" sz="1600" dirty="0"/>
              <a:t>. </a:t>
            </a:r>
            <a:r>
              <a:rPr lang="fr-FR" sz="1600" dirty="0" smtClean="0"/>
              <a:t>Grenier</a:t>
            </a:r>
            <a:r>
              <a:rPr lang="fr-FR" sz="1600" dirty="0"/>
              <a:t> </a:t>
            </a:r>
            <a:r>
              <a:rPr lang="fr-FR" sz="1600" dirty="0" smtClean="0"/>
              <a:t>      </a:t>
            </a:r>
            <a:r>
              <a:rPr lang="fr-FR" sz="1600" b="1" dirty="0" smtClean="0"/>
              <a:t>Chargé de mission CNRS : Hervé Aussel</a:t>
            </a:r>
          </a:p>
          <a:p>
            <a:pPr algn="just" defTabSz="955675">
              <a:spcBef>
                <a:spcPts val="0"/>
              </a:spcBef>
              <a:spcAft>
                <a:spcPts val="0"/>
              </a:spcAft>
            </a:pPr>
            <a:r>
              <a:rPr lang="fr-FR" sz="1600" b="1" dirty="0" smtClean="0">
                <a:solidFill>
                  <a:srgbClr val="3366FF"/>
                </a:solidFill>
              </a:rPr>
              <a:t>AIM (CEA - Paris Diderot </a:t>
            </a:r>
            <a:r>
              <a:rPr lang="fr-FR" sz="1600" b="1" dirty="0" err="1" smtClean="0">
                <a:solidFill>
                  <a:srgbClr val="3366FF"/>
                </a:solidFill>
              </a:rPr>
              <a:t>University</a:t>
            </a:r>
            <a:r>
              <a:rPr lang="fr-FR" sz="1600" b="1" dirty="0" smtClean="0">
                <a:solidFill>
                  <a:srgbClr val="3366FF"/>
                </a:solidFill>
              </a:rPr>
              <a:t> - CNRS-INSU)</a:t>
            </a:r>
          </a:p>
          <a:p>
            <a:pPr algn="ctr" defTabSz="955675">
              <a:spcBef>
                <a:spcPts val="600"/>
              </a:spcBef>
            </a:pPr>
            <a:r>
              <a:rPr lang="fr-FR" sz="1600" dirty="0" smtClean="0"/>
              <a:t>+</a:t>
            </a:r>
            <a:r>
              <a:rPr lang="fr-FR" sz="1600" dirty="0" smtClean="0">
                <a:solidFill>
                  <a:srgbClr val="3366FF"/>
                </a:solidFill>
              </a:rPr>
              <a:t> </a:t>
            </a:r>
            <a:r>
              <a:rPr lang="fr-FR" sz="1600" b="1" dirty="0" smtClean="0">
                <a:solidFill>
                  <a:srgbClr val="3366FF"/>
                </a:solidFill>
              </a:rPr>
              <a:t>APC</a:t>
            </a:r>
            <a:r>
              <a:rPr lang="fr-FR" sz="1600" dirty="0" smtClean="0">
                <a:solidFill>
                  <a:srgbClr val="3366FF"/>
                </a:solidFill>
              </a:rPr>
              <a:t> </a:t>
            </a:r>
            <a:r>
              <a:rPr lang="fr-FR" sz="1600" dirty="0" smtClean="0"/>
              <a:t>(mixed unit CEA - Paris Diderot </a:t>
            </a:r>
            <a:r>
              <a:rPr lang="fr-FR" sz="1600" dirty="0" err="1" smtClean="0"/>
              <a:t>University</a:t>
            </a:r>
            <a:r>
              <a:rPr lang="fr-FR" sz="1600" dirty="0" smtClean="0"/>
              <a:t> - CNRS-IN2P3) : </a:t>
            </a:r>
            <a:r>
              <a:rPr lang="fr-FR" sz="1600" dirty="0" err="1" smtClean="0"/>
              <a:t>SAp</a:t>
            </a:r>
            <a:r>
              <a:rPr lang="fr-FR" sz="1600" dirty="0" smtClean="0"/>
              <a:t> (3 pers.)+ </a:t>
            </a:r>
            <a:r>
              <a:rPr lang="fr-FR" sz="1600" dirty="0" err="1" smtClean="0"/>
              <a:t>DPhP</a:t>
            </a:r>
            <a:endParaRPr lang="fr-FR" sz="1600" dirty="0"/>
          </a:p>
        </p:txBody>
      </p:sp>
      <p:cxnSp>
        <p:nvCxnSpPr>
          <p:cNvPr id="22557" name="_s1035"/>
          <p:cNvCxnSpPr>
            <a:cxnSpLocks noChangeShapeType="1"/>
            <a:stCxn id="22556" idx="3"/>
            <a:endCxn id="22534" idx="2"/>
          </p:cNvCxnSpPr>
          <p:nvPr/>
        </p:nvCxnSpPr>
        <p:spPr bwMode="auto">
          <a:xfrm flipV="1">
            <a:off x="6749282" y="2105330"/>
            <a:ext cx="504825" cy="3950494"/>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grpSp>
        <p:nvGrpSpPr>
          <p:cNvPr id="6" name="Grouper 5"/>
          <p:cNvGrpSpPr/>
          <p:nvPr/>
        </p:nvGrpSpPr>
        <p:grpSpPr>
          <a:xfrm>
            <a:off x="467544" y="1529067"/>
            <a:ext cx="8027988" cy="5294185"/>
            <a:chOff x="539750" y="1196975"/>
            <a:chExt cx="8027988" cy="5294185"/>
          </a:xfrm>
        </p:grpSpPr>
        <p:sp>
          <p:nvSpPr>
            <p:cNvPr id="22533" name="_s1045"/>
            <p:cNvSpPr>
              <a:spLocks noChangeArrowheads="1"/>
            </p:cNvSpPr>
            <p:nvPr/>
          </p:nvSpPr>
          <p:spPr bwMode="auto">
            <a:xfrm>
              <a:off x="539750" y="1196975"/>
              <a:ext cx="2208213" cy="503238"/>
            </a:xfrm>
            <a:prstGeom prst="roundRect">
              <a:avLst>
                <a:gd name="adj" fmla="val 16667"/>
              </a:avLst>
            </a:prstGeom>
            <a:solidFill>
              <a:srgbClr val="99C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351" tIns="3177" rIns="6351" bIns="3177" anchor="ctr"/>
            <a:lstStyle/>
            <a:p>
              <a:pPr algn="ctr" defTabSz="955675"/>
              <a:r>
                <a:rPr lang="fr-FR" sz="2000" dirty="0"/>
                <a:t>ASTROPHYSICS</a:t>
              </a:r>
            </a:p>
          </p:txBody>
        </p:sp>
        <p:sp>
          <p:nvSpPr>
            <p:cNvPr id="22534" name="_s1046"/>
            <p:cNvSpPr>
              <a:spLocks noChangeArrowheads="1"/>
            </p:cNvSpPr>
            <p:nvPr/>
          </p:nvSpPr>
          <p:spPr bwMode="auto">
            <a:xfrm>
              <a:off x="6084888" y="1196975"/>
              <a:ext cx="2482850" cy="576263"/>
            </a:xfrm>
            <a:prstGeom prst="roundRect">
              <a:avLst>
                <a:gd name="adj" fmla="val 16667"/>
              </a:avLst>
            </a:prstGeom>
            <a:solidFill>
              <a:schemeClr val="accent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351" tIns="3177" rIns="6351" bIns="3177" anchor="ctr"/>
            <a:lstStyle/>
            <a:p>
              <a:pPr algn="ctr" defTabSz="955675"/>
              <a:r>
                <a:rPr lang="fr-FR" sz="2000" dirty="0"/>
                <a:t>SPACE </a:t>
              </a:r>
            </a:p>
            <a:p>
              <a:pPr algn="ctr" defTabSz="955675"/>
              <a:r>
                <a:rPr lang="fr-FR" sz="2000" dirty="0"/>
                <a:t>TECHNOLOGIES </a:t>
              </a:r>
            </a:p>
          </p:txBody>
        </p:sp>
        <p:cxnSp>
          <p:nvCxnSpPr>
            <p:cNvPr id="22535" name="_s1037"/>
            <p:cNvCxnSpPr>
              <a:cxnSpLocks noChangeShapeType="1"/>
            </p:cNvCxnSpPr>
            <p:nvPr/>
          </p:nvCxnSpPr>
          <p:spPr bwMode="auto">
            <a:xfrm rot="10800000">
              <a:off x="790575" y="1751013"/>
              <a:ext cx="517525" cy="574675"/>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2536" name="_s1038"/>
            <p:cNvCxnSpPr>
              <a:cxnSpLocks noChangeShapeType="1"/>
            </p:cNvCxnSpPr>
            <p:nvPr/>
          </p:nvCxnSpPr>
          <p:spPr bwMode="auto">
            <a:xfrm rot="10800000">
              <a:off x="790575" y="1700213"/>
              <a:ext cx="590550" cy="3168650"/>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2537" name="_s1039"/>
            <p:cNvCxnSpPr>
              <a:cxnSpLocks noChangeShapeType="1"/>
            </p:cNvCxnSpPr>
            <p:nvPr/>
          </p:nvCxnSpPr>
          <p:spPr bwMode="auto">
            <a:xfrm rot="10800000">
              <a:off x="790575" y="1700213"/>
              <a:ext cx="549275" cy="1873250"/>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2538" name="_s1040"/>
            <p:cNvCxnSpPr>
              <a:cxnSpLocks noChangeShapeType="1"/>
            </p:cNvCxnSpPr>
            <p:nvPr/>
          </p:nvCxnSpPr>
          <p:spPr bwMode="auto">
            <a:xfrm rot="10800000">
              <a:off x="790575" y="1700213"/>
              <a:ext cx="552450" cy="1227137"/>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2539" name="_s1041"/>
            <p:cNvCxnSpPr>
              <a:cxnSpLocks noChangeShapeType="1"/>
            </p:cNvCxnSpPr>
            <p:nvPr/>
          </p:nvCxnSpPr>
          <p:spPr bwMode="auto">
            <a:xfrm rot="10800000">
              <a:off x="790575" y="1909763"/>
              <a:ext cx="584200" cy="4324350"/>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22540" name="_s1047"/>
            <p:cNvSpPr>
              <a:spLocks noChangeArrowheads="1"/>
            </p:cNvSpPr>
            <p:nvPr/>
          </p:nvSpPr>
          <p:spPr bwMode="auto">
            <a:xfrm>
              <a:off x="1466605" y="5166796"/>
              <a:ext cx="2887663" cy="704850"/>
            </a:xfrm>
            <a:prstGeom prst="roundRect">
              <a:avLst>
                <a:gd name="adj" fmla="val 16667"/>
              </a:avLst>
            </a:prstGeom>
            <a:solidFill>
              <a:srgbClr val="CCE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185" tIns="5090" rIns="10185" bIns="5090" anchor="ctr"/>
            <a:lstStyle/>
            <a:p>
              <a:pPr algn="ctr" defTabSz="955675"/>
              <a:r>
                <a:rPr lang="en-GB" sz="1600" dirty="0"/>
                <a:t>Modelling of  </a:t>
              </a:r>
            </a:p>
            <a:p>
              <a:pPr algn="ctr" defTabSz="955675"/>
              <a:r>
                <a:rPr lang="en-GB" sz="1600" dirty="0"/>
                <a:t>Astrophysics Plasmas</a:t>
              </a:r>
            </a:p>
            <a:p>
              <a:pPr algn="ctr" defTabSz="955675"/>
              <a:r>
                <a:rPr lang="en-GB" sz="1600" dirty="0"/>
                <a:t>T. </a:t>
              </a:r>
              <a:r>
                <a:rPr lang="en-GB" sz="1600" dirty="0" err="1"/>
                <a:t>Foglizzo</a:t>
              </a:r>
              <a:endParaRPr lang="en-GB" sz="1600" dirty="0">
                <a:solidFill>
                  <a:schemeClr val="accent2"/>
                </a:solidFill>
              </a:endParaRPr>
            </a:p>
          </p:txBody>
        </p:sp>
        <p:sp>
          <p:nvSpPr>
            <p:cNvPr id="22541" name="_s1048"/>
            <p:cNvSpPr>
              <a:spLocks noChangeArrowheads="1"/>
            </p:cNvSpPr>
            <p:nvPr/>
          </p:nvSpPr>
          <p:spPr bwMode="auto">
            <a:xfrm>
              <a:off x="1403350" y="2424113"/>
              <a:ext cx="3024634" cy="676275"/>
            </a:xfrm>
            <a:prstGeom prst="roundRect">
              <a:avLst>
                <a:gd name="adj" fmla="val 16667"/>
              </a:avLst>
            </a:prstGeom>
            <a:solidFill>
              <a:srgbClr val="CCE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185" tIns="5090" rIns="10185" bIns="5090" anchor="ctr"/>
            <a:lstStyle/>
            <a:p>
              <a:pPr algn="ctr" defTabSz="955675"/>
              <a:r>
                <a:rPr lang="en-GB" sz="1600"/>
                <a:t>Star Formation and </a:t>
              </a:r>
            </a:p>
            <a:p>
              <a:pPr algn="ctr" defTabSz="955675"/>
              <a:r>
                <a:rPr lang="en-GB" sz="1600"/>
                <a:t>Interstellar Medium </a:t>
              </a:r>
            </a:p>
            <a:p>
              <a:pPr algn="ctr" defTabSz="955675"/>
              <a:r>
                <a:rPr lang="en-GB" sz="1600"/>
                <a:t>M. Sauvage</a:t>
              </a:r>
              <a:endParaRPr lang="en-GB" sz="1600">
                <a:solidFill>
                  <a:schemeClr val="accent2"/>
                </a:solidFill>
              </a:endParaRPr>
            </a:p>
          </p:txBody>
        </p:sp>
        <p:sp>
          <p:nvSpPr>
            <p:cNvPr id="22542" name="_s1049"/>
            <p:cNvSpPr>
              <a:spLocks noChangeArrowheads="1"/>
            </p:cNvSpPr>
            <p:nvPr/>
          </p:nvSpPr>
          <p:spPr bwMode="auto">
            <a:xfrm>
              <a:off x="1403846" y="3130719"/>
              <a:ext cx="3024336" cy="1152128"/>
            </a:xfrm>
            <a:prstGeom prst="roundRect">
              <a:avLst>
                <a:gd name="adj" fmla="val 16667"/>
              </a:avLst>
            </a:prstGeom>
            <a:solidFill>
              <a:srgbClr val="CCE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185" tIns="5090" rIns="10185" bIns="5090" anchor="ctr"/>
            <a:lstStyle/>
            <a:p>
              <a:pPr algn="ctr" defTabSz="955675"/>
              <a:r>
                <a:rPr lang="fr-FR" sz="1600" dirty="0" smtClean="0"/>
                <a:t>Dynamique des Etoiles, </a:t>
              </a:r>
            </a:p>
            <a:p>
              <a:pPr algn="ctr" defTabSz="955675"/>
              <a:r>
                <a:rPr lang="fr-FR" sz="1600" dirty="0" smtClean="0"/>
                <a:t>des (Exo)-planètes, et de leur </a:t>
              </a:r>
            </a:p>
            <a:p>
              <a:pPr algn="ctr" defTabSz="955675"/>
              <a:r>
                <a:rPr lang="fr-FR" sz="1600" dirty="0" smtClean="0"/>
                <a:t>Environnement</a:t>
              </a:r>
            </a:p>
            <a:p>
              <a:pPr algn="ctr" defTabSz="955675"/>
              <a:r>
                <a:rPr lang="en-GB" sz="1600" dirty="0" smtClean="0"/>
                <a:t>S</a:t>
              </a:r>
              <a:r>
                <a:rPr lang="en-GB" sz="1600" dirty="0"/>
                <a:t>. </a:t>
              </a:r>
              <a:r>
                <a:rPr lang="en-GB" sz="1600" dirty="0" err="1"/>
                <a:t>Brun</a:t>
              </a:r>
              <a:endParaRPr lang="en-GB" sz="1600" dirty="0">
                <a:solidFill>
                  <a:schemeClr val="accent2"/>
                </a:solidFill>
              </a:endParaRPr>
            </a:p>
          </p:txBody>
        </p:sp>
        <p:sp>
          <p:nvSpPr>
            <p:cNvPr id="22543" name="_s1050"/>
            <p:cNvSpPr>
              <a:spLocks noChangeArrowheads="1"/>
            </p:cNvSpPr>
            <p:nvPr/>
          </p:nvSpPr>
          <p:spPr bwMode="auto">
            <a:xfrm>
              <a:off x="1403648" y="4393052"/>
              <a:ext cx="3037160" cy="631825"/>
            </a:xfrm>
            <a:prstGeom prst="roundRect">
              <a:avLst>
                <a:gd name="adj" fmla="val 16667"/>
              </a:avLst>
            </a:prstGeom>
            <a:solidFill>
              <a:srgbClr val="CCE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185" tIns="5090" rIns="10185" bIns="5090" anchor="ctr"/>
            <a:lstStyle/>
            <a:p>
              <a:pPr algn="ctr" defTabSz="955675"/>
              <a:r>
                <a:rPr lang="fr-FR" sz="1600" dirty="0"/>
                <a:t>High </a:t>
              </a:r>
              <a:r>
                <a:rPr lang="fr-FR" sz="1600" dirty="0" err="1"/>
                <a:t>Energy</a:t>
              </a:r>
              <a:r>
                <a:rPr lang="fr-FR" sz="1600" dirty="0"/>
                <a:t> </a:t>
              </a:r>
              <a:r>
                <a:rPr lang="fr-FR" sz="1600" dirty="0" err="1"/>
                <a:t>Cosmic</a:t>
              </a:r>
              <a:r>
                <a:rPr lang="fr-FR" sz="1600" dirty="0"/>
                <a:t> </a:t>
              </a:r>
              <a:r>
                <a:rPr lang="fr-FR" sz="1600" dirty="0" err="1"/>
                <a:t>Phenomena</a:t>
              </a:r>
              <a:endParaRPr lang="fr-FR" sz="1600" dirty="0"/>
            </a:p>
            <a:p>
              <a:pPr algn="ctr" defTabSz="955675"/>
              <a:r>
                <a:rPr lang="fr-FR" sz="1600" dirty="0"/>
                <a:t>J. Rodriguez</a:t>
              </a:r>
            </a:p>
          </p:txBody>
        </p:sp>
        <p:sp>
          <p:nvSpPr>
            <p:cNvPr id="22544" name="_s1051"/>
            <p:cNvSpPr>
              <a:spLocks noChangeArrowheads="1"/>
            </p:cNvSpPr>
            <p:nvPr/>
          </p:nvSpPr>
          <p:spPr bwMode="auto">
            <a:xfrm>
              <a:off x="1384300" y="1808163"/>
              <a:ext cx="3043684" cy="574675"/>
            </a:xfrm>
            <a:prstGeom prst="roundRect">
              <a:avLst>
                <a:gd name="adj" fmla="val 16667"/>
              </a:avLst>
            </a:prstGeom>
            <a:solidFill>
              <a:srgbClr val="CCE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0185" tIns="5090" rIns="10185" bIns="5090" anchor="ctr"/>
            <a:lstStyle/>
            <a:p>
              <a:pPr algn="ctr" defTabSz="955675"/>
              <a:r>
                <a:rPr lang="en-GB" sz="1600"/>
                <a:t>Cosmology, Galaxy Evolution </a:t>
              </a:r>
            </a:p>
            <a:p>
              <a:pPr algn="ctr" defTabSz="955675"/>
              <a:r>
                <a:rPr lang="en-GB" sz="1600"/>
                <a:t>D. Elbaz</a:t>
              </a:r>
              <a:endParaRPr lang="en-GB" sz="1600">
                <a:solidFill>
                  <a:schemeClr val="accent2"/>
                </a:solidFill>
              </a:endParaRPr>
            </a:p>
          </p:txBody>
        </p:sp>
        <p:cxnSp>
          <p:nvCxnSpPr>
            <p:cNvPr id="22545" name="_s1035"/>
            <p:cNvCxnSpPr>
              <a:cxnSpLocks noChangeShapeType="1"/>
              <a:stCxn id="22549" idx="3"/>
            </p:cNvCxnSpPr>
            <p:nvPr/>
          </p:nvCxnSpPr>
          <p:spPr bwMode="auto">
            <a:xfrm flipV="1">
              <a:off x="6829425" y="1773238"/>
              <a:ext cx="496888" cy="3100387"/>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2546" name="_s1036"/>
            <p:cNvCxnSpPr>
              <a:cxnSpLocks noChangeShapeType="1"/>
              <a:stCxn id="22550" idx="3"/>
              <a:endCxn id="22534" idx="2"/>
            </p:cNvCxnSpPr>
            <p:nvPr/>
          </p:nvCxnSpPr>
          <p:spPr bwMode="auto">
            <a:xfrm flipV="1">
              <a:off x="6835775" y="1773238"/>
              <a:ext cx="490538" cy="847994"/>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22547" name="_s1052"/>
            <p:cNvSpPr>
              <a:spLocks noChangeArrowheads="1"/>
            </p:cNvSpPr>
            <p:nvPr/>
          </p:nvSpPr>
          <p:spPr bwMode="auto">
            <a:xfrm>
              <a:off x="4824413" y="3865563"/>
              <a:ext cx="1997075" cy="501650"/>
            </a:xfrm>
            <a:prstGeom prst="roundRect">
              <a:avLst>
                <a:gd name="adj" fmla="val 16667"/>
              </a:avLst>
            </a:prstGeom>
            <a:solidFill>
              <a:srgbClr val="D6D6F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758" tIns="4878" rIns="9758" bIns="4878" anchor="ctr"/>
            <a:lstStyle/>
            <a:p>
              <a:pPr algn="ctr" defTabSz="955675"/>
              <a:r>
                <a:rPr lang="fr-FR" sz="1600" dirty="0" err="1"/>
                <a:t>Spectro-Imagers</a:t>
              </a:r>
              <a:endParaRPr lang="fr-FR" sz="1600" dirty="0"/>
            </a:p>
            <a:p>
              <a:pPr algn="ctr" defTabSz="955675"/>
              <a:r>
                <a:rPr lang="fr-FR" dirty="0" smtClean="0">
                  <a:solidFill>
                    <a:srgbClr val="000000"/>
                  </a:solidFill>
                </a:rPr>
                <a:t>V. </a:t>
              </a:r>
              <a:r>
                <a:rPr lang="fr-FR" dirty="0" err="1" smtClean="0">
                  <a:solidFill>
                    <a:srgbClr val="000000"/>
                  </a:solidFill>
                </a:rPr>
                <a:t>Revéret</a:t>
              </a:r>
              <a:endParaRPr lang="fr-FR" dirty="0">
                <a:solidFill>
                  <a:srgbClr val="000000"/>
                </a:solidFill>
              </a:endParaRPr>
            </a:p>
          </p:txBody>
        </p:sp>
        <p:sp>
          <p:nvSpPr>
            <p:cNvPr id="22548" name="_s1054"/>
            <p:cNvSpPr>
              <a:spLocks noChangeArrowheads="1"/>
            </p:cNvSpPr>
            <p:nvPr/>
          </p:nvSpPr>
          <p:spPr bwMode="auto">
            <a:xfrm>
              <a:off x="4824413" y="3144838"/>
              <a:ext cx="2016125" cy="576262"/>
            </a:xfrm>
            <a:prstGeom prst="roundRect">
              <a:avLst>
                <a:gd name="adj" fmla="val 16667"/>
              </a:avLst>
            </a:prstGeom>
            <a:solidFill>
              <a:srgbClr val="D6D6F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758" tIns="4878" rIns="9758" bIns="4878" anchor="ctr"/>
            <a:lstStyle/>
            <a:p>
              <a:pPr algn="ctr" defTabSz="955675"/>
              <a:r>
                <a:rPr lang="fr-FR" sz="1600" dirty="0" smtClean="0"/>
                <a:t>System, </a:t>
              </a:r>
              <a:r>
                <a:rPr lang="fr-FR" sz="1600" dirty="0"/>
                <a:t>Architecture</a:t>
              </a:r>
            </a:p>
            <a:p>
              <a:pPr algn="ctr" defTabSz="955675"/>
              <a:r>
                <a:rPr lang="fr-FR" sz="1600" dirty="0"/>
                <a:t>M. </a:t>
              </a:r>
              <a:r>
                <a:rPr lang="fr-FR" sz="1600" dirty="0" err="1"/>
                <a:t>Berthé</a:t>
              </a:r>
              <a:endParaRPr lang="fr-FR" sz="1600" dirty="0">
                <a:solidFill>
                  <a:schemeClr val="accent2"/>
                </a:solidFill>
              </a:endParaRPr>
            </a:p>
          </p:txBody>
        </p:sp>
        <p:sp>
          <p:nvSpPr>
            <p:cNvPr id="22549" name="_s1053"/>
            <p:cNvSpPr>
              <a:spLocks noChangeArrowheads="1"/>
            </p:cNvSpPr>
            <p:nvPr/>
          </p:nvSpPr>
          <p:spPr bwMode="auto">
            <a:xfrm>
              <a:off x="4824413" y="4584700"/>
              <a:ext cx="2005012" cy="577850"/>
            </a:xfrm>
            <a:prstGeom prst="roundRect">
              <a:avLst>
                <a:gd name="adj" fmla="val 16667"/>
              </a:avLst>
            </a:prstGeom>
            <a:solidFill>
              <a:srgbClr val="D6D6F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758" tIns="4878" rIns="9758" bIns="4878" anchor="ctr"/>
            <a:lstStyle/>
            <a:p>
              <a:pPr algn="ctr" defTabSz="955675"/>
              <a:r>
                <a:rPr lang="fr-FR" sz="1600" dirty="0" err="1"/>
                <a:t>Space</a:t>
              </a:r>
              <a:r>
                <a:rPr lang="fr-FR" sz="1600" dirty="0"/>
                <a:t> </a:t>
              </a:r>
              <a:r>
                <a:rPr lang="fr-FR" sz="1600" dirty="0" err="1"/>
                <a:t>Electronics</a:t>
              </a:r>
              <a:endParaRPr lang="fr-FR" sz="1600" dirty="0"/>
            </a:p>
            <a:p>
              <a:pPr algn="ctr" defTabSz="955675"/>
              <a:r>
                <a:rPr lang="fr-FR" sz="1600" dirty="0" smtClean="0"/>
                <a:t>E. </a:t>
              </a:r>
              <a:r>
                <a:rPr lang="fr-FR" sz="1600" dirty="0" err="1" smtClean="0"/>
                <a:t>Doumayrou</a:t>
              </a:r>
              <a:endParaRPr lang="fr-FR" sz="1600" dirty="0">
                <a:solidFill>
                  <a:schemeClr val="accent2"/>
                </a:solidFill>
              </a:endParaRPr>
            </a:p>
          </p:txBody>
        </p:sp>
        <p:sp>
          <p:nvSpPr>
            <p:cNvPr id="22550" name="_s1055"/>
            <p:cNvSpPr>
              <a:spLocks noChangeArrowheads="1"/>
            </p:cNvSpPr>
            <p:nvPr/>
          </p:nvSpPr>
          <p:spPr bwMode="auto">
            <a:xfrm>
              <a:off x="4733925" y="2269076"/>
              <a:ext cx="2101850" cy="704312"/>
            </a:xfrm>
            <a:prstGeom prst="roundRect">
              <a:avLst>
                <a:gd name="adj" fmla="val 16667"/>
              </a:avLst>
            </a:prstGeom>
            <a:solidFill>
              <a:srgbClr val="D7D7F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758" tIns="4878" rIns="9758" bIns="4878" anchor="ctr"/>
            <a:lstStyle/>
            <a:p>
              <a:pPr algn="ctr" defTabSz="955675"/>
              <a:r>
                <a:rPr lang="fr-FR" sz="1600" dirty="0"/>
                <a:t>Product Assurance</a:t>
              </a:r>
            </a:p>
            <a:p>
              <a:pPr algn="ctr" defTabSz="955675"/>
              <a:r>
                <a:rPr lang="fr-FR" sz="1600" dirty="0" err="1"/>
                <a:t>Integration</a:t>
              </a:r>
              <a:endParaRPr lang="fr-FR" sz="1600" dirty="0"/>
            </a:p>
            <a:p>
              <a:pPr algn="ctr" defTabSz="955675"/>
              <a:r>
                <a:rPr lang="fr-FR" sz="1600" dirty="0" smtClean="0"/>
                <a:t>B. </a:t>
              </a:r>
              <a:r>
                <a:rPr lang="fr-FR" sz="1600" dirty="0" err="1" smtClean="0"/>
                <a:t>Horeau</a:t>
              </a:r>
              <a:endParaRPr lang="fr-FR" sz="1600" dirty="0">
                <a:solidFill>
                  <a:schemeClr val="accent2"/>
                </a:solidFill>
              </a:endParaRPr>
            </a:p>
          </p:txBody>
        </p:sp>
        <p:cxnSp>
          <p:nvCxnSpPr>
            <p:cNvPr id="22551" name="AutoShape 30"/>
            <p:cNvCxnSpPr>
              <a:cxnSpLocks noChangeShapeType="1"/>
              <a:stCxn id="22548" idx="3"/>
            </p:cNvCxnSpPr>
            <p:nvPr/>
          </p:nvCxnSpPr>
          <p:spPr bwMode="auto">
            <a:xfrm flipV="1">
              <a:off x="6840538" y="1927225"/>
              <a:ext cx="485775" cy="1504950"/>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2552" name="AutoShape 31"/>
            <p:cNvCxnSpPr>
              <a:cxnSpLocks noChangeShapeType="1"/>
              <a:stCxn id="22547" idx="3"/>
              <a:endCxn id="22534" idx="2"/>
            </p:cNvCxnSpPr>
            <p:nvPr/>
          </p:nvCxnSpPr>
          <p:spPr bwMode="auto">
            <a:xfrm flipV="1">
              <a:off x="6821488" y="1773238"/>
              <a:ext cx="504825" cy="2343150"/>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2553" name="_s1041"/>
            <p:cNvCxnSpPr>
              <a:cxnSpLocks noChangeShapeType="1"/>
            </p:cNvCxnSpPr>
            <p:nvPr/>
          </p:nvCxnSpPr>
          <p:spPr bwMode="auto">
            <a:xfrm rot="10800000">
              <a:off x="790575" y="1700213"/>
              <a:ext cx="549275" cy="3846512"/>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2555" name="_s1041"/>
            <p:cNvCxnSpPr>
              <a:cxnSpLocks noChangeShapeType="1"/>
            </p:cNvCxnSpPr>
            <p:nvPr/>
          </p:nvCxnSpPr>
          <p:spPr bwMode="auto">
            <a:xfrm rot="10800000">
              <a:off x="790575" y="1965325"/>
              <a:ext cx="587375" cy="2232025"/>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22556" name="_s1052"/>
            <p:cNvSpPr>
              <a:spLocks noChangeArrowheads="1"/>
            </p:cNvSpPr>
            <p:nvPr/>
          </p:nvSpPr>
          <p:spPr bwMode="auto">
            <a:xfrm>
              <a:off x="4826000" y="5376863"/>
              <a:ext cx="1995488" cy="693737"/>
            </a:xfrm>
            <a:prstGeom prst="roundRect">
              <a:avLst>
                <a:gd name="adj" fmla="val 16667"/>
              </a:avLst>
            </a:prstGeom>
            <a:solidFill>
              <a:srgbClr val="D6D6F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758" tIns="4878" rIns="9758" bIns="4878" anchor="ctr"/>
            <a:lstStyle/>
            <a:p>
              <a:pPr algn="ctr" defTabSz="955675"/>
              <a:r>
                <a:rPr lang="fr-FR" sz="1600" dirty="0"/>
                <a:t>Interface Science and </a:t>
              </a:r>
            </a:p>
            <a:p>
              <a:pPr algn="ctr" defTabSz="955675"/>
              <a:r>
                <a:rPr lang="fr-FR" sz="1600" dirty="0"/>
                <a:t>Instrumentation</a:t>
              </a:r>
            </a:p>
            <a:p>
              <a:pPr algn="ctr" defTabSz="955675"/>
              <a:r>
                <a:rPr lang="fr-FR" sz="1600" dirty="0">
                  <a:solidFill>
                    <a:srgbClr val="000000"/>
                  </a:solidFill>
                </a:rPr>
                <a:t>A. </a:t>
              </a:r>
              <a:r>
                <a:rPr lang="fr-FR" sz="1600" dirty="0" err="1">
                  <a:solidFill>
                    <a:srgbClr val="000000"/>
                  </a:solidFill>
                </a:rPr>
                <a:t>Claret</a:t>
              </a:r>
              <a:endParaRPr lang="fr-FR" sz="1600" dirty="0">
                <a:solidFill>
                  <a:srgbClr val="000000"/>
                </a:solidFill>
              </a:endParaRPr>
            </a:p>
          </p:txBody>
        </p:sp>
        <p:sp>
          <p:nvSpPr>
            <p:cNvPr id="22558" name="_s1047"/>
            <p:cNvSpPr>
              <a:spLocks noChangeArrowheads="1"/>
            </p:cNvSpPr>
            <p:nvPr/>
          </p:nvSpPr>
          <p:spPr bwMode="auto">
            <a:xfrm>
              <a:off x="1447309" y="5908548"/>
              <a:ext cx="2938463" cy="582612"/>
            </a:xfrm>
            <a:prstGeom prst="roundRect">
              <a:avLst>
                <a:gd name="adj" fmla="val 16667"/>
              </a:avLst>
            </a:prstGeom>
            <a:ln/>
            <a:extLst/>
          </p:spPr>
          <p:style>
            <a:lnRef idx="2">
              <a:schemeClr val="accent4"/>
            </a:lnRef>
            <a:fillRef idx="1">
              <a:schemeClr val="lt1"/>
            </a:fillRef>
            <a:effectRef idx="0">
              <a:schemeClr val="accent4"/>
            </a:effectRef>
            <a:fontRef idx="minor">
              <a:schemeClr val="dk1"/>
            </a:fontRef>
          </p:style>
          <p:txBody>
            <a:bodyPr wrap="none" lIns="10185" tIns="5090" rIns="10185" bIns="5090" anchor="ctr"/>
            <a:lstStyle/>
            <a:p>
              <a:pPr algn="ctr" defTabSz="955675"/>
              <a:r>
                <a:rPr lang="fr-FR" sz="1600" dirty="0"/>
                <a:t>Cosmo-</a:t>
              </a:r>
              <a:r>
                <a:rPr lang="fr-FR" sz="1600" dirty="0" smtClean="0"/>
                <a:t>Stat (SEDI/</a:t>
              </a:r>
              <a:r>
                <a:rPr lang="fr-FR" sz="1600" dirty="0" err="1" smtClean="0"/>
                <a:t>Sap</a:t>
              </a:r>
              <a:r>
                <a:rPr lang="fr-FR" sz="1600" dirty="0" smtClean="0"/>
                <a:t>)</a:t>
              </a:r>
              <a:endParaRPr lang="fr-FR" sz="1600" dirty="0"/>
            </a:p>
            <a:p>
              <a:pPr algn="ctr" defTabSz="955675"/>
              <a:r>
                <a:rPr lang="fr-FR" sz="1600" dirty="0"/>
                <a:t>J.-L. Starck/J. </a:t>
              </a:r>
              <a:r>
                <a:rPr lang="fr-FR" sz="1600" dirty="0" err="1"/>
                <a:t>Bobin</a:t>
              </a:r>
              <a:endParaRPr lang="fr-FR" sz="1600" dirty="0">
                <a:solidFill>
                  <a:schemeClr val="accent2"/>
                </a:solidFill>
              </a:endParaRPr>
            </a:p>
          </p:txBody>
        </p:sp>
      </p:grpSp>
      <p:pic>
        <p:nvPicPr>
          <p:cNvPr id="22560" name="Picture 5" descr="AIM_ent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8" y="1391494"/>
            <a:ext cx="1160462" cy="741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ZoneTexte 39"/>
          <p:cNvSpPr txBox="1"/>
          <p:nvPr/>
        </p:nvSpPr>
        <p:spPr>
          <a:xfrm>
            <a:off x="7386763" y="5735464"/>
            <a:ext cx="172174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fr-FR" sz="1600" dirty="0"/>
              <a:t>Total staff ~</a:t>
            </a:r>
            <a:r>
              <a:rPr lang="fr-FR" sz="1600" dirty="0" smtClean="0"/>
              <a:t>200</a:t>
            </a:r>
            <a:endParaRPr lang="fr-FR" sz="1600" dirty="0"/>
          </a:p>
          <a:p>
            <a:pPr>
              <a:defRPr/>
            </a:pPr>
            <a:r>
              <a:rPr lang="fr-FR" sz="1600" dirty="0"/>
              <a:t>Permanent ~ </a:t>
            </a:r>
            <a:r>
              <a:rPr lang="fr-FR" sz="1600" dirty="0" smtClean="0"/>
              <a:t>110</a:t>
            </a:r>
            <a:endParaRPr lang="fr-FR" sz="1600" dirty="0"/>
          </a:p>
          <a:p>
            <a:pPr>
              <a:defRPr/>
            </a:pPr>
            <a:r>
              <a:rPr lang="fr-FR" sz="1600" dirty="0"/>
              <a:t>Post-docs </a:t>
            </a:r>
            <a:r>
              <a:rPr lang="fr-FR" sz="1600" dirty="0" smtClean="0"/>
              <a:t>~60</a:t>
            </a:r>
            <a:endParaRPr lang="fr-FR" sz="1600" dirty="0"/>
          </a:p>
          <a:p>
            <a:pPr>
              <a:defRPr/>
            </a:pPr>
            <a:r>
              <a:rPr lang="fr-FR" sz="1600" dirty="0" err="1"/>
              <a:t>PhD</a:t>
            </a:r>
            <a:r>
              <a:rPr lang="fr-FR" sz="1600" dirty="0"/>
              <a:t> </a:t>
            </a:r>
            <a:r>
              <a:rPr lang="fr-FR" sz="1600" dirty="0" err="1"/>
              <a:t>students</a:t>
            </a:r>
            <a:r>
              <a:rPr lang="fr-FR" sz="1600" dirty="0"/>
              <a:t> ~30</a:t>
            </a:r>
          </a:p>
        </p:txBody>
      </p:sp>
      <p:sp>
        <p:nvSpPr>
          <p:cNvPr id="48" name="ZoneTexte 47"/>
          <p:cNvSpPr txBox="1"/>
          <p:nvPr/>
        </p:nvSpPr>
        <p:spPr>
          <a:xfrm rot="16200000">
            <a:off x="-42612" y="4010956"/>
            <a:ext cx="1214437" cy="33855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sz="1600" dirty="0"/>
              <a:t>Staff ~</a:t>
            </a:r>
            <a:r>
              <a:rPr lang="fr-FR" sz="1600" dirty="0" smtClean="0"/>
              <a:t>140</a:t>
            </a:r>
            <a:endParaRPr lang="fr-FR" sz="1600" dirty="0"/>
          </a:p>
        </p:txBody>
      </p:sp>
      <p:sp>
        <p:nvSpPr>
          <p:cNvPr id="49" name="ZoneTexte 48"/>
          <p:cNvSpPr txBox="1"/>
          <p:nvPr/>
        </p:nvSpPr>
        <p:spPr>
          <a:xfrm rot="5400000">
            <a:off x="7035278" y="3794936"/>
            <a:ext cx="1214438" cy="33855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sz="1600" dirty="0"/>
              <a:t>Staff ~60</a:t>
            </a:r>
          </a:p>
        </p:txBody>
      </p:sp>
      <p:sp>
        <p:nvSpPr>
          <p:cNvPr id="2" name="Ellipse 1"/>
          <p:cNvSpPr/>
          <p:nvPr/>
        </p:nvSpPr>
        <p:spPr>
          <a:xfrm>
            <a:off x="4603666" y="3379298"/>
            <a:ext cx="2332257" cy="78422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4603666" y="2444577"/>
            <a:ext cx="2332257" cy="90632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4576169" y="5544965"/>
            <a:ext cx="2359754" cy="102124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10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7" descr="bandeau_tex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35983"/>
            <a:ext cx="9129712" cy="1160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8385" y="68627"/>
            <a:ext cx="1081087"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Image 8" descr="Logo Irfu seu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6014" y="251884"/>
            <a:ext cx="719137" cy="768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1907705" y="216024"/>
            <a:ext cx="6048672" cy="908720"/>
          </a:xfrm>
        </p:spPr>
        <p:txBody>
          <a:bodyPr>
            <a:normAutofit/>
          </a:bodyPr>
          <a:lstStyle/>
          <a:p>
            <a:pPr algn="ctr"/>
            <a:r>
              <a:rPr lang="fr-FR" b="1" dirty="0" smtClean="0">
                <a:solidFill>
                  <a:schemeClr val="bg1"/>
                </a:solidFill>
                <a:latin typeface="Arial"/>
                <a:cs typeface="Arial"/>
              </a:rPr>
              <a:t>Potentiel scientifique et technique </a:t>
            </a:r>
            <a:br>
              <a:rPr lang="fr-FR" b="1" dirty="0" smtClean="0">
                <a:solidFill>
                  <a:schemeClr val="bg1"/>
                </a:solidFill>
                <a:latin typeface="Arial"/>
                <a:cs typeface="Arial"/>
              </a:rPr>
            </a:br>
            <a:r>
              <a:rPr lang="fr-FR" b="1" dirty="0" smtClean="0">
                <a:solidFill>
                  <a:schemeClr val="bg1"/>
                </a:solidFill>
                <a:latin typeface="Arial"/>
                <a:cs typeface="Arial"/>
              </a:rPr>
              <a:t>CEA/DRF/IRFU et partenariats</a:t>
            </a:r>
            <a:endParaRPr lang="en-US" b="1" dirty="0">
              <a:solidFill>
                <a:schemeClr val="bg1"/>
              </a:solidFill>
              <a:latin typeface="Arial"/>
              <a:cs typeface="Arial"/>
            </a:endParaRPr>
          </a:p>
        </p:txBody>
      </p:sp>
      <p:sp>
        <p:nvSpPr>
          <p:cNvPr id="48" name="ZoneTexte 47"/>
          <p:cNvSpPr txBox="1"/>
          <p:nvPr/>
        </p:nvSpPr>
        <p:spPr>
          <a:xfrm>
            <a:off x="1906115" y="5590981"/>
            <a:ext cx="2161829" cy="646331"/>
          </a:xfrm>
          <a:prstGeom prst="rect">
            <a:avLst/>
          </a:prstGeom>
          <a:noFill/>
          <a:ln w="19050" cmpd="sng">
            <a:solidFill>
              <a:srgbClr val="0091C3"/>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rgbClr val="000000"/>
                </a:solidFill>
              </a:rPr>
              <a:t>DRT / LETI </a:t>
            </a:r>
          </a:p>
          <a:p>
            <a:pPr algn="ctr"/>
            <a:r>
              <a:rPr lang="fr-FR" b="1" dirty="0" err="1">
                <a:solidFill>
                  <a:srgbClr val="000000"/>
                </a:solidFill>
              </a:rPr>
              <a:t>C</a:t>
            </a:r>
            <a:r>
              <a:rPr lang="fr-FR" b="1" dirty="0" err="1" smtClean="0">
                <a:solidFill>
                  <a:srgbClr val="000000"/>
                </a:solidFill>
              </a:rPr>
              <a:t>oeur</a:t>
            </a:r>
            <a:r>
              <a:rPr lang="fr-FR" b="1" dirty="0" smtClean="0">
                <a:solidFill>
                  <a:srgbClr val="000000"/>
                </a:solidFill>
              </a:rPr>
              <a:t> du détecteur</a:t>
            </a:r>
          </a:p>
        </p:txBody>
      </p:sp>
      <p:sp>
        <p:nvSpPr>
          <p:cNvPr id="49" name="ZoneTexte 48"/>
          <p:cNvSpPr txBox="1"/>
          <p:nvPr/>
        </p:nvSpPr>
        <p:spPr>
          <a:xfrm>
            <a:off x="4174521" y="5589240"/>
            <a:ext cx="2125671" cy="646331"/>
          </a:xfrm>
          <a:prstGeom prst="rect">
            <a:avLst/>
          </a:prstGeom>
          <a:noFill/>
          <a:ln w="19050" cmpd="sng">
            <a:solidFill>
              <a:srgbClr val="0091C3"/>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rgbClr val="000000"/>
                </a:solidFill>
              </a:rPr>
              <a:t>DRF / INAC / SBT</a:t>
            </a:r>
          </a:p>
          <a:p>
            <a:pPr algn="ctr"/>
            <a:r>
              <a:rPr lang="fr-FR" b="1" dirty="0" smtClean="0">
                <a:solidFill>
                  <a:srgbClr val="000000"/>
                </a:solidFill>
              </a:rPr>
              <a:t>Cryogénie</a:t>
            </a:r>
          </a:p>
        </p:txBody>
      </p:sp>
      <p:cxnSp>
        <p:nvCxnSpPr>
          <p:cNvPr id="58" name="Connecteur droit avec flèche 57"/>
          <p:cNvCxnSpPr>
            <a:stCxn id="31" idx="2"/>
            <a:endCxn id="48" idx="0"/>
          </p:cNvCxnSpPr>
          <p:nvPr/>
        </p:nvCxnSpPr>
        <p:spPr>
          <a:xfrm flipH="1">
            <a:off x="2987030" y="4845736"/>
            <a:ext cx="72803" cy="745245"/>
          </a:xfrm>
          <a:prstGeom prst="straightConnector1">
            <a:avLst/>
          </a:prstGeom>
          <a:ln w="38100" cmpd="sng">
            <a:solidFill>
              <a:srgbClr val="C0EF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2" name="ZoneTexte 61"/>
          <p:cNvSpPr txBox="1"/>
          <p:nvPr/>
        </p:nvSpPr>
        <p:spPr>
          <a:xfrm>
            <a:off x="6376384" y="5157192"/>
            <a:ext cx="2588104" cy="646331"/>
          </a:xfrm>
          <a:prstGeom prst="rect">
            <a:avLst/>
          </a:prstGeom>
          <a:noFill/>
          <a:ln w="19050" cmpd="sng">
            <a:solidFill>
              <a:srgbClr val="0091C3"/>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rgbClr val="000000"/>
                </a:solidFill>
              </a:rPr>
              <a:t>Partenaires industriels</a:t>
            </a:r>
          </a:p>
          <a:p>
            <a:pPr algn="ctr"/>
            <a:r>
              <a:rPr lang="fr-FR" dirty="0" smtClean="0">
                <a:solidFill>
                  <a:srgbClr val="000000"/>
                </a:solidFill>
              </a:rPr>
              <a:t>3D+, ASTRIUM,..</a:t>
            </a:r>
            <a:r>
              <a:rPr lang="fr-FR" dirty="0" smtClean="0">
                <a:solidFill>
                  <a:srgbClr val="FFFFFF"/>
                </a:solidFill>
              </a:rPr>
              <a:t>. </a:t>
            </a:r>
          </a:p>
        </p:txBody>
      </p:sp>
      <p:sp>
        <p:nvSpPr>
          <p:cNvPr id="63" name="ZoneTexte 62"/>
          <p:cNvSpPr txBox="1"/>
          <p:nvPr/>
        </p:nvSpPr>
        <p:spPr>
          <a:xfrm>
            <a:off x="107504" y="5085184"/>
            <a:ext cx="1765998" cy="646331"/>
          </a:xfrm>
          <a:prstGeom prst="rect">
            <a:avLst/>
          </a:prstGeom>
          <a:noFill/>
          <a:ln w="19050" cmpd="sng">
            <a:solidFill>
              <a:srgbClr val="0091C3"/>
            </a:solidFill>
            <a:prstDash val="solid"/>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chemeClr val="tx1"/>
                </a:solidFill>
                <a:latin typeface="Arial"/>
              </a:rPr>
              <a:t>Partenaires académiques</a:t>
            </a:r>
          </a:p>
        </p:txBody>
      </p:sp>
      <p:sp>
        <p:nvSpPr>
          <p:cNvPr id="64" name="ZoneTexte 63"/>
          <p:cNvSpPr txBox="1"/>
          <p:nvPr/>
        </p:nvSpPr>
        <p:spPr>
          <a:xfrm>
            <a:off x="7561352" y="1484783"/>
            <a:ext cx="1547153" cy="923330"/>
          </a:xfrm>
          <a:prstGeom prst="rect">
            <a:avLst/>
          </a:prstGeom>
          <a:noFill/>
          <a:ln w="19050" cmpd="sng">
            <a:solidFill>
              <a:srgbClr val="FF0000"/>
            </a:solidFill>
            <a:prstDash val="solid"/>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smtClean="0">
                <a:solidFill>
                  <a:srgbClr val="000000"/>
                </a:solidFill>
                <a:latin typeface="Arial"/>
                <a:cs typeface="Arial"/>
              </a:rPr>
              <a:t> CNES</a:t>
            </a:r>
            <a:r>
              <a:rPr lang="fr-FR" dirty="0" smtClean="0">
                <a:solidFill>
                  <a:srgbClr val="000000"/>
                </a:solidFill>
                <a:latin typeface="Arial"/>
                <a:cs typeface="Arial"/>
              </a:rPr>
              <a:t>, ESA, </a:t>
            </a:r>
            <a:r>
              <a:rPr lang="fr-FR" dirty="0">
                <a:solidFill>
                  <a:srgbClr val="000000"/>
                </a:solidFill>
                <a:latin typeface="Arial"/>
                <a:cs typeface="Arial"/>
              </a:rPr>
              <a:t>C</a:t>
            </a:r>
            <a:r>
              <a:rPr lang="fr-FR" dirty="0" smtClean="0">
                <a:solidFill>
                  <a:srgbClr val="000000"/>
                </a:solidFill>
                <a:latin typeface="Arial"/>
                <a:cs typeface="Arial"/>
              </a:rPr>
              <a:t>E (H2020, ERC), ANR</a:t>
            </a:r>
          </a:p>
        </p:txBody>
      </p:sp>
      <p:sp>
        <p:nvSpPr>
          <p:cNvPr id="65" name="ZoneTexte 64"/>
          <p:cNvSpPr txBox="1"/>
          <p:nvPr/>
        </p:nvSpPr>
        <p:spPr>
          <a:xfrm>
            <a:off x="7668344" y="2924944"/>
            <a:ext cx="1400622"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err="1" smtClean="0">
                <a:solidFill>
                  <a:srgbClr val="000000"/>
                </a:solidFill>
                <a:latin typeface="Arial"/>
                <a:cs typeface="Arial"/>
              </a:rPr>
              <a:t>Labex</a:t>
            </a:r>
            <a:r>
              <a:rPr lang="fr-FR" dirty="0" smtClean="0">
                <a:solidFill>
                  <a:srgbClr val="000000"/>
                </a:solidFill>
                <a:latin typeface="Arial"/>
                <a:cs typeface="Arial"/>
              </a:rPr>
              <a:t> :  FOCUS, P2IO, </a:t>
            </a:r>
            <a:r>
              <a:rPr lang="fr-FR" dirty="0" err="1" smtClean="0">
                <a:solidFill>
                  <a:srgbClr val="000000"/>
                </a:solidFill>
                <a:latin typeface="Arial"/>
                <a:cs typeface="Arial"/>
              </a:rPr>
              <a:t>UnivEarths</a:t>
            </a:r>
            <a:endParaRPr lang="fr-FR" dirty="0">
              <a:solidFill>
                <a:srgbClr val="000000"/>
              </a:solidFill>
              <a:latin typeface="Arial"/>
              <a:cs typeface="Arial"/>
            </a:endParaRPr>
          </a:p>
          <a:p>
            <a:pPr algn="ctr"/>
            <a:r>
              <a:rPr lang="fr-FR" dirty="0" smtClean="0">
                <a:solidFill>
                  <a:srgbClr val="000000"/>
                </a:solidFill>
                <a:latin typeface="Arial"/>
                <a:cs typeface="Arial"/>
              </a:rPr>
              <a:t>DIM ACAV+</a:t>
            </a:r>
          </a:p>
        </p:txBody>
      </p:sp>
      <p:cxnSp>
        <p:nvCxnSpPr>
          <p:cNvPr id="56" name="Connecteur droit avec flèche 55"/>
          <p:cNvCxnSpPr>
            <a:stCxn id="31" idx="2"/>
            <a:endCxn id="49" idx="0"/>
          </p:cNvCxnSpPr>
          <p:nvPr/>
        </p:nvCxnSpPr>
        <p:spPr>
          <a:xfrm>
            <a:off x="3059833" y="4845736"/>
            <a:ext cx="2177524" cy="743504"/>
          </a:xfrm>
          <a:prstGeom prst="straightConnector1">
            <a:avLst/>
          </a:prstGeom>
          <a:ln w="38100" cmpd="sng">
            <a:solidFill>
              <a:srgbClr val="C0EF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Connecteur droit avec flèche 60"/>
          <p:cNvCxnSpPr>
            <a:stCxn id="31" idx="2"/>
            <a:endCxn id="62" idx="1"/>
          </p:cNvCxnSpPr>
          <p:nvPr/>
        </p:nvCxnSpPr>
        <p:spPr>
          <a:xfrm>
            <a:off x="3059833" y="4845736"/>
            <a:ext cx="3316551" cy="634622"/>
          </a:xfrm>
          <a:prstGeom prst="straightConnector1">
            <a:avLst/>
          </a:prstGeom>
          <a:ln w="38100" cmpd="sng">
            <a:solidFill>
              <a:srgbClr val="C0EFFF"/>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24" name="Groupe 7"/>
          <p:cNvGrpSpPr>
            <a:grpSpLocks noChangeAspect="1"/>
          </p:cNvGrpSpPr>
          <p:nvPr/>
        </p:nvGrpSpPr>
        <p:grpSpPr>
          <a:xfrm>
            <a:off x="1331641" y="1124744"/>
            <a:ext cx="6192910" cy="3720992"/>
            <a:chOff x="726595" y="2248444"/>
            <a:chExt cx="7801143" cy="4819543"/>
          </a:xfrm>
        </p:grpSpPr>
        <p:sp>
          <p:nvSpPr>
            <p:cNvPr id="25" name="Rectangle 70"/>
            <p:cNvSpPr>
              <a:spLocks noChangeArrowheads="1"/>
            </p:cNvSpPr>
            <p:nvPr/>
          </p:nvSpPr>
          <p:spPr bwMode="auto">
            <a:xfrm>
              <a:off x="726595" y="2372802"/>
              <a:ext cx="7801143" cy="4684615"/>
            </a:xfrm>
            <a:prstGeom prst="rect">
              <a:avLst/>
            </a:prstGeom>
            <a:solidFill>
              <a:srgbClr val="FFFFFF"/>
            </a:solidFill>
            <a:ln w="9525" algn="ctr">
              <a:solidFill>
                <a:schemeClr val="tx1"/>
              </a:solidFill>
              <a:round/>
              <a:headEnd/>
              <a:tailEnd/>
            </a:ln>
          </p:spPr>
          <p:txBody>
            <a:bodyPr/>
            <a:lstStyle/>
            <a:p>
              <a:pPr>
                <a:spcBef>
                  <a:spcPct val="20000"/>
                </a:spcBef>
              </a:pPr>
              <a:endParaRPr lang="en-US" sz="2400"/>
            </a:p>
          </p:txBody>
        </p:sp>
        <p:sp>
          <p:nvSpPr>
            <p:cNvPr id="28" name="AutoShape 4"/>
            <p:cNvSpPr>
              <a:spLocks noChangeArrowheads="1"/>
            </p:cNvSpPr>
            <p:nvPr/>
          </p:nvSpPr>
          <p:spPr bwMode="auto">
            <a:xfrm>
              <a:off x="1196409" y="2372800"/>
              <a:ext cx="7270886" cy="922512"/>
            </a:xfrm>
            <a:prstGeom prst="flowChartAlternateProcess">
              <a:avLst/>
            </a:prstGeom>
            <a:solidFill>
              <a:srgbClr val="C00000"/>
            </a:solidFill>
            <a:ln w="12700">
              <a:solidFill>
                <a:schemeClr val="tx1"/>
              </a:solidFill>
              <a:miter lim="800000"/>
              <a:headEnd/>
              <a:tailEnd/>
            </a:ln>
          </p:spPr>
          <p:txBody>
            <a:bodyPr wrap="none" anchor="ctr"/>
            <a:lstStyle/>
            <a:p>
              <a:pPr eaLnBrk="0" hangingPunct="0"/>
              <a:endParaRPr lang="en-US" sz="1000" b="1">
                <a:solidFill>
                  <a:schemeClr val="tx1"/>
                </a:solidFill>
              </a:endParaRPr>
            </a:p>
          </p:txBody>
        </p:sp>
        <p:sp>
          <p:nvSpPr>
            <p:cNvPr id="29" name="AutoShape 5"/>
            <p:cNvSpPr>
              <a:spLocks noChangeArrowheads="1"/>
            </p:cNvSpPr>
            <p:nvPr/>
          </p:nvSpPr>
          <p:spPr bwMode="auto">
            <a:xfrm>
              <a:off x="1542964" y="4072871"/>
              <a:ext cx="2902646" cy="639205"/>
            </a:xfrm>
            <a:prstGeom prst="flowChartAlternateProcess">
              <a:avLst/>
            </a:prstGeom>
            <a:noFill/>
            <a:ln w="12700">
              <a:solidFill>
                <a:schemeClr val="tx1"/>
              </a:solidFill>
              <a:miter lim="800000"/>
              <a:headEnd/>
              <a:tailEnd/>
            </a:ln>
          </p:spPr>
          <p:txBody>
            <a:bodyPr wrap="none" anchor="ctr"/>
            <a:lstStyle/>
            <a:p>
              <a:pPr algn="ctr" eaLnBrk="0" hangingPunct="0"/>
              <a:r>
                <a:rPr lang="en-US" sz="1600" dirty="0" smtClean="0">
                  <a:solidFill>
                    <a:schemeClr val="tx1"/>
                  </a:solidFill>
                </a:rPr>
                <a:t>Physique des </a:t>
              </a:r>
              <a:r>
                <a:rPr lang="en-US" sz="1600" dirty="0" err="1" smtClean="0">
                  <a:solidFill>
                    <a:schemeClr val="tx1"/>
                  </a:solidFill>
                </a:rPr>
                <a:t>particules</a:t>
              </a:r>
              <a:endParaRPr lang="en-US" sz="1600" dirty="0">
                <a:solidFill>
                  <a:schemeClr val="tx1"/>
                </a:solidFill>
              </a:endParaRPr>
            </a:p>
          </p:txBody>
        </p:sp>
        <p:sp>
          <p:nvSpPr>
            <p:cNvPr id="30" name="AutoShape 6"/>
            <p:cNvSpPr>
              <a:spLocks noChangeAspect="1" noChangeArrowheads="1"/>
            </p:cNvSpPr>
            <p:nvPr/>
          </p:nvSpPr>
          <p:spPr bwMode="auto">
            <a:xfrm>
              <a:off x="1905795" y="4796186"/>
              <a:ext cx="2359282" cy="675689"/>
            </a:xfrm>
            <a:prstGeom prst="flowChartAlternateProcess">
              <a:avLst/>
            </a:prstGeom>
            <a:noFill/>
            <a:ln w="12700">
              <a:solidFill>
                <a:schemeClr val="tx1"/>
              </a:solidFill>
              <a:miter lim="800000"/>
              <a:headEnd/>
              <a:tailEnd/>
            </a:ln>
          </p:spPr>
          <p:txBody>
            <a:bodyPr wrap="none" anchor="ctr"/>
            <a:lstStyle/>
            <a:p>
              <a:pPr algn="ctr" eaLnBrk="0" hangingPunct="0"/>
              <a:r>
                <a:rPr lang="en-US" sz="1600" dirty="0" smtClean="0">
                  <a:solidFill>
                    <a:schemeClr val="tx1"/>
                  </a:solidFill>
                </a:rPr>
                <a:t>Physique </a:t>
              </a:r>
              <a:r>
                <a:rPr lang="en-US" sz="1600" dirty="0" err="1" smtClean="0">
                  <a:solidFill>
                    <a:schemeClr val="tx1"/>
                  </a:solidFill>
                </a:rPr>
                <a:t>nucléaire</a:t>
              </a:r>
              <a:endParaRPr lang="en-US" sz="1600" dirty="0">
                <a:solidFill>
                  <a:schemeClr val="tx1"/>
                </a:solidFill>
              </a:endParaRPr>
            </a:p>
          </p:txBody>
        </p:sp>
        <p:sp>
          <p:nvSpPr>
            <p:cNvPr id="31" name="AutoShape 7"/>
            <p:cNvSpPr>
              <a:spLocks noChangeArrowheads="1"/>
            </p:cNvSpPr>
            <p:nvPr/>
          </p:nvSpPr>
          <p:spPr bwMode="auto">
            <a:xfrm>
              <a:off x="1361550" y="5565141"/>
              <a:ext cx="3084060" cy="1502846"/>
            </a:xfrm>
            <a:prstGeom prst="flowChartAlternateProcess">
              <a:avLst/>
            </a:prstGeom>
            <a:noFill/>
            <a:ln w="28575" cmpd="sng">
              <a:solidFill>
                <a:srgbClr val="FF0000"/>
              </a:solidFill>
              <a:miter lim="800000"/>
              <a:headEnd/>
              <a:tailEnd/>
            </a:ln>
          </p:spPr>
          <p:txBody>
            <a:bodyPr wrap="none" anchor="ctr"/>
            <a:lstStyle/>
            <a:p>
              <a:pPr algn="ctr" eaLnBrk="0" hangingPunct="0">
                <a:lnSpc>
                  <a:spcPct val="90000"/>
                </a:lnSpc>
              </a:pPr>
              <a:r>
                <a:rPr lang="fr-FR" sz="1600" dirty="0" smtClean="0">
                  <a:solidFill>
                    <a:schemeClr val="tx1"/>
                  </a:solidFill>
                </a:rPr>
                <a:t>Astrophysique</a:t>
              </a:r>
            </a:p>
            <a:p>
              <a:pPr algn="ctr" eaLnBrk="0" hangingPunct="0">
                <a:lnSpc>
                  <a:spcPct val="90000"/>
                </a:lnSpc>
              </a:pPr>
              <a:r>
                <a:rPr lang="fr-FR" sz="1600" dirty="0" smtClean="0">
                  <a:solidFill>
                    <a:schemeClr val="tx1"/>
                  </a:solidFill>
                </a:rPr>
                <a:t>Technologies spatiales</a:t>
              </a:r>
            </a:p>
            <a:p>
              <a:pPr algn="ctr" eaLnBrk="0" hangingPunct="0">
                <a:lnSpc>
                  <a:spcPct val="90000"/>
                </a:lnSpc>
              </a:pPr>
              <a:r>
                <a:rPr lang="fr-FR" sz="1600" dirty="0" smtClean="0"/>
                <a:t>130 pers (interprétation)</a:t>
              </a:r>
            </a:p>
            <a:p>
              <a:pPr algn="ctr" eaLnBrk="0" hangingPunct="0">
                <a:lnSpc>
                  <a:spcPct val="90000"/>
                </a:lnSpc>
              </a:pPr>
              <a:r>
                <a:rPr lang="fr-FR" sz="1600" dirty="0" smtClean="0">
                  <a:solidFill>
                    <a:schemeClr val="tx1"/>
                  </a:solidFill>
                </a:rPr>
                <a:t>60 pers (instrumentation)</a:t>
              </a:r>
              <a:endParaRPr lang="fr-FR" sz="1600" dirty="0">
                <a:solidFill>
                  <a:schemeClr val="tx1"/>
                </a:solidFill>
              </a:endParaRPr>
            </a:p>
          </p:txBody>
        </p:sp>
        <p:sp>
          <p:nvSpPr>
            <p:cNvPr id="32" name="AutoShape 8"/>
            <p:cNvSpPr>
              <a:spLocks noChangeArrowheads="1"/>
            </p:cNvSpPr>
            <p:nvPr/>
          </p:nvSpPr>
          <p:spPr bwMode="auto">
            <a:xfrm>
              <a:off x="5217975" y="4075800"/>
              <a:ext cx="2855944" cy="878137"/>
            </a:xfrm>
            <a:prstGeom prst="flowChartAlternateProcess">
              <a:avLst/>
            </a:prstGeom>
            <a:noFill/>
            <a:ln w="12700">
              <a:solidFill>
                <a:schemeClr val="tx1"/>
              </a:solidFill>
              <a:miter lim="800000"/>
              <a:headEnd/>
              <a:tailEnd/>
            </a:ln>
          </p:spPr>
          <p:txBody>
            <a:bodyPr wrap="none" anchor="ctr"/>
            <a:lstStyle/>
            <a:p>
              <a:pPr algn="ctr" eaLnBrk="0" hangingPunct="0"/>
              <a:r>
                <a:rPr lang="fr-FR" sz="1600" dirty="0" smtClean="0"/>
                <a:t>Accélérateurs,</a:t>
              </a:r>
              <a:endParaRPr lang="fr-FR" sz="1600" dirty="0"/>
            </a:p>
            <a:p>
              <a:pPr algn="ctr" eaLnBrk="0" hangingPunct="0"/>
              <a:r>
                <a:rPr lang="fr-FR" sz="1600" dirty="0" smtClean="0"/>
                <a:t>cryogénie, magnétisme</a:t>
              </a:r>
              <a:endParaRPr lang="fr-FR" sz="1600" dirty="0"/>
            </a:p>
          </p:txBody>
        </p:sp>
        <p:sp>
          <p:nvSpPr>
            <p:cNvPr id="33" name="AutoShape 9"/>
            <p:cNvSpPr>
              <a:spLocks noChangeArrowheads="1"/>
            </p:cNvSpPr>
            <p:nvPr/>
          </p:nvSpPr>
          <p:spPr bwMode="auto">
            <a:xfrm>
              <a:off x="5352687" y="6062567"/>
              <a:ext cx="2902646" cy="881066"/>
            </a:xfrm>
            <a:prstGeom prst="flowChartAlternateProcess">
              <a:avLst/>
            </a:prstGeom>
            <a:noFill/>
            <a:ln w="19050" cmpd="sng">
              <a:solidFill>
                <a:srgbClr val="FF0000"/>
              </a:solidFill>
              <a:miter lim="800000"/>
              <a:headEnd/>
              <a:tailEnd/>
            </a:ln>
          </p:spPr>
          <p:txBody>
            <a:bodyPr wrap="none" anchor="ctr"/>
            <a:lstStyle/>
            <a:p>
              <a:pPr algn="ctr" eaLnBrk="0" hangingPunct="0"/>
              <a:r>
                <a:rPr lang="fr-FR" sz="1600" dirty="0"/>
                <a:t>Ingénierie </a:t>
              </a:r>
              <a:endParaRPr lang="fr-FR" sz="1600" dirty="0" smtClean="0"/>
            </a:p>
            <a:p>
              <a:pPr algn="ctr" eaLnBrk="0" hangingPunct="0"/>
              <a:r>
                <a:rPr lang="fr-FR" sz="1600" dirty="0" smtClean="0"/>
                <a:t>des systèmes (95 pers) </a:t>
              </a:r>
              <a:endParaRPr lang="fr-FR" sz="1600" dirty="0"/>
            </a:p>
          </p:txBody>
        </p:sp>
        <p:sp>
          <p:nvSpPr>
            <p:cNvPr id="34" name="AutoShape 10"/>
            <p:cNvSpPr>
              <a:spLocks noChangeArrowheads="1"/>
            </p:cNvSpPr>
            <p:nvPr/>
          </p:nvSpPr>
          <p:spPr bwMode="auto">
            <a:xfrm>
              <a:off x="5273978" y="5036630"/>
              <a:ext cx="2981356" cy="912155"/>
            </a:xfrm>
            <a:prstGeom prst="flowChartAlternateProcess">
              <a:avLst/>
            </a:prstGeom>
            <a:noFill/>
            <a:ln w="19050" cmpd="sng">
              <a:solidFill>
                <a:srgbClr val="FF0000"/>
              </a:solidFill>
              <a:miter lim="800000"/>
              <a:headEnd/>
              <a:tailEnd/>
            </a:ln>
          </p:spPr>
          <p:txBody>
            <a:bodyPr wrap="none" anchor="ctr"/>
            <a:lstStyle/>
            <a:p>
              <a:pPr algn="ctr" eaLnBrk="0" hangingPunct="0"/>
              <a:r>
                <a:rPr lang="fr-FR" sz="1600" dirty="0" smtClean="0">
                  <a:solidFill>
                    <a:srgbClr val="000000"/>
                  </a:solidFill>
                </a:rPr>
                <a:t>Electronique détecteurs</a:t>
              </a:r>
              <a:r>
                <a:rPr lang="fr-FR" sz="1600" dirty="0">
                  <a:solidFill>
                    <a:srgbClr val="000000"/>
                  </a:solidFill>
                </a:rPr>
                <a:t>, </a:t>
              </a:r>
            </a:p>
            <a:p>
              <a:pPr algn="ctr" eaLnBrk="0" hangingPunct="0"/>
              <a:r>
                <a:rPr lang="fr-FR" sz="1600" dirty="0" smtClean="0">
                  <a:solidFill>
                    <a:srgbClr val="000000"/>
                  </a:solidFill>
                </a:rPr>
                <a:t>informatique (130 pers)</a:t>
              </a:r>
              <a:endParaRPr lang="en-US" sz="1600" dirty="0">
                <a:solidFill>
                  <a:srgbClr val="000000"/>
                </a:solidFill>
              </a:endParaRPr>
            </a:p>
          </p:txBody>
        </p:sp>
        <p:cxnSp>
          <p:nvCxnSpPr>
            <p:cNvPr id="35" name="AutoShape 13"/>
            <p:cNvCxnSpPr>
              <a:cxnSpLocks noChangeShapeType="1"/>
              <a:stCxn id="28" idx="2"/>
              <a:endCxn id="32" idx="1"/>
            </p:cNvCxnSpPr>
            <p:nvPr/>
          </p:nvCxnSpPr>
          <p:spPr bwMode="auto">
            <a:xfrm rot="16200000" flipH="1">
              <a:off x="4415134" y="3712029"/>
              <a:ext cx="1219558" cy="386123"/>
            </a:xfrm>
            <a:prstGeom prst="bentConnector2">
              <a:avLst/>
            </a:prstGeom>
            <a:noFill/>
            <a:ln w="12700">
              <a:solidFill>
                <a:schemeClr val="tx1"/>
              </a:solidFill>
              <a:miter lim="800000"/>
              <a:headEnd/>
              <a:tailEnd/>
            </a:ln>
          </p:spPr>
        </p:cxnSp>
        <p:cxnSp>
          <p:nvCxnSpPr>
            <p:cNvPr id="36" name="AutoShape 14"/>
            <p:cNvCxnSpPr>
              <a:cxnSpLocks noChangeShapeType="1"/>
              <a:stCxn id="28" idx="2"/>
              <a:endCxn id="34" idx="1"/>
            </p:cNvCxnSpPr>
            <p:nvPr/>
          </p:nvCxnSpPr>
          <p:spPr bwMode="auto">
            <a:xfrm rot="16200000" flipH="1">
              <a:off x="3954217" y="4172946"/>
              <a:ext cx="2197397" cy="442126"/>
            </a:xfrm>
            <a:prstGeom prst="bentConnector2">
              <a:avLst/>
            </a:prstGeom>
            <a:noFill/>
            <a:ln w="12700">
              <a:solidFill>
                <a:schemeClr val="tx1"/>
              </a:solidFill>
              <a:miter lim="800000"/>
              <a:headEnd/>
              <a:tailEnd/>
            </a:ln>
          </p:spPr>
        </p:cxnSp>
        <p:cxnSp>
          <p:nvCxnSpPr>
            <p:cNvPr id="37" name="AutoShape 16"/>
            <p:cNvCxnSpPr>
              <a:cxnSpLocks noChangeShapeType="1"/>
              <a:stCxn id="28" idx="2"/>
              <a:endCxn id="33" idx="1"/>
            </p:cNvCxnSpPr>
            <p:nvPr/>
          </p:nvCxnSpPr>
          <p:spPr bwMode="auto">
            <a:xfrm rot="16200000" flipH="1">
              <a:off x="3488375" y="4638788"/>
              <a:ext cx="3207789" cy="520835"/>
            </a:xfrm>
            <a:prstGeom prst="bentConnector2">
              <a:avLst/>
            </a:prstGeom>
            <a:noFill/>
            <a:ln w="12700">
              <a:solidFill>
                <a:schemeClr val="tx1"/>
              </a:solidFill>
              <a:miter lim="800000"/>
              <a:headEnd/>
              <a:tailEnd/>
            </a:ln>
          </p:spPr>
        </p:cxnSp>
        <p:cxnSp>
          <p:nvCxnSpPr>
            <p:cNvPr id="38" name="AutoShape 19"/>
            <p:cNvCxnSpPr>
              <a:cxnSpLocks noChangeShapeType="1"/>
            </p:cNvCxnSpPr>
            <p:nvPr/>
          </p:nvCxnSpPr>
          <p:spPr bwMode="auto">
            <a:xfrm rot="5400000">
              <a:off x="3704846" y="4848781"/>
              <a:ext cx="1950659" cy="264998"/>
            </a:xfrm>
            <a:prstGeom prst="bentConnector2">
              <a:avLst/>
            </a:prstGeom>
            <a:noFill/>
            <a:ln w="12700">
              <a:solidFill>
                <a:schemeClr val="tx1"/>
              </a:solidFill>
              <a:miter lim="800000"/>
              <a:headEnd/>
              <a:tailEnd/>
            </a:ln>
          </p:spPr>
        </p:cxnSp>
        <p:cxnSp>
          <p:nvCxnSpPr>
            <p:cNvPr id="39" name="AutoShape 20"/>
            <p:cNvCxnSpPr>
              <a:cxnSpLocks noChangeShapeType="1"/>
            </p:cNvCxnSpPr>
            <p:nvPr/>
          </p:nvCxnSpPr>
          <p:spPr bwMode="auto">
            <a:xfrm rot="5400000">
              <a:off x="4034037" y="4421508"/>
              <a:ext cx="1215559" cy="341717"/>
            </a:xfrm>
            <a:prstGeom prst="bentConnector2">
              <a:avLst/>
            </a:prstGeom>
            <a:noFill/>
            <a:ln w="12700">
              <a:solidFill>
                <a:schemeClr val="tx1"/>
              </a:solidFill>
              <a:miter lim="800000"/>
              <a:headEnd/>
              <a:tailEnd/>
            </a:ln>
          </p:spPr>
        </p:cxnSp>
        <p:sp>
          <p:nvSpPr>
            <p:cNvPr id="46" name="Text Box 38"/>
            <p:cNvSpPr txBox="1">
              <a:spLocks noChangeArrowheads="1"/>
            </p:cNvSpPr>
            <p:nvPr/>
          </p:nvSpPr>
          <p:spPr bwMode="auto">
            <a:xfrm>
              <a:off x="909378" y="2248444"/>
              <a:ext cx="7594365" cy="837148"/>
            </a:xfrm>
            <a:prstGeom prst="rect">
              <a:avLst/>
            </a:prstGeom>
            <a:noFill/>
            <a:ln w="9525">
              <a:noFill/>
              <a:miter lim="800000"/>
              <a:headEnd/>
              <a:tailEnd/>
            </a:ln>
          </p:spPr>
          <p:txBody>
            <a:bodyPr wrap="square">
              <a:spAutoFit/>
            </a:bodyPr>
            <a:lstStyle/>
            <a:p>
              <a:pPr algn="ctr"/>
              <a:r>
                <a:rPr lang="fr-FR" b="1" dirty="0" smtClean="0">
                  <a:solidFill>
                    <a:schemeClr val="bg1"/>
                  </a:solidFill>
                </a:rPr>
                <a:t>Institut de recherche</a:t>
              </a:r>
            </a:p>
            <a:p>
              <a:pPr algn="ctr"/>
              <a:r>
                <a:rPr lang="fr-FR" b="1" dirty="0" smtClean="0">
                  <a:solidFill>
                    <a:schemeClr val="bg1"/>
                  </a:solidFill>
                </a:rPr>
                <a:t> sur les lois fondamentales de l’Univers</a:t>
              </a:r>
              <a:endParaRPr lang="fr-FR" b="1" dirty="0">
                <a:solidFill>
                  <a:schemeClr val="bg1"/>
                </a:solidFill>
              </a:endParaRPr>
            </a:p>
          </p:txBody>
        </p:sp>
      </p:grpSp>
      <p:cxnSp>
        <p:nvCxnSpPr>
          <p:cNvPr id="43" name="AutoShape 19"/>
          <p:cNvCxnSpPr>
            <a:cxnSpLocks noChangeShapeType="1"/>
          </p:cNvCxnSpPr>
          <p:nvPr/>
        </p:nvCxnSpPr>
        <p:spPr bwMode="auto">
          <a:xfrm rot="5400000">
            <a:off x="4298756" y="2489377"/>
            <a:ext cx="351348" cy="195142"/>
          </a:xfrm>
          <a:prstGeom prst="bentConnector2">
            <a:avLst/>
          </a:prstGeom>
          <a:noFill/>
          <a:ln w="12700">
            <a:solidFill>
              <a:schemeClr val="tx1"/>
            </a:solidFill>
            <a:miter lim="800000"/>
            <a:headEnd/>
            <a:tailEnd/>
          </a:ln>
        </p:spPr>
      </p:cxnSp>
      <p:cxnSp>
        <p:nvCxnSpPr>
          <p:cNvPr id="54" name="Connecteur droit avec flèche 53"/>
          <p:cNvCxnSpPr>
            <a:stCxn id="63" idx="3"/>
            <a:endCxn id="31" idx="2"/>
          </p:cNvCxnSpPr>
          <p:nvPr/>
        </p:nvCxnSpPr>
        <p:spPr>
          <a:xfrm flipV="1">
            <a:off x="1873502" y="4845736"/>
            <a:ext cx="1186331" cy="562614"/>
          </a:xfrm>
          <a:prstGeom prst="straightConnector1">
            <a:avLst/>
          </a:prstGeom>
          <a:ln w="38100" cmpd="sng">
            <a:solidFill>
              <a:srgbClr val="C0EF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4" name="AutoShape 5"/>
          <p:cNvSpPr>
            <a:spLocks noChangeArrowheads="1"/>
          </p:cNvSpPr>
          <p:nvPr/>
        </p:nvSpPr>
        <p:spPr bwMode="auto">
          <a:xfrm>
            <a:off x="2483768" y="1988840"/>
            <a:ext cx="1440160" cy="480053"/>
          </a:xfrm>
          <a:prstGeom prst="flowChartAlternateProcess">
            <a:avLst/>
          </a:prstGeom>
          <a:noFill/>
          <a:ln w="12700">
            <a:solidFill>
              <a:schemeClr val="tx1"/>
            </a:solidFill>
            <a:miter lim="800000"/>
            <a:headEnd/>
            <a:tailEnd/>
          </a:ln>
        </p:spPr>
        <p:txBody>
          <a:bodyPr wrap="none" anchor="ctr"/>
          <a:lstStyle/>
          <a:p>
            <a:pPr algn="ctr" eaLnBrk="0" hangingPunct="0"/>
            <a:r>
              <a:rPr lang="en-US" sz="1600" dirty="0" smtClean="0">
                <a:solidFill>
                  <a:schemeClr val="tx1"/>
                </a:solidFill>
              </a:rPr>
              <a:t>GANIL-CEA</a:t>
            </a:r>
            <a:endParaRPr lang="en-US" sz="1600" dirty="0">
              <a:solidFill>
                <a:schemeClr val="tx1"/>
              </a:solidFill>
            </a:endParaRPr>
          </a:p>
        </p:txBody>
      </p:sp>
      <p:cxnSp>
        <p:nvCxnSpPr>
          <p:cNvPr id="45" name="AutoShape 19"/>
          <p:cNvCxnSpPr>
            <a:cxnSpLocks noChangeShapeType="1"/>
          </p:cNvCxnSpPr>
          <p:nvPr/>
        </p:nvCxnSpPr>
        <p:spPr bwMode="auto">
          <a:xfrm rot="10800000" flipV="1">
            <a:off x="3923928" y="2372883"/>
            <a:ext cx="648072" cy="3"/>
          </a:xfrm>
          <a:prstGeom prst="bentConnector3">
            <a:avLst>
              <a:gd name="adj1" fmla="val 50000"/>
            </a:avLst>
          </a:prstGeom>
          <a:noFill/>
          <a:ln w="12700">
            <a:solidFill>
              <a:schemeClr val="tx1"/>
            </a:solidFill>
            <a:miter lim="800000"/>
            <a:headEnd/>
            <a:tailEnd/>
          </a:ln>
        </p:spPr>
      </p:cxnSp>
    </p:spTree>
    <p:extLst>
      <p:ext uri="{BB962C8B-B14F-4D97-AF65-F5344CB8AC3E}">
        <p14:creationId xmlns:p14="http://schemas.microsoft.com/office/powerpoint/2010/main" val="93596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0747" y="79131"/>
            <a:ext cx="5266869" cy="891134"/>
          </a:xfrm>
        </p:spPr>
        <p:txBody>
          <a:bodyPr/>
          <a:lstStyle/>
          <a:p>
            <a:r>
              <a:rPr lang="fr-FR" cap="none" dirty="0" smtClean="0"/>
              <a:t>Infrastructures </a:t>
            </a:r>
            <a:r>
              <a:rPr lang="fr-FR" cap="none" dirty="0" err="1" smtClean="0"/>
              <a:t>DAp</a:t>
            </a:r>
            <a:r>
              <a:rPr lang="fr-FR" cap="none" dirty="0" smtClean="0"/>
              <a:t> / AIM : cryostats</a:t>
            </a:r>
            <a:endParaRPr lang="fr-FR" cap="none"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4636"/>
            <a:ext cx="9144000" cy="5702514"/>
          </a:xfrm>
          <a:prstGeom prst="rect">
            <a:avLst/>
          </a:prstGeom>
        </p:spPr>
      </p:pic>
    </p:spTree>
    <p:extLst>
      <p:ext uri="{BB962C8B-B14F-4D97-AF65-F5344CB8AC3E}">
        <p14:creationId xmlns:p14="http://schemas.microsoft.com/office/powerpoint/2010/main" val="816301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3592" y="41264"/>
            <a:ext cx="7236464" cy="908720"/>
          </a:xfrm>
        </p:spPr>
        <p:txBody>
          <a:bodyPr/>
          <a:lstStyle/>
          <a:p>
            <a:r>
              <a:rPr lang="fr-FR" cap="none" dirty="0" smtClean="0"/>
              <a:t>Infrastructures </a:t>
            </a:r>
            <a:r>
              <a:rPr lang="fr-FR" cap="none" dirty="0" err="1" smtClean="0"/>
              <a:t>Dap</a:t>
            </a:r>
            <a:r>
              <a:rPr lang="fr-FR" cap="none" dirty="0" smtClean="0"/>
              <a:t> / AIM </a:t>
            </a:r>
            <a:r>
              <a:rPr lang="fr-FR" cap="none" dirty="0"/>
              <a:t>: </a:t>
            </a:r>
            <a:r>
              <a:rPr lang="fr-FR" cap="none" dirty="0" smtClean="0"/>
              <a:t>enceintes </a:t>
            </a:r>
            <a:r>
              <a:rPr lang="fr-FR" cap="none" dirty="0"/>
              <a:t>climatiques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7346"/>
            <a:ext cx="9144000" cy="2709333"/>
          </a:xfrm>
          <a:prstGeom prst="rect">
            <a:avLst/>
          </a:prstGeom>
        </p:spPr>
      </p:pic>
    </p:spTree>
    <p:extLst>
      <p:ext uri="{BB962C8B-B14F-4D97-AF65-F5344CB8AC3E}">
        <p14:creationId xmlns:p14="http://schemas.microsoft.com/office/powerpoint/2010/main" val="546576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cap="none" dirty="0" smtClean="0"/>
              <a:t>Infrastructures </a:t>
            </a:r>
            <a:r>
              <a:rPr lang="fr-FR" cap="none" dirty="0" err="1" smtClean="0"/>
              <a:t>Dap</a:t>
            </a:r>
            <a:r>
              <a:rPr lang="fr-FR" cap="none" dirty="0" smtClean="0"/>
              <a:t> / </a:t>
            </a:r>
            <a:r>
              <a:rPr lang="fr-FR" cap="none" dirty="0"/>
              <a:t>AIM : </a:t>
            </a:r>
            <a:r>
              <a:rPr lang="fr-FR" cap="none" dirty="0" smtClean="0"/>
              <a:t>moyens d’irradiation</a:t>
            </a:r>
            <a:endParaRPr lang="fr-FR" cap="non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6116"/>
            <a:ext cx="9144000" cy="1656158"/>
          </a:xfrm>
          <a:prstGeom prst="rect">
            <a:avLst/>
          </a:prstGeom>
        </p:spPr>
      </p:pic>
    </p:spTree>
    <p:extLst>
      <p:ext uri="{BB962C8B-B14F-4D97-AF65-F5344CB8AC3E}">
        <p14:creationId xmlns:p14="http://schemas.microsoft.com/office/powerpoint/2010/main" val="1522080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E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CEA</Template>
  <TotalTime>1549</TotalTime>
  <Words>720</Words>
  <Application>Microsoft Macintosh PowerPoint</Application>
  <PresentationFormat>Présentation à l'écran (4:3)</PresentationFormat>
  <Paragraphs>167</Paragraphs>
  <Slides>14</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Calibri</vt:lpstr>
      <vt:lpstr>ＭＳ Ｐゴシック</vt:lpstr>
      <vt:lpstr>Symbol</vt:lpstr>
      <vt:lpstr>Times New Roman</vt:lpstr>
      <vt:lpstr>Verdana</vt:lpstr>
      <vt:lpstr>ヒラギノ角ゴ Pro W3</vt:lpstr>
      <vt:lpstr>Arial</vt:lpstr>
      <vt:lpstr>CEA</vt:lpstr>
      <vt:lpstr>LISA / AIT :  Compétences  &amp;  Infrastructures techniques au Département d ’Astrophysique  (CEA / IRFU)  UMR AIM</vt:lpstr>
      <vt:lpstr>Présentation PowerPoint</vt:lpstr>
      <vt:lpstr>L’Instrumentation spatilae au CEA</vt:lpstr>
      <vt:lpstr>Présentation PowerPoint</vt:lpstr>
      <vt:lpstr>Présentation PowerPoint</vt:lpstr>
      <vt:lpstr>Potentiel scientifique et technique  CEA/DRF/IRFU et partenariats</vt:lpstr>
      <vt:lpstr>Infrastructures DAp / AIM : cryostats</vt:lpstr>
      <vt:lpstr>Infrastructures Dap / AIM : enceintes climatiques</vt:lpstr>
      <vt:lpstr>Infrastructures Dap / AIM : moyens d’irradiation</vt:lpstr>
      <vt:lpstr>Infrastructures Dap / AIM : salles propres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Berthé</dc:creator>
  <cp:lastModifiedBy>Michel Berthé</cp:lastModifiedBy>
  <cp:revision>23</cp:revision>
  <dcterms:created xsi:type="dcterms:W3CDTF">2017-09-18T11:46:46Z</dcterms:created>
  <dcterms:modified xsi:type="dcterms:W3CDTF">2017-09-22T10:28:50Z</dcterms:modified>
</cp:coreProperties>
</file>