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5715000" cx="9144000"/>
  <p:notesSz cx="6858000" cy="9144000"/>
  <p:embeddedFontLst>
    <p:embeddedFont>
      <p:font typeface="Garamon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7" name="Nicolas Regnault"/>
  <p:cmAuthor clrIdx="1" id="1" initials="" lastIdx="1" name="Gris Philipp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24FAF2A-5180-417C-829B-263E04AD4A15}">
  <a:tblStyle styleId="{624FAF2A-5180-417C-829B-263E04AD4A1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3.xml"/><Relationship Id="rId33" Type="http://schemas.openxmlformats.org/officeDocument/2006/relationships/font" Target="fonts/Garamond-boldItalic.fntdata"/><Relationship Id="rId10" Type="http://schemas.openxmlformats.org/officeDocument/2006/relationships/slide" Target="slides/slide2.xml"/><Relationship Id="rId32" Type="http://schemas.openxmlformats.org/officeDocument/2006/relationships/font" Target="fonts/Garamond-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6-13T08:15:50.407">
    <p:pos x="6000" y="0"/>
    <p:text>Salut Philippe, sur le slide 21, je suggere de faire apparaitre en plus grand le nom des cadences (comme tu as fais avec numbre de SNe</p:text>
  </p:cm>
  <p:cm authorId="0" idx="2" dt="2018-06-13T07:22:40.657">
    <p:pos x="6000" y="100"/>
    <p:text>Voire meme condenser le texte et mettre la figure + grande</p:text>
  </p:cm>
  <p:cm authorId="0" idx="3" dt="2018-06-13T07:28:47.037">
    <p:pos x="6000" y="200"/>
    <p:text>J'ai ajoute 2 miicros commentaires ds un mail. Bon courage !</p:text>
  </p:cm>
  <p:cm authorId="0" idx="4" dt="2018-06-13T07:29:18.111">
    <p:pos x="6000" y="300"/>
    <p:text>Pas sur que le orange se voie bien. Du bleu ? Du rouge !</p:text>
  </p:cm>
  <p:cm authorId="0" idx="5" dt="2018-06-13T07:29:31.318">
    <p:pos x="6000" y="400"/>
    <p:text>Bon j'arrete de t'embeter.</p:text>
  </p:cm>
  <p:cm authorId="0" idx="6" dt="2018-06-13T07:29:38.135">
    <p:pos x="6000" y="500"/>
    <p:text>A ce soir !</p:text>
  </p:cm>
  <p:cm authorId="0" idx="7" dt="2018-06-13T07:30:06.070">
    <p:pos x="6000" y="600"/>
    <p:text>ou demain.</p:text>
  </p:cm>
  <p:cm authorId="1" idx="1" dt="2018-06-13T08:15:50.407">
    <p:pos x="6000" y="700"/>
    <p:text>ok. A quelle heure penses-tu arriver cet am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686104" y="685800"/>
            <a:ext cx="54864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116" name="Shape 116"/>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283" name="Shape 283"/>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293" name="Shape 293"/>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309" name="Shape 309"/>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333" name="Shape 333"/>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372" name="Shape 372"/>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381" name="Shape 381"/>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392" name="Shape 392"/>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405" name="Shape 405"/>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417" name="Shape 417"/>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429" name="Shape 429"/>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126" name="Shape 126"/>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442" name="Shape 442"/>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Shape 468"/>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469" name="Shape 469"/>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141" name="Shape 141"/>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163" name="Shape 163"/>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186" name="Shape 186"/>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210" name="Shape 210"/>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235" name="Shape 235"/>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787" y="4343386"/>
            <a:ext cx="5486382" cy="4114795"/>
          </a:xfrm>
          <a:prstGeom prst="rect">
            <a:avLst/>
          </a:prstGeom>
        </p:spPr>
        <p:txBody>
          <a:bodyPr anchorCtr="0" anchor="t" bIns="81475" lIns="81475" spcFirstLastPara="1" rIns="81475" wrap="square" tIns="81475">
            <a:noAutofit/>
          </a:bodyPr>
          <a:lstStyle/>
          <a:p>
            <a:pPr indent="0" lvl="0" marL="0">
              <a:spcBef>
                <a:spcPts val="0"/>
              </a:spcBef>
              <a:spcAft>
                <a:spcPts val="0"/>
              </a:spcAft>
              <a:buNone/>
            </a:pPr>
            <a:r>
              <a:t/>
            </a:r>
            <a:endParaRPr/>
          </a:p>
        </p:txBody>
      </p:sp>
      <p:sp>
        <p:nvSpPr>
          <p:cNvPr id="245" name="Shape 245"/>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787" y="4343386"/>
            <a:ext cx="5486400" cy="4114800"/>
          </a:xfrm>
          <a:prstGeom prst="rect">
            <a:avLst/>
          </a:prstGeom>
        </p:spPr>
        <p:txBody>
          <a:bodyPr anchorCtr="0" anchor="t" bIns="81475" lIns="81475" spcFirstLastPara="1" rIns="81475" wrap="square" tIns="81475">
            <a:noAutofit/>
          </a:bodyPr>
          <a:lstStyle/>
          <a:p>
            <a:pPr indent="0" lvl="0" marL="0" rtl="0">
              <a:spcBef>
                <a:spcPts val="0"/>
              </a:spcBef>
              <a:spcAft>
                <a:spcPts val="0"/>
              </a:spcAft>
              <a:buNone/>
            </a:pPr>
            <a:r>
              <a:t/>
            </a:r>
            <a:endParaRPr/>
          </a:p>
        </p:txBody>
      </p:sp>
      <p:sp>
        <p:nvSpPr>
          <p:cNvPr id="263" name="Shape 263"/>
          <p:cNvSpPr/>
          <p:nvPr>
            <p:ph idx="2" type="sldImg"/>
          </p:nvPr>
        </p:nvSpPr>
        <p:spPr>
          <a:xfrm>
            <a:off x="686287" y="685795"/>
            <a:ext cx="5486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827306"/>
            <a:ext cx="8520600" cy="2280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3149028"/>
            <a:ext cx="8520600" cy="8808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502472"/>
            <a:ext cx="8520600" cy="14454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56" name="Shape 56"/>
        <p:cNvGrpSpPr/>
        <p:nvPr/>
      </p:nvGrpSpPr>
      <p:grpSpPr>
        <a:xfrm>
          <a:off x="0" y="0"/>
          <a:ext cx="0" cy="0"/>
          <a:chOff x="0" y="0"/>
          <a:chExt cx="0" cy="0"/>
        </a:xfrm>
      </p:grpSpPr>
      <p:sp>
        <p:nvSpPr>
          <p:cNvPr id="57" name="Shape 57"/>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58" name="Shape 58"/>
          <p:cNvSpPr txBox="1"/>
          <p:nvPr>
            <p:ph idx="1" type="subTitle"/>
          </p:nvPr>
        </p:nvSpPr>
        <p:spPr>
          <a:xfrm>
            <a:off x="457172" y="1337368"/>
            <a:ext cx="8228700" cy="33147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59" name="Shape 59"/>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60" name="Shape 60"/>
        <p:cNvGrpSpPr/>
        <p:nvPr/>
      </p:nvGrpSpPr>
      <p:grpSpPr>
        <a:xfrm>
          <a:off x="0" y="0"/>
          <a:ext cx="0" cy="0"/>
          <a:chOff x="0" y="0"/>
          <a:chExt cx="0" cy="0"/>
        </a:xfrm>
      </p:grpSpPr>
      <p:sp>
        <p:nvSpPr>
          <p:cNvPr id="61" name="Shape 61"/>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62" name="Shape 62"/>
          <p:cNvSpPr txBox="1"/>
          <p:nvPr>
            <p:ph idx="1" type="body"/>
          </p:nvPr>
        </p:nvSpPr>
        <p:spPr>
          <a:xfrm>
            <a:off x="457172" y="1337368"/>
            <a:ext cx="82287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63" name="Shape 63"/>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64" name="Shape 64"/>
        <p:cNvGrpSpPr/>
        <p:nvPr/>
      </p:nvGrpSpPr>
      <p:grpSpPr>
        <a:xfrm>
          <a:off x="0" y="0"/>
          <a:ext cx="0" cy="0"/>
          <a:chOff x="0" y="0"/>
          <a:chExt cx="0" cy="0"/>
        </a:xfrm>
      </p:grpSpPr>
      <p:sp>
        <p:nvSpPr>
          <p:cNvPr id="65" name="Shape 65"/>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66" name="Shape 66"/>
          <p:cNvSpPr txBox="1"/>
          <p:nvPr>
            <p:ph idx="1" type="body"/>
          </p:nvPr>
        </p:nvSpPr>
        <p:spPr>
          <a:xfrm>
            <a:off x="457172" y="1337368"/>
            <a:ext cx="40155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67" name="Shape 67"/>
          <p:cNvSpPr txBox="1"/>
          <p:nvPr>
            <p:ph idx="2" type="body"/>
          </p:nvPr>
        </p:nvSpPr>
        <p:spPr>
          <a:xfrm>
            <a:off x="4673927" y="1337368"/>
            <a:ext cx="40155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68" name="Shape 68"/>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69" name="Shape 69"/>
        <p:cNvGrpSpPr/>
        <p:nvPr/>
      </p:nvGrpSpPr>
      <p:grpSpPr>
        <a:xfrm>
          <a:off x="0" y="0"/>
          <a:ext cx="0" cy="0"/>
          <a:chOff x="0" y="0"/>
          <a:chExt cx="0" cy="0"/>
        </a:xfrm>
      </p:grpSpPr>
      <p:sp>
        <p:nvSpPr>
          <p:cNvPr id="70" name="Shape 70"/>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Shape 72"/>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73" name="Shape 73"/>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74" name="Shape 74"/>
        <p:cNvGrpSpPr/>
        <p:nvPr/>
      </p:nvGrpSpPr>
      <p:grpSpPr>
        <a:xfrm>
          <a:off x="0" y="0"/>
          <a:ext cx="0" cy="0"/>
          <a:chOff x="0" y="0"/>
          <a:chExt cx="0" cy="0"/>
        </a:xfrm>
      </p:grpSpPr>
      <p:sp>
        <p:nvSpPr>
          <p:cNvPr id="75" name="Shape 75"/>
          <p:cNvSpPr txBox="1"/>
          <p:nvPr>
            <p:ph idx="1" type="subTitle"/>
          </p:nvPr>
        </p:nvSpPr>
        <p:spPr>
          <a:xfrm>
            <a:off x="457172" y="227793"/>
            <a:ext cx="8228700" cy="44238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76" name="Shape 76"/>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77" name="Shape 77"/>
        <p:cNvGrpSpPr/>
        <p:nvPr/>
      </p:nvGrpSpPr>
      <p:grpSpPr>
        <a:xfrm>
          <a:off x="0" y="0"/>
          <a:ext cx="0" cy="0"/>
          <a:chOff x="0" y="0"/>
          <a:chExt cx="0" cy="0"/>
        </a:xfrm>
      </p:grpSpPr>
      <p:sp>
        <p:nvSpPr>
          <p:cNvPr id="78" name="Shape 78"/>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79" name="Shape 79"/>
          <p:cNvSpPr txBox="1"/>
          <p:nvPr>
            <p:ph idx="1" type="body"/>
          </p:nvPr>
        </p:nvSpPr>
        <p:spPr>
          <a:xfrm>
            <a:off x="457172" y="1337368"/>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0" name="Shape 80"/>
          <p:cNvSpPr txBox="1"/>
          <p:nvPr>
            <p:ph idx="2" type="body"/>
          </p:nvPr>
        </p:nvSpPr>
        <p:spPr>
          <a:xfrm>
            <a:off x="457172" y="3068815"/>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1" name="Shape 81"/>
          <p:cNvSpPr txBox="1"/>
          <p:nvPr>
            <p:ph idx="3" type="body"/>
          </p:nvPr>
        </p:nvSpPr>
        <p:spPr>
          <a:xfrm>
            <a:off x="4673927" y="1337368"/>
            <a:ext cx="40155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2" name="Shape 82"/>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83" name="Shape 83"/>
        <p:cNvGrpSpPr/>
        <p:nvPr/>
      </p:nvGrpSpPr>
      <p:grpSpPr>
        <a:xfrm>
          <a:off x="0" y="0"/>
          <a:ext cx="0" cy="0"/>
          <a:chOff x="0" y="0"/>
          <a:chExt cx="0" cy="0"/>
        </a:xfrm>
      </p:grpSpPr>
      <p:sp>
        <p:nvSpPr>
          <p:cNvPr id="84" name="Shape 84"/>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85" name="Shape 85"/>
          <p:cNvSpPr txBox="1"/>
          <p:nvPr>
            <p:ph idx="1" type="body"/>
          </p:nvPr>
        </p:nvSpPr>
        <p:spPr>
          <a:xfrm>
            <a:off x="457172" y="1337368"/>
            <a:ext cx="40155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6" name="Shape 86"/>
          <p:cNvSpPr txBox="1"/>
          <p:nvPr>
            <p:ph idx="2" type="body"/>
          </p:nvPr>
        </p:nvSpPr>
        <p:spPr>
          <a:xfrm>
            <a:off x="4673927" y="1337368"/>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7" name="Shape 87"/>
          <p:cNvSpPr txBox="1"/>
          <p:nvPr>
            <p:ph idx="3" type="body"/>
          </p:nvPr>
        </p:nvSpPr>
        <p:spPr>
          <a:xfrm>
            <a:off x="4673927" y="3068815"/>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8" name="Shape 88"/>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389833"/>
            <a:ext cx="8520600" cy="9354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89" name="Shape 89"/>
        <p:cNvGrpSpPr/>
        <p:nvPr/>
      </p:nvGrpSpPr>
      <p:grpSpPr>
        <a:xfrm>
          <a:off x="0" y="0"/>
          <a:ext cx="0" cy="0"/>
          <a:chOff x="0" y="0"/>
          <a:chExt cx="0" cy="0"/>
        </a:xfrm>
      </p:grpSpPr>
      <p:sp>
        <p:nvSpPr>
          <p:cNvPr id="90" name="Shape 90"/>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91" name="Shape 91"/>
          <p:cNvSpPr txBox="1"/>
          <p:nvPr>
            <p:ph idx="1" type="body"/>
          </p:nvPr>
        </p:nvSpPr>
        <p:spPr>
          <a:xfrm>
            <a:off x="457172" y="1337368"/>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2" name="Shape 92"/>
          <p:cNvSpPr txBox="1"/>
          <p:nvPr>
            <p:ph idx="2" type="body"/>
          </p:nvPr>
        </p:nvSpPr>
        <p:spPr>
          <a:xfrm>
            <a:off x="4673927" y="1337368"/>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3" name="Shape 93"/>
          <p:cNvSpPr txBox="1"/>
          <p:nvPr>
            <p:ph idx="3" type="body"/>
          </p:nvPr>
        </p:nvSpPr>
        <p:spPr>
          <a:xfrm>
            <a:off x="457172" y="3068815"/>
            <a:ext cx="82287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4" name="Shape 94"/>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95" name="Shape 95"/>
        <p:cNvGrpSpPr/>
        <p:nvPr/>
      </p:nvGrpSpPr>
      <p:grpSpPr>
        <a:xfrm>
          <a:off x="0" y="0"/>
          <a:ext cx="0" cy="0"/>
          <a:chOff x="0" y="0"/>
          <a:chExt cx="0" cy="0"/>
        </a:xfrm>
      </p:grpSpPr>
      <p:sp>
        <p:nvSpPr>
          <p:cNvPr id="96" name="Shape 96"/>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97" name="Shape 97"/>
          <p:cNvSpPr txBox="1"/>
          <p:nvPr>
            <p:ph idx="1" type="body"/>
          </p:nvPr>
        </p:nvSpPr>
        <p:spPr>
          <a:xfrm>
            <a:off x="457172" y="1337368"/>
            <a:ext cx="82287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8" name="Shape 98"/>
          <p:cNvSpPr txBox="1"/>
          <p:nvPr>
            <p:ph idx="2" type="body"/>
          </p:nvPr>
        </p:nvSpPr>
        <p:spPr>
          <a:xfrm>
            <a:off x="457172" y="3068815"/>
            <a:ext cx="82287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9" name="Shape 99"/>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00" name="Shape 100"/>
        <p:cNvGrpSpPr/>
        <p:nvPr/>
      </p:nvGrpSpPr>
      <p:grpSpPr>
        <a:xfrm>
          <a:off x="0" y="0"/>
          <a:ext cx="0" cy="0"/>
          <a:chOff x="0" y="0"/>
          <a:chExt cx="0" cy="0"/>
        </a:xfrm>
      </p:grpSpPr>
      <p:sp>
        <p:nvSpPr>
          <p:cNvPr id="101" name="Shape 101"/>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102" name="Shape 102"/>
          <p:cNvSpPr txBox="1"/>
          <p:nvPr>
            <p:ph idx="1" type="body"/>
          </p:nvPr>
        </p:nvSpPr>
        <p:spPr>
          <a:xfrm>
            <a:off x="457172" y="1337368"/>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3" name="Shape 103"/>
          <p:cNvSpPr txBox="1"/>
          <p:nvPr>
            <p:ph idx="2" type="body"/>
          </p:nvPr>
        </p:nvSpPr>
        <p:spPr>
          <a:xfrm>
            <a:off x="4673927" y="1337368"/>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4" name="Shape 104"/>
          <p:cNvSpPr txBox="1"/>
          <p:nvPr>
            <p:ph idx="3" type="body"/>
          </p:nvPr>
        </p:nvSpPr>
        <p:spPr>
          <a:xfrm>
            <a:off x="4673927" y="3068815"/>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5" name="Shape 105"/>
          <p:cNvSpPr txBox="1"/>
          <p:nvPr>
            <p:ph idx="4" type="body"/>
          </p:nvPr>
        </p:nvSpPr>
        <p:spPr>
          <a:xfrm>
            <a:off x="457172" y="3068815"/>
            <a:ext cx="4015500" cy="15810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6" name="Shape 106"/>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07" name="Shape 107"/>
        <p:cNvGrpSpPr/>
        <p:nvPr/>
      </p:nvGrpSpPr>
      <p:grpSpPr>
        <a:xfrm>
          <a:off x="0" y="0"/>
          <a:ext cx="0" cy="0"/>
          <a:chOff x="0" y="0"/>
          <a:chExt cx="0" cy="0"/>
        </a:xfrm>
      </p:grpSpPr>
      <p:sp>
        <p:nvSpPr>
          <p:cNvPr id="108" name="Shape 108"/>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109" name="Shape 109"/>
          <p:cNvSpPr txBox="1"/>
          <p:nvPr>
            <p:ph idx="1" type="body"/>
          </p:nvPr>
        </p:nvSpPr>
        <p:spPr>
          <a:xfrm>
            <a:off x="457172" y="1337368"/>
            <a:ext cx="82287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10" name="Shape 110"/>
          <p:cNvSpPr txBox="1"/>
          <p:nvPr>
            <p:ph idx="2" type="body"/>
          </p:nvPr>
        </p:nvSpPr>
        <p:spPr>
          <a:xfrm>
            <a:off x="457172" y="1337368"/>
            <a:ext cx="82287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11" name="Shape 111"/>
          <p:cNvSpPr/>
          <p:nvPr/>
        </p:nvSpPr>
        <p:spPr>
          <a:xfrm>
            <a:off x="457172" y="1337368"/>
            <a:ext cx="8228700" cy="3314700"/>
          </a:xfrm>
          <a:prstGeom prst="rect">
            <a:avLst/>
          </a:prstGeom>
          <a:noFill/>
          <a:ln>
            <a:noFill/>
          </a:ln>
        </p:spPr>
      </p:sp>
      <p:sp>
        <p:nvSpPr>
          <p:cNvPr id="112" name="Shape 112"/>
          <p:cNvSpPr/>
          <p:nvPr/>
        </p:nvSpPr>
        <p:spPr>
          <a:xfrm>
            <a:off x="457172" y="1337368"/>
            <a:ext cx="8228700" cy="3314700"/>
          </a:xfrm>
          <a:prstGeom prst="rect">
            <a:avLst/>
          </a:prstGeom>
          <a:noFill/>
          <a:ln>
            <a:noFill/>
          </a:ln>
        </p:spPr>
      </p:sp>
      <p:sp>
        <p:nvSpPr>
          <p:cNvPr id="113" name="Shape 113"/>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lvl1pPr lvl="0">
              <a:buNone/>
              <a:defRPr sz="1300">
                <a:latin typeface="Arial"/>
                <a:ea typeface="Arial"/>
                <a:cs typeface="Arial"/>
                <a:sym typeface="Arial"/>
              </a:defRPr>
            </a:lvl1pPr>
            <a:lvl2pPr lvl="1">
              <a:buNone/>
              <a:defRPr sz="1300">
                <a:latin typeface="Arial"/>
                <a:ea typeface="Arial"/>
                <a:cs typeface="Arial"/>
                <a:sym typeface="Arial"/>
              </a:defRPr>
            </a:lvl2pPr>
            <a:lvl3pPr lvl="2">
              <a:buNone/>
              <a:defRPr sz="1300">
                <a:latin typeface="Arial"/>
                <a:ea typeface="Arial"/>
                <a:cs typeface="Arial"/>
                <a:sym typeface="Arial"/>
              </a:defRPr>
            </a:lvl3pPr>
            <a:lvl4pPr lvl="3">
              <a:buNone/>
              <a:defRPr sz="1300">
                <a:latin typeface="Arial"/>
                <a:ea typeface="Arial"/>
                <a:cs typeface="Arial"/>
                <a:sym typeface="Arial"/>
              </a:defRPr>
            </a:lvl4pPr>
            <a:lvl5pPr lvl="4">
              <a:buNone/>
              <a:defRPr sz="1300">
                <a:latin typeface="Arial"/>
                <a:ea typeface="Arial"/>
                <a:cs typeface="Arial"/>
                <a:sym typeface="Arial"/>
              </a:defRPr>
            </a:lvl5pPr>
            <a:lvl6pPr lvl="5">
              <a:buNone/>
              <a:defRPr sz="1300">
                <a:latin typeface="Arial"/>
                <a:ea typeface="Arial"/>
                <a:cs typeface="Arial"/>
                <a:sym typeface="Arial"/>
              </a:defRPr>
            </a:lvl6pPr>
            <a:lvl7pPr lvl="6">
              <a:buNone/>
              <a:defRPr sz="1300">
                <a:latin typeface="Arial"/>
                <a:ea typeface="Arial"/>
                <a:cs typeface="Arial"/>
                <a:sym typeface="Arial"/>
              </a:defRPr>
            </a:lvl7pPr>
            <a:lvl8pPr lvl="7">
              <a:buNone/>
              <a:defRPr sz="1300">
                <a:latin typeface="Arial"/>
                <a:ea typeface="Arial"/>
                <a:cs typeface="Arial"/>
                <a:sym typeface="Arial"/>
              </a:defRPr>
            </a:lvl8pPr>
            <a:lvl9pPr lvl="8">
              <a:buNone/>
              <a:defRPr sz="1300">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280528"/>
            <a:ext cx="8520600" cy="3795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280528"/>
            <a:ext cx="3999900" cy="3795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280528"/>
            <a:ext cx="3999900" cy="3795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617333"/>
            <a:ext cx="2808000" cy="839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544000"/>
            <a:ext cx="2808000" cy="3532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500167"/>
            <a:ext cx="6367800" cy="4545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370194"/>
            <a:ext cx="4045200" cy="16470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3114528"/>
            <a:ext cx="4045200" cy="13722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804528"/>
            <a:ext cx="3837000" cy="41058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700639"/>
            <a:ext cx="5998800" cy="6723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Shape 51"/>
          <p:cNvSpPr txBox="1"/>
          <p:nvPr>
            <p:ph type="title"/>
          </p:nvPr>
        </p:nvSpPr>
        <p:spPr>
          <a:xfrm>
            <a:off x="457172" y="227793"/>
            <a:ext cx="8228700" cy="954300"/>
          </a:xfrm>
          <a:prstGeom prst="rect">
            <a:avLst/>
          </a:prstGeom>
          <a:noFill/>
          <a:ln>
            <a:noFill/>
          </a:ln>
        </p:spPr>
        <p:txBody>
          <a:bodyPr anchorCtr="0" anchor="ctr"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52" name="Shape 52"/>
          <p:cNvSpPr txBox="1"/>
          <p:nvPr>
            <p:ph idx="1" type="body"/>
          </p:nvPr>
        </p:nvSpPr>
        <p:spPr>
          <a:xfrm>
            <a:off x="457172" y="1337368"/>
            <a:ext cx="8228700" cy="33147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53" name="Shape 53"/>
          <p:cNvSpPr txBox="1"/>
          <p:nvPr>
            <p:ph idx="10" type="dt"/>
          </p:nvPr>
        </p:nvSpPr>
        <p:spPr>
          <a:xfrm>
            <a:off x="457172" y="5206589"/>
            <a:ext cx="2130000" cy="394200"/>
          </a:xfrm>
          <a:prstGeom prst="rect">
            <a:avLst/>
          </a:prstGeom>
          <a:noFill/>
          <a:ln>
            <a:noFill/>
          </a:ln>
        </p:spPr>
        <p:txBody>
          <a:bodyPr anchorCtr="0" anchor="t"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54" name="Shape 54"/>
          <p:cNvSpPr txBox="1"/>
          <p:nvPr>
            <p:ph idx="11" type="ftr"/>
          </p:nvPr>
        </p:nvSpPr>
        <p:spPr>
          <a:xfrm>
            <a:off x="3127054" y="5206589"/>
            <a:ext cx="2898000" cy="394200"/>
          </a:xfrm>
          <a:prstGeom prst="rect">
            <a:avLst/>
          </a:prstGeom>
          <a:noFill/>
          <a:ln>
            <a:noFill/>
          </a:ln>
        </p:spPr>
        <p:txBody>
          <a:bodyPr anchorCtr="0" anchor="t" bIns="0" lIns="0" spcFirstLastPara="1" rIns="0" wrap="square" tIns="0"/>
          <a:lstStyle>
            <a:lvl1pPr lvl="0" marR="0" rtl="0" algn="l">
              <a:spcBef>
                <a:spcPts val="0"/>
              </a:spcBef>
              <a:spcAft>
                <a:spcPts val="0"/>
              </a:spcAft>
              <a:buSzPts val="1200"/>
              <a:buNone/>
              <a:defRPr b="0" i="0" sz="1500" u="none" cap="none" strike="noStrike"/>
            </a:lvl1pPr>
            <a:lvl2pPr lvl="1" marR="0" rtl="0" algn="l">
              <a:spcBef>
                <a:spcPts val="0"/>
              </a:spcBef>
              <a:spcAft>
                <a:spcPts val="0"/>
              </a:spcAft>
              <a:buSzPts val="1200"/>
              <a:buNone/>
              <a:defRPr b="0" i="0" sz="1500" u="none" cap="none" strike="noStrike"/>
            </a:lvl2pPr>
            <a:lvl3pPr lvl="2" marR="0" rtl="0" algn="l">
              <a:spcBef>
                <a:spcPts val="0"/>
              </a:spcBef>
              <a:spcAft>
                <a:spcPts val="0"/>
              </a:spcAft>
              <a:buSzPts val="1200"/>
              <a:buNone/>
              <a:defRPr b="0" i="0" sz="1500" u="none" cap="none" strike="noStrike"/>
            </a:lvl3pPr>
            <a:lvl4pPr lvl="3" marR="0" rtl="0" algn="l">
              <a:spcBef>
                <a:spcPts val="0"/>
              </a:spcBef>
              <a:spcAft>
                <a:spcPts val="0"/>
              </a:spcAft>
              <a:buSzPts val="1200"/>
              <a:buNone/>
              <a:defRPr b="0" i="0" sz="1500" u="none" cap="none" strike="noStrike"/>
            </a:lvl4pPr>
            <a:lvl5pPr lvl="4" marR="0" rtl="0" algn="l">
              <a:spcBef>
                <a:spcPts val="0"/>
              </a:spcBef>
              <a:spcAft>
                <a:spcPts val="0"/>
              </a:spcAft>
              <a:buSzPts val="1200"/>
              <a:buNone/>
              <a:defRPr b="0" i="0" sz="1500" u="none" cap="none" strike="noStrike"/>
            </a:lvl5pPr>
            <a:lvl6pPr lvl="5" marR="0" rtl="0" algn="l">
              <a:spcBef>
                <a:spcPts val="0"/>
              </a:spcBef>
              <a:spcAft>
                <a:spcPts val="0"/>
              </a:spcAft>
              <a:buSzPts val="1200"/>
              <a:buNone/>
              <a:defRPr b="0" i="0" sz="1500" u="none" cap="none" strike="noStrike"/>
            </a:lvl6pPr>
            <a:lvl7pPr lvl="6" marR="0" rtl="0" algn="l">
              <a:spcBef>
                <a:spcPts val="0"/>
              </a:spcBef>
              <a:spcAft>
                <a:spcPts val="0"/>
              </a:spcAft>
              <a:buSzPts val="1200"/>
              <a:buNone/>
              <a:defRPr b="0" i="0" sz="1500" u="none" cap="none" strike="noStrike"/>
            </a:lvl7pPr>
            <a:lvl8pPr lvl="7" marR="0" rtl="0" algn="l">
              <a:spcBef>
                <a:spcPts val="0"/>
              </a:spcBef>
              <a:spcAft>
                <a:spcPts val="0"/>
              </a:spcAft>
              <a:buSzPts val="1200"/>
              <a:buNone/>
              <a:defRPr b="0" i="0" sz="1500" u="none" cap="none" strike="noStrike"/>
            </a:lvl8pPr>
            <a:lvl9pPr lvl="8" marR="0" rtl="0" algn="l">
              <a:spcBef>
                <a:spcPts val="0"/>
              </a:spcBef>
              <a:spcAft>
                <a:spcPts val="0"/>
              </a:spcAft>
              <a:buSzPts val="1200"/>
              <a:buNone/>
              <a:defRPr b="0" i="0" sz="1500" u="none" cap="none" strike="noStrike"/>
            </a:lvl9pPr>
          </a:lstStyle>
          <a:p/>
        </p:txBody>
      </p:sp>
      <p:sp>
        <p:nvSpPr>
          <p:cNvPr id="55" name="Shape 55"/>
          <p:cNvSpPr txBox="1"/>
          <p:nvPr>
            <p:ph idx="12" type="sldNum"/>
          </p:nvPr>
        </p:nvSpPr>
        <p:spPr>
          <a:xfrm>
            <a:off x="6555842" y="5206589"/>
            <a:ext cx="2130000" cy="3942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000000"/>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drive.google.com/file/d/1XYkmKCK55_69ixn-re8CKOgk_QFHPtRs/view" TargetMode="External"/><Relationship Id="rId4" Type="http://schemas.openxmlformats.org/officeDocument/2006/relationships/hyperlink" Target="http://drive.google.com/file/d/1MS7k9fIlPsgPxJVZRvY25nEvYdiTnJtL/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comments" Target="../comments/commen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nvSpPr>
        <p:spPr>
          <a:xfrm>
            <a:off x="457172" y="227793"/>
            <a:ext cx="8228700" cy="954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3700" u="none" cap="none" strike="noStrike">
              <a:solidFill>
                <a:srgbClr val="000000"/>
              </a:solidFill>
              <a:latin typeface="Arial"/>
              <a:ea typeface="Arial"/>
              <a:cs typeface="Arial"/>
              <a:sym typeface="Arial"/>
            </a:endParaRPr>
          </a:p>
        </p:txBody>
      </p:sp>
      <p:sp>
        <p:nvSpPr>
          <p:cNvPr id="119" name="Shape 119"/>
          <p:cNvSpPr txBox="1"/>
          <p:nvPr/>
        </p:nvSpPr>
        <p:spPr>
          <a:xfrm>
            <a:off x="457172" y="870895"/>
            <a:ext cx="8228700" cy="3314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 sz="1800" u="none" cap="none" strike="noStrike">
                <a:solidFill>
                  <a:srgbClr val="FF3333"/>
                </a:solidFill>
                <a:latin typeface="Garamond"/>
                <a:ea typeface="Garamond"/>
                <a:cs typeface="Garamond"/>
                <a:sym typeface="Garamond"/>
              </a:rPr>
              <a:t>Cadence for supernovae in LSST</a:t>
            </a:r>
            <a:endParaRPr b="0" i="0" sz="27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27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 u="none" cap="none" strike="noStrike">
                <a:solidFill>
                  <a:srgbClr val="0000FF"/>
                </a:solidFill>
                <a:latin typeface="Garamond"/>
                <a:ea typeface="Garamond"/>
                <a:cs typeface="Garamond"/>
                <a:sym typeface="Garamond"/>
              </a:rPr>
              <a:t>Ph.Gris</a:t>
            </a:r>
            <a:r>
              <a:rPr b="1" baseline="30000" i="0" lang="en" u="none" cap="none" strike="noStrike">
                <a:solidFill>
                  <a:srgbClr val="0000FF"/>
                </a:solidFill>
                <a:latin typeface="Garamond"/>
                <a:ea typeface="Garamond"/>
                <a:cs typeface="Garamond"/>
                <a:sym typeface="Garamond"/>
              </a:rPr>
              <a:t>1</a:t>
            </a:r>
            <a:r>
              <a:rPr b="1" i="0" lang="en" u="none" cap="none" strike="noStrike">
                <a:solidFill>
                  <a:srgbClr val="0000FF"/>
                </a:solidFill>
                <a:latin typeface="Garamond"/>
                <a:ea typeface="Garamond"/>
                <a:cs typeface="Garamond"/>
                <a:sym typeface="Garamond"/>
              </a:rPr>
              <a:t>,  N.Regnault</a:t>
            </a:r>
            <a:r>
              <a:rPr b="1" baseline="30000" i="0" lang="en" u="none" cap="none" strike="noStrike">
                <a:solidFill>
                  <a:srgbClr val="0000FF"/>
                </a:solidFill>
                <a:latin typeface="Garamond"/>
                <a:ea typeface="Garamond"/>
                <a:cs typeface="Garamond"/>
                <a:sym typeface="Garamond"/>
              </a:rPr>
              <a:t>2</a:t>
            </a:r>
            <a:endParaRPr b="1" baseline="30000" i="0" u="none" cap="none" strike="noStrike">
              <a:solidFill>
                <a:srgbClr val="0000FF"/>
              </a:solidFill>
              <a:latin typeface="Garamond"/>
              <a:ea typeface="Garamond"/>
              <a:cs typeface="Garamond"/>
              <a:sym typeface="Garamond"/>
            </a:endParaRPr>
          </a:p>
          <a:p>
            <a:pPr indent="0" lvl="0" marL="0" marR="0" rtl="0" algn="ctr">
              <a:spcBef>
                <a:spcPts val="0"/>
              </a:spcBef>
              <a:spcAft>
                <a:spcPts val="0"/>
              </a:spcAft>
              <a:buNone/>
            </a:pPr>
            <a:r>
              <a:t/>
            </a:r>
            <a:endParaRPr b="1" baseline="30000">
              <a:solidFill>
                <a:srgbClr val="6666FF"/>
              </a:solidFill>
              <a:latin typeface="Garamond"/>
              <a:ea typeface="Garamond"/>
              <a:cs typeface="Garamond"/>
              <a:sym typeface="Garamond"/>
            </a:endParaRPr>
          </a:p>
          <a:p>
            <a:pPr indent="0" lvl="0" marL="0" marR="0" rtl="0" algn="ctr">
              <a:spcBef>
                <a:spcPts val="0"/>
              </a:spcBef>
              <a:spcAft>
                <a:spcPts val="0"/>
              </a:spcAft>
              <a:buNone/>
            </a:pPr>
            <a:r>
              <a:t/>
            </a:r>
            <a:endParaRPr b="1" baseline="30000">
              <a:solidFill>
                <a:srgbClr val="6666FF"/>
              </a:solidFill>
              <a:latin typeface="Garamond"/>
              <a:ea typeface="Garamond"/>
              <a:cs typeface="Garamond"/>
              <a:sym typeface="Garamond"/>
            </a:endParaRPr>
          </a:p>
          <a:p>
            <a:pPr indent="0" lvl="0" marL="0" marR="0" rtl="0" algn="ctr">
              <a:spcBef>
                <a:spcPts val="0"/>
              </a:spcBef>
              <a:spcAft>
                <a:spcPts val="0"/>
              </a:spcAft>
              <a:buNone/>
            </a:pPr>
            <a:r>
              <a:rPr b="1" lang="en">
                <a:solidFill>
                  <a:srgbClr val="FF00FF"/>
                </a:solidFill>
                <a:latin typeface="Garamond"/>
                <a:ea typeface="Garamond"/>
                <a:cs typeface="Garamond"/>
                <a:sym typeface="Garamond"/>
              </a:rPr>
              <a:t>LSST@Europe3 </a:t>
            </a:r>
            <a:endParaRPr b="1">
              <a:solidFill>
                <a:srgbClr val="FF00FF"/>
              </a:solidFill>
              <a:latin typeface="Garamond"/>
              <a:ea typeface="Garamond"/>
              <a:cs typeface="Garamond"/>
              <a:sym typeface="Garamond"/>
            </a:endParaRPr>
          </a:p>
          <a:p>
            <a:pPr indent="0" lvl="0" marL="0" marR="0" rtl="0" algn="ctr">
              <a:spcBef>
                <a:spcPts val="0"/>
              </a:spcBef>
              <a:spcAft>
                <a:spcPts val="0"/>
              </a:spcAft>
              <a:buNone/>
            </a:pPr>
            <a:r>
              <a:rPr b="1" lang="en">
                <a:solidFill>
                  <a:srgbClr val="FF00FF"/>
                </a:solidFill>
                <a:latin typeface="Garamond"/>
                <a:ea typeface="Garamond"/>
                <a:cs typeface="Garamond"/>
                <a:sym typeface="Garamond"/>
              </a:rPr>
              <a:t>LSST Science: Supernova/Transients/variable stars</a:t>
            </a:r>
            <a:endParaRPr b="1">
              <a:solidFill>
                <a:srgbClr val="FF00FF"/>
              </a:solidFill>
              <a:latin typeface="Garamond"/>
              <a:ea typeface="Garamond"/>
              <a:cs typeface="Garamond"/>
              <a:sym typeface="Garamond"/>
            </a:endParaRPr>
          </a:p>
          <a:p>
            <a:pPr indent="0" lvl="0" marL="0" marR="0" rtl="0" algn="l">
              <a:spcBef>
                <a:spcPts val="0"/>
              </a:spcBef>
              <a:spcAft>
                <a:spcPts val="0"/>
              </a:spcAft>
              <a:buNone/>
            </a:pPr>
            <a:r>
              <a:t/>
            </a:r>
            <a:endParaRPr b="1">
              <a:solidFill>
                <a:srgbClr val="FF00FF"/>
              </a:solidFill>
              <a:latin typeface="Garamond"/>
              <a:ea typeface="Garamond"/>
              <a:cs typeface="Garamond"/>
              <a:sym typeface="Garamond"/>
            </a:endParaRPr>
          </a:p>
        </p:txBody>
      </p:sp>
      <p:cxnSp>
        <p:nvCxnSpPr>
          <p:cNvPr id="120" name="Shape 120"/>
          <p:cNvCxnSpPr/>
          <p:nvPr/>
        </p:nvCxnSpPr>
        <p:spPr>
          <a:xfrm>
            <a:off x="1046265" y="4263074"/>
            <a:ext cx="7510500" cy="0"/>
          </a:xfrm>
          <a:prstGeom prst="straightConnector1">
            <a:avLst/>
          </a:prstGeom>
          <a:noFill/>
          <a:ln cap="flat" cmpd="sng" w="36000">
            <a:solidFill>
              <a:srgbClr val="FFFF00"/>
            </a:solidFill>
            <a:prstDash val="solid"/>
            <a:round/>
            <a:headEnd len="sm" w="sm" type="none"/>
            <a:tailEnd len="sm" w="sm" type="none"/>
          </a:ln>
        </p:spPr>
      </p:cxnSp>
      <p:sp>
        <p:nvSpPr>
          <p:cNvPr id="121" name="Shape 121"/>
          <p:cNvSpPr txBox="1"/>
          <p:nvPr/>
        </p:nvSpPr>
        <p:spPr>
          <a:xfrm>
            <a:off x="981296" y="4652690"/>
            <a:ext cx="6726900" cy="3405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i="0" lang="en" sz="1000" u="none" cap="none" strike="noStrike">
                <a:solidFill>
                  <a:srgbClr val="0000FF"/>
                </a:solidFill>
                <a:latin typeface="Garamond"/>
                <a:ea typeface="Garamond"/>
                <a:cs typeface="Garamond"/>
                <a:sym typeface="Garamond"/>
              </a:rPr>
              <a:t>1 Laboratoire de Physique de Clermont IN2P3/CNRS</a:t>
            </a:r>
            <a:endParaRPr b="0" sz="1500" strike="noStrike">
              <a:solidFill>
                <a:srgbClr val="0000FF"/>
              </a:solidFill>
              <a:latin typeface="Arial"/>
              <a:ea typeface="Arial"/>
              <a:cs typeface="Arial"/>
              <a:sym typeface="Arial"/>
            </a:endParaRPr>
          </a:p>
          <a:p>
            <a:pPr indent="0" lvl="0" marL="0" marR="0" rtl="0" algn="l">
              <a:spcBef>
                <a:spcPts val="0"/>
              </a:spcBef>
              <a:spcAft>
                <a:spcPts val="0"/>
              </a:spcAft>
              <a:buNone/>
            </a:pPr>
            <a:r>
              <a:rPr b="1" lang="en" sz="1000" strike="noStrike">
                <a:solidFill>
                  <a:srgbClr val="0000FF"/>
                </a:solidFill>
                <a:latin typeface="Garamond"/>
                <a:ea typeface="Garamond"/>
                <a:cs typeface="Garamond"/>
                <a:sym typeface="Garamond"/>
              </a:rPr>
              <a:t>2 Laboratoire de Physique des Hautes Energies IN2P3/CNRS</a:t>
            </a:r>
            <a:endParaRPr b="0" sz="1500" strike="noStrike">
              <a:solidFill>
                <a:srgbClr val="0000FF"/>
              </a:solidFill>
              <a:latin typeface="Arial"/>
              <a:ea typeface="Arial"/>
              <a:cs typeface="Arial"/>
              <a:sym typeface="Arial"/>
            </a:endParaRPr>
          </a:p>
        </p:txBody>
      </p:sp>
      <p:pic>
        <p:nvPicPr>
          <p:cNvPr id="122" name="Shape 122"/>
          <p:cNvPicPr preferRelativeResize="0"/>
          <p:nvPr/>
        </p:nvPicPr>
        <p:blipFill rotWithShape="1">
          <a:blip r:embed="rId3">
            <a:alphaModFix/>
          </a:blip>
          <a:srcRect b="0" l="0" r="0" t="0"/>
          <a:stretch/>
        </p:blipFill>
        <p:spPr>
          <a:xfrm>
            <a:off x="6792265" y="272155"/>
            <a:ext cx="1539687" cy="1028743"/>
          </a:xfrm>
          <a:prstGeom prst="rect">
            <a:avLst/>
          </a:prstGeom>
          <a:noFill/>
          <a:ln>
            <a:noFill/>
          </a:ln>
        </p:spPr>
      </p:pic>
      <p:sp>
        <p:nvSpPr>
          <p:cNvPr id="123" name="Shape 123"/>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b="0" l="0" r="0" t="0"/>
          <a:stretch/>
        </p:blipFill>
        <p:spPr>
          <a:xfrm>
            <a:off x="462125" y="2857500"/>
            <a:ext cx="3684051" cy="2492024"/>
          </a:xfrm>
          <a:prstGeom prst="rect">
            <a:avLst/>
          </a:prstGeom>
          <a:noFill/>
          <a:ln>
            <a:noFill/>
          </a:ln>
        </p:spPr>
      </p:pic>
      <p:pic>
        <p:nvPicPr>
          <p:cNvPr id="286" name="Shape 286"/>
          <p:cNvPicPr preferRelativeResize="0"/>
          <p:nvPr/>
        </p:nvPicPr>
        <p:blipFill rotWithShape="1">
          <a:blip r:embed="rId4">
            <a:alphaModFix/>
          </a:blip>
          <a:srcRect b="0" l="0" r="0" t="0"/>
          <a:stretch/>
        </p:blipFill>
        <p:spPr>
          <a:xfrm>
            <a:off x="4702337" y="2686824"/>
            <a:ext cx="4179855" cy="2910694"/>
          </a:xfrm>
          <a:prstGeom prst="rect">
            <a:avLst/>
          </a:prstGeom>
          <a:noFill/>
          <a:ln>
            <a:noFill/>
          </a:ln>
        </p:spPr>
      </p:pic>
      <p:graphicFrame>
        <p:nvGraphicFramePr>
          <p:cNvPr id="287" name="Shape 287"/>
          <p:cNvGraphicFramePr/>
          <p:nvPr/>
        </p:nvGraphicFramePr>
        <p:xfrm>
          <a:off x="710857" y="583962"/>
          <a:ext cx="3000000" cy="3000000"/>
        </p:xfrm>
        <a:graphic>
          <a:graphicData uri="http://schemas.openxmlformats.org/drawingml/2006/table">
            <a:tbl>
              <a:tblPr>
                <a:noFill/>
                <a:tableStyleId>{624FAF2A-5180-417C-829B-263E04AD4A15}</a:tableStyleId>
              </a:tblPr>
              <a:tblGrid>
                <a:gridCol w="1858075"/>
                <a:gridCol w="2195725"/>
                <a:gridCol w="3668475"/>
              </a:tblGrid>
              <a:tr h="228575">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Parameter</a:t>
                      </a:r>
                      <a:endParaRPr sz="11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Impact</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Typical value</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tcPr>
                </a:tc>
              </a:tr>
              <a:tr h="547025">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cadence +multiband observations</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solidFill>
                      <a:srgbClr val="F79646">
                        <a:alpha val="20000"/>
                      </a:srgbClr>
                    </a:solidFill>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Light curve quality (SN parameters estimation)</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solidFill>
                      <a:srgbClr val="F79646">
                        <a:alpha val="20000"/>
                      </a:srgbClr>
                    </a:solidFill>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median: 3 days-1 with limited variations</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solidFill>
                      <a:srgbClr val="F79646">
                        <a:alpha val="20000"/>
                      </a:srgbClr>
                    </a:solidFill>
                  </a:tcPr>
                </a:tc>
              </a:tr>
              <a:tr h="387800">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season length</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Number of SN collected</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170-180 days</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tcPr>
                </a:tc>
              </a:tr>
              <a:tr h="387800">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depth</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solidFill>
                      <a:srgbClr val="F79646">
                        <a:alpha val="20000"/>
                      </a:srgbClr>
                    </a:solidFill>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High z detection</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solidFill>
                      <a:srgbClr val="F79646">
                        <a:alpha val="20000"/>
                      </a:srgbClr>
                    </a:solidFill>
                  </a:tcPr>
                </a:tc>
                <a:tc>
                  <a:txBody>
                    <a:bodyPr>
                      <a:noAutofit/>
                    </a:bodyPr>
                    <a:lstStyle/>
                    <a:p>
                      <a:pPr indent="0" lvl="0" marL="0" marR="0" rtl="0" algn="l">
                        <a:lnSpc>
                          <a:spcPct val="100000"/>
                        </a:lnSpc>
                        <a:spcBef>
                          <a:spcPts val="0"/>
                        </a:spcBef>
                        <a:spcAft>
                          <a:spcPts val="0"/>
                        </a:spcAft>
                        <a:buNone/>
                      </a:pPr>
                      <a:r>
                        <a:rPr b="1" lang="en" sz="1100" u="none" cap="none" strike="noStrike">
                          <a:solidFill>
                            <a:srgbClr val="000000"/>
                          </a:solidFill>
                          <a:latin typeface="Garamond"/>
                          <a:ea typeface="Garamond"/>
                          <a:cs typeface="Garamond"/>
                          <a:sym typeface="Garamond"/>
                        </a:rPr>
                        <a:t> 5-σ depth ~ 26.5, 26.2, 25.6, 24.7 for r, i, z, y bands (DDF)</a:t>
                      </a:r>
                      <a:endParaRPr sz="1300" u="none" cap="none" strike="noStrike">
                        <a:solidFill>
                          <a:srgbClr val="000000"/>
                        </a:solidFill>
                        <a:latin typeface="Garamond"/>
                        <a:ea typeface="Garamond"/>
                        <a:cs typeface="Garamond"/>
                        <a:sym typeface="Garamond"/>
                      </a:endParaRPr>
                    </a:p>
                  </a:txBody>
                  <a:tcPr marT="34550" marB="34550" marR="82950" marL="82950">
                    <a:lnT cap="flat" cmpd="sng" w="12225">
                      <a:solidFill>
                        <a:srgbClr val="F79646"/>
                      </a:solidFill>
                      <a:prstDash val="solid"/>
                      <a:round/>
                      <a:headEnd len="sm" w="sm" type="none"/>
                      <a:tailEnd len="sm" w="sm" type="none"/>
                    </a:lnT>
                    <a:lnB cap="flat" cmpd="sng" w="12225">
                      <a:solidFill>
                        <a:srgbClr val="F79646"/>
                      </a:solidFill>
                      <a:prstDash val="solid"/>
                      <a:round/>
                      <a:headEnd len="sm" w="sm" type="none"/>
                      <a:tailEnd len="sm" w="sm" type="none"/>
                    </a:lnB>
                    <a:solidFill>
                      <a:srgbClr val="F79646">
                        <a:alpha val="20000"/>
                      </a:srgbClr>
                    </a:solidFill>
                  </a:tcPr>
                </a:tc>
              </a:tr>
            </a:tbl>
          </a:graphicData>
        </a:graphic>
      </p:graphicFrame>
      <p:sp>
        <p:nvSpPr>
          <p:cNvPr id="288" name="Shape 288"/>
          <p:cNvSpPr txBox="1"/>
          <p:nvPr/>
        </p:nvSpPr>
        <p:spPr>
          <a:xfrm>
            <a:off x="710850" y="2147125"/>
            <a:ext cx="7945200" cy="7650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t/>
            </a:r>
            <a:endParaRPr b="1">
              <a:solidFill>
                <a:srgbClr val="FF3333"/>
              </a:solidFill>
              <a:latin typeface="Garamond"/>
              <a:ea typeface="Garamond"/>
              <a:cs typeface="Garamond"/>
              <a:sym typeface="Garamond"/>
            </a:endParaRPr>
          </a:p>
          <a:p>
            <a:pPr indent="0" lvl="0" marL="0" marR="0" rtl="0" algn="l">
              <a:spcBef>
                <a:spcPts val="0"/>
              </a:spcBef>
              <a:spcAft>
                <a:spcPts val="0"/>
              </a:spcAft>
              <a:buNone/>
            </a:pPr>
            <a:r>
              <a:rPr b="1" lang="en" sz="1300" strike="noStrike">
                <a:solidFill>
                  <a:srgbClr val="FF3333"/>
                </a:solidFill>
                <a:latin typeface="Garamond"/>
                <a:ea typeface="Garamond"/>
                <a:cs typeface="Garamond"/>
                <a:sym typeface="Garamond"/>
              </a:rPr>
              <a:t>The goal </a:t>
            </a:r>
            <a:r>
              <a:rPr b="1" lang="en" sz="1300">
                <a:solidFill>
                  <a:srgbClr val="FF3333"/>
                </a:solidFill>
                <a:latin typeface="Garamond"/>
                <a:ea typeface="Garamond"/>
                <a:cs typeface="Garamond"/>
                <a:sym typeface="Garamond"/>
              </a:rPr>
              <a:t>: </a:t>
            </a:r>
            <a:r>
              <a:rPr b="1" lang="en" sz="1300" strike="noStrike">
                <a:solidFill>
                  <a:srgbClr val="FF3333"/>
                </a:solidFill>
                <a:latin typeface="Garamond"/>
                <a:ea typeface="Garamond"/>
                <a:cs typeface="Garamond"/>
                <a:sym typeface="Garamond"/>
              </a:rPr>
              <a:t>collect a large and unbiased (z ≤ 0.8 DDF) sample of well measured (σ</a:t>
            </a:r>
            <a:r>
              <a:rPr b="1" baseline="-25000" lang="en" sz="1300" strike="noStrike">
                <a:solidFill>
                  <a:srgbClr val="FF3333"/>
                </a:solidFill>
                <a:latin typeface="Garamond"/>
                <a:ea typeface="Garamond"/>
                <a:cs typeface="Garamond"/>
                <a:sym typeface="Garamond"/>
              </a:rPr>
              <a:t>C </a:t>
            </a:r>
            <a:r>
              <a:rPr b="1" lang="en" sz="1300" strike="noStrike">
                <a:solidFill>
                  <a:srgbClr val="FF3333"/>
                </a:solidFill>
                <a:latin typeface="Garamond"/>
                <a:ea typeface="Garamond"/>
                <a:cs typeface="Garamond"/>
                <a:sym typeface="Garamond"/>
              </a:rPr>
              <a:t>≤ 0.04) type Ia supernovae.</a:t>
            </a:r>
            <a:r>
              <a:rPr b="1" lang="en" strike="noStrike">
                <a:solidFill>
                  <a:srgbClr val="FF3333"/>
                </a:solidFill>
                <a:latin typeface="Garamond"/>
                <a:ea typeface="Garamond"/>
                <a:cs typeface="Garamond"/>
                <a:sym typeface="Garamond"/>
              </a:rPr>
              <a:t> </a:t>
            </a:r>
            <a:endParaRPr strike="noStrike">
              <a:solidFill>
                <a:srgbClr val="000000"/>
              </a:solidFill>
              <a:latin typeface="Garamond"/>
              <a:ea typeface="Garamond"/>
              <a:cs typeface="Garamond"/>
              <a:sym typeface="Garamond"/>
            </a:endParaRPr>
          </a:p>
        </p:txBody>
      </p:sp>
      <p:sp>
        <p:nvSpPr>
          <p:cNvPr id="289" name="Shape 289"/>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
        <p:nvSpPr>
          <p:cNvPr id="290" name="Shape 290"/>
          <p:cNvSpPr txBox="1"/>
          <p:nvPr/>
        </p:nvSpPr>
        <p:spPr>
          <a:xfrm>
            <a:off x="646500" y="146550"/>
            <a:ext cx="3542700" cy="43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200">
                <a:solidFill>
                  <a:srgbClr val="FF3333"/>
                </a:solidFill>
                <a:latin typeface="Garamond"/>
                <a:ea typeface="Garamond"/>
                <a:cs typeface="Garamond"/>
                <a:sym typeface="Garamond"/>
              </a:rPr>
              <a:t>Main parameters driving SN science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nvSpPr>
        <p:spPr>
          <a:xfrm>
            <a:off x="457172" y="10070"/>
            <a:ext cx="8228700" cy="752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700" strike="noStrike">
                <a:solidFill>
                  <a:srgbClr val="FF3333"/>
                </a:solidFill>
                <a:latin typeface="Garamond"/>
                <a:ea typeface="Garamond"/>
                <a:cs typeface="Garamond"/>
                <a:sym typeface="Garamond"/>
              </a:rPr>
              <a:t>Cadence for SN in LSST</a:t>
            </a:r>
            <a:endParaRPr b="1" sz="3700" strike="noStrike">
              <a:solidFill>
                <a:srgbClr val="000000"/>
              </a:solidFill>
              <a:latin typeface="Garamond"/>
              <a:ea typeface="Garamond"/>
              <a:cs typeface="Garamond"/>
              <a:sym typeface="Garamond"/>
            </a:endParaRPr>
          </a:p>
        </p:txBody>
      </p:sp>
      <p:sp>
        <p:nvSpPr>
          <p:cNvPr id="296" name="Shape 296"/>
          <p:cNvSpPr txBox="1"/>
          <p:nvPr/>
        </p:nvSpPr>
        <p:spPr>
          <a:xfrm>
            <a:off x="457172" y="816464"/>
            <a:ext cx="8228700" cy="4354500"/>
          </a:xfrm>
          <a:prstGeom prst="rect">
            <a:avLst/>
          </a:prstGeom>
          <a:noFill/>
          <a:ln>
            <a:noFill/>
          </a:ln>
        </p:spPr>
        <p:txBody>
          <a:bodyPr anchorCtr="0" anchor="t" bIns="0" lIns="0" spcFirstLastPara="1" rIns="0" wrap="square" tIns="0">
            <a:noAutofit/>
          </a:bodyPr>
          <a:lstStyle/>
          <a:p>
            <a:pPr indent="-260350" lvl="0" marL="355600" marR="0" rtl="0" algn="l">
              <a:spcBef>
                <a:spcPts val="0"/>
              </a:spcBef>
              <a:spcAft>
                <a:spcPts val="0"/>
              </a:spcAft>
              <a:buClr>
                <a:srgbClr val="000000"/>
              </a:buClr>
              <a:buSzPts val="500"/>
              <a:buFont typeface="Noto Sans Symbols"/>
              <a:buChar char="●"/>
            </a:pPr>
            <a:r>
              <a:rPr b="1" lang="en" sz="1200" strike="noStrike">
                <a:solidFill>
                  <a:srgbClr val="000000"/>
                </a:solidFill>
                <a:latin typeface="Garamond"/>
                <a:ea typeface="Garamond"/>
                <a:cs typeface="Garamond"/>
                <a:sym typeface="Garamond"/>
              </a:rPr>
              <a:t>Observing strategy : current baseline minion_1016</a:t>
            </a:r>
            <a:endParaRPr b="0" sz="2700" strike="noStrike">
              <a:solidFill>
                <a:srgbClr val="000000"/>
              </a:solidFill>
              <a:latin typeface="Arial"/>
              <a:ea typeface="Arial"/>
              <a:cs typeface="Arial"/>
              <a:sym typeface="Arial"/>
            </a:endParaRPr>
          </a:p>
        </p:txBody>
      </p:sp>
      <p:cxnSp>
        <p:nvCxnSpPr>
          <p:cNvPr id="297" name="Shape 297"/>
          <p:cNvCxnSpPr/>
          <p:nvPr/>
        </p:nvCxnSpPr>
        <p:spPr>
          <a:xfrm>
            <a:off x="457172" y="653171"/>
            <a:ext cx="8228700" cy="0"/>
          </a:xfrm>
          <a:prstGeom prst="straightConnector1">
            <a:avLst/>
          </a:prstGeom>
          <a:noFill/>
          <a:ln cap="flat" cmpd="sng" w="36000">
            <a:solidFill>
              <a:srgbClr val="FFFF00"/>
            </a:solidFill>
            <a:prstDash val="solid"/>
            <a:round/>
            <a:headEnd len="sm" w="sm" type="none"/>
            <a:tailEnd len="sm" w="sm" type="none"/>
          </a:ln>
        </p:spPr>
      </p:cxnSp>
      <p:pic>
        <p:nvPicPr>
          <p:cNvPr id="298" name="Shape 298"/>
          <p:cNvPicPr preferRelativeResize="0"/>
          <p:nvPr/>
        </p:nvPicPr>
        <p:blipFill rotWithShape="1">
          <a:blip r:embed="rId3">
            <a:alphaModFix/>
          </a:blip>
          <a:srcRect b="0" l="0" r="0" t="0"/>
          <a:stretch/>
        </p:blipFill>
        <p:spPr>
          <a:xfrm>
            <a:off x="112987" y="1088618"/>
            <a:ext cx="4477996" cy="3429147"/>
          </a:xfrm>
          <a:prstGeom prst="rect">
            <a:avLst/>
          </a:prstGeom>
          <a:noFill/>
          <a:ln>
            <a:noFill/>
          </a:ln>
        </p:spPr>
      </p:pic>
      <p:sp>
        <p:nvSpPr>
          <p:cNvPr id="299" name="Shape 299"/>
          <p:cNvSpPr/>
          <p:nvPr/>
        </p:nvSpPr>
        <p:spPr>
          <a:xfrm>
            <a:off x="5135670" y="1122093"/>
            <a:ext cx="3224100" cy="390600"/>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None/>
            </a:pPr>
            <a:r>
              <a:rPr b="1" lang="en" sz="1200" strike="noStrike">
                <a:solidFill>
                  <a:srgbClr val="FF6600"/>
                </a:solidFill>
                <a:latin typeface="Garamond"/>
                <a:ea typeface="Garamond"/>
                <a:cs typeface="Garamond"/>
                <a:sym typeface="Garamond"/>
              </a:rPr>
              <a:t>Total number of visits : 2,448,282</a:t>
            </a:r>
            <a:endParaRPr b="0" sz="15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 sz="1200" strike="noStrike">
                <a:solidFill>
                  <a:srgbClr val="FF6600"/>
                </a:solidFill>
                <a:latin typeface="Garamond"/>
                <a:ea typeface="Garamond"/>
                <a:cs typeface="Garamond"/>
                <a:sym typeface="Garamond"/>
              </a:rPr>
              <a:t>(1 visit = 2 exposures of 15s)</a:t>
            </a:r>
            <a:endParaRPr b="0" sz="1500" strike="noStrike">
              <a:solidFill>
                <a:srgbClr val="000000"/>
              </a:solidFill>
              <a:latin typeface="Arial"/>
              <a:ea typeface="Arial"/>
              <a:cs typeface="Arial"/>
              <a:sym typeface="Arial"/>
            </a:endParaRPr>
          </a:p>
        </p:txBody>
      </p:sp>
      <p:sp>
        <p:nvSpPr>
          <p:cNvPr id="300" name="Shape 300"/>
          <p:cNvSpPr/>
          <p:nvPr/>
        </p:nvSpPr>
        <p:spPr>
          <a:xfrm>
            <a:off x="4832957" y="1687358"/>
            <a:ext cx="4114500" cy="712800"/>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None/>
            </a:pPr>
            <a:r>
              <a:rPr b="1" lang="en" sz="1200" strike="noStrike">
                <a:solidFill>
                  <a:srgbClr val="0000FF"/>
                </a:solidFill>
                <a:latin typeface="Garamond"/>
                <a:ea typeface="Garamond"/>
                <a:cs typeface="Garamond"/>
                <a:sym typeface="Garamond"/>
              </a:rPr>
              <a:t>3 types of surveys:</a:t>
            </a:r>
            <a:endParaRPr b="0" sz="1500" strike="noStrike">
              <a:solidFill>
                <a:srgbClr val="000000"/>
              </a:solidFill>
              <a:latin typeface="Arial"/>
              <a:ea typeface="Arial"/>
              <a:cs typeface="Arial"/>
              <a:sym typeface="Arial"/>
            </a:endParaRPr>
          </a:p>
          <a:p>
            <a:pPr indent="-241300" lvl="0" marL="241300" marR="0" rtl="0" algn="l">
              <a:lnSpc>
                <a:spcPct val="100000"/>
              </a:lnSpc>
              <a:spcBef>
                <a:spcPts val="0"/>
              </a:spcBef>
              <a:spcAft>
                <a:spcPts val="0"/>
              </a:spcAft>
              <a:buClr>
                <a:srgbClr val="0000FF"/>
              </a:buClr>
              <a:buSzPts val="1200"/>
              <a:buFont typeface="Noto Sans Symbols"/>
              <a:buChar char="-"/>
            </a:pPr>
            <a:r>
              <a:rPr b="1" lang="en" sz="1200" strike="noStrike">
                <a:solidFill>
                  <a:srgbClr val="0000FF"/>
                </a:solidFill>
                <a:latin typeface="Garamond"/>
                <a:ea typeface="Garamond"/>
                <a:cs typeface="Garamond"/>
                <a:sym typeface="Garamond"/>
              </a:rPr>
              <a:t>universal (WFD) ~ 90%  </a:t>
            </a:r>
            <a:r>
              <a:rPr b="1" lang="en" sz="1200" strike="noStrike">
                <a:solidFill>
                  <a:srgbClr val="008000"/>
                </a:solidFill>
                <a:latin typeface="Garamond"/>
                <a:ea typeface="Garamond"/>
                <a:cs typeface="Garamond"/>
                <a:sym typeface="Garamond"/>
              </a:rPr>
              <a:t>-&gt; Supernovae</a:t>
            </a:r>
            <a:endParaRPr b="0" sz="1500" strike="noStrike">
              <a:solidFill>
                <a:srgbClr val="000000"/>
              </a:solidFill>
              <a:latin typeface="Arial"/>
              <a:ea typeface="Arial"/>
              <a:cs typeface="Arial"/>
              <a:sym typeface="Arial"/>
            </a:endParaRPr>
          </a:p>
          <a:p>
            <a:pPr indent="-241300" lvl="0" marL="241300" marR="0" rtl="0" algn="l">
              <a:lnSpc>
                <a:spcPct val="100000"/>
              </a:lnSpc>
              <a:spcBef>
                <a:spcPts val="0"/>
              </a:spcBef>
              <a:spcAft>
                <a:spcPts val="0"/>
              </a:spcAft>
              <a:buClr>
                <a:srgbClr val="0000FF"/>
              </a:buClr>
              <a:buSzPts val="1200"/>
              <a:buFont typeface="Noto Sans Symbols"/>
              <a:buChar char="-"/>
            </a:pPr>
            <a:r>
              <a:rPr b="1" lang="en" sz="1200" strike="noStrike">
                <a:solidFill>
                  <a:srgbClr val="0000FF"/>
                </a:solidFill>
                <a:latin typeface="Garamond"/>
                <a:ea typeface="Garamond"/>
                <a:cs typeface="Garamond"/>
                <a:sym typeface="Garamond"/>
              </a:rPr>
              <a:t>mini-surveys : ~5%</a:t>
            </a:r>
            <a:endParaRPr b="0" sz="1500" strike="noStrike">
              <a:solidFill>
                <a:srgbClr val="000000"/>
              </a:solidFill>
              <a:latin typeface="Arial"/>
              <a:ea typeface="Arial"/>
              <a:cs typeface="Arial"/>
              <a:sym typeface="Arial"/>
            </a:endParaRPr>
          </a:p>
          <a:p>
            <a:pPr indent="-241300" lvl="0" marL="241300" marR="0" rtl="0" algn="l">
              <a:lnSpc>
                <a:spcPct val="100000"/>
              </a:lnSpc>
              <a:spcBef>
                <a:spcPts val="0"/>
              </a:spcBef>
              <a:spcAft>
                <a:spcPts val="0"/>
              </a:spcAft>
              <a:buClr>
                <a:srgbClr val="0000FF"/>
              </a:buClr>
              <a:buSzPts val="1200"/>
              <a:buFont typeface="Noto Sans Symbols"/>
              <a:buChar char="-"/>
            </a:pPr>
            <a:r>
              <a:rPr b="1" lang="en" sz="1200" strike="noStrike">
                <a:solidFill>
                  <a:srgbClr val="0000FF"/>
                </a:solidFill>
                <a:latin typeface="Garamond"/>
                <a:ea typeface="Garamond"/>
                <a:cs typeface="Garamond"/>
                <a:sym typeface="Garamond"/>
              </a:rPr>
              <a:t>Deep (DDF) : ~5%          </a:t>
            </a:r>
            <a:r>
              <a:rPr b="1" lang="en" sz="1200" strike="noStrike">
                <a:solidFill>
                  <a:srgbClr val="008000"/>
                </a:solidFill>
                <a:latin typeface="Garamond"/>
                <a:ea typeface="Garamond"/>
                <a:cs typeface="Garamond"/>
                <a:sym typeface="Garamond"/>
              </a:rPr>
              <a:t>-&gt; Supernovae</a:t>
            </a:r>
            <a:endParaRPr b="0" sz="1500" strike="noStrike">
              <a:solidFill>
                <a:srgbClr val="000000"/>
              </a:solidFill>
              <a:latin typeface="Arial"/>
              <a:ea typeface="Arial"/>
              <a:cs typeface="Arial"/>
              <a:sym typeface="Arial"/>
            </a:endParaRPr>
          </a:p>
        </p:txBody>
      </p:sp>
      <p:sp>
        <p:nvSpPr>
          <p:cNvPr id="301" name="Shape 301"/>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pic>
        <p:nvPicPr>
          <p:cNvPr id="302" name="Shape 302"/>
          <p:cNvPicPr preferRelativeResize="0"/>
          <p:nvPr/>
        </p:nvPicPr>
        <p:blipFill>
          <a:blip r:embed="rId4">
            <a:alphaModFix/>
          </a:blip>
          <a:stretch>
            <a:fillRect/>
          </a:stretch>
        </p:blipFill>
        <p:spPr>
          <a:xfrm>
            <a:off x="4863225" y="2706650"/>
            <a:ext cx="4053950" cy="2698026"/>
          </a:xfrm>
          <a:prstGeom prst="rect">
            <a:avLst/>
          </a:prstGeom>
          <a:noFill/>
          <a:ln>
            <a:noFill/>
          </a:ln>
        </p:spPr>
      </p:pic>
      <p:cxnSp>
        <p:nvCxnSpPr>
          <p:cNvPr id="303" name="Shape 303"/>
          <p:cNvCxnSpPr/>
          <p:nvPr/>
        </p:nvCxnSpPr>
        <p:spPr>
          <a:xfrm rot="10800000">
            <a:off x="5051550" y="3051700"/>
            <a:ext cx="34200" cy="2103000"/>
          </a:xfrm>
          <a:prstGeom prst="straightConnector1">
            <a:avLst/>
          </a:prstGeom>
          <a:noFill/>
          <a:ln cap="flat" cmpd="sng" w="36000">
            <a:solidFill>
              <a:srgbClr val="FF6600"/>
            </a:solidFill>
            <a:prstDash val="solid"/>
            <a:round/>
            <a:headEnd len="sm" w="sm" type="none"/>
            <a:tailEnd len="med" w="med" type="triangle"/>
          </a:ln>
        </p:spPr>
      </p:cxnSp>
      <p:cxnSp>
        <p:nvCxnSpPr>
          <p:cNvPr id="304" name="Shape 304"/>
          <p:cNvCxnSpPr/>
          <p:nvPr/>
        </p:nvCxnSpPr>
        <p:spPr>
          <a:xfrm>
            <a:off x="5250109" y="5404670"/>
            <a:ext cx="3249000" cy="25800"/>
          </a:xfrm>
          <a:prstGeom prst="straightConnector1">
            <a:avLst/>
          </a:prstGeom>
          <a:noFill/>
          <a:ln cap="flat" cmpd="sng" w="36000">
            <a:solidFill>
              <a:srgbClr val="FF6600"/>
            </a:solidFill>
            <a:prstDash val="solid"/>
            <a:round/>
            <a:headEnd len="sm" w="sm" type="none"/>
            <a:tailEnd len="med" w="med" type="triangle"/>
          </a:ln>
        </p:spPr>
      </p:cxnSp>
      <p:sp>
        <p:nvSpPr>
          <p:cNvPr id="305" name="Shape 305"/>
          <p:cNvSpPr txBox="1"/>
          <p:nvPr/>
        </p:nvSpPr>
        <p:spPr>
          <a:xfrm>
            <a:off x="6775424" y="5154700"/>
            <a:ext cx="22239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a:solidFill>
                  <a:srgbClr val="FF00CC"/>
                </a:solidFill>
                <a:latin typeface="Times New Roman"/>
                <a:ea typeface="Times New Roman"/>
                <a:cs typeface="Times New Roman"/>
                <a:sym typeface="Times New Roman"/>
              </a:rPr>
              <a:t>Season</a:t>
            </a:r>
            <a:endParaRPr b="0" sz="1500" strike="noStrike">
              <a:solidFill>
                <a:srgbClr val="000000"/>
              </a:solidFill>
              <a:latin typeface="Arial"/>
              <a:ea typeface="Arial"/>
              <a:cs typeface="Arial"/>
              <a:sym typeface="Arial"/>
            </a:endParaRPr>
          </a:p>
        </p:txBody>
      </p:sp>
      <p:sp>
        <p:nvSpPr>
          <p:cNvPr id="306" name="Shape 306"/>
          <p:cNvSpPr txBox="1"/>
          <p:nvPr/>
        </p:nvSpPr>
        <p:spPr>
          <a:xfrm rot="-5400000">
            <a:off x="3617525" y="3899350"/>
            <a:ext cx="2166900" cy="4077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a:solidFill>
                  <a:srgbClr val="FF00CC"/>
                </a:solidFill>
                <a:latin typeface="Times New Roman"/>
                <a:ea typeface="Times New Roman"/>
                <a:cs typeface="Times New Roman"/>
                <a:sym typeface="Times New Roman"/>
              </a:rPr>
              <a:t>Median cadence [day-1]</a:t>
            </a:r>
            <a:endParaRPr b="0" sz="1500"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id="311" name="Shape 311"/>
          <p:cNvPicPr preferRelativeResize="0"/>
          <p:nvPr/>
        </p:nvPicPr>
        <p:blipFill rotWithShape="1">
          <a:blip r:embed="rId3">
            <a:alphaModFix/>
          </a:blip>
          <a:srcRect b="0" l="0" r="0" t="0"/>
          <a:stretch/>
        </p:blipFill>
        <p:spPr>
          <a:xfrm>
            <a:off x="4310499" y="2720478"/>
            <a:ext cx="4268065" cy="2400404"/>
          </a:xfrm>
          <a:prstGeom prst="rect">
            <a:avLst/>
          </a:prstGeom>
          <a:noFill/>
          <a:ln>
            <a:noFill/>
          </a:ln>
        </p:spPr>
      </p:pic>
      <p:sp>
        <p:nvSpPr>
          <p:cNvPr id="312" name="Shape 312"/>
          <p:cNvSpPr txBox="1"/>
          <p:nvPr/>
        </p:nvSpPr>
        <p:spPr>
          <a:xfrm>
            <a:off x="457172" y="227793"/>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DDF minion_1016</a:t>
            </a:r>
            <a:r>
              <a:rPr b="1" lang="en" sz="1500" strike="noStrike">
                <a:solidFill>
                  <a:srgbClr val="FF3333"/>
                </a:solidFill>
                <a:latin typeface="Garamond"/>
                <a:ea typeface="Garamond"/>
                <a:cs typeface="Garamond"/>
                <a:sym typeface="Garamond"/>
              </a:rPr>
              <a:t> </a:t>
            </a:r>
            <a:endParaRPr b="0" sz="3700" strike="noStrike">
              <a:solidFill>
                <a:srgbClr val="000000"/>
              </a:solidFill>
              <a:latin typeface="Arial"/>
              <a:ea typeface="Arial"/>
              <a:cs typeface="Arial"/>
              <a:sym typeface="Arial"/>
            </a:endParaRPr>
          </a:p>
        </p:txBody>
      </p:sp>
      <p:sp>
        <p:nvSpPr>
          <p:cNvPr id="313" name="Shape 313"/>
          <p:cNvSpPr txBox="1"/>
          <p:nvPr/>
        </p:nvSpPr>
        <p:spPr>
          <a:xfrm>
            <a:off x="4672000" y="1010000"/>
            <a:ext cx="4210200" cy="1636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300" u="sng" strike="noStrike">
                <a:solidFill>
                  <a:srgbClr val="FF6600"/>
                </a:solidFill>
                <a:latin typeface="Garamond"/>
                <a:ea typeface="Garamond"/>
                <a:cs typeface="Garamond"/>
                <a:sym typeface="Garamond"/>
              </a:rPr>
              <a:t>Number</a:t>
            </a:r>
            <a:r>
              <a:rPr b="1" lang="en" sz="1300" u="sng">
                <a:solidFill>
                  <a:srgbClr val="FF6600"/>
                </a:solidFill>
                <a:latin typeface="Garamond"/>
                <a:ea typeface="Garamond"/>
                <a:cs typeface="Garamond"/>
                <a:sym typeface="Garamond"/>
              </a:rPr>
              <a:t> </a:t>
            </a:r>
            <a:r>
              <a:rPr b="1" lang="en" sz="1300" u="sng" strike="noStrike">
                <a:solidFill>
                  <a:srgbClr val="FF6600"/>
                </a:solidFill>
                <a:latin typeface="Garamond"/>
                <a:ea typeface="Garamond"/>
                <a:cs typeface="Garamond"/>
                <a:sym typeface="Garamond"/>
              </a:rPr>
              <a:t>of</a:t>
            </a:r>
            <a:r>
              <a:rPr b="1" lang="en" sz="1300" u="sng">
                <a:solidFill>
                  <a:srgbClr val="FF6600"/>
                </a:solidFill>
                <a:latin typeface="Garamond"/>
                <a:ea typeface="Garamond"/>
                <a:cs typeface="Garamond"/>
                <a:sym typeface="Garamond"/>
              </a:rPr>
              <a:t> </a:t>
            </a:r>
            <a:r>
              <a:rPr b="1" lang="en" sz="1300" u="sng" strike="noStrike">
                <a:solidFill>
                  <a:srgbClr val="FF6600"/>
                </a:solidFill>
                <a:latin typeface="Garamond"/>
                <a:ea typeface="Garamond"/>
                <a:cs typeface="Garamond"/>
                <a:sym typeface="Garamond"/>
              </a:rPr>
              <a:t>Supernovae</a:t>
            </a:r>
            <a:endParaRPr b="0" sz="2700" strike="noStrike">
              <a:solidFill>
                <a:srgbClr val="000000"/>
              </a:solidFill>
              <a:latin typeface="Arial"/>
              <a:ea typeface="Arial"/>
              <a:cs typeface="Arial"/>
              <a:sym typeface="Arial"/>
            </a:endParaRPr>
          </a:p>
          <a:p>
            <a:pPr indent="0" lvl="0" marL="457200" marR="0" rtl="0" algn="l">
              <a:spcBef>
                <a:spcPts val="0"/>
              </a:spcBef>
              <a:spcAft>
                <a:spcPts val="0"/>
              </a:spcAft>
              <a:buNone/>
            </a:pPr>
            <a:r>
              <a:t/>
            </a:r>
            <a:endParaRPr b="1" sz="1000">
              <a:latin typeface="Garamond"/>
              <a:ea typeface="Garamond"/>
              <a:cs typeface="Garamond"/>
              <a:sym typeface="Garamond"/>
            </a:endParaRPr>
          </a:p>
          <a:p>
            <a:pPr indent="-304800" lvl="1" marL="723900" marR="0" rtl="0" algn="l">
              <a:spcBef>
                <a:spcPts val="0"/>
              </a:spcBef>
              <a:spcAft>
                <a:spcPts val="0"/>
              </a:spcAft>
              <a:buClr>
                <a:srgbClr val="000000"/>
              </a:buClr>
              <a:buSzPts val="1200"/>
              <a:buFont typeface="Garamond"/>
              <a:buChar char="−"/>
            </a:pPr>
            <a:r>
              <a:rPr b="1" i="0" lang="en" sz="1200" u="none" cap="none" strike="noStrike">
                <a:solidFill>
                  <a:srgbClr val="000000"/>
                </a:solidFill>
                <a:latin typeface="Garamond"/>
                <a:ea typeface="Garamond"/>
                <a:cs typeface="Garamond"/>
                <a:sym typeface="Garamond"/>
              </a:rPr>
              <a:t>MC simulations</a:t>
            </a:r>
            <a:endParaRPr sz="1200">
              <a:latin typeface="Garamond"/>
              <a:ea typeface="Garamond"/>
              <a:cs typeface="Garamond"/>
              <a:sym typeface="Garamond"/>
            </a:endParaRPr>
          </a:p>
          <a:p>
            <a:pPr indent="-304800" lvl="1" marL="723900" marR="0" rtl="0" algn="l">
              <a:spcBef>
                <a:spcPts val="0"/>
              </a:spcBef>
              <a:spcAft>
                <a:spcPts val="0"/>
              </a:spcAft>
              <a:buClr>
                <a:srgbClr val="000000"/>
              </a:buClr>
              <a:buSzPts val="1200"/>
              <a:buFont typeface="Garamond"/>
              <a:buChar char="−"/>
            </a:pPr>
            <a:r>
              <a:rPr b="1" i="0" lang="en" sz="1200" u="none" cap="none" strike="noStrike">
                <a:solidFill>
                  <a:srgbClr val="000000"/>
                </a:solidFill>
                <a:latin typeface="Garamond"/>
                <a:ea typeface="Garamond"/>
                <a:cs typeface="Garamond"/>
                <a:sym typeface="Garamond"/>
              </a:rPr>
              <a:t>Parameters : DayMax, X1, c, z</a:t>
            </a:r>
            <a:endParaRPr i="0" sz="1200" u="none" cap="none" strike="noStrike">
              <a:solidFill>
                <a:srgbClr val="000000"/>
              </a:solidFill>
              <a:latin typeface="Garamond"/>
              <a:ea typeface="Garamond"/>
              <a:cs typeface="Garamond"/>
              <a:sym typeface="Garamond"/>
            </a:endParaRPr>
          </a:p>
          <a:p>
            <a:pPr indent="-304800" lvl="1" marL="723900" marR="0" rtl="0" algn="l">
              <a:spcBef>
                <a:spcPts val="0"/>
              </a:spcBef>
              <a:spcAft>
                <a:spcPts val="0"/>
              </a:spcAft>
              <a:buClr>
                <a:srgbClr val="000000"/>
              </a:buClr>
              <a:buSzPts val="1200"/>
              <a:buFont typeface="Garamond"/>
              <a:buChar char="−"/>
            </a:pPr>
            <a:r>
              <a:rPr b="1" i="0" lang="en" sz="1200" u="none" cap="none" strike="noStrike">
                <a:solidFill>
                  <a:srgbClr val="000000"/>
                </a:solidFill>
                <a:latin typeface="Garamond"/>
                <a:ea typeface="Garamond"/>
                <a:cs typeface="Garamond"/>
                <a:sym typeface="Garamond"/>
              </a:rPr>
              <a:t>LC curve fits</a:t>
            </a:r>
            <a:endParaRPr b="1" i="0" sz="1200" u="none" cap="none" strike="noStrike">
              <a:solidFill>
                <a:srgbClr val="000000"/>
              </a:solidFill>
              <a:latin typeface="Garamond"/>
              <a:ea typeface="Garamond"/>
              <a:cs typeface="Garamond"/>
              <a:sym typeface="Garamond"/>
            </a:endParaRPr>
          </a:p>
          <a:p>
            <a:pPr indent="-304800" lvl="1" marL="723900" marR="0" rtl="0" algn="l">
              <a:spcBef>
                <a:spcPts val="0"/>
              </a:spcBef>
              <a:spcAft>
                <a:spcPts val="0"/>
              </a:spcAft>
              <a:buClr>
                <a:srgbClr val="000000"/>
              </a:buClr>
              <a:buSzPts val="1200"/>
              <a:buFont typeface="Garamond"/>
              <a:buChar char="−"/>
            </a:pPr>
            <a:r>
              <a:rPr b="1" lang="en" sz="1200">
                <a:latin typeface="Garamond"/>
                <a:ea typeface="Garamond"/>
                <a:cs typeface="Garamond"/>
                <a:sym typeface="Garamond"/>
              </a:rPr>
              <a:t>SN rate production</a:t>
            </a:r>
            <a:endParaRPr b="1" sz="1200">
              <a:latin typeface="Garamond"/>
              <a:ea typeface="Garamond"/>
              <a:cs typeface="Garamond"/>
              <a:sym typeface="Garamond"/>
            </a:endParaRPr>
          </a:p>
          <a:p>
            <a:pPr indent="-304800" lvl="0" marL="355600" marR="0" rtl="0" algn="l">
              <a:spcBef>
                <a:spcPts val="0"/>
              </a:spcBef>
              <a:spcAft>
                <a:spcPts val="0"/>
              </a:spcAft>
              <a:buClr>
                <a:srgbClr val="000000"/>
              </a:buClr>
              <a:buSzPts val="1200"/>
              <a:buFont typeface="Garamond"/>
              <a:buChar char="●"/>
            </a:pPr>
            <a:r>
              <a:t/>
            </a:r>
            <a:endParaRPr b="1" sz="1200">
              <a:latin typeface="Garamond"/>
              <a:ea typeface="Garamond"/>
              <a:cs typeface="Garamond"/>
              <a:sym typeface="Garamond"/>
            </a:endParaRPr>
          </a:p>
          <a:p>
            <a:pPr indent="-304800" lvl="0" marL="355600" marR="0" rtl="0" algn="l">
              <a:spcBef>
                <a:spcPts val="0"/>
              </a:spcBef>
              <a:spcAft>
                <a:spcPts val="0"/>
              </a:spcAft>
              <a:buClr>
                <a:srgbClr val="000000"/>
              </a:buClr>
              <a:buSzPts val="1200"/>
              <a:buFont typeface="Garamond"/>
              <a:buChar char="●"/>
            </a:pPr>
            <a:r>
              <a:rPr b="1" i="0" lang="en" sz="1200" u="none" cap="none" strike="noStrike">
                <a:solidFill>
                  <a:srgbClr val="000000"/>
                </a:solidFill>
                <a:latin typeface="Garamond"/>
                <a:ea typeface="Garamond"/>
                <a:cs typeface="Garamond"/>
                <a:sym typeface="Garamond"/>
              </a:rPr>
              <a:t>→ get a reliable estimation of the number of well-measured  SN after ten years.</a:t>
            </a:r>
            <a:endParaRPr i="0" sz="1200" u="none" cap="none" strike="noStrike">
              <a:solidFill>
                <a:srgbClr val="000000"/>
              </a:solidFill>
              <a:latin typeface="Garamond"/>
              <a:ea typeface="Garamond"/>
              <a:cs typeface="Garamond"/>
              <a:sym typeface="Garamond"/>
            </a:endParaRPr>
          </a:p>
        </p:txBody>
      </p:sp>
      <p:sp>
        <p:nvSpPr>
          <p:cNvPr id="314" name="Shape 314"/>
          <p:cNvSpPr txBox="1"/>
          <p:nvPr/>
        </p:nvSpPr>
        <p:spPr>
          <a:xfrm>
            <a:off x="195925" y="969450"/>
            <a:ext cx="4276800" cy="3828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300" u="sng" strike="noStrike">
                <a:solidFill>
                  <a:srgbClr val="FF6600"/>
                </a:solidFill>
                <a:latin typeface="Garamond"/>
                <a:ea typeface="Garamond"/>
                <a:cs typeface="Garamond"/>
                <a:sym typeface="Garamond"/>
              </a:rPr>
              <a:t>Cadence metric</a:t>
            </a:r>
            <a:endParaRPr b="0" sz="2700" strike="noStrike">
              <a:solidFill>
                <a:srgbClr val="000000"/>
              </a:solidFill>
              <a:latin typeface="Arial"/>
              <a:ea typeface="Arial"/>
              <a:cs typeface="Arial"/>
              <a:sym typeface="Arial"/>
            </a:endParaRPr>
          </a:p>
        </p:txBody>
      </p:sp>
      <p:cxnSp>
        <p:nvCxnSpPr>
          <p:cNvPr id="315" name="Shape 315"/>
          <p:cNvCxnSpPr/>
          <p:nvPr/>
        </p:nvCxnSpPr>
        <p:spPr>
          <a:xfrm>
            <a:off x="457498" y="653171"/>
            <a:ext cx="8228700" cy="0"/>
          </a:xfrm>
          <a:prstGeom prst="straightConnector1">
            <a:avLst/>
          </a:prstGeom>
          <a:noFill/>
          <a:ln cap="flat" cmpd="sng" w="36000">
            <a:solidFill>
              <a:srgbClr val="FFFF00"/>
            </a:solidFill>
            <a:prstDash val="solid"/>
            <a:round/>
            <a:headEnd len="sm" w="sm" type="none"/>
            <a:tailEnd len="sm" w="sm" type="none"/>
          </a:ln>
        </p:spPr>
      </p:cxnSp>
      <p:pic>
        <p:nvPicPr>
          <p:cNvPr id="316" name="Shape 316"/>
          <p:cNvPicPr preferRelativeResize="0"/>
          <p:nvPr/>
        </p:nvPicPr>
        <p:blipFill rotWithShape="1">
          <a:blip r:embed="rId4">
            <a:alphaModFix/>
          </a:blip>
          <a:srcRect b="0" l="0" r="0" t="0"/>
          <a:stretch/>
        </p:blipFill>
        <p:spPr>
          <a:xfrm>
            <a:off x="65300" y="1360775"/>
            <a:ext cx="4797574" cy="1202650"/>
          </a:xfrm>
          <a:prstGeom prst="rect">
            <a:avLst/>
          </a:prstGeom>
          <a:noFill/>
          <a:ln>
            <a:noFill/>
          </a:ln>
        </p:spPr>
      </p:pic>
      <p:sp>
        <p:nvSpPr>
          <p:cNvPr id="317" name="Shape 317"/>
          <p:cNvSpPr txBox="1"/>
          <p:nvPr/>
        </p:nvSpPr>
        <p:spPr>
          <a:xfrm>
            <a:off x="5067473" y="4487488"/>
            <a:ext cx="2934000" cy="3867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FF3333"/>
                </a:solidFill>
                <a:latin typeface="Garamond"/>
                <a:ea typeface="Garamond"/>
                <a:cs typeface="Garamond"/>
                <a:sym typeface="Garamond"/>
              </a:rPr>
              <a:t>4 DDF – ten years – N(SN Ia) ~ 11000</a:t>
            </a:r>
            <a:r>
              <a:rPr b="0" lang="en" sz="1200" strike="noStrike">
                <a:solidFill>
                  <a:srgbClr val="000000"/>
                </a:solidFill>
                <a:latin typeface="Garamond"/>
                <a:ea typeface="Garamond"/>
                <a:cs typeface="Garamond"/>
                <a:sym typeface="Garamond"/>
              </a:rPr>
              <a:t> </a:t>
            </a:r>
            <a:endParaRPr b="0" sz="1500" strike="noStrike">
              <a:solidFill>
                <a:srgbClr val="000000"/>
              </a:solidFill>
              <a:latin typeface="Arial"/>
              <a:ea typeface="Arial"/>
              <a:cs typeface="Arial"/>
              <a:sym typeface="Arial"/>
            </a:endParaRPr>
          </a:p>
        </p:txBody>
      </p:sp>
      <p:cxnSp>
        <p:nvCxnSpPr>
          <p:cNvPr id="318" name="Shape 318"/>
          <p:cNvCxnSpPr/>
          <p:nvPr/>
        </p:nvCxnSpPr>
        <p:spPr>
          <a:xfrm rot="10800000">
            <a:off x="522482" y="2939351"/>
            <a:ext cx="0" cy="1905000"/>
          </a:xfrm>
          <a:prstGeom prst="straightConnector1">
            <a:avLst/>
          </a:prstGeom>
          <a:noFill/>
          <a:ln cap="flat" cmpd="sng" w="9525">
            <a:solidFill>
              <a:srgbClr val="000000"/>
            </a:solidFill>
            <a:prstDash val="solid"/>
            <a:round/>
            <a:headEnd len="sm" w="sm" type="none"/>
            <a:tailEnd len="med" w="med" type="triangle"/>
          </a:ln>
        </p:spPr>
      </p:cxnSp>
      <p:cxnSp>
        <p:nvCxnSpPr>
          <p:cNvPr id="319" name="Shape 319"/>
          <p:cNvCxnSpPr/>
          <p:nvPr/>
        </p:nvCxnSpPr>
        <p:spPr>
          <a:xfrm>
            <a:off x="914343" y="5170937"/>
            <a:ext cx="2351100" cy="0"/>
          </a:xfrm>
          <a:prstGeom prst="straightConnector1">
            <a:avLst/>
          </a:prstGeom>
          <a:noFill/>
          <a:ln cap="flat" cmpd="sng" w="9525">
            <a:solidFill>
              <a:srgbClr val="000000"/>
            </a:solidFill>
            <a:prstDash val="solid"/>
            <a:round/>
            <a:headEnd len="sm" w="sm" type="none"/>
            <a:tailEnd len="med" w="med" type="triangle"/>
          </a:ln>
        </p:spPr>
      </p:cxnSp>
      <p:sp>
        <p:nvSpPr>
          <p:cNvPr id="320" name="Shape 320"/>
          <p:cNvSpPr txBox="1"/>
          <p:nvPr/>
        </p:nvSpPr>
        <p:spPr>
          <a:xfrm>
            <a:off x="1306205" y="5235709"/>
            <a:ext cx="1828800" cy="24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5-σ depth</a:t>
            </a:r>
            <a:endParaRPr b="0" sz="1500" strike="noStrike">
              <a:solidFill>
                <a:srgbClr val="000000"/>
              </a:solidFill>
              <a:latin typeface="Arial"/>
              <a:ea typeface="Arial"/>
              <a:cs typeface="Arial"/>
              <a:sym typeface="Arial"/>
            </a:endParaRPr>
          </a:p>
        </p:txBody>
      </p:sp>
      <p:sp>
        <p:nvSpPr>
          <p:cNvPr id="321" name="Shape 321"/>
          <p:cNvSpPr txBox="1"/>
          <p:nvPr/>
        </p:nvSpPr>
        <p:spPr>
          <a:xfrm rot="-5400000">
            <a:off x="-482416" y="3661260"/>
            <a:ext cx="1524000" cy="2976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cadence [day-1]</a:t>
            </a:r>
            <a:endParaRPr b="0" sz="1500" strike="noStrike">
              <a:solidFill>
                <a:srgbClr val="000000"/>
              </a:solidFill>
              <a:latin typeface="Arial"/>
              <a:ea typeface="Arial"/>
              <a:cs typeface="Arial"/>
              <a:sym typeface="Arial"/>
            </a:endParaRPr>
          </a:p>
        </p:txBody>
      </p:sp>
      <p:sp>
        <p:nvSpPr>
          <p:cNvPr id="322" name="Shape 322"/>
          <p:cNvSpPr txBox="1"/>
          <p:nvPr/>
        </p:nvSpPr>
        <p:spPr>
          <a:xfrm>
            <a:off x="6596334" y="5195158"/>
            <a:ext cx="1828800" cy="24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year</a:t>
            </a:r>
            <a:endParaRPr b="0" sz="1500" strike="noStrike">
              <a:solidFill>
                <a:srgbClr val="000000"/>
              </a:solidFill>
              <a:latin typeface="Arial"/>
              <a:ea typeface="Arial"/>
              <a:cs typeface="Arial"/>
              <a:sym typeface="Arial"/>
            </a:endParaRPr>
          </a:p>
        </p:txBody>
      </p:sp>
      <p:cxnSp>
        <p:nvCxnSpPr>
          <p:cNvPr id="323" name="Shape 323"/>
          <p:cNvCxnSpPr/>
          <p:nvPr/>
        </p:nvCxnSpPr>
        <p:spPr>
          <a:xfrm flipH="1" rot="10800000">
            <a:off x="4862875" y="5165075"/>
            <a:ext cx="3343200" cy="11700"/>
          </a:xfrm>
          <a:prstGeom prst="straightConnector1">
            <a:avLst/>
          </a:prstGeom>
          <a:noFill/>
          <a:ln cap="flat" cmpd="sng" w="9525">
            <a:solidFill>
              <a:srgbClr val="000000"/>
            </a:solidFill>
            <a:prstDash val="solid"/>
            <a:round/>
            <a:headEnd len="sm" w="sm" type="none"/>
            <a:tailEnd len="med" w="med" type="triangle"/>
          </a:ln>
        </p:spPr>
      </p:cxnSp>
      <p:cxnSp>
        <p:nvCxnSpPr>
          <p:cNvPr id="324" name="Shape 324"/>
          <p:cNvCxnSpPr/>
          <p:nvPr/>
        </p:nvCxnSpPr>
        <p:spPr>
          <a:xfrm rot="10800000">
            <a:off x="4472729" y="2805700"/>
            <a:ext cx="0" cy="2068500"/>
          </a:xfrm>
          <a:prstGeom prst="straightConnector1">
            <a:avLst/>
          </a:prstGeom>
          <a:noFill/>
          <a:ln cap="flat" cmpd="sng" w="9525">
            <a:solidFill>
              <a:srgbClr val="000000"/>
            </a:solidFill>
            <a:prstDash val="solid"/>
            <a:round/>
            <a:headEnd len="sm" w="sm" type="none"/>
            <a:tailEnd len="med" w="med" type="triangle"/>
          </a:ln>
        </p:spPr>
      </p:cxnSp>
      <p:sp>
        <p:nvSpPr>
          <p:cNvPr id="325" name="Shape 325"/>
          <p:cNvSpPr txBox="1"/>
          <p:nvPr/>
        </p:nvSpPr>
        <p:spPr>
          <a:xfrm rot="-5400000">
            <a:off x="3409967" y="3691160"/>
            <a:ext cx="1524000" cy="2976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N (SN Ia)</a:t>
            </a:r>
            <a:endParaRPr b="0" sz="1500" strike="noStrike">
              <a:solidFill>
                <a:srgbClr val="000000"/>
              </a:solidFill>
              <a:latin typeface="Arial"/>
              <a:ea typeface="Arial"/>
              <a:cs typeface="Arial"/>
              <a:sym typeface="Arial"/>
            </a:endParaRPr>
          </a:p>
        </p:txBody>
      </p:sp>
      <p:cxnSp>
        <p:nvCxnSpPr>
          <p:cNvPr id="326" name="Shape 326"/>
          <p:cNvCxnSpPr/>
          <p:nvPr/>
        </p:nvCxnSpPr>
        <p:spPr>
          <a:xfrm>
            <a:off x="4841163" y="3901425"/>
            <a:ext cx="3206700" cy="8400"/>
          </a:xfrm>
          <a:prstGeom prst="straightConnector1">
            <a:avLst/>
          </a:prstGeom>
          <a:noFill/>
          <a:ln cap="flat" cmpd="sng" w="9525">
            <a:solidFill>
              <a:srgbClr val="000000"/>
            </a:solidFill>
            <a:prstDash val="solid"/>
            <a:round/>
            <a:headEnd len="sm" w="sm" type="none"/>
            <a:tailEnd len="sm" w="sm" type="none"/>
          </a:ln>
        </p:spPr>
      </p:cxnSp>
      <p:sp>
        <p:nvSpPr>
          <p:cNvPr id="327" name="Shape 327"/>
          <p:cNvSpPr txBox="1"/>
          <p:nvPr/>
        </p:nvSpPr>
        <p:spPr>
          <a:xfrm>
            <a:off x="8295651" y="3778145"/>
            <a:ext cx="522600" cy="227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000000"/>
                </a:solidFill>
                <a:latin typeface="Garamond"/>
                <a:ea typeface="Garamond"/>
                <a:cs typeface="Garamond"/>
                <a:sym typeface="Garamond"/>
              </a:rPr>
              <a:t>250</a:t>
            </a:r>
            <a:endParaRPr b="0" sz="1500" strike="noStrike">
              <a:solidFill>
                <a:srgbClr val="000000"/>
              </a:solidFill>
              <a:latin typeface="Arial"/>
              <a:ea typeface="Arial"/>
              <a:cs typeface="Arial"/>
              <a:sym typeface="Arial"/>
            </a:endParaRPr>
          </a:p>
        </p:txBody>
      </p:sp>
      <p:sp>
        <p:nvSpPr>
          <p:cNvPr id="328" name="Shape 328"/>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pic>
        <p:nvPicPr>
          <p:cNvPr id="329" name="Shape 329"/>
          <p:cNvPicPr preferRelativeResize="0"/>
          <p:nvPr/>
        </p:nvPicPr>
        <p:blipFill>
          <a:blip r:embed="rId5">
            <a:alphaModFix/>
          </a:blip>
          <a:stretch>
            <a:fillRect/>
          </a:stretch>
        </p:blipFill>
        <p:spPr>
          <a:xfrm>
            <a:off x="701400" y="2805700"/>
            <a:ext cx="2801374" cy="2300450"/>
          </a:xfrm>
          <a:prstGeom prst="rect">
            <a:avLst/>
          </a:prstGeom>
          <a:noFill/>
          <a:ln>
            <a:noFill/>
          </a:ln>
        </p:spPr>
      </p:pic>
      <p:cxnSp>
        <p:nvCxnSpPr>
          <p:cNvPr id="330" name="Shape 330"/>
          <p:cNvCxnSpPr/>
          <p:nvPr/>
        </p:nvCxnSpPr>
        <p:spPr>
          <a:xfrm>
            <a:off x="1045058" y="4545360"/>
            <a:ext cx="2187300" cy="6000"/>
          </a:xfrm>
          <a:prstGeom prst="straightConnector1">
            <a:avLst/>
          </a:prstGeom>
          <a:noFill/>
          <a:ln cap="flat" cmpd="sng" w="9525">
            <a:solidFill>
              <a:srgbClr val="000000"/>
            </a:solidFill>
            <a:prstDash val="dot"/>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id="335" name="Shape 335"/>
          <p:cNvPicPr preferRelativeResize="0"/>
          <p:nvPr/>
        </p:nvPicPr>
        <p:blipFill rotWithShape="1">
          <a:blip r:embed="rId3">
            <a:alphaModFix/>
          </a:blip>
          <a:srcRect b="0" l="0" r="0" t="0"/>
          <a:stretch/>
        </p:blipFill>
        <p:spPr>
          <a:xfrm>
            <a:off x="4628863" y="1357235"/>
            <a:ext cx="4245166" cy="1905082"/>
          </a:xfrm>
          <a:prstGeom prst="rect">
            <a:avLst/>
          </a:prstGeom>
          <a:noFill/>
          <a:ln>
            <a:noFill/>
          </a:ln>
        </p:spPr>
      </p:pic>
      <p:sp>
        <p:nvSpPr>
          <p:cNvPr id="336" name="Shape 336"/>
          <p:cNvSpPr txBox="1"/>
          <p:nvPr/>
        </p:nvSpPr>
        <p:spPr>
          <a:xfrm>
            <a:off x="457172" y="227793"/>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improving the cadence - DDF</a:t>
            </a:r>
            <a:r>
              <a:rPr b="1" lang="en" sz="1500" strike="noStrike">
                <a:solidFill>
                  <a:srgbClr val="FF3333"/>
                </a:solidFill>
                <a:latin typeface="Garamond"/>
                <a:ea typeface="Garamond"/>
                <a:cs typeface="Garamond"/>
                <a:sym typeface="Garamond"/>
              </a:rPr>
              <a:t> </a:t>
            </a:r>
            <a:endParaRPr b="0" sz="3700" strike="noStrike">
              <a:solidFill>
                <a:srgbClr val="000000"/>
              </a:solidFill>
              <a:latin typeface="Arial"/>
              <a:ea typeface="Arial"/>
              <a:cs typeface="Arial"/>
              <a:sym typeface="Arial"/>
            </a:endParaRPr>
          </a:p>
        </p:txBody>
      </p:sp>
      <p:sp>
        <p:nvSpPr>
          <p:cNvPr id="337" name="Shape 337"/>
          <p:cNvSpPr txBox="1"/>
          <p:nvPr/>
        </p:nvSpPr>
        <p:spPr>
          <a:xfrm>
            <a:off x="195931" y="1143049"/>
            <a:ext cx="4276800" cy="419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300" u="sng" strike="noStrike">
                <a:solidFill>
                  <a:srgbClr val="FF6600"/>
                </a:solidFill>
                <a:latin typeface="Garamond"/>
                <a:ea typeface="Garamond"/>
                <a:cs typeface="Garamond"/>
                <a:sym typeface="Garamond"/>
              </a:rPr>
              <a:t>Cadence metric</a:t>
            </a:r>
            <a:endParaRPr b="0" sz="2700" strike="noStrike">
              <a:solidFill>
                <a:srgbClr val="000000"/>
              </a:solidFill>
              <a:latin typeface="Arial"/>
              <a:ea typeface="Arial"/>
              <a:cs typeface="Arial"/>
              <a:sym typeface="Arial"/>
            </a:endParaRPr>
          </a:p>
        </p:txBody>
      </p:sp>
      <p:sp>
        <p:nvSpPr>
          <p:cNvPr id="338" name="Shape 338"/>
          <p:cNvSpPr txBox="1"/>
          <p:nvPr/>
        </p:nvSpPr>
        <p:spPr>
          <a:xfrm>
            <a:off x="4673927" y="1088618"/>
            <a:ext cx="4208400" cy="391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300" u="sng" strike="noStrike">
                <a:solidFill>
                  <a:srgbClr val="FF6600"/>
                </a:solidFill>
                <a:latin typeface="Garamond"/>
                <a:ea typeface="Garamond"/>
                <a:cs typeface="Garamond"/>
                <a:sym typeface="Garamond"/>
              </a:rPr>
              <a:t>Number of Supernovae</a:t>
            </a:r>
            <a:endParaRPr b="0" sz="2700" strike="noStrike">
              <a:solidFill>
                <a:srgbClr val="000000"/>
              </a:solidFill>
              <a:latin typeface="Arial"/>
              <a:ea typeface="Arial"/>
              <a:cs typeface="Arial"/>
              <a:sym typeface="Arial"/>
            </a:endParaRPr>
          </a:p>
          <a:p>
            <a:pPr indent="-273050" lvl="1" marL="723900" marR="0" rtl="0" algn="l">
              <a:spcBef>
                <a:spcPts val="0"/>
              </a:spcBef>
              <a:spcAft>
                <a:spcPts val="0"/>
              </a:spcAft>
              <a:buClr>
                <a:srgbClr val="000000"/>
              </a:buClr>
              <a:buSzPts val="700"/>
              <a:buFont typeface="Noto Sans Symbols"/>
              <a:buChar char="−"/>
            </a:pPr>
            <a:r>
              <a:rPr b="1" i="0" lang="en" sz="1000" u="none" cap="none" strike="noStrike">
                <a:solidFill>
                  <a:srgbClr val="000000"/>
                </a:solidFill>
                <a:latin typeface="Garamond"/>
                <a:ea typeface="Garamond"/>
                <a:cs typeface="Garamond"/>
                <a:sym typeface="Garamond"/>
              </a:rPr>
              <a:t> </a:t>
            </a:r>
            <a:endParaRPr b="0" i="0" sz="2300" u="none" cap="none" strike="noStrike">
              <a:solidFill>
                <a:srgbClr val="000000"/>
              </a:solidFill>
              <a:latin typeface="Arial"/>
              <a:ea typeface="Arial"/>
              <a:cs typeface="Arial"/>
              <a:sym typeface="Arial"/>
            </a:endParaRPr>
          </a:p>
        </p:txBody>
      </p:sp>
      <p:cxnSp>
        <p:nvCxnSpPr>
          <p:cNvPr id="339" name="Shape 339"/>
          <p:cNvCxnSpPr/>
          <p:nvPr/>
        </p:nvCxnSpPr>
        <p:spPr>
          <a:xfrm>
            <a:off x="457498" y="653171"/>
            <a:ext cx="8228700" cy="0"/>
          </a:xfrm>
          <a:prstGeom prst="straightConnector1">
            <a:avLst/>
          </a:prstGeom>
          <a:noFill/>
          <a:ln cap="flat" cmpd="sng" w="36000">
            <a:solidFill>
              <a:srgbClr val="FFFF00"/>
            </a:solidFill>
            <a:prstDash val="solid"/>
            <a:round/>
            <a:headEnd len="sm" w="sm" type="none"/>
            <a:tailEnd len="sm" w="sm" type="none"/>
          </a:ln>
        </p:spPr>
      </p:cxnSp>
      <p:sp>
        <p:nvSpPr>
          <p:cNvPr id="340" name="Shape 340"/>
          <p:cNvSpPr txBox="1"/>
          <p:nvPr/>
        </p:nvSpPr>
        <p:spPr>
          <a:xfrm>
            <a:off x="5577252" y="2800388"/>
            <a:ext cx="2348400" cy="27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000" strike="noStrike">
                <a:solidFill>
                  <a:srgbClr val="FF3333"/>
                </a:solidFill>
                <a:latin typeface="Garamond"/>
                <a:ea typeface="Garamond"/>
                <a:cs typeface="Garamond"/>
                <a:sym typeface="Garamond"/>
              </a:rPr>
              <a:t>4 DDF – ten years – N(SN Ia) ~ 11000</a:t>
            </a:r>
            <a:r>
              <a:rPr b="0" lang="en" sz="1000" strike="noStrike">
                <a:solidFill>
                  <a:srgbClr val="000000"/>
                </a:solidFill>
                <a:latin typeface="Garamond"/>
                <a:ea typeface="Garamond"/>
                <a:cs typeface="Garamond"/>
                <a:sym typeface="Garamond"/>
              </a:rPr>
              <a:t> </a:t>
            </a:r>
            <a:endParaRPr b="0" sz="1500" strike="noStrike">
              <a:solidFill>
                <a:srgbClr val="000000"/>
              </a:solidFill>
              <a:latin typeface="Arial"/>
              <a:ea typeface="Arial"/>
              <a:cs typeface="Arial"/>
              <a:sym typeface="Arial"/>
            </a:endParaRPr>
          </a:p>
        </p:txBody>
      </p:sp>
      <p:sp>
        <p:nvSpPr>
          <p:cNvPr id="341" name="Shape 341"/>
          <p:cNvSpPr txBox="1"/>
          <p:nvPr/>
        </p:nvSpPr>
        <p:spPr>
          <a:xfrm>
            <a:off x="373541" y="704777"/>
            <a:ext cx="8621100" cy="3867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6666FF"/>
                </a:solidFill>
                <a:latin typeface="Garamond"/>
                <a:ea typeface="Garamond"/>
                <a:cs typeface="Garamond"/>
                <a:sym typeface="Garamond"/>
              </a:rPr>
              <a:t>New simulation : feature_baseline_10yrs : better cadence (regular 3 days-1) – same depth + improved sky model+ </a:t>
            </a:r>
            <a:r>
              <a:rPr b="1" lang="en" sz="1200">
                <a:solidFill>
                  <a:srgbClr val="6666FF"/>
                </a:solidFill>
                <a:latin typeface="Garamond"/>
                <a:ea typeface="Garamond"/>
                <a:cs typeface="Garamond"/>
                <a:sym typeface="Garamond"/>
              </a:rPr>
              <a:t>season length increased</a:t>
            </a:r>
            <a:endParaRPr b="0" sz="1500" strike="noStrike">
              <a:solidFill>
                <a:srgbClr val="000000"/>
              </a:solidFill>
              <a:latin typeface="Arial"/>
              <a:ea typeface="Arial"/>
              <a:cs typeface="Arial"/>
              <a:sym typeface="Arial"/>
            </a:endParaRPr>
          </a:p>
        </p:txBody>
      </p:sp>
      <p:sp>
        <p:nvSpPr>
          <p:cNvPr id="342" name="Shape 342"/>
          <p:cNvSpPr txBox="1"/>
          <p:nvPr/>
        </p:nvSpPr>
        <p:spPr>
          <a:xfrm>
            <a:off x="65310" y="1360773"/>
            <a:ext cx="1436700" cy="3267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00CC00"/>
                </a:solidFill>
                <a:latin typeface="Garamond"/>
                <a:ea typeface="Garamond"/>
                <a:cs typeface="Garamond"/>
                <a:sym typeface="Garamond"/>
              </a:rPr>
              <a:t>minion_1016</a:t>
            </a:r>
            <a:endParaRPr b="0" sz="1500" strike="noStrike">
              <a:solidFill>
                <a:srgbClr val="000000"/>
              </a:solidFill>
              <a:latin typeface="Arial"/>
              <a:ea typeface="Arial"/>
              <a:cs typeface="Arial"/>
              <a:sym typeface="Arial"/>
            </a:endParaRPr>
          </a:p>
        </p:txBody>
      </p:sp>
      <p:sp>
        <p:nvSpPr>
          <p:cNvPr id="343" name="Shape 343"/>
          <p:cNvSpPr txBox="1"/>
          <p:nvPr/>
        </p:nvSpPr>
        <p:spPr>
          <a:xfrm>
            <a:off x="-65310" y="3265855"/>
            <a:ext cx="1828800" cy="3867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00CC00"/>
                </a:solidFill>
                <a:latin typeface="Garamond"/>
                <a:ea typeface="Garamond"/>
                <a:cs typeface="Garamond"/>
                <a:sym typeface="Garamond"/>
              </a:rPr>
              <a:t>feature_baseline</a:t>
            </a:r>
            <a:endParaRPr b="0" sz="1500" strike="noStrike">
              <a:solidFill>
                <a:srgbClr val="000000"/>
              </a:solidFill>
              <a:latin typeface="Arial"/>
              <a:ea typeface="Arial"/>
              <a:cs typeface="Arial"/>
              <a:sym typeface="Arial"/>
            </a:endParaRPr>
          </a:p>
        </p:txBody>
      </p:sp>
      <p:pic>
        <p:nvPicPr>
          <p:cNvPr id="344" name="Shape 344"/>
          <p:cNvPicPr preferRelativeResize="0"/>
          <p:nvPr/>
        </p:nvPicPr>
        <p:blipFill rotWithShape="1">
          <a:blip r:embed="rId4">
            <a:alphaModFix/>
          </a:blip>
          <a:srcRect b="0" l="0" r="0" t="0"/>
          <a:stretch/>
        </p:blipFill>
        <p:spPr>
          <a:xfrm>
            <a:off x="4673927" y="3374717"/>
            <a:ext cx="4245165" cy="1905082"/>
          </a:xfrm>
          <a:prstGeom prst="rect">
            <a:avLst/>
          </a:prstGeom>
          <a:noFill/>
          <a:ln>
            <a:noFill/>
          </a:ln>
        </p:spPr>
      </p:pic>
      <p:sp>
        <p:nvSpPr>
          <p:cNvPr id="345" name="Shape 345"/>
          <p:cNvSpPr txBox="1"/>
          <p:nvPr/>
        </p:nvSpPr>
        <p:spPr>
          <a:xfrm>
            <a:off x="6349050" y="4667000"/>
            <a:ext cx="2451900" cy="42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000" strike="noStrike">
                <a:solidFill>
                  <a:srgbClr val="FF3333"/>
                </a:solidFill>
                <a:latin typeface="Garamond"/>
                <a:ea typeface="Garamond"/>
                <a:cs typeface="Garamond"/>
                <a:sym typeface="Garamond"/>
              </a:rPr>
              <a:t>4 DDF – ten years – N(SN Ia) ~ 16400</a:t>
            </a:r>
            <a:r>
              <a:rPr b="0" lang="en" sz="1000" strike="noStrike">
                <a:solidFill>
                  <a:srgbClr val="000000"/>
                </a:solidFill>
                <a:latin typeface="Garamond"/>
                <a:ea typeface="Garamond"/>
                <a:cs typeface="Garamond"/>
                <a:sym typeface="Garamond"/>
              </a:rPr>
              <a:t> </a:t>
            </a:r>
            <a:endParaRPr b="0" sz="1500" strike="noStrike">
              <a:solidFill>
                <a:srgbClr val="000000"/>
              </a:solidFill>
              <a:latin typeface="Arial"/>
              <a:ea typeface="Arial"/>
              <a:cs typeface="Arial"/>
              <a:sym typeface="Arial"/>
            </a:endParaRPr>
          </a:p>
          <a:p>
            <a:pPr indent="0" lvl="0" marL="0" marR="0" rtl="0" algn="l">
              <a:spcBef>
                <a:spcPts val="0"/>
              </a:spcBef>
              <a:spcAft>
                <a:spcPts val="0"/>
              </a:spcAft>
              <a:buNone/>
            </a:pPr>
            <a:r>
              <a:rPr b="1" lang="en" sz="1000" strike="noStrike">
                <a:solidFill>
                  <a:srgbClr val="FF3333"/>
                </a:solidFill>
                <a:latin typeface="Garamond"/>
                <a:ea typeface="Garamond"/>
                <a:cs typeface="Garamond"/>
                <a:sym typeface="Garamond"/>
              </a:rPr>
              <a:t>(without « bad » year 2 → 18000)</a:t>
            </a:r>
            <a:endParaRPr b="0" sz="1500" strike="noStrike">
              <a:solidFill>
                <a:srgbClr val="000000"/>
              </a:solidFill>
              <a:latin typeface="Arial"/>
              <a:ea typeface="Arial"/>
              <a:cs typeface="Arial"/>
              <a:sym typeface="Arial"/>
            </a:endParaRPr>
          </a:p>
        </p:txBody>
      </p:sp>
      <p:sp>
        <p:nvSpPr>
          <p:cNvPr id="346" name="Shape 346"/>
          <p:cNvSpPr txBox="1"/>
          <p:nvPr/>
        </p:nvSpPr>
        <p:spPr>
          <a:xfrm>
            <a:off x="1828687" y="5304020"/>
            <a:ext cx="1828800" cy="24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5-σ depth</a:t>
            </a:r>
            <a:endParaRPr b="0" sz="1500" strike="noStrike">
              <a:solidFill>
                <a:srgbClr val="000000"/>
              </a:solidFill>
              <a:latin typeface="Arial"/>
              <a:ea typeface="Arial"/>
              <a:cs typeface="Arial"/>
              <a:sym typeface="Arial"/>
            </a:endParaRPr>
          </a:p>
        </p:txBody>
      </p:sp>
      <p:sp>
        <p:nvSpPr>
          <p:cNvPr id="347" name="Shape 347"/>
          <p:cNvSpPr txBox="1"/>
          <p:nvPr/>
        </p:nvSpPr>
        <p:spPr>
          <a:xfrm>
            <a:off x="1959307" y="3211424"/>
            <a:ext cx="1828800" cy="24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5-σ depth</a:t>
            </a:r>
            <a:endParaRPr b="0" sz="1500" strike="noStrike">
              <a:solidFill>
                <a:srgbClr val="000000"/>
              </a:solidFill>
              <a:latin typeface="Arial"/>
              <a:ea typeface="Arial"/>
              <a:cs typeface="Arial"/>
              <a:sym typeface="Arial"/>
            </a:endParaRPr>
          </a:p>
        </p:txBody>
      </p:sp>
      <p:sp>
        <p:nvSpPr>
          <p:cNvPr id="348" name="Shape 348"/>
          <p:cNvSpPr txBox="1"/>
          <p:nvPr/>
        </p:nvSpPr>
        <p:spPr>
          <a:xfrm rot="-5400000">
            <a:off x="369930" y="2082282"/>
            <a:ext cx="1524000" cy="2976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cadence [day-1]</a:t>
            </a:r>
            <a:endParaRPr b="0" sz="1500" strike="noStrike">
              <a:solidFill>
                <a:srgbClr val="000000"/>
              </a:solidFill>
              <a:latin typeface="Arial"/>
              <a:ea typeface="Arial"/>
              <a:cs typeface="Arial"/>
              <a:sym typeface="Arial"/>
            </a:endParaRPr>
          </a:p>
        </p:txBody>
      </p:sp>
      <p:sp>
        <p:nvSpPr>
          <p:cNvPr id="349" name="Shape 349"/>
          <p:cNvSpPr txBox="1"/>
          <p:nvPr/>
        </p:nvSpPr>
        <p:spPr>
          <a:xfrm rot="-5400000">
            <a:off x="330043" y="4096708"/>
            <a:ext cx="1524000" cy="2976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cadence [day-1]</a:t>
            </a:r>
            <a:endParaRPr b="0" sz="1500" strike="noStrike">
              <a:solidFill>
                <a:srgbClr val="000000"/>
              </a:solidFill>
              <a:latin typeface="Arial"/>
              <a:ea typeface="Arial"/>
              <a:cs typeface="Arial"/>
              <a:sym typeface="Arial"/>
            </a:endParaRPr>
          </a:p>
        </p:txBody>
      </p:sp>
      <p:cxnSp>
        <p:nvCxnSpPr>
          <p:cNvPr id="350" name="Shape 350"/>
          <p:cNvCxnSpPr/>
          <p:nvPr/>
        </p:nvCxnSpPr>
        <p:spPr>
          <a:xfrm>
            <a:off x="1828687" y="5279798"/>
            <a:ext cx="1893900" cy="0"/>
          </a:xfrm>
          <a:prstGeom prst="straightConnector1">
            <a:avLst/>
          </a:prstGeom>
          <a:noFill/>
          <a:ln cap="flat" cmpd="sng" w="9525">
            <a:solidFill>
              <a:srgbClr val="000000"/>
            </a:solidFill>
            <a:prstDash val="solid"/>
            <a:round/>
            <a:headEnd len="sm" w="sm" type="none"/>
            <a:tailEnd len="med" w="med" type="triangle"/>
          </a:ln>
        </p:spPr>
      </p:cxnSp>
      <p:cxnSp>
        <p:nvCxnSpPr>
          <p:cNvPr id="351" name="Shape 351"/>
          <p:cNvCxnSpPr/>
          <p:nvPr/>
        </p:nvCxnSpPr>
        <p:spPr>
          <a:xfrm>
            <a:off x="1828687" y="3211424"/>
            <a:ext cx="1893900" cy="0"/>
          </a:xfrm>
          <a:prstGeom prst="straightConnector1">
            <a:avLst/>
          </a:prstGeom>
          <a:noFill/>
          <a:ln cap="flat" cmpd="sng" w="9525">
            <a:solidFill>
              <a:srgbClr val="000000"/>
            </a:solidFill>
            <a:prstDash val="solid"/>
            <a:round/>
            <a:headEnd len="sm" w="sm" type="none"/>
            <a:tailEnd len="med" w="med" type="triangle"/>
          </a:ln>
        </p:spPr>
      </p:cxnSp>
      <p:cxnSp>
        <p:nvCxnSpPr>
          <p:cNvPr id="352" name="Shape 352"/>
          <p:cNvCxnSpPr/>
          <p:nvPr/>
        </p:nvCxnSpPr>
        <p:spPr>
          <a:xfrm rot="10800000">
            <a:off x="1436825" y="3538037"/>
            <a:ext cx="0" cy="1632900"/>
          </a:xfrm>
          <a:prstGeom prst="straightConnector1">
            <a:avLst/>
          </a:prstGeom>
          <a:noFill/>
          <a:ln cap="flat" cmpd="sng" w="9525">
            <a:solidFill>
              <a:srgbClr val="000000"/>
            </a:solidFill>
            <a:prstDash val="solid"/>
            <a:round/>
            <a:headEnd len="sm" w="sm" type="none"/>
            <a:tailEnd len="med" w="med" type="triangle"/>
          </a:ln>
        </p:spPr>
      </p:cxnSp>
      <p:cxnSp>
        <p:nvCxnSpPr>
          <p:cNvPr id="353" name="Shape 353"/>
          <p:cNvCxnSpPr/>
          <p:nvPr/>
        </p:nvCxnSpPr>
        <p:spPr>
          <a:xfrm rot="10800000">
            <a:off x="1436825" y="1578431"/>
            <a:ext cx="0" cy="1469700"/>
          </a:xfrm>
          <a:prstGeom prst="straightConnector1">
            <a:avLst/>
          </a:prstGeom>
          <a:noFill/>
          <a:ln cap="flat" cmpd="sng" w="9525">
            <a:solidFill>
              <a:srgbClr val="000000"/>
            </a:solidFill>
            <a:prstDash val="solid"/>
            <a:round/>
            <a:headEnd len="sm" w="sm" type="none"/>
            <a:tailEnd len="med" w="med" type="triangle"/>
          </a:ln>
        </p:spPr>
      </p:cxnSp>
      <p:cxnSp>
        <p:nvCxnSpPr>
          <p:cNvPr id="354" name="Shape 354"/>
          <p:cNvCxnSpPr/>
          <p:nvPr/>
        </p:nvCxnSpPr>
        <p:spPr>
          <a:xfrm>
            <a:off x="5159509" y="3262317"/>
            <a:ext cx="3396000" cy="0"/>
          </a:xfrm>
          <a:prstGeom prst="straightConnector1">
            <a:avLst/>
          </a:prstGeom>
          <a:noFill/>
          <a:ln cap="flat" cmpd="sng" w="9525">
            <a:solidFill>
              <a:srgbClr val="000000"/>
            </a:solidFill>
            <a:prstDash val="solid"/>
            <a:round/>
            <a:headEnd len="sm" w="sm" type="none"/>
            <a:tailEnd len="med" w="med" type="triangle"/>
          </a:ln>
        </p:spPr>
      </p:cxnSp>
      <p:cxnSp>
        <p:nvCxnSpPr>
          <p:cNvPr id="355" name="Shape 355"/>
          <p:cNvCxnSpPr/>
          <p:nvPr/>
        </p:nvCxnSpPr>
        <p:spPr>
          <a:xfrm>
            <a:off x="5094198" y="5225367"/>
            <a:ext cx="3396000" cy="0"/>
          </a:xfrm>
          <a:prstGeom prst="straightConnector1">
            <a:avLst/>
          </a:prstGeom>
          <a:noFill/>
          <a:ln cap="flat" cmpd="sng" w="9525">
            <a:solidFill>
              <a:srgbClr val="000000"/>
            </a:solidFill>
            <a:prstDash val="solid"/>
            <a:round/>
            <a:headEnd len="sm" w="sm" type="none"/>
            <a:tailEnd len="med" w="med" type="triangle"/>
          </a:ln>
        </p:spPr>
      </p:cxnSp>
      <p:sp>
        <p:nvSpPr>
          <p:cNvPr id="356" name="Shape 356"/>
          <p:cNvSpPr txBox="1"/>
          <p:nvPr/>
        </p:nvSpPr>
        <p:spPr>
          <a:xfrm>
            <a:off x="7184126" y="5304020"/>
            <a:ext cx="1828800" cy="24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year</a:t>
            </a:r>
            <a:endParaRPr b="0" sz="1500" strike="noStrike">
              <a:solidFill>
                <a:srgbClr val="000000"/>
              </a:solidFill>
              <a:latin typeface="Arial"/>
              <a:ea typeface="Arial"/>
              <a:cs typeface="Arial"/>
              <a:sym typeface="Arial"/>
            </a:endParaRPr>
          </a:p>
        </p:txBody>
      </p:sp>
      <p:sp>
        <p:nvSpPr>
          <p:cNvPr id="357" name="Shape 357"/>
          <p:cNvSpPr txBox="1"/>
          <p:nvPr/>
        </p:nvSpPr>
        <p:spPr>
          <a:xfrm>
            <a:off x="7184126" y="3262317"/>
            <a:ext cx="1828800" cy="24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year</a:t>
            </a:r>
            <a:endParaRPr b="0" sz="1500" strike="noStrike">
              <a:solidFill>
                <a:srgbClr val="000000"/>
              </a:solidFill>
              <a:latin typeface="Arial"/>
              <a:ea typeface="Arial"/>
              <a:cs typeface="Arial"/>
              <a:sym typeface="Arial"/>
            </a:endParaRPr>
          </a:p>
        </p:txBody>
      </p:sp>
      <p:cxnSp>
        <p:nvCxnSpPr>
          <p:cNvPr id="358" name="Shape 358"/>
          <p:cNvCxnSpPr/>
          <p:nvPr/>
        </p:nvCxnSpPr>
        <p:spPr>
          <a:xfrm rot="10800000">
            <a:off x="4898268" y="1578393"/>
            <a:ext cx="0" cy="1578600"/>
          </a:xfrm>
          <a:prstGeom prst="straightConnector1">
            <a:avLst/>
          </a:prstGeom>
          <a:noFill/>
          <a:ln cap="flat" cmpd="sng" w="9525">
            <a:solidFill>
              <a:srgbClr val="000000"/>
            </a:solidFill>
            <a:prstDash val="solid"/>
            <a:round/>
            <a:headEnd len="sm" w="sm" type="none"/>
            <a:tailEnd len="med" w="med" type="triangle"/>
          </a:ln>
        </p:spPr>
      </p:cxnSp>
      <p:cxnSp>
        <p:nvCxnSpPr>
          <p:cNvPr id="359" name="Shape 359"/>
          <p:cNvCxnSpPr/>
          <p:nvPr/>
        </p:nvCxnSpPr>
        <p:spPr>
          <a:xfrm rot="10800000">
            <a:off x="4898268" y="3538037"/>
            <a:ext cx="0" cy="1632900"/>
          </a:xfrm>
          <a:prstGeom prst="straightConnector1">
            <a:avLst/>
          </a:prstGeom>
          <a:noFill/>
          <a:ln cap="flat" cmpd="sng" w="9525">
            <a:solidFill>
              <a:srgbClr val="000000"/>
            </a:solidFill>
            <a:prstDash val="solid"/>
            <a:round/>
            <a:headEnd len="sm" w="sm" type="none"/>
            <a:tailEnd len="med" w="med" type="triangle"/>
          </a:ln>
        </p:spPr>
      </p:cxnSp>
      <p:sp>
        <p:nvSpPr>
          <p:cNvPr id="360" name="Shape 360"/>
          <p:cNvSpPr txBox="1"/>
          <p:nvPr/>
        </p:nvSpPr>
        <p:spPr>
          <a:xfrm rot="-5400000">
            <a:off x="3922106" y="1973902"/>
            <a:ext cx="1524000" cy="2976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N (SN Ia)</a:t>
            </a:r>
            <a:endParaRPr b="0" sz="1500" strike="noStrike">
              <a:solidFill>
                <a:srgbClr val="000000"/>
              </a:solidFill>
              <a:latin typeface="Arial"/>
              <a:ea typeface="Arial"/>
              <a:cs typeface="Arial"/>
              <a:sym typeface="Arial"/>
            </a:endParaRPr>
          </a:p>
        </p:txBody>
      </p:sp>
      <p:sp>
        <p:nvSpPr>
          <p:cNvPr id="361" name="Shape 361"/>
          <p:cNvSpPr txBox="1"/>
          <p:nvPr/>
        </p:nvSpPr>
        <p:spPr>
          <a:xfrm rot="-5400000">
            <a:off x="4016850" y="4178474"/>
            <a:ext cx="1108200" cy="2976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N (SN Ia)</a:t>
            </a:r>
            <a:endParaRPr b="0" sz="1500" strike="noStrike">
              <a:solidFill>
                <a:srgbClr val="000000"/>
              </a:solidFill>
              <a:latin typeface="Arial"/>
              <a:ea typeface="Arial"/>
              <a:cs typeface="Arial"/>
              <a:sym typeface="Arial"/>
            </a:endParaRPr>
          </a:p>
        </p:txBody>
      </p:sp>
      <p:cxnSp>
        <p:nvCxnSpPr>
          <p:cNvPr id="362" name="Shape 362"/>
          <p:cNvCxnSpPr/>
          <p:nvPr/>
        </p:nvCxnSpPr>
        <p:spPr>
          <a:xfrm>
            <a:off x="5159509" y="2286098"/>
            <a:ext cx="3265500" cy="0"/>
          </a:xfrm>
          <a:prstGeom prst="straightConnector1">
            <a:avLst/>
          </a:prstGeom>
          <a:noFill/>
          <a:ln cap="flat" cmpd="sng" w="9525">
            <a:solidFill>
              <a:srgbClr val="000000"/>
            </a:solidFill>
            <a:prstDash val="solid"/>
            <a:round/>
            <a:headEnd len="sm" w="sm" type="none"/>
            <a:tailEnd len="sm" w="sm" type="none"/>
          </a:ln>
        </p:spPr>
      </p:cxnSp>
      <p:cxnSp>
        <p:nvCxnSpPr>
          <p:cNvPr id="363" name="Shape 363"/>
          <p:cNvCxnSpPr/>
          <p:nvPr/>
        </p:nvCxnSpPr>
        <p:spPr>
          <a:xfrm>
            <a:off x="5224819" y="3919026"/>
            <a:ext cx="3265500" cy="0"/>
          </a:xfrm>
          <a:prstGeom prst="straightConnector1">
            <a:avLst/>
          </a:prstGeom>
          <a:noFill/>
          <a:ln cap="flat" cmpd="sng" w="9525">
            <a:solidFill>
              <a:srgbClr val="000000"/>
            </a:solidFill>
            <a:prstDash val="solid"/>
            <a:round/>
            <a:headEnd len="sm" w="sm" type="none"/>
            <a:tailEnd len="sm" w="sm" type="none"/>
          </a:ln>
        </p:spPr>
      </p:cxnSp>
      <p:sp>
        <p:nvSpPr>
          <p:cNvPr id="364" name="Shape 364"/>
          <p:cNvSpPr txBox="1"/>
          <p:nvPr/>
        </p:nvSpPr>
        <p:spPr>
          <a:xfrm>
            <a:off x="8620951" y="2177236"/>
            <a:ext cx="522600" cy="227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000000"/>
                </a:solidFill>
                <a:latin typeface="Garamond"/>
                <a:ea typeface="Garamond"/>
                <a:cs typeface="Garamond"/>
                <a:sym typeface="Garamond"/>
              </a:rPr>
              <a:t>250</a:t>
            </a:r>
            <a:endParaRPr b="0" sz="1500" strike="noStrike">
              <a:solidFill>
                <a:srgbClr val="000000"/>
              </a:solidFill>
              <a:latin typeface="Arial"/>
              <a:ea typeface="Arial"/>
              <a:cs typeface="Arial"/>
              <a:sym typeface="Arial"/>
            </a:endParaRPr>
          </a:p>
        </p:txBody>
      </p:sp>
      <p:sp>
        <p:nvSpPr>
          <p:cNvPr id="365" name="Shape 365"/>
          <p:cNvSpPr txBox="1"/>
          <p:nvPr/>
        </p:nvSpPr>
        <p:spPr>
          <a:xfrm>
            <a:off x="8620951" y="3755733"/>
            <a:ext cx="522600" cy="227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000000"/>
                </a:solidFill>
                <a:latin typeface="Garamond"/>
                <a:ea typeface="Garamond"/>
                <a:cs typeface="Garamond"/>
                <a:sym typeface="Garamond"/>
              </a:rPr>
              <a:t>450</a:t>
            </a:r>
            <a:endParaRPr b="0" sz="1500" strike="noStrike">
              <a:solidFill>
                <a:srgbClr val="000000"/>
              </a:solidFill>
              <a:latin typeface="Arial"/>
              <a:ea typeface="Arial"/>
              <a:cs typeface="Arial"/>
              <a:sym typeface="Arial"/>
            </a:endParaRPr>
          </a:p>
        </p:txBody>
      </p:sp>
      <p:sp>
        <p:nvSpPr>
          <p:cNvPr id="366" name="Shape 366"/>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
        <p:nvSpPr>
          <p:cNvPr id="367" name="Shape 367"/>
          <p:cNvSpPr txBox="1"/>
          <p:nvPr/>
        </p:nvSpPr>
        <p:spPr>
          <a:xfrm rot="-2517518">
            <a:off x="3755008" y="3046883"/>
            <a:ext cx="1251432" cy="437391"/>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latin typeface="Garamond"/>
                <a:ea typeface="Garamond"/>
                <a:cs typeface="Garamond"/>
                <a:sym typeface="Garamond"/>
              </a:rPr>
              <a:t>preliminary</a:t>
            </a:r>
            <a:endParaRPr b="1">
              <a:solidFill>
                <a:srgbClr val="FF0000"/>
              </a:solidFill>
              <a:latin typeface="Garamond"/>
              <a:ea typeface="Garamond"/>
              <a:cs typeface="Garamond"/>
              <a:sym typeface="Garamond"/>
            </a:endParaRPr>
          </a:p>
        </p:txBody>
      </p:sp>
      <p:pic>
        <p:nvPicPr>
          <p:cNvPr id="368" name="Shape 368"/>
          <p:cNvPicPr preferRelativeResize="0"/>
          <p:nvPr/>
        </p:nvPicPr>
        <p:blipFill>
          <a:blip r:embed="rId5">
            <a:alphaModFix/>
          </a:blip>
          <a:stretch>
            <a:fillRect/>
          </a:stretch>
        </p:blipFill>
        <p:spPr>
          <a:xfrm>
            <a:off x="1545750" y="1396425"/>
            <a:ext cx="2394624" cy="1760576"/>
          </a:xfrm>
          <a:prstGeom prst="rect">
            <a:avLst/>
          </a:prstGeom>
          <a:noFill/>
          <a:ln>
            <a:noFill/>
          </a:ln>
        </p:spPr>
      </p:pic>
      <p:pic>
        <p:nvPicPr>
          <p:cNvPr id="369" name="Shape 369"/>
          <p:cNvPicPr preferRelativeResize="0"/>
          <p:nvPr/>
        </p:nvPicPr>
        <p:blipFill>
          <a:blip r:embed="rId6">
            <a:alphaModFix/>
          </a:blip>
          <a:stretch>
            <a:fillRect/>
          </a:stretch>
        </p:blipFill>
        <p:spPr>
          <a:xfrm>
            <a:off x="1587777" y="3461946"/>
            <a:ext cx="2394624" cy="17959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nvSpPr>
        <p:spPr>
          <a:xfrm>
            <a:off x="457172" y="227793"/>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a:t>
            </a:r>
            <a:r>
              <a:rPr b="1" lang="en" sz="1500">
                <a:solidFill>
                  <a:srgbClr val="FF3333"/>
                </a:solidFill>
                <a:latin typeface="Garamond"/>
                <a:ea typeface="Garamond"/>
                <a:cs typeface="Garamond"/>
                <a:sym typeface="Garamond"/>
              </a:rPr>
              <a:t>WFD</a:t>
            </a:r>
            <a:endParaRPr b="0" sz="3700" strike="noStrike">
              <a:solidFill>
                <a:srgbClr val="000000"/>
              </a:solidFill>
              <a:latin typeface="Arial"/>
              <a:ea typeface="Arial"/>
              <a:cs typeface="Arial"/>
              <a:sym typeface="Arial"/>
            </a:endParaRPr>
          </a:p>
        </p:txBody>
      </p:sp>
      <p:cxnSp>
        <p:nvCxnSpPr>
          <p:cNvPr id="375" name="Shape 375"/>
          <p:cNvCxnSpPr/>
          <p:nvPr/>
        </p:nvCxnSpPr>
        <p:spPr>
          <a:xfrm>
            <a:off x="457498" y="653171"/>
            <a:ext cx="8228700" cy="0"/>
          </a:xfrm>
          <a:prstGeom prst="straightConnector1">
            <a:avLst/>
          </a:prstGeom>
          <a:noFill/>
          <a:ln cap="flat" cmpd="sng" w="36000">
            <a:solidFill>
              <a:srgbClr val="FFFF00"/>
            </a:solidFill>
            <a:prstDash val="solid"/>
            <a:round/>
            <a:headEnd len="sm" w="sm" type="none"/>
            <a:tailEnd len="sm" w="sm" type="none"/>
          </a:ln>
        </p:spPr>
      </p:cxnSp>
      <p:sp>
        <p:nvSpPr>
          <p:cNvPr id="376" name="Shape 376"/>
          <p:cNvSpPr txBox="1"/>
          <p:nvPr>
            <p:ph idx="1" type="subTitle"/>
          </p:nvPr>
        </p:nvSpPr>
        <p:spPr>
          <a:xfrm>
            <a:off x="457175" y="913700"/>
            <a:ext cx="8228700" cy="4473900"/>
          </a:xfrm>
          <a:prstGeom prst="rect">
            <a:avLst/>
          </a:prstGeom>
        </p:spPr>
        <p:txBody>
          <a:bodyPr anchorCtr="0" anchor="t" bIns="0" lIns="0" spcFirstLastPara="1" rIns="0" wrap="square" tIns="0">
            <a:noAutofit/>
          </a:bodyPr>
          <a:lstStyle/>
          <a:p>
            <a:pPr indent="-304800" lvl="0" marL="457200" rtl="0">
              <a:spcBef>
                <a:spcPts val="0"/>
              </a:spcBef>
              <a:spcAft>
                <a:spcPts val="0"/>
              </a:spcAft>
              <a:buSzPts val="1200"/>
              <a:buFont typeface="Garamond"/>
              <a:buChar char="●"/>
            </a:pPr>
            <a:r>
              <a:rPr b="1" lang="en">
                <a:latin typeface="Garamond"/>
                <a:ea typeface="Garamond"/>
                <a:cs typeface="Garamond"/>
                <a:sym typeface="Garamond"/>
              </a:rPr>
              <a:t>Minion_1016 and alternative scenarios (rolling cadence) being studied.</a:t>
            </a:r>
            <a:endParaRPr b="1">
              <a:latin typeface="Garamond"/>
              <a:ea typeface="Garamond"/>
              <a:cs typeface="Garamond"/>
              <a:sym typeface="Garamond"/>
            </a:endParaRPr>
          </a:p>
          <a:p>
            <a:pPr indent="0" lvl="0" marL="0">
              <a:spcBef>
                <a:spcPts val="0"/>
              </a:spcBef>
              <a:spcAft>
                <a:spcPts val="0"/>
              </a:spcAft>
              <a:buNone/>
            </a:pPr>
            <a:r>
              <a:t/>
            </a:r>
            <a:endParaRPr b="1">
              <a:latin typeface="Garamond"/>
              <a:ea typeface="Garamond"/>
              <a:cs typeface="Garamond"/>
              <a:sym typeface="Garamond"/>
            </a:endParaRPr>
          </a:p>
        </p:txBody>
      </p:sp>
      <p:pic>
        <p:nvPicPr>
          <p:cNvPr id="377" name="Shape 377"/>
          <p:cNvPicPr preferRelativeResize="0"/>
          <p:nvPr/>
        </p:nvPicPr>
        <p:blipFill>
          <a:blip r:embed="rId3">
            <a:alphaModFix/>
          </a:blip>
          <a:stretch>
            <a:fillRect/>
          </a:stretch>
        </p:blipFill>
        <p:spPr>
          <a:xfrm>
            <a:off x="879250" y="1365650"/>
            <a:ext cx="6973625" cy="3789225"/>
          </a:xfrm>
          <a:prstGeom prst="rect">
            <a:avLst/>
          </a:prstGeom>
          <a:noFill/>
          <a:ln>
            <a:noFill/>
          </a:ln>
        </p:spPr>
      </p:pic>
      <p:sp>
        <p:nvSpPr>
          <p:cNvPr id="378" name="Shape 378"/>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nvSpPr>
        <p:spPr>
          <a:xfrm>
            <a:off x="457172" y="227793"/>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a:t>
            </a:r>
            <a:r>
              <a:rPr b="1" lang="en" sz="1500">
                <a:solidFill>
                  <a:srgbClr val="FF3333"/>
                </a:solidFill>
                <a:latin typeface="Garamond"/>
                <a:ea typeface="Garamond"/>
                <a:cs typeface="Garamond"/>
                <a:sym typeface="Garamond"/>
              </a:rPr>
              <a:t>WFD</a:t>
            </a:r>
            <a:endParaRPr b="0" sz="3700" strike="noStrike">
              <a:solidFill>
                <a:srgbClr val="000000"/>
              </a:solidFill>
              <a:latin typeface="Arial"/>
              <a:ea typeface="Arial"/>
              <a:cs typeface="Arial"/>
              <a:sym typeface="Arial"/>
            </a:endParaRPr>
          </a:p>
        </p:txBody>
      </p:sp>
      <p:cxnSp>
        <p:nvCxnSpPr>
          <p:cNvPr id="384" name="Shape 384"/>
          <p:cNvCxnSpPr/>
          <p:nvPr/>
        </p:nvCxnSpPr>
        <p:spPr>
          <a:xfrm>
            <a:off x="457498" y="653171"/>
            <a:ext cx="8228700" cy="0"/>
          </a:xfrm>
          <a:prstGeom prst="straightConnector1">
            <a:avLst/>
          </a:prstGeom>
          <a:noFill/>
          <a:ln cap="flat" cmpd="sng" w="36000">
            <a:solidFill>
              <a:srgbClr val="FFFF00"/>
            </a:solidFill>
            <a:prstDash val="solid"/>
            <a:round/>
            <a:headEnd len="sm" w="sm" type="none"/>
            <a:tailEnd len="sm" w="sm" type="none"/>
          </a:ln>
        </p:spPr>
      </p:cxnSp>
      <p:sp>
        <p:nvSpPr>
          <p:cNvPr id="385" name="Shape 385"/>
          <p:cNvSpPr txBox="1"/>
          <p:nvPr>
            <p:ph idx="1" type="subTitle"/>
          </p:nvPr>
        </p:nvSpPr>
        <p:spPr>
          <a:xfrm>
            <a:off x="457175" y="913700"/>
            <a:ext cx="8228700" cy="4473900"/>
          </a:xfrm>
          <a:prstGeom prst="rect">
            <a:avLst/>
          </a:prstGeom>
        </p:spPr>
        <p:txBody>
          <a:bodyPr anchorCtr="0" anchor="t" bIns="0" lIns="0" spcFirstLastPara="1" rIns="0" wrap="square" tIns="0">
            <a:noAutofit/>
          </a:bodyPr>
          <a:lstStyle/>
          <a:p>
            <a:pPr indent="-304800" lvl="0" marL="457200" rtl="0">
              <a:spcBef>
                <a:spcPts val="0"/>
              </a:spcBef>
              <a:spcAft>
                <a:spcPts val="0"/>
              </a:spcAft>
              <a:buSzPts val="1200"/>
              <a:buFont typeface="Garamond"/>
              <a:buChar char="●"/>
            </a:pPr>
            <a:r>
              <a:rPr b="1" lang="en">
                <a:latin typeface="Garamond"/>
                <a:ea typeface="Garamond"/>
                <a:cs typeface="Garamond"/>
                <a:sym typeface="Garamond"/>
              </a:rPr>
              <a:t>Minion_1016 and alternative scenarios (rolling cadence) being studied.</a:t>
            </a:r>
            <a:endParaRPr b="1">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p:txBody>
      </p:sp>
      <p:pic>
        <p:nvPicPr>
          <p:cNvPr id="386" name="Shape 386"/>
          <p:cNvPicPr preferRelativeResize="0"/>
          <p:nvPr/>
        </p:nvPicPr>
        <p:blipFill>
          <a:blip r:embed="rId3">
            <a:alphaModFix/>
          </a:blip>
          <a:stretch>
            <a:fillRect/>
          </a:stretch>
        </p:blipFill>
        <p:spPr>
          <a:xfrm>
            <a:off x="879250" y="1365650"/>
            <a:ext cx="6973625" cy="3789225"/>
          </a:xfrm>
          <a:prstGeom prst="rect">
            <a:avLst/>
          </a:prstGeom>
          <a:noFill/>
          <a:ln>
            <a:noFill/>
          </a:ln>
        </p:spPr>
      </p:pic>
      <p:sp>
        <p:nvSpPr>
          <p:cNvPr id="387" name="Shape 387"/>
          <p:cNvSpPr/>
          <p:nvPr/>
        </p:nvSpPr>
        <p:spPr>
          <a:xfrm>
            <a:off x="3947925" y="1767075"/>
            <a:ext cx="3042600" cy="3301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8" name="Shape 388"/>
          <p:cNvSpPr txBox="1"/>
          <p:nvPr/>
        </p:nvSpPr>
        <p:spPr>
          <a:xfrm>
            <a:off x="3801400" y="5241075"/>
            <a:ext cx="3913500" cy="29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latin typeface="Garamond"/>
                <a:ea typeface="Garamond"/>
                <a:cs typeface="Garamond"/>
                <a:sym typeface="Garamond"/>
              </a:rPr>
              <a:t>Of interest for SN science measurements</a:t>
            </a:r>
            <a:endParaRPr b="1">
              <a:solidFill>
                <a:srgbClr val="FF0000"/>
              </a:solidFill>
              <a:latin typeface="Garamond"/>
              <a:ea typeface="Garamond"/>
              <a:cs typeface="Garamond"/>
              <a:sym typeface="Garamond"/>
            </a:endParaRPr>
          </a:p>
        </p:txBody>
      </p:sp>
      <p:sp>
        <p:nvSpPr>
          <p:cNvPr id="389" name="Shape 389"/>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nvSpPr>
        <p:spPr>
          <a:xfrm>
            <a:off x="457172" y="227793"/>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a:t>
            </a:r>
            <a:r>
              <a:rPr b="1" lang="en" sz="1500">
                <a:solidFill>
                  <a:srgbClr val="FF3333"/>
                </a:solidFill>
                <a:latin typeface="Garamond"/>
                <a:ea typeface="Garamond"/>
                <a:cs typeface="Garamond"/>
                <a:sym typeface="Garamond"/>
              </a:rPr>
              <a:t>WFD</a:t>
            </a:r>
            <a:endParaRPr b="0" sz="3700" strike="noStrike">
              <a:solidFill>
                <a:srgbClr val="000000"/>
              </a:solidFill>
              <a:latin typeface="Arial"/>
              <a:ea typeface="Arial"/>
              <a:cs typeface="Arial"/>
              <a:sym typeface="Arial"/>
            </a:endParaRPr>
          </a:p>
        </p:txBody>
      </p:sp>
      <p:cxnSp>
        <p:nvCxnSpPr>
          <p:cNvPr id="395" name="Shape 395"/>
          <p:cNvCxnSpPr/>
          <p:nvPr/>
        </p:nvCxnSpPr>
        <p:spPr>
          <a:xfrm>
            <a:off x="457498" y="653171"/>
            <a:ext cx="8228700" cy="0"/>
          </a:xfrm>
          <a:prstGeom prst="straightConnector1">
            <a:avLst/>
          </a:prstGeom>
          <a:noFill/>
          <a:ln cap="flat" cmpd="sng" w="36000">
            <a:solidFill>
              <a:srgbClr val="FFFF00"/>
            </a:solidFill>
            <a:prstDash val="solid"/>
            <a:round/>
            <a:headEnd len="sm" w="sm" type="none"/>
            <a:tailEnd len="sm" w="sm" type="none"/>
          </a:ln>
        </p:spPr>
      </p:cxnSp>
      <p:sp>
        <p:nvSpPr>
          <p:cNvPr id="396" name="Shape 396"/>
          <p:cNvSpPr txBox="1"/>
          <p:nvPr>
            <p:ph idx="1" type="subTitle"/>
          </p:nvPr>
        </p:nvSpPr>
        <p:spPr>
          <a:xfrm>
            <a:off x="457175" y="913700"/>
            <a:ext cx="8228700" cy="4473900"/>
          </a:xfrm>
          <a:prstGeom prst="rect">
            <a:avLst/>
          </a:prstGeom>
        </p:spPr>
        <p:txBody>
          <a:bodyPr anchorCtr="0" anchor="t" bIns="0" lIns="0" spcFirstLastPara="1" rIns="0" wrap="square" tIns="0">
            <a:noAutofit/>
          </a:bodyPr>
          <a:lstStyle/>
          <a:p>
            <a:pPr indent="-304800" lvl="0" marL="457200" rtl="0">
              <a:spcBef>
                <a:spcPts val="0"/>
              </a:spcBef>
              <a:spcAft>
                <a:spcPts val="0"/>
              </a:spcAft>
              <a:buSzPts val="1200"/>
              <a:buFont typeface="Garamond"/>
              <a:buChar char="●"/>
            </a:pPr>
            <a:r>
              <a:rPr b="1" lang="en">
                <a:latin typeface="Garamond"/>
                <a:ea typeface="Garamond"/>
                <a:cs typeface="Garamond"/>
                <a:sym typeface="Garamond"/>
              </a:rPr>
              <a:t>Minion_1016 and alternative scenarios (rolling cadence) being studied.</a:t>
            </a:r>
            <a:endParaRPr b="1">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p:txBody>
      </p:sp>
      <p:pic>
        <p:nvPicPr>
          <p:cNvPr id="397" name="Shape 397"/>
          <p:cNvPicPr preferRelativeResize="0"/>
          <p:nvPr/>
        </p:nvPicPr>
        <p:blipFill>
          <a:blip r:embed="rId3">
            <a:alphaModFix/>
          </a:blip>
          <a:stretch>
            <a:fillRect/>
          </a:stretch>
        </p:blipFill>
        <p:spPr>
          <a:xfrm>
            <a:off x="879250" y="1365650"/>
            <a:ext cx="6973625" cy="3789225"/>
          </a:xfrm>
          <a:prstGeom prst="rect">
            <a:avLst/>
          </a:prstGeom>
          <a:noFill/>
          <a:ln>
            <a:noFill/>
          </a:ln>
        </p:spPr>
      </p:pic>
      <p:sp>
        <p:nvSpPr>
          <p:cNvPr id="398" name="Shape 398"/>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sp>
        <p:nvSpPr>
          <p:cNvPr id="399" name="Shape 399"/>
          <p:cNvSpPr/>
          <p:nvPr/>
        </p:nvSpPr>
        <p:spPr>
          <a:xfrm>
            <a:off x="887850" y="3025600"/>
            <a:ext cx="6973500" cy="1060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0" name="Shape 400"/>
          <p:cNvSpPr/>
          <p:nvPr/>
        </p:nvSpPr>
        <p:spPr>
          <a:xfrm>
            <a:off x="887850" y="4517775"/>
            <a:ext cx="6973500" cy="602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Shape 401"/>
          <p:cNvSpPr txBox="1"/>
          <p:nvPr/>
        </p:nvSpPr>
        <p:spPr>
          <a:xfrm>
            <a:off x="7206250" y="1020750"/>
            <a:ext cx="1542900" cy="30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latin typeface="Garamond"/>
                <a:ea typeface="Garamond"/>
                <a:cs typeface="Garamond"/>
                <a:sym typeface="Garamond"/>
              </a:rPr>
              <a:t>Rolling cadences</a:t>
            </a:r>
            <a:endParaRPr b="1">
              <a:solidFill>
                <a:srgbClr val="FF0000"/>
              </a:solidFill>
              <a:latin typeface="Garamond"/>
              <a:ea typeface="Garamond"/>
              <a:cs typeface="Garamond"/>
              <a:sym typeface="Garamond"/>
            </a:endParaRPr>
          </a:p>
        </p:txBody>
      </p:sp>
      <p:sp>
        <p:nvSpPr>
          <p:cNvPr id="402" name="Shape 402"/>
          <p:cNvSpPr txBox="1"/>
          <p:nvPr/>
        </p:nvSpPr>
        <p:spPr>
          <a:xfrm>
            <a:off x="1594675" y="5206425"/>
            <a:ext cx="5473800" cy="37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FF"/>
                </a:solidFill>
                <a:latin typeface="Garamond"/>
                <a:ea typeface="Garamond"/>
                <a:cs typeface="Garamond"/>
                <a:sym typeface="Garamond"/>
              </a:rPr>
              <a:t>Altsched rolling vs feature ½ : </a:t>
            </a:r>
            <a:r>
              <a:rPr b="1" lang="en">
                <a:solidFill>
                  <a:srgbClr val="FF00FF"/>
                </a:solidFill>
                <a:latin typeface="Garamond"/>
                <a:ea typeface="Garamond"/>
                <a:cs typeface="Garamond"/>
                <a:sym typeface="Garamond"/>
              </a:rPr>
              <a:t>g</a:t>
            </a:r>
            <a:r>
              <a:rPr b="1" lang="en">
                <a:solidFill>
                  <a:srgbClr val="FF00FF"/>
                </a:solidFill>
                <a:latin typeface="Garamond"/>
                <a:ea typeface="Garamond"/>
                <a:cs typeface="Garamond"/>
                <a:sym typeface="Garamond"/>
              </a:rPr>
              <a:t>: -21% r : +14% i: -32% z: + 16%</a:t>
            </a:r>
            <a:endParaRPr b="1">
              <a:solidFill>
                <a:srgbClr val="FF00FF"/>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nvSpPr>
        <p:spPr>
          <a:xfrm>
            <a:off x="457172" y="227793"/>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a:t>
            </a:r>
            <a:r>
              <a:rPr b="1" lang="en" sz="1500">
                <a:solidFill>
                  <a:srgbClr val="FF3333"/>
                </a:solidFill>
                <a:latin typeface="Garamond"/>
                <a:ea typeface="Garamond"/>
                <a:cs typeface="Garamond"/>
                <a:sym typeface="Garamond"/>
              </a:rPr>
              <a:t>WFD</a:t>
            </a:r>
            <a:endParaRPr b="0" sz="3700" strike="noStrike">
              <a:solidFill>
                <a:srgbClr val="000000"/>
              </a:solidFill>
              <a:latin typeface="Arial"/>
              <a:ea typeface="Arial"/>
              <a:cs typeface="Arial"/>
              <a:sym typeface="Arial"/>
            </a:endParaRPr>
          </a:p>
        </p:txBody>
      </p:sp>
      <p:cxnSp>
        <p:nvCxnSpPr>
          <p:cNvPr id="408" name="Shape 408"/>
          <p:cNvCxnSpPr/>
          <p:nvPr/>
        </p:nvCxnSpPr>
        <p:spPr>
          <a:xfrm>
            <a:off x="457498" y="653171"/>
            <a:ext cx="8228700" cy="0"/>
          </a:xfrm>
          <a:prstGeom prst="straightConnector1">
            <a:avLst/>
          </a:prstGeom>
          <a:noFill/>
          <a:ln cap="flat" cmpd="sng" w="36000">
            <a:solidFill>
              <a:srgbClr val="FFFF00"/>
            </a:solidFill>
            <a:prstDash val="solid"/>
            <a:round/>
            <a:headEnd len="sm" w="sm" type="none"/>
            <a:tailEnd len="sm" w="sm" type="none"/>
          </a:ln>
        </p:spPr>
      </p:cxnSp>
      <p:sp>
        <p:nvSpPr>
          <p:cNvPr id="409" name="Shape 409"/>
          <p:cNvSpPr txBox="1"/>
          <p:nvPr>
            <p:ph idx="1" type="subTitle"/>
          </p:nvPr>
        </p:nvSpPr>
        <p:spPr>
          <a:xfrm>
            <a:off x="457175" y="913700"/>
            <a:ext cx="8228700" cy="4473900"/>
          </a:xfrm>
          <a:prstGeom prst="rect">
            <a:avLst/>
          </a:prstGeom>
        </p:spPr>
        <p:txBody>
          <a:bodyPr anchorCtr="0" anchor="t" bIns="0" lIns="0" spcFirstLastPara="1" rIns="0" wrap="square" tIns="0">
            <a:noAutofit/>
          </a:bodyPr>
          <a:lstStyle/>
          <a:p>
            <a:pPr indent="-304800" lvl="0" marL="457200" rtl="0">
              <a:spcBef>
                <a:spcPts val="0"/>
              </a:spcBef>
              <a:spcAft>
                <a:spcPts val="0"/>
              </a:spcAft>
              <a:buClr>
                <a:srgbClr val="FF0000"/>
              </a:buClr>
              <a:buSzPts val="1200"/>
              <a:buFont typeface="Garamond"/>
              <a:buChar char="●"/>
            </a:pPr>
            <a:r>
              <a:rPr b="1" lang="en">
                <a:solidFill>
                  <a:srgbClr val="FF0000"/>
                </a:solidFill>
                <a:latin typeface="Garamond"/>
                <a:ea typeface="Garamond"/>
                <a:cs typeface="Garamond"/>
                <a:sym typeface="Garamond"/>
              </a:rPr>
              <a:t>Average cadence</a:t>
            </a:r>
            <a:endParaRPr b="1">
              <a:solidFill>
                <a:srgbClr val="FF0000"/>
              </a:solidFill>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p:txBody>
      </p:sp>
      <p:sp>
        <p:nvSpPr>
          <p:cNvPr id="410" name="Shape 410"/>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pic>
        <p:nvPicPr>
          <p:cNvPr id="411" name="Shape 411"/>
          <p:cNvPicPr preferRelativeResize="0"/>
          <p:nvPr/>
        </p:nvPicPr>
        <p:blipFill>
          <a:blip r:embed="rId3">
            <a:alphaModFix/>
          </a:blip>
          <a:stretch>
            <a:fillRect/>
          </a:stretch>
        </p:blipFill>
        <p:spPr>
          <a:xfrm>
            <a:off x="73800" y="1489675"/>
            <a:ext cx="4429225" cy="3697951"/>
          </a:xfrm>
          <a:prstGeom prst="rect">
            <a:avLst/>
          </a:prstGeom>
          <a:noFill/>
          <a:ln>
            <a:noFill/>
          </a:ln>
        </p:spPr>
      </p:pic>
      <p:sp>
        <p:nvSpPr>
          <p:cNvPr id="412" name="Shape 412"/>
          <p:cNvSpPr txBox="1"/>
          <p:nvPr/>
        </p:nvSpPr>
        <p:spPr>
          <a:xfrm>
            <a:off x="2749750" y="1111974"/>
            <a:ext cx="1577400" cy="35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9900"/>
                </a:solidFill>
                <a:latin typeface="Garamond"/>
                <a:ea typeface="Garamond"/>
                <a:cs typeface="Garamond"/>
                <a:sym typeface="Garamond"/>
              </a:rPr>
              <a:t>minion_1016</a:t>
            </a:r>
            <a:endParaRPr b="1">
              <a:solidFill>
                <a:srgbClr val="FF9900"/>
              </a:solidFill>
              <a:latin typeface="Garamond"/>
              <a:ea typeface="Garamond"/>
              <a:cs typeface="Garamond"/>
              <a:sym typeface="Garamond"/>
            </a:endParaRPr>
          </a:p>
        </p:txBody>
      </p:sp>
      <p:sp>
        <p:nvSpPr>
          <p:cNvPr id="413" name="Shape 413"/>
          <p:cNvSpPr txBox="1"/>
          <p:nvPr/>
        </p:nvSpPr>
        <p:spPr>
          <a:xfrm>
            <a:off x="6755250" y="1040250"/>
            <a:ext cx="1045800" cy="353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altsched</a:t>
            </a:r>
            <a:endParaRPr b="1">
              <a:solidFill>
                <a:srgbClr val="FF9900"/>
              </a:solidFill>
              <a:latin typeface="Garamond"/>
              <a:ea typeface="Garamond"/>
              <a:cs typeface="Garamond"/>
              <a:sym typeface="Garamond"/>
            </a:endParaRPr>
          </a:p>
        </p:txBody>
      </p:sp>
      <p:pic>
        <p:nvPicPr>
          <p:cNvPr id="414" name="Shape 414"/>
          <p:cNvPicPr preferRelativeResize="0"/>
          <p:nvPr/>
        </p:nvPicPr>
        <p:blipFill>
          <a:blip r:embed="rId4">
            <a:alphaModFix/>
          </a:blip>
          <a:stretch>
            <a:fillRect/>
          </a:stretch>
        </p:blipFill>
        <p:spPr>
          <a:xfrm>
            <a:off x="4638925" y="1562775"/>
            <a:ext cx="4351651" cy="3551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nvSpPr>
        <p:spPr>
          <a:xfrm>
            <a:off x="457172" y="227793"/>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a:t>
            </a:r>
            <a:r>
              <a:rPr b="1" lang="en" sz="1500">
                <a:solidFill>
                  <a:srgbClr val="FF3333"/>
                </a:solidFill>
                <a:latin typeface="Garamond"/>
                <a:ea typeface="Garamond"/>
                <a:cs typeface="Garamond"/>
                <a:sym typeface="Garamond"/>
              </a:rPr>
              <a:t>WFD</a:t>
            </a:r>
            <a:endParaRPr b="0" sz="3700" strike="noStrike">
              <a:solidFill>
                <a:srgbClr val="000000"/>
              </a:solidFill>
              <a:latin typeface="Arial"/>
              <a:ea typeface="Arial"/>
              <a:cs typeface="Arial"/>
              <a:sym typeface="Arial"/>
            </a:endParaRPr>
          </a:p>
        </p:txBody>
      </p:sp>
      <p:cxnSp>
        <p:nvCxnSpPr>
          <p:cNvPr id="420" name="Shape 420"/>
          <p:cNvCxnSpPr/>
          <p:nvPr/>
        </p:nvCxnSpPr>
        <p:spPr>
          <a:xfrm>
            <a:off x="457498" y="653171"/>
            <a:ext cx="8228700" cy="0"/>
          </a:xfrm>
          <a:prstGeom prst="straightConnector1">
            <a:avLst/>
          </a:prstGeom>
          <a:noFill/>
          <a:ln cap="flat" cmpd="sng" w="36000">
            <a:solidFill>
              <a:srgbClr val="FFFF00"/>
            </a:solidFill>
            <a:prstDash val="solid"/>
            <a:round/>
            <a:headEnd len="sm" w="sm" type="none"/>
            <a:tailEnd len="sm" w="sm" type="none"/>
          </a:ln>
        </p:spPr>
      </p:cxnSp>
      <p:sp>
        <p:nvSpPr>
          <p:cNvPr id="421" name="Shape 421"/>
          <p:cNvSpPr txBox="1"/>
          <p:nvPr>
            <p:ph idx="1" type="subTitle"/>
          </p:nvPr>
        </p:nvSpPr>
        <p:spPr>
          <a:xfrm>
            <a:off x="457175" y="913700"/>
            <a:ext cx="8228700" cy="4473900"/>
          </a:xfrm>
          <a:prstGeom prst="rect">
            <a:avLst/>
          </a:prstGeom>
        </p:spPr>
        <p:txBody>
          <a:bodyPr anchorCtr="0" anchor="t" bIns="0" lIns="0" spcFirstLastPara="1" rIns="0" wrap="square" tIns="0">
            <a:noAutofit/>
          </a:bodyPr>
          <a:lstStyle/>
          <a:p>
            <a:pPr indent="-304800" lvl="0" marL="457200" rtl="0">
              <a:spcBef>
                <a:spcPts val="0"/>
              </a:spcBef>
              <a:spcAft>
                <a:spcPts val="0"/>
              </a:spcAft>
              <a:buClr>
                <a:srgbClr val="FF0000"/>
              </a:buClr>
              <a:buSzPts val="1200"/>
              <a:buFont typeface="Garamond"/>
              <a:buChar char="●"/>
            </a:pPr>
            <a:r>
              <a:rPr b="1" lang="en">
                <a:solidFill>
                  <a:srgbClr val="FF0000"/>
                </a:solidFill>
                <a:latin typeface="Garamond"/>
                <a:ea typeface="Garamond"/>
                <a:cs typeface="Garamond"/>
                <a:sym typeface="Garamond"/>
              </a:rPr>
              <a:t>Average cadence</a:t>
            </a:r>
            <a:endParaRPr b="1">
              <a:solidFill>
                <a:srgbClr val="FF0000"/>
              </a:solidFill>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p:txBody>
      </p:sp>
      <p:sp>
        <p:nvSpPr>
          <p:cNvPr id="422" name="Shape 422"/>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pic>
        <p:nvPicPr>
          <p:cNvPr id="423" name="Shape 423"/>
          <p:cNvPicPr preferRelativeResize="0"/>
          <p:nvPr/>
        </p:nvPicPr>
        <p:blipFill>
          <a:blip r:embed="rId3">
            <a:alphaModFix/>
          </a:blip>
          <a:stretch>
            <a:fillRect/>
          </a:stretch>
        </p:blipFill>
        <p:spPr>
          <a:xfrm>
            <a:off x="4572000" y="1517125"/>
            <a:ext cx="4415324" cy="3697951"/>
          </a:xfrm>
          <a:prstGeom prst="rect">
            <a:avLst/>
          </a:prstGeom>
          <a:noFill/>
          <a:ln>
            <a:noFill/>
          </a:ln>
        </p:spPr>
      </p:pic>
      <p:sp>
        <p:nvSpPr>
          <p:cNvPr id="424" name="Shape 424"/>
          <p:cNvSpPr txBox="1"/>
          <p:nvPr/>
        </p:nvSpPr>
        <p:spPr>
          <a:xfrm>
            <a:off x="2529000" y="1111975"/>
            <a:ext cx="2043000" cy="353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Feature rolling 2/3</a:t>
            </a:r>
            <a:endParaRPr b="1">
              <a:solidFill>
                <a:srgbClr val="FF9900"/>
              </a:solidFill>
              <a:latin typeface="Garamond"/>
              <a:ea typeface="Garamond"/>
              <a:cs typeface="Garamond"/>
              <a:sym typeface="Garamond"/>
            </a:endParaRPr>
          </a:p>
        </p:txBody>
      </p:sp>
      <p:sp>
        <p:nvSpPr>
          <p:cNvPr id="425" name="Shape 425"/>
          <p:cNvSpPr txBox="1"/>
          <p:nvPr/>
        </p:nvSpPr>
        <p:spPr>
          <a:xfrm>
            <a:off x="6160475" y="1111974"/>
            <a:ext cx="1577400" cy="353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altsched_rolling</a:t>
            </a:r>
            <a:endParaRPr b="1">
              <a:solidFill>
                <a:srgbClr val="FF9900"/>
              </a:solidFill>
              <a:latin typeface="Garamond"/>
              <a:ea typeface="Garamond"/>
              <a:cs typeface="Garamond"/>
              <a:sym typeface="Garamond"/>
            </a:endParaRPr>
          </a:p>
        </p:txBody>
      </p:sp>
      <p:pic>
        <p:nvPicPr>
          <p:cNvPr id="426" name="Shape 426"/>
          <p:cNvPicPr preferRelativeResize="0"/>
          <p:nvPr/>
        </p:nvPicPr>
        <p:blipFill>
          <a:blip r:embed="rId4">
            <a:alphaModFix/>
          </a:blip>
          <a:stretch>
            <a:fillRect/>
          </a:stretch>
        </p:blipFill>
        <p:spPr>
          <a:xfrm>
            <a:off x="40150" y="1560200"/>
            <a:ext cx="4321525" cy="3542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nvSpPr>
        <p:spPr>
          <a:xfrm>
            <a:off x="457497" y="107118"/>
            <a:ext cx="8228700" cy="425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 </a:t>
            </a:r>
            <a:r>
              <a:rPr b="1" lang="en" sz="1500">
                <a:solidFill>
                  <a:srgbClr val="FF3333"/>
                </a:solidFill>
                <a:latin typeface="Garamond"/>
                <a:ea typeface="Garamond"/>
                <a:cs typeface="Garamond"/>
                <a:sym typeface="Garamond"/>
              </a:rPr>
              <a:t>WFD - Number of SNe</a:t>
            </a:r>
            <a:endParaRPr b="0" sz="3700" strike="noStrike">
              <a:solidFill>
                <a:srgbClr val="000000"/>
              </a:solidFill>
              <a:latin typeface="Arial"/>
              <a:ea typeface="Arial"/>
              <a:cs typeface="Arial"/>
              <a:sym typeface="Arial"/>
            </a:endParaRPr>
          </a:p>
        </p:txBody>
      </p:sp>
      <p:cxnSp>
        <p:nvCxnSpPr>
          <p:cNvPr id="432" name="Shape 432"/>
          <p:cNvCxnSpPr/>
          <p:nvPr/>
        </p:nvCxnSpPr>
        <p:spPr>
          <a:xfrm>
            <a:off x="457498" y="463521"/>
            <a:ext cx="8228700" cy="0"/>
          </a:xfrm>
          <a:prstGeom prst="straightConnector1">
            <a:avLst/>
          </a:prstGeom>
          <a:noFill/>
          <a:ln cap="flat" cmpd="sng" w="36000">
            <a:solidFill>
              <a:srgbClr val="FFFF00"/>
            </a:solidFill>
            <a:prstDash val="solid"/>
            <a:round/>
            <a:headEnd len="sm" w="sm" type="none"/>
            <a:tailEnd len="sm" w="sm" type="none"/>
          </a:ln>
        </p:spPr>
      </p:cxnSp>
      <p:sp>
        <p:nvSpPr>
          <p:cNvPr id="433" name="Shape 433"/>
          <p:cNvSpPr txBox="1"/>
          <p:nvPr>
            <p:ph idx="1" type="subTitle"/>
          </p:nvPr>
        </p:nvSpPr>
        <p:spPr>
          <a:xfrm>
            <a:off x="457175" y="577525"/>
            <a:ext cx="8686800" cy="4810200"/>
          </a:xfrm>
          <a:prstGeom prst="rect">
            <a:avLst/>
          </a:prstGeom>
        </p:spPr>
        <p:txBody>
          <a:bodyPr anchorCtr="0" anchor="t" bIns="0" lIns="0" spcFirstLastPara="1" rIns="0" wrap="square" tIns="0">
            <a:noAutofit/>
          </a:bodyPr>
          <a:lstStyle/>
          <a:p>
            <a:pPr indent="0" lvl="0" marL="0" rtl="0">
              <a:spcBef>
                <a:spcPts val="0"/>
              </a:spcBef>
              <a:spcAft>
                <a:spcPts val="0"/>
              </a:spcAft>
              <a:buNone/>
            </a:pPr>
            <a:r>
              <a:t/>
            </a:r>
            <a:endParaRPr b="1">
              <a:solidFill>
                <a:srgbClr val="FF0000"/>
              </a:solidFill>
              <a:latin typeface="Garamond"/>
              <a:ea typeface="Garamond"/>
              <a:cs typeface="Garamond"/>
              <a:sym typeface="Garamond"/>
            </a:endParaRPr>
          </a:p>
          <a:p>
            <a:pPr indent="0" lvl="0" marL="0" rtl="0">
              <a:spcBef>
                <a:spcPts val="0"/>
              </a:spcBef>
              <a:spcAft>
                <a:spcPts val="0"/>
              </a:spcAft>
              <a:buNone/>
            </a:pPr>
            <a:r>
              <a:t/>
            </a:r>
            <a:endParaRPr b="1">
              <a:solidFill>
                <a:srgbClr val="FF0000"/>
              </a:solidFill>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p:txBody>
      </p:sp>
      <p:sp>
        <p:nvSpPr>
          <p:cNvPr id="434" name="Shape 434"/>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sp>
        <p:nvSpPr>
          <p:cNvPr id="435" name="Shape 435" title="alt_sched_rolling_min_cadence_025.mp4">
            <a:hlinkClick r:id="rId3"/>
          </p:cNvPr>
          <p:cNvSpPr/>
          <p:nvPr/>
        </p:nvSpPr>
        <p:spPr>
          <a:xfrm>
            <a:off x="131025" y="633450"/>
            <a:ext cx="4385800" cy="4271275"/>
          </a:xfrm>
          <a:prstGeom prst="rect">
            <a:avLst/>
          </a:prstGeom>
          <a:noFill/>
          <a:ln>
            <a:noFill/>
          </a:ln>
        </p:spPr>
      </p:sp>
      <p:sp>
        <p:nvSpPr>
          <p:cNvPr id="436" name="Shape 436" title="feature_baseline_10yrs_min_cadence_025.mp4">
            <a:hlinkClick r:id="rId4"/>
          </p:cNvPr>
          <p:cNvSpPr/>
          <p:nvPr/>
        </p:nvSpPr>
        <p:spPr>
          <a:xfrm>
            <a:off x="4678875" y="638625"/>
            <a:ext cx="4385800" cy="4271275"/>
          </a:xfrm>
          <a:prstGeom prst="rect">
            <a:avLst/>
          </a:prstGeom>
          <a:noFill/>
          <a:ln>
            <a:noFill/>
          </a:ln>
        </p:spPr>
      </p:sp>
      <p:sp>
        <p:nvSpPr>
          <p:cNvPr id="437" name="Shape 437"/>
          <p:cNvSpPr txBox="1"/>
          <p:nvPr/>
        </p:nvSpPr>
        <p:spPr>
          <a:xfrm>
            <a:off x="77625" y="4909900"/>
            <a:ext cx="1784400" cy="425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latin typeface="Garamond"/>
                <a:ea typeface="Garamond"/>
                <a:cs typeface="Garamond"/>
                <a:sym typeface="Garamond"/>
              </a:rPr>
              <a:t>altsched_rolling</a:t>
            </a:r>
            <a:endParaRPr b="1">
              <a:solidFill>
                <a:srgbClr val="FF0000"/>
              </a:solidFill>
              <a:latin typeface="Garamond"/>
              <a:ea typeface="Garamond"/>
              <a:cs typeface="Garamond"/>
              <a:sym typeface="Garamond"/>
            </a:endParaRPr>
          </a:p>
        </p:txBody>
      </p:sp>
      <p:sp>
        <p:nvSpPr>
          <p:cNvPr id="438" name="Shape 438"/>
          <p:cNvSpPr txBox="1"/>
          <p:nvPr/>
        </p:nvSpPr>
        <p:spPr>
          <a:xfrm>
            <a:off x="7280275" y="4909900"/>
            <a:ext cx="1784400" cy="425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latin typeface="Garamond"/>
                <a:ea typeface="Garamond"/>
                <a:cs typeface="Garamond"/>
                <a:sym typeface="Garamond"/>
              </a:rPr>
              <a:t>feature_baseline</a:t>
            </a:r>
            <a:endParaRPr b="1">
              <a:solidFill>
                <a:srgbClr val="FF0000"/>
              </a:solidFill>
              <a:latin typeface="Garamond"/>
              <a:ea typeface="Garamond"/>
              <a:cs typeface="Garamond"/>
              <a:sym typeface="Garamond"/>
            </a:endParaRPr>
          </a:p>
        </p:txBody>
      </p:sp>
      <p:sp>
        <p:nvSpPr>
          <p:cNvPr id="439" name="Shape 439"/>
          <p:cNvSpPr txBox="1"/>
          <p:nvPr/>
        </p:nvSpPr>
        <p:spPr>
          <a:xfrm>
            <a:off x="1930875" y="5103000"/>
            <a:ext cx="5195100" cy="425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a:solidFill>
                  <a:srgbClr val="0000FF"/>
                </a:solidFill>
                <a:latin typeface="Garamond"/>
                <a:ea typeface="Garamond"/>
                <a:cs typeface="Garamond"/>
                <a:sym typeface="Garamond"/>
              </a:rPr>
              <a:t>http://supernovae.in2p3.fr/~nrl/lsst_sn_cadence/FullSample</a:t>
            </a:r>
            <a:r>
              <a:rPr lang="en"/>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0" sz="3700" strike="noStrike">
              <a:solidFill>
                <a:srgbClr val="000000"/>
              </a:solidFill>
              <a:latin typeface="Arial"/>
              <a:ea typeface="Arial"/>
              <a:cs typeface="Arial"/>
              <a:sym typeface="Arial"/>
            </a:endParaRPr>
          </a:p>
        </p:txBody>
      </p:sp>
      <p:sp>
        <p:nvSpPr>
          <p:cNvPr id="129" name="Shape 129"/>
          <p:cNvSpPr txBox="1"/>
          <p:nvPr/>
        </p:nvSpPr>
        <p:spPr>
          <a:xfrm>
            <a:off x="457172" y="1034187"/>
            <a:ext cx="8228700" cy="408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130" name="Shape 130"/>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pic>
        <p:nvPicPr>
          <p:cNvPr id="131" name="Shape 131"/>
          <p:cNvPicPr preferRelativeResize="0"/>
          <p:nvPr/>
        </p:nvPicPr>
        <p:blipFill rotWithShape="1">
          <a:blip r:embed="rId3">
            <a:alphaModFix/>
          </a:blip>
          <a:srcRect b="0" l="0" r="0" t="0"/>
          <a:stretch/>
        </p:blipFill>
        <p:spPr>
          <a:xfrm>
            <a:off x="1990650" y="1034174"/>
            <a:ext cx="4189451" cy="3769925"/>
          </a:xfrm>
          <a:prstGeom prst="rect">
            <a:avLst/>
          </a:prstGeom>
          <a:noFill/>
          <a:ln>
            <a:noFill/>
          </a:ln>
        </p:spPr>
      </p:pic>
      <p:cxnSp>
        <p:nvCxnSpPr>
          <p:cNvPr id="132" name="Shape 132"/>
          <p:cNvCxnSpPr/>
          <p:nvPr/>
        </p:nvCxnSpPr>
        <p:spPr>
          <a:xfrm rot="10800000">
            <a:off x="1698066" y="1143158"/>
            <a:ext cx="0" cy="3537900"/>
          </a:xfrm>
          <a:prstGeom prst="straightConnector1">
            <a:avLst/>
          </a:prstGeom>
          <a:noFill/>
          <a:ln cap="flat" cmpd="sng" w="36000">
            <a:solidFill>
              <a:srgbClr val="FF6600"/>
            </a:solidFill>
            <a:prstDash val="solid"/>
            <a:round/>
            <a:headEnd len="sm" w="sm" type="none"/>
            <a:tailEnd len="med" w="med" type="triangle"/>
          </a:ln>
        </p:spPr>
      </p:cxnSp>
      <p:cxnSp>
        <p:nvCxnSpPr>
          <p:cNvPr id="133" name="Shape 133"/>
          <p:cNvCxnSpPr/>
          <p:nvPr/>
        </p:nvCxnSpPr>
        <p:spPr>
          <a:xfrm>
            <a:off x="1871109" y="4952920"/>
            <a:ext cx="4550700" cy="29400"/>
          </a:xfrm>
          <a:prstGeom prst="straightConnector1">
            <a:avLst/>
          </a:prstGeom>
          <a:noFill/>
          <a:ln cap="flat" cmpd="sng" w="36000">
            <a:solidFill>
              <a:srgbClr val="FF6600"/>
            </a:solidFill>
            <a:prstDash val="solid"/>
            <a:round/>
            <a:headEnd len="sm" w="sm" type="none"/>
            <a:tailEnd len="med" w="med" type="triangle"/>
          </a:ln>
        </p:spPr>
      </p:cxnSp>
      <p:sp>
        <p:nvSpPr>
          <p:cNvPr id="134" name="Shape 134"/>
          <p:cNvSpPr txBox="1"/>
          <p:nvPr/>
        </p:nvSpPr>
        <p:spPr>
          <a:xfrm>
            <a:off x="2743030" y="1251911"/>
            <a:ext cx="1893900" cy="2262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FF00CC"/>
                </a:solidFill>
                <a:latin typeface="Times New Roman"/>
                <a:ea typeface="Times New Roman"/>
                <a:cs typeface="Times New Roman"/>
                <a:sym typeface="Times New Roman"/>
              </a:rPr>
              <a:t>Hubble diagram</a:t>
            </a:r>
            <a:endParaRPr b="0" sz="1500" strike="noStrike">
              <a:solidFill>
                <a:srgbClr val="000000"/>
              </a:solidFill>
              <a:latin typeface="Arial"/>
              <a:ea typeface="Arial"/>
              <a:cs typeface="Arial"/>
              <a:sym typeface="Arial"/>
            </a:endParaRPr>
          </a:p>
        </p:txBody>
      </p:sp>
      <p:sp>
        <p:nvSpPr>
          <p:cNvPr id="135" name="Shape 135"/>
          <p:cNvSpPr txBox="1"/>
          <p:nvPr/>
        </p:nvSpPr>
        <p:spPr>
          <a:xfrm rot="-5400000">
            <a:off x="487234" y="2301772"/>
            <a:ext cx="1775400" cy="5463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sp>
        <p:nvSpPr>
          <p:cNvPr id="136" name="Shape 136"/>
          <p:cNvSpPr txBox="1"/>
          <p:nvPr/>
        </p:nvSpPr>
        <p:spPr>
          <a:xfrm>
            <a:off x="5551370" y="5096639"/>
            <a:ext cx="28737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Redshift</a:t>
            </a:r>
            <a:endParaRPr b="0" sz="1500" strike="noStrike">
              <a:solidFill>
                <a:srgbClr val="000000"/>
              </a:solidFill>
              <a:latin typeface="Arial"/>
              <a:ea typeface="Arial"/>
              <a:cs typeface="Arial"/>
              <a:sym typeface="Arial"/>
            </a:endParaRPr>
          </a:p>
        </p:txBody>
      </p:sp>
      <p:sp>
        <p:nvSpPr>
          <p:cNvPr id="137" name="Shape 137"/>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
        <p:nvSpPr>
          <p:cNvPr id="138" name="Shape 138"/>
          <p:cNvSpPr txBox="1"/>
          <p:nvPr/>
        </p:nvSpPr>
        <p:spPr>
          <a:xfrm rot="5400000">
            <a:off x="5150375" y="2744400"/>
            <a:ext cx="2392200" cy="22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000">
                <a:solidFill>
                  <a:srgbClr val="6AA84F"/>
                </a:solidFill>
                <a:latin typeface="Garamond"/>
                <a:ea typeface="Garamond"/>
                <a:cs typeface="Garamond"/>
                <a:sym typeface="Garamond"/>
              </a:rPr>
              <a:t>M. Betoule et al. A&amp;A, Vol. 568,id.A122</a:t>
            </a:r>
            <a:endParaRPr b="1" sz="1000">
              <a:solidFill>
                <a:srgbClr val="6AA84F"/>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Shape 444"/>
          <p:cNvSpPr txBox="1"/>
          <p:nvPr/>
        </p:nvSpPr>
        <p:spPr>
          <a:xfrm>
            <a:off x="457175" y="93201"/>
            <a:ext cx="8228700" cy="520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a:t>
            </a:r>
            <a:endParaRPr b="1" sz="1500">
              <a:solidFill>
                <a:srgbClr val="FF3333"/>
              </a:solidFill>
              <a:latin typeface="Garamond"/>
              <a:ea typeface="Garamond"/>
              <a:cs typeface="Garamond"/>
              <a:sym typeface="Garamond"/>
            </a:endParaRPr>
          </a:p>
          <a:p>
            <a:pPr indent="0" lvl="0" marL="0" marR="0" rtl="0" algn="ctr">
              <a:spcBef>
                <a:spcPts val="0"/>
              </a:spcBef>
              <a:spcAft>
                <a:spcPts val="0"/>
              </a:spcAft>
              <a:buNone/>
            </a:pPr>
            <a:r>
              <a:rPr b="1" lang="en" sz="1500">
                <a:solidFill>
                  <a:srgbClr val="FF3333"/>
                </a:solidFill>
                <a:latin typeface="Garamond"/>
                <a:ea typeface="Garamond"/>
                <a:cs typeface="Garamond"/>
                <a:sym typeface="Garamond"/>
              </a:rPr>
              <a:t>Summary</a:t>
            </a:r>
            <a:endParaRPr b="1" sz="1500">
              <a:solidFill>
                <a:srgbClr val="FF3333"/>
              </a:solidFill>
              <a:latin typeface="Garamond"/>
              <a:ea typeface="Garamond"/>
              <a:cs typeface="Garamond"/>
              <a:sym typeface="Garamond"/>
            </a:endParaRPr>
          </a:p>
        </p:txBody>
      </p:sp>
      <p:cxnSp>
        <p:nvCxnSpPr>
          <p:cNvPr id="445" name="Shape 445"/>
          <p:cNvCxnSpPr/>
          <p:nvPr/>
        </p:nvCxnSpPr>
        <p:spPr>
          <a:xfrm>
            <a:off x="457173" y="594146"/>
            <a:ext cx="8228700" cy="0"/>
          </a:xfrm>
          <a:prstGeom prst="straightConnector1">
            <a:avLst/>
          </a:prstGeom>
          <a:noFill/>
          <a:ln cap="flat" cmpd="sng" w="36000">
            <a:solidFill>
              <a:srgbClr val="FFFF00"/>
            </a:solidFill>
            <a:prstDash val="solid"/>
            <a:round/>
            <a:headEnd len="sm" w="sm" type="none"/>
            <a:tailEnd len="sm" w="sm" type="none"/>
          </a:ln>
        </p:spPr>
      </p:cxnSp>
      <p:sp>
        <p:nvSpPr>
          <p:cNvPr id="446" name="Shape 446"/>
          <p:cNvSpPr txBox="1"/>
          <p:nvPr>
            <p:ph idx="1" type="subTitle"/>
          </p:nvPr>
        </p:nvSpPr>
        <p:spPr>
          <a:xfrm>
            <a:off x="457175" y="655125"/>
            <a:ext cx="8228700" cy="4930800"/>
          </a:xfrm>
          <a:prstGeom prst="rect">
            <a:avLst/>
          </a:prstGeom>
          <a:ln cap="flat" cmpd="sng" w="9525">
            <a:solidFill>
              <a:srgbClr val="0000FF"/>
            </a:solidFill>
            <a:prstDash val="solid"/>
            <a:round/>
            <a:headEnd len="sm" w="sm" type="none"/>
            <a:tailEnd len="sm" w="sm" type="none"/>
          </a:ln>
        </p:spPr>
        <p:txBody>
          <a:bodyPr anchorCtr="0" anchor="t" bIns="0" lIns="0" spcFirstLastPara="1" rIns="0" wrap="square" tIns="0">
            <a:noAutofit/>
          </a:bodyPr>
          <a:lstStyle/>
          <a:p>
            <a:pPr indent="-304800" lvl="0" marL="4572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A large sample of well measured of type Ia supernovae is mandatory to set tight constraints on the nature of Dark Energy</a:t>
            </a:r>
            <a:endParaRPr b="1" sz="1200">
              <a:latin typeface="Garamond"/>
              <a:ea typeface="Garamond"/>
              <a:cs typeface="Garamond"/>
              <a:sym typeface="Garamond"/>
            </a:endParaRPr>
          </a:p>
          <a:p>
            <a:pPr indent="-304800" lvl="0" marL="4572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A suitable observing strategy is crucial to collect this sample:</a:t>
            </a:r>
            <a:endParaRPr b="1" sz="1200">
              <a:latin typeface="Garamond"/>
              <a:ea typeface="Garamond"/>
              <a:cs typeface="Garamond"/>
              <a:sym typeface="Garamond"/>
            </a:endParaRPr>
          </a:p>
          <a:p>
            <a:pPr indent="-304800" lvl="1" marL="9144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Cadence + multi-band observations</a:t>
            </a:r>
            <a:endParaRPr b="1" sz="1200">
              <a:latin typeface="Garamond"/>
              <a:ea typeface="Garamond"/>
              <a:cs typeface="Garamond"/>
              <a:sym typeface="Garamond"/>
            </a:endParaRPr>
          </a:p>
          <a:p>
            <a:pPr indent="-304800" lvl="1" marL="9144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Depth</a:t>
            </a:r>
            <a:endParaRPr b="1" sz="1200">
              <a:latin typeface="Garamond"/>
              <a:ea typeface="Garamond"/>
              <a:cs typeface="Garamond"/>
              <a:sym typeface="Garamond"/>
            </a:endParaRPr>
          </a:p>
          <a:p>
            <a:pPr indent="-304800" lvl="1" marL="9144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Season length</a:t>
            </a:r>
            <a:endParaRPr b="1" sz="1200">
              <a:latin typeface="Garamond"/>
              <a:ea typeface="Garamond"/>
              <a:cs typeface="Garamond"/>
              <a:sym typeface="Garamond"/>
            </a:endParaRPr>
          </a:p>
          <a:p>
            <a:pPr indent="-304800" lvl="0" marL="4572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Proposed  strategies lead to the following conclusions (10 years):</a:t>
            </a:r>
            <a:endParaRPr b="1" sz="1200">
              <a:latin typeface="Garamond"/>
              <a:ea typeface="Garamond"/>
              <a:cs typeface="Garamond"/>
              <a:sym typeface="Garamond"/>
            </a:endParaRPr>
          </a:p>
          <a:p>
            <a:pPr indent="-304800" lvl="1" marL="914400" marR="0" rtl="0" algn="l">
              <a:lnSpc>
                <a:spcPct val="100000"/>
              </a:lnSpc>
              <a:spcBef>
                <a:spcPts val="0"/>
              </a:spcBef>
              <a:spcAft>
                <a:spcPts val="0"/>
              </a:spcAft>
              <a:buClr>
                <a:srgbClr val="0000FF"/>
              </a:buClr>
              <a:buSzPts val="1200"/>
              <a:buFont typeface="Garamond"/>
              <a:buChar char="○"/>
            </a:pPr>
            <a:r>
              <a:rPr b="1" lang="en" sz="1200">
                <a:solidFill>
                  <a:srgbClr val="0000FF"/>
                </a:solidFill>
                <a:latin typeface="Garamond"/>
                <a:ea typeface="Garamond"/>
                <a:cs typeface="Garamond"/>
                <a:sym typeface="Garamond"/>
              </a:rPr>
              <a:t>DDF : 4 fields - between 11000 to 18000 Sne Ia ; completeness z ~ 0.7</a:t>
            </a:r>
            <a:endParaRPr b="1" sz="1200">
              <a:solidFill>
                <a:srgbClr val="0000FF"/>
              </a:solidFill>
              <a:latin typeface="Garamond"/>
              <a:ea typeface="Garamond"/>
              <a:cs typeface="Garamond"/>
              <a:sym typeface="Garamond"/>
            </a:endParaRPr>
          </a:p>
          <a:p>
            <a:pPr indent="0" lvl="0" marL="457200" marR="0" rtl="0" algn="l">
              <a:lnSpc>
                <a:spcPct val="100000"/>
              </a:lnSpc>
              <a:spcBef>
                <a:spcPts val="0"/>
              </a:spcBef>
              <a:spcAft>
                <a:spcPts val="0"/>
              </a:spcAft>
              <a:buNone/>
            </a:pPr>
            <a:r>
              <a:t/>
            </a:r>
            <a:endParaRPr b="1" sz="11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p:txBody>
      </p:sp>
      <p:sp>
        <p:nvSpPr>
          <p:cNvPr id="447" name="Shape 447"/>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pic>
        <p:nvPicPr>
          <p:cNvPr id="448" name="Shape 448"/>
          <p:cNvPicPr preferRelativeResize="0"/>
          <p:nvPr/>
        </p:nvPicPr>
        <p:blipFill rotWithShape="1">
          <a:blip r:embed="rId4">
            <a:alphaModFix/>
          </a:blip>
          <a:srcRect b="0" l="0" r="0" t="0"/>
          <a:stretch/>
        </p:blipFill>
        <p:spPr>
          <a:xfrm>
            <a:off x="1939475" y="2094650"/>
            <a:ext cx="4784024" cy="3430526"/>
          </a:xfrm>
          <a:prstGeom prst="rect">
            <a:avLst/>
          </a:prstGeom>
          <a:noFill/>
          <a:ln>
            <a:noFill/>
          </a:ln>
        </p:spPr>
      </p:pic>
      <p:sp>
        <p:nvSpPr>
          <p:cNvPr id="449" name="Shape 449"/>
          <p:cNvSpPr txBox="1"/>
          <p:nvPr/>
        </p:nvSpPr>
        <p:spPr>
          <a:xfrm rot="-2517280">
            <a:off x="2758403" y="2871291"/>
            <a:ext cx="1413523" cy="437391"/>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latin typeface="Garamond"/>
                <a:ea typeface="Garamond"/>
                <a:cs typeface="Garamond"/>
                <a:sym typeface="Garamond"/>
              </a:rPr>
              <a:t>preliminary</a:t>
            </a:r>
            <a:endParaRPr b="1">
              <a:solidFill>
                <a:srgbClr val="FF0000"/>
              </a:solidFill>
              <a:latin typeface="Garamond"/>
              <a:ea typeface="Garamond"/>
              <a:cs typeface="Garamond"/>
              <a:sym typeface="Garamond"/>
            </a:endParaRPr>
          </a:p>
        </p:txBody>
      </p:sp>
      <p:sp>
        <p:nvSpPr>
          <p:cNvPr id="450" name="Shape 450"/>
          <p:cNvSpPr txBox="1"/>
          <p:nvPr/>
        </p:nvSpPr>
        <p:spPr>
          <a:xfrm>
            <a:off x="1439425" y="2525725"/>
            <a:ext cx="844800" cy="437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latin typeface="Garamond"/>
                <a:ea typeface="Garamond"/>
                <a:cs typeface="Garamond"/>
                <a:sym typeface="Garamond"/>
              </a:rPr>
              <a:t>250,000</a:t>
            </a:r>
            <a:endParaRPr b="1">
              <a:solidFill>
                <a:srgbClr val="FF0000"/>
              </a:solidFill>
              <a:latin typeface="Garamond"/>
              <a:ea typeface="Garamond"/>
              <a:cs typeface="Garamond"/>
              <a:sym typeface="Garamond"/>
            </a:endParaRPr>
          </a:p>
        </p:txBody>
      </p:sp>
      <p:cxnSp>
        <p:nvCxnSpPr>
          <p:cNvPr id="451" name="Shape 451"/>
          <p:cNvCxnSpPr/>
          <p:nvPr/>
        </p:nvCxnSpPr>
        <p:spPr>
          <a:xfrm rot="10800000">
            <a:off x="2318750" y="2735875"/>
            <a:ext cx="3887700" cy="17100"/>
          </a:xfrm>
          <a:prstGeom prst="straightConnector1">
            <a:avLst/>
          </a:prstGeom>
          <a:noFill/>
          <a:ln cap="flat" cmpd="sng" w="19050">
            <a:solidFill>
              <a:srgbClr val="000000"/>
            </a:solidFill>
            <a:prstDash val="dot"/>
            <a:round/>
            <a:headEnd len="med" w="med" type="none"/>
            <a:tailEnd len="med" w="med" type="none"/>
          </a:ln>
        </p:spPr>
      </p:cxnSp>
      <p:cxnSp>
        <p:nvCxnSpPr>
          <p:cNvPr id="452" name="Shape 452"/>
          <p:cNvCxnSpPr/>
          <p:nvPr/>
        </p:nvCxnSpPr>
        <p:spPr>
          <a:xfrm>
            <a:off x="2318750" y="3707925"/>
            <a:ext cx="3844500" cy="11400"/>
          </a:xfrm>
          <a:prstGeom prst="straightConnector1">
            <a:avLst/>
          </a:prstGeom>
          <a:noFill/>
          <a:ln cap="flat" cmpd="sng" w="19050">
            <a:solidFill>
              <a:srgbClr val="000000"/>
            </a:solidFill>
            <a:prstDash val="dot"/>
            <a:round/>
            <a:headEnd len="med" w="med" type="none"/>
            <a:tailEnd len="med" w="med" type="none"/>
          </a:ln>
        </p:spPr>
      </p:cxnSp>
      <p:cxnSp>
        <p:nvCxnSpPr>
          <p:cNvPr id="453" name="Shape 453"/>
          <p:cNvCxnSpPr/>
          <p:nvPr/>
        </p:nvCxnSpPr>
        <p:spPr>
          <a:xfrm flipH="1" rot="10800000">
            <a:off x="2327450" y="4651063"/>
            <a:ext cx="3870300" cy="3000"/>
          </a:xfrm>
          <a:prstGeom prst="straightConnector1">
            <a:avLst/>
          </a:prstGeom>
          <a:noFill/>
          <a:ln cap="flat" cmpd="sng" w="19050">
            <a:solidFill>
              <a:srgbClr val="000000"/>
            </a:solidFill>
            <a:prstDash val="dot"/>
            <a:round/>
            <a:headEnd len="med" w="med" type="none"/>
            <a:tailEnd len="med" w="med" type="none"/>
          </a:ln>
        </p:spPr>
      </p:cxnSp>
      <p:sp>
        <p:nvSpPr>
          <p:cNvPr id="454" name="Shape 454"/>
          <p:cNvSpPr txBox="1"/>
          <p:nvPr/>
        </p:nvSpPr>
        <p:spPr>
          <a:xfrm>
            <a:off x="1456825" y="3512600"/>
            <a:ext cx="810000" cy="4374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latin typeface="Garamond"/>
                <a:ea typeface="Garamond"/>
                <a:cs typeface="Garamond"/>
                <a:sym typeface="Garamond"/>
              </a:rPr>
              <a:t>1</a:t>
            </a:r>
            <a:r>
              <a:rPr b="1" lang="en">
                <a:solidFill>
                  <a:srgbClr val="FF0000"/>
                </a:solidFill>
                <a:latin typeface="Garamond"/>
                <a:ea typeface="Garamond"/>
                <a:cs typeface="Garamond"/>
                <a:sym typeface="Garamond"/>
              </a:rPr>
              <a:t>50,000</a:t>
            </a:r>
            <a:endParaRPr b="1">
              <a:solidFill>
                <a:srgbClr val="FF0000"/>
              </a:solidFill>
              <a:latin typeface="Garamond"/>
              <a:ea typeface="Garamond"/>
              <a:cs typeface="Garamond"/>
              <a:sym typeface="Garamond"/>
            </a:endParaRPr>
          </a:p>
        </p:txBody>
      </p:sp>
      <p:sp>
        <p:nvSpPr>
          <p:cNvPr id="455" name="Shape 455"/>
          <p:cNvSpPr txBox="1"/>
          <p:nvPr/>
        </p:nvSpPr>
        <p:spPr>
          <a:xfrm>
            <a:off x="1546475" y="4433875"/>
            <a:ext cx="723900" cy="4374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0000"/>
                </a:solidFill>
                <a:latin typeface="Garamond"/>
                <a:ea typeface="Garamond"/>
                <a:cs typeface="Garamond"/>
                <a:sym typeface="Garamond"/>
              </a:rPr>
              <a:t>50,000</a:t>
            </a:r>
            <a:endParaRPr b="1">
              <a:solidFill>
                <a:srgbClr val="FF0000"/>
              </a:solidFill>
              <a:latin typeface="Garamond"/>
              <a:ea typeface="Garamond"/>
              <a:cs typeface="Garamond"/>
              <a:sym typeface="Garamond"/>
            </a:endParaRPr>
          </a:p>
        </p:txBody>
      </p:sp>
      <p:cxnSp>
        <p:nvCxnSpPr>
          <p:cNvPr id="456" name="Shape 456"/>
          <p:cNvCxnSpPr/>
          <p:nvPr/>
        </p:nvCxnSpPr>
        <p:spPr>
          <a:xfrm flipH="1" rot="10800000">
            <a:off x="1387500" y="2310125"/>
            <a:ext cx="26100" cy="2788500"/>
          </a:xfrm>
          <a:prstGeom prst="straightConnector1">
            <a:avLst/>
          </a:prstGeom>
          <a:noFill/>
          <a:ln cap="flat" cmpd="sng" w="9525">
            <a:solidFill>
              <a:srgbClr val="000000"/>
            </a:solidFill>
            <a:prstDash val="solid"/>
            <a:round/>
            <a:headEnd len="sm" w="sm" type="none"/>
            <a:tailEnd len="med" w="med" type="triangle"/>
          </a:ln>
        </p:spPr>
      </p:cxnSp>
      <p:sp>
        <p:nvSpPr>
          <p:cNvPr id="457" name="Shape 457"/>
          <p:cNvSpPr txBox="1"/>
          <p:nvPr/>
        </p:nvSpPr>
        <p:spPr>
          <a:xfrm rot="-5400000">
            <a:off x="543025" y="3478274"/>
            <a:ext cx="1108200" cy="2976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strike="noStrike">
                <a:solidFill>
                  <a:srgbClr val="000000"/>
                </a:solidFill>
                <a:latin typeface="Garamond"/>
                <a:ea typeface="Garamond"/>
                <a:cs typeface="Garamond"/>
                <a:sym typeface="Garamond"/>
              </a:rPr>
              <a:t>N (SN Ia)</a:t>
            </a:r>
            <a:endParaRPr b="0" sz="1500" strike="noStrike">
              <a:solidFill>
                <a:srgbClr val="000000"/>
              </a:solidFill>
              <a:latin typeface="Arial"/>
              <a:ea typeface="Arial"/>
              <a:cs typeface="Arial"/>
              <a:sym typeface="Arial"/>
            </a:endParaRPr>
          </a:p>
        </p:txBody>
      </p:sp>
      <p:cxnSp>
        <p:nvCxnSpPr>
          <p:cNvPr id="458" name="Shape 458"/>
          <p:cNvCxnSpPr/>
          <p:nvPr/>
        </p:nvCxnSpPr>
        <p:spPr>
          <a:xfrm>
            <a:off x="2318748" y="5585792"/>
            <a:ext cx="3844500" cy="8400"/>
          </a:xfrm>
          <a:prstGeom prst="straightConnector1">
            <a:avLst/>
          </a:prstGeom>
          <a:noFill/>
          <a:ln cap="flat" cmpd="sng" w="9525">
            <a:solidFill>
              <a:srgbClr val="000000"/>
            </a:solidFill>
            <a:prstDash val="solid"/>
            <a:round/>
            <a:headEnd len="sm" w="sm" type="none"/>
            <a:tailEnd len="med" w="med" type="triangle"/>
          </a:ln>
        </p:spPr>
      </p:cxnSp>
      <p:sp>
        <p:nvSpPr>
          <p:cNvPr id="459" name="Shape 459"/>
          <p:cNvSpPr txBox="1"/>
          <p:nvPr/>
        </p:nvSpPr>
        <p:spPr>
          <a:xfrm>
            <a:off x="5167050" y="5372400"/>
            <a:ext cx="1073700" cy="2478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300">
                <a:latin typeface="Garamond"/>
                <a:ea typeface="Garamond"/>
                <a:cs typeface="Garamond"/>
                <a:sym typeface="Garamond"/>
              </a:rPr>
              <a:t>MJD [days]</a:t>
            </a:r>
            <a:endParaRPr b="0" sz="1500" strike="noStrike">
              <a:solidFill>
                <a:srgbClr val="000000"/>
              </a:solidFill>
              <a:latin typeface="Arial"/>
              <a:ea typeface="Arial"/>
              <a:cs typeface="Arial"/>
              <a:sym typeface="Arial"/>
            </a:endParaRPr>
          </a:p>
        </p:txBody>
      </p:sp>
      <p:sp>
        <p:nvSpPr>
          <p:cNvPr id="460" name="Shape 460"/>
          <p:cNvSpPr txBox="1"/>
          <p:nvPr/>
        </p:nvSpPr>
        <p:spPr>
          <a:xfrm>
            <a:off x="6163250" y="2143738"/>
            <a:ext cx="1025700" cy="327600"/>
          </a:xfrm>
          <a:prstGeom prst="rect">
            <a:avLst/>
          </a:prstGeom>
          <a:solidFill>
            <a:schemeClr val="lt1"/>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00FF"/>
                </a:solidFill>
                <a:latin typeface="Garamond"/>
                <a:ea typeface="Garamond"/>
                <a:cs typeface="Garamond"/>
                <a:sym typeface="Garamond"/>
              </a:rPr>
              <a:t>Altsched</a:t>
            </a:r>
            <a:endParaRPr b="1">
              <a:solidFill>
                <a:srgbClr val="0000FF"/>
              </a:solidFill>
              <a:latin typeface="Garamond"/>
              <a:ea typeface="Garamond"/>
              <a:cs typeface="Garamond"/>
              <a:sym typeface="Garamond"/>
            </a:endParaRPr>
          </a:p>
        </p:txBody>
      </p:sp>
      <p:sp>
        <p:nvSpPr>
          <p:cNvPr id="461" name="Shape 461"/>
          <p:cNvSpPr txBox="1"/>
          <p:nvPr/>
        </p:nvSpPr>
        <p:spPr>
          <a:xfrm>
            <a:off x="6163250" y="2535738"/>
            <a:ext cx="1680900" cy="3276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0000FF"/>
                </a:solidFill>
                <a:latin typeface="Garamond"/>
                <a:ea typeface="Garamond"/>
                <a:cs typeface="Garamond"/>
                <a:sym typeface="Garamond"/>
              </a:rPr>
              <a:t>Altsched rolling</a:t>
            </a:r>
            <a:endParaRPr b="1">
              <a:solidFill>
                <a:srgbClr val="0000FF"/>
              </a:solidFill>
              <a:latin typeface="Garamond"/>
              <a:ea typeface="Garamond"/>
              <a:cs typeface="Garamond"/>
              <a:sym typeface="Garamond"/>
            </a:endParaRPr>
          </a:p>
        </p:txBody>
      </p:sp>
      <p:sp>
        <p:nvSpPr>
          <p:cNvPr id="462" name="Shape 462"/>
          <p:cNvSpPr txBox="1"/>
          <p:nvPr/>
        </p:nvSpPr>
        <p:spPr>
          <a:xfrm>
            <a:off x="6163250" y="4488763"/>
            <a:ext cx="1025700" cy="3276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0000FF"/>
                </a:solidFill>
                <a:latin typeface="Garamond"/>
                <a:ea typeface="Garamond"/>
                <a:cs typeface="Garamond"/>
                <a:sym typeface="Garamond"/>
              </a:rPr>
              <a:t>minion</a:t>
            </a:r>
            <a:endParaRPr b="1">
              <a:solidFill>
                <a:srgbClr val="0000FF"/>
              </a:solidFill>
              <a:latin typeface="Garamond"/>
              <a:ea typeface="Garamond"/>
              <a:cs typeface="Garamond"/>
              <a:sym typeface="Garamond"/>
            </a:endParaRPr>
          </a:p>
        </p:txBody>
      </p:sp>
      <p:sp>
        <p:nvSpPr>
          <p:cNvPr id="463" name="Shape 463"/>
          <p:cNvSpPr txBox="1"/>
          <p:nvPr/>
        </p:nvSpPr>
        <p:spPr>
          <a:xfrm>
            <a:off x="6163250" y="3397413"/>
            <a:ext cx="1792800" cy="3276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0000FF"/>
                </a:solidFill>
                <a:latin typeface="Garamond"/>
                <a:ea typeface="Garamond"/>
                <a:cs typeface="Garamond"/>
                <a:sym typeface="Garamond"/>
              </a:rPr>
              <a:t>feature rolling 2/3</a:t>
            </a:r>
            <a:endParaRPr b="1">
              <a:solidFill>
                <a:srgbClr val="0000FF"/>
              </a:solidFill>
              <a:latin typeface="Garamond"/>
              <a:ea typeface="Garamond"/>
              <a:cs typeface="Garamond"/>
              <a:sym typeface="Garamond"/>
            </a:endParaRPr>
          </a:p>
        </p:txBody>
      </p:sp>
      <p:sp>
        <p:nvSpPr>
          <p:cNvPr id="464" name="Shape 464"/>
          <p:cNvSpPr txBox="1"/>
          <p:nvPr/>
        </p:nvSpPr>
        <p:spPr>
          <a:xfrm>
            <a:off x="6163250" y="3898875"/>
            <a:ext cx="1680900" cy="3276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0000FF"/>
                </a:solidFill>
                <a:latin typeface="Garamond"/>
                <a:ea typeface="Garamond"/>
                <a:cs typeface="Garamond"/>
                <a:sym typeface="Garamond"/>
              </a:rPr>
              <a:t>feature rolling 1/2</a:t>
            </a:r>
            <a:endParaRPr b="1">
              <a:solidFill>
                <a:srgbClr val="0000FF"/>
              </a:solidFill>
              <a:latin typeface="Garamond"/>
              <a:ea typeface="Garamond"/>
              <a:cs typeface="Garamond"/>
              <a:sym typeface="Garamond"/>
            </a:endParaRPr>
          </a:p>
        </p:txBody>
      </p:sp>
      <p:sp>
        <p:nvSpPr>
          <p:cNvPr id="465" name="Shape 465"/>
          <p:cNvSpPr txBox="1"/>
          <p:nvPr/>
        </p:nvSpPr>
        <p:spPr>
          <a:xfrm>
            <a:off x="6163250" y="4785700"/>
            <a:ext cx="1525800" cy="3276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0000FF"/>
                </a:solidFill>
                <a:latin typeface="Garamond"/>
                <a:ea typeface="Garamond"/>
                <a:cs typeface="Garamond"/>
                <a:sym typeface="Garamond"/>
              </a:rPr>
              <a:t>feature baseline</a:t>
            </a:r>
            <a:endParaRPr b="1">
              <a:solidFill>
                <a:srgbClr val="0000FF"/>
              </a:solidFill>
              <a:latin typeface="Garamond"/>
              <a:ea typeface="Garamond"/>
              <a:cs typeface="Garamond"/>
              <a:sym typeface="Garamond"/>
            </a:endParaRPr>
          </a:p>
        </p:txBody>
      </p:sp>
      <p:sp>
        <p:nvSpPr>
          <p:cNvPr id="466" name="Shape 466"/>
          <p:cNvSpPr txBox="1"/>
          <p:nvPr/>
        </p:nvSpPr>
        <p:spPr>
          <a:xfrm>
            <a:off x="612025" y="2767000"/>
            <a:ext cx="672300" cy="437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lang="en" sz="1200">
                <a:solidFill>
                  <a:srgbClr val="0000FF"/>
                </a:solidFill>
                <a:latin typeface="Garamond"/>
                <a:ea typeface="Garamond"/>
                <a:cs typeface="Garamond"/>
                <a:sym typeface="Garamond"/>
              </a:rPr>
              <a:t>WFD</a:t>
            </a:r>
            <a:endParaRPr b="1" sz="1200">
              <a:solidFill>
                <a:srgbClr val="0000FF"/>
              </a:solidFill>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Shape 471"/>
          <p:cNvSpPr txBox="1"/>
          <p:nvPr/>
        </p:nvSpPr>
        <p:spPr>
          <a:xfrm>
            <a:off x="457175" y="227801"/>
            <a:ext cx="8228700" cy="520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500" strike="noStrike">
                <a:solidFill>
                  <a:srgbClr val="FF3333"/>
                </a:solidFill>
                <a:latin typeface="Garamond"/>
                <a:ea typeface="Garamond"/>
                <a:cs typeface="Garamond"/>
                <a:sym typeface="Garamond"/>
              </a:rPr>
              <a:t>Cadence for SN in LSST </a:t>
            </a:r>
            <a:endParaRPr b="1" sz="1500">
              <a:solidFill>
                <a:srgbClr val="FF3333"/>
              </a:solidFill>
              <a:latin typeface="Garamond"/>
              <a:ea typeface="Garamond"/>
              <a:cs typeface="Garamond"/>
              <a:sym typeface="Garamond"/>
            </a:endParaRPr>
          </a:p>
          <a:p>
            <a:pPr indent="0" lvl="0" marL="0" marR="0" rtl="0" algn="ctr">
              <a:spcBef>
                <a:spcPts val="0"/>
              </a:spcBef>
              <a:spcAft>
                <a:spcPts val="0"/>
              </a:spcAft>
              <a:buNone/>
            </a:pPr>
            <a:r>
              <a:rPr b="1" lang="en" sz="1500">
                <a:solidFill>
                  <a:srgbClr val="FF3333"/>
                </a:solidFill>
                <a:latin typeface="Garamond"/>
                <a:ea typeface="Garamond"/>
                <a:cs typeface="Garamond"/>
                <a:sym typeface="Garamond"/>
              </a:rPr>
              <a:t>Summary</a:t>
            </a:r>
            <a:endParaRPr b="1" sz="1500">
              <a:solidFill>
                <a:srgbClr val="FF3333"/>
              </a:solidFill>
              <a:latin typeface="Garamond"/>
              <a:ea typeface="Garamond"/>
              <a:cs typeface="Garamond"/>
              <a:sym typeface="Garamond"/>
            </a:endParaRPr>
          </a:p>
        </p:txBody>
      </p:sp>
      <p:cxnSp>
        <p:nvCxnSpPr>
          <p:cNvPr id="472" name="Shape 472"/>
          <p:cNvCxnSpPr/>
          <p:nvPr/>
        </p:nvCxnSpPr>
        <p:spPr>
          <a:xfrm>
            <a:off x="457173" y="747996"/>
            <a:ext cx="8228700" cy="0"/>
          </a:xfrm>
          <a:prstGeom prst="straightConnector1">
            <a:avLst/>
          </a:prstGeom>
          <a:noFill/>
          <a:ln cap="flat" cmpd="sng" w="36000">
            <a:solidFill>
              <a:srgbClr val="FFFF00"/>
            </a:solidFill>
            <a:prstDash val="solid"/>
            <a:round/>
            <a:headEnd len="sm" w="sm" type="none"/>
            <a:tailEnd len="sm" w="sm" type="none"/>
          </a:ln>
        </p:spPr>
      </p:cxnSp>
      <p:sp>
        <p:nvSpPr>
          <p:cNvPr id="473" name="Shape 473"/>
          <p:cNvSpPr txBox="1"/>
          <p:nvPr>
            <p:ph idx="1" type="subTitle"/>
          </p:nvPr>
        </p:nvSpPr>
        <p:spPr>
          <a:xfrm>
            <a:off x="457175" y="827500"/>
            <a:ext cx="8228700" cy="4758300"/>
          </a:xfrm>
          <a:prstGeom prst="rect">
            <a:avLst/>
          </a:prstGeom>
        </p:spPr>
        <p:txBody>
          <a:bodyPr anchorCtr="0" anchor="t" bIns="0" lIns="0" spcFirstLastPara="1" rIns="0" wrap="square" tIns="0">
            <a:noAutofit/>
          </a:bodyPr>
          <a:lstStyle/>
          <a:p>
            <a:pPr indent="-304800" lvl="0" marL="457200" marR="0" rtl="0" algn="l">
              <a:lnSpc>
                <a:spcPct val="100000"/>
              </a:lnSpc>
              <a:spcBef>
                <a:spcPts val="0"/>
              </a:spcBef>
              <a:spcAft>
                <a:spcPts val="0"/>
              </a:spcAft>
              <a:buClr>
                <a:srgbClr val="000000"/>
              </a:buClr>
              <a:buSzPts val="1200"/>
              <a:buFont typeface="Garamond"/>
              <a:buChar char="●"/>
            </a:pPr>
            <a:r>
              <a:rPr b="1" lang="en" sz="1200">
                <a:latin typeface="Garamond"/>
                <a:ea typeface="Garamond"/>
                <a:cs typeface="Garamond"/>
                <a:sym typeface="Garamond"/>
              </a:rPr>
              <a:t>Possible improvements of cadence (wrt SN science):</a:t>
            </a:r>
            <a:endParaRPr b="1" sz="1200">
              <a:latin typeface="Garamond"/>
              <a:ea typeface="Garamond"/>
              <a:cs typeface="Garamond"/>
              <a:sym typeface="Garamond"/>
            </a:endParaRPr>
          </a:p>
          <a:p>
            <a:pPr indent="0" lvl="0" marL="457200" marR="0" rtl="0" algn="l">
              <a:lnSpc>
                <a:spcPct val="100000"/>
              </a:lnSpc>
              <a:spcBef>
                <a:spcPts val="0"/>
              </a:spcBef>
              <a:spcAft>
                <a:spcPts val="0"/>
              </a:spcAft>
              <a:buNone/>
            </a:pPr>
            <a:r>
              <a:t/>
            </a:r>
            <a:endParaRPr b="1" sz="1200">
              <a:latin typeface="Garamond"/>
              <a:ea typeface="Garamond"/>
              <a:cs typeface="Garamond"/>
              <a:sym typeface="Garamond"/>
            </a:endParaRPr>
          </a:p>
          <a:p>
            <a:pPr indent="-304800" lvl="1" marL="9144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DDF </a:t>
            </a:r>
            <a:endParaRPr b="1" sz="1200">
              <a:latin typeface="Garamond"/>
              <a:ea typeface="Garamond"/>
              <a:cs typeface="Garamond"/>
              <a:sym typeface="Garamond"/>
            </a:endParaRPr>
          </a:p>
          <a:p>
            <a:pPr indent="0" lvl="0" marL="457200" marR="0" rtl="0" algn="l">
              <a:lnSpc>
                <a:spcPct val="100000"/>
              </a:lnSpc>
              <a:spcBef>
                <a:spcPts val="0"/>
              </a:spcBef>
              <a:spcAft>
                <a:spcPts val="0"/>
              </a:spcAft>
              <a:buNone/>
            </a:pPr>
            <a:r>
              <a:t/>
            </a:r>
            <a:endParaRPr b="1" sz="1200">
              <a:latin typeface="Garamond"/>
              <a:ea typeface="Garamond"/>
              <a:cs typeface="Garamond"/>
              <a:sym typeface="Garamond"/>
            </a:endParaRPr>
          </a:p>
          <a:p>
            <a:pPr indent="-304800" lvl="2" marL="13716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Increase the number (up to 8 ? ):</a:t>
            </a:r>
            <a:endParaRPr b="1" sz="1200">
              <a:latin typeface="Garamond"/>
              <a:ea typeface="Garamond"/>
              <a:cs typeface="Garamond"/>
              <a:sym typeface="Garamond"/>
            </a:endParaRPr>
          </a:p>
          <a:p>
            <a:pPr indent="-304800" lvl="3" marL="18288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Dark Energy anisotropies (w0,w1)</a:t>
            </a:r>
            <a:endParaRPr b="1" sz="1200">
              <a:latin typeface="Garamond"/>
              <a:ea typeface="Garamond"/>
              <a:cs typeface="Garamond"/>
              <a:sym typeface="Garamond"/>
            </a:endParaRPr>
          </a:p>
          <a:p>
            <a:pPr indent="-304800" lvl="3" marL="18288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Synergy with space obs.</a:t>
            </a:r>
            <a:endParaRPr b="1" sz="1200">
              <a:latin typeface="Garamond"/>
              <a:ea typeface="Garamond"/>
              <a:cs typeface="Garamond"/>
              <a:sym typeface="Garamond"/>
            </a:endParaRPr>
          </a:p>
          <a:p>
            <a:pPr indent="0" lvl="0" marL="914400" marR="0" rtl="0" algn="l">
              <a:lnSpc>
                <a:spcPct val="100000"/>
              </a:lnSpc>
              <a:spcBef>
                <a:spcPts val="0"/>
              </a:spcBef>
              <a:spcAft>
                <a:spcPts val="0"/>
              </a:spcAft>
              <a:buNone/>
            </a:pPr>
            <a:r>
              <a:t/>
            </a:r>
            <a:endParaRPr b="1" sz="1200">
              <a:latin typeface="Garamond"/>
              <a:ea typeface="Garamond"/>
              <a:cs typeface="Garamond"/>
              <a:sym typeface="Garamond"/>
            </a:endParaRPr>
          </a:p>
          <a:p>
            <a:pPr indent="-304800" lvl="2" marL="13716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Increase z</a:t>
            </a:r>
            <a:r>
              <a:rPr b="1" baseline="-25000" lang="en" sz="1200">
                <a:latin typeface="Garamond"/>
                <a:ea typeface="Garamond"/>
                <a:cs typeface="Garamond"/>
                <a:sym typeface="Garamond"/>
              </a:rPr>
              <a:t>limit</a:t>
            </a:r>
            <a:r>
              <a:rPr b="1" lang="en" sz="1200">
                <a:latin typeface="Garamond"/>
                <a:ea typeface="Garamond"/>
                <a:cs typeface="Garamond"/>
                <a:sym typeface="Garamond"/>
              </a:rPr>
              <a:t> ?</a:t>
            </a:r>
            <a:endParaRPr b="1" sz="1200">
              <a:latin typeface="Garamond"/>
              <a:ea typeface="Garamond"/>
              <a:cs typeface="Garamond"/>
              <a:sym typeface="Garamond"/>
            </a:endParaRPr>
          </a:p>
          <a:p>
            <a:pPr indent="-304800" lvl="3" marL="18288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Increase season lengths ?</a:t>
            </a:r>
            <a:endParaRPr b="1" sz="1200">
              <a:latin typeface="Garamond"/>
              <a:ea typeface="Garamond"/>
              <a:cs typeface="Garamond"/>
              <a:sym typeface="Garamond"/>
            </a:endParaRPr>
          </a:p>
          <a:p>
            <a:pPr indent="-304800" lvl="3" marL="18288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Ultra Deep fields (2x DDF depth)?</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457200" marR="0" rtl="0" algn="l">
              <a:lnSpc>
                <a:spcPct val="100000"/>
              </a:lnSpc>
              <a:spcBef>
                <a:spcPts val="0"/>
              </a:spcBef>
              <a:spcAft>
                <a:spcPts val="0"/>
              </a:spcAft>
              <a:buNone/>
            </a:pPr>
            <a:r>
              <a:t/>
            </a:r>
            <a:endParaRPr b="1" sz="1200">
              <a:latin typeface="Garamond"/>
              <a:ea typeface="Garamond"/>
              <a:cs typeface="Garamond"/>
              <a:sym typeface="Garamond"/>
            </a:endParaRPr>
          </a:p>
          <a:p>
            <a:pPr indent="-304800" lvl="1" marL="9144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WFD </a:t>
            </a:r>
            <a:endParaRPr b="1" sz="1200">
              <a:latin typeface="Garamond"/>
              <a:ea typeface="Garamond"/>
              <a:cs typeface="Garamond"/>
              <a:sym typeface="Garamond"/>
            </a:endParaRPr>
          </a:p>
          <a:p>
            <a:pPr indent="0" lvl="0" marL="457200" marR="0" rtl="0" algn="l">
              <a:lnSpc>
                <a:spcPct val="100000"/>
              </a:lnSpc>
              <a:spcBef>
                <a:spcPts val="0"/>
              </a:spcBef>
              <a:spcAft>
                <a:spcPts val="0"/>
              </a:spcAft>
              <a:buNone/>
            </a:pPr>
            <a:r>
              <a:t/>
            </a:r>
            <a:endParaRPr b="1" sz="1200">
              <a:latin typeface="Garamond"/>
              <a:ea typeface="Garamond"/>
              <a:cs typeface="Garamond"/>
              <a:sym typeface="Garamond"/>
            </a:endParaRPr>
          </a:p>
          <a:p>
            <a:pPr indent="-304800" lvl="2" marL="13716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Huge variations seen between simulators</a:t>
            </a:r>
            <a:endParaRPr b="1" sz="1200">
              <a:latin typeface="Garamond"/>
              <a:ea typeface="Garamond"/>
              <a:cs typeface="Garamond"/>
              <a:sym typeface="Garamond"/>
            </a:endParaRPr>
          </a:p>
          <a:p>
            <a:pPr indent="-304800" lvl="2" marL="13716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Rolling cadence strategy tend to lead to highest z</a:t>
            </a:r>
            <a:r>
              <a:rPr b="1" baseline="-25000" lang="en" sz="1200">
                <a:latin typeface="Garamond"/>
                <a:ea typeface="Garamond"/>
                <a:cs typeface="Garamond"/>
                <a:sym typeface="Garamond"/>
              </a:rPr>
              <a:t>limit</a:t>
            </a:r>
            <a:r>
              <a:rPr b="1" lang="en" sz="1200">
                <a:latin typeface="Garamond"/>
                <a:ea typeface="Garamond"/>
                <a:cs typeface="Garamond"/>
                <a:sym typeface="Garamond"/>
              </a:rPr>
              <a:t> values</a:t>
            </a:r>
            <a:endParaRPr b="1" sz="1200">
              <a:latin typeface="Garamond"/>
              <a:ea typeface="Garamond"/>
              <a:cs typeface="Garamond"/>
              <a:sym typeface="Garamond"/>
            </a:endParaRPr>
          </a:p>
          <a:p>
            <a:pPr indent="-304800" lvl="2" marL="1371600" marR="0" rtl="0" algn="l">
              <a:lnSpc>
                <a:spcPct val="100000"/>
              </a:lnSpc>
              <a:spcBef>
                <a:spcPts val="0"/>
              </a:spcBef>
              <a:spcAft>
                <a:spcPts val="0"/>
              </a:spcAft>
              <a:buSzPts val="1200"/>
              <a:buFont typeface="Garamond"/>
              <a:buChar char="■"/>
            </a:pPr>
            <a:r>
              <a:rPr b="1" lang="en" sz="1200">
                <a:latin typeface="Garamond"/>
                <a:ea typeface="Garamond"/>
                <a:cs typeface="Garamond"/>
                <a:sym typeface="Garamond"/>
              </a:rPr>
              <a:t>Better cadence in g would help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0" lvl="0" marL="0" marR="0" rtl="0" algn="l">
              <a:lnSpc>
                <a:spcPct val="100000"/>
              </a:lnSpc>
              <a:spcBef>
                <a:spcPts val="0"/>
              </a:spcBef>
              <a:spcAft>
                <a:spcPts val="0"/>
              </a:spcAft>
              <a:buNone/>
            </a:pPr>
            <a:r>
              <a:t/>
            </a:r>
            <a:endParaRPr b="1" sz="1200">
              <a:latin typeface="Garamond"/>
              <a:ea typeface="Garamond"/>
              <a:cs typeface="Garamond"/>
              <a:sym typeface="Garamond"/>
            </a:endParaRPr>
          </a:p>
          <a:p>
            <a:pPr indent="-304800" lvl="0" marL="457200" marR="0" rtl="0" algn="just">
              <a:lnSpc>
                <a:spcPct val="100000"/>
              </a:lnSpc>
              <a:spcBef>
                <a:spcPts val="0"/>
              </a:spcBef>
              <a:spcAft>
                <a:spcPts val="0"/>
              </a:spcAft>
              <a:buSzPts val="1200"/>
              <a:buFont typeface="Garamond"/>
              <a:buChar char="●"/>
            </a:pPr>
            <a:r>
              <a:rPr b="1" lang="en" sz="1200">
                <a:latin typeface="Garamond"/>
                <a:ea typeface="Garamond"/>
                <a:cs typeface="Garamond"/>
                <a:sym typeface="Garamond"/>
              </a:rPr>
              <a:t>A call for white papers on LSST cadence optimization will be made soon. We will use the tools developed (and probably many more) up to now to estimate the best observing strategy from the SN science point of view.</a:t>
            </a:r>
            <a:endParaRPr b="1" sz="1200">
              <a:latin typeface="Garamond"/>
              <a:ea typeface="Garamond"/>
              <a:cs typeface="Garamond"/>
              <a:sym typeface="Garamond"/>
            </a:endParaRPr>
          </a:p>
        </p:txBody>
      </p:sp>
      <p:sp>
        <p:nvSpPr>
          <p:cNvPr id="474" name="Shape 474"/>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pic>
        <p:nvPicPr>
          <p:cNvPr id="475" name="Shape 475"/>
          <p:cNvPicPr preferRelativeResize="0"/>
          <p:nvPr/>
        </p:nvPicPr>
        <p:blipFill>
          <a:blip r:embed="rId3">
            <a:alphaModFix/>
          </a:blip>
          <a:stretch>
            <a:fillRect/>
          </a:stretch>
        </p:blipFill>
        <p:spPr>
          <a:xfrm>
            <a:off x="5146100" y="787750"/>
            <a:ext cx="3837575" cy="2617125"/>
          </a:xfrm>
          <a:prstGeom prst="rect">
            <a:avLst/>
          </a:prstGeom>
          <a:noFill/>
          <a:ln>
            <a:noFill/>
          </a:ln>
        </p:spPr>
      </p:pic>
      <p:sp>
        <p:nvSpPr>
          <p:cNvPr id="476" name="Shape 476"/>
          <p:cNvSpPr txBox="1"/>
          <p:nvPr/>
        </p:nvSpPr>
        <p:spPr>
          <a:xfrm>
            <a:off x="7298325" y="787750"/>
            <a:ext cx="1542900" cy="30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200">
                <a:solidFill>
                  <a:srgbClr val="0000FF"/>
                </a:solidFill>
                <a:latin typeface="Garamond"/>
                <a:ea typeface="Garamond"/>
                <a:cs typeface="Garamond"/>
                <a:sym typeface="Garamond"/>
              </a:rPr>
              <a:t>WFIRST CVZ</a:t>
            </a:r>
            <a:endParaRPr b="1" sz="1200">
              <a:solidFill>
                <a:srgbClr val="0000FF"/>
              </a:solidFill>
              <a:latin typeface="Garamond"/>
              <a:ea typeface="Garamond"/>
              <a:cs typeface="Garamond"/>
              <a:sym typeface="Garamond"/>
            </a:endParaRPr>
          </a:p>
        </p:txBody>
      </p:sp>
      <p:cxnSp>
        <p:nvCxnSpPr>
          <p:cNvPr id="477" name="Shape 477"/>
          <p:cNvCxnSpPr>
            <a:stCxn id="476" idx="2"/>
          </p:cNvCxnSpPr>
          <p:nvPr/>
        </p:nvCxnSpPr>
        <p:spPr>
          <a:xfrm flipH="1">
            <a:off x="7344075" y="1089550"/>
            <a:ext cx="725700" cy="332700"/>
          </a:xfrm>
          <a:prstGeom prst="straightConnector1">
            <a:avLst/>
          </a:prstGeom>
          <a:noFill/>
          <a:ln cap="flat" cmpd="sng" w="9525">
            <a:solidFill>
              <a:srgbClr val="0000FF"/>
            </a:solidFill>
            <a:prstDash val="solid"/>
            <a:round/>
            <a:headEnd len="med" w="med" type="none"/>
            <a:tailEnd len="med" w="med" type="triangle"/>
          </a:ln>
        </p:spPr>
      </p:cxnSp>
      <p:cxnSp>
        <p:nvCxnSpPr>
          <p:cNvPr id="478" name="Shape 478"/>
          <p:cNvCxnSpPr>
            <a:stCxn id="476" idx="2"/>
          </p:cNvCxnSpPr>
          <p:nvPr/>
        </p:nvCxnSpPr>
        <p:spPr>
          <a:xfrm flipH="1">
            <a:off x="6387375" y="1089550"/>
            <a:ext cx="1682400" cy="15741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0" sz="3700" strike="noStrike">
              <a:solidFill>
                <a:srgbClr val="000000"/>
              </a:solidFill>
              <a:latin typeface="Arial"/>
              <a:ea typeface="Arial"/>
              <a:cs typeface="Arial"/>
              <a:sym typeface="Arial"/>
            </a:endParaRPr>
          </a:p>
        </p:txBody>
      </p:sp>
      <p:sp>
        <p:nvSpPr>
          <p:cNvPr id="144" name="Shape 144"/>
          <p:cNvSpPr txBox="1"/>
          <p:nvPr/>
        </p:nvSpPr>
        <p:spPr>
          <a:xfrm>
            <a:off x="457172" y="1034187"/>
            <a:ext cx="8228700" cy="408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145" name="Shape 145"/>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pic>
        <p:nvPicPr>
          <p:cNvPr id="146" name="Shape 146"/>
          <p:cNvPicPr preferRelativeResize="0"/>
          <p:nvPr/>
        </p:nvPicPr>
        <p:blipFill rotWithShape="1">
          <a:blip r:embed="rId3">
            <a:alphaModFix/>
          </a:blip>
          <a:srcRect b="0" l="0" r="0" t="0"/>
          <a:stretch/>
        </p:blipFill>
        <p:spPr>
          <a:xfrm>
            <a:off x="1990650" y="1034174"/>
            <a:ext cx="4189451" cy="3769925"/>
          </a:xfrm>
          <a:prstGeom prst="rect">
            <a:avLst/>
          </a:prstGeom>
          <a:noFill/>
          <a:ln>
            <a:noFill/>
          </a:ln>
        </p:spPr>
      </p:pic>
      <p:cxnSp>
        <p:nvCxnSpPr>
          <p:cNvPr id="147" name="Shape 147"/>
          <p:cNvCxnSpPr/>
          <p:nvPr/>
        </p:nvCxnSpPr>
        <p:spPr>
          <a:xfrm rot="10800000">
            <a:off x="1698066" y="1143158"/>
            <a:ext cx="0" cy="3537900"/>
          </a:xfrm>
          <a:prstGeom prst="straightConnector1">
            <a:avLst/>
          </a:prstGeom>
          <a:noFill/>
          <a:ln cap="flat" cmpd="sng" w="36000">
            <a:solidFill>
              <a:srgbClr val="FF6600"/>
            </a:solidFill>
            <a:prstDash val="solid"/>
            <a:round/>
            <a:headEnd len="sm" w="sm" type="none"/>
            <a:tailEnd len="med" w="med" type="triangle"/>
          </a:ln>
        </p:spPr>
      </p:cxnSp>
      <p:cxnSp>
        <p:nvCxnSpPr>
          <p:cNvPr id="148" name="Shape 148"/>
          <p:cNvCxnSpPr/>
          <p:nvPr/>
        </p:nvCxnSpPr>
        <p:spPr>
          <a:xfrm>
            <a:off x="1871109" y="4952920"/>
            <a:ext cx="4550700" cy="29400"/>
          </a:xfrm>
          <a:prstGeom prst="straightConnector1">
            <a:avLst/>
          </a:prstGeom>
          <a:noFill/>
          <a:ln cap="flat" cmpd="sng" w="36000">
            <a:solidFill>
              <a:srgbClr val="FF6600"/>
            </a:solidFill>
            <a:prstDash val="solid"/>
            <a:round/>
            <a:headEnd len="sm" w="sm" type="none"/>
            <a:tailEnd len="med" w="med" type="triangle"/>
          </a:ln>
        </p:spPr>
      </p:cxnSp>
      <p:sp>
        <p:nvSpPr>
          <p:cNvPr id="149" name="Shape 149"/>
          <p:cNvSpPr txBox="1"/>
          <p:nvPr/>
        </p:nvSpPr>
        <p:spPr>
          <a:xfrm>
            <a:off x="2743030" y="1251911"/>
            <a:ext cx="1893900" cy="2262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FF00CC"/>
                </a:solidFill>
                <a:latin typeface="Times New Roman"/>
                <a:ea typeface="Times New Roman"/>
                <a:cs typeface="Times New Roman"/>
                <a:sym typeface="Times New Roman"/>
              </a:rPr>
              <a:t>Hubble diagram</a:t>
            </a:r>
            <a:endParaRPr b="0" sz="1500" strike="noStrike">
              <a:solidFill>
                <a:srgbClr val="000000"/>
              </a:solidFill>
              <a:latin typeface="Arial"/>
              <a:ea typeface="Arial"/>
              <a:cs typeface="Arial"/>
              <a:sym typeface="Arial"/>
            </a:endParaRPr>
          </a:p>
        </p:txBody>
      </p:sp>
      <p:sp>
        <p:nvSpPr>
          <p:cNvPr id="150" name="Shape 150"/>
          <p:cNvSpPr txBox="1"/>
          <p:nvPr/>
        </p:nvSpPr>
        <p:spPr>
          <a:xfrm rot="-5400000">
            <a:off x="487234" y="2301772"/>
            <a:ext cx="1775400" cy="5463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sp>
        <p:nvSpPr>
          <p:cNvPr id="151" name="Shape 151"/>
          <p:cNvSpPr txBox="1"/>
          <p:nvPr/>
        </p:nvSpPr>
        <p:spPr>
          <a:xfrm>
            <a:off x="5551370" y="5096639"/>
            <a:ext cx="28737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Redshift</a:t>
            </a:r>
            <a:endParaRPr b="0" sz="1500" strike="noStrike">
              <a:solidFill>
                <a:srgbClr val="000000"/>
              </a:solidFill>
              <a:latin typeface="Arial"/>
              <a:ea typeface="Arial"/>
              <a:cs typeface="Arial"/>
              <a:sym typeface="Arial"/>
            </a:endParaRPr>
          </a:p>
        </p:txBody>
      </p:sp>
      <p:sp>
        <p:nvSpPr>
          <p:cNvPr id="152" name="Shape 152"/>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sp>
        <p:nvSpPr>
          <p:cNvPr id="153" name="Shape 153"/>
          <p:cNvSpPr txBox="1"/>
          <p:nvPr/>
        </p:nvSpPr>
        <p:spPr>
          <a:xfrm rot="5400000">
            <a:off x="5150375" y="2744400"/>
            <a:ext cx="2392200" cy="22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6AA84F"/>
                </a:solidFill>
                <a:latin typeface="Garamond"/>
                <a:ea typeface="Garamond"/>
                <a:cs typeface="Garamond"/>
                <a:sym typeface="Garamond"/>
              </a:rPr>
              <a:t>M. Betoule et al. A&amp;A, Vol. 568,id.A122</a:t>
            </a:r>
            <a:endParaRPr b="1" sz="1000">
              <a:solidFill>
                <a:srgbClr val="6AA84F"/>
              </a:solidFill>
              <a:latin typeface="Garamond"/>
              <a:ea typeface="Garamond"/>
              <a:cs typeface="Garamond"/>
              <a:sym typeface="Garamond"/>
            </a:endParaRPr>
          </a:p>
        </p:txBody>
      </p:sp>
      <p:sp>
        <p:nvSpPr>
          <p:cNvPr id="154" name="Shape 154"/>
          <p:cNvSpPr txBox="1"/>
          <p:nvPr/>
        </p:nvSpPr>
        <p:spPr>
          <a:xfrm>
            <a:off x="4572000" y="2770975"/>
            <a:ext cx="1893900" cy="33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latin typeface="Garamond"/>
                <a:ea typeface="Garamond"/>
                <a:cs typeface="Garamond"/>
                <a:sym typeface="Garamond"/>
              </a:rPr>
              <a:t>~ 740 </a:t>
            </a:r>
            <a:r>
              <a:rPr b="1" lang="en">
                <a:latin typeface="Garamond"/>
                <a:ea typeface="Garamond"/>
                <a:cs typeface="Garamond"/>
                <a:sym typeface="Garamond"/>
              </a:rPr>
              <a:t>Supernovae</a:t>
            </a:r>
            <a:endParaRPr b="1">
              <a:latin typeface="Garamond"/>
              <a:ea typeface="Garamond"/>
              <a:cs typeface="Garamond"/>
              <a:sym typeface="Garamond"/>
            </a:endParaRPr>
          </a:p>
        </p:txBody>
      </p:sp>
      <p:cxnSp>
        <p:nvCxnSpPr>
          <p:cNvPr id="155" name="Shape 155"/>
          <p:cNvCxnSpPr/>
          <p:nvPr/>
        </p:nvCxnSpPr>
        <p:spPr>
          <a:xfrm rot="10800000">
            <a:off x="4740800" y="1767150"/>
            <a:ext cx="146700" cy="1025700"/>
          </a:xfrm>
          <a:prstGeom prst="straightConnector1">
            <a:avLst/>
          </a:prstGeom>
          <a:noFill/>
          <a:ln cap="flat" cmpd="sng" w="9525">
            <a:solidFill>
              <a:srgbClr val="000000"/>
            </a:solidFill>
            <a:prstDash val="solid"/>
            <a:round/>
            <a:headEnd len="med" w="med" type="none"/>
            <a:tailEnd len="med" w="med" type="triangle"/>
          </a:ln>
        </p:spPr>
      </p:cxnSp>
      <p:cxnSp>
        <p:nvCxnSpPr>
          <p:cNvPr id="156" name="Shape 156"/>
          <p:cNvCxnSpPr/>
          <p:nvPr/>
        </p:nvCxnSpPr>
        <p:spPr>
          <a:xfrm rot="10800000">
            <a:off x="4011975" y="1893600"/>
            <a:ext cx="694500" cy="882000"/>
          </a:xfrm>
          <a:prstGeom prst="straightConnector1">
            <a:avLst/>
          </a:prstGeom>
          <a:noFill/>
          <a:ln cap="flat" cmpd="sng" w="9525">
            <a:solidFill>
              <a:srgbClr val="000000"/>
            </a:solidFill>
            <a:prstDash val="solid"/>
            <a:round/>
            <a:headEnd len="med" w="med" type="none"/>
            <a:tailEnd len="med" w="med" type="triangle"/>
          </a:ln>
        </p:spPr>
      </p:cxnSp>
      <p:cxnSp>
        <p:nvCxnSpPr>
          <p:cNvPr id="157" name="Shape 157"/>
          <p:cNvCxnSpPr>
            <a:stCxn id="154" idx="1"/>
          </p:cNvCxnSpPr>
          <p:nvPr/>
        </p:nvCxnSpPr>
        <p:spPr>
          <a:xfrm rot="10800000">
            <a:off x="3378900" y="2163625"/>
            <a:ext cx="1193100" cy="775500"/>
          </a:xfrm>
          <a:prstGeom prst="straightConnector1">
            <a:avLst/>
          </a:prstGeom>
          <a:noFill/>
          <a:ln cap="flat" cmpd="sng" w="9525">
            <a:solidFill>
              <a:srgbClr val="000000"/>
            </a:solidFill>
            <a:prstDash val="solid"/>
            <a:round/>
            <a:headEnd len="med" w="med" type="none"/>
            <a:tailEnd len="med" w="med" type="triangle"/>
          </a:ln>
        </p:spPr>
      </p:cxnSp>
      <p:cxnSp>
        <p:nvCxnSpPr>
          <p:cNvPr id="158" name="Shape 158"/>
          <p:cNvCxnSpPr>
            <a:stCxn id="154" idx="1"/>
          </p:cNvCxnSpPr>
          <p:nvPr/>
        </p:nvCxnSpPr>
        <p:spPr>
          <a:xfrm rot="10800000">
            <a:off x="2637600" y="2930725"/>
            <a:ext cx="1934400" cy="8400"/>
          </a:xfrm>
          <a:prstGeom prst="straightConnector1">
            <a:avLst/>
          </a:prstGeom>
          <a:noFill/>
          <a:ln cap="flat" cmpd="sng" w="9525">
            <a:solidFill>
              <a:srgbClr val="000000"/>
            </a:solidFill>
            <a:prstDash val="solid"/>
            <a:round/>
            <a:headEnd len="med" w="med" type="none"/>
            <a:tailEnd len="med" w="med" type="triangle"/>
          </a:ln>
        </p:spPr>
      </p:cxnSp>
      <p:sp>
        <p:nvSpPr>
          <p:cNvPr id="159" name="Shape 159"/>
          <p:cNvSpPr txBox="1"/>
          <p:nvPr/>
        </p:nvSpPr>
        <p:spPr>
          <a:xfrm>
            <a:off x="6512850" y="1893600"/>
            <a:ext cx="2267100" cy="8820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b="1" lang="en" sz="1200">
                <a:solidFill>
                  <a:srgbClr val="0000FF"/>
                </a:solidFill>
                <a:latin typeface="Garamond"/>
                <a:ea typeface="Garamond"/>
                <a:cs typeface="Garamond"/>
                <a:sym typeface="Garamond"/>
              </a:rPr>
              <a:t>Cosmology (fit)</a:t>
            </a:r>
            <a:endParaRPr b="1" sz="1200">
              <a:solidFill>
                <a:srgbClr val="0000FF"/>
              </a:solidFill>
              <a:latin typeface="Garamond"/>
              <a:ea typeface="Garamond"/>
              <a:cs typeface="Garamond"/>
              <a:sym typeface="Garamond"/>
            </a:endParaRPr>
          </a:p>
          <a:p>
            <a:pPr indent="0" lvl="0" marL="0">
              <a:spcBef>
                <a:spcPts val="0"/>
              </a:spcBef>
              <a:spcAft>
                <a:spcPts val="0"/>
              </a:spcAft>
              <a:buNone/>
            </a:pPr>
            <a:r>
              <a:t/>
            </a:r>
            <a:endParaRPr b="1" sz="1200">
              <a:solidFill>
                <a:srgbClr val="0000FF"/>
              </a:solidFill>
              <a:latin typeface="Garamond"/>
              <a:ea typeface="Garamond"/>
              <a:cs typeface="Garamond"/>
              <a:sym typeface="Garamond"/>
            </a:endParaRPr>
          </a:p>
          <a:p>
            <a:pPr indent="0" lvl="0" marL="0">
              <a:spcBef>
                <a:spcPts val="0"/>
              </a:spcBef>
              <a:spcAft>
                <a:spcPts val="0"/>
              </a:spcAft>
              <a:buNone/>
            </a:pPr>
            <a:r>
              <a:rPr b="1" lang="en" sz="1200">
                <a:solidFill>
                  <a:srgbClr val="0000FF"/>
                </a:solidFill>
                <a:latin typeface="Garamond"/>
                <a:ea typeface="Garamond"/>
                <a:cs typeface="Garamond"/>
                <a:sym typeface="Garamond"/>
              </a:rPr>
              <a:t>-&gt; Dark Energy constraints</a:t>
            </a:r>
            <a:endParaRPr b="1" sz="1200">
              <a:solidFill>
                <a:srgbClr val="0000FF"/>
              </a:solidFill>
              <a:latin typeface="Garamond"/>
              <a:ea typeface="Garamond"/>
              <a:cs typeface="Garamond"/>
              <a:sym typeface="Garamond"/>
            </a:endParaRPr>
          </a:p>
        </p:txBody>
      </p:sp>
      <p:cxnSp>
        <p:nvCxnSpPr>
          <p:cNvPr id="160" name="Shape 160"/>
          <p:cNvCxnSpPr>
            <a:stCxn id="159" idx="0"/>
          </p:cNvCxnSpPr>
          <p:nvPr/>
        </p:nvCxnSpPr>
        <p:spPr>
          <a:xfrm flipH="1" rot="5400000">
            <a:off x="6747150" y="994350"/>
            <a:ext cx="557400" cy="1241100"/>
          </a:xfrm>
          <a:prstGeom prst="bentConnector2">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0" sz="3700" strike="noStrike">
              <a:solidFill>
                <a:srgbClr val="000000"/>
              </a:solidFill>
              <a:latin typeface="Arial"/>
              <a:ea typeface="Arial"/>
              <a:cs typeface="Arial"/>
              <a:sym typeface="Arial"/>
            </a:endParaRPr>
          </a:p>
        </p:txBody>
      </p:sp>
      <p:sp>
        <p:nvSpPr>
          <p:cNvPr id="166" name="Shape 166"/>
          <p:cNvSpPr txBox="1"/>
          <p:nvPr/>
        </p:nvSpPr>
        <p:spPr>
          <a:xfrm>
            <a:off x="457172" y="1034187"/>
            <a:ext cx="8228700" cy="408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167" name="Shape 167"/>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pic>
        <p:nvPicPr>
          <p:cNvPr id="168" name="Shape 168"/>
          <p:cNvPicPr preferRelativeResize="0"/>
          <p:nvPr/>
        </p:nvPicPr>
        <p:blipFill rotWithShape="1">
          <a:blip r:embed="rId3">
            <a:alphaModFix/>
          </a:blip>
          <a:srcRect b="0" l="0" r="0" t="0"/>
          <a:stretch/>
        </p:blipFill>
        <p:spPr>
          <a:xfrm>
            <a:off x="1990650" y="1034174"/>
            <a:ext cx="4189451" cy="3769925"/>
          </a:xfrm>
          <a:prstGeom prst="rect">
            <a:avLst/>
          </a:prstGeom>
          <a:noFill/>
          <a:ln>
            <a:noFill/>
          </a:ln>
        </p:spPr>
      </p:pic>
      <p:cxnSp>
        <p:nvCxnSpPr>
          <p:cNvPr id="169" name="Shape 169"/>
          <p:cNvCxnSpPr/>
          <p:nvPr/>
        </p:nvCxnSpPr>
        <p:spPr>
          <a:xfrm rot="10800000">
            <a:off x="1698066" y="1143158"/>
            <a:ext cx="0" cy="3537900"/>
          </a:xfrm>
          <a:prstGeom prst="straightConnector1">
            <a:avLst/>
          </a:prstGeom>
          <a:noFill/>
          <a:ln cap="flat" cmpd="sng" w="36000">
            <a:solidFill>
              <a:srgbClr val="FF6600"/>
            </a:solidFill>
            <a:prstDash val="solid"/>
            <a:round/>
            <a:headEnd len="sm" w="sm" type="none"/>
            <a:tailEnd len="med" w="med" type="triangle"/>
          </a:ln>
        </p:spPr>
      </p:cxnSp>
      <p:cxnSp>
        <p:nvCxnSpPr>
          <p:cNvPr id="170" name="Shape 170"/>
          <p:cNvCxnSpPr/>
          <p:nvPr/>
        </p:nvCxnSpPr>
        <p:spPr>
          <a:xfrm>
            <a:off x="1871109" y="4952920"/>
            <a:ext cx="4550700" cy="29400"/>
          </a:xfrm>
          <a:prstGeom prst="straightConnector1">
            <a:avLst/>
          </a:prstGeom>
          <a:noFill/>
          <a:ln cap="flat" cmpd="sng" w="36000">
            <a:solidFill>
              <a:srgbClr val="FF6600"/>
            </a:solidFill>
            <a:prstDash val="solid"/>
            <a:round/>
            <a:headEnd len="sm" w="sm" type="none"/>
            <a:tailEnd len="med" w="med" type="triangle"/>
          </a:ln>
        </p:spPr>
      </p:cxnSp>
      <p:sp>
        <p:nvSpPr>
          <p:cNvPr id="171" name="Shape 171"/>
          <p:cNvSpPr txBox="1"/>
          <p:nvPr/>
        </p:nvSpPr>
        <p:spPr>
          <a:xfrm>
            <a:off x="2743030" y="1251911"/>
            <a:ext cx="1893900" cy="2262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FF00CC"/>
                </a:solidFill>
                <a:latin typeface="Times New Roman"/>
                <a:ea typeface="Times New Roman"/>
                <a:cs typeface="Times New Roman"/>
                <a:sym typeface="Times New Roman"/>
              </a:rPr>
              <a:t>Hubble diagram</a:t>
            </a:r>
            <a:endParaRPr b="0" sz="1500" strike="noStrike">
              <a:solidFill>
                <a:srgbClr val="000000"/>
              </a:solidFill>
              <a:latin typeface="Arial"/>
              <a:ea typeface="Arial"/>
              <a:cs typeface="Arial"/>
              <a:sym typeface="Arial"/>
            </a:endParaRPr>
          </a:p>
        </p:txBody>
      </p:sp>
      <p:sp>
        <p:nvSpPr>
          <p:cNvPr id="172" name="Shape 172"/>
          <p:cNvSpPr txBox="1"/>
          <p:nvPr/>
        </p:nvSpPr>
        <p:spPr>
          <a:xfrm rot="-5400000">
            <a:off x="487234" y="2301772"/>
            <a:ext cx="1775400" cy="5463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sp>
        <p:nvSpPr>
          <p:cNvPr id="173" name="Shape 173"/>
          <p:cNvSpPr txBox="1"/>
          <p:nvPr/>
        </p:nvSpPr>
        <p:spPr>
          <a:xfrm>
            <a:off x="5551370" y="5096639"/>
            <a:ext cx="28737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Redshift</a:t>
            </a:r>
            <a:endParaRPr b="0" sz="1500" strike="noStrike">
              <a:solidFill>
                <a:srgbClr val="000000"/>
              </a:solidFill>
              <a:latin typeface="Arial"/>
              <a:ea typeface="Arial"/>
              <a:cs typeface="Arial"/>
              <a:sym typeface="Arial"/>
            </a:endParaRPr>
          </a:p>
        </p:txBody>
      </p:sp>
      <p:sp>
        <p:nvSpPr>
          <p:cNvPr id="174" name="Shape 174"/>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sp>
        <p:nvSpPr>
          <p:cNvPr id="175" name="Shape 175"/>
          <p:cNvSpPr txBox="1"/>
          <p:nvPr/>
        </p:nvSpPr>
        <p:spPr>
          <a:xfrm rot="5400000">
            <a:off x="5150375" y="2744400"/>
            <a:ext cx="2392200" cy="22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6AA84F"/>
                </a:solidFill>
                <a:latin typeface="Garamond"/>
                <a:ea typeface="Garamond"/>
                <a:cs typeface="Garamond"/>
                <a:sym typeface="Garamond"/>
              </a:rPr>
              <a:t>M. Betoule et al. A&amp;A, Vol. 568,id.A122</a:t>
            </a:r>
            <a:endParaRPr b="1" sz="1000">
              <a:solidFill>
                <a:srgbClr val="6AA84F"/>
              </a:solidFill>
              <a:latin typeface="Garamond"/>
              <a:ea typeface="Garamond"/>
              <a:cs typeface="Garamond"/>
              <a:sym typeface="Garamond"/>
            </a:endParaRPr>
          </a:p>
        </p:txBody>
      </p:sp>
      <p:sp>
        <p:nvSpPr>
          <p:cNvPr id="176" name="Shape 176"/>
          <p:cNvSpPr txBox="1"/>
          <p:nvPr/>
        </p:nvSpPr>
        <p:spPr>
          <a:xfrm>
            <a:off x="4572000" y="2770975"/>
            <a:ext cx="1893900" cy="33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latin typeface="Garamond"/>
                <a:ea typeface="Garamond"/>
                <a:cs typeface="Garamond"/>
                <a:sym typeface="Garamond"/>
              </a:rPr>
              <a:t>~ 740 Supernovae</a:t>
            </a:r>
            <a:endParaRPr b="1">
              <a:latin typeface="Garamond"/>
              <a:ea typeface="Garamond"/>
              <a:cs typeface="Garamond"/>
              <a:sym typeface="Garamond"/>
            </a:endParaRPr>
          </a:p>
        </p:txBody>
      </p:sp>
      <p:cxnSp>
        <p:nvCxnSpPr>
          <p:cNvPr id="177" name="Shape 177"/>
          <p:cNvCxnSpPr/>
          <p:nvPr/>
        </p:nvCxnSpPr>
        <p:spPr>
          <a:xfrm rot="10800000">
            <a:off x="4740800" y="1767150"/>
            <a:ext cx="146700" cy="1025700"/>
          </a:xfrm>
          <a:prstGeom prst="straightConnector1">
            <a:avLst/>
          </a:prstGeom>
          <a:noFill/>
          <a:ln cap="flat" cmpd="sng" w="9525">
            <a:solidFill>
              <a:srgbClr val="000000"/>
            </a:solidFill>
            <a:prstDash val="solid"/>
            <a:round/>
            <a:headEnd len="med" w="med" type="none"/>
            <a:tailEnd len="med" w="med" type="triangle"/>
          </a:ln>
        </p:spPr>
      </p:cxnSp>
      <p:cxnSp>
        <p:nvCxnSpPr>
          <p:cNvPr id="178" name="Shape 178"/>
          <p:cNvCxnSpPr/>
          <p:nvPr/>
        </p:nvCxnSpPr>
        <p:spPr>
          <a:xfrm rot="10800000">
            <a:off x="4011975" y="1893600"/>
            <a:ext cx="694500" cy="882000"/>
          </a:xfrm>
          <a:prstGeom prst="straightConnector1">
            <a:avLst/>
          </a:prstGeom>
          <a:noFill/>
          <a:ln cap="flat" cmpd="sng" w="9525">
            <a:solidFill>
              <a:srgbClr val="000000"/>
            </a:solidFill>
            <a:prstDash val="solid"/>
            <a:round/>
            <a:headEnd len="med" w="med" type="none"/>
            <a:tailEnd len="med" w="med" type="triangle"/>
          </a:ln>
        </p:spPr>
      </p:cxnSp>
      <p:cxnSp>
        <p:nvCxnSpPr>
          <p:cNvPr id="179" name="Shape 179"/>
          <p:cNvCxnSpPr>
            <a:stCxn id="176" idx="1"/>
          </p:cNvCxnSpPr>
          <p:nvPr/>
        </p:nvCxnSpPr>
        <p:spPr>
          <a:xfrm rot="10800000">
            <a:off x="3378900" y="2163625"/>
            <a:ext cx="1193100" cy="775500"/>
          </a:xfrm>
          <a:prstGeom prst="straightConnector1">
            <a:avLst/>
          </a:prstGeom>
          <a:noFill/>
          <a:ln cap="flat" cmpd="sng" w="9525">
            <a:solidFill>
              <a:srgbClr val="000000"/>
            </a:solidFill>
            <a:prstDash val="solid"/>
            <a:round/>
            <a:headEnd len="med" w="med" type="none"/>
            <a:tailEnd len="med" w="med" type="triangle"/>
          </a:ln>
        </p:spPr>
      </p:cxnSp>
      <p:cxnSp>
        <p:nvCxnSpPr>
          <p:cNvPr id="180" name="Shape 180"/>
          <p:cNvCxnSpPr>
            <a:stCxn id="176" idx="1"/>
          </p:cNvCxnSpPr>
          <p:nvPr/>
        </p:nvCxnSpPr>
        <p:spPr>
          <a:xfrm rot="10800000">
            <a:off x="2637600" y="2930725"/>
            <a:ext cx="1934400" cy="8400"/>
          </a:xfrm>
          <a:prstGeom prst="straightConnector1">
            <a:avLst/>
          </a:prstGeom>
          <a:noFill/>
          <a:ln cap="flat" cmpd="sng" w="9525">
            <a:solidFill>
              <a:srgbClr val="000000"/>
            </a:solidFill>
            <a:prstDash val="solid"/>
            <a:round/>
            <a:headEnd len="med" w="med" type="none"/>
            <a:tailEnd len="med" w="med" type="triangle"/>
          </a:ln>
        </p:spPr>
      </p:cxnSp>
      <p:sp>
        <p:nvSpPr>
          <p:cNvPr id="181" name="Shape 181"/>
          <p:cNvSpPr txBox="1"/>
          <p:nvPr/>
        </p:nvSpPr>
        <p:spPr>
          <a:xfrm>
            <a:off x="6512850" y="1893600"/>
            <a:ext cx="2267100" cy="882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200">
                <a:solidFill>
                  <a:srgbClr val="0000FF"/>
                </a:solidFill>
                <a:latin typeface="Garamond"/>
                <a:ea typeface="Garamond"/>
                <a:cs typeface="Garamond"/>
                <a:sym typeface="Garamond"/>
              </a:rPr>
              <a:t>Cosmology (fit)</a:t>
            </a:r>
            <a:endParaRPr b="1" sz="1200">
              <a:solidFill>
                <a:srgbClr val="0000FF"/>
              </a:solidFill>
              <a:latin typeface="Garamond"/>
              <a:ea typeface="Garamond"/>
              <a:cs typeface="Garamond"/>
              <a:sym typeface="Garamond"/>
            </a:endParaRPr>
          </a:p>
          <a:p>
            <a:pPr indent="0" lvl="0" marL="0" rtl="0">
              <a:spcBef>
                <a:spcPts val="0"/>
              </a:spcBef>
              <a:spcAft>
                <a:spcPts val="0"/>
              </a:spcAft>
              <a:buNone/>
            </a:pPr>
            <a:r>
              <a:t/>
            </a:r>
            <a:endParaRPr b="1" sz="1200">
              <a:solidFill>
                <a:srgbClr val="0000FF"/>
              </a:solidFill>
              <a:latin typeface="Garamond"/>
              <a:ea typeface="Garamond"/>
              <a:cs typeface="Garamond"/>
              <a:sym typeface="Garamond"/>
            </a:endParaRPr>
          </a:p>
          <a:p>
            <a:pPr indent="0" lvl="0" marL="0" rtl="0">
              <a:spcBef>
                <a:spcPts val="0"/>
              </a:spcBef>
              <a:spcAft>
                <a:spcPts val="0"/>
              </a:spcAft>
              <a:buNone/>
            </a:pPr>
            <a:r>
              <a:rPr b="1" lang="en" sz="1200">
                <a:solidFill>
                  <a:srgbClr val="0000FF"/>
                </a:solidFill>
                <a:latin typeface="Garamond"/>
                <a:ea typeface="Garamond"/>
                <a:cs typeface="Garamond"/>
                <a:sym typeface="Garamond"/>
              </a:rPr>
              <a:t>-&gt; Dark Energy constraints</a:t>
            </a:r>
            <a:endParaRPr b="1" sz="1200">
              <a:solidFill>
                <a:srgbClr val="0000FF"/>
              </a:solidFill>
              <a:latin typeface="Garamond"/>
              <a:ea typeface="Garamond"/>
              <a:cs typeface="Garamond"/>
              <a:sym typeface="Garamond"/>
            </a:endParaRPr>
          </a:p>
        </p:txBody>
      </p:sp>
      <p:cxnSp>
        <p:nvCxnSpPr>
          <p:cNvPr id="182" name="Shape 182"/>
          <p:cNvCxnSpPr>
            <a:stCxn id="181" idx="0"/>
          </p:cNvCxnSpPr>
          <p:nvPr/>
        </p:nvCxnSpPr>
        <p:spPr>
          <a:xfrm flipH="1" rot="5400000">
            <a:off x="6747150" y="994350"/>
            <a:ext cx="557400" cy="1241100"/>
          </a:xfrm>
          <a:prstGeom prst="bentConnector2">
            <a:avLst/>
          </a:prstGeom>
          <a:noFill/>
          <a:ln cap="flat" cmpd="sng" w="9525">
            <a:solidFill>
              <a:srgbClr val="0000FF"/>
            </a:solidFill>
            <a:prstDash val="solid"/>
            <a:round/>
            <a:headEnd len="med" w="med" type="none"/>
            <a:tailEnd len="med" w="med" type="triangle"/>
          </a:ln>
        </p:spPr>
      </p:cxnSp>
      <p:sp>
        <p:nvSpPr>
          <p:cNvPr id="183" name="Shape 183"/>
          <p:cNvSpPr txBox="1"/>
          <p:nvPr/>
        </p:nvSpPr>
        <p:spPr>
          <a:xfrm>
            <a:off x="4071125" y="3134451"/>
            <a:ext cx="4550700" cy="16695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latin typeface="Garamond"/>
                <a:ea typeface="Garamond"/>
                <a:cs typeface="Garamond"/>
                <a:sym typeface="Garamond"/>
              </a:rPr>
              <a:t>LSST : type Ia Supernovae for Hubble diagram</a:t>
            </a:r>
            <a:endParaRPr b="1">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a:p>
            <a:pPr indent="-317500" lvl="0" marL="457200" rtl="0">
              <a:spcBef>
                <a:spcPts val="0"/>
              </a:spcBef>
              <a:spcAft>
                <a:spcPts val="0"/>
              </a:spcAft>
              <a:buSzPts val="1400"/>
              <a:buFont typeface="Garamond"/>
              <a:buChar char="➔"/>
            </a:pPr>
            <a:r>
              <a:rPr b="1" lang="en">
                <a:latin typeface="Garamond"/>
                <a:ea typeface="Garamond"/>
                <a:cs typeface="Garamond"/>
                <a:sym typeface="Garamond"/>
              </a:rPr>
              <a:t>large sample (x few 100)</a:t>
            </a:r>
            <a:endParaRPr b="1">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a:p>
            <a:pPr indent="-317500" lvl="0" marL="457200" rtl="0">
              <a:spcBef>
                <a:spcPts val="0"/>
              </a:spcBef>
              <a:spcAft>
                <a:spcPts val="0"/>
              </a:spcAft>
              <a:buSzPts val="1400"/>
              <a:buFont typeface="Garamond"/>
              <a:buChar char="➔"/>
            </a:pPr>
            <a:r>
              <a:rPr b="1" lang="en">
                <a:latin typeface="Garamond"/>
                <a:ea typeface="Garamond"/>
                <a:cs typeface="Garamond"/>
                <a:sym typeface="Garamond"/>
              </a:rPr>
              <a:t>well calibrated (photometry) well measured</a:t>
            </a:r>
            <a:endParaRPr b="1">
              <a:latin typeface="Garamond"/>
              <a:ea typeface="Garamond"/>
              <a:cs typeface="Garamond"/>
              <a:sym typeface="Garamond"/>
            </a:endParaRPr>
          </a:p>
          <a:p>
            <a:pPr indent="0" lvl="0" marL="0" rtl="0">
              <a:spcBef>
                <a:spcPts val="0"/>
              </a:spcBef>
              <a:spcAft>
                <a:spcPts val="0"/>
              </a:spcAft>
              <a:buNone/>
            </a:pPr>
            <a:r>
              <a:t/>
            </a:r>
            <a:endParaRPr b="1">
              <a:latin typeface="Garamond"/>
              <a:ea typeface="Garamond"/>
              <a:cs typeface="Garamond"/>
              <a:sym typeface="Garamond"/>
            </a:endParaRPr>
          </a:p>
          <a:p>
            <a:pPr indent="-317500" lvl="0" marL="457200" rtl="0">
              <a:spcBef>
                <a:spcPts val="0"/>
              </a:spcBef>
              <a:spcAft>
                <a:spcPts val="0"/>
              </a:spcAft>
              <a:buSzPts val="1400"/>
              <a:buFont typeface="Garamond"/>
              <a:buChar char="➔"/>
            </a:pPr>
            <a:r>
              <a:rPr b="1" lang="en">
                <a:latin typeface="Garamond"/>
                <a:ea typeface="Garamond"/>
                <a:cs typeface="Garamond"/>
                <a:sym typeface="Garamond"/>
              </a:rPr>
              <a:t>with minimal bias (ie high redshift completeness)</a:t>
            </a:r>
            <a:endParaRPr b="1">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0" sz="3700" strike="noStrike">
              <a:solidFill>
                <a:srgbClr val="000000"/>
              </a:solidFill>
              <a:latin typeface="Arial"/>
              <a:ea typeface="Arial"/>
              <a:cs typeface="Arial"/>
              <a:sym typeface="Arial"/>
            </a:endParaRPr>
          </a:p>
        </p:txBody>
      </p:sp>
      <p:sp>
        <p:nvSpPr>
          <p:cNvPr id="189" name="Shape 189"/>
          <p:cNvSpPr txBox="1"/>
          <p:nvPr/>
        </p:nvSpPr>
        <p:spPr>
          <a:xfrm>
            <a:off x="457172" y="1034187"/>
            <a:ext cx="8228700" cy="408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190" name="Shape 190"/>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pic>
        <p:nvPicPr>
          <p:cNvPr id="191" name="Shape 191"/>
          <p:cNvPicPr preferRelativeResize="0"/>
          <p:nvPr/>
        </p:nvPicPr>
        <p:blipFill rotWithShape="1">
          <a:blip r:embed="rId3">
            <a:alphaModFix/>
          </a:blip>
          <a:srcRect b="0" l="0" r="0" t="0"/>
          <a:stretch/>
        </p:blipFill>
        <p:spPr>
          <a:xfrm>
            <a:off x="1990650" y="1026949"/>
            <a:ext cx="4189451" cy="3769925"/>
          </a:xfrm>
          <a:prstGeom prst="rect">
            <a:avLst/>
          </a:prstGeom>
          <a:noFill/>
          <a:ln>
            <a:noFill/>
          </a:ln>
        </p:spPr>
      </p:pic>
      <p:cxnSp>
        <p:nvCxnSpPr>
          <p:cNvPr id="192" name="Shape 192"/>
          <p:cNvCxnSpPr/>
          <p:nvPr/>
        </p:nvCxnSpPr>
        <p:spPr>
          <a:xfrm rot="10800000">
            <a:off x="1698066" y="1143158"/>
            <a:ext cx="0" cy="3537900"/>
          </a:xfrm>
          <a:prstGeom prst="straightConnector1">
            <a:avLst/>
          </a:prstGeom>
          <a:noFill/>
          <a:ln cap="flat" cmpd="sng" w="36000">
            <a:solidFill>
              <a:srgbClr val="FF6600"/>
            </a:solidFill>
            <a:prstDash val="solid"/>
            <a:round/>
            <a:headEnd len="sm" w="sm" type="none"/>
            <a:tailEnd len="med" w="med" type="triangle"/>
          </a:ln>
        </p:spPr>
      </p:cxnSp>
      <p:cxnSp>
        <p:nvCxnSpPr>
          <p:cNvPr id="193" name="Shape 193"/>
          <p:cNvCxnSpPr/>
          <p:nvPr/>
        </p:nvCxnSpPr>
        <p:spPr>
          <a:xfrm>
            <a:off x="1871109" y="4952920"/>
            <a:ext cx="4550700" cy="29400"/>
          </a:xfrm>
          <a:prstGeom prst="straightConnector1">
            <a:avLst/>
          </a:prstGeom>
          <a:noFill/>
          <a:ln cap="flat" cmpd="sng" w="36000">
            <a:solidFill>
              <a:srgbClr val="FF6600"/>
            </a:solidFill>
            <a:prstDash val="solid"/>
            <a:round/>
            <a:headEnd len="sm" w="sm" type="none"/>
            <a:tailEnd len="med" w="med" type="triangle"/>
          </a:ln>
        </p:spPr>
      </p:cxnSp>
      <p:sp>
        <p:nvSpPr>
          <p:cNvPr id="194" name="Shape 194"/>
          <p:cNvSpPr txBox="1"/>
          <p:nvPr/>
        </p:nvSpPr>
        <p:spPr>
          <a:xfrm>
            <a:off x="2743030" y="1251911"/>
            <a:ext cx="1893900" cy="2262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FF00CC"/>
                </a:solidFill>
                <a:latin typeface="Times New Roman"/>
                <a:ea typeface="Times New Roman"/>
                <a:cs typeface="Times New Roman"/>
                <a:sym typeface="Times New Roman"/>
              </a:rPr>
              <a:t>Hubble diagram</a:t>
            </a:r>
            <a:endParaRPr b="0" sz="1500" strike="noStrike">
              <a:solidFill>
                <a:srgbClr val="000000"/>
              </a:solidFill>
              <a:latin typeface="Arial"/>
              <a:ea typeface="Arial"/>
              <a:cs typeface="Arial"/>
              <a:sym typeface="Arial"/>
            </a:endParaRPr>
          </a:p>
        </p:txBody>
      </p:sp>
      <p:sp>
        <p:nvSpPr>
          <p:cNvPr id="195" name="Shape 195"/>
          <p:cNvSpPr txBox="1"/>
          <p:nvPr/>
        </p:nvSpPr>
        <p:spPr>
          <a:xfrm rot="-5400000">
            <a:off x="487234" y="2301772"/>
            <a:ext cx="1775400" cy="5463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sp>
        <p:nvSpPr>
          <p:cNvPr id="196" name="Shape 196"/>
          <p:cNvSpPr txBox="1"/>
          <p:nvPr/>
        </p:nvSpPr>
        <p:spPr>
          <a:xfrm>
            <a:off x="5551370" y="5096639"/>
            <a:ext cx="28737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Redshift</a:t>
            </a:r>
            <a:endParaRPr b="0" sz="1500" strike="noStrike">
              <a:solidFill>
                <a:srgbClr val="000000"/>
              </a:solidFill>
              <a:latin typeface="Arial"/>
              <a:ea typeface="Arial"/>
              <a:cs typeface="Arial"/>
              <a:sym typeface="Arial"/>
            </a:endParaRPr>
          </a:p>
        </p:txBody>
      </p:sp>
      <p:sp>
        <p:nvSpPr>
          <p:cNvPr id="197" name="Shape 197"/>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cxnSp>
        <p:nvCxnSpPr>
          <p:cNvPr id="198" name="Shape 198"/>
          <p:cNvCxnSpPr/>
          <p:nvPr/>
        </p:nvCxnSpPr>
        <p:spPr>
          <a:xfrm rot="10800000">
            <a:off x="3554725" y="1137925"/>
            <a:ext cx="17100" cy="3378900"/>
          </a:xfrm>
          <a:prstGeom prst="straightConnector1">
            <a:avLst/>
          </a:prstGeom>
          <a:noFill/>
          <a:ln cap="flat" cmpd="sng" w="28575">
            <a:solidFill>
              <a:srgbClr val="FF9900"/>
            </a:solidFill>
            <a:prstDash val="dash"/>
            <a:round/>
            <a:headEnd len="med" w="med" type="none"/>
            <a:tailEnd len="med" w="med" type="none"/>
          </a:ln>
        </p:spPr>
      </p:cxnSp>
      <p:cxnSp>
        <p:nvCxnSpPr>
          <p:cNvPr id="199" name="Shape 199"/>
          <p:cNvCxnSpPr/>
          <p:nvPr/>
        </p:nvCxnSpPr>
        <p:spPr>
          <a:xfrm rot="10800000">
            <a:off x="5605075" y="1086225"/>
            <a:ext cx="17100" cy="3378900"/>
          </a:xfrm>
          <a:prstGeom prst="straightConnector1">
            <a:avLst/>
          </a:prstGeom>
          <a:noFill/>
          <a:ln cap="flat" cmpd="sng" w="28575">
            <a:solidFill>
              <a:srgbClr val="FF9900"/>
            </a:solidFill>
            <a:prstDash val="dash"/>
            <a:round/>
            <a:headEnd len="med" w="med" type="none"/>
            <a:tailEnd len="med" w="med" type="none"/>
          </a:ln>
        </p:spPr>
      </p:cxnSp>
      <p:cxnSp>
        <p:nvCxnSpPr>
          <p:cNvPr id="200" name="Shape 200"/>
          <p:cNvCxnSpPr/>
          <p:nvPr/>
        </p:nvCxnSpPr>
        <p:spPr>
          <a:xfrm rot="10800000">
            <a:off x="2698150" y="1086225"/>
            <a:ext cx="17100" cy="3378900"/>
          </a:xfrm>
          <a:prstGeom prst="straightConnector1">
            <a:avLst/>
          </a:prstGeom>
          <a:noFill/>
          <a:ln cap="flat" cmpd="sng" w="28575">
            <a:solidFill>
              <a:srgbClr val="FF9900"/>
            </a:solidFill>
            <a:prstDash val="dash"/>
            <a:round/>
            <a:headEnd len="med" w="med" type="none"/>
            <a:tailEnd len="med" w="med" type="none"/>
          </a:ln>
        </p:spPr>
      </p:cxnSp>
      <p:cxnSp>
        <p:nvCxnSpPr>
          <p:cNvPr id="201" name="Shape 201"/>
          <p:cNvCxnSpPr/>
          <p:nvPr/>
        </p:nvCxnSpPr>
        <p:spPr>
          <a:xfrm>
            <a:off x="2723900" y="2879050"/>
            <a:ext cx="819000" cy="8700"/>
          </a:xfrm>
          <a:prstGeom prst="straightConnector1">
            <a:avLst/>
          </a:prstGeom>
          <a:noFill/>
          <a:ln cap="flat" cmpd="sng" w="28575">
            <a:solidFill>
              <a:srgbClr val="E69138"/>
            </a:solidFill>
            <a:prstDash val="solid"/>
            <a:round/>
            <a:headEnd len="med" w="med" type="triangle"/>
            <a:tailEnd len="med" w="med" type="triangle"/>
          </a:ln>
        </p:spPr>
      </p:cxnSp>
      <p:cxnSp>
        <p:nvCxnSpPr>
          <p:cNvPr id="202" name="Shape 202"/>
          <p:cNvCxnSpPr/>
          <p:nvPr/>
        </p:nvCxnSpPr>
        <p:spPr>
          <a:xfrm>
            <a:off x="3583650" y="2880388"/>
            <a:ext cx="1976700" cy="6000"/>
          </a:xfrm>
          <a:prstGeom prst="straightConnector1">
            <a:avLst/>
          </a:prstGeom>
          <a:noFill/>
          <a:ln cap="flat" cmpd="sng" w="28575">
            <a:solidFill>
              <a:srgbClr val="E69138"/>
            </a:solidFill>
            <a:prstDash val="solid"/>
            <a:round/>
            <a:headEnd len="med" w="med" type="triangle"/>
            <a:tailEnd len="med" w="med" type="triangle"/>
          </a:ln>
        </p:spPr>
      </p:cxnSp>
      <p:sp>
        <p:nvSpPr>
          <p:cNvPr id="203" name="Shape 203"/>
          <p:cNvSpPr txBox="1"/>
          <p:nvPr/>
        </p:nvSpPr>
        <p:spPr>
          <a:xfrm>
            <a:off x="2798088" y="2198275"/>
            <a:ext cx="673800" cy="5688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LSST</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WFD</a:t>
            </a:r>
            <a:endParaRPr b="1">
              <a:solidFill>
                <a:srgbClr val="FF9900"/>
              </a:solidFill>
              <a:latin typeface="Garamond"/>
              <a:ea typeface="Garamond"/>
              <a:cs typeface="Garamond"/>
              <a:sym typeface="Garamond"/>
            </a:endParaRPr>
          </a:p>
        </p:txBody>
      </p:sp>
      <p:sp>
        <p:nvSpPr>
          <p:cNvPr id="204" name="Shape 204"/>
          <p:cNvSpPr txBox="1"/>
          <p:nvPr/>
        </p:nvSpPr>
        <p:spPr>
          <a:xfrm>
            <a:off x="4198075" y="2198275"/>
            <a:ext cx="643800" cy="5688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LSST</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DDF</a:t>
            </a:r>
            <a:endParaRPr b="1">
              <a:solidFill>
                <a:srgbClr val="FF9900"/>
              </a:solidFill>
              <a:latin typeface="Garamond"/>
              <a:ea typeface="Garamond"/>
              <a:cs typeface="Garamond"/>
              <a:sym typeface="Garamond"/>
            </a:endParaRPr>
          </a:p>
        </p:txBody>
      </p:sp>
      <p:cxnSp>
        <p:nvCxnSpPr>
          <p:cNvPr id="205" name="Shape 205"/>
          <p:cNvCxnSpPr/>
          <p:nvPr/>
        </p:nvCxnSpPr>
        <p:spPr>
          <a:xfrm>
            <a:off x="5666900" y="2880388"/>
            <a:ext cx="798000" cy="15900"/>
          </a:xfrm>
          <a:prstGeom prst="straightConnector1">
            <a:avLst/>
          </a:prstGeom>
          <a:noFill/>
          <a:ln cap="flat" cmpd="sng" w="28575">
            <a:solidFill>
              <a:srgbClr val="E69138"/>
            </a:solidFill>
            <a:prstDash val="solid"/>
            <a:round/>
            <a:headEnd len="med" w="med" type="triangle"/>
            <a:tailEnd len="med" w="med" type="triangle"/>
          </a:ln>
        </p:spPr>
      </p:cxnSp>
      <p:sp>
        <p:nvSpPr>
          <p:cNvPr id="206" name="Shape 206"/>
          <p:cNvSpPr txBox="1"/>
          <p:nvPr/>
        </p:nvSpPr>
        <p:spPr>
          <a:xfrm rot="5400000">
            <a:off x="5150375" y="2744400"/>
            <a:ext cx="2392200" cy="22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6AA84F"/>
                </a:solidFill>
                <a:latin typeface="Garamond"/>
                <a:ea typeface="Garamond"/>
                <a:cs typeface="Garamond"/>
                <a:sym typeface="Garamond"/>
              </a:rPr>
              <a:t>M. Betoule et al. A&amp;A, Vol. 568,id.A122</a:t>
            </a:r>
            <a:endParaRPr b="1" sz="1000">
              <a:solidFill>
                <a:srgbClr val="6AA84F"/>
              </a:solidFill>
              <a:latin typeface="Garamond"/>
              <a:ea typeface="Garamond"/>
              <a:cs typeface="Garamond"/>
              <a:sym typeface="Garamond"/>
            </a:endParaRPr>
          </a:p>
        </p:txBody>
      </p:sp>
      <p:sp>
        <p:nvSpPr>
          <p:cNvPr id="207" name="Shape 207"/>
          <p:cNvSpPr txBox="1"/>
          <p:nvPr/>
        </p:nvSpPr>
        <p:spPr>
          <a:xfrm>
            <a:off x="5858975" y="2077600"/>
            <a:ext cx="2329800" cy="7410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Space Obs. </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(EUCLID , WFIRST)</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LSST compl.</a:t>
            </a:r>
            <a:endParaRPr b="1">
              <a:solidFill>
                <a:srgbClr val="FF9900"/>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0" sz="3700" strike="noStrike">
              <a:solidFill>
                <a:srgbClr val="000000"/>
              </a:solidFill>
              <a:latin typeface="Arial"/>
              <a:ea typeface="Arial"/>
              <a:cs typeface="Arial"/>
              <a:sym typeface="Arial"/>
            </a:endParaRPr>
          </a:p>
        </p:txBody>
      </p:sp>
      <p:sp>
        <p:nvSpPr>
          <p:cNvPr id="213" name="Shape 213"/>
          <p:cNvSpPr txBox="1"/>
          <p:nvPr/>
        </p:nvSpPr>
        <p:spPr>
          <a:xfrm>
            <a:off x="457172" y="1034187"/>
            <a:ext cx="8228700" cy="408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214" name="Shape 214"/>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pic>
        <p:nvPicPr>
          <p:cNvPr id="215" name="Shape 215"/>
          <p:cNvPicPr preferRelativeResize="0"/>
          <p:nvPr/>
        </p:nvPicPr>
        <p:blipFill rotWithShape="1">
          <a:blip r:embed="rId3">
            <a:alphaModFix/>
          </a:blip>
          <a:srcRect b="0" l="0" r="0" t="0"/>
          <a:stretch/>
        </p:blipFill>
        <p:spPr>
          <a:xfrm>
            <a:off x="1990650" y="1026949"/>
            <a:ext cx="4189451" cy="3769925"/>
          </a:xfrm>
          <a:prstGeom prst="rect">
            <a:avLst/>
          </a:prstGeom>
          <a:noFill/>
          <a:ln>
            <a:noFill/>
          </a:ln>
        </p:spPr>
      </p:pic>
      <p:cxnSp>
        <p:nvCxnSpPr>
          <p:cNvPr id="216" name="Shape 216"/>
          <p:cNvCxnSpPr/>
          <p:nvPr/>
        </p:nvCxnSpPr>
        <p:spPr>
          <a:xfrm rot="10800000">
            <a:off x="1698066" y="1143158"/>
            <a:ext cx="0" cy="3537900"/>
          </a:xfrm>
          <a:prstGeom prst="straightConnector1">
            <a:avLst/>
          </a:prstGeom>
          <a:noFill/>
          <a:ln cap="flat" cmpd="sng" w="36000">
            <a:solidFill>
              <a:srgbClr val="FF6600"/>
            </a:solidFill>
            <a:prstDash val="solid"/>
            <a:round/>
            <a:headEnd len="sm" w="sm" type="none"/>
            <a:tailEnd len="med" w="med" type="triangle"/>
          </a:ln>
        </p:spPr>
      </p:cxnSp>
      <p:cxnSp>
        <p:nvCxnSpPr>
          <p:cNvPr id="217" name="Shape 217"/>
          <p:cNvCxnSpPr/>
          <p:nvPr/>
        </p:nvCxnSpPr>
        <p:spPr>
          <a:xfrm>
            <a:off x="1871109" y="4952920"/>
            <a:ext cx="4550700" cy="29400"/>
          </a:xfrm>
          <a:prstGeom prst="straightConnector1">
            <a:avLst/>
          </a:prstGeom>
          <a:noFill/>
          <a:ln cap="flat" cmpd="sng" w="36000">
            <a:solidFill>
              <a:srgbClr val="FF6600"/>
            </a:solidFill>
            <a:prstDash val="solid"/>
            <a:round/>
            <a:headEnd len="sm" w="sm" type="none"/>
            <a:tailEnd len="med" w="med" type="triangle"/>
          </a:ln>
        </p:spPr>
      </p:cxnSp>
      <p:sp>
        <p:nvSpPr>
          <p:cNvPr id="218" name="Shape 218"/>
          <p:cNvSpPr txBox="1"/>
          <p:nvPr/>
        </p:nvSpPr>
        <p:spPr>
          <a:xfrm>
            <a:off x="2743030" y="1251911"/>
            <a:ext cx="1893900" cy="2262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200" strike="noStrike">
                <a:solidFill>
                  <a:srgbClr val="FF00CC"/>
                </a:solidFill>
                <a:latin typeface="Times New Roman"/>
                <a:ea typeface="Times New Roman"/>
                <a:cs typeface="Times New Roman"/>
                <a:sym typeface="Times New Roman"/>
              </a:rPr>
              <a:t>Hubble diagram</a:t>
            </a:r>
            <a:endParaRPr b="0" sz="1500" strike="noStrike">
              <a:solidFill>
                <a:srgbClr val="000000"/>
              </a:solidFill>
              <a:latin typeface="Arial"/>
              <a:ea typeface="Arial"/>
              <a:cs typeface="Arial"/>
              <a:sym typeface="Arial"/>
            </a:endParaRPr>
          </a:p>
        </p:txBody>
      </p:sp>
      <p:sp>
        <p:nvSpPr>
          <p:cNvPr id="219" name="Shape 219"/>
          <p:cNvSpPr txBox="1"/>
          <p:nvPr/>
        </p:nvSpPr>
        <p:spPr>
          <a:xfrm rot="-5400000">
            <a:off x="487234" y="2301772"/>
            <a:ext cx="1775400" cy="5463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sp>
        <p:nvSpPr>
          <p:cNvPr id="220" name="Shape 220"/>
          <p:cNvSpPr txBox="1"/>
          <p:nvPr/>
        </p:nvSpPr>
        <p:spPr>
          <a:xfrm>
            <a:off x="5551370" y="5096639"/>
            <a:ext cx="28737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Redshift</a:t>
            </a:r>
            <a:endParaRPr b="0" sz="1500" strike="noStrike">
              <a:solidFill>
                <a:srgbClr val="000000"/>
              </a:solidFill>
              <a:latin typeface="Arial"/>
              <a:ea typeface="Arial"/>
              <a:cs typeface="Arial"/>
              <a:sym typeface="Arial"/>
            </a:endParaRPr>
          </a:p>
        </p:txBody>
      </p:sp>
      <p:sp>
        <p:nvSpPr>
          <p:cNvPr id="221" name="Shape 221"/>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rtl="0">
              <a:spcBef>
                <a:spcPts val="0"/>
              </a:spcBef>
              <a:spcAft>
                <a:spcPts val="0"/>
              </a:spcAft>
              <a:buNone/>
            </a:pPr>
            <a:fld id="{00000000-1234-1234-1234-123412341234}" type="slidenum">
              <a:rPr lang="en"/>
              <a:t>‹#›</a:t>
            </a:fld>
            <a:endParaRPr/>
          </a:p>
        </p:txBody>
      </p:sp>
      <p:cxnSp>
        <p:nvCxnSpPr>
          <p:cNvPr id="222" name="Shape 222"/>
          <p:cNvCxnSpPr/>
          <p:nvPr/>
        </p:nvCxnSpPr>
        <p:spPr>
          <a:xfrm rot="10800000">
            <a:off x="3554725" y="1137925"/>
            <a:ext cx="17100" cy="3378900"/>
          </a:xfrm>
          <a:prstGeom prst="straightConnector1">
            <a:avLst/>
          </a:prstGeom>
          <a:noFill/>
          <a:ln cap="flat" cmpd="sng" w="28575">
            <a:solidFill>
              <a:srgbClr val="FF9900"/>
            </a:solidFill>
            <a:prstDash val="dash"/>
            <a:round/>
            <a:headEnd len="med" w="med" type="none"/>
            <a:tailEnd len="med" w="med" type="none"/>
          </a:ln>
        </p:spPr>
      </p:cxnSp>
      <p:cxnSp>
        <p:nvCxnSpPr>
          <p:cNvPr id="223" name="Shape 223"/>
          <p:cNvCxnSpPr/>
          <p:nvPr/>
        </p:nvCxnSpPr>
        <p:spPr>
          <a:xfrm rot="10800000">
            <a:off x="5605075" y="1086225"/>
            <a:ext cx="17100" cy="3378900"/>
          </a:xfrm>
          <a:prstGeom prst="straightConnector1">
            <a:avLst/>
          </a:prstGeom>
          <a:noFill/>
          <a:ln cap="flat" cmpd="sng" w="28575">
            <a:solidFill>
              <a:srgbClr val="FF9900"/>
            </a:solidFill>
            <a:prstDash val="dash"/>
            <a:round/>
            <a:headEnd len="med" w="med" type="none"/>
            <a:tailEnd len="med" w="med" type="none"/>
          </a:ln>
        </p:spPr>
      </p:cxnSp>
      <p:cxnSp>
        <p:nvCxnSpPr>
          <p:cNvPr id="224" name="Shape 224"/>
          <p:cNvCxnSpPr/>
          <p:nvPr/>
        </p:nvCxnSpPr>
        <p:spPr>
          <a:xfrm rot="10800000">
            <a:off x="2698150" y="1086225"/>
            <a:ext cx="17100" cy="3378900"/>
          </a:xfrm>
          <a:prstGeom prst="straightConnector1">
            <a:avLst/>
          </a:prstGeom>
          <a:noFill/>
          <a:ln cap="flat" cmpd="sng" w="28575">
            <a:solidFill>
              <a:srgbClr val="FF9900"/>
            </a:solidFill>
            <a:prstDash val="dash"/>
            <a:round/>
            <a:headEnd len="med" w="med" type="none"/>
            <a:tailEnd len="med" w="med" type="none"/>
          </a:ln>
        </p:spPr>
      </p:cxnSp>
      <p:cxnSp>
        <p:nvCxnSpPr>
          <p:cNvPr id="225" name="Shape 225"/>
          <p:cNvCxnSpPr/>
          <p:nvPr/>
        </p:nvCxnSpPr>
        <p:spPr>
          <a:xfrm>
            <a:off x="2723900" y="2879050"/>
            <a:ext cx="819000" cy="8700"/>
          </a:xfrm>
          <a:prstGeom prst="straightConnector1">
            <a:avLst/>
          </a:prstGeom>
          <a:noFill/>
          <a:ln cap="flat" cmpd="sng" w="28575">
            <a:solidFill>
              <a:srgbClr val="E69138"/>
            </a:solidFill>
            <a:prstDash val="solid"/>
            <a:round/>
            <a:headEnd len="med" w="med" type="triangle"/>
            <a:tailEnd len="med" w="med" type="triangle"/>
          </a:ln>
        </p:spPr>
      </p:cxnSp>
      <p:cxnSp>
        <p:nvCxnSpPr>
          <p:cNvPr id="226" name="Shape 226"/>
          <p:cNvCxnSpPr/>
          <p:nvPr/>
        </p:nvCxnSpPr>
        <p:spPr>
          <a:xfrm>
            <a:off x="3583650" y="2880388"/>
            <a:ext cx="1976700" cy="6000"/>
          </a:xfrm>
          <a:prstGeom prst="straightConnector1">
            <a:avLst/>
          </a:prstGeom>
          <a:noFill/>
          <a:ln cap="flat" cmpd="sng" w="28575">
            <a:solidFill>
              <a:srgbClr val="E69138"/>
            </a:solidFill>
            <a:prstDash val="solid"/>
            <a:round/>
            <a:headEnd len="med" w="med" type="triangle"/>
            <a:tailEnd len="med" w="med" type="triangle"/>
          </a:ln>
        </p:spPr>
      </p:cxnSp>
      <p:sp>
        <p:nvSpPr>
          <p:cNvPr id="227" name="Shape 227"/>
          <p:cNvSpPr txBox="1"/>
          <p:nvPr/>
        </p:nvSpPr>
        <p:spPr>
          <a:xfrm>
            <a:off x="2798088" y="2198275"/>
            <a:ext cx="673800" cy="5688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LSST</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WFD</a:t>
            </a:r>
            <a:endParaRPr b="1">
              <a:solidFill>
                <a:srgbClr val="FF9900"/>
              </a:solidFill>
              <a:latin typeface="Garamond"/>
              <a:ea typeface="Garamond"/>
              <a:cs typeface="Garamond"/>
              <a:sym typeface="Garamond"/>
            </a:endParaRPr>
          </a:p>
        </p:txBody>
      </p:sp>
      <p:sp>
        <p:nvSpPr>
          <p:cNvPr id="228" name="Shape 228"/>
          <p:cNvSpPr txBox="1"/>
          <p:nvPr/>
        </p:nvSpPr>
        <p:spPr>
          <a:xfrm>
            <a:off x="4198075" y="2198275"/>
            <a:ext cx="643800" cy="5688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LSST</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DDF</a:t>
            </a:r>
            <a:endParaRPr b="1">
              <a:solidFill>
                <a:srgbClr val="FF9900"/>
              </a:solidFill>
              <a:latin typeface="Garamond"/>
              <a:ea typeface="Garamond"/>
              <a:cs typeface="Garamond"/>
              <a:sym typeface="Garamond"/>
            </a:endParaRPr>
          </a:p>
        </p:txBody>
      </p:sp>
      <p:cxnSp>
        <p:nvCxnSpPr>
          <p:cNvPr id="229" name="Shape 229"/>
          <p:cNvCxnSpPr/>
          <p:nvPr/>
        </p:nvCxnSpPr>
        <p:spPr>
          <a:xfrm>
            <a:off x="5666900" y="2880388"/>
            <a:ext cx="798000" cy="15900"/>
          </a:xfrm>
          <a:prstGeom prst="straightConnector1">
            <a:avLst/>
          </a:prstGeom>
          <a:noFill/>
          <a:ln cap="flat" cmpd="sng" w="28575">
            <a:solidFill>
              <a:srgbClr val="E69138"/>
            </a:solidFill>
            <a:prstDash val="solid"/>
            <a:round/>
            <a:headEnd len="med" w="med" type="triangle"/>
            <a:tailEnd len="med" w="med" type="triangle"/>
          </a:ln>
        </p:spPr>
      </p:cxnSp>
      <p:sp>
        <p:nvSpPr>
          <p:cNvPr id="230" name="Shape 230"/>
          <p:cNvSpPr/>
          <p:nvPr/>
        </p:nvSpPr>
        <p:spPr>
          <a:xfrm>
            <a:off x="1905000" y="1292975"/>
            <a:ext cx="396600" cy="21696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txBox="1"/>
          <p:nvPr/>
        </p:nvSpPr>
        <p:spPr>
          <a:xfrm rot="5400000">
            <a:off x="5150375" y="2744400"/>
            <a:ext cx="2392200" cy="22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6AA84F"/>
                </a:solidFill>
                <a:latin typeface="Garamond"/>
                <a:ea typeface="Garamond"/>
                <a:cs typeface="Garamond"/>
                <a:sym typeface="Garamond"/>
              </a:rPr>
              <a:t>M. Betoule et al. A&amp;A, Vol. 568,id.A122</a:t>
            </a:r>
            <a:endParaRPr b="1" sz="1000">
              <a:solidFill>
                <a:srgbClr val="6AA84F"/>
              </a:solidFill>
              <a:latin typeface="Garamond"/>
              <a:ea typeface="Garamond"/>
              <a:cs typeface="Garamond"/>
              <a:sym typeface="Garamond"/>
            </a:endParaRPr>
          </a:p>
        </p:txBody>
      </p:sp>
      <p:sp>
        <p:nvSpPr>
          <p:cNvPr id="232" name="Shape 232"/>
          <p:cNvSpPr txBox="1"/>
          <p:nvPr/>
        </p:nvSpPr>
        <p:spPr>
          <a:xfrm>
            <a:off x="5858975" y="2077600"/>
            <a:ext cx="2329800" cy="7410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Space Obs. </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(EUCLID , WFIRST)</a:t>
            </a:r>
            <a:endParaRPr b="1">
              <a:solidFill>
                <a:srgbClr val="FF9900"/>
              </a:solidFill>
              <a:latin typeface="Garamond"/>
              <a:ea typeface="Garamond"/>
              <a:cs typeface="Garamond"/>
              <a:sym typeface="Garamond"/>
            </a:endParaRPr>
          </a:p>
          <a:p>
            <a:pPr indent="0" lvl="0" marL="0" rtl="0">
              <a:spcBef>
                <a:spcPts val="0"/>
              </a:spcBef>
              <a:spcAft>
                <a:spcPts val="0"/>
              </a:spcAft>
              <a:buNone/>
            </a:pPr>
            <a:r>
              <a:rPr b="1" lang="en">
                <a:solidFill>
                  <a:srgbClr val="FF9900"/>
                </a:solidFill>
                <a:latin typeface="Garamond"/>
                <a:ea typeface="Garamond"/>
                <a:cs typeface="Garamond"/>
                <a:sym typeface="Garamond"/>
              </a:rPr>
              <a:t>LSST compl.</a:t>
            </a:r>
            <a:endParaRPr b="1">
              <a:solidFill>
                <a:srgbClr val="FF9900"/>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0" sz="3700" strike="noStrike">
              <a:solidFill>
                <a:srgbClr val="000000"/>
              </a:solidFill>
              <a:latin typeface="Arial"/>
              <a:ea typeface="Arial"/>
              <a:cs typeface="Arial"/>
              <a:sym typeface="Arial"/>
            </a:endParaRPr>
          </a:p>
        </p:txBody>
      </p:sp>
      <p:sp>
        <p:nvSpPr>
          <p:cNvPr id="238" name="Shape 238"/>
          <p:cNvSpPr txBox="1"/>
          <p:nvPr/>
        </p:nvSpPr>
        <p:spPr>
          <a:xfrm>
            <a:off x="457172" y="1034187"/>
            <a:ext cx="8228700" cy="408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239" name="Shape 239"/>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sp>
        <p:nvSpPr>
          <p:cNvPr id="240" name="Shape 240"/>
          <p:cNvSpPr txBox="1"/>
          <p:nvPr/>
        </p:nvSpPr>
        <p:spPr>
          <a:xfrm>
            <a:off x="678247" y="2429524"/>
            <a:ext cx="21300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pic>
        <p:nvPicPr>
          <p:cNvPr id="241" name="Shape 241"/>
          <p:cNvPicPr preferRelativeResize="0"/>
          <p:nvPr/>
        </p:nvPicPr>
        <p:blipFill rotWithShape="1">
          <a:blip r:embed="rId3">
            <a:alphaModFix/>
          </a:blip>
          <a:srcRect b="0" l="0" r="0" t="0"/>
          <a:stretch/>
        </p:blipFill>
        <p:spPr>
          <a:xfrm rot="5400000">
            <a:off x="5515870" y="1309907"/>
            <a:ext cx="293927" cy="2572350"/>
          </a:xfrm>
          <a:prstGeom prst="rect">
            <a:avLst/>
          </a:prstGeom>
          <a:noFill/>
          <a:ln>
            <a:noFill/>
          </a:ln>
        </p:spPr>
      </p:pic>
      <p:sp>
        <p:nvSpPr>
          <p:cNvPr id="242" name="Shape 242"/>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0" sz="3700" strike="noStrike">
              <a:solidFill>
                <a:srgbClr val="000000"/>
              </a:solidFill>
              <a:latin typeface="Arial"/>
              <a:ea typeface="Arial"/>
              <a:cs typeface="Arial"/>
              <a:sym typeface="Arial"/>
            </a:endParaRPr>
          </a:p>
        </p:txBody>
      </p:sp>
      <p:sp>
        <p:nvSpPr>
          <p:cNvPr id="248" name="Shape 248"/>
          <p:cNvSpPr txBox="1"/>
          <p:nvPr/>
        </p:nvSpPr>
        <p:spPr>
          <a:xfrm>
            <a:off x="457172" y="1034187"/>
            <a:ext cx="8228700" cy="408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249" name="Shape 249"/>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sp>
        <p:nvSpPr>
          <p:cNvPr id="250" name="Shape 250"/>
          <p:cNvSpPr txBox="1"/>
          <p:nvPr/>
        </p:nvSpPr>
        <p:spPr>
          <a:xfrm>
            <a:off x="678247" y="2429524"/>
            <a:ext cx="21300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pic>
        <p:nvPicPr>
          <p:cNvPr id="251" name="Shape 251"/>
          <p:cNvPicPr preferRelativeResize="0"/>
          <p:nvPr/>
        </p:nvPicPr>
        <p:blipFill rotWithShape="1">
          <a:blip r:embed="rId3">
            <a:alphaModFix/>
          </a:blip>
          <a:srcRect b="0" l="0" r="0" t="0"/>
          <a:stretch/>
        </p:blipFill>
        <p:spPr>
          <a:xfrm rot="5400000">
            <a:off x="5515870" y="1309907"/>
            <a:ext cx="293927" cy="2572350"/>
          </a:xfrm>
          <a:prstGeom prst="rect">
            <a:avLst/>
          </a:prstGeom>
          <a:noFill/>
          <a:ln>
            <a:noFill/>
          </a:ln>
        </p:spPr>
      </p:pic>
      <p:sp>
        <p:nvSpPr>
          <p:cNvPr id="252" name="Shape 252"/>
          <p:cNvSpPr/>
          <p:nvPr/>
        </p:nvSpPr>
        <p:spPr>
          <a:xfrm>
            <a:off x="6757998" y="2402850"/>
            <a:ext cx="230100" cy="272100"/>
          </a:xfrm>
          <a:prstGeom prst="rect">
            <a:avLst/>
          </a:prstGeom>
          <a:noFill/>
          <a:ln cap="flat" cmpd="sng" w="18000">
            <a:solidFill>
              <a:srgbClr val="6666FF"/>
            </a:solidFill>
            <a:prstDash val="solid"/>
            <a:round/>
            <a:headEnd len="sm" w="sm" type="none"/>
            <a:tailEnd len="sm" w="sm" type="none"/>
          </a:ln>
        </p:spPr>
        <p:txBody>
          <a:bodyPr anchorCtr="0" anchor="ctr" bIns="76025" lIns="76025" spcFirstLastPara="1" rIns="76025" wrap="square" tIns="76025">
            <a:noAutofit/>
          </a:bodyPr>
          <a:lstStyle/>
          <a:p>
            <a:pPr indent="0" lvl="0" marL="0">
              <a:spcBef>
                <a:spcPts val="0"/>
              </a:spcBef>
              <a:spcAft>
                <a:spcPts val="0"/>
              </a:spcAft>
              <a:buNone/>
            </a:pPr>
            <a:r>
              <a:t/>
            </a:r>
            <a:endParaRPr/>
          </a:p>
        </p:txBody>
      </p:sp>
      <p:sp>
        <p:nvSpPr>
          <p:cNvPr id="253" name="Shape 253"/>
          <p:cNvSpPr/>
          <p:nvPr/>
        </p:nvSpPr>
        <p:spPr>
          <a:xfrm>
            <a:off x="6189100" y="2375550"/>
            <a:ext cx="287700" cy="326700"/>
          </a:xfrm>
          <a:prstGeom prst="rect">
            <a:avLst/>
          </a:prstGeom>
          <a:noFill/>
          <a:ln cap="flat" cmpd="sng" w="18000">
            <a:solidFill>
              <a:srgbClr val="6666FF"/>
            </a:solidFill>
            <a:prstDash val="solid"/>
            <a:round/>
            <a:headEnd len="sm" w="sm" type="none"/>
            <a:tailEnd len="sm" w="sm" type="none"/>
          </a:ln>
        </p:spPr>
        <p:txBody>
          <a:bodyPr anchorCtr="0" anchor="ctr" bIns="76025" lIns="76025" spcFirstLastPara="1" rIns="76025" wrap="square" tIns="76025">
            <a:noAutofit/>
          </a:bodyPr>
          <a:lstStyle/>
          <a:p>
            <a:pPr indent="0" lvl="0" marL="0">
              <a:spcBef>
                <a:spcPts val="0"/>
              </a:spcBef>
              <a:spcAft>
                <a:spcPts val="0"/>
              </a:spcAft>
              <a:buNone/>
            </a:pPr>
            <a:r>
              <a:t/>
            </a:r>
            <a:endParaRPr/>
          </a:p>
        </p:txBody>
      </p:sp>
      <p:sp>
        <p:nvSpPr>
          <p:cNvPr id="254" name="Shape 254"/>
          <p:cNvSpPr/>
          <p:nvPr/>
        </p:nvSpPr>
        <p:spPr>
          <a:xfrm>
            <a:off x="4718176" y="2417150"/>
            <a:ext cx="384900" cy="357900"/>
          </a:xfrm>
          <a:prstGeom prst="rect">
            <a:avLst/>
          </a:prstGeom>
          <a:noFill/>
          <a:ln cap="flat" cmpd="sng" w="18000">
            <a:solidFill>
              <a:srgbClr val="6666FF"/>
            </a:solidFill>
            <a:prstDash val="solid"/>
            <a:round/>
            <a:headEnd len="sm" w="sm" type="none"/>
            <a:tailEnd len="sm" w="sm" type="none"/>
          </a:ln>
        </p:spPr>
        <p:txBody>
          <a:bodyPr anchorCtr="0" anchor="ctr" bIns="76025" lIns="76025" spcFirstLastPara="1" rIns="76025" wrap="square" tIns="76025">
            <a:noAutofit/>
          </a:bodyPr>
          <a:lstStyle/>
          <a:p>
            <a:pPr indent="0" lvl="0" marL="0">
              <a:spcBef>
                <a:spcPts val="0"/>
              </a:spcBef>
              <a:spcAft>
                <a:spcPts val="0"/>
              </a:spcAft>
              <a:buNone/>
            </a:pPr>
            <a:r>
              <a:t/>
            </a:r>
            <a:endParaRPr/>
          </a:p>
        </p:txBody>
      </p:sp>
      <p:sp>
        <p:nvSpPr>
          <p:cNvPr id="255" name="Shape 255"/>
          <p:cNvSpPr txBox="1"/>
          <p:nvPr/>
        </p:nvSpPr>
        <p:spPr>
          <a:xfrm>
            <a:off x="587792" y="3563884"/>
            <a:ext cx="7249500" cy="10821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6666FF"/>
                </a:solidFill>
                <a:latin typeface="Times New Roman"/>
                <a:ea typeface="Times New Roman"/>
                <a:cs typeface="Times New Roman"/>
                <a:sym typeface="Times New Roman"/>
              </a:rPr>
              <a:t>Supernova parameters</a:t>
            </a:r>
            <a:endParaRPr b="0" sz="1500" strike="noStrike">
              <a:solidFill>
                <a:srgbClr val="000000"/>
              </a:solidFill>
              <a:latin typeface="Arial"/>
              <a:ea typeface="Arial"/>
              <a:cs typeface="Arial"/>
              <a:sym typeface="Arial"/>
            </a:endParaRPr>
          </a:p>
          <a:p>
            <a:pPr indent="-44450" lvl="0" marL="368300" marR="0" rtl="0" algn="l">
              <a:spcBef>
                <a:spcPts val="0"/>
              </a:spcBef>
              <a:spcAft>
                <a:spcPts val="0"/>
              </a:spcAft>
              <a:buClr>
                <a:srgbClr val="000000"/>
              </a:buClr>
              <a:buSzPts val="700"/>
              <a:buFont typeface="Noto Sans Symbols"/>
              <a:buChar char="➔"/>
            </a:pPr>
            <a:r>
              <a:rPr b="1" lang="en" sz="1500" strike="noStrike">
                <a:solidFill>
                  <a:srgbClr val="6666FF"/>
                </a:solidFill>
                <a:latin typeface="Times New Roman"/>
                <a:ea typeface="Times New Roman"/>
                <a:cs typeface="Times New Roman"/>
                <a:sym typeface="Times New Roman"/>
              </a:rPr>
              <a:t>B-band magnitude (max)</a:t>
            </a:r>
            <a:endParaRPr b="0" sz="1500" strike="noStrike">
              <a:solidFill>
                <a:srgbClr val="000000"/>
              </a:solidFill>
              <a:latin typeface="Arial"/>
              <a:ea typeface="Arial"/>
              <a:cs typeface="Arial"/>
              <a:sym typeface="Arial"/>
            </a:endParaRPr>
          </a:p>
          <a:p>
            <a:pPr indent="-44450" lvl="0" marL="368300" marR="0" rtl="0" algn="l">
              <a:spcBef>
                <a:spcPts val="0"/>
              </a:spcBef>
              <a:spcAft>
                <a:spcPts val="0"/>
              </a:spcAft>
              <a:buClr>
                <a:srgbClr val="000000"/>
              </a:buClr>
              <a:buSzPts val="700"/>
              <a:buFont typeface="Noto Sans Symbols"/>
              <a:buChar char="➔"/>
            </a:pPr>
            <a:r>
              <a:rPr b="1" lang="en" sz="1500" strike="noStrike">
                <a:solidFill>
                  <a:srgbClr val="6666FF"/>
                </a:solidFill>
                <a:latin typeface="Times New Roman"/>
                <a:ea typeface="Times New Roman"/>
                <a:cs typeface="Times New Roman"/>
                <a:sym typeface="Times New Roman"/>
              </a:rPr>
              <a:t>Stretch (intrinsic)</a:t>
            </a:r>
            <a:endParaRPr b="0" sz="1500" strike="noStrike">
              <a:solidFill>
                <a:srgbClr val="000000"/>
              </a:solidFill>
              <a:latin typeface="Arial"/>
              <a:ea typeface="Arial"/>
              <a:cs typeface="Arial"/>
              <a:sym typeface="Arial"/>
            </a:endParaRPr>
          </a:p>
          <a:p>
            <a:pPr indent="-44450" lvl="0" marL="368300" marR="0" rtl="0" algn="l">
              <a:spcBef>
                <a:spcPts val="0"/>
              </a:spcBef>
              <a:spcAft>
                <a:spcPts val="0"/>
              </a:spcAft>
              <a:buClr>
                <a:srgbClr val="000000"/>
              </a:buClr>
              <a:buSzPts val="700"/>
              <a:buFont typeface="Noto Sans Symbols"/>
              <a:buChar char="➔"/>
            </a:pPr>
            <a:r>
              <a:rPr b="1" lang="en" sz="1500" strike="noStrike">
                <a:solidFill>
                  <a:srgbClr val="6666FF"/>
                </a:solidFill>
                <a:latin typeface="Times New Roman"/>
                <a:ea typeface="Times New Roman"/>
                <a:cs typeface="Times New Roman"/>
                <a:sym typeface="Times New Roman"/>
              </a:rPr>
              <a:t>Color (extinction host - extrinsic)</a:t>
            </a:r>
            <a:endParaRPr b="0" sz="15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500" strike="noStrike">
              <a:solidFill>
                <a:srgbClr val="000000"/>
              </a:solidFill>
              <a:latin typeface="Arial"/>
              <a:ea typeface="Arial"/>
              <a:cs typeface="Arial"/>
              <a:sym typeface="Arial"/>
            </a:endParaRPr>
          </a:p>
        </p:txBody>
      </p:sp>
      <p:cxnSp>
        <p:nvCxnSpPr>
          <p:cNvPr id="256" name="Shape 256"/>
          <p:cNvCxnSpPr>
            <a:stCxn id="254" idx="2"/>
          </p:cNvCxnSpPr>
          <p:nvPr/>
        </p:nvCxnSpPr>
        <p:spPr>
          <a:xfrm rot="5400000">
            <a:off x="3425776" y="2524100"/>
            <a:ext cx="1233900" cy="1735800"/>
          </a:xfrm>
          <a:prstGeom prst="bentConnector2">
            <a:avLst/>
          </a:prstGeom>
          <a:noFill/>
          <a:ln cap="flat" cmpd="sng" w="18000">
            <a:solidFill>
              <a:srgbClr val="6666FF"/>
            </a:solidFill>
            <a:prstDash val="solid"/>
            <a:round/>
            <a:headEnd len="sm" w="sm" type="none"/>
            <a:tailEnd len="med" w="med" type="triangle"/>
          </a:ln>
        </p:spPr>
      </p:cxnSp>
      <p:cxnSp>
        <p:nvCxnSpPr>
          <p:cNvPr id="257" name="Shape 257"/>
          <p:cNvCxnSpPr>
            <a:stCxn id="253" idx="2"/>
          </p:cNvCxnSpPr>
          <p:nvPr/>
        </p:nvCxnSpPr>
        <p:spPr>
          <a:xfrm rot="5400000">
            <a:off x="3853900" y="1701600"/>
            <a:ext cx="1478400" cy="3479700"/>
          </a:xfrm>
          <a:prstGeom prst="bentConnector2">
            <a:avLst/>
          </a:prstGeom>
          <a:noFill/>
          <a:ln cap="flat" cmpd="sng" w="18000">
            <a:solidFill>
              <a:srgbClr val="6666FF"/>
            </a:solidFill>
            <a:prstDash val="solid"/>
            <a:round/>
            <a:headEnd len="sm" w="sm" type="none"/>
            <a:tailEnd len="med" w="med" type="triangle"/>
          </a:ln>
        </p:spPr>
      </p:cxnSp>
      <p:cxnSp>
        <p:nvCxnSpPr>
          <p:cNvPr id="258" name="Shape 258"/>
          <p:cNvCxnSpPr>
            <a:stCxn id="252" idx="2"/>
          </p:cNvCxnSpPr>
          <p:nvPr/>
        </p:nvCxnSpPr>
        <p:spPr>
          <a:xfrm rot="5400000">
            <a:off x="4545498" y="2085900"/>
            <a:ext cx="1738500" cy="2916600"/>
          </a:xfrm>
          <a:prstGeom prst="bentConnector2">
            <a:avLst/>
          </a:prstGeom>
          <a:noFill/>
          <a:ln cap="flat" cmpd="sng" w="18000">
            <a:solidFill>
              <a:srgbClr val="6666FF"/>
            </a:solidFill>
            <a:prstDash val="solid"/>
            <a:round/>
            <a:headEnd len="sm" w="sm" type="none"/>
            <a:tailEnd len="med" w="med" type="triangle"/>
          </a:ln>
        </p:spPr>
      </p:cxnSp>
      <p:sp>
        <p:nvSpPr>
          <p:cNvPr id="259" name="Shape 259"/>
          <p:cNvSpPr txBox="1"/>
          <p:nvPr/>
        </p:nvSpPr>
        <p:spPr>
          <a:xfrm>
            <a:off x="5877921" y="4447822"/>
            <a:ext cx="2742900" cy="6765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6600"/>
                </a:solidFill>
                <a:latin typeface="Times New Roman"/>
                <a:ea typeface="Times New Roman"/>
                <a:cs typeface="Times New Roman"/>
                <a:sym typeface="Times New Roman"/>
              </a:rPr>
              <a:t>Estimated from light curves</a:t>
            </a:r>
            <a:endParaRPr b="0" sz="1500" strike="noStrike">
              <a:solidFill>
                <a:srgbClr val="000000"/>
              </a:solidFill>
              <a:latin typeface="Arial"/>
              <a:ea typeface="Arial"/>
              <a:cs typeface="Arial"/>
              <a:sym typeface="Arial"/>
            </a:endParaRPr>
          </a:p>
          <a:p>
            <a:pPr indent="0" lvl="0" marL="0" marR="0" rtl="0" algn="l">
              <a:spcBef>
                <a:spcPts val="0"/>
              </a:spcBef>
              <a:spcAft>
                <a:spcPts val="0"/>
              </a:spcAft>
              <a:buNone/>
            </a:pPr>
            <a:r>
              <a:rPr b="1" lang="en" sz="1500" strike="noStrike">
                <a:solidFill>
                  <a:srgbClr val="FF6600"/>
                </a:solidFill>
                <a:latin typeface="Times New Roman"/>
                <a:ea typeface="Times New Roman"/>
                <a:cs typeface="Times New Roman"/>
                <a:sym typeface="Times New Roman"/>
              </a:rPr>
              <a:t>(SALT2 fit)</a:t>
            </a:r>
            <a:endParaRPr b="0" sz="1500" strike="noStrike">
              <a:solidFill>
                <a:srgbClr val="000000"/>
              </a:solidFill>
              <a:latin typeface="Arial"/>
              <a:ea typeface="Arial"/>
              <a:cs typeface="Arial"/>
              <a:sym typeface="Arial"/>
            </a:endParaRPr>
          </a:p>
        </p:txBody>
      </p:sp>
      <p:sp>
        <p:nvSpPr>
          <p:cNvPr id="260" name="Shape 260"/>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nvSpPr>
        <p:spPr>
          <a:xfrm>
            <a:off x="457172" y="227793"/>
            <a:ext cx="8228700" cy="69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300" strike="noStrike">
                <a:solidFill>
                  <a:srgbClr val="FF3333"/>
                </a:solidFill>
                <a:latin typeface="Garamond"/>
                <a:ea typeface="Garamond"/>
                <a:cs typeface="Garamond"/>
                <a:sym typeface="Garamond"/>
              </a:rPr>
              <a:t>Supernovae and Dark Energy</a:t>
            </a:r>
            <a:endParaRPr b="1" sz="3700" strike="noStrike">
              <a:solidFill>
                <a:srgbClr val="000000"/>
              </a:solidFill>
            </a:endParaRPr>
          </a:p>
        </p:txBody>
      </p:sp>
      <p:sp>
        <p:nvSpPr>
          <p:cNvPr id="266" name="Shape 266"/>
          <p:cNvSpPr txBox="1"/>
          <p:nvPr/>
        </p:nvSpPr>
        <p:spPr>
          <a:xfrm>
            <a:off x="457172" y="1034187"/>
            <a:ext cx="8228700" cy="40824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sz="2700" strike="noStrike">
              <a:solidFill>
                <a:srgbClr val="000000"/>
              </a:solidFill>
              <a:latin typeface="Arial"/>
              <a:ea typeface="Arial"/>
              <a:cs typeface="Arial"/>
              <a:sym typeface="Arial"/>
            </a:endParaRPr>
          </a:p>
        </p:txBody>
      </p:sp>
      <p:cxnSp>
        <p:nvCxnSpPr>
          <p:cNvPr id="267" name="Shape 267"/>
          <p:cNvCxnSpPr/>
          <p:nvPr/>
        </p:nvCxnSpPr>
        <p:spPr>
          <a:xfrm>
            <a:off x="457172" y="870895"/>
            <a:ext cx="8228700" cy="0"/>
          </a:xfrm>
          <a:prstGeom prst="straightConnector1">
            <a:avLst/>
          </a:prstGeom>
          <a:noFill/>
          <a:ln cap="flat" cmpd="sng" w="36000">
            <a:solidFill>
              <a:srgbClr val="FFFF00"/>
            </a:solidFill>
            <a:prstDash val="solid"/>
            <a:round/>
            <a:headEnd len="sm" w="sm" type="none"/>
            <a:tailEnd len="sm" w="sm" type="none"/>
          </a:ln>
        </p:spPr>
      </p:cxnSp>
      <p:sp>
        <p:nvSpPr>
          <p:cNvPr id="268" name="Shape 268"/>
          <p:cNvSpPr txBox="1"/>
          <p:nvPr/>
        </p:nvSpPr>
        <p:spPr>
          <a:xfrm>
            <a:off x="678247" y="2429524"/>
            <a:ext cx="2130000" cy="4554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FF00CC"/>
                </a:solidFill>
                <a:latin typeface="Times New Roman"/>
                <a:ea typeface="Times New Roman"/>
                <a:cs typeface="Times New Roman"/>
                <a:sym typeface="Times New Roman"/>
              </a:rPr>
              <a:t>Distance modulus</a:t>
            </a:r>
            <a:endParaRPr b="0" sz="1500" strike="noStrike">
              <a:solidFill>
                <a:srgbClr val="000000"/>
              </a:solidFill>
              <a:latin typeface="Arial"/>
              <a:ea typeface="Arial"/>
              <a:cs typeface="Arial"/>
              <a:sym typeface="Arial"/>
            </a:endParaRPr>
          </a:p>
        </p:txBody>
      </p:sp>
      <p:pic>
        <p:nvPicPr>
          <p:cNvPr id="269" name="Shape 269"/>
          <p:cNvPicPr preferRelativeResize="0"/>
          <p:nvPr/>
        </p:nvPicPr>
        <p:blipFill rotWithShape="1">
          <a:blip r:embed="rId3">
            <a:alphaModFix/>
          </a:blip>
          <a:srcRect b="0" l="0" r="0" t="0"/>
          <a:stretch/>
        </p:blipFill>
        <p:spPr>
          <a:xfrm rot="5400000">
            <a:off x="5515870" y="1309907"/>
            <a:ext cx="293927" cy="2572350"/>
          </a:xfrm>
          <a:prstGeom prst="rect">
            <a:avLst/>
          </a:prstGeom>
          <a:noFill/>
          <a:ln>
            <a:noFill/>
          </a:ln>
        </p:spPr>
      </p:pic>
      <p:sp>
        <p:nvSpPr>
          <p:cNvPr id="270" name="Shape 270"/>
          <p:cNvSpPr/>
          <p:nvPr/>
        </p:nvSpPr>
        <p:spPr>
          <a:xfrm>
            <a:off x="5295500" y="2363650"/>
            <a:ext cx="548700" cy="357900"/>
          </a:xfrm>
          <a:prstGeom prst="rect">
            <a:avLst/>
          </a:prstGeom>
          <a:noFill/>
          <a:ln cap="flat" cmpd="sng" w="18000">
            <a:solidFill>
              <a:srgbClr val="6666FF"/>
            </a:solidFill>
            <a:prstDash val="solid"/>
            <a:round/>
            <a:headEnd len="sm" w="sm" type="none"/>
            <a:tailEnd len="sm" w="sm" type="none"/>
          </a:ln>
        </p:spPr>
        <p:txBody>
          <a:bodyPr anchorCtr="0" anchor="ctr" bIns="76025" lIns="76025" spcFirstLastPara="1" rIns="76025" wrap="square" tIns="76025">
            <a:noAutofit/>
          </a:bodyPr>
          <a:lstStyle/>
          <a:p>
            <a:pPr indent="0" lvl="0" marL="0">
              <a:spcBef>
                <a:spcPts val="0"/>
              </a:spcBef>
              <a:spcAft>
                <a:spcPts val="0"/>
              </a:spcAft>
              <a:buNone/>
            </a:pPr>
            <a:r>
              <a:t/>
            </a:r>
            <a:endParaRPr/>
          </a:p>
        </p:txBody>
      </p:sp>
      <p:sp>
        <p:nvSpPr>
          <p:cNvPr id="271" name="Shape 271"/>
          <p:cNvSpPr/>
          <p:nvPr/>
        </p:nvSpPr>
        <p:spPr>
          <a:xfrm>
            <a:off x="6005876" y="2363662"/>
            <a:ext cx="195900" cy="357900"/>
          </a:xfrm>
          <a:prstGeom prst="rect">
            <a:avLst/>
          </a:prstGeom>
          <a:noFill/>
          <a:ln cap="flat" cmpd="sng" w="18000">
            <a:solidFill>
              <a:srgbClr val="6666FF"/>
            </a:solidFill>
            <a:prstDash val="solid"/>
            <a:round/>
            <a:headEnd len="sm" w="sm" type="none"/>
            <a:tailEnd len="sm" w="sm" type="none"/>
          </a:ln>
        </p:spPr>
        <p:txBody>
          <a:bodyPr anchorCtr="0" anchor="ctr" bIns="76025" lIns="76025" spcFirstLastPara="1" rIns="76025" wrap="square" tIns="76025">
            <a:noAutofit/>
          </a:bodyPr>
          <a:lstStyle/>
          <a:p>
            <a:pPr indent="0" lvl="0" marL="0">
              <a:spcBef>
                <a:spcPts val="0"/>
              </a:spcBef>
              <a:spcAft>
                <a:spcPts val="0"/>
              </a:spcAft>
              <a:buNone/>
            </a:pPr>
            <a:r>
              <a:t/>
            </a:r>
            <a:endParaRPr/>
          </a:p>
        </p:txBody>
      </p:sp>
      <p:sp>
        <p:nvSpPr>
          <p:cNvPr id="272" name="Shape 272"/>
          <p:cNvSpPr/>
          <p:nvPr/>
        </p:nvSpPr>
        <p:spPr>
          <a:xfrm>
            <a:off x="6602850" y="2363650"/>
            <a:ext cx="195900" cy="357900"/>
          </a:xfrm>
          <a:prstGeom prst="rect">
            <a:avLst/>
          </a:prstGeom>
          <a:noFill/>
          <a:ln cap="flat" cmpd="sng" w="18000">
            <a:solidFill>
              <a:srgbClr val="6666FF"/>
            </a:solidFill>
            <a:prstDash val="solid"/>
            <a:round/>
            <a:headEnd len="sm" w="sm" type="none"/>
            <a:tailEnd len="sm" w="sm" type="none"/>
          </a:ln>
        </p:spPr>
        <p:txBody>
          <a:bodyPr anchorCtr="0" anchor="ctr" bIns="76025" lIns="76025" spcFirstLastPara="1" rIns="76025" wrap="square" tIns="76025">
            <a:noAutofit/>
          </a:bodyPr>
          <a:lstStyle/>
          <a:p>
            <a:pPr indent="0" lvl="0" marL="0">
              <a:spcBef>
                <a:spcPts val="0"/>
              </a:spcBef>
              <a:spcAft>
                <a:spcPts val="0"/>
              </a:spcAft>
              <a:buNone/>
            </a:pPr>
            <a:r>
              <a:t/>
            </a:r>
            <a:endParaRPr/>
          </a:p>
        </p:txBody>
      </p:sp>
      <p:sp>
        <p:nvSpPr>
          <p:cNvPr id="273" name="Shape 273"/>
          <p:cNvSpPr txBox="1"/>
          <p:nvPr/>
        </p:nvSpPr>
        <p:spPr>
          <a:xfrm>
            <a:off x="587792" y="1143049"/>
            <a:ext cx="7249500" cy="10821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1" lang="en" sz="1500" strike="noStrike">
                <a:solidFill>
                  <a:srgbClr val="6666FF"/>
                </a:solidFill>
                <a:latin typeface="Times New Roman"/>
                <a:ea typeface="Times New Roman"/>
                <a:cs typeface="Times New Roman"/>
                <a:sym typeface="Times New Roman"/>
              </a:rPr>
              <a:t>Estimated from (Hubble diagram) fit (with cosmological parameters)</a:t>
            </a:r>
            <a:endParaRPr b="0" sz="1500" strike="noStrike">
              <a:solidFill>
                <a:srgbClr val="000000"/>
              </a:solidFill>
              <a:latin typeface="Arial"/>
              <a:ea typeface="Arial"/>
              <a:cs typeface="Arial"/>
              <a:sym typeface="Arial"/>
            </a:endParaRPr>
          </a:p>
          <a:p>
            <a:pPr indent="-44450" lvl="0" marL="368300" marR="0" rtl="0" algn="l">
              <a:spcBef>
                <a:spcPts val="0"/>
              </a:spcBef>
              <a:spcAft>
                <a:spcPts val="0"/>
              </a:spcAft>
              <a:buClr>
                <a:srgbClr val="000000"/>
              </a:buClr>
              <a:buSzPts val="700"/>
              <a:buFont typeface="Noto Sans Symbols"/>
              <a:buChar char="➔"/>
            </a:pPr>
            <a:r>
              <a:rPr b="1" lang="en" sz="1500">
                <a:solidFill>
                  <a:srgbClr val="6666FF"/>
                </a:solidFill>
                <a:latin typeface="Times New Roman"/>
                <a:ea typeface="Times New Roman"/>
                <a:cs typeface="Times New Roman"/>
                <a:sym typeface="Times New Roman"/>
              </a:rPr>
              <a:t> </a:t>
            </a:r>
            <a:r>
              <a:rPr b="1" lang="en" sz="1500" strike="noStrike">
                <a:solidFill>
                  <a:srgbClr val="6666FF"/>
                </a:solidFill>
                <a:latin typeface="Times New Roman"/>
                <a:ea typeface="Times New Roman"/>
                <a:cs typeface="Times New Roman"/>
                <a:sym typeface="Times New Roman"/>
              </a:rPr>
              <a:t>α ≈ 0.14</a:t>
            </a:r>
            <a:endParaRPr b="0" sz="1500" strike="noStrike">
              <a:solidFill>
                <a:srgbClr val="000000"/>
              </a:solidFill>
              <a:latin typeface="Arial"/>
              <a:ea typeface="Arial"/>
              <a:cs typeface="Arial"/>
              <a:sym typeface="Arial"/>
            </a:endParaRPr>
          </a:p>
          <a:p>
            <a:pPr indent="-44450" lvl="0" marL="368300" marR="0" rtl="0" algn="l">
              <a:spcBef>
                <a:spcPts val="0"/>
              </a:spcBef>
              <a:spcAft>
                <a:spcPts val="0"/>
              </a:spcAft>
              <a:buClr>
                <a:srgbClr val="000000"/>
              </a:buClr>
              <a:buSzPts val="700"/>
              <a:buFont typeface="Noto Sans Symbols"/>
              <a:buChar char="➔"/>
            </a:pPr>
            <a:r>
              <a:rPr b="1" lang="en" sz="1500">
                <a:solidFill>
                  <a:srgbClr val="6666FF"/>
                </a:solidFill>
                <a:latin typeface="Times New Roman"/>
                <a:ea typeface="Times New Roman"/>
                <a:cs typeface="Times New Roman"/>
                <a:sym typeface="Times New Roman"/>
              </a:rPr>
              <a:t> </a:t>
            </a:r>
            <a:r>
              <a:rPr b="1" lang="en" sz="1500" strike="noStrike">
                <a:solidFill>
                  <a:srgbClr val="6666FF"/>
                </a:solidFill>
                <a:latin typeface="Times New Roman"/>
                <a:ea typeface="Times New Roman"/>
                <a:cs typeface="Times New Roman"/>
                <a:sym typeface="Times New Roman"/>
              </a:rPr>
              <a:t>β ≈ 3.1</a:t>
            </a:r>
            <a:endParaRPr b="0" sz="15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5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500" strike="noStrike">
              <a:solidFill>
                <a:srgbClr val="000000"/>
              </a:solidFill>
              <a:latin typeface="Arial"/>
              <a:ea typeface="Arial"/>
              <a:cs typeface="Arial"/>
              <a:sym typeface="Arial"/>
            </a:endParaRPr>
          </a:p>
        </p:txBody>
      </p:sp>
      <p:sp>
        <p:nvSpPr>
          <p:cNvPr id="274" name="Shape 274"/>
          <p:cNvSpPr txBox="1"/>
          <p:nvPr/>
        </p:nvSpPr>
        <p:spPr>
          <a:xfrm>
            <a:off x="1044964" y="3538009"/>
            <a:ext cx="7249500" cy="798900"/>
          </a:xfrm>
          <a:prstGeom prst="rect">
            <a:avLst/>
          </a:prstGeom>
          <a:noFill/>
          <a:ln>
            <a:noFill/>
          </a:ln>
        </p:spPr>
        <p:txBody>
          <a:bodyPr anchorCtr="0" anchor="t" bIns="37425" lIns="74825" spcFirstLastPara="1" rIns="74825" wrap="square" tIns="37425">
            <a:noAutofit/>
          </a:bodyPr>
          <a:lstStyle/>
          <a:p>
            <a:pPr indent="0" lvl="0" marL="0" marR="0" rtl="0" algn="l">
              <a:spcBef>
                <a:spcPts val="0"/>
              </a:spcBef>
              <a:spcAft>
                <a:spcPts val="0"/>
              </a:spcAft>
              <a:buNone/>
            </a:pPr>
            <a:r>
              <a:rPr b="0" lang="en" sz="1500" strike="noStrike">
                <a:solidFill>
                  <a:srgbClr val="000000"/>
                </a:solidFill>
                <a:latin typeface="Arial"/>
                <a:ea typeface="Arial"/>
                <a:cs typeface="Arial"/>
                <a:sym typeface="Arial"/>
              </a:rPr>
              <a:t>→ </a:t>
            </a:r>
            <a:r>
              <a:rPr b="1" lang="en" sz="1500" strike="noStrike">
                <a:solidFill>
                  <a:srgbClr val="FF3333"/>
                </a:solidFill>
                <a:latin typeface="Times New Roman"/>
                <a:ea typeface="Times New Roman"/>
                <a:cs typeface="Times New Roman"/>
                <a:sym typeface="Times New Roman"/>
              </a:rPr>
              <a:t>error on distance modulus dominated by σ</a:t>
            </a:r>
            <a:r>
              <a:rPr b="1" baseline="-25000" lang="en" sz="1500" strike="noStrike">
                <a:solidFill>
                  <a:srgbClr val="FF3333"/>
                </a:solidFill>
                <a:latin typeface="Times New Roman"/>
                <a:ea typeface="Times New Roman"/>
                <a:cs typeface="Times New Roman"/>
                <a:sym typeface="Times New Roman"/>
              </a:rPr>
              <a:t>C</a:t>
            </a:r>
            <a:endParaRPr b="0" sz="15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500" strike="noStrike">
              <a:solidFill>
                <a:srgbClr val="000000"/>
              </a:solidFill>
              <a:latin typeface="Arial"/>
              <a:ea typeface="Arial"/>
              <a:cs typeface="Arial"/>
              <a:sym typeface="Arial"/>
            </a:endParaRPr>
          </a:p>
          <a:p>
            <a:pPr indent="0" lvl="0" marL="0" marR="0" rtl="0" algn="l">
              <a:spcBef>
                <a:spcPts val="0"/>
              </a:spcBef>
              <a:spcAft>
                <a:spcPts val="0"/>
              </a:spcAft>
              <a:buNone/>
            </a:pPr>
            <a:r>
              <a:rPr b="1" lang="en" sz="1500" strike="noStrike">
                <a:solidFill>
                  <a:srgbClr val="000000"/>
                </a:solidFill>
                <a:latin typeface="Times New Roman"/>
                <a:ea typeface="Times New Roman"/>
                <a:cs typeface="Times New Roman"/>
                <a:sym typeface="Times New Roman"/>
              </a:rPr>
              <a:t>→ </a:t>
            </a:r>
            <a:r>
              <a:rPr b="1" baseline="30000" lang="en" sz="1500" strike="noStrike">
                <a:solidFill>
                  <a:srgbClr val="000000"/>
                </a:solidFill>
                <a:latin typeface="Times New Roman"/>
                <a:ea typeface="Times New Roman"/>
                <a:cs typeface="Times New Roman"/>
                <a:sym typeface="Times New Roman"/>
              </a:rPr>
              <a:t> </a:t>
            </a:r>
            <a:r>
              <a:rPr b="1" lang="en" sz="1500" strike="noStrike">
                <a:solidFill>
                  <a:srgbClr val="FF3333"/>
                </a:solidFill>
                <a:latin typeface="Times New Roman"/>
                <a:ea typeface="Times New Roman"/>
                <a:cs typeface="Times New Roman"/>
                <a:sym typeface="Times New Roman"/>
              </a:rPr>
              <a:t>high quality supernovae : </a:t>
            </a:r>
            <a:r>
              <a:rPr b="1" lang="en" sz="1500" strike="noStrike">
                <a:solidFill>
                  <a:srgbClr val="000000"/>
                </a:solidFill>
                <a:latin typeface="Times New Roman"/>
                <a:ea typeface="Times New Roman"/>
                <a:cs typeface="Times New Roman"/>
                <a:sym typeface="Times New Roman"/>
              </a:rPr>
              <a:t>σ</a:t>
            </a:r>
            <a:r>
              <a:rPr b="1" baseline="-25000" lang="en" sz="1500" strike="noStrike">
                <a:solidFill>
                  <a:srgbClr val="000000"/>
                </a:solidFill>
                <a:latin typeface="Times New Roman"/>
                <a:ea typeface="Times New Roman"/>
                <a:cs typeface="Times New Roman"/>
                <a:sym typeface="Times New Roman"/>
              </a:rPr>
              <a:t>C</a:t>
            </a:r>
            <a:r>
              <a:rPr b="1" lang="en" sz="1500" strike="noStrike">
                <a:solidFill>
                  <a:srgbClr val="000000"/>
                </a:solidFill>
                <a:latin typeface="Times New Roman"/>
                <a:ea typeface="Times New Roman"/>
                <a:cs typeface="Times New Roman"/>
                <a:sym typeface="Times New Roman"/>
              </a:rPr>
              <a:t> ≤ 0.04 ( σ</a:t>
            </a:r>
            <a:r>
              <a:rPr b="1" baseline="-25000" lang="en" sz="1500" strike="noStrike">
                <a:solidFill>
                  <a:srgbClr val="000000"/>
                </a:solidFill>
                <a:latin typeface="Times New Roman"/>
                <a:ea typeface="Times New Roman"/>
                <a:cs typeface="Times New Roman"/>
                <a:sym typeface="Times New Roman"/>
              </a:rPr>
              <a:t>μ</a:t>
            </a:r>
            <a:r>
              <a:rPr b="1" lang="en" sz="1500" strike="noStrike">
                <a:solidFill>
                  <a:srgbClr val="000000"/>
                </a:solidFill>
                <a:latin typeface="Times New Roman"/>
                <a:ea typeface="Times New Roman"/>
                <a:cs typeface="Times New Roman"/>
                <a:sym typeface="Times New Roman"/>
              </a:rPr>
              <a:t>≤ 0.1)</a:t>
            </a:r>
            <a:endParaRPr b="0" sz="1500" strike="noStrike">
              <a:solidFill>
                <a:srgbClr val="000000"/>
              </a:solidFill>
              <a:latin typeface="Arial"/>
              <a:ea typeface="Arial"/>
              <a:cs typeface="Arial"/>
              <a:sym typeface="Arial"/>
            </a:endParaRPr>
          </a:p>
        </p:txBody>
      </p:sp>
      <p:cxnSp>
        <p:nvCxnSpPr>
          <p:cNvPr id="275" name="Shape 275"/>
          <p:cNvCxnSpPr/>
          <p:nvPr/>
        </p:nvCxnSpPr>
        <p:spPr>
          <a:xfrm flipH="1">
            <a:off x="5275350" y="2674100"/>
            <a:ext cx="1572000" cy="1476300"/>
          </a:xfrm>
          <a:prstGeom prst="bentConnector3">
            <a:avLst>
              <a:gd fmla="val -348" name="adj1"/>
            </a:avLst>
          </a:prstGeom>
          <a:noFill/>
          <a:ln cap="flat" cmpd="sng" w="9525">
            <a:solidFill>
              <a:srgbClr val="FF0000"/>
            </a:solidFill>
            <a:prstDash val="solid"/>
            <a:round/>
            <a:headEnd len="med" w="med" type="none"/>
            <a:tailEnd len="med" w="med" type="stealth"/>
          </a:ln>
        </p:spPr>
      </p:cxnSp>
      <p:sp>
        <p:nvSpPr>
          <p:cNvPr id="276" name="Shape 276"/>
          <p:cNvSpPr txBox="1"/>
          <p:nvPr>
            <p:ph idx="12" type="sldNum"/>
          </p:nvPr>
        </p:nvSpPr>
        <p:spPr>
          <a:xfrm>
            <a:off x="8556784" y="5277612"/>
            <a:ext cx="548700" cy="437400"/>
          </a:xfrm>
          <a:prstGeom prst="rect">
            <a:avLst/>
          </a:prstGeom>
        </p:spPr>
        <p:txBody>
          <a:bodyPr anchorCtr="0" anchor="t" bIns="0" lIns="0" spcFirstLastPara="1" rIns="0" wrap="square" tIns="0">
            <a:noAutofit/>
          </a:bodyPr>
          <a:lstStyle/>
          <a:p>
            <a:pPr indent="0" lvl="0" marL="0">
              <a:spcBef>
                <a:spcPts val="0"/>
              </a:spcBef>
              <a:spcAft>
                <a:spcPts val="0"/>
              </a:spcAft>
              <a:buNone/>
            </a:pPr>
            <a:fld id="{00000000-1234-1234-1234-123412341234}" type="slidenum">
              <a:rPr lang="en"/>
              <a:t>‹#›</a:t>
            </a:fld>
            <a:endParaRPr/>
          </a:p>
        </p:txBody>
      </p:sp>
      <p:sp>
        <p:nvSpPr>
          <p:cNvPr id="277" name="Shape 277"/>
          <p:cNvSpPr txBox="1"/>
          <p:nvPr/>
        </p:nvSpPr>
        <p:spPr>
          <a:xfrm>
            <a:off x="4030350" y="4559950"/>
            <a:ext cx="2572500" cy="344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00FF"/>
                </a:solidFill>
                <a:latin typeface="Garamond"/>
                <a:ea typeface="Garamond"/>
                <a:cs typeface="Garamond"/>
                <a:sym typeface="Garamond"/>
              </a:rPr>
              <a:t>Extracted from light curves</a:t>
            </a:r>
            <a:endParaRPr b="1">
              <a:solidFill>
                <a:srgbClr val="0000FF"/>
              </a:solidFill>
              <a:latin typeface="Garamond"/>
              <a:ea typeface="Garamond"/>
              <a:cs typeface="Garamond"/>
              <a:sym typeface="Garamond"/>
            </a:endParaRPr>
          </a:p>
        </p:txBody>
      </p:sp>
      <p:sp>
        <p:nvSpPr>
          <p:cNvPr id="278" name="Shape 278"/>
          <p:cNvSpPr txBox="1"/>
          <p:nvPr/>
        </p:nvSpPr>
        <p:spPr>
          <a:xfrm>
            <a:off x="6113375" y="5048525"/>
            <a:ext cx="1911900" cy="344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9900"/>
                </a:solidFill>
                <a:latin typeface="Garamond"/>
                <a:ea typeface="Garamond"/>
                <a:cs typeface="Garamond"/>
                <a:sym typeface="Garamond"/>
              </a:rPr>
              <a:t>Observing strategy</a:t>
            </a:r>
            <a:endParaRPr b="1">
              <a:solidFill>
                <a:srgbClr val="FF9900"/>
              </a:solidFill>
              <a:latin typeface="Garamond"/>
              <a:ea typeface="Garamond"/>
              <a:cs typeface="Garamond"/>
              <a:sym typeface="Garamond"/>
            </a:endParaRPr>
          </a:p>
        </p:txBody>
      </p:sp>
      <p:cxnSp>
        <p:nvCxnSpPr>
          <p:cNvPr id="279" name="Shape 279"/>
          <p:cNvCxnSpPr/>
          <p:nvPr/>
        </p:nvCxnSpPr>
        <p:spPr>
          <a:xfrm>
            <a:off x="3568650" y="4378925"/>
            <a:ext cx="461700" cy="413700"/>
          </a:xfrm>
          <a:prstGeom prst="bentConnector3">
            <a:avLst>
              <a:gd fmla="val 3731" name="adj1"/>
            </a:avLst>
          </a:prstGeom>
          <a:noFill/>
          <a:ln cap="flat" cmpd="sng" w="9525">
            <a:solidFill>
              <a:srgbClr val="0000FF"/>
            </a:solidFill>
            <a:prstDash val="solid"/>
            <a:round/>
            <a:headEnd len="med" w="med" type="none"/>
            <a:tailEnd len="med" w="med" type="triangle"/>
          </a:ln>
        </p:spPr>
      </p:cxnSp>
      <p:cxnSp>
        <p:nvCxnSpPr>
          <p:cNvPr id="280" name="Shape 280"/>
          <p:cNvCxnSpPr>
            <a:stCxn id="278" idx="1"/>
            <a:endCxn id="277" idx="2"/>
          </p:cNvCxnSpPr>
          <p:nvPr/>
        </p:nvCxnSpPr>
        <p:spPr>
          <a:xfrm rot="10800000">
            <a:off x="5316575" y="4904675"/>
            <a:ext cx="796800" cy="316200"/>
          </a:xfrm>
          <a:prstGeom prst="bentConnector2">
            <a:avLst/>
          </a:prstGeom>
          <a:noFill/>
          <a:ln cap="flat" cmpd="sng" w="9525">
            <a:solidFill>
              <a:srgbClr val="FF99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