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Default Extension="tiff" ContentType="image/tiff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rels" ContentType="application/vnd.openxmlformats-package.relationshi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3" r:id="rId1"/>
    <p:sldMasterId id="2147483665" r:id="rId2"/>
  </p:sldMasterIdLst>
  <p:notesMasterIdLst>
    <p:notesMasterId r:id="rId9"/>
  </p:notesMasterIdLst>
  <p:sldIdLst>
    <p:sldId id="268" r:id="rId3"/>
    <p:sldId id="261" r:id="rId4"/>
    <p:sldId id="262" r:id="rId5"/>
    <p:sldId id="263" r:id="rId6"/>
    <p:sldId id="264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57FFF"/>
    <a:srgbClr val="F7E289"/>
    <a:srgbClr val="FF9E1D"/>
    <a:srgbClr val="D68B1C"/>
    <a:srgbClr val="D09622"/>
    <a:srgbClr val="CC990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62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CE89D-A847-F74A-9B61-3075490F2103}" type="datetimeFigureOut">
              <a:rPr lang="fr-FR" smtClean="0"/>
              <a:pPr/>
              <a:t>15/11/17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D694F-0323-204D-9D06-A02DB08DB387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smtClean="0"/>
              <a:t>Formation, collapse and fragmentation of dense </a:t>
            </a:r>
            <a:r>
              <a:rPr lang="fr-FR" b="1" dirty="0" err="1" smtClean="0"/>
              <a:t>cores</a:t>
            </a:r>
            <a:endParaRPr lang="fr-FR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smtClean="0"/>
              <a:t>Evolution of </a:t>
            </a:r>
            <a:r>
              <a:rPr lang="fr-FR" b="1" dirty="0" err="1" smtClean="0"/>
              <a:t>protoplanetary</a:t>
            </a:r>
            <a:r>
              <a:rPr lang="fr-FR" b="1" dirty="0" smtClean="0"/>
              <a:t> discs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smtClean="0"/>
              <a:t>The </a:t>
            </a:r>
            <a:r>
              <a:rPr lang="fr-FR" b="1" dirty="0" err="1" smtClean="0"/>
              <a:t>solar</a:t>
            </a:r>
            <a:r>
              <a:rPr lang="fr-FR" b="1" dirty="0" smtClean="0"/>
              <a:t> </a:t>
            </a:r>
            <a:r>
              <a:rPr lang="fr-FR" b="1" dirty="0" err="1" smtClean="0"/>
              <a:t>nebulae</a:t>
            </a:r>
            <a:r>
              <a:rPr lang="fr-FR" b="1" dirty="0" smtClean="0"/>
              <a:t> </a:t>
            </a:r>
            <a:r>
              <a:rPr lang="fr-FR" b="1" dirty="0" err="1" smtClean="0"/>
              <a:t>constituents</a:t>
            </a:r>
            <a:endParaRPr lang="fr-FR" b="1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D694F-0323-204D-9D06-A02DB08DB387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srgbClr val="FFFFFF"/>
                </a:solidFill>
              </a:rPr>
              <a:t>(Alma, </a:t>
            </a:r>
            <a:r>
              <a:rPr lang="fr-FR" dirty="0" err="1" smtClean="0">
                <a:solidFill>
                  <a:srgbClr val="FFFFFF"/>
                </a:solidFill>
              </a:rPr>
              <a:t>Artemis</a:t>
            </a:r>
            <a:r>
              <a:rPr lang="fr-FR" dirty="0" smtClean="0">
                <a:solidFill>
                  <a:srgbClr val="FFFFFF"/>
                </a:solidFill>
              </a:rPr>
              <a:t>/APEX, NIKA2/IRAM, XMM, VISIR/VLT, JWST, Hayabusa-2, etc.) et futurs (JUICE, Euclid, ELT, SPICA, </a:t>
            </a:r>
            <a:r>
              <a:rPr lang="fr-FR" dirty="0" err="1" smtClean="0">
                <a:solidFill>
                  <a:srgbClr val="FFFFFF"/>
                </a:solidFill>
              </a:rPr>
              <a:t>etc</a:t>
            </a:r>
            <a:r>
              <a:rPr lang="fr-FR" dirty="0" smtClean="0">
                <a:solidFill>
                  <a:srgbClr val="FFFFFF"/>
                </a:solidFill>
              </a:rPr>
              <a:t>).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D694F-0323-204D-9D06-A02DB08DB387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07EE3D5-2E34-E444-8A96-99A87FCFE64B}" type="slidenum">
              <a:rPr lang="es-ES">
                <a:solidFill>
                  <a:srgbClr val="000000"/>
                </a:solidFill>
              </a:rPr>
              <a:pPr/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BFFC7-5AFF-4374-B478-E246B74FFF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03D9-1EF9-4D83-8F99-27C64A2CC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1866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14F104A-685D-5942-95D4-79868DA67B90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Arial" pitchFamily="-106" charset="0"/>
          <a:cs typeface="Arial" pitchFamily="-10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BFFC7-5AFF-4374-B478-E246B74FFF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15/11/17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403D9-1EF9-4D83-8F99-27C64A2CC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89781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jpeg"/><Relationship Id="rId12" Type="http://schemas.openxmlformats.org/officeDocument/2006/relationships/image" Target="../media/image13.jpeg"/><Relationship Id="rId13" Type="http://schemas.openxmlformats.org/officeDocument/2006/relationships/image" Target="../media/image14.png"/><Relationship Id="rId14" Type="http://schemas.openxmlformats.org/officeDocument/2006/relationships/image" Target="../media/image15.jpeg"/><Relationship Id="rId15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jpeg"/><Relationship Id="rId9" Type="http://schemas.openxmlformats.org/officeDocument/2006/relationships/image" Target="../media/image10.jpeg"/><Relationship Id="rId10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_diapo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0"/>
            <a:ext cx="10297886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828800" y="149960"/>
            <a:ext cx="5181599" cy="1450240"/>
          </a:xfrm>
          <a:prstGeom prst="rect">
            <a:avLst/>
          </a:prstGeom>
          <a:solidFill>
            <a:srgbClr val="157FFF">
              <a:alpha val="50000"/>
            </a:srgbClr>
          </a:solidFill>
        </p:spPr>
        <p:txBody>
          <a:bodyPr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/>
              </a:rPr>
              <a:t>P4 : Formation de systèmes stellaires et les conditions d’émergence de la vie</a:t>
            </a:r>
            <a:endParaRPr kumimoji="0" lang="fr-FR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Arial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752600" y="5636665"/>
            <a:ext cx="6400800" cy="10689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Manifestation d’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Intérêt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Projet </a:t>
            </a:r>
            <a:r>
              <a:rPr kumimoji="0" lang="fr-F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Hyper-Emblématique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P2IO</a:t>
            </a:r>
            <a:endParaRPr kumimoji="0" lang="fr-FR" altLang="fr-FR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76200"/>
            <a:ext cx="76962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Arial"/>
                <a:cs typeface="Arial"/>
              </a:rPr>
              <a:t>Formation Stellaire et Planétaire </a:t>
            </a:r>
          </a:p>
          <a:p>
            <a:r>
              <a:rPr lang="fr-FR" sz="2400" dirty="0" smtClean="0">
                <a:latin typeface="Arial"/>
                <a:cs typeface="Arial"/>
              </a:rPr>
              <a:t>		              / </a:t>
            </a:r>
            <a:r>
              <a:rPr lang="fr-FR" sz="2400" dirty="0" err="1" smtClean="0">
                <a:latin typeface="Arial"/>
                <a:cs typeface="Arial"/>
              </a:rPr>
              <a:t>Stellar</a:t>
            </a:r>
            <a:r>
              <a:rPr lang="fr-FR" sz="2400" dirty="0" smtClean="0">
                <a:latin typeface="Arial"/>
                <a:cs typeface="Arial"/>
              </a:rPr>
              <a:t> and </a:t>
            </a:r>
            <a:r>
              <a:rPr lang="fr-FR" sz="2400" dirty="0" err="1" smtClean="0">
                <a:latin typeface="Arial"/>
                <a:cs typeface="Arial"/>
              </a:rPr>
              <a:t>Planetary</a:t>
            </a:r>
            <a:r>
              <a:rPr lang="fr-FR" sz="2400" dirty="0" smtClean="0">
                <a:latin typeface="Arial"/>
                <a:cs typeface="Arial"/>
              </a:rPr>
              <a:t> Formation </a:t>
            </a:r>
            <a:endParaRPr lang="fr-FR" sz="2400" dirty="0"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8382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52400" y="4385608"/>
            <a:ext cx="883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Mots clés :</a:t>
            </a:r>
            <a:endParaRPr kumimoji="0" lang="fr-FR" sz="20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Dynamique, Structuration, Rayonnements, Champ </a:t>
            </a: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magnétique, </a:t>
            </a: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du milieu interstellaire diffus aux sites de formation stellaire et planétaire.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kern="0" dirty="0" smtClean="0">
                <a:solidFill>
                  <a:schemeClr val="bg1"/>
                </a:solidFill>
                <a:latin typeface="Arial"/>
                <a:cs typeface="Arial"/>
              </a:rPr>
              <a:t>U</a:t>
            </a:r>
            <a:r>
              <a:rPr kumimoji="0" lang="fr-FR" sz="20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nités</a:t>
            </a: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 P2IO potentiellement intéressées à participer 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kern="0" dirty="0" smtClean="0">
                <a:solidFill>
                  <a:schemeClr val="bg1"/>
                </a:solidFill>
                <a:latin typeface="Arial"/>
                <a:cs typeface="Arial"/>
              </a:rPr>
              <a:t>					  </a:t>
            </a:r>
            <a:r>
              <a:rPr lang="fr-FR" sz="2000" kern="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fr-FR" sz="2000" kern="0" dirty="0" err="1" smtClean="0">
                <a:solidFill>
                  <a:schemeClr val="bg1"/>
                </a:solidFill>
                <a:latin typeface="Arial"/>
                <a:cs typeface="Arial"/>
              </a:rPr>
              <a:t>SAp</a:t>
            </a:r>
            <a:r>
              <a:rPr lang="fr-FR" sz="2000" kern="0" dirty="0" smtClean="0">
                <a:solidFill>
                  <a:schemeClr val="bg1"/>
                </a:solidFill>
                <a:latin typeface="Arial"/>
                <a:cs typeface="Arial"/>
              </a:rPr>
              <a:t>/</a:t>
            </a: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AIM, </a:t>
            </a: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Arial"/>
              </a:rPr>
              <a:t>IAS, CSNSM, IPNO,…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21336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>
                <a:solidFill>
                  <a:srgbClr val="FFFFFF"/>
                </a:solidFill>
              </a:rPr>
              <a:t>« Expliquer la formation des étoiles et des systèmes planétaires est un des défis fondamentaux de l'astrophysique moderne. Les processus en jeu sont nombreux, couplés et </a:t>
            </a:r>
            <a:r>
              <a:rPr lang="fr-FR" dirty="0" err="1" smtClean="0">
                <a:solidFill>
                  <a:srgbClr val="FFFFFF"/>
                </a:solidFill>
              </a:rPr>
              <a:t>multi-échelles</a:t>
            </a:r>
            <a:r>
              <a:rPr lang="fr-FR" dirty="0" smtClean="0">
                <a:solidFill>
                  <a:srgbClr val="FFFFFF"/>
                </a:solidFill>
              </a:rPr>
              <a:t>, et permettent d’appréhender l’évolution des galaxies ». 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AMI  P4 - P2IO – 15 nov. 2017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C919858B-083F-48B4-BC72-FA8395439E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77715"/>
            <a:ext cx="8382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152400" y="1416307"/>
            <a:ext cx="2743200" cy="4832093"/>
          </a:xfrm>
          <a:prstGeom prst="rect">
            <a:avLst/>
          </a:prstGeom>
          <a:solidFill>
            <a:srgbClr val="0000FF">
              <a:alpha val="5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u="sng" dirty="0" smtClean="0">
                <a:solidFill>
                  <a:srgbClr val="FFFFFF"/>
                </a:solidFill>
              </a:rPr>
              <a:t>Simulation numérique</a:t>
            </a:r>
          </a:p>
          <a:p>
            <a:pPr algn="just"/>
            <a:endParaRPr lang="fr-FR" dirty="0" smtClean="0">
              <a:solidFill>
                <a:srgbClr val="FFFFFF"/>
              </a:solidFill>
            </a:endParaRPr>
          </a:p>
          <a:p>
            <a:pPr algn="just">
              <a:buFontTx/>
              <a:buChar char="-"/>
            </a:pPr>
            <a:r>
              <a:rPr lang="fr-FR" sz="1600" dirty="0" smtClean="0">
                <a:solidFill>
                  <a:srgbClr val="FFFFFF"/>
                </a:solidFill>
              </a:rPr>
              <a:t> Dynamique d’une matière (gaz et grains) magnétisée</a:t>
            </a:r>
          </a:p>
          <a:p>
            <a:pPr algn="just">
              <a:buFontTx/>
              <a:buChar char="-"/>
            </a:pPr>
            <a:endParaRPr lang="fr-FR" sz="1600" dirty="0" smtClean="0">
              <a:solidFill>
                <a:srgbClr val="FFFFFF"/>
              </a:solidFill>
            </a:endParaRPr>
          </a:p>
          <a:p>
            <a:pPr algn="just">
              <a:buFontTx/>
              <a:buChar char="-"/>
            </a:pPr>
            <a:r>
              <a:rPr lang="fr-FR" sz="1600" dirty="0" smtClean="0">
                <a:solidFill>
                  <a:srgbClr val="FFFFFF"/>
                </a:solidFill>
              </a:rPr>
              <a:t> Rôle du transfert radiatif, du milieu interstellaire diffus aux sites de formation stellaire et planétaire ?  </a:t>
            </a:r>
          </a:p>
          <a:p>
            <a:pPr algn="just">
              <a:buFontTx/>
              <a:buChar char="-"/>
            </a:pPr>
            <a:endParaRPr lang="fr-FR" sz="1600" dirty="0" smtClean="0">
              <a:solidFill>
                <a:srgbClr val="FFFFFF"/>
              </a:solidFill>
            </a:endParaRPr>
          </a:p>
          <a:p>
            <a:pPr algn="just">
              <a:buFontTx/>
              <a:buChar char="-"/>
            </a:pPr>
            <a:r>
              <a:rPr lang="fr-FR" sz="1600" dirty="0" smtClean="0">
                <a:solidFill>
                  <a:srgbClr val="FFFFFF"/>
                </a:solidFill>
              </a:rPr>
              <a:t> Décrire les instabilités, la turbulence, le transport du moment angulaire et du flux magnétique ? </a:t>
            </a:r>
          </a:p>
          <a:p>
            <a:pPr algn="just">
              <a:buFontTx/>
              <a:buChar char="-"/>
            </a:pPr>
            <a:endParaRPr lang="fr-FR" sz="1600" dirty="0" smtClean="0">
              <a:solidFill>
                <a:srgbClr val="FFFFFF"/>
              </a:solidFill>
            </a:endParaRPr>
          </a:p>
          <a:p>
            <a:pPr algn="just"/>
            <a:r>
              <a:rPr lang="fr-FR" sz="1600" dirty="0" smtClean="0">
                <a:solidFill>
                  <a:srgbClr val="FFFFFF"/>
                </a:solidFill>
              </a:rPr>
              <a:t>- Disques protoplanétaires : dynamique de grains chargés et croissance vers les </a:t>
            </a:r>
            <a:r>
              <a:rPr lang="fr-FR" sz="1600" dirty="0" err="1" smtClean="0">
                <a:solidFill>
                  <a:srgbClr val="FFFFFF"/>
                </a:solidFill>
              </a:rPr>
              <a:t>planétésimaux</a:t>
            </a:r>
            <a:r>
              <a:rPr lang="fr-FR" sz="1600" dirty="0" smtClean="0">
                <a:solidFill>
                  <a:srgbClr val="FFFFFF"/>
                </a:solidFill>
              </a:rPr>
              <a:t> ?</a:t>
            </a:r>
            <a:endParaRPr lang="fr-FR" sz="1600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0" y="1398686"/>
            <a:ext cx="3124200" cy="5047536"/>
          </a:xfrm>
          <a:prstGeom prst="rect">
            <a:avLst/>
          </a:prstGeom>
          <a:solidFill>
            <a:srgbClr val="008000">
              <a:alpha val="5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u="sng" dirty="0" smtClean="0">
                <a:solidFill>
                  <a:srgbClr val="FFFFFF"/>
                </a:solidFill>
              </a:rPr>
              <a:t>Observations</a:t>
            </a:r>
          </a:p>
          <a:p>
            <a:pPr algn="just"/>
            <a:endParaRPr lang="fr-FR" sz="1600" dirty="0" smtClean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fr-FR" sz="1600" dirty="0" smtClean="0">
                <a:solidFill>
                  <a:srgbClr val="FFFFFF"/>
                </a:solidFill>
              </a:rPr>
              <a:t> Des X au submillimétrique</a:t>
            </a:r>
          </a:p>
          <a:p>
            <a:pPr>
              <a:buFontTx/>
              <a:buChar char="-"/>
            </a:pPr>
            <a:endParaRPr lang="fr-FR" sz="1600" dirty="0" smtClean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fr-FR" sz="1600" dirty="0" smtClean="0">
                <a:solidFill>
                  <a:srgbClr val="FFFFFF"/>
                </a:solidFill>
              </a:rPr>
              <a:t> Quelles observables pour tracer les conditions physiques et l’évolution de la matière interstellaire dans les galaxies ?</a:t>
            </a:r>
          </a:p>
          <a:p>
            <a:r>
              <a:rPr lang="fr-FR" sz="1600" dirty="0" smtClean="0">
                <a:solidFill>
                  <a:srgbClr val="FFFFFF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fr-FR" sz="1600" dirty="0" smtClean="0">
                <a:solidFill>
                  <a:srgbClr val="FFFFFF"/>
                </a:solidFill>
              </a:rPr>
              <a:t> Quelles étapes mènent à la formation planétaire ?  </a:t>
            </a:r>
          </a:p>
          <a:p>
            <a:endParaRPr lang="fr-FR" sz="1600" dirty="0" smtClean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fr-FR" sz="1600" dirty="0" smtClean="0">
                <a:solidFill>
                  <a:srgbClr val="FFFFFF"/>
                </a:solidFill>
              </a:rPr>
              <a:t> Comment est dissipé le gaz </a:t>
            </a:r>
          </a:p>
          <a:p>
            <a:pPr>
              <a:buFontTx/>
              <a:buChar char="-"/>
            </a:pPr>
            <a:endParaRPr lang="fr-FR" sz="1600" dirty="0" smtClean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fr-FR" sz="1600" dirty="0" smtClean="0">
                <a:solidFill>
                  <a:srgbClr val="FFFFFF"/>
                </a:solidFill>
              </a:rPr>
              <a:t> Comment sont incorporés les grains dans les disques ? </a:t>
            </a:r>
          </a:p>
          <a:p>
            <a:pPr>
              <a:buFontTx/>
              <a:buChar char="-"/>
            </a:pPr>
            <a:endParaRPr lang="fr-FR" sz="1600" dirty="0" smtClean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fr-FR" sz="1600" dirty="0" smtClean="0">
                <a:solidFill>
                  <a:srgbClr val="FFFFFF"/>
                </a:solidFill>
              </a:rPr>
              <a:t>La formation du </a:t>
            </a:r>
            <a:r>
              <a:rPr lang="fr-FR" sz="1600" dirty="0" err="1" smtClean="0">
                <a:solidFill>
                  <a:srgbClr val="FFFFFF"/>
                </a:solidFill>
              </a:rPr>
              <a:t>syst</a:t>
            </a:r>
            <a:r>
              <a:rPr lang="fr-FR" sz="1600" dirty="0" smtClean="0">
                <a:solidFill>
                  <a:srgbClr val="FFFFFF"/>
                </a:solidFill>
              </a:rPr>
              <a:t>. solaire et son évolution génériques ou contexte singulier ?</a:t>
            </a:r>
            <a:endParaRPr lang="fr-FR" sz="16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19800" y="1398686"/>
            <a:ext cx="3124200" cy="4832093"/>
          </a:xfrm>
          <a:prstGeom prst="rect">
            <a:avLst/>
          </a:prstGeom>
          <a:solidFill>
            <a:srgbClr val="FF6600">
              <a:alpha val="50000"/>
            </a:srgbClr>
          </a:solidFill>
        </p:spPr>
        <p:txBody>
          <a:bodyPr wrap="square">
            <a:spAutoFit/>
          </a:bodyPr>
          <a:lstStyle/>
          <a:p>
            <a:r>
              <a:rPr lang="fr-FR" b="1" u="sng" dirty="0" smtClean="0">
                <a:solidFill>
                  <a:srgbClr val="FFFFFF"/>
                </a:solidFill>
              </a:rPr>
              <a:t>Expériences en laboratoire</a:t>
            </a:r>
          </a:p>
          <a:p>
            <a:r>
              <a:rPr lang="fr-FR" dirty="0" smtClean="0">
                <a:solidFill>
                  <a:srgbClr val="FFFFFF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fr-FR" sz="1600" dirty="0" smtClean="0">
                <a:solidFill>
                  <a:srgbClr val="FFFFFF"/>
                </a:solidFill>
              </a:rPr>
              <a:t> Processus dominants de production, croissance et fragmentation des grains ? </a:t>
            </a:r>
          </a:p>
          <a:p>
            <a:endParaRPr lang="fr-FR" sz="1600" dirty="0" smtClean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fr-FR" sz="1600" dirty="0" smtClean="0">
                <a:solidFill>
                  <a:srgbClr val="FFFFFF"/>
                </a:solidFill>
              </a:rPr>
              <a:t> Rôle de l’irradiation (par photons ou rayons cosmiques) sur les propriétés des grains et leur couplage au gaz ? </a:t>
            </a:r>
          </a:p>
          <a:p>
            <a:pPr>
              <a:buFontTx/>
              <a:buChar char="-"/>
            </a:pPr>
            <a:endParaRPr lang="fr-FR" sz="1600" dirty="0" smtClean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fr-FR" sz="1600" dirty="0" smtClean="0">
                <a:solidFill>
                  <a:srgbClr val="FFFFFF"/>
                </a:solidFill>
              </a:rPr>
              <a:t> Extraire les archives du système solaire contenues dans les échantillons extraterrestres collectés et analysés ?</a:t>
            </a:r>
          </a:p>
          <a:p>
            <a:endParaRPr lang="fr-FR" sz="1600" dirty="0" smtClean="0">
              <a:solidFill>
                <a:srgbClr val="FFFFFF"/>
              </a:solidFill>
            </a:endParaRPr>
          </a:p>
          <a:p>
            <a:r>
              <a:rPr lang="fr-FR" sz="1600" dirty="0" smtClean="0">
                <a:solidFill>
                  <a:srgbClr val="FFFFFF"/>
                </a:solidFill>
              </a:rPr>
              <a:t>- Quelle composition chimique de la nébuleuse et comment les éléments sont-ils distribués ? </a:t>
            </a:r>
            <a:endParaRPr lang="fr-FR" sz="1600" dirty="0">
              <a:solidFill>
                <a:srgbClr val="FFFFFF"/>
              </a:solidFill>
            </a:endParaRPr>
          </a:p>
        </p:txBody>
      </p:sp>
      <p:sp>
        <p:nvSpPr>
          <p:cNvPr id="14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124200" y="6461125"/>
            <a:ext cx="2895600" cy="365125"/>
          </a:xfr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AMI  P4 - P2IO – 15 nov. 2017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C919858B-083F-48B4-BC72-FA8395439E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" y="76200"/>
            <a:ext cx="76962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Arial"/>
                <a:cs typeface="Arial"/>
              </a:rPr>
              <a:t>Formation Stellaire et Planétaire </a:t>
            </a:r>
          </a:p>
          <a:p>
            <a:r>
              <a:rPr lang="fr-FR" sz="2400" dirty="0" smtClean="0">
                <a:latin typeface="Arial"/>
                <a:cs typeface="Arial"/>
              </a:rPr>
              <a:t>		              / </a:t>
            </a:r>
            <a:r>
              <a:rPr lang="fr-FR" sz="2400" dirty="0" err="1" smtClean="0">
                <a:latin typeface="Arial"/>
                <a:cs typeface="Arial"/>
              </a:rPr>
              <a:t>Stellar</a:t>
            </a:r>
            <a:r>
              <a:rPr lang="fr-FR" sz="2400" dirty="0" smtClean="0">
                <a:latin typeface="Arial"/>
                <a:cs typeface="Arial"/>
              </a:rPr>
              <a:t> and </a:t>
            </a:r>
            <a:r>
              <a:rPr lang="fr-FR" sz="2400" dirty="0" err="1" smtClean="0">
                <a:latin typeface="Arial"/>
                <a:cs typeface="Arial"/>
              </a:rPr>
              <a:t>Planetary</a:t>
            </a:r>
            <a:r>
              <a:rPr lang="fr-FR" sz="2400" dirty="0" smtClean="0">
                <a:latin typeface="Arial"/>
                <a:cs typeface="Arial"/>
              </a:rPr>
              <a:t> Formation </a:t>
            </a:r>
            <a:endParaRPr lang="fr-FR" sz="2400" dirty="0"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3000" y="914400"/>
            <a:ext cx="6998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FFFF"/>
                </a:solidFill>
              </a:rPr>
              <a:t>Approches complémentaires dans le périmètre de P2IO  </a:t>
            </a:r>
            <a:endParaRPr lang="fr-FR" sz="2000" b="1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629400"/>
            <a:ext cx="8382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629400"/>
            <a:ext cx="8382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28600" y="1447800"/>
            <a:ext cx="8458200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smtClean="0">
                <a:solidFill>
                  <a:srgbClr val="FFFFFF"/>
                </a:solidFill>
              </a:rPr>
              <a:t>Des questions et approches menées dans les différentes équipes de P2IO </a:t>
            </a:r>
          </a:p>
          <a:p>
            <a:pPr algn="just"/>
            <a:endParaRPr lang="fr-FR" dirty="0" smtClean="0">
              <a:solidFill>
                <a:srgbClr val="FFFFFF"/>
              </a:solidFill>
            </a:endParaRPr>
          </a:p>
          <a:p>
            <a:pPr algn="just"/>
            <a:endParaRPr lang="fr-FR" dirty="0" smtClean="0">
              <a:solidFill>
                <a:srgbClr val="FFFFFF"/>
              </a:solidFill>
            </a:endParaRPr>
          </a:p>
          <a:p>
            <a:pPr algn="just"/>
            <a:r>
              <a:rPr lang="fr-FR" dirty="0" smtClean="0">
                <a:solidFill>
                  <a:srgbClr val="FFFFFF"/>
                </a:solidFill>
              </a:rPr>
              <a:t>Chaque question </a:t>
            </a:r>
            <a:r>
              <a:rPr lang="fr-FR" b="1" i="1" dirty="0" smtClean="0">
                <a:solidFill>
                  <a:srgbClr val="FFFFFF"/>
                </a:solidFill>
              </a:rPr>
              <a:t>abordée suivant différents angles </a:t>
            </a:r>
          </a:p>
          <a:p>
            <a:pPr algn="just"/>
            <a:endParaRPr lang="fr-FR" b="1" i="1" dirty="0" smtClean="0">
              <a:solidFill>
                <a:srgbClr val="FFFFFF"/>
              </a:solidFill>
            </a:endParaRPr>
          </a:p>
          <a:p>
            <a:pPr algn="just"/>
            <a:endParaRPr lang="fr-FR" b="1" i="1" dirty="0" smtClean="0">
              <a:solidFill>
                <a:srgbClr val="FFFFFF"/>
              </a:solidFill>
            </a:endParaRPr>
          </a:p>
          <a:p>
            <a:pPr algn="just"/>
            <a:r>
              <a:rPr lang="fr-FR" b="1" i="1" dirty="0" smtClean="0">
                <a:solidFill>
                  <a:srgbClr val="FFFFFF"/>
                </a:solidFill>
              </a:rPr>
              <a:t>Un des buts de la structuration projet : redistribuer questions et approches</a:t>
            </a:r>
            <a:r>
              <a:rPr lang="fr-FR" dirty="0" smtClean="0">
                <a:solidFill>
                  <a:srgbClr val="FFFFFF"/>
                </a:solidFill>
              </a:rPr>
              <a:t> </a:t>
            </a:r>
          </a:p>
          <a:p>
            <a:pPr algn="just"/>
            <a:endParaRPr lang="fr-FR" dirty="0" smtClean="0">
              <a:solidFill>
                <a:srgbClr val="FFFFFF"/>
              </a:solidFill>
            </a:endParaRPr>
          </a:p>
          <a:p>
            <a:pPr algn="just"/>
            <a:endParaRPr lang="fr-FR" dirty="0" smtClean="0">
              <a:solidFill>
                <a:srgbClr val="FFFFFF"/>
              </a:solidFill>
            </a:endParaRPr>
          </a:p>
          <a:p>
            <a:pPr algn="just"/>
            <a:endParaRPr lang="fr-FR" dirty="0" smtClean="0">
              <a:solidFill>
                <a:srgbClr val="FFFFFF"/>
              </a:solidFill>
            </a:endParaRPr>
          </a:p>
          <a:p>
            <a:pPr algn="just"/>
            <a:endParaRPr lang="fr-FR" dirty="0" smtClean="0">
              <a:solidFill>
                <a:srgbClr val="FFFFFF"/>
              </a:solidFill>
            </a:endParaRPr>
          </a:p>
          <a:p>
            <a:pPr algn="just"/>
            <a:endParaRPr lang="fr-FR" dirty="0" smtClean="0">
              <a:solidFill>
                <a:srgbClr val="FFFFFF"/>
              </a:solidFill>
            </a:endParaRPr>
          </a:p>
          <a:p>
            <a:pPr algn="just"/>
            <a:r>
              <a:rPr lang="fr-FR" dirty="0" smtClean="0">
                <a:solidFill>
                  <a:srgbClr val="FFFFFF"/>
                </a:solidFill>
              </a:rPr>
              <a:t>Objectif : mise en place d’un pôle d’exception mettant en synergie les compétences des équipes de P2IO (AIM, IAS, CSNSM, IPNO,…) couvrant la modélisation, la simulation numérique, les observations </a:t>
            </a:r>
            <a:r>
              <a:rPr lang="fr-FR" dirty="0" err="1" smtClean="0">
                <a:solidFill>
                  <a:srgbClr val="FFFFFF"/>
                </a:solidFill>
              </a:rPr>
              <a:t>multi-longueur</a:t>
            </a:r>
            <a:r>
              <a:rPr lang="fr-FR" dirty="0" smtClean="0">
                <a:solidFill>
                  <a:srgbClr val="FFFFFF"/>
                </a:solidFill>
              </a:rPr>
              <a:t> d’onde et les expériences de laboratoire simulant la </a:t>
            </a:r>
            <a:r>
              <a:rPr lang="fr-FR" dirty="0" err="1" smtClean="0">
                <a:solidFill>
                  <a:srgbClr val="FFFFFF"/>
                </a:solidFill>
              </a:rPr>
              <a:t>micro-physique</a:t>
            </a:r>
            <a:r>
              <a:rPr lang="fr-FR" dirty="0" smtClean="0">
                <a:solidFill>
                  <a:srgbClr val="FFFFFF"/>
                </a:solidFill>
              </a:rPr>
              <a:t> des milieux astrophysiques</a:t>
            </a:r>
          </a:p>
        </p:txBody>
      </p:sp>
      <p:sp>
        <p:nvSpPr>
          <p:cNvPr id="1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AMI  P4 - P2IO – 15 nov. 2017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C919858B-083F-48B4-BC72-FA8395439E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8200" y="76200"/>
            <a:ext cx="76962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Arial"/>
                <a:cs typeface="Arial"/>
              </a:rPr>
              <a:t>Formation Stellaire et Planétaire </a:t>
            </a:r>
          </a:p>
          <a:p>
            <a:r>
              <a:rPr lang="fr-FR" sz="2400" dirty="0" smtClean="0">
                <a:latin typeface="Arial"/>
                <a:cs typeface="Arial"/>
              </a:rPr>
              <a:t>		              / </a:t>
            </a:r>
            <a:r>
              <a:rPr lang="fr-FR" sz="2400" dirty="0" err="1" smtClean="0">
                <a:latin typeface="Arial"/>
                <a:cs typeface="Arial"/>
              </a:rPr>
              <a:t>Stellar</a:t>
            </a:r>
            <a:r>
              <a:rPr lang="fr-FR" sz="2400" dirty="0" smtClean="0">
                <a:latin typeface="Arial"/>
                <a:cs typeface="Arial"/>
              </a:rPr>
              <a:t> and </a:t>
            </a:r>
            <a:r>
              <a:rPr lang="fr-FR" sz="2400" dirty="0" err="1" smtClean="0">
                <a:latin typeface="Arial"/>
                <a:cs typeface="Arial"/>
              </a:rPr>
              <a:t>Planetary</a:t>
            </a:r>
            <a:r>
              <a:rPr lang="fr-FR" sz="2400" dirty="0" smtClean="0">
                <a:latin typeface="Arial"/>
                <a:cs typeface="Arial"/>
              </a:rPr>
              <a:t> Formation </a:t>
            </a:r>
            <a:endParaRPr lang="fr-FR"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629400"/>
            <a:ext cx="8382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52400" y="3544669"/>
            <a:ext cx="853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FFFF"/>
                </a:solidFill>
              </a:rPr>
              <a:t>Renforcer les potentiels </a:t>
            </a:r>
            <a:r>
              <a:rPr lang="fr-FR" dirty="0" err="1" smtClean="0">
                <a:solidFill>
                  <a:srgbClr val="FFFFFF"/>
                </a:solidFill>
              </a:rPr>
              <a:t>inter-Labex</a:t>
            </a:r>
            <a:r>
              <a:rPr lang="fr-FR" dirty="0" smtClean="0">
                <a:solidFill>
                  <a:srgbClr val="FFFFFF"/>
                </a:solidFill>
              </a:rPr>
              <a:t> dans le cadre de l’Université </a:t>
            </a:r>
            <a:r>
              <a:rPr lang="fr-FR" dirty="0" err="1" smtClean="0">
                <a:solidFill>
                  <a:srgbClr val="FFFFFF"/>
                </a:solidFill>
              </a:rPr>
              <a:t>Paris-Saclay</a:t>
            </a:r>
            <a:r>
              <a:rPr lang="fr-FR" dirty="0" smtClean="0">
                <a:solidFill>
                  <a:srgbClr val="FFFFFF"/>
                </a:solidFill>
              </a:rPr>
              <a:t> (</a:t>
            </a:r>
            <a:r>
              <a:rPr lang="fr-FR" dirty="0" err="1" smtClean="0">
                <a:solidFill>
                  <a:srgbClr val="FFFFFF"/>
                </a:solidFill>
              </a:rPr>
              <a:t>e.g</a:t>
            </a:r>
            <a:r>
              <a:rPr lang="fr-FR" dirty="0" smtClean="0">
                <a:solidFill>
                  <a:srgbClr val="FFFFFF"/>
                </a:solidFill>
              </a:rPr>
              <a:t>. partie expérimentale, avec PALM et </a:t>
            </a:r>
            <a:r>
              <a:rPr lang="fr-FR" dirty="0" err="1" smtClean="0">
                <a:solidFill>
                  <a:srgbClr val="FFFFFF"/>
                </a:solidFill>
              </a:rPr>
              <a:t>NanoSaclay</a:t>
            </a:r>
            <a:r>
              <a:rPr lang="fr-FR" dirty="0" smtClean="0">
                <a:solidFill>
                  <a:srgbClr val="FFFFFF"/>
                </a:solidFill>
              </a:rPr>
              <a:t>)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AMI  P4 - P2IO – 15 nov. 2017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C919858B-083F-48B4-BC72-FA8395439ED8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76200"/>
            <a:ext cx="76962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Arial"/>
                <a:cs typeface="Arial"/>
              </a:rPr>
              <a:t>Formation Stellaire et Planétaire </a:t>
            </a:r>
          </a:p>
          <a:p>
            <a:r>
              <a:rPr lang="fr-FR" sz="2400" dirty="0" smtClean="0">
                <a:latin typeface="Arial"/>
                <a:cs typeface="Arial"/>
              </a:rPr>
              <a:t>		              / </a:t>
            </a:r>
            <a:r>
              <a:rPr lang="fr-FR" sz="2400" dirty="0" err="1" smtClean="0">
                <a:latin typeface="Arial"/>
                <a:cs typeface="Arial"/>
              </a:rPr>
              <a:t>Stellar</a:t>
            </a:r>
            <a:r>
              <a:rPr lang="fr-FR" sz="2400" dirty="0" smtClean="0">
                <a:latin typeface="Arial"/>
                <a:cs typeface="Arial"/>
              </a:rPr>
              <a:t> and </a:t>
            </a:r>
            <a:r>
              <a:rPr lang="fr-FR" sz="2400" dirty="0" err="1" smtClean="0">
                <a:latin typeface="Arial"/>
                <a:cs typeface="Arial"/>
              </a:rPr>
              <a:t>Planetary</a:t>
            </a:r>
            <a:r>
              <a:rPr lang="fr-FR" sz="2400" dirty="0" smtClean="0">
                <a:latin typeface="Arial"/>
                <a:cs typeface="Arial"/>
              </a:rPr>
              <a:t> Formation </a:t>
            </a:r>
            <a:endParaRPr lang="fr-FR" sz="2400" dirty="0">
              <a:latin typeface="Arial"/>
              <a:cs typeface="Arial"/>
            </a:endParaRPr>
          </a:p>
        </p:txBody>
      </p:sp>
      <p:pic>
        <p:nvPicPr>
          <p:cNvPr id="13" name="Image 12" descr="core2disk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066801"/>
            <a:ext cx="6096000" cy="150644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67400" y="2743200"/>
            <a:ext cx="3008506" cy="523220"/>
          </a:xfrm>
          <a:prstGeom prst="rect">
            <a:avLst/>
          </a:prstGeom>
          <a:solidFill>
            <a:srgbClr val="157FFF">
              <a:alpha val="50000"/>
            </a:srgbClr>
          </a:solidFill>
        </p:spPr>
        <p:txBody>
          <a:bodyPr wrap="none">
            <a:spAutoFit/>
          </a:bodyPr>
          <a:lstStyle/>
          <a:p>
            <a:r>
              <a:rPr lang="fr-FR" sz="1400" dirty="0" err="1" smtClean="0">
                <a:solidFill>
                  <a:schemeClr val="bg1"/>
                </a:solidFill>
              </a:rPr>
              <a:t>Website</a:t>
            </a:r>
            <a:r>
              <a:rPr lang="fr-FR" sz="1400" dirty="0" smtClean="0">
                <a:solidFill>
                  <a:schemeClr val="bg1"/>
                </a:solidFill>
              </a:rPr>
              <a:t> : 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https://www.ias.u-psud.fr/core2disk/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029200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 smtClean="0">
                <a:solidFill>
                  <a:srgbClr val="FFFFFF"/>
                </a:solidFill>
              </a:rPr>
              <a:t>Un projet permettant aux équipes P2IO de se coordonner, de travailler ensemble, et de devenir des acteurs majeurs dans l’exploitation des grands projets observationnels sol et spatiaux de </a:t>
            </a:r>
            <a:r>
              <a:rPr lang="fr-FR" b="1" smtClean="0">
                <a:solidFill>
                  <a:srgbClr val="FFFFFF"/>
                </a:solidFill>
              </a:rPr>
              <a:t>la </a:t>
            </a:r>
            <a:r>
              <a:rPr lang="fr-FR" b="1" smtClean="0">
                <a:solidFill>
                  <a:srgbClr val="FFFFFF"/>
                </a:solidFill>
              </a:rPr>
              <a:t>discipline.</a:t>
            </a:r>
            <a:endParaRPr lang="fr-FR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629400"/>
            <a:ext cx="838200" cy="228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AMI  P4 - P2IO – 15 nov. 2017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76200"/>
            <a:ext cx="76962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Arial"/>
                <a:cs typeface="Arial"/>
              </a:rPr>
              <a:t>Formation Stellaire et Planétaire </a:t>
            </a:r>
          </a:p>
          <a:p>
            <a:r>
              <a:rPr lang="fr-FR" sz="2400" dirty="0" smtClean="0">
                <a:latin typeface="Arial"/>
                <a:cs typeface="Arial"/>
              </a:rPr>
              <a:t>		              / </a:t>
            </a:r>
            <a:r>
              <a:rPr lang="fr-FR" sz="2400" dirty="0" err="1" smtClean="0">
                <a:latin typeface="Arial"/>
                <a:cs typeface="Arial"/>
              </a:rPr>
              <a:t>Stellar</a:t>
            </a:r>
            <a:r>
              <a:rPr lang="fr-FR" sz="2400" dirty="0" smtClean="0">
                <a:latin typeface="Arial"/>
                <a:cs typeface="Arial"/>
              </a:rPr>
              <a:t> and </a:t>
            </a:r>
            <a:r>
              <a:rPr lang="fr-FR" sz="2400" dirty="0" err="1" smtClean="0">
                <a:latin typeface="Arial"/>
                <a:cs typeface="Arial"/>
              </a:rPr>
              <a:t>Planetary</a:t>
            </a:r>
            <a:r>
              <a:rPr lang="fr-FR" sz="2400" dirty="0" smtClean="0">
                <a:latin typeface="Arial"/>
                <a:cs typeface="Arial"/>
              </a:rPr>
              <a:t> Formation </a:t>
            </a:r>
            <a:endParaRPr lang="fr-FR" sz="2400" dirty="0">
              <a:latin typeface="Arial"/>
              <a:cs typeface="Arial"/>
            </a:endParaRPr>
          </a:p>
        </p:txBody>
      </p:sp>
      <p:grpSp>
        <p:nvGrpSpPr>
          <p:cNvPr id="19" name="Grouper 18"/>
          <p:cNvGrpSpPr/>
          <p:nvPr/>
        </p:nvGrpSpPr>
        <p:grpSpPr>
          <a:xfrm>
            <a:off x="152400" y="1066800"/>
            <a:ext cx="2743200" cy="1752600"/>
            <a:chOff x="0" y="1905000"/>
            <a:chExt cx="2743200" cy="1805655"/>
          </a:xfrm>
        </p:grpSpPr>
        <p:pic>
          <p:nvPicPr>
            <p:cNvPr id="7" name="Image 6" descr="ann13016a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" y="1905000"/>
              <a:ext cx="2712720" cy="1805655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0" y="1908049"/>
              <a:ext cx="942975" cy="3805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 smtClean="0">
                  <a:solidFill>
                    <a:srgbClr val="FFFFFF"/>
                  </a:solidFill>
                </a:rPr>
                <a:t>Alma</a:t>
              </a:r>
              <a:endParaRPr lang="fr-FR" dirty="0"/>
            </a:p>
          </p:txBody>
        </p:sp>
      </p:grpSp>
      <p:grpSp>
        <p:nvGrpSpPr>
          <p:cNvPr id="18" name="Grouper 17"/>
          <p:cNvGrpSpPr/>
          <p:nvPr/>
        </p:nvGrpSpPr>
        <p:grpSpPr>
          <a:xfrm>
            <a:off x="3124200" y="914400"/>
            <a:ext cx="2514600" cy="1524000"/>
            <a:chOff x="2819400" y="1905000"/>
            <a:chExt cx="2682238" cy="1676399"/>
          </a:xfrm>
        </p:grpSpPr>
        <p:pic>
          <p:nvPicPr>
            <p:cNvPr id="9" name="Image 8" descr="apex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19400" y="1905000"/>
              <a:ext cx="2682238" cy="1676399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851234" y="1905000"/>
              <a:ext cx="1659804" cy="7109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 err="1" smtClean="0">
                  <a:solidFill>
                    <a:srgbClr val="FFFFFF"/>
                  </a:solidFill>
                </a:rPr>
                <a:t>Artemis</a:t>
              </a:r>
              <a:r>
                <a:rPr lang="fr-FR" dirty="0" smtClean="0">
                  <a:solidFill>
                    <a:srgbClr val="FFFFFF"/>
                  </a:solidFill>
                </a:rPr>
                <a:t>/APEX</a:t>
              </a:r>
              <a:endParaRPr lang="fr-FR" dirty="0"/>
            </a:p>
          </p:txBody>
        </p:sp>
      </p:grpSp>
      <p:grpSp>
        <p:nvGrpSpPr>
          <p:cNvPr id="17" name="Grouper 16"/>
          <p:cNvGrpSpPr/>
          <p:nvPr/>
        </p:nvGrpSpPr>
        <p:grpSpPr>
          <a:xfrm>
            <a:off x="5867400" y="990600"/>
            <a:ext cx="2286000" cy="1524000"/>
            <a:chOff x="6400800" y="2209800"/>
            <a:chExt cx="2527300" cy="1666748"/>
          </a:xfrm>
        </p:grpSpPr>
        <p:pic>
          <p:nvPicPr>
            <p:cNvPr id="14" name="Image 13" descr="cryostat_nika2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77000" y="2209800"/>
              <a:ext cx="2451100" cy="166674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6400800" y="2209800"/>
              <a:ext cx="1853353" cy="4039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 smtClean="0">
                  <a:solidFill>
                    <a:srgbClr val="FFFFFF"/>
                  </a:solidFill>
                </a:rPr>
                <a:t>NIKA2/IRAM</a:t>
              </a:r>
              <a:endParaRPr lang="fr-FR" dirty="0"/>
            </a:p>
          </p:txBody>
        </p:sp>
      </p:grpSp>
      <p:grpSp>
        <p:nvGrpSpPr>
          <p:cNvPr id="21" name="Grouper 20"/>
          <p:cNvGrpSpPr/>
          <p:nvPr/>
        </p:nvGrpSpPr>
        <p:grpSpPr>
          <a:xfrm>
            <a:off x="6934200" y="2667000"/>
            <a:ext cx="2057400" cy="1436132"/>
            <a:chOff x="5715000" y="1905000"/>
            <a:chExt cx="2235200" cy="1436132"/>
          </a:xfrm>
        </p:grpSpPr>
        <p:pic>
          <p:nvPicPr>
            <p:cNvPr id="16" name="Image 15" descr="xmm__1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15000" y="1905000"/>
              <a:ext cx="2235200" cy="1419352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6294496" y="2971800"/>
              <a:ext cx="91063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 smtClean="0">
                  <a:solidFill>
                    <a:srgbClr val="FFFFFF"/>
                  </a:solidFill>
                </a:rPr>
                <a:t>XMM</a:t>
              </a:r>
              <a:endParaRPr lang="fr-FR" dirty="0"/>
            </a:p>
          </p:txBody>
        </p:sp>
      </p:grpSp>
      <p:grpSp>
        <p:nvGrpSpPr>
          <p:cNvPr id="24" name="Grouper 23"/>
          <p:cNvGrpSpPr/>
          <p:nvPr/>
        </p:nvGrpSpPr>
        <p:grpSpPr>
          <a:xfrm>
            <a:off x="76200" y="2971800"/>
            <a:ext cx="2362200" cy="914400"/>
            <a:chOff x="0" y="3602395"/>
            <a:chExt cx="3759200" cy="995469"/>
          </a:xfrm>
        </p:grpSpPr>
        <p:pic>
          <p:nvPicPr>
            <p:cNvPr id="23" name="Image 22" descr="visir_startup2_dec20_pano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1600" y="3602395"/>
              <a:ext cx="3657600" cy="995469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0" y="3657600"/>
              <a:ext cx="2133600" cy="3992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 smtClean="0">
                  <a:solidFill>
                    <a:srgbClr val="FFFFFF"/>
                  </a:solidFill>
                </a:rPr>
                <a:t>VISIR/VLT</a:t>
              </a:r>
              <a:endParaRPr lang="fr-FR" dirty="0"/>
            </a:p>
          </p:txBody>
        </p:sp>
      </p:grpSp>
      <p:grpSp>
        <p:nvGrpSpPr>
          <p:cNvPr id="27" name="Grouper 26"/>
          <p:cNvGrpSpPr/>
          <p:nvPr/>
        </p:nvGrpSpPr>
        <p:grpSpPr>
          <a:xfrm>
            <a:off x="2895600" y="2514600"/>
            <a:ext cx="2057400" cy="1333137"/>
            <a:chOff x="3886200" y="3357693"/>
            <a:chExt cx="2616199" cy="1828800"/>
          </a:xfrm>
        </p:grpSpPr>
        <p:pic>
          <p:nvPicPr>
            <p:cNvPr id="25" name="Image 24" descr="haya2_scidetached2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916217" y="3357693"/>
              <a:ext cx="2586182" cy="182880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3886200" y="4659869"/>
              <a:ext cx="1937925" cy="5066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 smtClean="0">
                  <a:solidFill>
                    <a:srgbClr val="FFFFFF"/>
                  </a:solidFill>
                </a:rPr>
                <a:t>Hayabusa-2</a:t>
              </a:r>
              <a:endParaRPr lang="fr-FR" dirty="0"/>
            </a:p>
          </p:txBody>
        </p:sp>
      </p:grpSp>
      <p:grpSp>
        <p:nvGrpSpPr>
          <p:cNvPr id="30" name="Grouper 29"/>
          <p:cNvGrpSpPr/>
          <p:nvPr/>
        </p:nvGrpSpPr>
        <p:grpSpPr>
          <a:xfrm>
            <a:off x="2209800" y="4038600"/>
            <a:ext cx="1600200" cy="1447800"/>
            <a:chOff x="228600" y="4343400"/>
            <a:chExt cx="2159000" cy="2159000"/>
          </a:xfrm>
        </p:grpSpPr>
        <p:pic>
          <p:nvPicPr>
            <p:cNvPr id="28" name="Image 27" descr="56165_170_JUICE_ai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8600" y="4343400"/>
              <a:ext cx="2159000" cy="215900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228600" y="4343400"/>
              <a:ext cx="1676400" cy="550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 err="1" smtClean="0">
                  <a:solidFill>
                    <a:srgbClr val="FFFFFF"/>
                  </a:solidFill>
                </a:rPr>
                <a:t>Juice</a:t>
              </a:r>
              <a:endParaRPr lang="fr-FR" dirty="0"/>
            </a:p>
          </p:txBody>
        </p:sp>
      </p:grpSp>
      <p:grpSp>
        <p:nvGrpSpPr>
          <p:cNvPr id="33" name="Grouper 32"/>
          <p:cNvGrpSpPr/>
          <p:nvPr/>
        </p:nvGrpSpPr>
        <p:grpSpPr>
          <a:xfrm>
            <a:off x="152400" y="4724400"/>
            <a:ext cx="2209800" cy="1752601"/>
            <a:chOff x="4953000" y="4866713"/>
            <a:chExt cx="2667000" cy="1718965"/>
          </a:xfrm>
        </p:grpSpPr>
        <p:pic>
          <p:nvPicPr>
            <p:cNvPr id="31" name="Image 30" descr="eso1440e.jp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953000" y="4866713"/>
              <a:ext cx="2667000" cy="1718965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4953000" y="4888468"/>
              <a:ext cx="707922" cy="3622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 smtClean="0">
                  <a:solidFill>
                    <a:srgbClr val="FFFFFF"/>
                  </a:solidFill>
                </a:rPr>
                <a:t>ELT</a:t>
              </a:r>
              <a:endParaRPr lang="fr-FR" dirty="0"/>
            </a:p>
          </p:txBody>
        </p:sp>
      </p:grpSp>
      <p:grpSp>
        <p:nvGrpSpPr>
          <p:cNvPr id="42" name="Grouper 41"/>
          <p:cNvGrpSpPr/>
          <p:nvPr/>
        </p:nvGrpSpPr>
        <p:grpSpPr>
          <a:xfrm>
            <a:off x="3879850" y="4419600"/>
            <a:ext cx="2139950" cy="1333967"/>
            <a:chOff x="4800600" y="5181600"/>
            <a:chExt cx="2139950" cy="1333967"/>
          </a:xfrm>
        </p:grpSpPr>
        <p:pic>
          <p:nvPicPr>
            <p:cNvPr id="37" name="Image 36" descr="Euclid_spacecraft_illustration_3_625.jp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800600" y="5181600"/>
              <a:ext cx="2139950" cy="1333967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6019800" y="5181600"/>
              <a:ext cx="8400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 smtClean="0">
                  <a:solidFill>
                    <a:srgbClr val="FFFFFF"/>
                  </a:solidFill>
                </a:rPr>
                <a:t>Euclid</a:t>
              </a:r>
              <a:endParaRPr lang="fr-FR" dirty="0"/>
            </a:p>
          </p:txBody>
        </p:sp>
      </p:grpSp>
      <p:grpSp>
        <p:nvGrpSpPr>
          <p:cNvPr id="36" name="Grouper 35"/>
          <p:cNvGrpSpPr/>
          <p:nvPr/>
        </p:nvGrpSpPr>
        <p:grpSpPr>
          <a:xfrm>
            <a:off x="7391396" y="4191000"/>
            <a:ext cx="1600204" cy="1943621"/>
            <a:chOff x="6180479" y="4267201"/>
            <a:chExt cx="2027586" cy="2409132"/>
          </a:xfrm>
        </p:grpSpPr>
        <p:pic>
          <p:nvPicPr>
            <p:cNvPr id="34" name="Image 33" descr="SPICAcolor.pn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264965" y="4351711"/>
              <a:ext cx="1943100" cy="2324622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6180479" y="4267201"/>
              <a:ext cx="1351722" cy="4577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 smtClean="0"/>
                <a:t>SPICA</a:t>
              </a:r>
              <a:endParaRPr lang="fr-FR" dirty="0"/>
            </a:p>
          </p:txBody>
        </p:sp>
      </p:grpSp>
      <p:grpSp>
        <p:nvGrpSpPr>
          <p:cNvPr id="41" name="Grouper 40"/>
          <p:cNvGrpSpPr/>
          <p:nvPr/>
        </p:nvGrpSpPr>
        <p:grpSpPr>
          <a:xfrm>
            <a:off x="5181600" y="2667000"/>
            <a:ext cx="1676400" cy="1447800"/>
            <a:chOff x="8153400" y="2514600"/>
            <a:chExt cx="1940316" cy="1606550"/>
          </a:xfrm>
        </p:grpSpPr>
        <p:pic>
          <p:nvPicPr>
            <p:cNvPr id="39" name="Image 38" descr="jwst_i0135.jpg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194283" y="2514600"/>
              <a:ext cx="1899433" cy="1606550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8153400" y="2514600"/>
              <a:ext cx="970158" cy="409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 smtClean="0">
                  <a:solidFill>
                    <a:srgbClr val="FFFFFF"/>
                  </a:solidFill>
                </a:rPr>
                <a:t>JWST</a:t>
              </a:r>
              <a:endParaRPr lang="fr-FR" dirty="0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7972425" y="6073914"/>
            <a:ext cx="9429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 smtClean="0">
                <a:solidFill>
                  <a:srgbClr val="FFFFFF"/>
                </a:solidFill>
              </a:rPr>
              <a:t>…</a:t>
            </a:r>
            <a:endParaRPr lang="fr-FR" sz="4000" dirty="0"/>
          </a:p>
        </p:txBody>
      </p:sp>
      <p:grpSp>
        <p:nvGrpSpPr>
          <p:cNvPr id="46" name="Grouper 45"/>
          <p:cNvGrpSpPr/>
          <p:nvPr/>
        </p:nvGrpSpPr>
        <p:grpSpPr>
          <a:xfrm>
            <a:off x="6096000" y="5105400"/>
            <a:ext cx="1295400" cy="1427554"/>
            <a:chOff x="5562600" y="4876800"/>
            <a:chExt cx="1603248" cy="1747510"/>
          </a:xfrm>
        </p:grpSpPr>
        <p:pic>
          <p:nvPicPr>
            <p:cNvPr id="44" name="Image 43" descr="ARIEL-web.png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562600" y="4876800"/>
              <a:ext cx="1603248" cy="1652016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>
              <a:off x="5562600" y="6172200"/>
              <a:ext cx="1066801" cy="452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dirty="0" smtClean="0"/>
                <a:t>Ariel</a:t>
              </a:r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a="http://schemas.openxmlformats.org/drawingml/2006/main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3738</TotalTime>
  <Words>666</Words>
  <Application>Microsoft Macintosh PowerPoint</Application>
  <PresentationFormat>Présentation à l'écran (4:3)</PresentationFormat>
  <Paragraphs>96</Paragraphs>
  <Slides>6</Slides>
  <Notes>2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8" baseType="lpstr">
      <vt:lpstr>Diseño predeterminado</vt:lpstr>
      <vt:lpstr>1_Office Theme</vt:lpstr>
      <vt:lpstr>P4 : Formation de systèmes stellaires et les conditions d’émergence de la vie</vt:lpstr>
      <vt:lpstr>Diapositive 2</vt:lpstr>
      <vt:lpstr>Diapositive 3</vt:lpstr>
      <vt:lpstr>Diapositive 4</vt:lpstr>
      <vt:lpstr>Diapositive 5</vt:lpstr>
      <vt:lpstr>Diapositive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Emmanuel Dartois</cp:lastModifiedBy>
  <cp:revision>78</cp:revision>
  <dcterms:created xsi:type="dcterms:W3CDTF">2017-11-15T09:54:58Z</dcterms:created>
  <dcterms:modified xsi:type="dcterms:W3CDTF">2017-11-15T11:21:40Z</dcterms:modified>
</cp:coreProperties>
</file>