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96" r:id="rId3"/>
    <p:sldId id="357" r:id="rId4"/>
    <p:sldId id="361" r:id="rId5"/>
    <p:sldId id="362" r:id="rId6"/>
    <p:sldId id="360" r:id="rId7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FF00"/>
    <a:srgbClr val="FF9933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4" autoAdjust="0"/>
    <p:restoredTop sz="94915" autoAdjust="0"/>
  </p:normalViewPr>
  <p:slideViewPr>
    <p:cSldViewPr>
      <p:cViewPr varScale="1">
        <p:scale>
          <a:sx n="83" d="100"/>
          <a:sy n="83" d="100"/>
        </p:scale>
        <p:origin x="-118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A9E742D2-CE17-4D0F-8C87-A2AD3100B1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378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C0F065D-E8B4-4E45-BDC1-1F0A7E66B799}" type="slidenum">
              <a:rPr lang="fr-FR"/>
              <a:pPr>
                <a:defRPr/>
              </a:pPr>
              <a:t>‹N°›</a:t>
            </a:fld>
            <a:r>
              <a:rPr lang="fr-FR"/>
              <a:t> -</a:t>
            </a: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4777" y="-16834"/>
            <a:ext cx="9144000" cy="620713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6" y="15596"/>
            <a:ext cx="1027383" cy="57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4339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9E6EB55-571B-4D69-A0E6-B3F55ECE0A8E}" type="slidenum">
              <a:rPr lang="fr-FR"/>
              <a:pPr>
                <a:defRPr/>
              </a:pPr>
              <a:t>‹N°›</a:t>
            </a:fld>
            <a:r>
              <a:rPr lang="fr-F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084666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A2B9ABB-6611-4271-8ECE-1A3CF1A175A4}" type="slidenum">
              <a:rPr lang="fr-FR"/>
              <a:pPr>
                <a:defRPr/>
              </a:pPr>
              <a:t>‹N°›</a:t>
            </a:fld>
            <a:r>
              <a:rPr lang="fr-FR"/>
              <a:t> -</a:t>
            </a: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" y="-1506"/>
            <a:ext cx="715584" cy="63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146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469CB5C-045B-4244-BC7F-D3D2D38C8659}" type="slidenum">
              <a:rPr lang="fr-FR"/>
              <a:pPr>
                <a:defRPr/>
              </a:pPr>
              <a:t>‹N°›</a:t>
            </a:fld>
            <a:r>
              <a:rPr lang="fr-FR"/>
              <a:t> -</a:t>
            </a: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604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847975" y="128588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8000" y="6557963"/>
            <a:ext cx="9461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BC2A4300-410E-45B1-93BB-ACDC76CB4E79}" type="slidenum">
              <a:rPr lang="fr-FR"/>
              <a:pPr>
                <a:defRPr/>
              </a:pPr>
              <a:t>‹N°›</a:t>
            </a:fld>
            <a:r>
              <a:rPr lang="fr-FR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5" r:id="rId2"/>
    <p:sldLayoutId id="2147483808" r:id="rId3"/>
    <p:sldLayoutId id="2147483809" r:id="rId4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28"/>
          <p:cNvSpPr>
            <a:spLocks noChangeArrowheads="1" noChangeShapeType="1" noTextEdit="1"/>
          </p:cNvSpPr>
          <p:nvPr/>
        </p:nvSpPr>
        <p:spPr bwMode="auto">
          <a:xfrm>
            <a:off x="179512" y="2276872"/>
            <a:ext cx="8856984" cy="165618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162"/>
              </a:avLst>
            </a:prstTxWarp>
          </a:bodyPr>
          <a:lstStyle/>
          <a:p>
            <a:pPr algn="ctr"/>
            <a:r>
              <a:rPr lang="fr-FR" sz="2800" b="1" kern="10" dirty="0" smtClean="0"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</a:rPr>
              <a:t>Réponses à l’appel à manifestation d’intérêt </a:t>
            </a:r>
          </a:p>
          <a:p>
            <a:pPr algn="ctr"/>
            <a:r>
              <a:rPr lang="fr-FR" sz="2800" b="1" kern="10" dirty="0" smtClean="0"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</a:rPr>
              <a:t>pour les projets hyper-emblématiques  du</a:t>
            </a:r>
          </a:p>
          <a:p>
            <a:pPr algn="ctr"/>
            <a:r>
              <a:rPr lang="fr-FR" sz="2800" b="1" kern="10" dirty="0" err="1" smtClean="0"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</a:rPr>
              <a:t>labex</a:t>
            </a:r>
            <a:r>
              <a:rPr lang="fr-FR" sz="2800" b="1" kern="10" dirty="0" smtClean="0"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/>
              </a:rPr>
              <a:t> P2IO sur la thématique Accélérateurs</a:t>
            </a:r>
            <a:endParaRPr lang="fr-FR" sz="2800" b="1" kern="10" dirty="0"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alibri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269676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847975" y="128588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44450"/>
            <a:ext cx="82084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AMI sur thématique accélérateurs</a:t>
            </a:r>
            <a:endParaRPr lang="fr-F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925" y="692150"/>
            <a:ext cx="91090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30000"/>
              </a:spcAft>
            </a:pPr>
            <a:r>
              <a:rPr lang="fr-FR" altLang="fr-FR" sz="2400" b="1" dirty="0" smtClean="0">
                <a:solidFill>
                  <a:srgbClr val="7030A0"/>
                </a:solidFill>
                <a:latin typeface="Calibri" pitchFamily="34" charset="0"/>
              </a:rPr>
              <a:t>Sur la thématique Accélérateurs, 4 réponses à l’AMI sur les </a:t>
            </a:r>
            <a:r>
              <a:rPr lang="fr-FR" altLang="fr-FR" sz="2400" b="1" dirty="0" err="1" smtClean="0">
                <a:solidFill>
                  <a:srgbClr val="7030A0"/>
                </a:solidFill>
                <a:latin typeface="Calibri" pitchFamily="34" charset="0"/>
              </a:rPr>
              <a:t>PHEs</a:t>
            </a:r>
            <a:endParaRPr lang="fr-FR" altLang="fr-FR" sz="24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7504" y="1268760"/>
            <a:ext cx="8929563" cy="2016224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« Un accélérateur laser-plasma pour P2IO » - ALP</a:t>
            </a: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lang="fr-FR" sz="2000" dirty="0">
                <a:latin typeface="Calibri" panose="020F0502020204030204" pitchFamily="34" charset="0"/>
              </a:rPr>
              <a:t>Nicolas DELERUE (LAL), Phi NGHIEM (DACM/IRFU), Arnd SPECKA (LLR</a:t>
            </a:r>
            <a:r>
              <a:rPr lang="fr-FR" sz="2000" dirty="0" smtClean="0"/>
              <a:t>) </a:t>
            </a: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lang="fr-FR" i="1" dirty="0" smtClean="0">
                <a:solidFill>
                  <a:srgbClr val="0033CC"/>
                </a:solidFill>
              </a:rPr>
              <a:t>+ potentiellement d’autres laboratoires de P2IO</a:t>
            </a:r>
            <a:endParaRPr lang="fr-FR" altLang="fr-FR" b="1" i="1" dirty="0" smtClean="0">
              <a:solidFill>
                <a:srgbClr val="0033CC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« Accélération laser-plasma pour l’</a:t>
            </a:r>
            <a:r>
              <a:rPr lang="fr-FR" sz="2000" b="1" kern="0" dirty="0" err="1" smtClean="0">
                <a:latin typeface="Calibri" pitchFamily="34" charset="0"/>
                <a:cs typeface="Calibri" pitchFamily="34" charset="0"/>
              </a:rPr>
              <a:t>exascale</a:t>
            </a: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 » - ALPEX</a:t>
            </a:r>
            <a:endParaRPr lang="fr-FR" sz="2000" b="1" kern="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lang="fr-FR" sz="2000" dirty="0" smtClean="0">
                <a:latin typeface="Calibri" panose="020F0502020204030204" pitchFamily="34" charset="0"/>
              </a:rPr>
              <a:t>Arnaud BECK (LLR) </a:t>
            </a:r>
            <a:r>
              <a:rPr lang="fr-FR" i="1" dirty="0" smtClean="0">
                <a:solidFill>
                  <a:srgbClr val="0033CC"/>
                </a:solidFill>
              </a:rPr>
              <a:t>+ </a:t>
            </a:r>
            <a:r>
              <a:rPr lang="fr-FR" i="1" dirty="0">
                <a:solidFill>
                  <a:srgbClr val="0033CC"/>
                </a:solidFill>
              </a:rPr>
              <a:t>potentiellement d’autres laboratoires de P2IO</a:t>
            </a:r>
            <a:endParaRPr lang="fr-FR" altLang="fr-FR" b="1" i="1" dirty="0">
              <a:solidFill>
                <a:srgbClr val="0033CC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« e-IPHI </a:t>
            </a:r>
            <a:r>
              <a:rPr lang="fr-FR" sz="2000" b="1" kern="0" dirty="0">
                <a:latin typeface="Calibri" pitchFamily="34" charset="0"/>
                <a:cs typeface="Calibri" pitchFamily="34" charset="0"/>
              </a:rPr>
              <a:t>: extension de l’accélérateur IPHI en vue de la réalisation d’un prototype de source compacte de neutrons </a:t>
            </a: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thermiques »</a:t>
            </a: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lang="fr-FR" sz="2000" kern="0" dirty="0" err="1" smtClean="0">
                <a:latin typeface="Calibri" pitchFamily="34" charset="0"/>
                <a:cs typeface="Calibri" pitchFamily="34" charset="0"/>
              </a:rPr>
              <a:t>Jérome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 SCHWINDLING</a:t>
            </a:r>
            <a:r>
              <a:rPr lang="fr-FR" sz="2000" dirty="0" smtClean="0">
                <a:latin typeface="Calibri" panose="020F0502020204030204" pitchFamily="34" charset="0"/>
              </a:rPr>
              <a:t> (DACM/IRFU</a:t>
            </a:r>
            <a:r>
              <a:rPr lang="fr-FR" dirty="0" smtClean="0">
                <a:latin typeface="Calibri" panose="020F0502020204030204" pitchFamily="34" charset="0"/>
              </a:rPr>
              <a:t>)</a:t>
            </a:r>
            <a:r>
              <a:rPr lang="fr-FR" i="1" dirty="0" smtClean="0">
                <a:solidFill>
                  <a:srgbClr val="0033CC"/>
                </a:solidFill>
              </a:rPr>
              <a:t>+ </a:t>
            </a:r>
            <a:r>
              <a:rPr lang="fr-FR" i="1" dirty="0">
                <a:solidFill>
                  <a:srgbClr val="0033CC"/>
                </a:solidFill>
              </a:rPr>
              <a:t>potentiellement d’autres laboratoires de </a:t>
            </a:r>
            <a:r>
              <a:rPr lang="fr-FR" i="1" dirty="0" smtClean="0">
                <a:solidFill>
                  <a:srgbClr val="0033CC"/>
                </a:solidFill>
              </a:rPr>
              <a:t>P2IO</a:t>
            </a:r>
            <a:endParaRPr lang="fr-FR" i="1" dirty="0">
              <a:solidFill>
                <a:srgbClr val="0033CC"/>
              </a:solidFill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000" b="1" kern="0" dirty="0">
                <a:latin typeface="Calibri" pitchFamily="34" charset="0"/>
                <a:cs typeface="Calibri" pitchFamily="34" charset="0"/>
              </a:rPr>
              <a:t>« PERLE : un </a:t>
            </a:r>
            <a:r>
              <a:rPr lang="fr-FR" sz="2000" b="1" kern="0" dirty="0" err="1">
                <a:latin typeface="Calibri" pitchFamily="34" charset="0"/>
                <a:cs typeface="Calibri" pitchFamily="34" charset="0"/>
              </a:rPr>
              <a:t>Energy</a:t>
            </a:r>
            <a:r>
              <a:rPr lang="fr-FR" sz="2000" b="1" kern="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kern="0" dirty="0" err="1">
                <a:latin typeface="Calibri" pitchFamily="34" charset="0"/>
                <a:cs typeface="Calibri" pitchFamily="34" charset="0"/>
              </a:rPr>
              <a:t>Recovery</a:t>
            </a:r>
            <a:r>
              <a:rPr lang="fr-FR" sz="2000" b="1" kern="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kern="0" dirty="0" err="1">
                <a:latin typeface="Calibri" pitchFamily="34" charset="0"/>
                <a:cs typeface="Calibri" pitchFamily="34" charset="0"/>
              </a:rPr>
              <a:t>Linac</a:t>
            </a:r>
            <a:r>
              <a:rPr lang="fr-FR" sz="2000" b="1" kern="0" dirty="0">
                <a:latin typeface="Calibri" pitchFamily="34" charset="0"/>
                <a:cs typeface="Calibri" pitchFamily="34" charset="0"/>
              </a:rPr>
              <a:t> (ERL) multi-tour, haute </a:t>
            </a: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intensité »</a:t>
            </a:r>
            <a:endParaRPr lang="fr-FR" sz="2000" b="1" kern="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lang="fr-FR" sz="2000" dirty="0" smtClean="0">
                <a:latin typeface="Calibri" panose="020F0502020204030204" pitchFamily="34" charset="0"/>
              </a:rPr>
              <a:t>Walid KAABI </a:t>
            </a:r>
            <a:r>
              <a:rPr lang="fr-FR" sz="2000" dirty="0">
                <a:latin typeface="Calibri" panose="020F0502020204030204" pitchFamily="34" charset="0"/>
              </a:rPr>
              <a:t>(</a:t>
            </a:r>
            <a:r>
              <a:rPr lang="fr-FR" sz="2000" dirty="0" smtClean="0">
                <a:latin typeface="Calibri" panose="020F0502020204030204" pitchFamily="34" charset="0"/>
              </a:rPr>
              <a:t>LAL),  IPNO</a:t>
            </a:r>
            <a:r>
              <a:rPr lang="fr-FR" i="1" dirty="0" smtClean="0">
                <a:solidFill>
                  <a:srgbClr val="0033CC"/>
                </a:solidFill>
              </a:rPr>
              <a:t>+ </a:t>
            </a:r>
            <a:r>
              <a:rPr lang="fr-FR" i="1" dirty="0">
                <a:solidFill>
                  <a:srgbClr val="0033CC"/>
                </a:solidFill>
              </a:rPr>
              <a:t>potentiellement d’autres laboratoires de P2IO</a:t>
            </a: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endParaRPr lang="fr-FR" sz="2000" i="1" dirty="0" smtClean="0">
              <a:solidFill>
                <a:srgbClr val="0033CC"/>
              </a:solidFill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endParaRPr lang="fr-FR" altLang="fr-FR" sz="2000" b="1" i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1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508491" y="6597352"/>
            <a:ext cx="626989" cy="268287"/>
          </a:xfrm>
        </p:spPr>
        <p:txBody>
          <a:bodyPr/>
          <a:lstStyle/>
          <a:p>
            <a:r>
              <a:rPr lang="fr-FR" altLang="fr-FR" sz="1400" dirty="0"/>
              <a:t>- </a:t>
            </a:r>
            <a:fld id="{F51B338C-BB06-4BAE-B77A-493010FD7BB6}" type="slidenum">
              <a:rPr lang="fr-FR" altLang="fr-FR" sz="1400"/>
              <a:pPr/>
              <a:t>2</a:t>
            </a:fld>
            <a:r>
              <a:rPr lang="fr-FR" altLang="fr-FR" sz="1400" dirty="0"/>
              <a:t> -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" r="4540" b="42651"/>
          <a:stretch/>
        </p:blipFill>
        <p:spPr bwMode="auto">
          <a:xfrm>
            <a:off x="35496" y="4869160"/>
            <a:ext cx="447860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8" t="72621" r="5759"/>
          <a:stretch/>
        </p:blipFill>
        <p:spPr bwMode="auto">
          <a:xfrm>
            <a:off x="4355976" y="5373216"/>
            <a:ext cx="481392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847975" y="128588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827584" y="44450"/>
            <a:ext cx="82084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ALP</a:t>
            </a:r>
            <a:endParaRPr lang="fr-F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34925" y="692150"/>
            <a:ext cx="91090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fr-FR" altLang="fr-FR" sz="2200" b="1" dirty="0">
                <a:solidFill>
                  <a:srgbClr val="0033CC"/>
                </a:solidFill>
                <a:latin typeface="Calibri" pitchFamily="34" charset="0"/>
              </a:rPr>
              <a:t>Question : L’accélération laser-plasma peut-elle produire des faisceaux de qualité pour la </a:t>
            </a:r>
            <a:r>
              <a:rPr lang="fr-FR" altLang="fr-FR" sz="2200" b="1" dirty="0" smtClean="0">
                <a:solidFill>
                  <a:srgbClr val="0033CC"/>
                </a:solidFill>
                <a:latin typeface="Calibri" pitchFamily="34" charset="0"/>
              </a:rPr>
              <a:t>physique des </a:t>
            </a:r>
            <a:r>
              <a:rPr lang="fr-FR" altLang="fr-FR" sz="2200" b="1" dirty="0">
                <a:solidFill>
                  <a:srgbClr val="0033CC"/>
                </a:solidFill>
                <a:latin typeface="Calibri" pitchFamily="34" charset="0"/>
              </a:rPr>
              <a:t>hautes énergies ?</a:t>
            </a:r>
            <a:endParaRPr lang="fr-FR" altLang="fr-FR" sz="2200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06933" y="1484784"/>
            <a:ext cx="8857555" cy="2088232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Accélération laser – plasma : une des voies les plus prometteuses pour l’accélération de particules pour certaines applications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000" b="1" kern="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Contexte et environnement local excellent: 3 groupes au sein de P2IO travaillent sur ce thème et </a:t>
            </a: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3 projets/installations:</a:t>
            </a:r>
          </a:p>
          <a:p>
            <a:pPr marL="182563" lvl="1" indent="-182563" algn="just">
              <a:spcBef>
                <a:spcPct val="20000"/>
              </a:spcBef>
              <a:buClr>
                <a:srgbClr val="FF0000"/>
              </a:buClr>
              <a:defRPr/>
            </a:pP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	* 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projet CILEX: laser Apollon + salle longue focale</a:t>
            </a:r>
          </a:p>
          <a:p>
            <a:pPr marL="182563" lvl="1" indent="-182563" algn="just">
              <a:spcBef>
                <a:spcPct val="20000"/>
              </a:spcBef>
              <a:buClr>
                <a:srgbClr val="FF0000"/>
              </a:buClr>
              <a:defRPr/>
            </a:pPr>
            <a:r>
              <a:rPr lang="fr-FR" sz="2000" kern="0" dirty="0">
                <a:latin typeface="Calibri" pitchFamily="34" charset="0"/>
                <a:cs typeface="Calibri" pitchFamily="34" charset="0"/>
              </a:rPr>
              <a:t>	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* programme ESCULAP </a:t>
            </a:r>
            <a:r>
              <a:rPr lang="fr-FR" sz="2000" kern="0" dirty="0">
                <a:latin typeface="Calibri" pitchFamily="34" charset="0"/>
                <a:cs typeface="Calibri" pitchFamily="34" charset="0"/>
              </a:rPr>
              <a:t>dans la 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vallée</a:t>
            </a:r>
          </a:p>
          <a:p>
            <a:pPr marL="182563" lvl="1" indent="-182563" algn="just">
              <a:spcBef>
                <a:spcPct val="20000"/>
              </a:spcBef>
              <a:buClr>
                <a:srgbClr val="FF0000"/>
              </a:buClr>
              <a:defRPr/>
            </a:pPr>
            <a:r>
              <a:rPr lang="fr-FR" sz="2000" kern="0" dirty="0">
                <a:latin typeface="Calibri" pitchFamily="34" charset="0"/>
                <a:cs typeface="Calibri" pitchFamily="34" charset="0"/>
              </a:rPr>
              <a:t>	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* projet </a:t>
            </a:r>
            <a:r>
              <a:rPr lang="fr-FR" sz="2000" kern="0" dirty="0">
                <a:latin typeface="Calibri" pitchFamily="34" charset="0"/>
                <a:cs typeface="Calibri" pitchFamily="34" charset="0"/>
              </a:rPr>
              <a:t>européen </a:t>
            </a:r>
            <a:r>
              <a:rPr lang="fr-FR" sz="2000" kern="0" dirty="0" err="1">
                <a:latin typeface="Calibri" pitchFamily="34" charset="0"/>
                <a:cs typeface="Calibri" pitchFamily="34" charset="0"/>
              </a:rPr>
              <a:t>EuPRAXIA</a:t>
            </a: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182563" lvl="1" indent="-182563" algn="just">
              <a:spcBef>
                <a:spcPct val="20000"/>
              </a:spcBef>
              <a:buClr>
                <a:srgbClr val="FF0000"/>
              </a:buClr>
              <a:defRPr/>
            </a:pPr>
            <a:endParaRPr lang="fr-FR" sz="2000" b="1" kern="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20000"/>
              </a:spcBef>
              <a:buClr>
                <a:srgbClr val="FF0000"/>
              </a:buClr>
              <a:defRPr/>
            </a:pP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Objectif: 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développer </a:t>
            </a:r>
            <a:r>
              <a:rPr lang="fr-FR" sz="2000" kern="0" dirty="0">
                <a:latin typeface="Calibri" pitchFamily="34" charset="0"/>
                <a:cs typeface="Calibri" pitchFamily="34" charset="0"/>
              </a:rPr>
              <a:t>une collaboration entre 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les trois </a:t>
            </a:r>
            <a:r>
              <a:rPr lang="fr-FR" sz="2000" kern="0" dirty="0">
                <a:latin typeface="Calibri" pitchFamily="34" charset="0"/>
                <a:cs typeface="Calibri" pitchFamily="34" charset="0"/>
              </a:rPr>
              <a:t>groupes 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pour développer l’ensemble </a:t>
            </a:r>
            <a:r>
              <a:rPr lang="fr-FR" sz="2000" kern="0" dirty="0">
                <a:latin typeface="Calibri" pitchFamily="34" charset="0"/>
                <a:cs typeface="Calibri" pitchFamily="34" charset="0"/>
              </a:rPr>
              <a:t>des compétences nécessaires pour conduire 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des expériences </a:t>
            </a:r>
            <a:r>
              <a:rPr lang="fr-FR" sz="2000" kern="0" dirty="0">
                <a:latin typeface="Calibri" pitchFamily="34" charset="0"/>
                <a:cs typeface="Calibri" pitchFamily="34" charset="0"/>
              </a:rPr>
              <a:t>d’accélération Laser-Plasma</a:t>
            </a:r>
            <a:r>
              <a:rPr lang="fr-FR" sz="2000" b="1" kern="0" dirty="0">
                <a:latin typeface="Calibri" pitchFamily="34" charset="0"/>
                <a:cs typeface="Calibri" pitchFamily="34" charset="0"/>
              </a:rPr>
              <a:t>. </a:t>
            </a:r>
            <a:endParaRPr lang="fr-FR" sz="2000" b="1" kern="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20000"/>
              </a:spcBef>
              <a:buClr>
                <a:srgbClr val="FF0000"/>
              </a:buClr>
              <a:defRPr/>
            </a:pP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Moyen: 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étudier </a:t>
            </a:r>
            <a:r>
              <a:rPr lang="fr-FR" sz="2000" kern="0" dirty="0">
                <a:latin typeface="Calibri" pitchFamily="34" charset="0"/>
                <a:cs typeface="Calibri" pitchFamily="34" charset="0"/>
              </a:rPr>
              <a:t>et de 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réaliser, </a:t>
            </a:r>
            <a:r>
              <a:rPr lang="fr-FR" sz="2000" kern="0" dirty="0">
                <a:latin typeface="Calibri" pitchFamily="34" charset="0"/>
                <a:cs typeface="Calibri" pitchFamily="34" charset="0"/>
              </a:rPr>
              <a:t>une 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installation plasma </a:t>
            </a:r>
            <a:r>
              <a:rPr lang="fr-FR" sz="2000" kern="0" dirty="0">
                <a:latin typeface="Calibri" pitchFamily="34" charset="0"/>
                <a:cs typeface="Calibri" pitchFamily="34" charset="0"/>
              </a:rPr>
              <a:t>auprès du laser APOLLON de CILEX, orientée vers la thématique de l'accélération 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laser- plasma, avec </a:t>
            </a:r>
            <a:r>
              <a:rPr lang="fr-FR" sz="2000" kern="0" dirty="0">
                <a:latin typeface="Calibri" pitchFamily="34" charset="0"/>
                <a:cs typeface="Calibri" pitchFamily="34" charset="0"/>
              </a:rPr>
              <a:t>toute l'instrumentation associée du plasma et du faisceau 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d’électrons. </a:t>
            </a:r>
            <a:endParaRPr lang="fr-FR" sz="2000" kern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508491" y="6584515"/>
            <a:ext cx="626989" cy="268287"/>
          </a:xfrm>
        </p:spPr>
        <p:txBody>
          <a:bodyPr/>
          <a:lstStyle/>
          <a:p>
            <a:r>
              <a:rPr lang="fr-FR" altLang="fr-FR" sz="1400" dirty="0"/>
              <a:t>- </a:t>
            </a:r>
            <a:fld id="{F51B338C-BB06-4BAE-B77A-493010FD7BB6}" type="slidenum">
              <a:rPr lang="fr-FR" altLang="fr-FR" sz="1400"/>
              <a:pPr/>
              <a:t>3</a:t>
            </a:fld>
            <a:r>
              <a:rPr lang="fr-FR" altLang="fr-FR" sz="1400" dirty="0"/>
              <a:t> -</a:t>
            </a:r>
          </a:p>
        </p:txBody>
      </p:sp>
      <p:pic>
        <p:nvPicPr>
          <p:cNvPr id="4098" name="Picture 2" descr="https://portail.polytechnique.edu/luli/sites/pf_126/files/accueil/salle_longue_foc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76" y="2553474"/>
            <a:ext cx="3296012" cy="180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238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847975" y="128588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827584" y="44450"/>
            <a:ext cx="82084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ALPEX</a:t>
            </a:r>
            <a:endParaRPr lang="fr-F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34925" y="692150"/>
            <a:ext cx="91090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30000"/>
              </a:spcAft>
            </a:pPr>
            <a:r>
              <a:rPr lang="fr-FR" altLang="fr-FR" sz="2200" b="1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fr-FR" altLang="fr-FR" sz="2200" b="1" dirty="0" smtClean="0">
                <a:solidFill>
                  <a:srgbClr val="0033CC"/>
                </a:solidFill>
                <a:latin typeface="Calibri" pitchFamily="34" charset="0"/>
              </a:rPr>
              <a:t>Un </a:t>
            </a:r>
            <a:r>
              <a:rPr lang="fr-FR" altLang="fr-FR" sz="2200" b="1" dirty="0">
                <a:solidFill>
                  <a:srgbClr val="0033CC"/>
                </a:solidFill>
                <a:latin typeface="Calibri" pitchFamily="34" charset="0"/>
              </a:rPr>
              <a:t>accélérateur laser-plasma pour </a:t>
            </a:r>
            <a:r>
              <a:rPr lang="fr-FR" altLang="fr-FR" sz="2200" b="1" dirty="0" smtClean="0">
                <a:solidFill>
                  <a:srgbClr val="0033CC"/>
                </a:solidFill>
                <a:latin typeface="Calibri" pitchFamily="34" charset="0"/>
              </a:rPr>
              <a:t>P2IO – </a:t>
            </a:r>
          </a:p>
          <a:p>
            <a:pPr algn="ctr" eaLnBrk="1" hangingPunct="1">
              <a:spcAft>
                <a:spcPct val="30000"/>
              </a:spcAft>
            </a:pPr>
            <a:r>
              <a:rPr lang="fr-FR" altLang="fr-FR" sz="2200" b="1" dirty="0" smtClean="0">
                <a:solidFill>
                  <a:srgbClr val="0033CC"/>
                </a:solidFill>
                <a:latin typeface="Calibri" pitchFamily="34" charset="0"/>
              </a:rPr>
              <a:t>Thématiques R1 &amp; R3</a:t>
            </a:r>
            <a:endParaRPr lang="fr-FR" altLang="fr-FR" sz="22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251520" y="1556792"/>
            <a:ext cx="8640960" cy="2088232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Accélération laser – plasma : une des voies les plus prometteuses pour l’accélération de particules pour certaines applications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000" b="1" kern="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Objectif: </a:t>
            </a:r>
            <a:r>
              <a:rPr lang="fr-FR" sz="2000" kern="0" dirty="0">
                <a:latin typeface="Calibri" pitchFamily="34" charset="0"/>
                <a:cs typeface="Calibri" pitchFamily="34" charset="0"/>
              </a:rPr>
              <a:t>rendre possibles les simulations 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massives de </a:t>
            </a:r>
            <a:r>
              <a:rPr lang="fr-FR" sz="2000" kern="0" dirty="0">
                <a:latin typeface="Calibri" pitchFamily="34" charset="0"/>
                <a:cs typeface="Calibri" pitchFamily="34" charset="0"/>
              </a:rPr>
              <a:t>plusieurs étages d’accélération. Au cours du début des années 2020, les 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ressources </a:t>
            </a:r>
            <a:r>
              <a:rPr lang="fr-FR" sz="2000" kern="0" dirty="0" err="1" smtClean="0">
                <a:latin typeface="Calibri" pitchFamily="34" charset="0"/>
                <a:cs typeface="Calibri" pitchFamily="34" charset="0"/>
              </a:rPr>
              <a:t>exascale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kern="0" dirty="0">
                <a:latin typeface="Calibri" pitchFamily="34" charset="0"/>
                <a:cs typeface="Calibri" pitchFamily="34" charset="0"/>
              </a:rPr>
              <a:t>vont mettre ce problème à notre portée mais il est impératif de mettre au 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point des </a:t>
            </a:r>
            <a:r>
              <a:rPr lang="fr-FR" sz="2000" kern="0" dirty="0">
                <a:latin typeface="Calibri" pitchFamily="34" charset="0"/>
                <a:cs typeface="Calibri" pitchFamily="34" charset="0"/>
              </a:rPr>
              <a:t>outils numériques et un </a:t>
            </a:r>
            <a:r>
              <a:rPr lang="fr-FR" sz="2000" kern="0" dirty="0" err="1">
                <a:latin typeface="Calibri" pitchFamily="34" charset="0"/>
                <a:cs typeface="Calibri" pitchFamily="34" charset="0"/>
              </a:rPr>
              <a:t>workflow</a:t>
            </a:r>
            <a:r>
              <a:rPr lang="fr-FR" sz="2000" kern="0" dirty="0">
                <a:latin typeface="Calibri" pitchFamily="34" charset="0"/>
                <a:cs typeface="Calibri" pitchFamily="34" charset="0"/>
              </a:rPr>
              <a:t> cohérents avec le déluge de données attendu. 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Le calcul </a:t>
            </a:r>
            <a:r>
              <a:rPr lang="fr-FR" sz="2000" kern="0" dirty="0">
                <a:latin typeface="Calibri" pitchFamily="34" charset="0"/>
                <a:cs typeface="Calibri" pitchFamily="34" charset="0"/>
              </a:rPr>
              <a:t>n’étant plus la partie critique, une partie des ressources doit composer un 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serveur dédié </a:t>
            </a:r>
            <a:r>
              <a:rPr lang="fr-FR" sz="2000" kern="0" dirty="0">
                <a:latin typeface="Calibri" pitchFamily="34" charset="0"/>
                <a:cs typeface="Calibri" pitchFamily="34" charset="0"/>
              </a:rPr>
              <a:t>à la réduction intelligente de données à la volée, à la visualisation in-situ et 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aux I/O. </a:t>
            </a: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 </a:t>
            </a:r>
            <a:endParaRPr lang="fr-FR" sz="2000" kern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508491" y="6584515"/>
            <a:ext cx="626989" cy="268287"/>
          </a:xfrm>
        </p:spPr>
        <p:txBody>
          <a:bodyPr/>
          <a:lstStyle/>
          <a:p>
            <a:r>
              <a:rPr lang="fr-FR" altLang="fr-FR" sz="1400" dirty="0"/>
              <a:t>- </a:t>
            </a:r>
            <a:fld id="{F51B338C-BB06-4BAE-B77A-493010FD7BB6}" type="slidenum">
              <a:rPr lang="fr-FR" altLang="fr-FR" sz="1400"/>
              <a:pPr/>
              <a:t>4</a:t>
            </a:fld>
            <a:r>
              <a:rPr lang="fr-FR" altLang="fr-FR" sz="1400" dirty="0"/>
              <a:t> -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35" y="4509120"/>
            <a:ext cx="6439817" cy="201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2770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847975" y="128588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827584" y="44450"/>
            <a:ext cx="82084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E-IPHI : vers une source compacte de neutrons</a:t>
            </a:r>
            <a:endParaRPr lang="fr-F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34925" y="692150"/>
            <a:ext cx="91090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30000"/>
              </a:spcAft>
            </a:pPr>
            <a:r>
              <a:rPr lang="fr-FR" altLang="fr-FR" sz="2200" b="1" dirty="0">
                <a:solidFill>
                  <a:srgbClr val="0033CC"/>
                </a:solidFill>
                <a:latin typeface="Calibri" pitchFamily="34" charset="0"/>
              </a:rPr>
              <a:t>e-IPHI : extension de l’accélérateur IPHI en vue de la réalisation d’un prototype de source compacte de neutrons thermiques</a:t>
            </a:r>
            <a:endParaRPr lang="fr-FR" altLang="fr-FR" sz="2200" b="1" dirty="0" smtClean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2088232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Contexte de l’arrêt des réacteurs de recherche: besoin de développer des alternatives, </a:t>
            </a:r>
            <a:r>
              <a:rPr lang="fr-FR" sz="2000" b="1" kern="0" dirty="0">
                <a:latin typeface="Calibri" pitchFamily="34" charset="0"/>
                <a:cs typeface="Calibri" pitchFamily="34" charset="0"/>
              </a:rPr>
              <a:t>telles que sources compactes de neutrons basées sur des accélérateurs (CANS</a:t>
            </a: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000" b="1" kern="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kern="0" dirty="0" err="1" smtClean="0">
                <a:latin typeface="Calibri" pitchFamily="34" charset="0"/>
                <a:cs typeface="Calibri" pitchFamily="34" charset="0"/>
              </a:rPr>
              <a:t>Roadmap</a:t>
            </a: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 globale: 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Faisabilité (p sur cible Be) étudiée sur IPHI. 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Objectif final: projet SONATE (p de 20 à 30 MeV, courant crête 100 mA, pulsé 6%), lignes de neutrons</a:t>
            </a:r>
            <a:endParaRPr lang="fr-FR" sz="2000" kern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508491" y="6584515"/>
            <a:ext cx="626989" cy="268287"/>
          </a:xfrm>
        </p:spPr>
        <p:txBody>
          <a:bodyPr/>
          <a:lstStyle/>
          <a:p>
            <a:r>
              <a:rPr lang="fr-FR" altLang="fr-FR" sz="1400" dirty="0"/>
              <a:t>- </a:t>
            </a:r>
            <a:fld id="{F51B338C-BB06-4BAE-B77A-493010FD7BB6}" type="slidenum">
              <a:rPr lang="fr-FR" altLang="fr-FR" sz="1400"/>
              <a:pPr/>
              <a:t>5</a:t>
            </a:fld>
            <a:r>
              <a:rPr lang="fr-FR" altLang="fr-FR" sz="1400" dirty="0"/>
              <a:t> -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79512" y="3573016"/>
            <a:ext cx="6092371" cy="3002261"/>
            <a:chOff x="2500660" y="3404473"/>
            <a:chExt cx="6092371" cy="3002261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191"/>
            <a:stretch/>
          </p:blipFill>
          <p:spPr bwMode="auto">
            <a:xfrm>
              <a:off x="2500660" y="3404473"/>
              <a:ext cx="6092371" cy="248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5373216"/>
              <a:ext cx="6037255" cy="103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354738" y="3645024"/>
            <a:ext cx="2681758" cy="2088232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000" b="1" kern="0" dirty="0" smtClean="0">
                <a:latin typeface="Calibri" pitchFamily="34" charset="0"/>
                <a:cs typeface="Calibri" pitchFamily="34" charset="0"/>
              </a:rPr>
              <a:t>Objectif: réaliser la phase e-IPHI: 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extension casemate IPHI actuelle, extension des lignes de faisceau, ajouts de </a:t>
            </a:r>
            <a:r>
              <a:rPr lang="fr-FR" sz="2000" kern="0" dirty="0" err="1" smtClean="0">
                <a:latin typeface="Calibri" pitchFamily="34" charset="0"/>
                <a:cs typeface="Calibri" pitchFamily="34" charset="0"/>
              </a:rPr>
              <a:t>diag</a:t>
            </a:r>
            <a:r>
              <a:rPr lang="fr-FR" sz="2000" kern="0" dirty="0" smtClean="0">
                <a:latin typeface="Calibri" pitchFamily="34" charset="0"/>
                <a:cs typeface="Calibri" pitchFamily="34" charset="0"/>
              </a:rPr>
              <a:t> faisceaux, réalisation de tests &amp; expériences</a:t>
            </a:r>
            <a:endParaRPr lang="fr-FR" sz="2000" kern="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7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847975" y="128588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827584" y="44450"/>
            <a:ext cx="82084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PERLE</a:t>
            </a:r>
            <a:endParaRPr lang="fr-F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34925" y="692150"/>
            <a:ext cx="91090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fr-FR" altLang="fr-FR" sz="2200" b="1" dirty="0" smtClean="0">
                <a:solidFill>
                  <a:srgbClr val="0033CC"/>
                </a:solidFill>
                <a:latin typeface="Calibri" pitchFamily="34" charset="0"/>
              </a:rPr>
              <a:t>Nouveau concept d’accélérateur: </a:t>
            </a:r>
            <a:r>
              <a:rPr lang="fr-FR" altLang="fr-FR" sz="2200" b="1" dirty="0" err="1" smtClean="0">
                <a:solidFill>
                  <a:srgbClr val="0033CC"/>
                </a:solidFill>
                <a:latin typeface="Calibri" pitchFamily="34" charset="0"/>
              </a:rPr>
              <a:t>Energy</a:t>
            </a:r>
            <a:r>
              <a:rPr lang="fr-FR" altLang="fr-FR" sz="2200" b="1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fr-FR" altLang="fr-FR" sz="2200" b="1" dirty="0" err="1" smtClean="0">
                <a:solidFill>
                  <a:srgbClr val="0033CC"/>
                </a:solidFill>
                <a:latin typeface="Calibri" pitchFamily="34" charset="0"/>
              </a:rPr>
              <a:t>Recovery</a:t>
            </a:r>
            <a:r>
              <a:rPr lang="fr-FR" altLang="fr-FR" sz="2200" b="1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fr-FR" altLang="fr-FR" sz="2200" b="1" dirty="0" err="1" smtClean="0">
                <a:solidFill>
                  <a:srgbClr val="0033CC"/>
                </a:solidFill>
                <a:latin typeface="Calibri" pitchFamily="34" charset="0"/>
              </a:rPr>
              <a:t>Linac</a:t>
            </a:r>
            <a:r>
              <a:rPr lang="fr-FR" altLang="fr-FR" sz="2200" b="1" dirty="0" smtClean="0">
                <a:solidFill>
                  <a:srgbClr val="0033CC"/>
                </a:solidFill>
                <a:latin typeface="Calibri" pitchFamily="34" charset="0"/>
              </a:rPr>
              <a:t> (ERL) </a:t>
            </a:r>
            <a:endParaRPr lang="fr-FR" altLang="fr-FR" sz="2200" dirty="0">
              <a:solidFill>
                <a:srgbClr val="0033CC"/>
              </a:solidFill>
              <a:latin typeface="Calibri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79512" y="1196752"/>
            <a:ext cx="8856538" cy="2719692"/>
            <a:chOff x="179512" y="1196752"/>
            <a:chExt cx="8856538" cy="2719692"/>
          </a:xfrm>
        </p:grpSpPr>
        <p:sp>
          <p:nvSpPr>
            <p:cNvPr id="3" name="ZoneTexte 2"/>
            <p:cNvSpPr txBox="1"/>
            <p:nvPr/>
          </p:nvSpPr>
          <p:spPr>
            <a:xfrm>
              <a:off x="2555776" y="3639445"/>
              <a:ext cx="9995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smtClean="0">
                  <a:latin typeface="Calibri" panose="020F0502020204030204" pitchFamily="34" charset="0"/>
                </a:rPr>
                <a:t>D. </a:t>
              </a:r>
              <a:r>
                <a:rPr lang="fr-FR" sz="1200" i="1" dirty="0" err="1" smtClean="0">
                  <a:latin typeface="Calibri" panose="020F0502020204030204" pitchFamily="34" charset="0"/>
                </a:rPr>
                <a:t>Bilderback</a:t>
              </a:r>
              <a:endParaRPr lang="fr-FR" sz="1200" i="1" dirty="0">
                <a:latin typeface="Calibri" panose="020F0502020204030204" pitchFamily="34" charset="0"/>
              </a:endParaRPr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179512" y="1196752"/>
              <a:ext cx="8856538" cy="2524126"/>
              <a:chOff x="179512" y="1196752"/>
              <a:chExt cx="8856538" cy="2524126"/>
            </a:xfrm>
          </p:grpSpPr>
          <p:pic>
            <p:nvPicPr>
              <p:cNvPr id="2" name="Picture 4" descr="https://www.classe.cornell.edu/rsrc/Home/Research/ERL/ErlNews/NextGenLighSource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1196752"/>
                <a:ext cx="3657600" cy="25241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Rectangle 3"/>
              <p:cNvSpPr txBox="1">
                <a:spLocks noChangeArrowheads="1"/>
              </p:cNvSpPr>
              <p:nvPr/>
            </p:nvSpPr>
            <p:spPr>
              <a:xfrm>
                <a:off x="3995936" y="1196752"/>
                <a:ext cx="5040114" cy="2088232"/>
              </a:xfrm>
              <a:prstGeom prst="rect">
                <a:avLst/>
              </a:prstGeom>
            </p:spPr>
            <p:txBody>
              <a:bodyPr/>
              <a:lstStyle/>
              <a:p>
                <a:pPr algn="just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/>
                </a:pPr>
                <a:r>
                  <a:rPr lang="fr-FR" sz="1600" b="1" kern="0" dirty="0" smtClean="0">
                    <a:latin typeface="Calibri" pitchFamily="34" charset="0"/>
                    <a:cs typeface="Calibri" pitchFamily="34" charset="0"/>
                  </a:rPr>
                  <a:t> La </a:t>
                </a:r>
                <a:r>
                  <a:rPr lang="fr-FR" sz="1600" b="1" kern="0" dirty="0" smtClean="0">
                    <a:solidFill>
                      <a:srgbClr val="7030A0"/>
                    </a:solidFill>
                    <a:latin typeface="Calibri" pitchFamily="34" charset="0"/>
                    <a:cs typeface="Calibri" pitchFamily="34" charset="0"/>
                  </a:rPr>
                  <a:t>décélération</a:t>
                </a:r>
                <a:r>
                  <a:rPr lang="fr-FR" sz="1600" b="1" kern="0" dirty="0" smtClean="0">
                    <a:latin typeface="Calibri" pitchFamily="34" charset="0"/>
                    <a:cs typeface="Calibri" pitchFamily="34" charset="0"/>
                  </a:rPr>
                  <a:t> d’un </a:t>
                </a:r>
                <a:r>
                  <a:rPr lang="fr-FR" sz="1600" b="1" kern="0" dirty="0" err="1" smtClean="0">
                    <a:latin typeface="Calibri" pitchFamily="34" charset="0"/>
                    <a:cs typeface="Calibri" pitchFamily="34" charset="0"/>
                  </a:rPr>
                  <a:t>bunch</a:t>
                </a:r>
                <a:r>
                  <a:rPr lang="fr-FR" sz="1600" b="1" kern="0" dirty="0" smtClean="0">
                    <a:latin typeface="Calibri" pitchFamily="34" charset="0"/>
                    <a:cs typeface="Calibri" pitchFamily="34" charset="0"/>
                  </a:rPr>
                  <a:t> de particule dans une cavité fournit l’énergie nécessaire à l’accélération d’un autre </a:t>
                </a:r>
                <a:r>
                  <a:rPr lang="fr-FR" sz="1600" b="1" kern="0" dirty="0" err="1" smtClean="0">
                    <a:latin typeface="Calibri" pitchFamily="34" charset="0"/>
                    <a:cs typeface="Calibri" pitchFamily="34" charset="0"/>
                  </a:rPr>
                  <a:t>bunch</a:t>
                </a:r>
                <a:r>
                  <a:rPr lang="fr-FR" sz="1600" b="1" kern="0" dirty="0" smtClean="0">
                    <a:latin typeface="Calibri" pitchFamily="34" charset="0"/>
                    <a:cs typeface="Calibri" pitchFamily="34" charset="0"/>
                  </a:rPr>
                  <a:t> dans la même cavité, mais déphasé de 180°</a:t>
                </a:r>
              </a:p>
              <a:p>
                <a:pPr algn="just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/>
                </a:pPr>
                <a:r>
                  <a:rPr lang="fr-FR" sz="1600" b="1" kern="0" dirty="0" smtClean="0">
                    <a:solidFill>
                      <a:srgbClr val="7030A0"/>
                    </a:solidFill>
                    <a:latin typeface="Calibri" pitchFamily="34" charset="0"/>
                    <a:cs typeface="Calibri" pitchFamily="34" charset="0"/>
                  </a:rPr>
                  <a:t> Schéma compact, coût réduit </a:t>
                </a:r>
                <a:r>
                  <a:rPr lang="fr-FR" sz="1600" b="1" kern="0" dirty="0" smtClean="0">
                    <a:latin typeface="Calibri" pitchFamily="34" charset="0"/>
                    <a:cs typeface="Calibri" pitchFamily="34" charset="0"/>
                  </a:rPr>
                  <a:t>(sources RF de + faible puissance) compatible avec de très forts courants</a:t>
                </a:r>
              </a:p>
              <a:p>
                <a:pPr algn="just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/>
                </a:pPr>
                <a:r>
                  <a:rPr lang="fr-FR" sz="1600" b="1" kern="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fr-FR" sz="1600" b="1" kern="0" dirty="0" smtClean="0">
                    <a:latin typeface="Calibri" pitchFamily="34" charset="0"/>
                    <a:cs typeface="Calibri" pitchFamily="34" charset="0"/>
                  </a:rPr>
                  <a:t>Des démonstrateurs (CBETA @ </a:t>
                </a:r>
                <a:r>
                  <a:rPr lang="fr-FR" sz="1600" b="1" kern="0" dirty="0" err="1" smtClean="0">
                    <a:latin typeface="Calibri" pitchFamily="34" charset="0"/>
                    <a:cs typeface="Calibri" pitchFamily="34" charset="0"/>
                  </a:rPr>
                  <a:t>Cornell</a:t>
                </a:r>
                <a:r>
                  <a:rPr lang="fr-FR" sz="1600" b="1" kern="0" dirty="0" smtClean="0">
                    <a:latin typeface="Calibri" pitchFamily="34" charset="0"/>
                    <a:cs typeface="Calibri" pitchFamily="34" charset="0"/>
                  </a:rPr>
                  <a:t>; </a:t>
                </a:r>
                <a:r>
                  <a:rPr lang="fr-FR" sz="1600" b="1" kern="0" dirty="0" err="1" smtClean="0">
                    <a:latin typeface="Calibri" pitchFamily="34" charset="0"/>
                    <a:cs typeface="Calibri" pitchFamily="34" charset="0"/>
                  </a:rPr>
                  <a:t>BerlinPro</a:t>
                </a:r>
                <a:r>
                  <a:rPr lang="fr-FR" sz="1600" b="1" kern="0" dirty="0" smtClean="0">
                    <a:latin typeface="Calibri" pitchFamily="34" charset="0"/>
                    <a:cs typeface="Calibri" pitchFamily="34" charset="0"/>
                  </a:rPr>
                  <a:t>) basés sur ce principe sont en cours de développement, mais avec une ambition limitée</a:t>
                </a:r>
                <a:r>
                  <a:rPr lang="fr-FR" sz="1600" b="1" kern="0" dirty="0" smtClean="0">
                    <a:latin typeface="Calibri" pitchFamily="34" charset="0"/>
                    <a:cs typeface="Calibri" pitchFamily="34" charset="0"/>
                  </a:rPr>
                  <a:t>. (</a:t>
                </a:r>
                <a:r>
                  <a:rPr lang="fr-FR" sz="1600" b="1" kern="0" dirty="0" err="1" smtClean="0">
                    <a:latin typeface="Calibri" pitchFamily="34" charset="0"/>
                    <a:cs typeface="Calibri" pitchFamily="34" charset="0"/>
                  </a:rPr>
                  <a:t>P~virtuel</a:t>
                </a:r>
                <a:r>
                  <a:rPr lang="fr-FR" sz="1600" b="1" kern="0" dirty="0" smtClean="0">
                    <a:latin typeface="Calibri" pitchFamily="34" charset="0"/>
                    <a:cs typeface="Calibri" pitchFamily="34" charset="0"/>
                  </a:rPr>
                  <a:t> ~1 MW)</a:t>
                </a:r>
                <a:endParaRPr lang="fr-FR" sz="1600" b="1" kern="0" dirty="0" smtClean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ct val="20000"/>
                  </a:spcBef>
                  <a:buClr>
                    <a:srgbClr val="FF0000"/>
                  </a:buClr>
                  <a:defRPr/>
                </a:pPr>
                <a:endParaRPr lang="fr-FR" sz="1600" b="1" kern="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" name="Groupe 3"/>
          <p:cNvGrpSpPr/>
          <p:nvPr/>
        </p:nvGrpSpPr>
        <p:grpSpPr>
          <a:xfrm>
            <a:off x="35496" y="3725662"/>
            <a:ext cx="9109075" cy="2952704"/>
            <a:chOff x="35496" y="3725662"/>
            <a:chExt cx="9109075" cy="2952704"/>
          </a:xfrm>
        </p:grpSpPr>
        <p:pic>
          <p:nvPicPr>
            <p:cNvPr id="819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706" y="3725662"/>
              <a:ext cx="4174790" cy="2753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35496" y="4003724"/>
              <a:ext cx="9109075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ct val="30000"/>
                </a:spcAft>
              </a:pPr>
              <a:r>
                <a:rPr lang="fr-FR" altLang="fr-FR" sz="2200" b="1" dirty="0" smtClean="0">
                  <a:solidFill>
                    <a:srgbClr val="0033CC"/>
                  </a:solidFill>
                  <a:latin typeface="Calibri" pitchFamily="34" charset="0"/>
                </a:rPr>
                <a:t>Projet PERLE @ Orsay</a:t>
              </a:r>
              <a:endParaRPr lang="fr-FR" altLang="fr-FR" sz="2200" dirty="0">
                <a:solidFill>
                  <a:srgbClr val="0033CC"/>
                </a:solidFill>
                <a:latin typeface="Calibri" pitchFamily="34" charset="0"/>
              </a:endParaRPr>
            </a:p>
          </p:txBody>
        </p:sp>
        <p:sp>
          <p:nvSpPr>
            <p:cNvPr id="46" name="Rectangle 3"/>
            <p:cNvSpPr txBox="1">
              <a:spLocks noChangeArrowheads="1"/>
            </p:cNvSpPr>
            <p:nvPr/>
          </p:nvSpPr>
          <p:spPr>
            <a:xfrm>
              <a:off x="107504" y="4590134"/>
              <a:ext cx="4680520" cy="2088232"/>
            </a:xfrm>
            <a:prstGeom prst="rect">
              <a:avLst/>
            </a:prstGeom>
          </p:spPr>
          <p:txBody>
            <a:bodyPr/>
            <a:lstStyle/>
            <a:p>
              <a:pPr algn="just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/>
              </a:pPr>
              <a:r>
                <a:rPr lang="fr-FR" sz="1600" b="1" kern="0" dirty="0" smtClean="0">
                  <a:latin typeface="Calibri" pitchFamily="34" charset="0"/>
                  <a:cs typeface="Calibri" pitchFamily="34" charset="0"/>
                </a:rPr>
                <a:t> Démonstrateur d’un</a:t>
              </a:r>
              <a:r>
                <a:rPr lang="fr-FR" sz="1600" b="1" kern="0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ERL </a:t>
              </a:r>
              <a:r>
                <a:rPr lang="fr-FR" sz="1600" b="1" kern="0" dirty="0" smtClean="0">
                  <a:latin typeface="Calibri" pitchFamily="34" charset="0"/>
                  <a:cs typeface="Calibri" pitchFamily="34" charset="0"/>
                </a:rPr>
                <a:t>électron</a:t>
              </a:r>
            </a:p>
            <a:p>
              <a:pPr algn="just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/>
              </a:pPr>
              <a:r>
                <a:rPr lang="fr-FR" sz="1600" b="1" kern="0" dirty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fr-FR" sz="1600" b="1" kern="0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400 MeV, 15 </a:t>
              </a:r>
              <a:r>
                <a:rPr lang="fr-FR" sz="1600" b="1" kern="0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mA (</a:t>
              </a:r>
              <a:r>
                <a:rPr lang="fr-FR" sz="1600" b="1" kern="0" dirty="0" err="1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Pvirtuel</a:t>
              </a:r>
              <a:r>
                <a:rPr lang="fr-FR" sz="1600" b="1" kern="0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~10 MW)</a:t>
              </a:r>
              <a:endParaRPr lang="fr-FR" sz="1600" b="1" kern="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endParaRPr>
            </a:p>
            <a:p>
              <a:pPr algn="just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/>
              </a:pPr>
              <a:r>
                <a:rPr lang="fr-FR" sz="1600" b="1" kern="0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Intègre 3 tours de recirculation</a:t>
              </a:r>
            </a:p>
            <a:p>
              <a:pPr algn="just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/>
              </a:pPr>
              <a:r>
                <a:rPr lang="fr-FR" sz="1600" b="1" kern="0" dirty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fr-FR" sz="1600" b="1" kern="0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2 </a:t>
              </a:r>
              <a:r>
                <a:rPr lang="fr-FR" sz="1600" b="1" kern="0" dirty="0" err="1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linacs</a:t>
              </a:r>
              <a:r>
                <a:rPr lang="fr-FR" sz="1600" b="1" kern="0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supraconducteurs</a:t>
              </a:r>
              <a:endParaRPr lang="fr-FR" sz="1600" b="1" kern="0" dirty="0" smtClean="0">
                <a:latin typeface="Calibri" pitchFamily="34" charset="0"/>
                <a:cs typeface="Calibri" pitchFamily="34" charset="0"/>
              </a:endParaRPr>
            </a:p>
            <a:p>
              <a:pPr algn="just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/>
              </a:pPr>
              <a:r>
                <a:rPr lang="fr-FR" sz="1600" b="1" kern="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fr-FR" sz="1600" b="1" kern="0" dirty="0" smtClean="0">
                  <a:latin typeface="Calibri" pitchFamily="34" charset="0"/>
                  <a:cs typeface="Calibri" pitchFamily="34" charset="0"/>
                </a:rPr>
                <a:t>Unique projet d’ERL fort courant avec recirculation</a:t>
              </a:r>
            </a:p>
            <a:p>
              <a:pPr algn="just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/>
              </a:pPr>
              <a:r>
                <a:rPr lang="fr-FR" sz="1600" b="1" kern="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fr-FR" sz="1600" b="1" kern="0" dirty="0" smtClean="0">
                  <a:latin typeface="Calibri" pitchFamily="34" charset="0"/>
                  <a:cs typeface="Calibri" pitchFamily="34" charset="0"/>
                </a:rPr>
                <a:t>Collaboration </a:t>
              </a:r>
              <a:r>
                <a:rPr lang="fr-FR" sz="1600" b="1" kern="0" dirty="0" smtClean="0">
                  <a:latin typeface="Calibri" pitchFamily="34" charset="0"/>
                  <a:cs typeface="Calibri" pitchFamily="34" charset="0"/>
                </a:rPr>
                <a:t>en cours de montage avec </a:t>
              </a:r>
              <a:r>
                <a:rPr lang="fr-FR" sz="1600" b="1" kern="0" dirty="0" smtClean="0">
                  <a:latin typeface="Calibri" pitchFamily="34" charset="0"/>
                  <a:cs typeface="Calibri" pitchFamily="34" charset="0"/>
                </a:rPr>
                <a:t>le CERN, JLAB, </a:t>
              </a:r>
              <a:r>
                <a:rPr lang="fr-FR" sz="1600" b="1" kern="0" dirty="0" err="1" smtClean="0">
                  <a:latin typeface="Calibri" pitchFamily="34" charset="0"/>
                  <a:cs typeface="Calibri" pitchFamily="34" charset="0"/>
                </a:rPr>
                <a:t>Daresbury</a:t>
              </a:r>
              <a:r>
                <a:rPr lang="fr-FR" sz="1600" b="1" kern="0" dirty="0" smtClean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fr-FR" sz="1600" b="1" kern="0" dirty="0" err="1" smtClean="0">
                  <a:latin typeface="Calibri" pitchFamily="34" charset="0"/>
                  <a:cs typeface="Calibri" pitchFamily="34" charset="0"/>
                </a:rPr>
                <a:t>Novosibirsk</a:t>
              </a:r>
              <a:r>
                <a:rPr lang="fr-FR" sz="1600" b="1" kern="0" dirty="0" smtClean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fr-FR" sz="1600" b="1" kern="0" dirty="0" err="1">
                  <a:latin typeface="Calibri" pitchFamily="34" charset="0"/>
                  <a:cs typeface="Calibri" pitchFamily="34" charset="0"/>
                </a:rPr>
                <a:t>U</a:t>
              </a:r>
              <a:r>
                <a:rPr lang="fr-FR" sz="1600" b="1" kern="0" dirty="0" err="1" smtClean="0">
                  <a:latin typeface="Calibri" pitchFamily="34" charset="0"/>
                  <a:cs typeface="Calibri" pitchFamily="34" charset="0"/>
                </a:rPr>
                <a:t>niversity</a:t>
              </a:r>
              <a:r>
                <a:rPr lang="fr-FR" sz="1600" b="1" kern="0" dirty="0" smtClean="0">
                  <a:latin typeface="Calibri" pitchFamily="34" charset="0"/>
                  <a:cs typeface="Calibri" pitchFamily="34" charset="0"/>
                </a:rPr>
                <a:t> of Liverpool…  </a:t>
              </a:r>
            </a:p>
            <a:p>
              <a:pPr algn="just">
                <a:spcBef>
                  <a:spcPct val="20000"/>
                </a:spcBef>
                <a:buClr>
                  <a:srgbClr val="FF0000"/>
                </a:buClr>
                <a:defRPr/>
              </a:pPr>
              <a:endParaRPr lang="fr-FR" sz="1600" b="1" kern="0" dirty="0" smtClean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508491" y="6584515"/>
            <a:ext cx="626989" cy="268287"/>
          </a:xfrm>
        </p:spPr>
        <p:txBody>
          <a:bodyPr/>
          <a:lstStyle/>
          <a:p>
            <a:r>
              <a:rPr lang="fr-FR" altLang="fr-FR" sz="1400" dirty="0"/>
              <a:t>- </a:t>
            </a:r>
            <a:fld id="{F51B338C-BB06-4BAE-B77A-493010FD7BB6}" type="slidenum">
              <a:rPr lang="fr-FR" altLang="fr-FR" sz="1400"/>
              <a:pPr/>
              <a:t>6</a:t>
            </a:fld>
            <a:r>
              <a:rPr lang="fr-FR" altLang="fr-FR" sz="1400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538562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</TotalTime>
  <Words>502</Words>
  <Application>Microsoft Office PowerPoint</Application>
  <PresentationFormat>Affichage à l'écran (4:3)</PresentationFormat>
  <Paragraphs>52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bousson</dc:creator>
  <cp:lastModifiedBy>BOUSSON Sebastien</cp:lastModifiedBy>
  <cp:revision>165</cp:revision>
  <dcterms:created xsi:type="dcterms:W3CDTF">2010-09-15T22:47:19Z</dcterms:created>
  <dcterms:modified xsi:type="dcterms:W3CDTF">2017-11-15T12:16:45Z</dcterms:modified>
</cp:coreProperties>
</file>