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69" r:id="rId2"/>
    <p:sldId id="411" r:id="rId3"/>
    <p:sldId id="461" r:id="rId4"/>
    <p:sldId id="462" r:id="rId5"/>
    <p:sldId id="412" r:id="rId6"/>
    <p:sldId id="413" r:id="rId7"/>
    <p:sldId id="310" r:id="rId8"/>
    <p:sldId id="401" r:id="rId9"/>
    <p:sldId id="316" r:id="rId10"/>
    <p:sldId id="457" r:id="rId11"/>
    <p:sldId id="447" r:id="rId12"/>
    <p:sldId id="448" r:id="rId13"/>
    <p:sldId id="449" r:id="rId14"/>
    <p:sldId id="341" r:id="rId15"/>
    <p:sldId id="465" r:id="rId16"/>
    <p:sldId id="484" r:id="rId17"/>
    <p:sldId id="488" r:id="rId18"/>
    <p:sldId id="403" r:id="rId19"/>
    <p:sldId id="470" r:id="rId20"/>
    <p:sldId id="425" r:id="rId21"/>
    <p:sldId id="424" r:id="rId22"/>
    <p:sldId id="428" r:id="rId23"/>
    <p:sldId id="429" r:id="rId24"/>
    <p:sldId id="430" r:id="rId25"/>
    <p:sldId id="472" r:id="rId26"/>
    <p:sldId id="473" r:id="rId27"/>
    <p:sldId id="471" r:id="rId28"/>
    <p:sldId id="415" r:id="rId29"/>
    <p:sldId id="416" r:id="rId30"/>
    <p:sldId id="315" r:id="rId31"/>
    <p:sldId id="404" r:id="rId32"/>
    <p:sldId id="474" r:id="rId33"/>
    <p:sldId id="446" r:id="rId34"/>
    <p:sldId id="455" r:id="rId35"/>
    <p:sldId id="456" r:id="rId36"/>
    <p:sldId id="450" r:id="rId37"/>
    <p:sldId id="405" r:id="rId38"/>
    <p:sldId id="476" r:id="rId39"/>
    <p:sldId id="419" r:id="rId40"/>
    <p:sldId id="418" r:id="rId41"/>
    <p:sldId id="477" r:id="rId42"/>
    <p:sldId id="445" r:id="rId43"/>
    <p:sldId id="437" r:id="rId44"/>
    <p:sldId id="420" r:id="rId45"/>
    <p:sldId id="421" r:id="rId46"/>
    <p:sldId id="422" r:id="rId47"/>
    <p:sldId id="423" r:id="rId48"/>
    <p:sldId id="481" r:id="rId49"/>
    <p:sldId id="482" r:id="rId50"/>
    <p:sldId id="452" r:id="rId51"/>
    <p:sldId id="483" r:id="rId52"/>
    <p:sldId id="333" r:id="rId53"/>
    <p:sldId id="410" r:id="rId54"/>
    <p:sldId id="463" r:id="rId55"/>
    <p:sldId id="464" r:id="rId56"/>
    <p:sldId id="485" r:id="rId57"/>
    <p:sldId id="486" r:id="rId58"/>
    <p:sldId id="487"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EBD2D"/>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0" autoAdjust="0"/>
    <p:restoredTop sz="80669" autoAdjust="0"/>
  </p:normalViewPr>
  <p:slideViewPr>
    <p:cSldViewPr>
      <p:cViewPr varScale="1">
        <p:scale>
          <a:sx n="82" d="100"/>
          <a:sy n="82" d="100"/>
        </p:scale>
        <p:origin x="-1688" y="-120"/>
      </p:cViewPr>
      <p:guideLst>
        <p:guide orient="horz" pos="2160"/>
        <p:guide pos="2880"/>
      </p:guideLst>
    </p:cSldViewPr>
  </p:slideViewPr>
  <p:notesTextViewPr>
    <p:cViewPr>
      <p:scale>
        <a:sx n="1" d="1"/>
        <a:sy n="1" d="1"/>
      </p:scale>
      <p:origin x="0" y="0"/>
    </p:cViewPr>
  </p:notesTextViewPr>
  <p:sorterViewPr>
    <p:cViewPr>
      <p:scale>
        <a:sx n="171" d="100"/>
        <a:sy n="171" d="100"/>
      </p:scale>
      <p:origin x="0" y="294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092369-892A-EA42-81A0-7BCE5A4F0A0B}" type="datetimeFigureOut">
              <a:rPr lang="fr-FR" smtClean="0"/>
              <a:t>14/11/17</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345A02-2A4A-4947-B601-BF4A4A4A576D}" type="slidenum">
              <a:rPr lang="en-GB" smtClean="0"/>
              <a:t>‹#›</a:t>
            </a:fld>
            <a:endParaRPr lang="en-GB"/>
          </a:p>
        </p:txBody>
      </p:sp>
    </p:spTree>
    <p:extLst>
      <p:ext uri="{BB962C8B-B14F-4D97-AF65-F5344CB8AC3E}">
        <p14:creationId xmlns:p14="http://schemas.microsoft.com/office/powerpoint/2010/main" val="21362882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EDA62D-328C-447F-AE80-6BC35626851C}" type="datetimeFigureOut">
              <a:rPr lang="fr-FR" smtClean="0"/>
              <a:t>14/11/17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8632F5-BD4B-4C18-80F9-3CE3B2F2F54D}" type="slidenum">
              <a:rPr lang="fr-FR" smtClean="0"/>
              <a:t>‹#›</a:t>
            </a:fld>
            <a:endParaRPr lang="fr-FR"/>
          </a:p>
        </p:txBody>
      </p:sp>
    </p:spTree>
    <p:extLst>
      <p:ext uri="{BB962C8B-B14F-4D97-AF65-F5344CB8AC3E}">
        <p14:creationId xmlns:p14="http://schemas.microsoft.com/office/powerpoint/2010/main" val="28621425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Biggest</a:t>
            </a:r>
            <a:r>
              <a:rPr lang="en-GB" baseline="0" dirty="0" smtClean="0"/>
              <a:t>, most powerful, space-based observatory ever launched.  The HST was optimised for visible light. The JWST is optimised for the IR, which will allow us to see back in time, to study the colder Universe, especially, and this is related to our project to analyse the regions where stars and planets are forming and also to study </a:t>
            </a:r>
            <a:r>
              <a:rPr lang="en-GB" baseline="0" dirty="0" err="1" smtClean="0"/>
              <a:t>exoplanets</a:t>
            </a:r>
            <a:r>
              <a:rPr lang="en-GB" baseline="0" dirty="0" smtClean="0"/>
              <a:t>.  The JWST brings four scientific instruments, which combine imaging and spectroscopic capabilities. MIRI is a key instrument since it works at longer </a:t>
            </a:r>
            <a:r>
              <a:rPr lang="en-GB" baseline="0" dirty="0" err="1" smtClean="0"/>
              <a:t>wavelenghts</a:t>
            </a:r>
            <a:r>
              <a:rPr lang="en-GB" baseline="0" dirty="0" smtClean="0"/>
              <a:t>. </a:t>
            </a:r>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2</a:t>
            </a:fld>
            <a:endParaRPr lang="fr-FR"/>
          </a:p>
        </p:txBody>
      </p:sp>
    </p:spTree>
    <p:extLst>
      <p:ext uri="{BB962C8B-B14F-4D97-AF65-F5344CB8AC3E}">
        <p14:creationId xmlns:p14="http://schemas.microsoft.com/office/powerpoint/2010/main" val="262099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ＭＳ Ｐゴシック" charset="0"/>
              </a:defRPr>
            </a:lvl1pPr>
            <a:lvl2pPr marL="666723" indent="-256432" eaLnBrk="0">
              <a:tabLst>
                <a:tab pos="649628" algn="l"/>
                <a:tab pos="1299256" algn="l"/>
                <a:tab pos="1948884" algn="l"/>
                <a:tab pos="2598511" algn="l"/>
              </a:tabLst>
              <a:defRPr sz="2200" baseline="-25000">
                <a:solidFill>
                  <a:schemeClr val="tx1"/>
                </a:solidFill>
                <a:latin typeface="Arial" charset="0"/>
                <a:ea typeface="ＭＳ Ｐゴシック" charset="0"/>
              </a:defRPr>
            </a:lvl2pPr>
            <a:lvl3pPr marL="1025728" indent="-205146" eaLnBrk="0">
              <a:tabLst>
                <a:tab pos="649628" algn="l"/>
                <a:tab pos="1299256" algn="l"/>
                <a:tab pos="1948884" algn="l"/>
                <a:tab pos="2598511" algn="l"/>
              </a:tabLst>
              <a:defRPr sz="2200" baseline="-25000">
                <a:solidFill>
                  <a:schemeClr val="tx1"/>
                </a:solidFill>
                <a:latin typeface="Arial" charset="0"/>
                <a:ea typeface="ＭＳ Ｐゴシック" charset="0"/>
              </a:defRPr>
            </a:lvl3pPr>
            <a:lvl4pPr marL="1436019" indent="-205146" eaLnBrk="0">
              <a:tabLst>
                <a:tab pos="649628" algn="l"/>
                <a:tab pos="1299256" algn="l"/>
                <a:tab pos="1948884" algn="l"/>
                <a:tab pos="2598511" algn="l"/>
              </a:tabLst>
              <a:defRPr sz="2200" baseline="-25000">
                <a:solidFill>
                  <a:schemeClr val="tx1"/>
                </a:solidFill>
                <a:latin typeface="Arial" charset="0"/>
                <a:ea typeface="ＭＳ Ｐゴシック" charset="0"/>
              </a:defRPr>
            </a:lvl4pPr>
            <a:lvl5pPr marL="1846311" indent="-205146" eaLnBrk="0">
              <a:tabLst>
                <a:tab pos="649628" algn="l"/>
                <a:tab pos="1299256" algn="l"/>
                <a:tab pos="1948884" algn="l"/>
                <a:tab pos="2598511" algn="l"/>
              </a:tabLst>
              <a:defRPr sz="2200" baseline="-25000">
                <a:solidFill>
                  <a:schemeClr val="tx1"/>
                </a:solidFill>
                <a:latin typeface="Arial" charset="0"/>
                <a:ea typeface="ＭＳ Ｐゴシック" charset="0"/>
              </a:defRPr>
            </a:lvl5pPr>
            <a:lvl6pPr marL="2256602"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6pPr>
            <a:lvl7pPr marL="2666893"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7pPr>
            <a:lvl8pPr marL="3077185"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8pPr>
            <a:lvl9pPr marL="3487476"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9pPr>
          </a:lstStyle>
          <a:p>
            <a:pPr eaLnBrk="1"/>
            <a:fld id="{FA0720A8-AE14-2B40-A181-9344533C6B9C}" type="slidenum">
              <a:rPr lang="en-GB" sz="1300" baseline="0">
                <a:solidFill>
                  <a:srgbClr val="000000"/>
                </a:solidFill>
                <a:latin typeface="Times New Roman" charset="0"/>
              </a:rPr>
              <a:pPr eaLnBrk="1"/>
              <a:t>14</a:t>
            </a:fld>
            <a:endParaRPr lang="en-GB" sz="1300" baseline="0">
              <a:solidFill>
                <a:srgbClr val="000000"/>
              </a:solidFill>
              <a:latin typeface="Times New Roman" charset="0"/>
            </a:endParaRPr>
          </a:p>
        </p:txBody>
      </p:sp>
      <p:sp>
        <p:nvSpPr>
          <p:cNvPr id="34818" name="Rectangle 2"/>
          <p:cNvSpPr>
            <a:spLocks noGrp="1" noRot="1" noChangeAspect="1" noChangeArrowheads="1"/>
          </p:cNvSpPr>
          <p:nvPr>
            <p:ph type="sldImg"/>
          </p:nvPr>
        </p:nvSpPr>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r>
              <a:rPr lang="fr-FR" dirty="0" err="1" smtClean="0">
                <a:ea typeface="ＭＳ Ｐゴシック" charset="0"/>
                <a:cs typeface="ＭＳ Ｐゴシック" charset="0"/>
              </a:rPr>
              <a:t>These</a:t>
            </a:r>
            <a:r>
              <a:rPr lang="fr-FR" dirty="0" smtClean="0">
                <a:ea typeface="ＭＳ Ｐゴシック" charset="0"/>
                <a:cs typeface="ＭＳ Ｐゴシック" charset="0"/>
              </a:rPr>
              <a:t> interfaces are </a:t>
            </a:r>
            <a:r>
              <a:rPr lang="fr-FR" dirty="0" err="1" smtClean="0">
                <a:ea typeface="ＭＳ Ｐゴシック" charset="0"/>
                <a:cs typeface="ＭＳ Ｐゴシック" charset="0"/>
              </a:rPr>
              <a:t>resolved</a:t>
            </a:r>
            <a:r>
              <a:rPr lang="fr-FR" dirty="0" smtClean="0">
                <a:ea typeface="ＭＳ Ｐゴシック" charset="0"/>
                <a:cs typeface="ＭＳ Ｐゴシック" charset="0"/>
              </a:rPr>
              <a:t> </a:t>
            </a:r>
            <a:r>
              <a:rPr lang="fr-FR" dirty="0" err="1" smtClean="0">
                <a:ea typeface="ＭＳ Ｐゴシック" charset="0"/>
                <a:cs typeface="ＭＳ Ｐゴシック" charset="0"/>
              </a:rPr>
              <a:t>with</a:t>
            </a:r>
            <a:r>
              <a:rPr lang="fr-FR" dirty="0" smtClean="0">
                <a:ea typeface="ＭＳ Ｐゴシック" charset="0"/>
                <a:cs typeface="ＭＳ Ｐゴシック" charset="0"/>
              </a:rPr>
              <a:t> the HST but </a:t>
            </a:r>
            <a:r>
              <a:rPr lang="fr-FR" dirty="0" err="1" smtClean="0">
                <a:ea typeface="ＭＳ Ｐゴシック" charset="0"/>
                <a:cs typeface="ＭＳ Ｐゴシック" charset="0"/>
              </a:rPr>
              <a:t>only</a:t>
            </a:r>
            <a:r>
              <a:rPr lang="fr-FR" dirty="0" smtClean="0">
                <a:ea typeface="ＭＳ Ｐゴシック" charset="0"/>
                <a:cs typeface="ＭＳ Ｐゴシック" charset="0"/>
              </a:rPr>
              <a:t> in the </a:t>
            </a:r>
            <a:r>
              <a:rPr lang="fr-FR" dirty="0" err="1" smtClean="0">
                <a:ea typeface="ＭＳ Ｐゴシック" charset="0"/>
                <a:cs typeface="ＭＳ Ｐゴシック" charset="0"/>
              </a:rPr>
              <a:t>very</a:t>
            </a:r>
            <a:r>
              <a:rPr lang="fr-FR" dirty="0" smtClean="0">
                <a:ea typeface="ＭＳ Ｐゴシック" charset="0"/>
                <a:cs typeface="ＭＳ Ｐゴシック" charset="0"/>
              </a:rPr>
              <a:t> </a:t>
            </a:r>
            <a:r>
              <a:rPr lang="fr-FR" dirty="0" err="1" smtClean="0">
                <a:ea typeface="ＭＳ Ｐゴシック" charset="0"/>
                <a:cs typeface="ＭＳ Ｐゴシック" charset="0"/>
              </a:rPr>
              <a:t>near</a:t>
            </a:r>
            <a:r>
              <a:rPr lang="fr-FR" dirty="0" smtClean="0">
                <a:ea typeface="ＭＳ Ｐゴシック" charset="0"/>
                <a:cs typeface="ＭＳ Ｐゴシック" charset="0"/>
              </a:rPr>
              <a:t> IR,</a:t>
            </a:r>
            <a:r>
              <a:rPr lang="fr-FR" baseline="0" dirty="0" smtClean="0">
                <a:ea typeface="ＭＳ Ｐゴシック" charset="0"/>
                <a:cs typeface="ＭＳ Ｐゴシック" charset="0"/>
              </a:rPr>
              <a:t> and </a:t>
            </a:r>
            <a:r>
              <a:rPr lang="fr-FR" baseline="0" dirty="0" err="1" smtClean="0">
                <a:ea typeface="ＭＳ Ｐゴシック" charset="0"/>
                <a:cs typeface="ＭＳ Ｐゴシック" charset="0"/>
              </a:rPr>
              <a:t>we</a:t>
            </a:r>
            <a:r>
              <a:rPr lang="fr-FR" baseline="0" dirty="0" smtClean="0">
                <a:ea typeface="ＭＳ Ｐゴシック" charset="0"/>
                <a:cs typeface="ＭＳ Ｐゴシック" charset="0"/>
              </a:rPr>
              <a:t> do not </a:t>
            </a:r>
            <a:r>
              <a:rPr lang="fr-FR" baseline="0" dirty="0" err="1" smtClean="0">
                <a:ea typeface="ＭＳ Ｐゴシック" charset="0"/>
                <a:cs typeface="ＭＳ Ｐゴシック" charset="0"/>
              </a:rPr>
              <a:t>see</a:t>
            </a:r>
            <a:r>
              <a:rPr lang="fr-FR" baseline="0" dirty="0" smtClean="0">
                <a:ea typeface="ＭＳ Ｐゴシック" charset="0"/>
                <a:cs typeface="ＭＳ Ｐゴシック" charset="0"/>
              </a:rPr>
              <a:t> the </a:t>
            </a:r>
            <a:r>
              <a:rPr lang="fr-FR" baseline="0" dirty="0" err="1" smtClean="0">
                <a:ea typeface="ＭＳ Ｐゴシック" charset="0"/>
                <a:cs typeface="ＭＳ Ｐゴシック" charset="0"/>
              </a:rPr>
              <a:t>emission</a:t>
            </a:r>
            <a:r>
              <a:rPr lang="fr-FR" baseline="0" dirty="0" smtClean="0">
                <a:ea typeface="ＭＳ Ｐゴシック" charset="0"/>
                <a:cs typeface="ＭＳ Ｐゴシック" charset="0"/>
              </a:rPr>
              <a:t> of </a:t>
            </a:r>
            <a:r>
              <a:rPr lang="fr-FR" baseline="0" dirty="0" err="1" smtClean="0">
                <a:ea typeface="ＭＳ Ｐゴシック" charset="0"/>
                <a:cs typeface="ＭＳ Ｐゴシック" charset="0"/>
              </a:rPr>
              <a:t>very</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small</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particles</a:t>
            </a:r>
            <a:r>
              <a:rPr lang="fr-FR" baseline="0" dirty="0" smtClean="0">
                <a:ea typeface="ＭＳ Ｐゴシック" charset="0"/>
                <a:cs typeface="ＭＳ Ｐゴシック" charset="0"/>
              </a:rPr>
              <a:t> but </a:t>
            </a:r>
            <a:r>
              <a:rPr lang="fr-FR" baseline="0" dirty="0" err="1" smtClean="0">
                <a:ea typeface="ＭＳ Ｐゴシック" charset="0"/>
                <a:cs typeface="ＭＳ Ｐゴシック" charset="0"/>
              </a:rPr>
              <a:t>here</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mainly</a:t>
            </a:r>
            <a:r>
              <a:rPr lang="fr-FR" baseline="0" dirty="0" smtClean="0">
                <a:ea typeface="ＭＳ Ｐゴシック" charset="0"/>
                <a:cs typeface="ＭＳ Ｐゴシック" charset="0"/>
              </a:rPr>
              <a:t> the </a:t>
            </a:r>
            <a:r>
              <a:rPr lang="fr-FR" baseline="0" dirty="0" err="1" smtClean="0">
                <a:ea typeface="ＭＳ Ｐゴシック" charset="0"/>
                <a:cs typeface="ＭＳ Ｐゴシック" charset="0"/>
              </a:rPr>
              <a:t>scattering</a:t>
            </a:r>
            <a:r>
              <a:rPr lang="fr-FR" baseline="0" dirty="0" smtClean="0">
                <a:ea typeface="ＭＳ Ｐゴシック" charset="0"/>
                <a:cs typeface="ＭＳ Ｐゴシック" charset="0"/>
              </a:rPr>
              <a:t> of the incident light by the large </a:t>
            </a:r>
            <a:r>
              <a:rPr lang="fr-FR" baseline="0" dirty="0" err="1" smtClean="0">
                <a:ea typeface="ＭＳ Ｐゴシック" charset="0"/>
                <a:cs typeface="ＭＳ Ｐゴシック" charset="0"/>
              </a:rPr>
              <a:t>dust</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particles</a:t>
            </a:r>
            <a:r>
              <a:rPr lang="fr-FR" baseline="0" dirty="0" smtClean="0">
                <a:ea typeface="ＭＳ Ｐゴシック" charset="0"/>
                <a:cs typeface="ＭＳ Ｐゴシック" charset="0"/>
              </a:rPr>
              <a:t>. </a:t>
            </a:r>
            <a:endParaRPr lang="fr-FR" baseline="0" dirty="0">
              <a:ea typeface="ＭＳ Ｐゴシック" charset="0"/>
              <a:cs typeface="ＭＳ Ｐゴシック" charset="0"/>
            </a:endParaRPr>
          </a:p>
          <a:p>
            <a:r>
              <a:rPr lang="fr-FR" baseline="0" dirty="0" err="1" smtClean="0">
                <a:ea typeface="ＭＳ Ｐゴシック" charset="0"/>
                <a:cs typeface="ＭＳ Ｐゴシック" charset="0"/>
              </a:rPr>
              <a:t>Only</a:t>
            </a:r>
            <a:r>
              <a:rPr lang="fr-FR" baseline="0" dirty="0" smtClean="0">
                <a:ea typeface="ＭＳ Ｐゴシック" charset="0"/>
                <a:cs typeface="ＭＳ Ｐゴシック" charset="0"/>
              </a:rPr>
              <a:t> the JWST </a:t>
            </a:r>
            <a:r>
              <a:rPr lang="fr-FR" baseline="0" dirty="0" err="1" smtClean="0">
                <a:ea typeface="ＭＳ Ｐゴシック" charset="0"/>
                <a:cs typeface="ＭＳ Ｐゴシック" charset="0"/>
              </a:rPr>
              <a:t>will</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bring</a:t>
            </a:r>
            <a:r>
              <a:rPr lang="fr-FR" baseline="0" dirty="0" smtClean="0">
                <a:ea typeface="ＭＳ Ｐゴシック" charset="0"/>
                <a:cs typeface="ＭＳ Ｐゴシック" charset="0"/>
              </a:rPr>
              <a:t> the </a:t>
            </a:r>
            <a:r>
              <a:rPr lang="fr-FR" baseline="0" dirty="0" err="1" smtClean="0">
                <a:ea typeface="ＭＳ Ｐゴシック" charset="0"/>
                <a:cs typeface="ＭＳ Ｐゴシック" charset="0"/>
              </a:rPr>
              <a:t>angular</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resolution</a:t>
            </a:r>
            <a:r>
              <a:rPr lang="fr-FR" baseline="0" dirty="0" smtClean="0">
                <a:ea typeface="ＭＳ Ｐゴシック" charset="0"/>
                <a:cs typeface="ＭＳ Ｐゴシック" charset="0"/>
              </a:rPr>
              <a:t> in the IR.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indent="0">
              <a:lnSpc>
                <a:spcPct val="140000"/>
              </a:lnSpc>
              <a:buFont typeface="Arial"/>
              <a:buNone/>
            </a:pPr>
            <a:r>
              <a:rPr lang="fr-FR" sz="1400" dirty="0" err="1" smtClean="0"/>
              <a:t>Protoplanetary</a:t>
            </a:r>
            <a:r>
              <a:rPr lang="fr-FR" sz="1400" baseline="0" dirty="0" smtClean="0"/>
              <a:t> </a:t>
            </a:r>
            <a:r>
              <a:rPr lang="fr-FR" sz="1400" baseline="0" dirty="0" err="1" smtClean="0"/>
              <a:t>disks</a:t>
            </a:r>
            <a:r>
              <a:rPr lang="fr-FR" sz="1400" baseline="0" dirty="0" smtClean="0"/>
              <a:t> are </a:t>
            </a:r>
            <a:r>
              <a:rPr lang="fr-FR" sz="1400" dirty="0" smtClean="0"/>
              <a:t>by-</a:t>
            </a:r>
            <a:r>
              <a:rPr lang="fr-FR" sz="1400" dirty="0" err="1" smtClean="0"/>
              <a:t>product</a:t>
            </a:r>
            <a:r>
              <a:rPr lang="fr-FR" sz="1400" dirty="0" smtClean="0"/>
              <a:t> of the </a:t>
            </a:r>
            <a:r>
              <a:rPr lang="fr-FR" sz="1400" dirty="0" err="1" smtClean="0"/>
              <a:t>gravitational</a:t>
            </a:r>
            <a:r>
              <a:rPr lang="fr-FR" sz="1400" dirty="0" smtClean="0"/>
              <a:t> collapse</a:t>
            </a:r>
            <a:r>
              <a:rPr lang="fr-FR" sz="1400" baseline="0" dirty="0" smtClean="0"/>
              <a:t> </a:t>
            </a:r>
            <a:r>
              <a:rPr lang="fr-FR" sz="1400" dirty="0" smtClean="0"/>
              <a:t>to </a:t>
            </a:r>
            <a:r>
              <a:rPr lang="fr-FR" sz="1400" dirty="0" err="1" smtClean="0"/>
              <a:t>form</a:t>
            </a:r>
            <a:r>
              <a:rPr lang="fr-FR" sz="1400" baseline="0" dirty="0" smtClean="0"/>
              <a:t> </a:t>
            </a:r>
            <a:r>
              <a:rPr lang="fr-FR" sz="1400" dirty="0" err="1" smtClean="0"/>
              <a:t>young</a:t>
            </a:r>
            <a:r>
              <a:rPr lang="fr-FR" sz="1400" baseline="0" dirty="0" smtClean="0"/>
              <a:t> </a:t>
            </a:r>
            <a:r>
              <a:rPr lang="fr-FR" sz="1400" dirty="0" smtClean="0"/>
              <a:t>stars.</a:t>
            </a:r>
            <a:r>
              <a:rPr lang="fr-FR" sz="1400" baseline="0" dirty="0" smtClean="0"/>
              <a:t> </a:t>
            </a:r>
          </a:p>
          <a:p>
            <a:pPr marL="0" lvl="1" indent="0">
              <a:lnSpc>
                <a:spcPct val="140000"/>
              </a:lnSpc>
              <a:buFont typeface="Arial"/>
              <a:buNone/>
            </a:pPr>
            <a:r>
              <a:rPr lang="fr-FR" sz="1400" baseline="0" dirty="0" err="1" smtClean="0"/>
              <a:t>Disks</a:t>
            </a:r>
            <a:r>
              <a:rPr lang="fr-FR" sz="1400" baseline="0" dirty="0" smtClean="0"/>
              <a:t> : place </a:t>
            </a:r>
            <a:r>
              <a:rPr lang="fr-FR" sz="1400" baseline="0" dirty="0" err="1" smtClean="0"/>
              <a:t>where</a:t>
            </a:r>
            <a:r>
              <a:rPr lang="fr-FR" sz="1400" baseline="0" dirty="0" smtClean="0"/>
              <a:t> the </a:t>
            </a:r>
            <a:r>
              <a:rPr lang="fr-FR" sz="1400" baseline="0" dirty="0" err="1" smtClean="0"/>
              <a:t>solid</a:t>
            </a:r>
            <a:r>
              <a:rPr lang="fr-FR" sz="1400" baseline="0" dirty="0" smtClean="0"/>
              <a:t> </a:t>
            </a:r>
            <a:r>
              <a:rPr lang="fr-FR" sz="1400" baseline="0" dirty="0" err="1" smtClean="0"/>
              <a:t>matter</a:t>
            </a:r>
            <a:r>
              <a:rPr lang="fr-FR" sz="1400" baseline="0" dirty="0" smtClean="0"/>
              <a:t> </a:t>
            </a:r>
            <a:r>
              <a:rPr lang="fr-FR" sz="1400" baseline="0" dirty="0" err="1" smtClean="0"/>
              <a:t>growths</a:t>
            </a:r>
            <a:r>
              <a:rPr lang="fr-FR" sz="1400" baseline="0" dirty="0" smtClean="0"/>
              <a:t> </a:t>
            </a:r>
            <a:r>
              <a:rPr lang="fr-FR" sz="1400" baseline="0" dirty="0" err="1" smtClean="0"/>
              <a:t>from</a:t>
            </a:r>
            <a:r>
              <a:rPr lang="fr-FR" sz="1400" baseline="0" dirty="0" smtClean="0"/>
              <a:t> </a:t>
            </a:r>
            <a:r>
              <a:rPr lang="fr-FR" sz="1400" baseline="0" dirty="0" err="1" smtClean="0"/>
              <a:t>submicronic</a:t>
            </a:r>
            <a:r>
              <a:rPr lang="fr-FR" sz="1400" baseline="0" dirty="0" smtClean="0"/>
              <a:t> to </a:t>
            </a:r>
            <a:r>
              <a:rPr lang="fr-FR" sz="1400" baseline="0" dirty="0" err="1" smtClean="0"/>
              <a:t>planetary</a:t>
            </a:r>
            <a:r>
              <a:rPr lang="fr-FR" sz="1400" baseline="0" dirty="0" smtClean="0"/>
              <a:t> sizes. </a:t>
            </a:r>
          </a:p>
          <a:p>
            <a:pPr marL="0" lvl="1" indent="0">
              <a:lnSpc>
                <a:spcPct val="140000"/>
              </a:lnSpc>
              <a:buFont typeface="Arial"/>
              <a:buNone/>
            </a:pPr>
            <a:r>
              <a:rPr lang="fr-FR" sz="1400" baseline="0" dirty="0" smtClean="0"/>
              <a:t>The </a:t>
            </a:r>
            <a:r>
              <a:rPr lang="fr-FR" sz="1400" baseline="0" dirty="0" err="1" smtClean="0"/>
              <a:t>disks</a:t>
            </a:r>
            <a:r>
              <a:rPr lang="fr-FR" sz="1400" baseline="0" dirty="0" smtClean="0"/>
              <a:t> </a:t>
            </a:r>
            <a:r>
              <a:rPr lang="fr-FR" sz="1400" baseline="0" dirty="0" err="1" smtClean="0"/>
              <a:t>generaly</a:t>
            </a:r>
            <a:r>
              <a:rPr lang="fr-FR" sz="1400" baseline="0" dirty="0" smtClean="0"/>
              <a:t> have a </a:t>
            </a:r>
            <a:r>
              <a:rPr lang="fr-FR" sz="1400" baseline="0" dirty="0" err="1" smtClean="0"/>
              <a:t>flared</a:t>
            </a:r>
            <a:r>
              <a:rPr lang="fr-FR" sz="1400" baseline="0" dirty="0" smtClean="0"/>
              <a:t> </a:t>
            </a:r>
            <a:r>
              <a:rPr lang="fr-FR" sz="1400" baseline="0" dirty="0" err="1" smtClean="0"/>
              <a:t>shape</a:t>
            </a:r>
            <a:r>
              <a:rPr lang="fr-FR" sz="1400" baseline="0" dirty="0" smtClean="0"/>
              <a:t> due to </a:t>
            </a:r>
            <a:r>
              <a:rPr lang="fr-FR" sz="1400" baseline="0" dirty="0" err="1" smtClean="0"/>
              <a:t>combination</a:t>
            </a:r>
            <a:r>
              <a:rPr lang="fr-FR" sz="1400" baseline="0" dirty="0" smtClean="0"/>
              <a:t> of </a:t>
            </a:r>
            <a:r>
              <a:rPr lang="fr-FR" sz="1400" dirty="0" smtClean="0"/>
              <a:t>radiation and </a:t>
            </a:r>
            <a:r>
              <a:rPr lang="fr-FR" sz="1400" dirty="0" err="1" smtClean="0"/>
              <a:t>stellar</a:t>
            </a:r>
            <a:r>
              <a:rPr lang="fr-FR" sz="1400" dirty="0" smtClean="0"/>
              <a:t> </a:t>
            </a:r>
            <a:r>
              <a:rPr lang="fr-FR" sz="1400" dirty="0" err="1" smtClean="0"/>
              <a:t>winds</a:t>
            </a:r>
            <a:r>
              <a:rPr lang="fr-FR" sz="1400" dirty="0" smtClean="0"/>
              <a:t>, turbulence, </a:t>
            </a:r>
            <a:r>
              <a:rPr lang="fr-FR" sz="1400" dirty="0" err="1" smtClean="0"/>
              <a:t>sedimentation</a:t>
            </a:r>
            <a:r>
              <a:rPr lang="fr-FR" sz="1400" dirty="0" smtClean="0"/>
              <a:t> </a:t>
            </a:r>
            <a:r>
              <a:rPr lang="fr-FR" sz="1400" dirty="0" err="1" smtClean="0"/>
              <a:t>towards</a:t>
            </a:r>
            <a:r>
              <a:rPr lang="fr-FR" sz="1400" dirty="0" smtClean="0"/>
              <a:t> the plane of the </a:t>
            </a:r>
            <a:r>
              <a:rPr lang="fr-FR" sz="1400" dirty="0" err="1" smtClean="0"/>
              <a:t>disk</a:t>
            </a:r>
            <a:r>
              <a:rPr lang="fr-FR" sz="1400" dirty="0" smtClean="0"/>
              <a:t>. </a:t>
            </a:r>
          </a:p>
        </p:txBody>
      </p:sp>
      <p:sp>
        <p:nvSpPr>
          <p:cNvPr id="4" name="Espace réservé du numéro de diapositive 3"/>
          <p:cNvSpPr>
            <a:spLocks noGrp="1"/>
          </p:cNvSpPr>
          <p:nvPr>
            <p:ph type="sldNum" sz="quarter" idx="10"/>
          </p:nvPr>
        </p:nvSpPr>
        <p:spPr/>
        <p:txBody>
          <a:bodyPr/>
          <a:lstStyle/>
          <a:p>
            <a:fld id="{BC16ABEC-0BCD-EA49-A926-83EAC817FE23}" type="slidenum">
              <a:rPr lang="fr-FR" smtClean="0"/>
              <a:t>15</a:t>
            </a:fld>
            <a:endParaRPr lang="fr-FR"/>
          </a:p>
        </p:txBody>
      </p:sp>
    </p:spTree>
    <p:extLst>
      <p:ext uri="{BB962C8B-B14F-4D97-AF65-F5344CB8AC3E}">
        <p14:creationId xmlns:p14="http://schemas.microsoft.com/office/powerpoint/2010/main" val="4218445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indent="0">
              <a:lnSpc>
                <a:spcPct val="140000"/>
              </a:lnSpc>
              <a:buFont typeface="Arial"/>
              <a:buNone/>
            </a:pPr>
            <a:r>
              <a:rPr lang="fr-FR" sz="1400" dirty="0" err="1" smtClean="0"/>
              <a:t>Protoplanetary</a:t>
            </a:r>
            <a:r>
              <a:rPr lang="fr-FR" sz="1400" baseline="0" dirty="0" smtClean="0"/>
              <a:t> </a:t>
            </a:r>
            <a:r>
              <a:rPr lang="fr-FR" sz="1400" baseline="0" dirty="0" err="1" smtClean="0"/>
              <a:t>disks</a:t>
            </a:r>
            <a:r>
              <a:rPr lang="fr-FR" sz="1400" baseline="0" dirty="0" smtClean="0"/>
              <a:t> are </a:t>
            </a:r>
            <a:r>
              <a:rPr lang="fr-FR" sz="1400" dirty="0" smtClean="0"/>
              <a:t>by-</a:t>
            </a:r>
            <a:r>
              <a:rPr lang="fr-FR" sz="1400" dirty="0" err="1" smtClean="0"/>
              <a:t>product</a:t>
            </a:r>
            <a:r>
              <a:rPr lang="fr-FR" sz="1400" dirty="0" smtClean="0"/>
              <a:t> of the </a:t>
            </a:r>
            <a:r>
              <a:rPr lang="fr-FR" sz="1400" dirty="0" err="1" smtClean="0"/>
              <a:t>gravitational</a:t>
            </a:r>
            <a:r>
              <a:rPr lang="fr-FR" sz="1400" dirty="0" smtClean="0"/>
              <a:t> collapse</a:t>
            </a:r>
            <a:r>
              <a:rPr lang="fr-FR" sz="1400" baseline="0" dirty="0" smtClean="0"/>
              <a:t> </a:t>
            </a:r>
            <a:r>
              <a:rPr lang="fr-FR" sz="1400" dirty="0" smtClean="0"/>
              <a:t>to </a:t>
            </a:r>
            <a:r>
              <a:rPr lang="fr-FR" sz="1400" dirty="0" err="1" smtClean="0"/>
              <a:t>form</a:t>
            </a:r>
            <a:r>
              <a:rPr lang="fr-FR" sz="1400" baseline="0" dirty="0" smtClean="0"/>
              <a:t> </a:t>
            </a:r>
            <a:r>
              <a:rPr lang="fr-FR" sz="1400" dirty="0" err="1" smtClean="0"/>
              <a:t>young</a:t>
            </a:r>
            <a:r>
              <a:rPr lang="fr-FR" sz="1400" baseline="0" dirty="0" smtClean="0"/>
              <a:t> </a:t>
            </a:r>
            <a:r>
              <a:rPr lang="fr-FR" sz="1400" dirty="0" smtClean="0"/>
              <a:t>stars.</a:t>
            </a:r>
            <a:r>
              <a:rPr lang="fr-FR" sz="1400" baseline="0" dirty="0" smtClean="0"/>
              <a:t> </a:t>
            </a:r>
          </a:p>
          <a:p>
            <a:pPr marL="0" lvl="1" indent="0">
              <a:lnSpc>
                <a:spcPct val="140000"/>
              </a:lnSpc>
              <a:buFont typeface="Arial"/>
              <a:buNone/>
            </a:pPr>
            <a:r>
              <a:rPr lang="fr-FR" sz="1400" baseline="0" dirty="0" err="1" smtClean="0"/>
              <a:t>Disks</a:t>
            </a:r>
            <a:r>
              <a:rPr lang="fr-FR" sz="1400" baseline="0" dirty="0" smtClean="0"/>
              <a:t> : place </a:t>
            </a:r>
            <a:r>
              <a:rPr lang="fr-FR" sz="1400" baseline="0" dirty="0" err="1" smtClean="0"/>
              <a:t>where</a:t>
            </a:r>
            <a:r>
              <a:rPr lang="fr-FR" sz="1400" baseline="0" dirty="0" smtClean="0"/>
              <a:t> the </a:t>
            </a:r>
            <a:r>
              <a:rPr lang="fr-FR" sz="1400" baseline="0" dirty="0" err="1" smtClean="0"/>
              <a:t>solid</a:t>
            </a:r>
            <a:r>
              <a:rPr lang="fr-FR" sz="1400" baseline="0" dirty="0" smtClean="0"/>
              <a:t> </a:t>
            </a:r>
            <a:r>
              <a:rPr lang="fr-FR" sz="1400" baseline="0" dirty="0" err="1" smtClean="0"/>
              <a:t>matter</a:t>
            </a:r>
            <a:r>
              <a:rPr lang="fr-FR" sz="1400" baseline="0" dirty="0" smtClean="0"/>
              <a:t> </a:t>
            </a:r>
            <a:r>
              <a:rPr lang="fr-FR" sz="1400" baseline="0" dirty="0" err="1" smtClean="0"/>
              <a:t>growths</a:t>
            </a:r>
            <a:r>
              <a:rPr lang="fr-FR" sz="1400" baseline="0" dirty="0" smtClean="0"/>
              <a:t> </a:t>
            </a:r>
            <a:r>
              <a:rPr lang="fr-FR" sz="1400" baseline="0" dirty="0" err="1" smtClean="0"/>
              <a:t>from</a:t>
            </a:r>
            <a:r>
              <a:rPr lang="fr-FR" sz="1400" baseline="0" dirty="0" smtClean="0"/>
              <a:t> </a:t>
            </a:r>
            <a:r>
              <a:rPr lang="fr-FR" sz="1400" baseline="0" dirty="0" err="1" smtClean="0"/>
              <a:t>submicronic</a:t>
            </a:r>
            <a:r>
              <a:rPr lang="fr-FR" sz="1400" baseline="0" dirty="0" smtClean="0"/>
              <a:t> to </a:t>
            </a:r>
            <a:r>
              <a:rPr lang="fr-FR" sz="1400" baseline="0" dirty="0" err="1" smtClean="0"/>
              <a:t>planetary</a:t>
            </a:r>
            <a:r>
              <a:rPr lang="fr-FR" sz="1400" baseline="0" dirty="0" smtClean="0"/>
              <a:t> sizes. </a:t>
            </a:r>
          </a:p>
          <a:p>
            <a:pPr marL="0" lvl="1" indent="0">
              <a:lnSpc>
                <a:spcPct val="140000"/>
              </a:lnSpc>
              <a:buFont typeface="Arial"/>
              <a:buNone/>
            </a:pPr>
            <a:r>
              <a:rPr lang="fr-FR" sz="1400" baseline="0" dirty="0" smtClean="0"/>
              <a:t>The </a:t>
            </a:r>
            <a:r>
              <a:rPr lang="fr-FR" sz="1400" baseline="0" dirty="0" err="1" smtClean="0"/>
              <a:t>disks</a:t>
            </a:r>
            <a:r>
              <a:rPr lang="fr-FR" sz="1400" baseline="0" dirty="0" smtClean="0"/>
              <a:t> </a:t>
            </a:r>
            <a:r>
              <a:rPr lang="fr-FR" sz="1400" baseline="0" dirty="0" err="1" smtClean="0"/>
              <a:t>generaly</a:t>
            </a:r>
            <a:r>
              <a:rPr lang="fr-FR" sz="1400" baseline="0" dirty="0" smtClean="0"/>
              <a:t> have a </a:t>
            </a:r>
            <a:r>
              <a:rPr lang="fr-FR" sz="1400" baseline="0" dirty="0" err="1" smtClean="0"/>
              <a:t>flared</a:t>
            </a:r>
            <a:r>
              <a:rPr lang="fr-FR" sz="1400" baseline="0" dirty="0" smtClean="0"/>
              <a:t> </a:t>
            </a:r>
            <a:r>
              <a:rPr lang="fr-FR" sz="1400" baseline="0" dirty="0" err="1" smtClean="0"/>
              <a:t>shape</a:t>
            </a:r>
            <a:r>
              <a:rPr lang="fr-FR" sz="1400" baseline="0" dirty="0" smtClean="0"/>
              <a:t> due to </a:t>
            </a:r>
            <a:r>
              <a:rPr lang="fr-FR" sz="1400" baseline="0" dirty="0" err="1" smtClean="0"/>
              <a:t>combination</a:t>
            </a:r>
            <a:r>
              <a:rPr lang="fr-FR" sz="1400" baseline="0" dirty="0" smtClean="0"/>
              <a:t> of </a:t>
            </a:r>
            <a:r>
              <a:rPr lang="fr-FR" sz="1400" dirty="0" smtClean="0"/>
              <a:t>radiation and </a:t>
            </a:r>
            <a:r>
              <a:rPr lang="fr-FR" sz="1400" dirty="0" err="1" smtClean="0"/>
              <a:t>stellar</a:t>
            </a:r>
            <a:r>
              <a:rPr lang="fr-FR" sz="1400" dirty="0" smtClean="0"/>
              <a:t> </a:t>
            </a:r>
            <a:r>
              <a:rPr lang="fr-FR" sz="1400" dirty="0" err="1" smtClean="0"/>
              <a:t>winds</a:t>
            </a:r>
            <a:r>
              <a:rPr lang="fr-FR" sz="1400" dirty="0" smtClean="0"/>
              <a:t>, turbulence, </a:t>
            </a:r>
            <a:r>
              <a:rPr lang="fr-FR" sz="1400" dirty="0" err="1" smtClean="0"/>
              <a:t>sedimentation</a:t>
            </a:r>
            <a:r>
              <a:rPr lang="fr-FR" sz="1400" dirty="0" smtClean="0"/>
              <a:t> </a:t>
            </a:r>
            <a:r>
              <a:rPr lang="fr-FR" sz="1400" dirty="0" err="1" smtClean="0"/>
              <a:t>towards</a:t>
            </a:r>
            <a:r>
              <a:rPr lang="fr-FR" sz="1400" dirty="0" smtClean="0"/>
              <a:t> the plane of the </a:t>
            </a:r>
            <a:r>
              <a:rPr lang="fr-FR" sz="1400" dirty="0" err="1" smtClean="0"/>
              <a:t>disk</a:t>
            </a:r>
            <a:r>
              <a:rPr lang="fr-FR" sz="1400" dirty="0" smtClean="0"/>
              <a:t>. </a:t>
            </a:r>
          </a:p>
        </p:txBody>
      </p:sp>
      <p:sp>
        <p:nvSpPr>
          <p:cNvPr id="4" name="Espace réservé du numéro de diapositive 3"/>
          <p:cNvSpPr>
            <a:spLocks noGrp="1"/>
          </p:cNvSpPr>
          <p:nvPr>
            <p:ph type="sldNum" sz="quarter" idx="10"/>
          </p:nvPr>
        </p:nvSpPr>
        <p:spPr/>
        <p:txBody>
          <a:bodyPr/>
          <a:lstStyle/>
          <a:p>
            <a:fld id="{BC16ABEC-0BCD-EA49-A926-83EAC817FE23}" type="slidenum">
              <a:rPr lang="fr-FR" smtClean="0"/>
              <a:t>16</a:t>
            </a:fld>
            <a:endParaRPr lang="fr-FR"/>
          </a:p>
        </p:txBody>
      </p:sp>
    </p:spTree>
    <p:extLst>
      <p:ext uri="{BB962C8B-B14F-4D97-AF65-F5344CB8AC3E}">
        <p14:creationId xmlns:p14="http://schemas.microsoft.com/office/powerpoint/2010/main" val="4218445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Insister </a:t>
            </a:r>
            <a:r>
              <a:rPr lang="en-GB" dirty="0" err="1" smtClean="0"/>
              <a:t>sur</a:t>
            </a:r>
            <a:r>
              <a:rPr lang="en-GB" dirty="0" smtClean="0"/>
              <a:t> le lien PDRs-</a:t>
            </a:r>
            <a:r>
              <a:rPr lang="en-GB" dirty="0" err="1" smtClean="0"/>
              <a:t>Disques</a:t>
            </a:r>
            <a:endParaRPr lang="en-GB" dirty="0" smtClean="0"/>
          </a:p>
          <a:p>
            <a:endParaRPr lang="en-GB" dirty="0" smtClean="0"/>
          </a:p>
          <a:p>
            <a:r>
              <a:rPr lang="en-GB" dirty="0" smtClean="0"/>
              <a:t>Collaboration</a:t>
            </a:r>
            <a:r>
              <a:rPr lang="en-GB" baseline="0" dirty="0" smtClean="0"/>
              <a:t> avec </a:t>
            </a:r>
            <a:r>
              <a:rPr lang="en-GB" dirty="0" err="1" smtClean="0"/>
              <a:t>Radiative</a:t>
            </a:r>
            <a:r>
              <a:rPr lang="en-GB" dirty="0" smtClean="0"/>
              <a:t> transfer</a:t>
            </a:r>
            <a:r>
              <a:rPr lang="en-GB" baseline="0" dirty="0" smtClean="0"/>
              <a:t> codes </a:t>
            </a:r>
            <a:r>
              <a:rPr lang="en-GB" baseline="0" dirty="0" smtClean="0"/>
              <a:t>MCFOST</a:t>
            </a:r>
          </a:p>
          <a:p>
            <a:endParaRPr lang="en-GB" baseline="0" dirty="0" smtClean="0"/>
          </a:p>
          <a:p>
            <a:r>
              <a:rPr lang="en-GB" baseline="0" dirty="0" smtClean="0"/>
              <a:t>Simulations MHD: S. </a:t>
            </a:r>
            <a:r>
              <a:rPr lang="en-GB" baseline="0" dirty="0" err="1" smtClean="0"/>
              <a:t>Fromang</a:t>
            </a:r>
            <a:endParaRPr lang="en-GB" baseline="0" dirty="0" smtClean="0"/>
          </a:p>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17</a:t>
            </a:fld>
            <a:endParaRPr lang="fr-FR"/>
          </a:p>
        </p:txBody>
      </p:sp>
    </p:spTree>
    <p:extLst>
      <p:ext uri="{BB962C8B-B14F-4D97-AF65-F5344CB8AC3E}">
        <p14:creationId xmlns:p14="http://schemas.microsoft.com/office/powerpoint/2010/main" val="615577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Insister </a:t>
            </a:r>
            <a:r>
              <a:rPr lang="en-GB" dirty="0" err="1" smtClean="0"/>
              <a:t>sur</a:t>
            </a:r>
            <a:r>
              <a:rPr lang="en-GB" dirty="0" smtClean="0"/>
              <a:t> le lien PDRs-</a:t>
            </a:r>
            <a:r>
              <a:rPr lang="en-GB" dirty="0" err="1" smtClean="0"/>
              <a:t>Disques</a:t>
            </a:r>
            <a:endParaRPr lang="en-GB" dirty="0" smtClean="0"/>
          </a:p>
          <a:p>
            <a:endParaRPr lang="en-GB" dirty="0" smtClean="0"/>
          </a:p>
          <a:p>
            <a:r>
              <a:rPr lang="en-GB" dirty="0" smtClean="0"/>
              <a:t>Collaboration</a:t>
            </a:r>
            <a:r>
              <a:rPr lang="en-GB" baseline="0" dirty="0" smtClean="0"/>
              <a:t> avec </a:t>
            </a:r>
            <a:r>
              <a:rPr lang="en-GB" dirty="0" err="1" smtClean="0"/>
              <a:t>Radiative</a:t>
            </a:r>
            <a:r>
              <a:rPr lang="en-GB" dirty="0" smtClean="0"/>
              <a:t> transfer</a:t>
            </a:r>
            <a:r>
              <a:rPr lang="en-GB" baseline="0" dirty="0" smtClean="0"/>
              <a:t> codes MCFOST</a:t>
            </a:r>
          </a:p>
          <a:p>
            <a:endParaRPr lang="en-GB" baseline="0" dirty="0" smtClean="0"/>
          </a:p>
          <a:p>
            <a:r>
              <a:rPr lang="en-GB" baseline="0" dirty="0" smtClean="0"/>
              <a:t>Simulations MHD: S. </a:t>
            </a:r>
            <a:r>
              <a:rPr lang="en-GB" baseline="0" dirty="0" err="1" smtClean="0"/>
              <a:t>Fromang</a:t>
            </a:r>
            <a:endParaRPr lang="en-GB" baseline="0" dirty="0" smtClean="0"/>
          </a:p>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18</a:t>
            </a:fld>
            <a:endParaRPr lang="fr-FR"/>
          </a:p>
        </p:txBody>
      </p:sp>
    </p:spTree>
    <p:extLst>
      <p:ext uri="{BB962C8B-B14F-4D97-AF65-F5344CB8AC3E}">
        <p14:creationId xmlns:p14="http://schemas.microsoft.com/office/powerpoint/2010/main" val="615577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19</a:t>
            </a:fld>
            <a:endParaRPr lang="fr-FR"/>
          </a:p>
        </p:txBody>
      </p:sp>
    </p:spTree>
    <p:extLst>
      <p:ext uri="{BB962C8B-B14F-4D97-AF65-F5344CB8AC3E}">
        <p14:creationId xmlns:p14="http://schemas.microsoft.com/office/powerpoint/2010/main" val="615577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Insister </a:t>
            </a:r>
            <a:r>
              <a:rPr lang="en-GB" dirty="0" err="1" smtClean="0"/>
              <a:t>sur</a:t>
            </a:r>
            <a:r>
              <a:rPr lang="en-GB" dirty="0" smtClean="0"/>
              <a:t> le lien PDRs-</a:t>
            </a:r>
            <a:r>
              <a:rPr lang="en-GB" dirty="0" err="1" smtClean="0"/>
              <a:t>Disques</a:t>
            </a:r>
            <a:endParaRPr lang="en-GB" dirty="0" smtClean="0"/>
          </a:p>
          <a:p>
            <a:endParaRPr lang="en-GB" dirty="0" smtClean="0"/>
          </a:p>
          <a:p>
            <a:r>
              <a:rPr lang="en-GB" dirty="0" smtClean="0"/>
              <a:t>Collaboration</a:t>
            </a:r>
            <a:r>
              <a:rPr lang="en-GB" baseline="0" dirty="0" smtClean="0"/>
              <a:t> avec </a:t>
            </a:r>
            <a:r>
              <a:rPr lang="en-GB" dirty="0" err="1" smtClean="0"/>
              <a:t>Radiative</a:t>
            </a:r>
            <a:r>
              <a:rPr lang="en-GB" dirty="0" smtClean="0"/>
              <a:t> transfer</a:t>
            </a:r>
            <a:r>
              <a:rPr lang="en-GB" baseline="0" dirty="0" smtClean="0"/>
              <a:t> codes MCFOST Grenoble, RADMC3D </a:t>
            </a:r>
            <a:r>
              <a:rPr lang="en-GB" baseline="0" dirty="0" err="1" smtClean="0"/>
              <a:t>Dullemend</a:t>
            </a:r>
            <a:r>
              <a:rPr lang="en-GB" baseline="0" dirty="0" smtClean="0"/>
              <a:t> Heidelberg</a:t>
            </a:r>
          </a:p>
          <a:p>
            <a:r>
              <a:rPr lang="en-GB" baseline="0" dirty="0" smtClean="0"/>
              <a:t>SKIRT </a:t>
            </a:r>
            <a:r>
              <a:rPr lang="en-GB" baseline="0" dirty="0" err="1" smtClean="0"/>
              <a:t>Gand</a:t>
            </a:r>
            <a:endParaRPr lang="en-GB" baseline="0" dirty="0" smtClean="0"/>
          </a:p>
          <a:p>
            <a:endParaRPr lang="en-GB" baseline="0" dirty="0" smtClean="0"/>
          </a:p>
          <a:p>
            <a:r>
              <a:rPr lang="en-GB" baseline="0" dirty="0" smtClean="0"/>
              <a:t>Simulations MHD: S. </a:t>
            </a:r>
            <a:r>
              <a:rPr lang="en-GB" baseline="0" dirty="0" err="1" smtClean="0"/>
              <a:t>Fromang</a:t>
            </a:r>
            <a:endParaRPr lang="en-GB" baseline="0" dirty="0" smtClean="0"/>
          </a:p>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25</a:t>
            </a:fld>
            <a:endParaRPr lang="fr-FR"/>
          </a:p>
        </p:txBody>
      </p:sp>
    </p:spTree>
    <p:extLst>
      <p:ext uri="{BB962C8B-B14F-4D97-AF65-F5344CB8AC3E}">
        <p14:creationId xmlns:p14="http://schemas.microsoft.com/office/powerpoint/2010/main" val="615577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Insister </a:t>
            </a:r>
            <a:r>
              <a:rPr lang="en-GB" dirty="0" err="1" smtClean="0"/>
              <a:t>sur</a:t>
            </a:r>
            <a:r>
              <a:rPr lang="en-GB" dirty="0" smtClean="0"/>
              <a:t> le lien PDRs-</a:t>
            </a:r>
            <a:r>
              <a:rPr lang="en-GB" dirty="0" err="1" smtClean="0"/>
              <a:t>Disques</a:t>
            </a:r>
            <a:endParaRPr lang="en-GB" dirty="0" smtClean="0"/>
          </a:p>
          <a:p>
            <a:endParaRPr lang="en-GB" dirty="0" smtClean="0"/>
          </a:p>
          <a:p>
            <a:r>
              <a:rPr lang="en-GB" dirty="0" smtClean="0"/>
              <a:t>Collaboration</a:t>
            </a:r>
            <a:r>
              <a:rPr lang="en-GB" baseline="0" dirty="0" smtClean="0"/>
              <a:t> avec </a:t>
            </a:r>
            <a:r>
              <a:rPr lang="en-GB" dirty="0" err="1" smtClean="0"/>
              <a:t>Radiative</a:t>
            </a:r>
            <a:r>
              <a:rPr lang="en-GB" dirty="0" smtClean="0"/>
              <a:t> transfer</a:t>
            </a:r>
            <a:r>
              <a:rPr lang="en-GB" baseline="0" dirty="0" smtClean="0"/>
              <a:t> codes MCFOST Grenoble, RADMC3D </a:t>
            </a:r>
            <a:r>
              <a:rPr lang="en-GB" baseline="0" dirty="0" err="1" smtClean="0"/>
              <a:t>Dullemend</a:t>
            </a:r>
            <a:r>
              <a:rPr lang="en-GB" baseline="0" dirty="0" smtClean="0"/>
              <a:t> Heidelberg</a:t>
            </a:r>
          </a:p>
          <a:p>
            <a:r>
              <a:rPr lang="en-GB" baseline="0" dirty="0" smtClean="0"/>
              <a:t>SKIRT </a:t>
            </a:r>
            <a:r>
              <a:rPr lang="en-GB" baseline="0" dirty="0" err="1" smtClean="0"/>
              <a:t>Gand</a:t>
            </a:r>
            <a:endParaRPr lang="en-GB" baseline="0" dirty="0" smtClean="0"/>
          </a:p>
          <a:p>
            <a:endParaRPr lang="en-GB" baseline="0" dirty="0" smtClean="0"/>
          </a:p>
          <a:p>
            <a:r>
              <a:rPr lang="en-GB" baseline="0" dirty="0" smtClean="0"/>
              <a:t>Simulations MHD: S. </a:t>
            </a:r>
            <a:r>
              <a:rPr lang="en-GB" baseline="0" dirty="0" err="1" smtClean="0"/>
              <a:t>Fromang</a:t>
            </a:r>
            <a:endParaRPr lang="en-GB" baseline="0" dirty="0" smtClean="0"/>
          </a:p>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27</a:t>
            </a:fld>
            <a:endParaRPr lang="fr-FR"/>
          </a:p>
        </p:txBody>
      </p:sp>
    </p:spTree>
    <p:extLst>
      <p:ext uri="{BB962C8B-B14F-4D97-AF65-F5344CB8AC3E}">
        <p14:creationId xmlns:p14="http://schemas.microsoft.com/office/powerpoint/2010/main" val="61557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a:p>
            <a:endParaRPr lang="en-GB" dirty="0" smtClean="0"/>
          </a:p>
          <a:p>
            <a:r>
              <a:rPr lang="en-GB" dirty="0" err="1" smtClean="0"/>
              <a:t>Différentes</a:t>
            </a:r>
            <a:r>
              <a:rPr lang="en-GB" baseline="0" dirty="0" smtClean="0"/>
              <a:t> </a:t>
            </a:r>
            <a:r>
              <a:rPr lang="en-GB" baseline="0" dirty="0" err="1" smtClean="0"/>
              <a:t>températures</a:t>
            </a:r>
            <a:r>
              <a:rPr lang="en-GB" baseline="0" dirty="0" smtClean="0"/>
              <a:t> de condensation </a:t>
            </a:r>
            <a:r>
              <a:rPr lang="en-GB" dirty="0" smtClean="0"/>
              <a:t>H20 135K, CO2 47 K, CO 20K </a:t>
            </a:r>
            <a:endParaRPr lang="en-GB" dirty="0"/>
          </a:p>
          <a:p>
            <a:r>
              <a:rPr lang="en-GB" dirty="0" err="1" smtClean="0"/>
              <a:t>Planètes</a:t>
            </a:r>
            <a:r>
              <a:rPr lang="en-GB" dirty="0" smtClean="0"/>
              <a:t> </a:t>
            </a:r>
            <a:r>
              <a:rPr lang="en-GB" dirty="0" err="1" smtClean="0"/>
              <a:t>géantes</a:t>
            </a:r>
            <a:r>
              <a:rPr lang="en-GB" dirty="0" smtClean="0"/>
              <a:t>, </a:t>
            </a:r>
            <a:r>
              <a:rPr lang="en-GB" dirty="0" err="1" smtClean="0"/>
              <a:t>atmosphères</a:t>
            </a:r>
            <a:r>
              <a:rPr lang="en-GB" dirty="0" smtClean="0"/>
              <a:t> pas </a:t>
            </a:r>
            <a:r>
              <a:rPr lang="en-GB" dirty="0" err="1" smtClean="0"/>
              <a:t>altérée</a:t>
            </a:r>
            <a:r>
              <a:rPr lang="en-GB" dirty="0" smtClean="0"/>
              <a:t> par des </a:t>
            </a:r>
            <a:r>
              <a:rPr lang="en-GB" dirty="0" err="1" smtClean="0"/>
              <a:t>échanges</a:t>
            </a:r>
            <a:r>
              <a:rPr lang="en-GB" baseline="0" dirty="0" smtClean="0"/>
              <a:t> avec la surface </a:t>
            </a:r>
            <a:r>
              <a:rPr lang="en-GB" baseline="0" dirty="0" err="1" smtClean="0"/>
              <a:t>comme</a:t>
            </a:r>
            <a:r>
              <a:rPr lang="en-GB" baseline="0" dirty="0" smtClean="0"/>
              <a:t> </a:t>
            </a:r>
            <a:r>
              <a:rPr lang="en-GB" baseline="0" dirty="0" err="1" smtClean="0"/>
              <a:t>dans</a:t>
            </a:r>
            <a:r>
              <a:rPr lang="en-GB" baseline="0" dirty="0" smtClean="0"/>
              <a:t> les </a:t>
            </a:r>
            <a:r>
              <a:rPr lang="en-GB" baseline="0" dirty="0" err="1" smtClean="0"/>
              <a:t>planetes</a:t>
            </a:r>
            <a:r>
              <a:rPr lang="en-GB" baseline="0" dirty="0" smtClean="0"/>
              <a:t> </a:t>
            </a:r>
            <a:r>
              <a:rPr lang="en-GB" baseline="0" dirty="0" err="1" smtClean="0"/>
              <a:t>telluriques</a:t>
            </a:r>
            <a:r>
              <a:rPr lang="en-GB" baseline="0" dirty="0" smtClean="0"/>
              <a:t> </a:t>
            </a:r>
            <a:endParaRPr lang="en-GB" dirty="0" smtClean="0"/>
          </a:p>
          <a:p>
            <a:r>
              <a:rPr lang="en-GB" dirty="0" err="1" smtClean="0"/>
              <a:t>Diametre</a:t>
            </a:r>
            <a:r>
              <a:rPr lang="en-GB" baseline="0" dirty="0" smtClean="0"/>
              <a:t> des grains </a:t>
            </a:r>
            <a:r>
              <a:rPr lang="en-GB" baseline="0" dirty="0" err="1" smtClean="0"/>
              <a:t>tres</a:t>
            </a:r>
            <a:r>
              <a:rPr lang="en-GB" baseline="0" dirty="0" smtClean="0"/>
              <a:t> </a:t>
            </a:r>
            <a:r>
              <a:rPr lang="en-GB" baseline="0" dirty="0" err="1" smtClean="0"/>
              <a:t>différents</a:t>
            </a:r>
            <a:r>
              <a:rPr lang="en-GB" baseline="0" dirty="0" smtClean="0"/>
              <a:t> : </a:t>
            </a:r>
            <a:r>
              <a:rPr lang="en-GB" baseline="0" dirty="0" err="1" smtClean="0"/>
              <a:t>forcément</a:t>
            </a:r>
            <a:r>
              <a:rPr lang="en-GB" baseline="0" dirty="0" smtClean="0"/>
              <a:t> pas les memes </a:t>
            </a:r>
            <a:r>
              <a:rPr lang="en-GB" baseline="0" dirty="0" err="1" smtClean="0"/>
              <a:t>modèles</a:t>
            </a:r>
            <a:r>
              <a:rPr lang="en-GB" baseline="0" dirty="0" smtClean="0"/>
              <a:t>. </a:t>
            </a:r>
            <a:endParaRPr lang="en-GB" dirty="0" smtClean="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30</a:t>
            </a:fld>
            <a:endParaRPr lang="fr-FR"/>
          </a:p>
        </p:txBody>
      </p:sp>
    </p:spTree>
    <p:extLst>
      <p:ext uri="{BB962C8B-B14F-4D97-AF65-F5344CB8AC3E}">
        <p14:creationId xmlns:p14="http://schemas.microsoft.com/office/powerpoint/2010/main" val="1293216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31</a:t>
            </a:fld>
            <a:endParaRPr lang="fr-FR"/>
          </a:p>
        </p:txBody>
      </p:sp>
    </p:spTree>
    <p:extLst>
      <p:ext uri="{BB962C8B-B14F-4D97-AF65-F5344CB8AC3E}">
        <p14:creationId xmlns:p14="http://schemas.microsoft.com/office/powerpoint/2010/main" val="129321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a:t>
            </a:fld>
            <a:endParaRPr lang="fr-FR"/>
          </a:p>
        </p:txBody>
      </p:sp>
    </p:spTree>
    <p:extLst>
      <p:ext uri="{BB962C8B-B14F-4D97-AF65-F5344CB8AC3E}">
        <p14:creationId xmlns:p14="http://schemas.microsoft.com/office/powerpoint/2010/main" val="2620999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32</a:t>
            </a:fld>
            <a:endParaRPr lang="fr-FR"/>
          </a:p>
        </p:txBody>
      </p:sp>
    </p:spTree>
    <p:extLst>
      <p:ext uri="{BB962C8B-B14F-4D97-AF65-F5344CB8AC3E}">
        <p14:creationId xmlns:p14="http://schemas.microsoft.com/office/powerpoint/2010/main" val="1293216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smtClean="0"/>
          </a:p>
          <a:p>
            <a:endParaRPr lang="en-GB" dirty="0" smtClean="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33</a:t>
            </a:fld>
            <a:endParaRPr lang="fr-FR"/>
          </a:p>
        </p:txBody>
      </p:sp>
    </p:spTree>
    <p:extLst>
      <p:ext uri="{BB962C8B-B14F-4D97-AF65-F5344CB8AC3E}">
        <p14:creationId xmlns:p14="http://schemas.microsoft.com/office/powerpoint/2010/main" val="1293216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Pour </a:t>
            </a:r>
            <a:r>
              <a:rPr lang="en-GB" dirty="0" err="1" smtClean="0"/>
              <a:t>l’instant</a:t>
            </a:r>
            <a:r>
              <a:rPr lang="en-GB" dirty="0" smtClean="0"/>
              <a:t>, un</a:t>
            </a:r>
            <a:r>
              <a:rPr lang="en-GB" baseline="0" dirty="0" smtClean="0"/>
              <a:t> </a:t>
            </a:r>
            <a:r>
              <a:rPr lang="en-GB" baseline="0" dirty="0" err="1" smtClean="0"/>
              <a:t>modèle</a:t>
            </a:r>
            <a:r>
              <a:rPr lang="en-GB" baseline="0" dirty="0" smtClean="0"/>
              <a:t> sans </a:t>
            </a:r>
            <a:r>
              <a:rPr lang="en-GB" baseline="0" dirty="0" err="1" smtClean="0"/>
              <a:t>nuage</a:t>
            </a:r>
            <a:r>
              <a:rPr lang="en-GB" baseline="0" dirty="0" smtClean="0"/>
              <a:t> </a:t>
            </a:r>
            <a:r>
              <a:rPr lang="en-GB" baseline="0" dirty="0" err="1" smtClean="0"/>
              <a:t>permet</a:t>
            </a:r>
            <a:r>
              <a:rPr lang="en-GB" baseline="0" dirty="0" smtClean="0"/>
              <a:t> de </a:t>
            </a:r>
            <a:r>
              <a:rPr lang="en-GB" baseline="0" dirty="0" err="1" smtClean="0"/>
              <a:t>reproduire</a:t>
            </a:r>
            <a:r>
              <a:rPr lang="en-GB" baseline="0" dirty="0" smtClean="0"/>
              <a:t> les observations, </a:t>
            </a:r>
            <a:r>
              <a:rPr lang="en-GB" baseline="0" dirty="0" err="1" smtClean="0"/>
              <a:t>mais</a:t>
            </a:r>
            <a:r>
              <a:rPr lang="en-GB" baseline="0" dirty="0" smtClean="0"/>
              <a:t> le JWST </a:t>
            </a:r>
            <a:r>
              <a:rPr lang="en-GB" baseline="0" dirty="0" err="1" smtClean="0"/>
              <a:t>devrait</a:t>
            </a:r>
            <a:r>
              <a:rPr lang="en-GB" baseline="0" dirty="0" smtClean="0"/>
              <a:t> </a:t>
            </a:r>
            <a:r>
              <a:rPr lang="en-GB" baseline="0" dirty="0" err="1" smtClean="0"/>
              <a:t>permettre</a:t>
            </a:r>
            <a:r>
              <a:rPr lang="en-GB" baseline="0" dirty="0" smtClean="0"/>
              <a:t> de </a:t>
            </a:r>
            <a:r>
              <a:rPr lang="en-GB" baseline="0" dirty="0" err="1" smtClean="0"/>
              <a:t>trancher</a:t>
            </a:r>
            <a:r>
              <a:rPr lang="en-GB" baseline="0" dirty="0" smtClean="0"/>
              <a:t> la question, en </a:t>
            </a:r>
            <a:r>
              <a:rPr lang="en-GB" baseline="0" dirty="0" err="1" smtClean="0"/>
              <a:t>particulier</a:t>
            </a:r>
            <a:r>
              <a:rPr lang="en-GB" baseline="0" dirty="0" smtClean="0"/>
              <a:t> </a:t>
            </a:r>
            <a:r>
              <a:rPr lang="en-GB" baseline="0" dirty="0" err="1" smtClean="0"/>
              <a:t>concernant</a:t>
            </a:r>
            <a:r>
              <a:rPr lang="en-GB" baseline="0" dirty="0" smtClean="0"/>
              <a:t> la </a:t>
            </a:r>
            <a:r>
              <a:rPr lang="en-GB" baseline="0" dirty="0" err="1" smtClean="0"/>
              <a:t>présence</a:t>
            </a:r>
            <a:r>
              <a:rPr lang="en-GB" baseline="0" dirty="0" smtClean="0"/>
              <a:t> de </a:t>
            </a:r>
            <a:r>
              <a:rPr lang="en-GB" baseline="0" dirty="0" err="1" smtClean="0"/>
              <a:t>nuages</a:t>
            </a:r>
            <a:r>
              <a:rPr lang="en-GB" baseline="0" dirty="0" smtClean="0"/>
              <a:t> </a:t>
            </a:r>
            <a:r>
              <a:rPr lang="en-GB" baseline="0" dirty="0" err="1" smtClean="0"/>
              <a:t>à</a:t>
            </a:r>
            <a:r>
              <a:rPr lang="en-GB" baseline="0" dirty="0" smtClean="0"/>
              <a:t> haute altitude </a:t>
            </a:r>
            <a:r>
              <a:rPr lang="en-GB" baseline="0" dirty="0" err="1" smtClean="0"/>
              <a:t>dont</a:t>
            </a:r>
            <a:r>
              <a:rPr lang="en-GB" baseline="0" dirty="0" smtClean="0"/>
              <a:t> la </a:t>
            </a:r>
            <a:r>
              <a:rPr lang="en-GB" baseline="0" dirty="0" err="1" smtClean="0"/>
              <a:t>présence</a:t>
            </a:r>
            <a:r>
              <a:rPr lang="en-GB" baseline="0" dirty="0" smtClean="0"/>
              <a:t> </a:t>
            </a:r>
            <a:r>
              <a:rPr lang="en-GB" baseline="0" dirty="0" err="1" smtClean="0"/>
              <a:t>devrait</a:t>
            </a:r>
            <a:r>
              <a:rPr lang="en-GB" baseline="0" dirty="0" smtClean="0"/>
              <a:t> </a:t>
            </a:r>
            <a:r>
              <a:rPr lang="en-GB" baseline="0" dirty="0" err="1" smtClean="0"/>
              <a:t>être</a:t>
            </a:r>
            <a:r>
              <a:rPr lang="en-GB" baseline="0" dirty="0" smtClean="0"/>
              <a:t> </a:t>
            </a:r>
            <a:r>
              <a:rPr lang="en-GB" baseline="0" dirty="0" err="1" smtClean="0"/>
              <a:t>révélée</a:t>
            </a:r>
            <a:r>
              <a:rPr lang="en-GB" baseline="0" dirty="0" smtClean="0"/>
              <a:t> par la </a:t>
            </a:r>
            <a:r>
              <a:rPr lang="en-GB" baseline="0" dirty="0" err="1" smtClean="0"/>
              <a:t>bande</a:t>
            </a:r>
            <a:r>
              <a:rPr lang="en-GB" baseline="0" dirty="0" smtClean="0"/>
              <a:t> </a:t>
            </a:r>
            <a:r>
              <a:rPr lang="en-GB" baseline="0" dirty="0" err="1" smtClean="0"/>
              <a:t>d’absorption</a:t>
            </a:r>
            <a:r>
              <a:rPr lang="en-GB" baseline="0" dirty="0" smtClean="0"/>
              <a:t> des silicates </a:t>
            </a:r>
            <a:r>
              <a:rPr lang="en-GB" baseline="0" dirty="0" err="1" smtClean="0"/>
              <a:t>à</a:t>
            </a:r>
            <a:r>
              <a:rPr lang="en-GB" baseline="0" dirty="0" smtClean="0"/>
              <a:t> 10 microns. </a:t>
            </a:r>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34</a:t>
            </a:fld>
            <a:endParaRPr lang="fr-FR"/>
          </a:p>
        </p:txBody>
      </p:sp>
    </p:spTree>
    <p:extLst>
      <p:ext uri="{BB962C8B-B14F-4D97-AF65-F5344CB8AC3E}">
        <p14:creationId xmlns:p14="http://schemas.microsoft.com/office/powerpoint/2010/main" val="3637656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Pour </a:t>
            </a:r>
            <a:r>
              <a:rPr lang="en-GB" dirty="0" err="1" smtClean="0"/>
              <a:t>l’instant</a:t>
            </a:r>
            <a:r>
              <a:rPr lang="en-GB" dirty="0" smtClean="0"/>
              <a:t>, un</a:t>
            </a:r>
            <a:r>
              <a:rPr lang="en-GB" baseline="0" dirty="0" smtClean="0"/>
              <a:t> </a:t>
            </a:r>
            <a:r>
              <a:rPr lang="en-GB" baseline="0" dirty="0" err="1" smtClean="0"/>
              <a:t>modèle</a:t>
            </a:r>
            <a:r>
              <a:rPr lang="en-GB" baseline="0" dirty="0" smtClean="0"/>
              <a:t> sans </a:t>
            </a:r>
            <a:r>
              <a:rPr lang="en-GB" baseline="0" dirty="0" err="1" smtClean="0"/>
              <a:t>nuage</a:t>
            </a:r>
            <a:r>
              <a:rPr lang="en-GB" baseline="0" dirty="0" smtClean="0"/>
              <a:t> </a:t>
            </a:r>
            <a:r>
              <a:rPr lang="en-GB" baseline="0" dirty="0" err="1" smtClean="0"/>
              <a:t>permet</a:t>
            </a:r>
            <a:r>
              <a:rPr lang="en-GB" baseline="0" dirty="0" smtClean="0"/>
              <a:t> de </a:t>
            </a:r>
            <a:r>
              <a:rPr lang="en-GB" baseline="0" dirty="0" err="1" smtClean="0"/>
              <a:t>reproduire</a:t>
            </a:r>
            <a:r>
              <a:rPr lang="en-GB" baseline="0" dirty="0" smtClean="0"/>
              <a:t> les observations, </a:t>
            </a:r>
            <a:r>
              <a:rPr lang="en-GB" baseline="0" dirty="0" err="1" smtClean="0"/>
              <a:t>mais</a:t>
            </a:r>
            <a:r>
              <a:rPr lang="en-GB" baseline="0" dirty="0" smtClean="0"/>
              <a:t> le JWST </a:t>
            </a:r>
            <a:r>
              <a:rPr lang="en-GB" baseline="0" dirty="0" err="1" smtClean="0"/>
              <a:t>devrait</a:t>
            </a:r>
            <a:r>
              <a:rPr lang="en-GB" baseline="0" dirty="0" smtClean="0"/>
              <a:t> </a:t>
            </a:r>
            <a:r>
              <a:rPr lang="en-GB" baseline="0" dirty="0" err="1" smtClean="0"/>
              <a:t>permettre</a:t>
            </a:r>
            <a:r>
              <a:rPr lang="en-GB" baseline="0" dirty="0" smtClean="0"/>
              <a:t> de </a:t>
            </a:r>
            <a:r>
              <a:rPr lang="en-GB" baseline="0" dirty="0" err="1" smtClean="0"/>
              <a:t>trancher</a:t>
            </a:r>
            <a:r>
              <a:rPr lang="en-GB" baseline="0" dirty="0" smtClean="0"/>
              <a:t> la question, en </a:t>
            </a:r>
            <a:r>
              <a:rPr lang="en-GB" baseline="0" dirty="0" err="1" smtClean="0"/>
              <a:t>particulier</a:t>
            </a:r>
            <a:r>
              <a:rPr lang="en-GB" baseline="0" dirty="0" smtClean="0"/>
              <a:t> </a:t>
            </a:r>
            <a:r>
              <a:rPr lang="en-GB" baseline="0" dirty="0" err="1" smtClean="0"/>
              <a:t>concernant</a:t>
            </a:r>
            <a:r>
              <a:rPr lang="en-GB" baseline="0" dirty="0" smtClean="0"/>
              <a:t> la </a:t>
            </a:r>
            <a:r>
              <a:rPr lang="en-GB" baseline="0" dirty="0" err="1" smtClean="0"/>
              <a:t>présence</a:t>
            </a:r>
            <a:r>
              <a:rPr lang="en-GB" baseline="0" dirty="0" smtClean="0"/>
              <a:t> de </a:t>
            </a:r>
            <a:r>
              <a:rPr lang="en-GB" baseline="0" dirty="0" err="1" smtClean="0"/>
              <a:t>nuages</a:t>
            </a:r>
            <a:r>
              <a:rPr lang="en-GB" baseline="0" dirty="0" smtClean="0"/>
              <a:t> </a:t>
            </a:r>
            <a:r>
              <a:rPr lang="en-GB" baseline="0" dirty="0" err="1" smtClean="0"/>
              <a:t>à</a:t>
            </a:r>
            <a:r>
              <a:rPr lang="en-GB" baseline="0" dirty="0" smtClean="0"/>
              <a:t> haute altitude </a:t>
            </a:r>
            <a:r>
              <a:rPr lang="en-GB" baseline="0" dirty="0" err="1" smtClean="0"/>
              <a:t>dont</a:t>
            </a:r>
            <a:r>
              <a:rPr lang="en-GB" baseline="0" dirty="0" smtClean="0"/>
              <a:t> la </a:t>
            </a:r>
            <a:r>
              <a:rPr lang="en-GB" baseline="0" dirty="0" err="1" smtClean="0"/>
              <a:t>présence</a:t>
            </a:r>
            <a:r>
              <a:rPr lang="en-GB" baseline="0" dirty="0" smtClean="0"/>
              <a:t> </a:t>
            </a:r>
            <a:r>
              <a:rPr lang="en-GB" baseline="0" dirty="0" err="1" smtClean="0"/>
              <a:t>devrait</a:t>
            </a:r>
            <a:r>
              <a:rPr lang="en-GB" baseline="0" dirty="0" smtClean="0"/>
              <a:t> </a:t>
            </a:r>
            <a:r>
              <a:rPr lang="en-GB" baseline="0" dirty="0" err="1" smtClean="0"/>
              <a:t>être</a:t>
            </a:r>
            <a:r>
              <a:rPr lang="en-GB" baseline="0" dirty="0" smtClean="0"/>
              <a:t> </a:t>
            </a:r>
            <a:r>
              <a:rPr lang="en-GB" baseline="0" dirty="0" err="1" smtClean="0"/>
              <a:t>révélée</a:t>
            </a:r>
            <a:r>
              <a:rPr lang="en-GB" baseline="0" dirty="0" smtClean="0"/>
              <a:t> par la </a:t>
            </a:r>
            <a:r>
              <a:rPr lang="en-GB" baseline="0" dirty="0" err="1" smtClean="0"/>
              <a:t>bande</a:t>
            </a:r>
            <a:r>
              <a:rPr lang="en-GB" baseline="0" dirty="0" smtClean="0"/>
              <a:t> </a:t>
            </a:r>
            <a:r>
              <a:rPr lang="en-GB" baseline="0" dirty="0" err="1" smtClean="0"/>
              <a:t>d’absorption</a:t>
            </a:r>
            <a:r>
              <a:rPr lang="en-GB" baseline="0" dirty="0" smtClean="0"/>
              <a:t> des silicates </a:t>
            </a:r>
            <a:r>
              <a:rPr lang="en-GB" baseline="0" dirty="0" err="1" smtClean="0"/>
              <a:t>à</a:t>
            </a:r>
            <a:r>
              <a:rPr lang="en-GB" baseline="0" dirty="0" smtClean="0"/>
              <a:t> 10 microns. </a:t>
            </a:r>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35</a:t>
            </a:fld>
            <a:endParaRPr lang="fr-FR"/>
          </a:p>
        </p:txBody>
      </p:sp>
    </p:spTree>
    <p:extLst>
      <p:ext uri="{BB962C8B-B14F-4D97-AF65-F5344CB8AC3E}">
        <p14:creationId xmlns:p14="http://schemas.microsoft.com/office/powerpoint/2010/main" val="2654244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37</a:t>
            </a:fld>
            <a:endParaRPr lang="fr-FR"/>
          </a:p>
        </p:txBody>
      </p:sp>
    </p:spTree>
    <p:extLst>
      <p:ext uri="{BB962C8B-B14F-4D97-AF65-F5344CB8AC3E}">
        <p14:creationId xmlns:p14="http://schemas.microsoft.com/office/powerpoint/2010/main" val="3679992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38</a:t>
            </a:fld>
            <a:endParaRPr lang="fr-FR"/>
          </a:p>
        </p:txBody>
      </p:sp>
    </p:spTree>
    <p:extLst>
      <p:ext uri="{BB962C8B-B14F-4D97-AF65-F5344CB8AC3E}">
        <p14:creationId xmlns:p14="http://schemas.microsoft.com/office/powerpoint/2010/main" val="3679992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ea typeface="ＭＳ Ｐゴシック" pitchFamily="-101" charset="-128"/>
                <a:cs typeface="ＭＳ Ｐゴシック" pitchFamily="-101" charset="-128"/>
              </a:rPr>
              <a:t>Ultracarnonacous</a:t>
            </a:r>
            <a:r>
              <a:rPr lang="fr-FR" dirty="0" smtClean="0">
                <a:ea typeface="ＭＳ Ｐゴシック" pitchFamily="-101" charset="-128"/>
                <a:cs typeface="ＭＳ Ｐゴシック" pitchFamily="-101" charset="-128"/>
              </a:rPr>
              <a:t> Micrométéorites are </a:t>
            </a:r>
            <a:r>
              <a:rPr lang="fr-FR" dirty="0" err="1" smtClean="0">
                <a:ea typeface="ＭＳ Ｐゴシック" pitchFamily="-101" charset="-128"/>
                <a:cs typeface="ＭＳ Ｐゴシック" pitchFamily="-101" charset="-128"/>
              </a:rPr>
              <a:t>knwon</a:t>
            </a:r>
            <a:r>
              <a:rPr lang="fr-FR" dirty="0" smtClean="0">
                <a:ea typeface="ＭＳ Ｐゴシック" pitchFamily="-101" charset="-128"/>
                <a:cs typeface="ＭＳ Ｐゴシック" pitchFamily="-101" charset="-128"/>
              </a:rPr>
              <a:t> to arise</a:t>
            </a:r>
            <a:r>
              <a:rPr lang="fr-FR" baseline="0" dirty="0" smtClean="0">
                <a:ea typeface="ＭＳ Ｐゴシック" pitchFamily="-101" charset="-128"/>
                <a:cs typeface="ＭＳ Ｐゴシック" pitchFamily="-101" charset="-128"/>
              </a:rPr>
              <a:t> </a:t>
            </a:r>
            <a:r>
              <a:rPr lang="fr-FR" baseline="0" dirty="0" err="1" smtClean="0">
                <a:ea typeface="ＭＳ Ｐゴシック" pitchFamily="-101" charset="-128"/>
                <a:cs typeface="ＭＳ Ｐゴシック" pitchFamily="-101" charset="-128"/>
              </a:rPr>
              <a:t>from</a:t>
            </a:r>
            <a:r>
              <a:rPr lang="fr-FR" baseline="0" dirty="0" smtClean="0">
                <a:ea typeface="ＭＳ Ｐゴシック" pitchFamily="-101" charset="-128"/>
                <a:cs typeface="ＭＳ Ｐゴシック" pitchFamily="-101" charset="-128"/>
              </a:rPr>
              <a:t> </a:t>
            </a: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outer</a:t>
            </a:r>
            <a:r>
              <a:rPr lang="fr-FR" sz="1200" kern="1200" dirty="0" smtClean="0">
                <a:solidFill>
                  <a:schemeClr val="tx1"/>
                </a:solidFill>
                <a:effectLst/>
                <a:latin typeface="+mn-lt"/>
                <a:ea typeface="+mn-ea"/>
                <a:cs typeface="+mn-cs"/>
              </a:rPr>
              <a:t> parts of the </a:t>
            </a:r>
            <a:r>
              <a:rPr lang="fr-FR" sz="1200" kern="1200" dirty="0" err="1" smtClean="0">
                <a:solidFill>
                  <a:schemeClr val="tx1"/>
                </a:solidFill>
                <a:effectLst/>
                <a:latin typeface="+mn-lt"/>
                <a:ea typeface="+mn-ea"/>
                <a:cs typeface="+mn-cs"/>
              </a:rPr>
              <a:t>solar</a:t>
            </a:r>
            <a:r>
              <a:rPr lang="fr-FR" sz="1200" kern="1200" dirty="0" smtClean="0">
                <a:solidFill>
                  <a:schemeClr val="tx1"/>
                </a:solidFill>
                <a:effectLst/>
                <a:latin typeface="+mn-lt"/>
                <a:ea typeface="+mn-ea"/>
                <a:cs typeface="+mn-cs"/>
              </a:rPr>
              <a:t> system:</a:t>
            </a:r>
            <a:r>
              <a:rPr lang="fr-FR" sz="1200" kern="1200" baseline="0" dirty="0" smtClean="0">
                <a:solidFill>
                  <a:schemeClr val="tx1"/>
                </a:solidFill>
                <a:effectLst/>
                <a:latin typeface="+mn-lt"/>
                <a:ea typeface="+mn-ea"/>
                <a:cs typeface="+mn-cs"/>
              </a:rPr>
              <a:t> trace </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past</a:t>
            </a:r>
            <a:r>
              <a:rPr lang="fr-FR" sz="1200" kern="1200" dirty="0" smtClean="0">
                <a:solidFill>
                  <a:schemeClr val="tx1"/>
                </a:solidFill>
                <a:effectLst/>
                <a:latin typeface="+mn-lt"/>
                <a:ea typeface="+mn-ea"/>
                <a:cs typeface="+mn-cs"/>
              </a:rPr>
              <a:t> formation and </a:t>
            </a:r>
            <a:r>
              <a:rPr lang="fr-FR" sz="1200" kern="1200" dirty="0" err="1" smtClean="0">
                <a:solidFill>
                  <a:schemeClr val="tx1"/>
                </a:solidFill>
                <a:effectLst/>
                <a:latin typeface="+mn-lt"/>
                <a:ea typeface="+mn-ea"/>
                <a:cs typeface="+mn-cs"/>
              </a:rPr>
              <a:t>evolution</a:t>
            </a:r>
            <a:r>
              <a:rPr lang="fr-FR" sz="1200" kern="1200" dirty="0" smtClean="0">
                <a:solidFill>
                  <a:schemeClr val="tx1"/>
                </a:solidFill>
                <a:effectLst/>
                <a:latin typeface="+mn-lt"/>
                <a:ea typeface="+mn-ea"/>
                <a:cs typeface="+mn-cs"/>
              </a:rPr>
              <a:t> in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outer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solar</a:t>
            </a:r>
            <a:r>
              <a:rPr lang="fr-FR" sz="1200" kern="1200" dirty="0" smtClean="0">
                <a:solidFill>
                  <a:schemeClr val="tx1"/>
                </a:solidFill>
                <a:effectLst/>
                <a:latin typeface="+mn-lt"/>
                <a:ea typeface="+mn-ea"/>
                <a:cs typeface="+mn-cs"/>
              </a:rPr>
              <a:t> system.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techniques of </a:t>
            </a:r>
            <a:r>
              <a:rPr lang="fr-FR" sz="1200" kern="1200" dirty="0" err="1" smtClean="0">
                <a:solidFill>
                  <a:schemeClr val="tx1"/>
                </a:solidFill>
                <a:effectLst/>
                <a:latin typeface="+mn-lt"/>
                <a:ea typeface="+mn-ea"/>
                <a:cs typeface="+mn-cs"/>
              </a:rPr>
              <a:t>analysis</a:t>
            </a:r>
            <a:r>
              <a:rPr lang="fr-FR" sz="1200" kern="1200" dirty="0" smtClean="0">
                <a:solidFill>
                  <a:schemeClr val="tx1"/>
                </a:solidFill>
                <a:effectLst/>
                <a:latin typeface="+mn-lt"/>
                <a:ea typeface="+mn-ea"/>
                <a:cs typeface="+mn-cs"/>
              </a:rPr>
              <a:t> </a:t>
            </a:r>
            <a:r>
              <a:rPr lang="fr-FR" sz="1200" kern="1200" baseline="0" dirty="0" smtClean="0">
                <a:solidFill>
                  <a:schemeClr val="tx1"/>
                </a:solidFill>
                <a:effectLst/>
                <a:latin typeface="+mn-lt"/>
                <a:ea typeface="+mn-ea"/>
                <a:cs typeface="+mn-cs"/>
              </a:rPr>
              <a:t>to </a:t>
            </a:r>
            <a:r>
              <a:rPr lang="fr-FR" sz="1200" kern="1200" baseline="0" dirty="0" err="1" smtClean="0">
                <a:solidFill>
                  <a:schemeClr val="tx1"/>
                </a:solidFill>
                <a:effectLst/>
                <a:latin typeface="+mn-lt"/>
                <a:ea typeface="+mn-ea"/>
                <a:cs typeface="+mn-cs"/>
              </a:rPr>
              <a:t>study</a:t>
            </a:r>
            <a:r>
              <a:rPr lang="fr-FR" sz="1200" kern="1200" baseline="0" dirty="0" smtClean="0">
                <a:solidFill>
                  <a:schemeClr val="tx1"/>
                </a:solidFill>
                <a:effectLst/>
                <a:latin typeface="+mn-lt"/>
                <a:ea typeface="+mn-ea"/>
                <a:cs typeface="+mn-cs"/>
              </a:rPr>
              <a:t>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smtClean="0">
                <a:solidFill>
                  <a:schemeClr val="tx1"/>
                </a:solidFill>
                <a:effectLst/>
                <a:latin typeface="+mn-lt"/>
                <a:ea typeface="+mn-ea"/>
                <a:cs typeface="+mn-cs"/>
              </a:rPr>
              <a:t>the </a:t>
            </a:r>
            <a:r>
              <a:rPr lang="fr-FR" sz="1200" kern="1200" baseline="0" dirty="0" err="1" smtClean="0">
                <a:solidFill>
                  <a:schemeClr val="tx1"/>
                </a:solidFill>
                <a:effectLst/>
                <a:latin typeface="+mn-lt"/>
                <a:ea typeface="+mn-ea"/>
                <a:cs typeface="+mn-cs"/>
              </a:rPr>
              <a:t>mineralogy</a:t>
            </a:r>
            <a:r>
              <a:rPr lang="fr-FR" sz="1200" kern="1200" baseline="0" dirty="0" smtClean="0">
                <a:solidFill>
                  <a:schemeClr val="tx1"/>
                </a:solidFill>
                <a:effectLst/>
                <a:latin typeface="+mn-lt"/>
                <a:ea typeface="+mn-ea"/>
                <a:cs typeface="+mn-cs"/>
              </a:rPr>
              <a:t> : </a:t>
            </a:r>
            <a:r>
              <a:rPr lang="fr-FR" sz="1200" kern="1200" baseline="0" dirty="0" err="1" smtClean="0">
                <a:solidFill>
                  <a:schemeClr val="tx1"/>
                </a:solidFill>
                <a:effectLst/>
                <a:latin typeface="+mn-lt"/>
                <a:ea typeface="+mn-ea"/>
                <a:cs typeface="+mn-cs"/>
              </a:rPr>
              <a:t>complexity</a:t>
            </a:r>
            <a:r>
              <a:rPr lang="fr-FR" sz="1200" kern="1200" baseline="0" dirty="0" smtClean="0">
                <a:solidFill>
                  <a:schemeClr val="tx1"/>
                </a:solidFill>
                <a:effectLst/>
                <a:latin typeface="+mn-lt"/>
                <a:ea typeface="+mn-ea"/>
                <a:cs typeface="+mn-cs"/>
              </a:rPr>
              <a:t> (assemblage </a:t>
            </a:r>
            <a:r>
              <a:rPr lang="fr-FR" sz="1200" kern="1200" baseline="0" dirty="0" err="1" smtClean="0">
                <a:solidFill>
                  <a:schemeClr val="tx1"/>
                </a:solidFill>
                <a:effectLst/>
                <a:latin typeface="+mn-lt"/>
                <a:ea typeface="+mn-ea"/>
                <a:cs typeface="+mn-cs"/>
              </a:rPr>
              <a:t>processed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high</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a:t>
            </a:r>
            <a:r>
              <a:rPr lang="fr-FR" sz="1200" kern="1200" baseline="0" dirty="0" smtClean="0">
                <a:solidFill>
                  <a:schemeClr val="tx1"/>
                </a:solidFill>
                <a:effectLst/>
                <a:latin typeface="+mn-lt"/>
                <a:ea typeface="+mn-ea"/>
                <a:cs typeface="+mn-cs"/>
              </a:rPr>
              <a:t> in the </a:t>
            </a:r>
            <a:r>
              <a:rPr lang="fr-FR" sz="1200" kern="1200" baseline="0" dirty="0" err="1" smtClean="0">
                <a:solidFill>
                  <a:schemeClr val="tx1"/>
                </a:solidFill>
                <a:effectLst/>
                <a:latin typeface="+mn-lt"/>
                <a:ea typeface="+mn-ea"/>
                <a:cs typeface="+mn-cs"/>
              </a:rPr>
              <a:t>inner</a:t>
            </a:r>
            <a:r>
              <a:rPr lang="fr-FR" sz="1200" kern="1200" baseline="0" dirty="0" smtClean="0">
                <a:solidFill>
                  <a:schemeClr val="tx1"/>
                </a:solidFill>
                <a:effectLst/>
                <a:latin typeface="+mn-lt"/>
                <a:ea typeface="+mn-ea"/>
                <a:cs typeface="+mn-cs"/>
              </a:rPr>
              <a:t> part of the </a:t>
            </a:r>
            <a:r>
              <a:rPr lang="fr-FR" sz="1200" kern="1200" baseline="0" dirty="0" err="1" smtClean="0">
                <a:solidFill>
                  <a:schemeClr val="tx1"/>
                </a:solidFill>
                <a:effectLst/>
                <a:latin typeface="+mn-lt"/>
                <a:ea typeface="+mn-ea"/>
                <a:cs typeface="+mn-cs"/>
              </a:rPr>
              <a:t>solar</a:t>
            </a:r>
            <a:r>
              <a:rPr lang="fr-FR" sz="1200" kern="1200" baseline="0" dirty="0" smtClean="0">
                <a:solidFill>
                  <a:schemeClr val="tx1"/>
                </a:solidFill>
                <a:effectLst/>
                <a:latin typeface="+mn-lt"/>
                <a:ea typeface="+mn-ea"/>
                <a:cs typeface="+mn-cs"/>
              </a:rPr>
              <a:t> system), 3 </a:t>
            </a:r>
            <a:r>
              <a:rPr lang="fr-FR" sz="1200" kern="1200" baseline="0" dirty="0" err="1" smtClean="0">
                <a:solidFill>
                  <a:schemeClr val="tx1"/>
                </a:solidFill>
                <a:effectLst/>
                <a:latin typeface="+mn-lt"/>
                <a:ea typeface="+mn-ea"/>
                <a:cs typeface="+mn-cs"/>
              </a:rPr>
              <a:t>different</a:t>
            </a:r>
            <a:r>
              <a:rPr lang="fr-FR" sz="1200" kern="1200" baseline="0" dirty="0" smtClean="0">
                <a:solidFill>
                  <a:schemeClr val="tx1"/>
                </a:solidFill>
                <a:effectLst/>
                <a:latin typeface="+mn-lt"/>
                <a:ea typeface="+mn-ea"/>
                <a:cs typeface="+mn-cs"/>
              </a:rPr>
              <a:t> phases of </a:t>
            </a:r>
            <a:r>
              <a:rPr lang="fr-FR" sz="1200" kern="1200" baseline="0" dirty="0" err="1" smtClean="0">
                <a:solidFill>
                  <a:schemeClr val="tx1"/>
                </a:solidFill>
                <a:effectLst/>
                <a:latin typeface="+mn-lt"/>
                <a:ea typeface="+mn-ea"/>
                <a:cs typeface="+mn-cs"/>
              </a:rPr>
              <a:t>organic</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matter</a:t>
            </a:r>
            <a:r>
              <a:rPr lang="fr-FR" sz="1200" kern="1200" baseline="0" dirty="0" smtClean="0">
                <a:solidFill>
                  <a:schemeClr val="tx1"/>
                </a:solidFill>
                <a:effectLst/>
                <a:latin typeface="+mn-lt"/>
                <a:ea typeface="+mn-ea"/>
                <a:cs typeface="+mn-cs"/>
              </a:rPr>
              <a:t>, 1 </a:t>
            </a:r>
            <a:r>
              <a:rPr lang="fr-FR" sz="1200" kern="1200" baseline="0" dirty="0" err="1" smtClean="0">
                <a:solidFill>
                  <a:schemeClr val="tx1"/>
                </a:solidFill>
                <a:effectLst/>
                <a:latin typeface="+mn-lt"/>
                <a:ea typeface="+mn-ea"/>
                <a:cs typeface="+mn-cs"/>
              </a:rPr>
              <a:t>smooth</a:t>
            </a:r>
            <a:r>
              <a:rPr lang="fr-FR" sz="1200" kern="1200" baseline="0" dirty="0" smtClean="0">
                <a:solidFill>
                  <a:schemeClr val="tx1"/>
                </a:solidFill>
                <a:effectLst/>
                <a:latin typeface="+mn-lt"/>
                <a:ea typeface="+mn-ea"/>
                <a:cs typeface="+mn-cs"/>
              </a:rPr>
              <a:t> N-</a:t>
            </a:r>
            <a:r>
              <a:rPr lang="fr-FR" sz="1200" kern="1200" baseline="0" dirty="0" err="1" smtClean="0">
                <a:solidFill>
                  <a:schemeClr val="tx1"/>
                </a:solidFill>
                <a:effectLst/>
                <a:latin typeface="+mn-lt"/>
                <a:ea typeface="+mn-ea"/>
                <a:cs typeface="+mn-cs"/>
              </a:rPr>
              <a:t>rich</a:t>
            </a:r>
            <a:r>
              <a:rPr lang="fr-FR" sz="1200" kern="1200" baseline="0" dirty="0" smtClean="0">
                <a:solidFill>
                  <a:schemeClr val="tx1"/>
                </a:solidFill>
                <a:effectLst/>
                <a:latin typeface="+mn-lt"/>
                <a:ea typeface="+mn-ea"/>
                <a:cs typeface="+mn-cs"/>
              </a:rPr>
              <a:t>, 2 </a:t>
            </a:r>
            <a:r>
              <a:rPr lang="fr-FR" sz="1200" kern="1200" baseline="0" dirty="0" err="1" smtClean="0">
                <a:solidFill>
                  <a:schemeClr val="tx1"/>
                </a:solidFill>
                <a:effectLst/>
                <a:latin typeface="+mn-lt"/>
                <a:ea typeface="+mn-ea"/>
                <a:cs typeface="+mn-cs"/>
              </a:rPr>
              <a:t>smooth</a:t>
            </a:r>
            <a:r>
              <a:rPr lang="fr-FR" sz="1200" kern="1200" baseline="0" dirty="0" smtClean="0">
                <a:solidFill>
                  <a:schemeClr val="tx1"/>
                </a:solidFill>
                <a:effectLst/>
                <a:latin typeface="+mn-lt"/>
                <a:ea typeface="+mn-ea"/>
                <a:cs typeface="+mn-cs"/>
              </a:rPr>
              <a:t> N-</a:t>
            </a:r>
            <a:r>
              <a:rPr lang="fr-FR" sz="1200" kern="1200" baseline="0" dirty="0" err="1" smtClean="0">
                <a:solidFill>
                  <a:schemeClr val="tx1"/>
                </a:solidFill>
                <a:effectLst/>
                <a:latin typeface="+mn-lt"/>
                <a:ea typeface="+mn-ea"/>
                <a:cs typeface="+mn-cs"/>
              </a:rPr>
              <a:t>poor</a:t>
            </a:r>
            <a:r>
              <a:rPr lang="fr-FR" sz="1200" kern="1200" baseline="0" dirty="0" smtClean="0">
                <a:solidFill>
                  <a:schemeClr val="tx1"/>
                </a:solidFill>
                <a:effectLst/>
                <a:latin typeface="+mn-lt"/>
                <a:ea typeface="+mn-ea"/>
                <a:cs typeface="+mn-cs"/>
              </a:rPr>
              <a:t>, 3 </a:t>
            </a:r>
            <a:r>
              <a:rPr lang="fr-FR" sz="1200" kern="1200" baseline="0" dirty="0" err="1" smtClean="0">
                <a:solidFill>
                  <a:schemeClr val="tx1"/>
                </a:solidFill>
                <a:effectLst/>
                <a:latin typeface="+mn-lt"/>
                <a:ea typeface="+mn-ea"/>
                <a:cs typeface="+mn-cs"/>
              </a:rPr>
              <a:t>patchy</a:t>
            </a:r>
            <a:r>
              <a:rPr lang="fr-FR" sz="1200" kern="1200" baseline="0" dirty="0" smtClean="0">
                <a:solidFill>
                  <a:schemeClr val="tx1"/>
                </a:solidFill>
                <a:effectLst/>
                <a:latin typeface="+mn-lt"/>
                <a:ea typeface="+mn-ea"/>
                <a:cs typeface="+mn-cs"/>
              </a:rPr>
              <a:t> and N-</a:t>
            </a:r>
            <a:r>
              <a:rPr lang="fr-FR" sz="1200" kern="1200" baseline="0" dirty="0" err="1" smtClean="0">
                <a:solidFill>
                  <a:schemeClr val="tx1"/>
                </a:solidFill>
                <a:effectLst/>
                <a:latin typeface="+mn-lt"/>
                <a:ea typeface="+mn-ea"/>
                <a:cs typeface="+mn-cs"/>
              </a:rPr>
              <a:t>poor</a:t>
            </a:r>
            <a:endParaRPr lang="fr-FR"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kern="1200" baseline="0" dirty="0" err="1" smtClean="0">
                <a:solidFill>
                  <a:schemeClr val="tx1"/>
                </a:solidFill>
                <a:effectLst/>
                <a:latin typeface="+mn-lt"/>
                <a:ea typeface="+mn-ea"/>
                <a:cs typeface="+mn-cs"/>
              </a:rPr>
              <a:t>Effect</a:t>
            </a:r>
            <a:r>
              <a:rPr lang="fr-FR" sz="1200" kern="1200" baseline="0" dirty="0" smtClean="0">
                <a:solidFill>
                  <a:schemeClr val="tx1"/>
                </a:solidFill>
                <a:effectLst/>
                <a:latin typeface="+mn-lt"/>
                <a:ea typeface="+mn-ea"/>
                <a:cs typeface="+mn-cs"/>
              </a:rPr>
              <a:t> of irradiation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X-ray absorption </a:t>
            </a:r>
            <a:r>
              <a:rPr lang="fr-FR" sz="1200" kern="1200" dirty="0" err="1" smtClean="0">
                <a:solidFill>
                  <a:schemeClr val="tx1"/>
                </a:solidFill>
                <a:effectLst/>
                <a:latin typeface="+mn-lt"/>
                <a:ea typeface="+mn-ea"/>
                <a:cs typeface="+mn-cs"/>
              </a:rPr>
              <a:t>near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edge</a:t>
            </a:r>
            <a:r>
              <a:rPr lang="fr-FR" sz="1200" kern="1200" dirty="0" smtClean="0">
                <a:solidFill>
                  <a:schemeClr val="tx1"/>
                </a:solidFill>
                <a:effectLst/>
                <a:latin typeface="+mn-lt"/>
                <a:ea typeface="+mn-ea"/>
                <a:cs typeface="+mn-cs"/>
              </a:rPr>
              <a:t> structure (XANES) </a:t>
            </a:r>
            <a:r>
              <a:rPr lang="fr-FR" sz="1200" kern="1200" dirty="0" err="1" smtClean="0">
                <a:solidFill>
                  <a:schemeClr val="tx1"/>
                </a:solidFill>
                <a:effectLst/>
                <a:latin typeface="+mn-lt"/>
                <a:ea typeface="+mn-ea"/>
                <a:cs typeface="+mn-cs"/>
              </a:rPr>
              <a:t>spectroscopy</a:t>
            </a:r>
            <a:r>
              <a:rPr lang="fr-FR" sz="1200" kern="1200" dirty="0" smtClean="0">
                <a:solidFill>
                  <a:schemeClr val="tx1"/>
                </a:solidFill>
                <a:effectLst/>
                <a:latin typeface="+mn-lt"/>
                <a:ea typeface="+mn-ea"/>
                <a:cs typeface="+mn-cs"/>
              </a:rPr>
              <a:t> analyses </a:t>
            </a:r>
            <a:r>
              <a:rPr lang="fr-FR" sz="1200" kern="1200" dirty="0" err="1" smtClean="0">
                <a:solidFill>
                  <a:schemeClr val="tx1"/>
                </a:solidFill>
                <a:effectLst/>
                <a:latin typeface="+mn-lt"/>
                <a:ea typeface="+mn-ea"/>
                <a:cs typeface="+mn-cs"/>
              </a:rPr>
              <a:t>at</a:t>
            </a:r>
            <a:r>
              <a:rPr lang="fr-FR" sz="1200" kern="1200" dirty="0" smtClean="0">
                <a:solidFill>
                  <a:schemeClr val="tx1"/>
                </a:solidFill>
                <a:effectLst/>
                <a:latin typeface="+mn-lt"/>
                <a:ea typeface="+mn-ea"/>
                <a:cs typeface="+mn-cs"/>
              </a:rPr>
              <a:t> the C and N K- </a:t>
            </a:r>
            <a:r>
              <a:rPr lang="fr-FR" sz="1200" kern="1200" dirty="0" err="1" smtClean="0">
                <a:solidFill>
                  <a:schemeClr val="tx1"/>
                </a:solidFill>
                <a:effectLst/>
                <a:latin typeface="+mn-lt"/>
                <a:ea typeface="+mn-ea"/>
                <a:cs typeface="+mn-cs"/>
              </a:rPr>
              <a:t>edges</a:t>
            </a:r>
            <a:r>
              <a:rPr lang="fr-FR" sz="1200" kern="1200" dirty="0" smtClean="0">
                <a:solidFill>
                  <a:schemeClr val="tx1"/>
                </a:solidFill>
                <a:effectLst/>
                <a:latin typeface="+mn-lt"/>
                <a:ea typeface="+mn-ea"/>
                <a:cs typeface="+mn-cs"/>
              </a:rPr>
              <a:t>, synchrotron-</a:t>
            </a:r>
            <a:r>
              <a:rPr lang="fr-FR" sz="1200" kern="1200" dirty="0" err="1" smtClean="0">
                <a:solidFill>
                  <a:schemeClr val="tx1"/>
                </a:solidFill>
                <a:effectLst/>
                <a:latin typeface="+mn-lt"/>
                <a:ea typeface="+mn-ea"/>
                <a:cs typeface="+mn-cs"/>
              </a:rPr>
              <a:t>based</a:t>
            </a:r>
            <a:r>
              <a:rPr lang="fr-FR" sz="1200" kern="1200" dirty="0" smtClean="0">
                <a:solidFill>
                  <a:schemeClr val="tx1"/>
                </a:solidFill>
                <a:effectLst/>
                <a:latin typeface="+mn-lt"/>
                <a:ea typeface="+mn-ea"/>
                <a:cs typeface="+mn-cs"/>
              </a:rPr>
              <a:t> scanning transmission X-ray </a:t>
            </a:r>
            <a:r>
              <a:rPr lang="fr-FR" sz="1200" kern="1200" dirty="0" err="1" smtClean="0">
                <a:solidFill>
                  <a:schemeClr val="tx1"/>
                </a:solidFill>
                <a:effectLst/>
                <a:latin typeface="+mn-lt"/>
                <a:ea typeface="+mn-ea"/>
                <a:cs typeface="+mn-cs"/>
              </a:rPr>
              <a:t>microscopy</a:t>
            </a:r>
            <a:r>
              <a:rPr lang="fr-FR" sz="1200" kern="1200" dirty="0" smtClean="0">
                <a:solidFill>
                  <a:schemeClr val="tx1"/>
                </a:solidFill>
                <a:effectLst/>
                <a:latin typeface="+mn-lt"/>
                <a:ea typeface="+mn-ea"/>
                <a:cs typeface="+mn-cs"/>
              </a:rPr>
              <a:t> (STXM)</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transmission </a:t>
            </a:r>
            <a:r>
              <a:rPr lang="fr-FR" sz="1200" kern="1200" dirty="0" err="1" smtClean="0">
                <a:solidFill>
                  <a:schemeClr val="tx1"/>
                </a:solidFill>
                <a:effectLst/>
                <a:latin typeface="+mn-lt"/>
                <a:ea typeface="+mn-ea"/>
                <a:cs typeface="+mn-cs"/>
              </a:rPr>
              <a:t>electron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microscopy</a:t>
            </a:r>
            <a:r>
              <a:rPr lang="fr-FR" sz="1200" kern="1200" dirty="0" smtClean="0">
                <a:solidFill>
                  <a:schemeClr val="tx1"/>
                </a:solidFill>
                <a:effectLst/>
                <a:latin typeface="+mn-lt"/>
                <a:ea typeface="+mn-ea"/>
                <a:cs typeface="+mn-cs"/>
              </a:rPr>
              <a:t> (TEM)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39</a:t>
            </a:fld>
            <a:endParaRPr lang="fr-FR"/>
          </a:p>
        </p:txBody>
      </p:sp>
    </p:spTree>
    <p:extLst>
      <p:ext uri="{BB962C8B-B14F-4D97-AF65-F5344CB8AC3E}">
        <p14:creationId xmlns:p14="http://schemas.microsoft.com/office/powerpoint/2010/main" val="1158345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0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z="1200" kern="1200" dirty="0" err="1" smtClean="0">
                <a:solidFill>
                  <a:schemeClr val="tx1"/>
                </a:solidFill>
                <a:effectLst/>
                <a:latin typeface="+mn-lt"/>
                <a:ea typeface="+mn-ea"/>
                <a:cs typeface="+mn-cs"/>
              </a:rPr>
              <a:t>Microspectroscopy</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microRaman</a:t>
            </a:r>
            <a:r>
              <a:rPr lang="fr-FR" sz="1200" kern="1200" baseline="0" dirty="0" smtClean="0">
                <a:solidFill>
                  <a:schemeClr val="tx1"/>
                </a:solidFill>
                <a:effectLst/>
                <a:latin typeface="+mn-lt"/>
                <a:ea typeface="+mn-ea"/>
                <a:cs typeface="+mn-cs"/>
              </a:rPr>
              <a:t> observations have been </a:t>
            </a:r>
            <a:r>
              <a:rPr lang="fr-FR" sz="1200" kern="1200" baseline="0" dirty="0" err="1" smtClean="0">
                <a:solidFill>
                  <a:schemeClr val="tx1"/>
                </a:solidFill>
                <a:effectLst/>
                <a:latin typeface="+mn-lt"/>
                <a:ea typeface="+mn-ea"/>
                <a:cs typeface="+mn-cs"/>
              </a:rPr>
              <a:t>performed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at</a:t>
            </a:r>
            <a:r>
              <a:rPr lang="fr-FR" sz="1200" kern="1200" baseline="0" dirty="0" smtClean="0">
                <a:solidFill>
                  <a:schemeClr val="tx1"/>
                </a:solidFill>
                <a:effectLst/>
                <a:latin typeface="+mn-lt"/>
                <a:ea typeface="+mn-ea"/>
                <a:cs typeface="+mn-cs"/>
              </a:rPr>
              <a:t> SOLEIL for 8 </a:t>
            </a:r>
            <a:r>
              <a:rPr lang="fr-FR" sz="1200" kern="1200" dirty="0" err="1" smtClean="0">
                <a:solidFill>
                  <a:schemeClr val="tx1"/>
                </a:solidFill>
                <a:effectLst/>
                <a:latin typeface="+mn-lt"/>
                <a:ea typeface="+mn-ea"/>
                <a:cs typeface="+mn-cs"/>
              </a:rPr>
              <a:t>UCAMMs</a:t>
            </a:r>
            <a:r>
              <a:rPr lang="fr-FR"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effectLst/>
                <a:latin typeface="+mn-lt"/>
                <a:ea typeface="+mn-ea"/>
                <a:cs typeface="+mn-cs"/>
              </a:rPr>
              <a:t>Main </a:t>
            </a:r>
            <a:r>
              <a:rPr lang="fr-FR" sz="1200" kern="1200" baseline="0" dirty="0" err="1" smtClean="0">
                <a:solidFill>
                  <a:schemeClr val="tx1"/>
                </a:solidFill>
                <a:effectLst/>
                <a:latin typeface="+mn-lt"/>
                <a:ea typeface="+mn-ea"/>
                <a:cs typeface="+mn-cs"/>
              </a:rPr>
              <a:t>result</a:t>
            </a:r>
            <a:r>
              <a:rPr lang="fr-FR" sz="1200" kern="1200" baseline="0" dirty="0" smtClean="0">
                <a:solidFill>
                  <a:schemeClr val="tx1"/>
                </a:solidFill>
                <a:effectLst/>
                <a:latin typeface="+mn-lt"/>
                <a:ea typeface="+mn-ea"/>
                <a:cs typeface="+mn-cs"/>
              </a:rPr>
              <a:t>: the </a:t>
            </a:r>
            <a:r>
              <a:rPr lang="fr-FR" sz="1200" kern="1200" baseline="0" dirty="0" err="1" smtClean="0">
                <a:solidFill>
                  <a:schemeClr val="tx1"/>
                </a:solidFill>
                <a:effectLst/>
                <a:latin typeface="+mn-lt"/>
                <a:ea typeface="+mn-ea"/>
                <a:cs typeface="+mn-cs"/>
              </a:rPr>
              <a:t>high</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Carbon</a:t>
            </a:r>
            <a:r>
              <a:rPr lang="fr-FR" sz="1200" kern="1200" baseline="0" dirty="0" smtClean="0">
                <a:solidFill>
                  <a:schemeClr val="tx1"/>
                </a:solidFill>
                <a:effectLst/>
                <a:latin typeface="+mn-lt"/>
                <a:ea typeface="+mn-ea"/>
                <a:cs typeface="+mn-cs"/>
              </a:rPr>
              <a:t> over </a:t>
            </a:r>
            <a:r>
              <a:rPr lang="fr-FR" sz="1200" kern="1200" baseline="0" dirty="0" err="1" smtClean="0">
                <a:solidFill>
                  <a:schemeClr val="tx1"/>
                </a:solidFill>
                <a:effectLst/>
                <a:latin typeface="+mn-lt"/>
                <a:ea typeface="+mn-ea"/>
                <a:cs typeface="+mn-cs"/>
              </a:rPr>
              <a:t>siliicon</a:t>
            </a:r>
            <a:r>
              <a:rPr lang="fr-FR" sz="1200" kern="1200" baseline="0" dirty="0" smtClean="0">
                <a:solidFill>
                  <a:schemeClr val="tx1"/>
                </a:solidFill>
                <a:effectLst/>
                <a:latin typeface="+mn-lt"/>
                <a:ea typeface="+mn-ea"/>
                <a:cs typeface="+mn-cs"/>
              </a:rPr>
              <a:t> ratio </a:t>
            </a:r>
            <a:r>
              <a:rPr lang="fr-FR" sz="1200" kern="1200" baseline="0" dirty="0" err="1" smtClean="0">
                <a:solidFill>
                  <a:schemeClr val="tx1"/>
                </a:solidFill>
                <a:effectLst/>
                <a:latin typeface="+mn-lt"/>
                <a:ea typeface="+mn-ea"/>
                <a:cs typeface="+mn-cs"/>
              </a:rPr>
              <a:t>well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above</a:t>
            </a:r>
            <a:r>
              <a:rPr lang="fr-FR" sz="1200" kern="1200" baseline="0" dirty="0" smtClean="0">
                <a:solidFill>
                  <a:schemeClr val="tx1"/>
                </a:solidFill>
                <a:effectLst/>
                <a:latin typeface="+mn-lt"/>
                <a:ea typeface="+mn-ea"/>
                <a:cs typeface="+mn-cs"/>
              </a:rPr>
              <a:t> IDP and ISM values and </a:t>
            </a:r>
            <a:r>
              <a:rPr lang="fr-FR" sz="1200" kern="1200" baseline="0" dirty="0" err="1" smtClean="0">
                <a:solidFill>
                  <a:schemeClr val="tx1"/>
                </a:solidFill>
                <a:effectLst/>
                <a:latin typeface="+mn-lt"/>
                <a:ea typeface="+mn-ea"/>
                <a:cs typeface="+mn-cs"/>
              </a:rPr>
              <a:t>is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correlated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with</a:t>
            </a:r>
            <a:r>
              <a:rPr lang="fr-FR" sz="1200" kern="1200" baseline="0" dirty="0" smtClean="0">
                <a:solidFill>
                  <a:schemeClr val="tx1"/>
                </a:solidFill>
                <a:effectLst/>
                <a:latin typeface="+mn-lt"/>
                <a:ea typeface="+mn-ea"/>
                <a:cs typeface="+mn-cs"/>
              </a:rPr>
              <a:t> a </a:t>
            </a:r>
            <a:r>
              <a:rPr lang="fr-FR" sz="1200" kern="1200" baseline="0" dirty="0" err="1" smtClean="0">
                <a:solidFill>
                  <a:schemeClr val="tx1"/>
                </a:solidFill>
                <a:effectLst/>
                <a:latin typeface="+mn-lt"/>
                <a:ea typeface="+mn-ea"/>
                <a:cs typeface="+mn-cs"/>
              </a:rPr>
              <a:t>Nitrigen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enrichment</a:t>
            </a:r>
            <a:r>
              <a:rPr lang="fr-FR" sz="1200" kern="1200" baseline="0" dirty="0" smtClean="0">
                <a:solidFill>
                  <a:schemeClr val="tx1"/>
                </a:solidFill>
                <a:effectLst/>
                <a:latin typeface="+mn-lt"/>
                <a:ea typeface="ＭＳ Ｐゴシック" pitchFamily="-101" charset="-128"/>
                <a:cs typeface="ＭＳ Ｐゴシック" pitchFamily="-101" charset="-128"/>
              </a:rPr>
              <a:t>. </a:t>
            </a:r>
            <a:r>
              <a:rPr lang="fr-FR" sz="1200" kern="1200" baseline="0" dirty="0" err="1" smtClean="0">
                <a:solidFill>
                  <a:schemeClr val="tx1"/>
                </a:solidFill>
                <a:effectLst/>
                <a:latin typeface="+mn-lt"/>
                <a:ea typeface="+mn-ea"/>
                <a:cs typeface="+mn-cs"/>
              </a:rPr>
              <a:t>UCAMMs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reveal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material</a:t>
            </a:r>
            <a:r>
              <a:rPr lang="fr-FR" sz="1200" kern="1200" baseline="0" dirty="0" smtClean="0">
                <a:solidFill>
                  <a:schemeClr val="tx1"/>
                </a:solidFill>
                <a:effectLst/>
                <a:latin typeface="+mn-lt"/>
                <a:ea typeface="+mn-ea"/>
                <a:cs typeface="+mn-cs"/>
              </a:rPr>
              <a:t> not </a:t>
            </a:r>
            <a:r>
              <a:rPr lang="fr-FR" sz="1200" kern="1200" baseline="0" dirty="0" err="1" smtClean="0">
                <a:solidFill>
                  <a:schemeClr val="tx1"/>
                </a:solidFill>
                <a:effectLst/>
                <a:latin typeface="+mn-lt"/>
                <a:ea typeface="+mn-ea"/>
                <a:cs typeface="+mn-cs"/>
              </a:rPr>
              <a:t>directy</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incorporated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from</a:t>
            </a:r>
            <a:r>
              <a:rPr lang="fr-FR" sz="1200" kern="1200" baseline="0" dirty="0" smtClean="0">
                <a:solidFill>
                  <a:schemeClr val="tx1"/>
                </a:solidFill>
                <a:effectLst/>
                <a:latin typeface="+mn-lt"/>
                <a:ea typeface="+mn-ea"/>
                <a:cs typeface="+mn-cs"/>
              </a:rPr>
              <a:t> the ISM, </a:t>
            </a:r>
            <a:r>
              <a:rPr lang="fr-FR" sz="1200" kern="1200" baseline="0" dirty="0" err="1" smtClean="0">
                <a:solidFill>
                  <a:schemeClr val="tx1"/>
                </a:solidFill>
                <a:effectLst/>
                <a:latin typeface="+mn-lt"/>
                <a:ea typeface="+mn-ea"/>
                <a:cs typeface="+mn-cs"/>
              </a:rPr>
              <a:t>formed</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behind</a:t>
            </a:r>
            <a:r>
              <a:rPr lang="fr-FR" sz="1200" kern="1200" baseline="0" dirty="0" smtClean="0">
                <a:solidFill>
                  <a:schemeClr val="tx1"/>
                </a:solidFill>
                <a:effectLst/>
                <a:latin typeface="+mn-lt"/>
                <a:ea typeface="+mn-ea"/>
                <a:cs typeface="+mn-cs"/>
              </a:rPr>
              <a:t> the </a:t>
            </a:r>
            <a:r>
              <a:rPr lang="fr-FR" sz="1200" kern="1200" baseline="0" dirty="0" err="1" smtClean="0">
                <a:solidFill>
                  <a:schemeClr val="tx1"/>
                </a:solidFill>
                <a:effectLst/>
                <a:latin typeface="+mn-lt"/>
                <a:ea typeface="+mn-ea"/>
                <a:cs typeface="+mn-cs"/>
              </a:rPr>
              <a:t>Nitrogen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snow</a:t>
            </a:r>
            <a:r>
              <a:rPr lang="fr-FR" sz="1200" kern="1200" baseline="0" dirty="0" smtClean="0">
                <a:solidFill>
                  <a:schemeClr val="tx1"/>
                </a:solidFill>
                <a:effectLst/>
                <a:latin typeface="+mn-lt"/>
                <a:ea typeface="+mn-ea"/>
                <a:cs typeface="+mn-cs"/>
              </a:rPr>
              <a:t> line, and </a:t>
            </a:r>
            <a:r>
              <a:rPr lang="fr-FR" sz="1200" kern="1200" baseline="0" dirty="0" err="1" smtClean="0">
                <a:solidFill>
                  <a:schemeClr val="tx1"/>
                </a:solidFill>
                <a:effectLst/>
                <a:latin typeface="+mn-lt"/>
                <a:ea typeface="+mn-ea"/>
                <a:cs typeface="+mn-cs"/>
              </a:rPr>
              <a:t>submitted</a:t>
            </a:r>
            <a:r>
              <a:rPr lang="fr-FR" sz="1200" kern="1200" baseline="0" dirty="0" smtClean="0">
                <a:solidFill>
                  <a:schemeClr val="tx1"/>
                </a:solidFill>
                <a:effectLst/>
                <a:latin typeface="+mn-lt"/>
                <a:ea typeface="+mn-ea"/>
                <a:cs typeface="+mn-cs"/>
              </a:rPr>
              <a:t> to </a:t>
            </a:r>
            <a:r>
              <a:rPr lang="fr-FR" sz="1200" kern="1200" baseline="0" dirty="0" err="1" smtClean="0">
                <a:solidFill>
                  <a:schemeClr val="tx1"/>
                </a:solidFill>
                <a:effectLst/>
                <a:latin typeface="+mn-lt"/>
                <a:ea typeface="+mn-ea"/>
                <a:cs typeface="+mn-cs"/>
              </a:rPr>
              <a:t>physicochemical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evolution</a:t>
            </a:r>
            <a:r>
              <a:rPr lang="fr-FR" sz="1200" kern="1200" baseline="0" dirty="0" smtClean="0">
                <a:solidFill>
                  <a:schemeClr val="tx1"/>
                </a:solidFill>
                <a:effectLst/>
                <a:latin typeface="+mn-lt"/>
                <a:ea typeface="+mn-ea"/>
                <a:cs typeface="+mn-cs"/>
              </a:rPr>
              <a:t>. </a:t>
            </a:r>
            <a:endParaRPr lang="fr-FR" dirty="0" smtClean="0">
              <a:ea typeface="ＭＳ Ｐゴシック" pitchFamily="-101" charset="-128"/>
              <a:cs typeface="ＭＳ Ｐゴシック" pitchFamily="-101" charset="-128"/>
            </a:endParaRPr>
          </a:p>
        </p:txBody>
      </p:sp>
      <p:sp>
        <p:nvSpPr>
          <p:cNvPr id="45060" name="Espace réservé du pied de page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FR" smtClean="0">
                <a:ea typeface="ＭＳ Ｐゴシック" pitchFamily="-65" charset="-128"/>
                <a:cs typeface="ＭＳ Ｐゴシック" pitchFamily="-65" charset="-128"/>
              </a:rPr>
              <a:t>Interstellar Solids - E. Dartois - Kauai - 24 Feb 2015</a:t>
            </a:r>
            <a:endParaRPr lang="en-US" smtClean="0">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41</a:t>
            </a:fld>
            <a:endParaRPr lang="fr-FR"/>
          </a:p>
        </p:txBody>
      </p:sp>
    </p:spTree>
    <p:extLst>
      <p:ext uri="{BB962C8B-B14F-4D97-AF65-F5344CB8AC3E}">
        <p14:creationId xmlns:p14="http://schemas.microsoft.com/office/powerpoint/2010/main" val="3679992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Simulation of the release</a:t>
            </a:r>
            <a:r>
              <a:rPr lang="en-GB" baseline="0" dirty="0" smtClean="0"/>
              <a:t> of gas phase species from the solid phases. First measurements has been performed with AGAT at ANDROMEDE. </a:t>
            </a:r>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42</a:t>
            </a:fld>
            <a:endParaRPr lang="fr-FR"/>
          </a:p>
        </p:txBody>
      </p:sp>
    </p:spTree>
    <p:extLst>
      <p:ext uri="{BB962C8B-B14F-4D97-AF65-F5344CB8AC3E}">
        <p14:creationId xmlns:p14="http://schemas.microsoft.com/office/powerpoint/2010/main" val="2990341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A8632F5-BD4B-4C18-80F9-3CE3B2F2F54D}" type="slidenum">
              <a:rPr lang="fr-FR" smtClean="0"/>
              <a:t>4</a:t>
            </a:fld>
            <a:endParaRPr lang="fr-FR"/>
          </a:p>
        </p:txBody>
      </p:sp>
    </p:spTree>
    <p:extLst>
      <p:ext uri="{BB962C8B-B14F-4D97-AF65-F5344CB8AC3E}">
        <p14:creationId xmlns:p14="http://schemas.microsoft.com/office/powerpoint/2010/main" val="2620999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Espace réservé du numéro de diapositive 3"/>
          <p:cNvSpPr>
            <a:spLocks noGrp="1"/>
          </p:cNvSpPr>
          <p:nvPr>
            <p:ph type="sldNum" sz="quarter" idx="5"/>
          </p:nvPr>
        </p:nvSpPr>
        <p:spPr/>
        <p:txBody>
          <a:bodyPr/>
          <a:lstStyle/>
          <a:p>
            <a:pPr>
              <a:defRPr/>
            </a:pPr>
            <a:fld id="{F3848ECE-A993-4CD7-9A78-E12C074D203A}" type="slidenum">
              <a:rPr lang="en-US" smtClean="0"/>
              <a:pPr>
                <a:defRPr/>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Brunetto</a:t>
            </a:r>
            <a:r>
              <a:rPr lang="fr-FR" dirty="0" smtClean="0"/>
              <a:t>: </a:t>
            </a:r>
          </a:p>
          <a:p>
            <a:r>
              <a:rPr lang="fr-FR" dirty="0" smtClean="0"/>
              <a:t>Position bande</a:t>
            </a:r>
            <a:r>
              <a:rPr lang="fr-FR" baseline="0" dirty="0" smtClean="0"/>
              <a:t> des </a:t>
            </a:r>
            <a:r>
              <a:rPr lang="fr-FR" baseline="0" dirty="0" err="1" smtClean="0"/>
              <a:t>solicate</a:t>
            </a:r>
            <a:r>
              <a:rPr lang="fr-FR" baseline="0" dirty="0" smtClean="0"/>
              <a:t>= f(irradiation)</a:t>
            </a:r>
            <a:endParaRPr lang="fr-FR" dirty="0"/>
          </a:p>
        </p:txBody>
      </p:sp>
      <p:sp>
        <p:nvSpPr>
          <p:cNvPr id="4" name="Espace réservé du numéro de diapositive 3"/>
          <p:cNvSpPr>
            <a:spLocks noGrp="1"/>
          </p:cNvSpPr>
          <p:nvPr>
            <p:ph type="sldNum" sz="quarter" idx="10"/>
          </p:nvPr>
        </p:nvSpPr>
        <p:spPr/>
        <p:txBody>
          <a:bodyPr/>
          <a:lstStyle/>
          <a:p>
            <a:fld id="{D77EEEC2-E5A9-4586-9CE9-FBCDB00E0F10}" type="slidenum">
              <a:rPr lang="fr-FR" smtClean="0"/>
              <a:t>47</a:t>
            </a:fld>
            <a:endParaRPr lang="fr-FR"/>
          </a:p>
        </p:txBody>
      </p:sp>
    </p:spTree>
    <p:extLst>
      <p:ext uri="{BB962C8B-B14F-4D97-AF65-F5344CB8AC3E}">
        <p14:creationId xmlns:p14="http://schemas.microsoft.com/office/powerpoint/2010/main" val="3637672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Brunetto</a:t>
            </a:r>
            <a:r>
              <a:rPr lang="fr-FR" dirty="0" smtClean="0"/>
              <a:t>: </a:t>
            </a:r>
          </a:p>
          <a:p>
            <a:r>
              <a:rPr lang="fr-FR" dirty="0" smtClean="0"/>
              <a:t>Position bande</a:t>
            </a:r>
            <a:r>
              <a:rPr lang="fr-FR" baseline="0" dirty="0" smtClean="0"/>
              <a:t> des </a:t>
            </a:r>
            <a:r>
              <a:rPr lang="fr-FR" baseline="0" dirty="0" err="1" smtClean="0"/>
              <a:t>solicate</a:t>
            </a:r>
            <a:r>
              <a:rPr lang="fr-FR" baseline="0" dirty="0" smtClean="0"/>
              <a:t>= f(irradiation)</a:t>
            </a:r>
            <a:endParaRPr lang="fr-FR" dirty="0"/>
          </a:p>
        </p:txBody>
      </p:sp>
      <p:sp>
        <p:nvSpPr>
          <p:cNvPr id="4" name="Espace réservé du numéro de diapositive 3"/>
          <p:cNvSpPr>
            <a:spLocks noGrp="1"/>
          </p:cNvSpPr>
          <p:nvPr>
            <p:ph type="sldNum" sz="quarter" idx="10"/>
          </p:nvPr>
        </p:nvSpPr>
        <p:spPr/>
        <p:txBody>
          <a:bodyPr/>
          <a:lstStyle/>
          <a:p>
            <a:fld id="{D77EEEC2-E5A9-4586-9CE9-FBCDB00E0F10}" type="slidenum">
              <a:rPr lang="fr-FR" smtClean="0"/>
              <a:t>48</a:t>
            </a:fld>
            <a:endParaRPr lang="fr-FR"/>
          </a:p>
        </p:txBody>
      </p:sp>
    </p:spTree>
    <p:extLst>
      <p:ext uri="{BB962C8B-B14F-4D97-AF65-F5344CB8AC3E}">
        <p14:creationId xmlns:p14="http://schemas.microsoft.com/office/powerpoint/2010/main" val="3637672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49</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50</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51</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52</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53</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lvl="1" indent="-171450">
              <a:lnSpc>
                <a:spcPct val="140000"/>
              </a:lnSpc>
              <a:buFont typeface="Arial"/>
              <a:buChar char="•"/>
            </a:pPr>
            <a:r>
              <a:rPr lang="fr-FR" sz="1400" dirty="0" smtClean="0"/>
              <a:t>The radio </a:t>
            </a:r>
            <a:r>
              <a:rPr lang="fr-FR" sz="1400" dirty="0" err="1" smtClean="0"/>
              <a:t>interferometer</a:t>
            </a:r>
            <a:r>
              <a:rPr lang="fr-FR" sz="1400" dirty="0" smtClean="0"/>
              <a:t> ALMA has </a:t>
            </a:r>
            <a:r>
              <a:rPr lang="fr-FR" sz="1400" dirty="0" err="1" smtClean="0"/>
              <a:t>observed</a:t>
            </a:r>
            <a:r>
              <a:rPr lang="fr-FR" sz="1400" dirty="0" smtClean="0"/>
              <a:t> the </a:t>
            </a:r>
            <a:r>
              <a:rPr lang="fr-FR" sz="1400" dirty="0" err="1" smtClean="0"/>
              <a:t>internal</a:t>
            </a:r>
            <a:r>
              <a:rPr lang="fr-FR" sz="1400" baseline="0" dirty="0" smtClean="0"/>
              <a:t> parts of the </a:t>
            </a:r>
            <a:r>
              <a:rPr lang="fr-FR" sz="1400" baseline="0" dirty="0" err="1" smtClean="0"/>
              <a:t>disks</a:t>
            </a:r>
            <a:r>
              <a:rPr lang="fr-FR" sz="1400" baseline="0" dirty="0" smtClean="0"/>
              <a:t>, </a:t>
            </a:r>
            <a:r>
              <a:rPr lang="fr-FR" sz="1400" baseline="0" dirty="0" err="1" smtClean="0"/>
              <a:t>where</a:t>
            </a:r>
            <a:r>
              <a:rPr lang="fr-FR" sz="1400" baseline="0" dirty="0" smtClean="0"/>
              <a:t> </a:t>
            </a:r>
            <a:r>
              <a:rPr lang="fr-FR" sz="1400" baseline="0" dirty="0" err="1" smtClean="0"/>
              <a:t>planets</a:t>
            </a:r>
            <a:r>
              <a:rPr lang="fr-FR" sz="1400" baseline="0" dirty="0" smtClean="0"/>
              <a:t> are </a:t>
            </a:r>
            <a:r>
              <a:rPr lang="fr-FR" sz="1400" baseline="0" dirty="0" err="1" smtClean="0"/>
              <a:t>suspected</a:t>
            </a:r>
            <a:r>
              <a:rPr lang="fr-FR" sz="1400" baseline="0" dirty="0" smtClean="0"/>
              <a:t> to </a:t>
            </a:r>
            <a:r>
              <a:rPr lang="fr-FR" sz="1400" baseline="0" dirty="0" err="1" smtClean="0"/>
              <a:t>be</a:t>
            </a:r>
            <a:r>
              <a:rPr lang="fr-FR" sz="1400" baseline="0" dirty="0" smtClean="0"/>
              <a:t> </a:t>
            </a:r>
            <a:r>
              <a:rPr lang="fr-FR" sz="1400" baseline="0" dirty="0" err="1" smtClean="0"/>
              <a:t>forming</a:t>
            </a:r>
            <a:r>
              <a:rPr lang="fr-FR" sz="1400" baseline="0" dirty="0" smtClean="0"/>
              <a:t>. </a:t>
            </a:r>
          </a:p>
          <a:p>
            <a:pPr marL="171450" lvl="1" indent="-171450">
              <a:lnSpc>
                <a:spcPct val="140000"/>
              </a:lnSpc>
              <a:buFont typeface="Arial"/>
              <a:buChar char="•"/>
            </a:pPr>
            <a:r>
              <a:rPr lang="fr-FR" sz="1400" baseline="0" dirty="0" smtClean="0"/>
              <a:t>The HST the </a:t>
            </a:r>
            <a:r>
              <a:rPr lang="fr-FR" sz="1400" baseline="0" dirty="0" err="1" smtClean="0"/>
              <a:t>scattered</a:t>
            </a:r>
            <a:r>
              <a:rPr lang="fr-FR" sz="1400" baseline="0" dirty="0" smtClean="0"/>
              <a:t> light </a:t>
            </a:r>
            <a:r>
              <a:rPr lang="fr-FR" sz="1400" baseline="0" dirty="0" err="1" smtClean="0"/>
              <a:t>coming</a:t>
            </a:r>
            <a:r>
              <a:rPr lang="fr-FR" sz="1400" baseline="0" dirty="0" smtClean="0"/>
              <a:t> </a:t>
            </a:r>
            <a:r>
              <a:rPr lang="fr-FR" sz="1400" baseline="0" dirty="0" err="1" smtClean="0"/>
              <a:t>from</a:t>
            </a:r>
            <a:r>
              <a:rPr lang="fr-FR" sz="1400" baseline="0" dirty="0" smtClean="0"/>
              <a:t> the </a:t>
            </a:r>
            <a:r>
              <a:rPr lang="fr-FR" sz="1400" baseline="0" dirty="0" err="1" smtClean="0"/>
              <a:t>liluminated</a:t>
            </a:r>
            <a:r>
              <a:rPr lang="fr-FR" sz="1400" baseline="0" dirty="0" smtClean="0"/>
              <a:t> </a:t>
            </a:r>
            <a:r>
              <a:rPr lang="fr-FR" sz="1400" baseline="0" dirty="0" err="1" smtClean="0"/>
              <a:t>edges</a:t>
            </a:r>
            <a:r>
              <a:rPr lang="fr-FR" sz="1400" baseline="0" dirty="0" smtClean="0"/>
              <a:t> of the </a:t>
            </a:r>
            <a:r>
              <a:rPr lang="fr-FR" sz="1400" baseline="0" dirty="0" err="1" smtClean="0"/>
              <a:t>disks</a:t>
            </a:r>
            <a:r>
              <a:rPr lang="fr-FR" sz="1400" baseline="0" dirty="0" smtClean="0"/>
              <a:t>. </a:t>
            </a:r>
          </a:p>
          <a:p>
            <a:pPr marL="171450" lvl="1" indent="-171450">
              <a:lnSpc>
                <a:spcPct val="140000"/>
              </a:lnSpc>
              <a:buFont typeface="Arial"/>
              <a:buChar char="•"/>
            </a:pPr>
            <a:r>
              <a:rPr lang="fr-FR" sz="1400" baseline="0" dirty="0" smtClean="0"/>
              <a:t>The IR </a:t>
            </a:r>
            <a:r>
              <a:rPr lang="fr-FR" sz="1400" baseline="0" dirty="0" err="1" smtClean="0"/>
              <a:t>emission</a:t>
            </a:r>
            <a:r>
              <a:rPr lang="fr-FR" sz="1400" baseline="0" dirty="0" smtClean="0"/>
              <a:t> </a:t>
            </a:r>
            <a:r>
              <a:rPr lang="fr-FR" sz="1400" baseline="0" dirty="0" err="1" smtClean="0"/>
              <a:t>is</a:t>
            </a:r>
            <a:r>
              <a:rPr lang="fr-FR" sz="1400" baseline="0" dirty="0" smtClean="0"/>
              <a:t> </a:t>
            </a:r>
            <a:r>
              <a:rPr lang="fr-FR" sz="1400" baseline="0" dirty="0" err="1" smtClean="0"/>
              <a:t>also</a:t>
            </a:r>
            <a:r>
              <a:rPr lang="fr-FR" sz="1400" baseline="0" dirty="0" smtClean="0"/>
              <a:t> </a:t>
            </a:r>
            <a:r>
              <a:rPr lang="fr-FR" sz="1400" baseline="0" dirty="0" err="1" smtClean="0"/>
              <a:t>coming</a:t>
            </a:r>
            <a:r>
              <a:rPr lang="fr-FR" sz="1400" baseline="0" dirty="0" smtClean="0"/>
              <a:t> </a:t>
            </a:r>
            <a:r>
              <a:rPr lang="fr-FR" sz="1400" baseline="0" dirty="0" err="1" smtClean="0"/>
              <a:t>from</a:t>
            </a:r>
            <a:r>
              <a:rPr lang="fr-FR" sz="1400" baseline="0" dirty="0" smtClean="0"/>
              <a:t> </a:t>
            </a:r>
            <a:r>
              <a:rPr lang="fr-FR" sz="1400" baseline="0" dirty="0" err="1" smtClean="0"/>
              <a:t>illuminated</a:t>
            </a:r>
            <a:r>
              <a:rPr lang="fr-FR" sz="1400" baseline="0" dirty="0" smtClean="0"/>
              <a:t> </a:t>
            </a:r>
            <a:r>
              <a:rPr lang="fr-FR" sz="1400" baseline="0" dirty="0" err="1" smtClean="0"/>
              <a:t>edges</a:t>
            </a:r>
            <a:r>
              <a:rPr lang="fr-FR" sz="1400" baseline="0" dirty="0" smtClean="0"/>
              <a:t>. </a:t>
            </a:r>
            <a:br>
              <a:rPr lang="fr-FR" sz="1400" baseline="0" dirty="0" smtClean="0"/>
            </a:br>
            <a:r>
              <a:rPr lang="fr-FR" sz="1400" baseline="0" dirty="0" err="1" smtClean="0"/>
              <a:t>We</a:t>
            </a:r>
            <a:r>
              <a:rPr lang="fr-FR" sz="1400" baseline="0" dirty="0" smtClean="0"/>
              <a:t> have </a:t>
            </a:r>
            <a:r>
              <a:rPr lang="fr-FR" sz="1400" baseline="0" dirty="0" err="1" smtClean="0"/>
              <a:t>very</a:t>
            </a:r>
            <a:r>
              <a:rPr lang="fr-FR" sz="1400" baseline="0" dirty="0" smtClean="0"/>
              <a:t> few IR images and </a:t>
            </a:r>
            <a:r>
              <a:rPr lang="fr-FR" sz="1400" baseline="0" dirty="0" err="1" smtClean="0"/>
              <a:t>spectra</a:t>
            </a:r>
            <a:r>
              <a:rPr lang="fr-FR" sz="1400" baseline="0" dirty="0" smtClean="0"/>
              <a:t> due to the </a:t>
            </a:r>
            <a:r>
              <a:rPr lang="fr-FR" sz="1400" baseline="0" dirty="0" err="1" smtClean="0"/>
              <a:t>lack</a:t>
            </a:r>
            <a:r>
              <a:rPr lang="fr-FR" sz="1400" baseline="0" dirty="0" smtClean="0"/>
              <a:t> of </a:t>
            </a:r>
            <a:r>
              <a:rPr lang="fr-FR" sz="1400" baseline="0" dirty="0" err="1" smtClean="0"/>
              <a:t>sensitiviy</a:t>
            </a:r>
            <a:r>
              <a:rPr lang="fr-FR" sz="1400" baseline="0" dirty="0" smtClean="0"/>
              <a:t> and </a:t>
            </a:r>
            <a:r>
              <a:rPr lang="fr-FR" sz="1400" baseline="0" dirty="0" err="1" smtClean="0"/>
              <a:t>angular</a:t>
            </a:r>
            <a:r>
              <a:rPr lang="fr-FR" sz="1400" baseline="0" dirty="0" smtClean="0"/>
              <a:t> </a:t>
            </a:r>
            <a:r>
              <a:rPr lang="fr-FR" sz="1400" baseline="0" dirty="0" err="1" smtClean="0"/>
              <a:t>resolution</a:t>
            </a:r>
            <a:r>
              <a:rPr lang="fr-FR" sz="1400" baseline="0" dirty="0" smtClean="0"/>
              <a:t>.</a:t>
            </a:r>
          </a:p>
          <a:p>
            <a:pPr marL="171450" lvl="1" indent="-171450">
              <a:lnSpc>
                <a:spcPct val="140000"/>
              </a:lnSpc>
              <a:buFont typeface="Arial"/>
              <a:buChar char="•"/>
            </a:pPr>
            <a:endParaRPr lang="fr-FR" sz="1400" baseline="0" dirty="0" smtClean="0"/>
          </a:p>
        </p:txBody>
      </p:sp>
      <p:sp>
        <p:nvSpPr>
          <p:cNvPr id="4" name="Espace réservé du numéro de diapositive 3"/>
          <p:cNvSpPr>
            <a:spLocks noGrp="1"/>
          </p:cNvSpPr>
          <p:nvPr>
            <p:ph type="sldNum" sz="quarter" idx="10"/>
          </p:nvPr>
        </p:nvSpPr>
        <p:spPr/>
        <p:txBody>
          <a:bodyPr/>
          <a:lstStyle/>
          <a:p>
            <a:fld id="{BC16ABEC-0BCD-EA49-A926-83EAC817FE23}" type="slidenum">
              <a:rPr lang="fr-FR" smtClean="0"/>
              <a:t>56</a:t>
            </a:fld>
            <a:endParaRPr lang="fr-FR"/>
          </a:p>
        </p:txBody>
      </p:sp>
    </p:spTree>
    <p:extLst>
      <p:ext uri="{BB962C8B-B14F-4D97-AF65-F5344CB8AC3E}">
        <p14:creationId xmlns:p14="http://schemas.microsoft.com/office/powerpoint/2010/main" val="4218445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lvl="1" indent="-171450">
              <a:lnSpc>
                <a:spcPct val="140000"/>
              </a:lnSpc>
              <a:buFont typeface="Arial"/>
              <a:buChar char="•"/>
            </a:pPr>
            <a:r>
              <a:rPr lang="fr-FR" sz="1400" dirty="0" smtClean="0"/>
              <a:t>The radio </a:t>
            </a:r>
            <a:r>
              <a:rPr lang="fr-FR" sz="1400" dirty="0" err="1" smtClean="0"/>
              <a:t>interferometer</a:t>
            </a:r>
            <a:r>
              <a:rPr lang="fr-FR" sz="1400" dirty="0" smtClean="0"/>
              <a:t> ALMA has </a:t>
            </a:r>
            <a:r>
              <a:rPr lang="fr-FR" sz="1400" dirty="0" err="1" smtClean="0"/>
              <a:t>observed</a:t>
            </a:r>
            <a:r>
              <a:rPr lang="fr-FR" sz="1400" dirty="0" smtClean="0"/>
              <a:t> the </a:t>
            </a:r>
            <a:r>
              <a:rPr lang="fr-FR" sz="1400" dirty="0" err="1" smtClean="0"/>
              <a:t>internal</a:t>
            </a:r>
            <a:r>
              <a:rPr lang="fr-FR" sz="1400" baseline="0" dirty="0" smtClean="0"/>
              <a:t> parts of the </a:t>
            </a:r>
            <a:r>
              <a:rPr lang="fr-FR" sz="1400" baseline="0" dirty="0" err="1" smtClean="0"/>
              <a:t>disks</a:t>
            </a:r>
            <a:r>
              <a:rPr lang="fr-FR" sz="1400" baseline="0" dirty="0" smtClean="0"/>
              <a:t>, </a:t>
            </a:r>
            <a:r>
              <a:rPr lang="fr-FR" sz="1400" baseline="0" dirty="0" err="1" smtClean="0"/>
              <a:t>where</a:t>
            </a:r>
            <a:r>
              <a:rPr lang="fr-FR" sz="1400" baseline="0" dirty="0" smtClean="0"/>
              <a:t> </a:t>
            </a:r>
            <a:r>
              <a:rPr lang="fr-FR" sz="1400" baseline="0" dirty="0" err="1" smtClean="0"/>
              <a:t>planets</a:t>
            </a:r>
            <a:r>
              <a:rPr lang="fr-FR" sz="1400" baseline="0" dirty="0" smtClean="0"/>
              <a:t> are </a:t>
            </a:r>
            <a:r>
              <a:rPr lang="fr-FR" sz="1400" baseline="0" dirty="0" err="1" smtClean="0"/>
              <a:t>suspected</a:t>
            </a:r>
            <a:r>
              <a:rPr lang="fr-FR" sz="1400" baseline="0" dirty="0" smtClean="0"/>
              <a:t> to </a:t>
            </a:r>
            <a:r>
              <a:rPr lang="fr-FR" sz="1400" baseline="0" dirty="0" err="1" smtClean="0"/>
              <a:t>be</a:t>
            </a:r>
            <a:r>
              <a:rPr lang="fr-FR" sz="1400" baseline="0" dirty="0" smtClean="0"/>
              <a:t> </a:t>
            </a:r>
            <a:r>
              <a:rPr lang="fr-FR" sz="1400" baseline="0" dirty="0" err="1" smtClean="0"/>
              <a:t>forming</a:t>
            </a:r>
            <a:r>
              <a:rPr lang="fr-FR" sz="1400" baseline="0" dirty="0" smtClean="0"/>
              <a:t>. </a:t>
            </a:r>
          </a:p>
          <a:p>
            <a:pPr marL="171450" lvl="1" indent="-171450">
              <a:lnSpc>
                <a:spcPct val="140000"/>
              </a:lnSpc>
              <a:buFont typeface="Arial"/>
              <a:buChar char="•"/>
            </a:pPr>
            <a:r>
              <a:rPr lang="fr-FR" sz="1400" baseline="0" dirty="0" smtClean="0"/>
              <a:t>The HST the </a:t>
            </a:r>
            <a:r>
              <a:rPr lang="fr-FR" sz="1400" baseline="0" dirty="0" err="1" smtClean="0"/>
              <a:t>scattered</a:t>
            </a:r>
            <a:r>
              <a:rPr lang="fr-FR" sz="1400" baseline="0" dirty="0" smtClean="0"/>
              <a:t> light </a:t>
            </a:r>
            <a:r>
              <a:rPr lang="fr-FR" sz="1400" baseline="0" dirty="0" err="1" smtClean="0"/>
              <a:t>coming</a:t>
            </a:r>
            <a:r>
              <a:rPr lang="fr-FR" sz="1400" baseline="0" dirty="0" smtClean="0"/>
              <a:t> </a:t>
            </a:r>
            <a:r>
              <a:rPr lang="fr-FR" sz="1400" baseline="0" dirty="0" err="1" smtClean="0"/>
              <a:t>from</a:t>
            </a:r>
            <a:r>
              <a:rPr lang="fr-FR" sz="1400" baseline="0" dirty="0" smtClean="0"/>
              <a:t> the </a:t>
            </a:r>
            <a:r>
              <a:rPr lang="fr-FR" sz="1400" baseline="0" dirty="0" err="1" smtClean="0"/>
              <a:t>liluminated</a:t>
            </a:r>
            <a:r>
              <a:rPr lang="fr-FR" sz="1400" baseline="0" dirty="0" smtClean="0"/>
              <a:t> </a:t>
            </a:r>
            <a:r>
              <a:rPr lang="fr-FR" sz="1400" baseline="0" dirty="0" err="1" smtClean="0"/>
              <a:t>edges</a:t>
            </a:r>
            <a:r>
              <a:rPr lang="fr-FR" sz="1400" baseline="0" dirty="0" smtClean="0"/>
              <a:t> of the </a:t>
            </a:r>
            <a:r>
              <a:rPr lang="fr-FR" sz="1400" baseline="0" dirty="0" err="1" smtClean="0"/>
              <a:t>disks</a:t>
            </a:r>
            <a:r>
              <a:rPr lang="fr-FR" sz="1400" baseline="0" dirty="0" smtClean="0"/>
              <a:t>. </a:t>
            </a:r>
          </a:p>
          <a:p>
            <a:pPr marL="171450" lvl="1" indent="-171450">
              <a:lnSpc>
                <a:spcPct val="140000"/>
              </a:lnSpc>
              <a:buFont typeface="Arial"/>
              <a:buChar char="•"/>
            </a:pPr>
            <a:r>
              <a:rPr lang="fr-FR" sz="1400" baseline="0" dirty="0" smtClean="0"/>
              <a:t>The IR </a:t>
            </a:r>
            <a:r>
              <a:rPr lang="fr-FR" sz="1400" baseline="0" dirty="0" err="1" smtClean="0"/>
              <a:t>emission</a:t>
            </a:r>
            <a:r>
              <a:rPr lang="fr-FR" sz="1400" baseline="0" dirty="0" smtClean="0"/>
              <a:t> </a:t>
            </a:r>
            <a:r>
              <a:rPr lang="fr-FR" sz="1400" baseline="0" dirty="0" err="1" smtClean="0"/>
              <a:t>is</a:t>
            </a:r>
            <a:r>
              <a:rPr lang="fr-FR" sz="1400" baseline="0" dirty="0" smtClean="0"/>
              <a:t> </a:t>
            </a:r>
            <a:r>
              <a:rPr lang="fr-FR" sz="1400" baseline="0" dirty="0" err="1" smtClean="0"/>
              <a:t>also</a:t>
            </a:r>
            <a:r>
              <a:rPr lang="fr-FR" sz="1400" baseline="0" dirty="0" smtClean="0"/>
              <a:t> </a:t>
            </a:r>
            <a:r>
              <a:rPr lang="fr-FR" sz="1400" baseline="0" dirty="0" err="1" smtClean="0"/>
              <a:t>coming</a:t>
            </a:r>
            <a:r>
              <a:rPr lang="fr-FR" sz="1400" baseline="0" dirty="0" smtClean="0"/>
              <a:t> </a:t>
            </a:r>
            <a:r>
              <a:rPr lang="fr-FR" sz="1400" baseline="0" dirty="0" err="1" smtClean="0"/>
              <a:t>from</a:t>
            </a:r>
            <a:r>
              <a:rPr lang="fr-FR" sz="1400" baseline="0" dirty="0" smtClean="0"/>
              <a:t> </a:t>
            </a:r>
            <a:r>
              <a:rPr lang="fr-FR" sz="1400" baseline="0" dirty="0" err="1" smtClean="0"/>
              <a:t>illuminated</a:t>
            </a:r>
            <a:r>
              <a:rPr lang="fr-FR" sz="1400" baseline="0" dirty="0" smtClean="0"/>
              <a:t> </a:t>
            </a:r>
            <a:r>
              <a:rPr lang="fr-FR" sz="1400" baseline="0" dirty="0" err="1" smtClean="0"/>
              <a:t>edges</a:t>
            </a:r>
            <a:r>
              <a:rPr lang="fr-FR" sz="1400" baseline="0" dirty="0" smtClean="0"/>
              <a:t>. </a:t>
            </a:r>
            <a:br>
              <a:rPr lang="fr-FR" sz="1400" baseline="0" dirty="0" smtClean="0"/>
            </a:br>
            <a:r>
              <a:rPr lang="fr-FR" sz="1400" baseline="0" dirty="0" err="1" smtClean="0"/>
              <a:t>We</a:t>
            </a:r>
            <a:r>
              <a:rPr lang="fr-FR" sz="1400" baseline="0" dirty="0" smtClean="0"/>
              <a:t> have </a:t>
            </a:r>
            <a:r>
              <a:rPr lang="fr-FR" sz="1400" baseline="0" dirty="0" err="1" smtClean="0"/>
              <a:t>very</a:t>
            </a:r>
            <a:r>
              <a:rPr lang="fr-FR" sz="1400" baseline="0" dirty="0" smtClean="0"/>
              <a:t> few IR images and </a:t>
            </a:r>
            <a:r>
              <a:rPr lang="fr-FR" sz="1400" baseline="0" dirty="0" err="1" smtClean="0"/>
              <a:t>spectra</a:t>
            </a:r>
            <a:r>
              <a:rPr lang="fr-FR" sz="1400" baseline="0" dirty="0" smtClean="0"/>
              <a:t> due to the </a:t>
            </a:r>
            <a:r>
              <a:rPr lang="fr-FR" sz="1400" baseline="0" dirty="0" err="1" smtClean="0"/>
              <a:t>lack</a:t>
            </a:r>
            <a:r>
              <a:rPr lang="fr-FR" sz="1400" baseline="0" dirty="0" smtClean="0"/>
              <a:t> of </a:t>
            </a:r>
            <a:r>
              <a:rPr lang="fr-FR" sz="1400" baseline="0" dirty="0" err="1" smtClean="0"/>
              <a:t>sensitiviy</a:t>
            </a:r>
            <a:r>
              <a:rPr lang="fr-FR" sz="1400" baseline="0" dirty="0" smtClean="0"/>
              <a:t> and </a:t>
            </a:r>
            <a:r>
              <a:rPr lang="fr-FR" sz="1400" baseline="0" dirty="0" err="1" smtClean="0"/>
              <a:t>angular</a:t>
            </a:r>
            <a:r>
              <a:rPr lang="fr-FR" sz="1400" baseline="0" dirty="0" smtClean="0"/>
              <a:t> </a:t>
            </a:r>
            <a:r>
              <a:rPr lang="fr-FR" sz="1400" baseline="0" dirty="0" err="1" smtClean="0"/>
              <a:t>resolution</a:t>
            </a:r>
            <a:r>
              <a:rPr lang="fr-FR" sz="1400" baseline="0" dirty="0" smtClean="0"/>
              <a:t>.</a:t>
            </a:r>
          </a:p>
          <a:p>
            <a:pPr marL="171450" lvl="1" indent="-171450">
              <a:lnSpc>
                <a:spcPct val="140000"/>
              </a:lnSpc>
              <a:buFont typeface="Arial"/>
              <a:buChar char="•"/>
            </a:pPr>
            <a:endParaRPr lang="fr-FR" sz="1400" baseline="0" dirty="0" smtClean="0"/>
          </a:p>
        </p:txBody>
      </p:sp>
      <p:sp>
        <p:nvSpPr>
          <p:cNvPr id="4" name="Espace réservé du numéro de diapositive 3"/>
          <p:cNvSpPr>
            <a:spLocks noGrp="1"/>
          </p:cNvSpPr>
          <p:nvPr>
            <p:ph type="sldNum" sz="quarter" idx="10"/>
          </p:nvPr>
        </p:nvSpPr>
        <p:spPr/>
        <p:txBody>
          <a:bodyPr/>
          <a:lstStyle/>
          <a:p>
            <a:fld id="{BC16ABEC-0BCD-EA49-A926-83EAC817FE23}" type="slidenum">
              <a:rPr lang="fr-FR" smtClean="0"/>
              <a:t>57</a:t>
            </a:fld>
            <a:endParaRPr lang="fr-FR"/>
          </a:p>
        </p:txBody>
      </p:sp>
    </p:spTree>
    <p:extLst>
      <p:ext uri="{BB962C8B-B14F-4D97-AF65-F5344CB8AC3E}">
        <p14:creationId xmlns:p14="http://schemas.microsoft.com/office/powerpoint/2010/main" val="421844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5</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r>
              <a:rPr lang="fr-FR" dirty="0" smtClean="0">
                <a:ea typeface="ＭＳ Ｐゴシック" charset="0"/>
                <a:cs typeface="ＭＳ Ｐゴシック" charset="0"/>
              </a:rPr>
              <a:t>In </a:t>
            </a:r>
            <a:r>
              <a:rPr lang="fr-FR" dirty="0" err="1" smtClean="0">
                <a:ea typeface="ＭＳ Ｐゴシック" charset="0"/>
                <a:cs typeface="ＭＳ Ｐゴシック" charset="0"/>
              </a:rPr>
              <a:t>order</a:t>
            </a:r>
            <a:r>
              <a:rPr lang="fr-FR" dirty="0" smtClean="0">
                <a:ea typeface="ＭＳ Ｐゴシック" charset="0"/>
                <a:cs typeface="ＭＳ Ｐゴシック" charset="0"/>
              </a:rPr>
              <a:t> to </a:t>
            </a:r>
            <a:r>
              <a:rPr lang="fr-FR" dirty="0" err="1" smtClean="0">
                <a:ea typeface="ＭＳ Ｐゴシック" charset="0"/>
                <a:cs typeface="ＭＳ Ｐゴシック" charset="0"/>
              </a:rPr>
              <a:t>introduce</a:t>
            </a:r>
            <a:r>
              <a:rPr lang="fr-FR" dirty="0" smtClean="0">
                <a:ea typeface="ＭＳ Ｐゴシック" charset="0"/>
                <a:cs typeface="ＭＳ Ｐゴシック" charset="0"/>
              </a:rPr>
              <a:t> the goal of </a:t>
            </a:r>
            <a:r>
              <a:rPr lang="fr-FR" dirty="0" err="1" smtClean="0">
                <a:ea typeface="ＭＳ Ｐゴシック" charset="0"/>
                <a:cs typeface="ＭＳ Ｐゴシック" charset="0"/>
              </a:rPr>
              <a:t>our</a:t>
            </a:r>
            <a:r>
              <a:rPr lang="fr-FR" dirty="0" smtClean="0">
                <a:ea typeface="ＭＳ Ｐゴシック" charset="0"/>
                <a:cs typeface="ＭＳ Ｐゴシック" charset="0"/>
              </a:rPr>
              <a:t> </a:t>
            </a:r>
            <a:r>
              <a:rPr lang="fr-FR" dirty="0" err="1" smtClean="0">
                <a:ea typeface="ＭＳ Ｐゴシック" charset="0"/>
                <a:cs typeface="ＭＳ Ｐゴシック" charset="0"/>
              </a:rPr>
              <a:t>project</a:t>
            </a:r>
            <a:r>
              <a:rPr lang="fr-FR" dirty="0" smtClean="0">
                <a:ea typeface="ＭＳ Ｐゴシック" charset="0"/>
                <a:cs typeface="ＭＳ Ｐゴシック" charset="0"/>
              </a:rPr>
              <a:t>, I </a:t>
            </a:r>
            <a:r>
              <a:rPr lang="fr-FR" dirty="0" err="1" smtClean="0">
                <a:ea typeface="ＭＳ Ｐゴシック" charset="0"/>
                <a:cs typeface="ＭＳ Ｐゴシック" charset="0"/>
              </a:rPr>
              <a:t>present</a:t>
            </a:r>
            <a:r>
              <a:rPr lang="fr-FR" dirty="0" smtClean="0">
                <a:ea typeface="ＭＳ Ｐゴシック" charset="0"/>
                <a:cs typeface="ＭＳ Ｐゴシック" charset="0"/>
              </a:rPr>
              <a:t> the</a:t>
            </a:r>
            <a:r>
              <a:rPr lang="fr-FR" baseline="0" dirty="0" smtClean="0">
                <a:ea typeface="ＭＳ Ｐゴシック" charset="0"/>
                <a:cs typeface="ＭＳ Ｐゴシック" charset="0"/>
              </a:rPr>
              <a:t> cycle of </a:t>
            </a:r>
            <a:r>
              <a:rPr lang="fr-FR" baseline="0" dirty="0" err="1" smtClean="0">
                <a:ea typeface="ＭＳ Ｐゴシック" charset="0"/>
                <a:cs typeface="ＭＳ Ｐゴシック" charset="0"/>
              </a:rPr>
              <a:t>dust</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particles</a:t>
            </a:r>
            <a:r>
              <a:rPr lang="fr-FR" baseline="0" dirty="0" smtClean="0">
                <a:ea typeface="ＭＳ Ｐゴシック" charset="0"/>
                <a:cs typeface="ＭＳ Ｐゴシック" charset="0"/>
              </a:rPr>
              <a:t> in Galaxies. </a:t>
            </a:r>
            <a:r>
              <a:rPr lang="fr-FR" baseline="0" dirty="0" err="1" smtClean="0">
                <a:ea typeface="ＭＳ Ｐゴシック" charset="0"/>
                <a:cs typeface="ＭＳ Ｐゴシック" charset="0"/>
              </a:rPr>
              <a:t>After</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their</a:t>
            </a:r>
            <a:r>
              <a:rPr lang="fr-FR" baseline="0" dirty="0" smtClean="0">
                <a:ea typeface="ＭＳ Ｐゴシック" charset="0"/>
                <a:cs typeface="ＭＳ Ｐゴシック" charset="0"/>
              </a:rPr>
              <a:t> formation, </a:t>
            </a:r>
            <a:r>
              <a:rPr lang="fr-FR" baseline="0" dirty="0" err="1" smtClean="0">
                <a:ea typeface="ＭＳ Ｐゴシック" charset="0"/>
                <a:cs typeface="ＭＳ Ｐゴシック" charset="0"/>
              </a:rPr>
              <a:t>dust</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particles</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evolve</a:t>
            </a:r>
            <a:r>
              <a:rPr lang="fr-FR" baseline="0" dirty="0" smtClean="0">
                <a:ea typeface="ＭＳ Ｐゴシック" charset="0"/>
                <a:cs typeface="ＭＳ Ｐゴシック" charset="0"/>
              </a:rPr>
              <a:t>, due to </a:t>
            </a:r>
            <a:r>
              <a:rPr lang="fr-FR" baseline="0" dirty="0" err="1" smtClean="0">
                <a:ea typeface="ＭＳ Ｐゴシック" charset="0"/>
                <a:cs typeface="ＭＳ Ｐゴシック" charset="0"/>
              </a:rPr>
              <a:t>cosmic</a:t>
            </a:r>
            <a:r>
              <a:rPr lang="fr-FR" baseline="0" dirty="0" smtClean="0">
                <a:ea typeface="ＭＳ Ｐゴシック" charset="0"/>
                <a:cs typeface="ＭＳ Ｐゴシック" charset="0"/>
              </a:rPr>
              <a:t> rays, radiation, </a:t>
            </a:r>
            <a:r>
              <a:rPr lang="fr-FR" baseline="0" dirty="0" err="1" smtClean="0">
                <a:ea typeface="ＭＳ Ｐゴシック" charset="0"/>
                <a:cs typeface="ＭＳ Ｐゴシック" charset="0"/>
              </a:rPr>
              <a:t>schocks</a:t>
            </a:r>
            <a:r>
              <a:rPr lang="fr-FR" baseline="0" dirty="0" smtClean="0">
                <a:ea typeface="ＭＳ Ｐゴシック" charset="0"/>
                <a:cs typeface="ＭＳ Ｐゴシック" charset="0"/>
              </a:rPr>
              <a:t> &amp; interaction </a:t>
            </a:r>
            <a:r>
              <a:rPr lang="fr-FR" baseline="0" dirty="0" err="1" smtClean="0">
                <a:ea typeface="ＭＳ Ｐゴシック" charset="0"/>
                <a:cs typeface="ＭＳ Ｐゴシック" charset="0"/>
              </a:rPr>
              <a:t>with</a:t>
            </a:r>
            <a:r>
              <a:rPr lang="fr-FR" baseline="0" dirty="0" smtClean="0">
                <a:ea typeface="ＭＳ Ｐゴシック" charset="0"/>
                <a:cs typeface="ＭＳ Ｐゴシック" charset="0"/>
              </a:rPr>
              <a:t> the </a:t>
            </a:r>
            <a:r>
              <a:rPr lang="fr-FR" baseline="0" dirty="0" err="1" smtClean="0">
                <a:ea typeface="ＭＳ Ｐゴシック" charset="0"/>
                <a:cs typeface="ＭＳ Ｐゴシック" charset="0"/>
              </a:rPr>
              <a:t>gas</a:t>
            </a:r>
            <a:r>
              <a:rPr lang="fr-FR" baseline="0" dirty="0" smtClean="0">
                <a:ea typeface="ＭＳ Ｐゴシック" charset="0"/>
                <a:cs typeface="ＭＳ Ｐゴシック" charset="0"/>
              </a:rPr>
              <a:t>. Stars </a:t>
            </a:r>
            <a:r>
              <a:rPr lang="fr-FR" baseline="0" dirty="0" err="1" smtClean="0">
                <a:ea typeface="ＭＳ Ｐゴシック" charset="0"/>
                <a:cs typeface="ＭＳ Ｐゴシック" charset="0"/>
              </a:rPr>
              <a:t>form</a:t>
            </a:r>
            <a:r>
              <a:rPr lang="fr-FR" baseline="0" dirty="0" smtClean="0">
                <a:ea typeface="ＭＳ Ｐゴシック" charset="0"/>
                <a:cs typeface="ＭＳ Ｐゴシック" charset="0"/>
              </a:rPr>
              <a:t> in the </a:t>
            </a:r>
            <a:r>
              <a:rPr lang="fr-FR" baseline="0" dirty="0" err="1" smtClean="0">
                <a:ea typeface="ＭＳ Ｐゴシック" charset="0"/>
                <a:cs typeface="ＭＳ Ｐゴシック" charset="0"/>
              </a:rPr>
              <a:t>densest</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regions</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Disks</a:t>
            </a:r>
            <a:r>
              <a:rPr lang="fr-FR" baseline="0" dirty="0" smtClean="0">
                <a:ea typeface="ＭＳ Ｐゴシック" charset="0"/>
                <a:cs typeface="ＭＳ Ｐゴシック" charset="0"/>
              </a:rPr>
              <a:t> as a by-</a:t>
            </a:r>
            <a:r>
              <a:rPr lang="fr-FR" baseline="0" dirty="0" err="1" smtClean="0">
                <a:ea typeface="ＭＳ Ｐゴシック" charset="0"/>
                <a:cs typeface="ＭＳ Ｐゴシック" charset="0"/>
              </a:rPr>
              <a:t>product</a:t>
            </a:r>
            <a:r>
              <a:rPr lang="fr-FR" baseline="0" dirty="0" smtClean="0">
                <a:ea typeface="ＭＳ Ｐゴシック" charset="0"/>
                <a:cs typeface="ＭＳ Ｐゴシック" charset="0"/>
              </a:rPr>
              <a:t> of star formation. </a:t>
            </a:r>
            <a:r>
              <a:rPr lang="fr-FR" baseline="0" dirty="0" err="1" smtClean="0">
                <a:ea typeface="ＭＳ Ｐゴシック" charset="0"/>
                <a:cs typeface="ＭＳ Ｐゴシック" charset="0"/>
              </a:rPr>
              <a:t>Planetary</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systems</a:t>
            </a:r>
            <a:r>
              <a:rPr lang="fr-FR" baseline="0" dirty="0" smtClean="0">
                <a:ea typeface="ＭＳ Ｐゴシック" charset="0"/>
                <a:cs typeface="ＭＳ Ｐゴシック" charset="0"/>
              </a:rPr>
              <a:t> </a:t>
            </a:r>
            <a:r>
              <a:rPr lang="fr-FR" baseline="0" dirty="0" err="1" smtClean="0">
                <a:ea typeface="ＭＳ Ｐゴシック" charset="0"/>
                <a:cs typeface="ＭＳ Ｐゴシック" charset="0"/>
              </a:rPr>
              <a:t>form</a:t>
            </a:r>
            <a:r>
              <a:rPr lang="fr-FR" baseline="0" dirty="0" smtClean="0">
                <a:ea typeface="ＭＳ Ｐゴシック" charset="0"/>
                <a:cs typeface="ＭＳ Ｐゴシック" charset="0"/>
              </a:rPr>
              <a:t> in </a:t>
            </a:r>
            <a:r>
              <a:rPr lang="fr-FR" baseline="0" dirty="0" err="1" smtClean="0">
                <a:ea typeface="ＭＳ Ｐゴシック" charset="0"/>
                <a:cs typeface="ＭＳ Ｐゴシック" charset="0"/>
              </a:rPr>
              <a:t>disks</a:t>
            </a:r>
            <a:r>
              <a:rPr lang="fr-FR" baseline="0" dirty="0" smtClean="0">
                <a:ea typeface="ＭＳ Ｐゴシック" charset="0"/>
                <a:cs typeface="ＭＳ Ｐゴシック" charset="0"/>
              </a:rPr>
              <a:t>. And </a:t>
            </a:r>
            <a:r>
              <a:rPr lang="fr-FR" baseline="0" dirty="0" err="1" smtClean="0">
                <a:ea typeface="ＭＳ Ｐゴシック" charset="0"/>
                <a:cs typeface="ＭＳ Ｐゴシック" charset="0"/>
              </a:rPr>
              <a:t>finally</a:t>
            </a:r>
            <a:r>
              <a:rPr lang="fr-FR" baseline="0" dirty="0" smtClean="0">
                <a:ea typeface="ＭＳ Ｐゴシック" charset="0"/>
                <a:cs typeface="ＭＳ Ｐゴシック" charset="0"/>
              </a:rPr>
              <a:t> the central stars </a:t>
            </a:r>
            <a:r>
              <a:rPr lang="fr-FR" baseline="0" dirty="0" err="1" smtClean="0">
                <a:ea typeface="ＭＳ Ｐゴシック" charset="0"/>
                <a:cs typeface="ＭＳ Ｐゴシック" charset="0"/>
              </a:rPr>
              <a:t>become</a:t>
            </a:r>
            <a:r>
              <a:rPr lang="fr-FR" baseline="0" dirty="0" smtClean="0">
                <a:ea typeface="ＭＳ Ｐゴシック" charset="0"/>
                <a:cs typeface="ＭＳ Ｐゴシック" charset="0"/>
              </a:rPr>
              <a:t> an </a:t>
            </a:r>
            <a:r>
              <a:rPr lang="fr-FR" baseline="0" dirty="0" err="1" smtClean="0">
                <a:ea typeface="ＭＳ Ｐゴシック" charset="0"/>
                <a:cs typeface="ＭＳ Ｐゴシック" charset="0"/>
              </a:rPr>
              <a:t>evolved</a:t>
            </a:r>
            <a:r>
              <a:rPr lang="fr-FR" baseline="0" dirty="0" smtClean="0">
                <a:ea typeface="ＭＳ Ｐゴシック" charset="0"/>
                <a:cs typeface="ＭＳ Ｐゴシック" charset="0"/>
              </a:rPr>
              <a:t> star. </a:t>
            </a:r>
            <a:endParaRPr lang="fr-FR"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lvl="1" indent="-171450">
              <a:lnSpc>
                <a:spcPct val="140000"/>
              </a:lnSpc>
              <a:buFont typeface="Arial"/>
              <a:buChar char="•"/>
            </a:pPr>
            <a:r>
              <a:rPr lang="fr-FR" sz="1400" dirty="0" smtClean="0"/>
              <a:t>The radio </a:t>
            </a:r>
            <a:r>
              <a:rPr lang="fr-FR" sz="1400" dirty="0" err="1" smtClean="0"/>
              <a:t>interferometer</a:t>
            </a:r>
            <a:r>
              <a:rPr lang="fr-FR" sz="1400" dirty="0" smtClean="0"/>
              <a:t> ALMA has </a:t>
            </a:r>
            <a:r>
              <a:rPr lang="fr-FR" sz="1400" dirty="0" err="1" smtClean="0"/>
              <a:t>observed</a:t>
            </a:r>
            <a:r>
              <a:rPr lang="fr-FR" sz="1400" dirty="0" smtClean="0"/>
              <a:t> the </a:t>
            </a:r>
            <a:r>
              <a:rPr lang="fr-FR" sz="1400" dirty="0" err="1" smtClean="0"/>
              <a:t>internal</a:t>
            </a:r>
            <a:r>
              <a:rPr lang="fr-FR" sz="1400" baseline="0" dirty="0" smtClean="0"/>
              <a:t> parts of the </a:t>
            </a:r>
            <a:r>
              <a:rPr lang="fr-FR" sz="1400" baseline="0" dirty="0" err="1" smtClean="0"/>
              <a:t>disks</a:t>
            </a:r>
            <a:r>
              <a:rPr lang="fr-FR" sz="1400" baseline="0" dirty="0" smtClean="0"/>
              <a:t>, </a:t>
            </a:r>
            <a:r>
              <a:rPr lang="fr-FR" sz="1400" baseline="0" dirty="0" err="1" smtClean="0"/>
              <a:t>where</a:t>
            </a:r>
            <a:r>
              <a:rPr lang="fr-FR" sz="1400" baseline="0" dirty="0" smtClean="0"/>
              <a:t> </a:t>
            </a:r>
            <a:r>
              <a:rPr lang="fr-FR" sz="1400" baseline="0" dirty="0" err="1" smtClean="0"/>
              <a:t>planets</a:t>
            </a:r>
            <a:r>
              <a:rPr lang="fr-FR" sz="1400" baseline="0" dirty="0" smtClean="0"/>
              <a:t> are </a:t>
            </a:r>
            <a:r>
              <a:rPr lang="fr-FR" sz="1400" baseline="0" dirty="0" err="1" smtClean="0"/>
              <a:t>suspected</a:t>
            </a:r>
            <a:r>
              <a:rPr lang="fr-FR" sz="1400" baseline="0" dirty="0" smtClean="0"/>
              <a:t> to </a:t>
            </a:r>
            <a:r>
              <a:rPr lang="fr-FR" sz="1400" baseline="0" dirty="0" err="1" smtClean="0"/>
              <a:t>be</a:t>
            </a:r>
            <a:r>
              <a:rPr lang="fr-FR" sz="1400" baseline="0" dirty="0" smtClean="0"/>
              <a:t> </a:t>
            </a:r>
            <a:r>
              <a:rPr lang="fr-FR" sz="1400" baseline="0" dirty="0" err="1" smtClean="0"/>
              <a:t>forming</a:t>
            </a:r>
            <a:r>
              <a:rPr lang="fr-FR" sz="1400" baseline="0" dirty="0" smtClean="0"/>
              <a:t>. </a:t>
            </a:r>
          </a:p>
          <a:p>
            <a:pPr marL="171450" lvl="1" indent="-171450">
              <a:lnSpc>
                <a:spcPct val="140000"/>
              </a:lnSpc>
              <a:buFont typeface="Arial"/>
              <a:buChar char="•"/>
            </a:pPr>
            <a:r>
              <a:rPr lang="fr-FR" sz="1400" baseline="0" dirty="0" smtClean="0"/>
              <a:t>The HST the </a:t>
            </a:r>
            <a:r>
              <a:rPr lang="fr-FR" sz="1400" baseline="0" dirty="0" err="1" smtClean="0"/>
              <a:t>scattered</a:t>
            </a:r>
            <a:r>
              <a:rPr lang="fr-FR" sz="1400" baseline="0" dirty="0" smtClean="0"/>
              <a:t> light </a:t>
            </a:r>
            <a:r>
              <a:rPr lang="fr-FR" sz="1400" baseline="0" dirty="0" err="1" smtClean="0"/>
              <a:t>coming</a:t>
            </a:r>
            <a:r>
              <a:rPr lang="fr-FR" sz="1400" baseline="0" dirty="0" smtClean="0"/>
              <a:t> </a:t>
            </a:r>
            <a:r>
              <a:rPr lang="fr-FR" sz="1400" baseline="0" dirty="0" err="1" smtClean="0"/>
              <a:t>from</a:t>
            </a:r>
            <a:r>
              <a:rPr lang="fr-FR" sz="1400" baseline="0" dirty="0" smtClean="0"/>
              <a:t> the </a:t>
            </a:r>
            <a:r>
              <a:rPr lang="fr-FR" sz="1400" baseline="0" dirty="0" err="1" smtClean="0"/>
              <a:t>liluminated</a:t>
            </a:r>
            <a:r>
              <a:rPr lang="fr-FR" sz="1400" baseline="0" dirty="0" smtClean="0"/>
              <a:t> </a:t>
            </a:r>
            <a:r>
              <a:rPr lang="fr-FR" sz="1400" baseline="0" dirty="0" err="1" smtClean="0"/>
              <a:t>edges</a:t>
            </a:r>
            <a:r>
              <a:rPr lang="fr-FR" sz="1400" baseline="0" dirty="0" smtClean="0"/>
              <a:t> of the </a:t>
            </a:r>
            <a:r>
              <a:rPr lang="fr-FR" sz="1400" baseline="0" dirty="0" err="1" smtClean="0"/>
              <a:t>disks</a:t>
            </a:r>
            <a:r>
              <a:rPr lang="fr-FR" sz="1400" baseline="0" dirty="0" smtClean="0"/>
              <a:t>. </a:t>
            </a:r>
          </a:p>
          <a:p>
            <a:pPr marL="171450" lvl="1" indent="-171450">
              <a:lnSpc>
                <a:spcPct val="140000"/>
              </a:lnSpc>
              <a:buFont typeface="Arial"/>
              <a:buChar char="•"/>
            </a:pPr>
            <a:r>
              <a:rPr lang="fr-FR" sz="1400" baseline="0" dirty="0" smtClean="0"/>
              <a:t>The IR </a:t>
            </a:r>
            <a:r>
              <a:rPr lang="fr-FR" sz="1400" baseline="0" dirty="0" err="1" smtClean="0"/>
              <a:t>emission</a:t>
            </a:r>
            <a:r>
              <a:rPr lang="fr-FR" sz="1400" baseline="0" dirty="0" smtClean="0"/>
              <a:t> </a:t>
            </a:r>
            <a:r>
              <a:rPr lang="fr-FR" sz="1400" baseline="0" dirty="0" err="1" smtClean="0"/>
              <a:t>is</a:t>
            </a:r>
            <a:r>
              <a:rPr lang="fr-FR" sz="1400" baseline="0" dirty="0" smtClean="0"/>
              <a:t> </a:t>
            </a:r>
            <a:r>
              <a:rPr lang="fr-FR" sz="1400" baseline="0" dirty="0" err="1" smtClean="0"/>
              <a:t>also</a:t>
            </a:r>
            <a:r>
              <a:rPr lang="fr-FR" sz="1400" baseline="0" dirty="0" smtClean="0"/>
              <a:t> </a:t>
            </a:r>
            <a:r>
              <a:rPr lang="fr-FR" sz="1400" baseline="0" dirty="0" err="1" smtClean="0"/>
              <a:t>coming</a:t>
            </a:r>
            <a:r>
              <a:rPr lang="fr-FR" sz="1400" baseline="0" dirty="0" smtClean="0"/>
              <a:t> </a:t>
            </a:r>
            <a:r>
              <a:rPr lang="fr-FR" sz="1400" baseline="0" dirty="0" err="1" smtClean="0"/>
              <a:t>from</a:t>
            </a:r>
            <a:r>
              <a:rPr lang="fr-FR" sz="1400" baseline="0" dirty="0" smtClean="0"/>
              <a:t> </a:t>
            </a:r>
            <a:r>
              <a:rPr lang="fr-FR" sz="1400" baseline="0" dirty="0" err="1" smtClean="0"/>
              <a:t>illuminated</a:t>
            </a:r>
            <a:r>
              <a:rPr lang="fr-FR" sz="1400" baseline="0" dirty="0" smtClean="0"/>
              <a:t> </a:t>
            </a:r>
            <a:r>
              <a:rPr lang="fr-FR" sz="1400" baseline="0" dirty="0" err="1" smtClean="0"/>
              <a:t>edges</a:t>
            </a:r>
            <a:r>
              <a:rPr lang="fr-FR" sz="1400" baseline="0" dirty="0" smtClean="0"/>
              <a:t>. </a:t>
            </a:r>
            <a:br>
              <a:rPr lang="fr-FR" sz="1400" baseline="0" dirty="0" smtClean="0"/>
            </a:br>
            <a:r>
              <a:rPr lang="fr-FR" sz="1400" baseline="0" dirty="0" err="1" smtClean="0"/>
              <a:t>We</a:t>
            </a:r>
            <a:r>
              <a:rPr lang="fr-FR" sz="1400" baseline="0" dirty="0" smtClean="0"/>
              <a:t> have </a:t>
            </a:r>
            <a:r>
              <a:rPr lang="fr-FR" sz="1400" baseline="0" dirty="0" err="1" smtClean="0"/>
              <a:t>very</a:t>
            </a:r>
            <a:r>
              <a:rPr lang="fr-FR" sz="1400" baseline="0" dirty="0" smtClean="0"/>
              <a:t> few IR images and </a:t>
            </a:r>
            <a:r>
              <a:rPr lang="fr-FR" sz="1400" baseline="0" dirty="0" err="1" smtClean="0"/>
              <a:t>spectra</a:t>
            </a:r>
            <a:r>
              <a:rPr lang="fr-FR" sz="1400" baseline="0" dirty="0" smtClean="0"/>
              <a:t> due to the </a:t>
            </a:r>
            <a:r>
              <a:rPr lang="fr-FR" sz="1400" baseline="0" dirty="0" err="1" smtClean="0"/>
              <a:t>lack</a:t>
            </a:r>
            <a:r>
              <a:rPr lang="fr-FR" sz="1400" baseline="0" dirty="0" smtClean="0"/>
              <a:t> of </a:t>
            </a:r>
            <a:r>
              <a:rPr lang="fr-FR" sz="1400" baseline="0" dirty="0" err="1" smtClean="0"/>
              <a:t>sensitiviy</a:t>
            </a:r>
            <a:r>
              <a:rPr lang="fr-FR" sz="1400" baseline="0" dirty="0" smtClean="0"/>
              <a:t> and </a:t>
            </a:r>
            <a:r>
              <a:rPr lang="fr-FR" sz="1400" baseline="0" dirty="0" err="1" smtClean="0"/>
              <a:t>angular</a:t>
            </a:r>
            <a:r>
              <a:rPr lang="fr-FR" sz="1400" baseline="0" dirty="0" smtClean="0"/>
              <a:t> </a:t>
            </a:r>
            <a:r>
              <a:rPr lang="fr-FR" sz="1400" baseline="0" dirty="0" err="1" smtClean="0"/>
              <a:t>resolution</a:t>
            </a:r>
            <a:r>
              <a:rPr lang="fr-FR" sz="1400" baseline="0" dirty="0" smtClean="0"/>
              <a:t>.</a:t>
            </a:r>
          </a:p>
          <a:p>
            <a:pPr marL="171450" lvl="1" indent="-171450">
              <a:lnSpc>
                <a:spcPct val="140000"/>
              </a:lnSpc>
              <a:buFont typeface="Arial"/>
              <a:buChar char="•"/>
            </a:pPr>
            <a:endParaRPr lang="fr-FR" sz="1400" baseline="0" dirty="0" smtClean="0"/>
          </a:p>
        </p:txBody>
      </p:sp>
      <p:sp>
        <p:nvSpPr>
          <p:cNvPr id="4" name="Espace réservé du numéro de diapositive 3"/>
          <p:cNvSpPr>
            <a:spLocks noGrp="1"/>
          </p:cNvSpPr>
          <p:nvPr>
            <p:ph type="sldNum" sz="quarter" idx="10"/>
          </p:nvPr>
        </p:nvSpPr>
        <p:spPr/>
        <p:txBody>
          <a:bodyPr/>
          <a:lstStyle/>
          <a:p>
            <a:fld id="{BC16ABEC-0BCD-EA49-A926-83EAC817FE23}" type="slidenum">
              <a:rPr lang="fr-FR" smtClean="0"/>
              <a:t>58</a:t>
            </a:fld>
            <a:endParaRPr lang="fr-FR"/>
          </a:p>
        </p:txBody>
      </p:sp>
    </p:spTree>
    <p:extLst>
      <p:ext uri="{BB962C8B-B14F-4D97-AF65-F5344CB8AC3E}">
        <p14:creationId xmlns:p14="http://schemas.microsoft.com/office/powerpoint/2010/main" val="421844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6</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7</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fr-FR"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11</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r>
              <a:rPr lang="fr-FR" dirty="0" smtClean="0">
                <a:ea typeface="ＭＳ Ｐゴシック" charset="0"/>
                <a:cs typeface="ＭＳ Ｐゴシック" charset="0"/>
              </a:rPr>
              <a:t>Un aspect essentiel</a:t>
            </a:r>
            <a:r>
              <a:rPr lang="fr-FR" baseline="0" dirty="0" smtClean="0">
                <a:ea typeface="ＭＳ Ｐゴシック" charset="0"/>
                <a:cs typeface="ＭＳ Ｐゴシック" charset="0"/>
              </a:rPr>
              <a:t> de notre </a:t>
            </a:r>
            <a:r>
              <a:rPr lang="fr-FR" baseline="0" dirty="0" err="1" smtClean="0">
                <a:ea typeface="ＭＳ Ｐゴシック" charset="0"/>
                <a:cs typeface="ＭＳ Ｐゴシック" charset="0"/>
              </a:rPr>
              <a:t>project</a:t>
            </a:r>
            <a:r>
              <a:rPr lang="fr-FR" baseline="0" dirty="0" smtClean="0">
                <a:ea typeface="ＭＳ Ｐゴシック" charset="0"/>
                <a:cs typeface="ＭＳ Ｐゴシック" charset="0"/>
              </a:rPr>
              <a:t> concerne les poussières interstellaires. </a:t>
            </a:r>
          </a:p>
          <a:p>
            <a:r>
              <a:rPr lang="fr-FR" dirty="0" smtClean="0">
                <a:ea typeface="ＭＳ Ｐゴシック" charset="0"/>
                <a:cs typeface="ＭＳ Ｐゴシック" charset="0"/>
              </a:rPr>
              <a:t>Observé par Planck sur le ciel</a:t>
            </a:r>
            <a:r>
              <a:rPr lang="fr-FR" baseline="0" dirty="0" smtClean="0">
                <a:ea typeface="ＭＳ Ｐゴシック" charset="0"/>
                <a:cs typeface="ＭＳ Ｐゴシック" charset="0"/>
              </a:rPr>
              <a:t> entier (avant-plan). Présentes partout dans dans les galaxies. Redistribue le rayonnement UV-visible stellaire dans l’IR et le </a:t>
            </a:r>
            <a:r>
              <a:rPr lang="fr-FR" baseline="0" dirty="0" err="1" smtClean="0">
                <a:ea typeface="ＭＳ Ｐゴシック" charset="0"/>
                <a:cs typeface="ＭＳ Ｐゴシック" charset="0"/>
              </a:rPr>
              <a:t>sub-mm</a:t>
            </a:r>
            <a:r>
              <a:rPr lang="fr-FR" baseline="0" dirty="0" smtClean="0">
                <a:ea typeface="ＭＳ Ｐゴシック" charset="0"/>
                <a:cs typeface="ＭＳ Ｐゴシック" charset="0"/>
              </a:rPr>
              <a:t>.  </a:t>
            </a:r>
            <a:endParaRPr lang="fr-FR"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DejaVu Sans" charset="0"/>
              </a:defRPr>
            </a:lvl1pPr>
            <a:lvl2pPr marL="34039930" indent="-33629639"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2pPr>
            <a:lvl3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3pPr>
            <a:lvl4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4pPr>
            <a:lvl5pPr eaLnBrk="0">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5pPr>
            <a:lvl6pPr marL="410291"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6pPr>
            <a:lvl7pPr marL="820583"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7pPr>
            <a:lvl8pPr marL="1230874"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8pPr>
            <a:lvl9pPr marL="1641165" eaLnBrk="0" fontAlgn="base" hangingPunct="0">
              <a:lnSpc>
                <a:spcPct val="104000"/>
              </a:lnSpc>
              <a:spcBef>
                <a:spcPct val="0"/>
              </a:spcBef>
              <a:spcAft>
                <a:spcPct val="0"/>
              </a:spcAft>
              <a:tabLst>
                <a:tab pos="649628" algn="l"/>
                <a:tab pos="1299256" algn="l"/>
                <a:tab pos="1948884" algn="l"/>
                <a:tab pos="2598511" algn="l"/>
              </a:tabLst>
              <a:defRPr sz="2200" baseline="-25000">
                <a:solidFill>
                  <a:schemeClr val="tx1"/>
                </a:solidFill>
                <a:latin typeface="Arial" charset="0"/>
                <a:ea typeface="DejaVu Sans" charset="0"/>
                <a:cs typeface="DejaVu Sans" charset="0"/>
              </a:defRPr>
            </a:lvl9pPr>
          </a:lstStyle>
          <a:p>
            <a:pPr eaLnBrk="1"/>
            <a:fld id="{FD0BA1B0-EAA8-4E48-81D7-EDA98F4EB911}" type="slidenum">
              <a:rPr lang="en-GB" sz="1300" baseline="0">
                <a:solidFill>
                  <a:srgbClr val="000000"/>
                </a:solidFill>
                <a:latin typeface="Times New Roman" charset="0"/>
              </a:rPr>
              <a:pPr eaLnBrk="1"/>
              <a:t>12</a:t>
            </a:fld>
            <a:endParaRPr lang="en-GB" sz="1300" baseline="0">
              <a:solidFill>
                <a:srgbClr val="000000"/>
              </a:solidFill>
              <a:latin typeface="Times New Roman" charset="0"/>
            </a:endParaRPr>
          </a:p>
        </p:txBody>
      </p:sp>
      <p:sp>
        <p:nvSpPr>
          <p:cNvPr id="41987" name="Text Box 2"/>
          <p:cNvSpPr>
            <a:spLocks noGrp="1" noRot="1" noChangeAspect="1" noChangeArrowheads="1"/>
          </p:cNvSpPr>
          <p:nvPr>
            <p:ph type="sldImg"/>
          </p:nvPr>
        </p:nvSpPr>
        <p:spPr>
          <a:xfrm>
            <a:off x="1143000" y="693738"/>
            <a:ext cx="4572000" cy="3429000"/>
          </a:xfrm>
          <a:solidFill>
            <a:srgbClr val="FFFFFF"/>
          </a:solidFill>
          <a:ln>
            <a:solidFill>
              <a:srgbClr val="000000"/>
            </a:solidFill>
            <a:miter lim="800000"/>
            <a:headEnd/>
            <a:tailEnd/>
          </a:ln>
        </p:spPr>
      </p:sp>
      <p:sp>
        <p:nvSpPr>
          <p:cNvPr id="41988" name="Text Box 3"/>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r>
              <a:rPr lang="fr-FR" dirty="0" err="1" smtClean="0">
                <a:ea typeface="ＭＳ Ｐゴシック" charset="0"/>
                <a:cs typeface="ＭＳ Ｐゴシック" charset="0"/>
              </a:rPr>
              <a:t>Very</a:t>
            </a:r>
            <a:r>
              <a:rPr lang="fr-FR" dirty="0" smtClean="0">
                <a:ea typeface="ＭＳ Ｐゴシック" charset="0"/>
                <a:cs typeface="ＭＳ Ｐゴシック" charset="0"/>
              </a:rPr>
              <a:t> </a:t>
            </a:r>
            <a:r>
              <a:rPr lang="fr-FR" dirty="0" err="1" smtClean="0">
                <a:ea typeface="ＭＳ Ｐゴシック" charset="0"/>
                <a:cs typeface="ＭＳ Ｐゴシック" charset="0"/>
              </a:rPr>
              <a:t>small</a:t>
            </a:r>
            <a:r>
              <a:rPr lang="fr-FR" dirty="0" smtClean="0">
                <a:ea typeface="ＭＳ Ｐゴシック" charset="0"/>
                <a:cs typeface="ＭＳ Ｐゴシック" charset="0"/>
              </a:rPr>
              <a:t> grains: Couplage</a:t>
            </a:r>
            <a:r>
              <a:rPr lang="fr-FR" baseline="0" dirty="0" smtClean="0">
                <a:ea typeface="ＭＳ Ｐゴシック" charset="0"/>
                <a:cs typeface="ＭＳ Ｐゴシック" charset="0"/>
              </a:rPr>
              <a:t> dynamique. Et rapport S/V= 1/Rayon. Typiquement 2/3 de la surface des grains.  </a:t>
            </a:r>
          </a:p>
          <a:p>
            <a:r>
              <a:rPr lang="fr-FR" baseline="0" dirty="0" smtClean="0">
                <a:ea typeface="ＭＳ Ｐゴシック" charset="0"/>
                <a:cs typeface="ＭＳ Ｐゴシック" charset="0"/>
              </a:rPr>
              <a:t>Rôle clé formation de H2, chauffage. </a:t>
            </a:r>
            <a:endParaRPr lang="fr-FR"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sz="2200" baseline="-25000">
                <a:solidFill>
                  <a:schemeClr val="tx1"/>
                </a:solidFill>
                <a:latin typeface="Arial" charset="0"/>
                <a:ea typeface="ＭＳ Ｐゴシック" charset="0"/>
                <a:cs typeface="ＭＳ Ｐゴシック" charset="0"/>
              </a:defRPr>
            </a:lvl1pPr>
            <a:lvl2pPr marL="666723" indent="-256432" eaLnBrk="0">
              <a:tabLst>
                <a:tab pos="649628" algn="l"/>
                <a:tab pos="1299256" algn="l"/>
                <a:tab pos="1948884" algn="l"/>
                <a:tab pos="2598511" algn="l"/>
              </a:tabLst>
              <a:defRPr sz="2200" baseline="-25000">
                <a:solidFill>
                  <a:schemeClr val="tx1"/>
                </a:solidFill>
                <a:latin typeface="Arial" charset="0"/>
                <a:ea typeface="ＭＳ Ｐゴシック" charset="0"/>
              </a:defRPr>
            </a:lvl2pPr>
            <a:lvl3pPr marL="1025728" indent="-205146" eaLnBrk="0">
              <a:tabLst>
                <a:tab pos="649628" algn="l"/>
                <a:tab pos="1299256" algn="l"/>
                <a:tab pos="1948884" algn="l"/>
                <a:tab pos="2598511" algn="l"/>
              </a:tabLst>
              <a:defRPr sz="2200" baseline="-25000">
                <a:solidFill>
                  <a:schemeClr val="tx1"/>
                </a:solidFill>
                <a:latin typeface="Arial" charset="0"/>
                <a:ea typeface="ＭＳ Ｐゴシック" charset="0"/>
              </a:defRPr>
            </a:lvl3pPr>
            <a:lvl4pPr marL="1436019" indent="-205146" eaLnBrk="0">
              <a:tabLst>
                <a:tab pos="649628" algn="l"/>
                <a:tab pos="1299256" algn="l"/>
                <a:tab pos="1948884" algn="l"/>
                <a:tab pos="2598511" algn="l"/>
              </a:tabLst>
              <a:defRPr sz="2200" baseline="-25000">
                <a:solidFill>
                  <a:schemeClr val="tx1"/>
                </a:solidFill>
                <a:latin typeface="Arial" charset="0"/>
                <a:ea typeface="ＭＳ Ｐゴシック" charset="0"/>
              </a:defRPr>
            </a:lvl4pPr>
            <a:lvl5pPr marL="1846311" indent="-205146" eaLnBrk="0">
              <a:tabLst>
                <a:tab pos="649628" algn="l"/>
                <a:tab pos="1299256" algn="l"/>
                <a:tab pos="1948884" algn="l"/>
                <a:tab pos="2598511" algn="l"/>
              </a:tabLst>
              <a:defRPr sz="2200" baseline="-25000">
                <a:solidFill>
                  <a:schemeClr val="tx1"/>
                </a:solidFill>
                <a:latin typeface="Arial" charset="0"/>
                <a:ea typeface="ＭＳ Ｐゴシック" charset="0"/>
              </a:defRPr>
            </a:lvl5pPr>
            <a:lvl6pPr marL="2256602"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6pPr>
            <a:lvl7pPr marL="2666893"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7pPr>
            <a:lvl8pPr marL="3077185"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8pPr>
            <a:lvl9pPr marL="3487476" indent="-205146" defTabSz="388922" eaLnBrk="0" fontAlgn="base" hangingPunct="0">
              <a:lnSpc>
                <a:spcPct val="104000"/>
              </a:lnSpc>
              <a:spcBef>
                <a:spcPct val="0"/>
              </a:spcBef>
              <a:spcAft>
                <a:spcPct val="0"/>
              </a:spcAft>
              <a:buClr>
                <a:srgbClr val="000000"/>
              </a:buClr>
              <a:buSzPct val="45000"/>
              <a:buFont typeface="Wingdings" charset="0"/>
              <a:tabLst>
                <a:tab pos="649628" algn="l"/>
                <a:tab pos="1299256" algn="l"/>
                <a:tab pos="1948884" algn="l"/>
                <a:tab pos="2598511" algn="l"/>
              </a:tabLst>
              <a:defRPr sz="2200" baseline="-25000">
                <a:solidFill>
                  <a:schemeClr val="tx1"/>
                </a:solidFill>
                <a:latin typeface="Arial" charset="0"/>
                <a:ea typeface="ＭＳ Ｐゴシック" charset="0"/>
              </a:defRPr>
            </a:lvl9pPr>
          </a:lstStyle>
          <a:p>
            <a:pPr eaLnBrk="1"/>
            <a:fld id="{FA0720A8-AE14-2B40-A181-9344533C6B9C}" type="slidenum">
              <a:rPr lang="en-GB" sz="1300" baseline="0">
                <a:solidFill>
                  <a:srgbClr val="000000"/>
                </a:solidFill>
                <a:latin typeface="Times New Roman" charset="0"/>
              </a:rPr>
              <a:pPr eaLnBrk="1"/>
              <a:t>13</a:t>
            </a:fld>
            <a:endParaRPr lang="en-GB" sz="1300" baseline="0">
              <a:solidFill>
                <a:srgbClr val="000000"/>
              </a:solidFill>
              <a:latin typeface="Times New Roman" charset="0"/>
            </a:endParaRPr>
          </a:p>
        </p:txBody>
      </p:sp>
      <p:sp>
        <p:nvSpPr>
          <p:cNvPr id="34818" name="Rectangle 2"/>
          <p:cNvSpPr>
            <a:spLocks noGrp="1" noRot="1" noChangeAspect="1" noChangeArrowheads="1"/>
          </p:cNvSpPr>
          <p:nvPr>
            <p:ph type="sldImg"/>
          </p:nvPr>
        </p:nvSpPr>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fr-FR">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20DFB12-29D6-AA46-BAEF-9C1DEC5D83AB}" type="datetime1">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386680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F18835-C3E4-144A-BF93-F8F19E97FF62}" type="datetime1">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364736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0FEB166-9B93-224D-B685-D631070E14DB}" type="datetime1">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358017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8763" cy="1145009"/>
          </a:xfrm>
          <a:prstGeom prst="rect">
            <a:avLst/>
          </a:prstGeom>
        </p:spPr>
        <p:txBody>
          <a:bodyPr lIns="0" tIns="0" rIns="0" bIns="0" anchor="ctr"/>
          <a:lstStyle/>
          <a:p>
            <a:pPr algn="ctr"/>
            <a:endParaRPr lang="en-US" sz="40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457172" y="1604841"/>
            <a:ext cx="8228763" cy="3977484"/>
          </a:xfrm>
          <a:prstGeom prst="rect">
            <a:avLst/>
          </a:prstGeom>
        </p:spPr>
        <p:txBody>
          <a:bodyPr lIns="0" tIns="0" rIns="0" bIns="0" anchor="ctr"/>
          <a:lstStyle/>
          <a:p>
            <a:pPr algn="ctr"/>
            <a:endParaRPr lang="en-US" sz="29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63040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72481" y="275070"/>
            <a:ext cx="7807680" cy="1143480"/>
          </a:xfrm>
        </p:spPr>
        <p:txBody>
          <a:bodyPr/>
          <a:lstStyle/>
          <a:p>
            <a:r>
              <a:rPr lang="fr-FR" smtClean="0"/>
              <a:t>Cliquez et modifiez le titre</a:t>
            </a:r>
            <a:endParaRPr lang="en-US"/>
          </a:p>
        </p:txBody>
      </p:sp>
    </p:spTree>
    <p:extLst>
      <p:ext uri="{BB962C8B-B14F-4D97-AF65-F5344CB8AC3E}">
        <p14:creationId xmlns:p14="http://schemas.microsoft.com/office/powerpoint/2010/main" val="3416639720"/>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37792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718379A-B82F-4542-87B5-A70F16EDD17B}" type="datetime1">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2571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B10CBB6-73A7-7A48-9830-2AA0A33FE1D8}" type="datetime1">
              <a:rPr lang="fr-FR" smtClean="0"/>
              <a:t>14/11/17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409270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8AE4BC8-F144-9544-9051-749146A2C2EE}" type="datetime1">
              <a:rPr lang="fr-FR" smtClean="0"/>
              <a:t>14/11/17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192425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8858542-63A1-A34F-B607-7BB109FC66AB}" type="datetime1">
              <a:rPr lang="fr-FR" smtClean="0"/>
              <a:t>14/11/17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299722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CA4923B-8117-DD42-BA4E-4AEC0EB181F1}" type="datetime1">
              <a:rPr lang="fr-FR" smtClean="0"/>
              <a:t>14/11/17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161067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85F71CD-CE96-0842-B642-5E9719BE2AAA}" type="datetime1">
              <a:rPr lang="fr-FR" smtClean="0"/>
              <a:t>14/11/17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23356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69ED022-614D-5047-A2E2-5A4EBEA22A93}" type="datetime1">
              <a:rPr lang="fr-FR" smtClean="0"/>
              <a:t>14/11/17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2139578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4B7935C-8DA0-5145-833C-92A16C897881}" type="datetime1">
              <a:rPr lang="fr-FR" smtClean="0"/>
              <a:t>14/11/17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19858B-083F-48B4-BC72-FA8395439ED8}" type="slidenum">
              <a:rPr lang="fr-FR" smtClean="0"/>
              <a:t>‹#›</a:t>
            </a:fld>
            <a:endParaRPr lang="fr-FR"/>
          </a:p>
        </p:txBody>
      </p:sp>
    </p:spTree>
    <p:extLst>
      <p:ext uri="{BB962C8B-B14F-4D97-AF65-F5344CB8AC3E}">
        <p14:creationId xmlns:p14="http://schemas.microsoft.com/office/powerpoint/2010/main" val="10073316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DA1B3-377F-C140-90E4-E27268C7420F}" type="datetime1">
              <a:rPr lang="fr-FR" smtClean="0"/>
              <a:t>14/11/17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9858B-083F-48B4-BC72-FA8395439ED8}" type="slidenum">
              <a:rPr lang="fr-FR" smtClean="0"/>
              <a:t>‹#›</a:t>
            </a:fld>
            <a:endParaRPr lang="fr-FR"/>
          </a:p>
        </p:txBody>
      </p:sp>
    </p:spTree>
    <p:extLst>
      <p:ext uri="{BB962C8B-B14F-4D97-AF65-F5344CB8AC3E}">
        <p14:creationId xmlns:p14="http://schemas.microsoft.com/office/powerpoint/2010/main" val="3625812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jpeg"/><Relationship Id="rId5" Type="http://schemas.microsoft.com/office/2007/relationships/hdphoto" Target="../media/hdphoto1.wdp"/><Relationship Id="rId6" Type="http://schemas.openxmlformats.org/officeDocument/2006/relationships/image" Target="../media/image13.pn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jpeg"/><Relationship Id="rId5" Type="http://schemas.openxmlformats.org/officeDocument/2006/relationships/image" Target="../media/image22.tiff"/><Relationship Id="rId6"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package" Target="../embeddings/Document_Microsoft_Word2.docx"/><Relationship Id="rId5"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package" Target="../embeddings/Document_Microsoft_Word3.docx"/><Relationship Id="rId5"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package" Target="../embeddings/Document_Microsoft_Word4.docx"/><Relationship Id="rId5" Type="http://schemas.openxmlformats.org/officeDocument/2006/relationships/image" Target="../media/image2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0.pn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package" Target="../embeddings/Document_Microsoft_Word5.docx"/><Relationship Id="rId5" Type="http://schemas.openxmlformats.org/officeDocument/2006/relationships/image" Target="../media/image26.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package" Target="../embeddings/Document_Microsoft_Word6.docx"/><Relationship Id="rId5" Type="http://schemas.openxmlformats.org/officeDocument/2006/relationships/image" Target="../media/image50.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package" Target="../embeddings/Document_Microsoft_Word7.docx"/><Relationship Id="rId5" Type="http://schemas.openxmlformats.org/officeDocument/2006/relationships/image" Target="../media/image50.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tiff"/><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package" Target="../embeddings/Document_Microsoft_Word8.docx"/><Relationship Id="rId5" Type="http://schemas.openxmlformats.org/officeDocument/2006/relationships/image" Target="../media/image58.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package" Target="../embeddings/Document_Microsoft_Word9.docx"/><Relationship Id="rId5" Type="http://schemas.openxmlformats.org/officeDocument/2006/relationships/image" Target="../media/image58.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7.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package" Target="../embeddings/Document_Microsoft_Word10.docx"/><Relationship Id="rId5" Type="http://schemas.openxmlformats.org/officeDocument/2006/relationships/image" Target="../media/image58.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tiff"/><Relationship Id="rId7"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3" Type="http://schemas.openxmlformats.org/officeDocument/2006/relationships/package" Target="../embeddings/Document_Microsoft_Word11.docx"/><Relationship Id="rId4" Type="http://schemas.openxmlformats.org/officeDocument/2006/relationships/image" Target="../media/image77.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package" Target="../embeddings/Feuille_Microsoft_Excel12.xlsx"/><Relationship Id="rId5" Type="http://schemas.openxmlformats.org/officeDocument/2006/relationships/image" Target="../media/image87.e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tiff"/><Relationship Id="rId3" Type="http://schemas.openxmlformats.org/officeDocument/2006/relationships/image" Target="../media/image8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tiff"/><Relationship Id="rId7" Type="http://schemas.openxmlformats.org/officeDocument/2006/relationships/image" Target="../media/image94.tiff"/><Relationship Id="rId8" Type="http://schemas.openxmlformats.org/officeDocument/2006/relationships/image" Target="../media/image95.tif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package" Target="../embeddings/Document_Microsoft_Word1.docx"/><Relationship Id="rId4"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9" name="Rectangle 2"/>
          <p:cNvSpPr>
            <a:spLocks noChangeArrowheads="1"/>
          </p:cNvSpPr>
          <p:nvPr/>
        </p:nvSpPr>
        <p:spPr bwMode="auto">
          <a:xfrm>
            <a:off x="179512" y="1630301"/>
            <a:ext cx="8640960" cy="6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40000"/>
              </a:lnSpc>
            </a:pPr>
            <a:r>
              <a:rPr lang="fr-FR" altLang="fr-FR" sz="2000" dirty="0" smtClean="0">
                <a:sym typeface="Wingdings" pitchFamily="2" charset="2"/>
              </a:rPr>
              <a:t>Alain Abergel</a:t>
            </a:r>
            <a:r>
              <a:rPr lang="fr-FR" altLang="fr-FR" sz="2000" dirty="0">
                <a:sym typeface="Wingdings" pitchFamily="2" charset="2"/>
              </a:rPr>
              <a:t> </a:t>
            </a:r>
            <a:r>
              <a:rPr lang="fr-FR" altLang="fr-FR" sz="2000" dirty="0" smtClean="0">
                <a:sym typeface="Wingdings" pitchFamily="2" charset="2"/>
              </a:rPr>
              <a:t>(IAS)</a:t>
            </a:r>
          </a:p>
          <a:p>
            <a:pPr algn="ctr" eaLnBrk="1" hangingPunct="1">
              <a:lnSpc>
                <a:spcPct val="140000"/>
              </a:lnSpc>
            </a:pPr>
            <a:endParaRPr lang="fr-FR" sz="1600" i="1" dirty="0" smtClean="0"/>
          </a:p>
          <a:p>
            <a:pPr algn="ctr" eaLnBrk="1" hangingPunct="1">
              <a:lnSpc>
                <a:spcPct val="140000"/>
              </a:lnSpc>
            </a:pPr>
            <a:r>
              <a:rPr lang="fr-FR" sz="1600" b="1" dirty="0" smtClean="0"/>
              <a:t>CSNSM</a:t>
            </a:r>
            <a:r>
              <a:rPr lang="fr-FR" sz="1600" dirty="0" smtClean="0"/>
              <a:t>: C</a:t>
            </a:r>
            <a:r>
              <a:rPr lang="fr-FR" sz="1600" dirty="0"/>
              <a:t>. </a:t>
            </a:r>
            <a:r>
              <a:rPr lang="fr-FR" sz="1600" dirty="0" err="1"/>
              <a:t>Engrand</a:t>
            </a:r>
            <a:r>
              <a:rPr lang="fr-FR" sz="1600" dirty="0"/>
              <a:t> J. Duprat M. </a:t>
            </a:r>
            <a:r>
              <a:rPr lang="fr-FR" sz="1600" dirty="0" smtClean="0"/>
              <a:t>Godard</a:t>
            </a:r>
          </a:p>
          <a:p>
            <a:pPr algn="ctr" eaLnBrk="1" hangingPunct="1">
              <a:lnSpc>
                <a:spcPct val="140000"/>
              </a:lnSpc>
            </a:pPr>
            <a:r>
              <a:rPr lang="fr-FR" sz="1600" dirty="0" smtClean="0"/>
              <a:t>L</a:t>
            </a:r>
            <a:r>
              <a:rPr lang="fr-FR" sz="1600" dirty="0"/>
              <a:t>. </a:t>
            </a:r>
            <a:r>
              <a:rPr lang="fr-FR" sz="1600" dirty="0" err="1"/>
              <a:t>Delauche</a:t>
            </a:r>
            <a:r>
              <a:rPr lang="fr-FR" sz="1600" dirty="0"/>
              <a:t> L. </a:t>
            </a:r>
            <a:r>
              <a:rPr lang="fr-FR" sz="1600" dirty="0" err="1"/>
              <a:t>Delbecq</a:t>
            </a:r>
            <a:r>
              <a:rPr lang="fr-FR" sz="1600" dirty="0"/>
              <a:t> D. Le Du J. </a:t>
            </a:r>
            <a:r>
              <a:rPr lang="fr-FR" sz="1600" dirty="0" err="1"/>
              <a:t>Bourcois</a:t>
            </a:r>
            <a:r>
              <a:rPr lang="fr-FR" sz="1600" dirty="0"/>
              <a:t> C. Baumier C. Bachelet F. Fortuna </a:t>
            </a:r>
            <a:endParaRPr lang="fr-FR" sz="1600" dirty="0" smtClean="0"/>
          </a:p>
          <a:p>
            <a:pPr algn="ctr" eaLnBrk="1" hangingPunct="1">
              <a:lnSpc>
                <a:spcPct val="140000"/>
              </a:lnSpc>
            </a:pPr>
            <a:endParaRPr lang="fr-FR" sz="800" dirty="0" smtClean="0"/>
          </a:p>
          <a:p>
            <a:pPr algn="ctr" eaLnBrk="1" hangingPunct="1">
              <a:lnSpc>
                <a:spcPct val="140000"/>
              </a:lnSpc>
            </a:pPr>
            <a:r>
              <a:rPr lang="fr-FR" sz="1600" b="1" dirty="0" smtClean="0"/>
              <a:t>IAS</a:t>
            </a:r>
            <a:r>
              <a:rPr lang="fr-FR" sz="1600" dirty="0" smtClean="0"/>
              <a:t>: </a:t>
            </a:r>
            <a:r>
              <a:rPr lang="fr-FR" sz="1600" dirty="0" err="1" smtClean="0"/>
              <a:t>A.Abergel</a:t>
            </a:r>
            <a:r>
              <a:rPr lang="fr-FR" sz="1600" dirty="0" smtClean="0"/>
              <a:t> </a:t>
            </a:r>
            <a:r>
              <a:rPr lang="fr-FR" sz="1600" dirty="0"/>
              <a:t>A. </a:t>
            </a:r>
            <a:r>
              <a:rPr lang="fr-FR" sz="1600" dirty="0" err="1"/>
              <a:t>Aleon</a:t>
            </a:r>
            <a:r>
              <a:rPr lang="fr-FR" sz="1600" dirty="0"/>
              <a:t> R. </a:t>
            </a:r>
            <a:r>
              <a:rPr lang="fr-FR" sz="1600" dirty="0" err="1"/>
              <a:t>Brunetto</a:t>
            </a:r>
            <a:r>
              <a:rPr lang="fr-FR" sz="1600" dirty="0"/>
              <a:t> </a:t>
            </a:r>
            <a:r>
              <a:rPr lang="fr-FR" sz="1600" dirty="0" smtClean="0"/>
              <a:t>E</a:t>
            </a:r>
            <a:r>
              <a:rPr lang="fr-FR" sz="1600" dirty="0"/>
              <a:t>. Dartois E. </a:t>
            </a:r>
            <a:r>
              <a:rPr lang="fr-FR" sz="1600" dirty="0" err="1"/>
              <a:t>Habart</a:t>
            </a:r>
            <a:r>
              <a:rPr lang="fr-FR" sz="1600" dirty="0"/>
              <a:t> A. Jones </a:t>
            </a:r>
            <a:endParaRPr lang="fr-FR" sz="1600" dirty="0" smtClean="0"/>
          </a:p>
          <a:p>
            <a:pPr algn="ctr" eaLnBrk="1" hangingPunct="1">
              <a:lnSpc>
                <a:spcPct val="140000"/>
              </a:lnSpc>
            </a:pPr>
            <a:r>
              <a:rPr lang="fr-FR" sz="1600" dirty="0" smtClean="0"/>
              <a:t>M</a:t>
            </a:r>
            <a:r>
              <a:rPr lang="fr-FR" sz="1600" dirty="0"/>
              <a:t>.-A. </a:t>
            </a:r>
            <a:r>
              <a:rPr lang="fr-FR" sz="1600" dirty="0" err="1"/>
              <a:t>Miville-Deschênes</a:t>
            </a:r>
            <a:r>
              <a:rPr lang="fr-FR" sz="1600" dirty="0"/>
              <a:t> M. Olivier L. </a:t>
            </a:r>
            <a:r>
              <a:rPr lang="fr-FR" sz="1600" dirty="0" err="1"/>
              <a:t>Verstraete</a:t>
            </a:r>
            <a:r>
              <a:rPr lang="fr-FR" sz="1600" dirty="0"/>
              <a:t> N. </a:t>
            </a:r>
            <a:r>
              <a:rPr lang="fr-FR" sz="1600" dirty="0" err="1"/>
              <a:t>Ysard</a:t>
            </a:r>
            <a:r>
              <a:rPr lang="fr-FR" sz="1600" dirty="0"/>
              <a:t> </a:t>
            </a:r>
            <a:r>
              <a:rPr lang="fr-FR" sz="1600" dirty="0" smtClean="0"/>
              <a:t>Z</a:t>
            </a:r>
            <a:r>
              <a:rPr lang="fr-FR" sz="1600" dirty="0"/>
              <a:t>. </a:t>
            </a:r>
            <a:r>
              <a:rPr lang="fr-FR" sz="1600" dirty="0" err="1"/>
              <a:t>Djouadi</a:t>
            </a:r>
            <a:r>
              <a:rPr lang="fr-FR" sz="1600" dirty="0"/>
              <a:t> </a:t>
            </a:r>
          </a:p>
          <a:p>
            <a:pPr algn="ctr" eaLnBrk="1" hangingPunct="1">
              <a:lnSpc>
                <a:spcPct val="140000"/>
              </a:lnSpc>
            </a:pPr>
            <a:r>
              <a:rPr lang="fr-FR" sz="1600" dirty="0" smtClean="0"/>
              <a:t>O</a:t>
            </a:r>
            <a:r>
              <a:rPr lang="fr-FR" sz="1600" dirty="0"/>
              <a:t>. </a:t>
            </a:r>
            <a:r>
              <a:rPr lang="fr-FR" sz="1600" dirty="0" err="1"/>
              <a:t>Mivumbi</a:t>
            </a:r>
            <a:r>
              <a:rPr lang="fr-FR" sz="1600" dirty="0"/>
              <a:t> P. Duret K. </a:t>
            </a:r>
            <a:r>
              <a:rPr lang="fr-FR" sz="1600" dirty="0" err="1"/>
              <a:t>Dassas</a:t>
            </a:r>
            <a:r>
              <a:rPr lang="fr-FR" sz="1600" dirty="0"/>
              <a:t> C. </a:t>
            </a:r>
            <a:r>
              <a:rPr lang="fr-FR" sz="1600" dirty="0" err="1" smtClean="0"/>
              <a:t>Cossou</a:t>
            </a:r>
            <a:r>
              <a:rPr lang="fr-FR" sz="1600" dirty="0" smtClean="0"/>
              <a:t> </a:t>
            </a:r>
          </a:p>
          <a:p>
            <a:pPr algn="ctr" eaLnBrk="1" hangingPunct="1">
              <a:lnSpc>
                <a:spcPct val="140000"/>
              </a:lnSpc>
            </a:pPr>
            <a:endParaRPr lang="fr-FR" sz="800" dirty="0" smtClean="0"/>
          </a:p>
          <a:p>
            <a:pPr algn="ctr" eaLnBrk="1" hangingPunct="1">
              <a:lnSpc>
                <a:spcPct val="140000"/>
              </a:lnSpc>
            </a:pPr>
            <a:r>
              <a:rPr lang="fr-FR" sz="1600" b="1" dirty="0" smtClean="0"/>
              <a:t>IPNO</a:t>
            </a:r>
            <a:r>
              <a:rPr lang="fr-FR" sz="1600" dirty="0" smtClean="0"/>
              <a:t>: </a:t>
            </a:r>
            <a:r>
              <a:rPr lang="fr-FR" sz="1600" dirty="0"/>
              <a:t>M. Chabot G. Martinet </a:t>
            </a:r>
            <a:r>
              <a:rPr lang="fr-FR" sz="1600" dirty="0" err="1"/>
              <a:t>S.Bouneau</a:t>
            </a:r>
            <a:r>
              <a:rPr lang="fr-FR" sz="1600" dirty="0"/>
              <a:t> N. De </a:t>
            </a:r>
            <a:r>
              <a:rPr lang="fr-FR" sz="1600" dirty="0" err="1"/>
              <a:t>Sereville</a:t>
            </a:r>
            <a:r>
              <a:rPr lang="fr-FR" sz="1600" dirty="0"/>
              <a:t> F. </a:t>
            </a:r>
            <a:r>
              <a:rPr lang="fr-FR" sz="1600" dirty="0" err="1"/>
              <a:t>Hamache</a:t>
            </a:r>
            <a:r>
              <a:rPr lang="fr-FR" sz="1600" dirty="0"/>
              <a:t> </a:t>
            </a:r>
            <a:endParaRPr lang="fr-FR" sz="1600" dirty="0" smtClean="0"/>
          </a:p>
          <a:p>
            <a:pPr algn="ctr" eaLnBrk="1" hangingPunct="1">
              <a:lnSpc>
                <a:spcPct val="140000"/>
              </a:lnSpc>
            </a:pPr>
            <a:r>
              <a:rPr lang="fr-FR" sz="1600" dirty="0" smtClean="0"/>
              <a:t>+ </a:t>
            </a:r>
            <a:r>
              <a:rPr lang="fr-FR" sz="1600" dirty="0" err="1" smtClean="0"/>
              <a:t>technical</a:t>
            </a:r>
            <a:r>
              <a:rPr lang="fr-FR" sz="1600" dirty="0" smtClean="0"/>
              <a:t> staff</a:t>
            </a:r>
          </a:p>
          <a:p>
            <a:pPr algn="ctr" eaLnBrk="1" hangingPunct="1">
              <a:lnSpc>
                <a:spcPct val="140000"/>
              </a:lnSpc>
            </a:pPr>
            <a:endParaRPr lang="fr-FR" sz="800" dirty="0" smtClean="0"/>
          </a:p>
          <a:p>
            <a:pPr algn="ctr" eaLnBrk="1" hangingPunct="1">
              <a:lnSpc>
                <a:spcPct val="140000"/>
              </a:lnSpc>
            </a:pPr>
            <a:r>
              <a:rPr lang="fr-FR" sz="1600" b="1" dirty="0" err="1" smtClean="0"/>
              <a:t>SAp</a:t>
            </a:r>
            <a:r>
              <a:rPr lang="fr-FR" sz="1600" b="1" dirty="0" smtClean="0"/>
              <a:t>/AIM</a:t>
            </a:r>
            <a:r>
              <a:rPr lang="fr-FR" sz="1600" dirty="0" smtClean="0"/>
              <a:t>: P</a:t>
            </a:r>
            <a:r>
              <a:rPr lang="fr-FR" sz="1600" dirty="0"/>
              <a:t>. Bouchet D. </a:t>
            </a:r>
            <a:r>
              <a:rPr lang="fr-FR" sz="1600" dirty="0" err="1"/>
              <a:t>Dicken</a:t>
            </a:r>
            <a:r>
              <a:rPr lang="fr-FR" sz="1600" dirty="0"/>
              <a:t> S. </a:t>
            </a:r>
            <a:r>
              <a:rPr lang="fr-FR" sz="1600" dirty="0" err="1"/>
              <a:t>Fromang</a:t>
            </a:r>
            <a:r>
              <a:rPr lang="fr-FR" sz="1600" dirty="0"/>
              <a:t> P.-O. </a:t>
            </a:r>
            <a:r>
              <a:rPr lang="fr-FR" sz="1600" dirty="0" err="1"/>
              <a:t>Lagage</a:t>
            </a:r>
            <a:r>
              <a:rPr lang="fr-FR" sz="1600" dirty="0"/>
              <a:t> E. Pantin P. </a:t>
            </a:r>
            <a:r>
              <a:rPr lang="fr-FR" sz="1600" dirty="0" err="1" smtClean="0"/>
              <a:t>Tremblin</a:t>
            </a:r>
            <a:endParaRPr lang="fr-FR" sz="1600" dirty="0"/>
          </a:p>
          <a:p>
            <a:pPr algn="ctr" eaLnBrk="1" hangingPunct="1">
              <a:lnSpc>
                <a:spcPct val="140000"/>
              </a:lnSpc>
            </a:pPr>
            <a:r>
              <a:rPr lang="fr-FR" sz="1600" dirty="0" smtClean="0"/>
              <a:t> </a:t>
            </a:r>
            <a:r>
              <a:rPr lang="fr-FR" sz="1600" dirty="0"/>
              <a:t>A. Coulais R. </a:t>
            </a:r>
            <a:r>
              <a:rPr lang="fr-FR" sz="1600" dirty="0" err="1" smtClean="0"/>
              <a:t>Gastaud</a:t>
            </a:r>
            <a:endParaRPr lang="fr-FR" sz="1600" dirty="0" smtClean="0"/>
          </a:p>
          <a:p>
            <a:pPr algn="ctr" eaLnBrk="1" hangingPunct="1">
              <a:lnSpc>
                <a:spcPct val="140000"/>
              </a:lnSpc>
            </a:pPr>
            <a:endParaRPr lang="fr-FR" sz="1600" dirty="0"/>
          </a:p>
          <a:p>
            <a:pPr algn="ctr" eaLnBrk="1" hangingPunct="1">
              <a:lnSpc>
                <a:spcPct val="140000"/>
              </a:lnSpc>
            </a:pPr>
            <a:r>
              <a:rPr lang="fr-FR" sz="1600" dirty="0" err="1" smtClean="0"/>
              <a:t>Also</a:t>
            </a:r>
            <a:r>
              <a:rPr lang="fr-FR" sz="1600" dirty="0" smtClean="0"/>
              <a:t>: Maison de la Simulation, Soleil,</a:t>
            </a:r>
            <a:r>
              <a:rPr lang="fr-FR" sz="1600" dirty="0"/>
              <a:t> </a:t>
            </a:r>
            <a:r>
              <a:rPr lang="fr-FR" sz="1600" dirty="0" smtClean="0"/>
              <a:t>ISMO  </a:t>
            </a:r>
            <a:endParaRPr lang="fr-FR" altLang="fr-FR" sz="1600" dirty="0" smtClean="0">
              <a:sym typeface="Wingdings" pitchFamily="2" charset="2"/>
            </a:endParaRPr>
          </a:p>
          <a:p>
            <a:pPr algn="ctr" eaLnBrk="1" hangingPunct="1">
              <a:lnSpc>
                <a:spcPct val="140000"/>
              </a:lnSpc>
            </a:pPr>
            <a:endParaRPr lang="fr-FR" altLang="fr-FR" sz="2000" dirty="0">
              <a:sym typeface="Wingdings" pitchFamily="2" charset="2"/>
            </a:endParaRPr>
          </a:p>
          <a:p>
            <a:pPr algn="ctr" eaLnBrk="1" hangingPunct="1">
              <a:lnSpc>
                <a:spcPct val="140000"/>
              </a:lnSpc>
            </a:pPr>
            <a:r>
              <a:rPr lang="fr-FR" altLang="fr-FR" sz="2000" dirty="0" smtClean="0">
                <a:sym typeface="Wingdings" pitchFamily="2" charset="2"/>
              </a:rPr>
              <a:t> </a:t>
            </a:r>
          </a:p>
          <a:p>
            <a:pPr eaLnBrk="1" hangingPunct="1"/>
            <a:endParaRPr lang="fr-FR" altLang="fr-FR" dirty="0">
              <a:sym typeface="Wingdings" pitchFamily="2" charset="2"/>
            </a:endParaRPr>
          </a:p>
          <a:p>
            <a:pPr eaLnBrk="1" hangingPunct="1"/>
            <a:endParaRPr lang="fr-FR" altLang="fr-FR" dirty="0">
              <a:sym typeface="Wingdings" pitchFamily="2" charset="2"/>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1</a:t>
            </a:fld>
            <a:endParaRPr lang="fr-FR"/>
          </a:p>
        </p:txBody>
      </p:sp>
      <p:sp>
        <p:nvSpPr>
          <p:cNvPr id="6" name="Text Box 2"/>
          <p:cNvSpPr txBox="1">
            <a:spLocks noChangeArrowheads="1"/>
          </p:cNvSpPr>
          <p:nvPr/>
        </p:nvSpPr>
        <p:spPr bwMode="auto">
          <a:xfrm>
            <a:off x="827584" y="260648"/>
            <a:ext cx="7704856" cy="1368152"/>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Evolution of matter from the interstellar medium to </a:t>
            </a:r>
            <a:r>
              <a:rPr lang="en-GB" sz="2700" baseline="0" dirty="0" err="1">
                <a:solidFill>
                  <a:srgbClr val="000000"/>
                </a:solidFill>
                <a:latin typeface="Bitstream Charter" charset="0"/>
              </a:rPr>
              <a:t>exoplanets</a:t>
            </a:r>
            <a:r>
              <a:rPr lang="en-GB" sz="2700" baseline="0" dirty="0">
                <a:solidFill>
                  <a:srgbClr val="000000"/>
                </a:solidFill>
                <a:latin typeface="Bitstream Charter" charset="0"/>
              </a:rPr>
              <a:t> with the JWST </a:t>
            </a:r>
            <a:endParaRPr lang="en-GB" sz="2700" baseline="0" dirty="0" smtClean="0">
              <a:solidFill>
                <a:srgbClr val="000000"/>
              </a:solidFill>
              <a:latin typeface="Bitstream Charter" charset="0"/>
            </a:endParaRPr>
          </a:p>
          <a:p>
            <a:pPr algn="ctr" eaLnBrk="1">
              <a:lnSpc>
                <a:spcPct val="101000"/>
              </a:lnSpc>
            </a:pPr>
            <a:endParaRPr lang="en-GB" sz="1100" baseline="0" dirty="0" smtClean="0">
              <a:solidFill>
                <a:srgbClr val="000000"/>
              </a:solidFill>
              <a:latin typeface="Bitstream Charter" charset="0"/>
            </a:endParaRPr>
          </a:p>
          <a:p>
            <a:pPr algn="ctr" eaLnBrk="1">
              <a:lnSpc>
                <a:spcPct val="101000"/>
              </a:lnSpc>
            </a:pPr>
            <a:r>
              <a:rPr lang="en-GB" sz="2000" baseline="0" dirty="0" err="1" smtClean="0">
                <a:solidFill>
                  <a:srgbClr val="000000"/>
                </a:solidFill>
                <a:latin typeface="Bitstream Charter" charset="0"/>
              </a:rPr>
              <a:t>Etat</a:t>
            </a:r>
            <a:r>
              <a:rPr lang="en-GB" sz="2000" baseline="0" dirty="0" smtClean="0">
                <a:solidFill>
                  <a:srgbClr val="000000"/>
                </a:solidFill>
                <a:latin typeface="Bitstream Charter" charset="0"/>
              </a:rPr>
              <a:t> </a:t>
            </a:r>
            <a:r>
              <a:rPr lang="en-GB" sz="2000" baseline="0" dirty="0" err="1" smtClean="0">
                <a:solidFill>
                  <a:srgbClr val="000000"/>
                </a:solidFill>
                <a:latin typeface="Bitstream Charter" charset="0"/>
              </a:rPr>
              <a:t>d’avancement</a:t>
            </a:r>
            <a:r>
              <a:rPr lang="en-GB" sz="2000" baseline="0" dirty="0" smtClean="0">
                <a:solidFill>
                  <a:srgbClr val="000000"/>
                </a:solidFill>
                <a:latin typeface="Bitstream Charter" charset="0"/>
              </a:rPr>
              <a:t> au 15 </a:t>
            </a:r>
            <a:r>
              <a:rPr lang="en-GB" sz="2000" baseline="0" dirty="0" err="1" smtClean="0">
                <a:solidFill>
                  <a:srgbClr val="000000"/>
                </a:solidFill>
                <a:latin typeface="Bitstream Charter" charset="0"/>
              </a:rPr>
              <a:t>novembre</a:t>
            </a:r>
            <a:r>
              <a:rPr lang="en-GB" sz="2000" baseline="0" dirty="0" smtClean="0">
                <a:solidFill>
                  <a:srgbClr val="000000"/>
                </a:solidFill>
                <a:latin typeface="Bitstream Charter" charset="0"/>
              </a:rPr>
              <a:t> 2017 </a:t>
            </a:r>
            <a:endParaRPr lang="en-GB" sz="2000" baseline="0" dirty="0">
              <a:solidFill>
                <a:srgbClr val="000000"/>
              </a:solidFill>
              <a:latin typeface="Bitstream Charter" charset="0"/>
            </a:endParaRPr>
          </a:p>
        </p:txBody>
      </p:sp>
    </p:spTree>
    <p:extLst>
      <p:ext uri="{BB962C8B-B14F-4D97-AF65-F5344CB8AC3E}">
        <p14:creationId xmlns:p14="http://schemas.microsoft.com/office/powerpoint/2010/main" val="24126511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0" y="908720"/>
            <a:ext cx="9036496" cy="5509201"/>
          </a:xfrm>
          <a:prstGeom prst="rect">
            <a:avLst/>
          </a:prstGeom>
          <a:noFill/>
        </p:spPr>
        <p:txBody>
          <a:bodyPr wrap="square" rtlCol="0">
            <a:spAutoFit/>
          </a:bodyPr>
          <a:lstStyle/>
          <a:p>
            <a:pPr marL="285750" indent="-285750">
              <a:buFontTx/>
              <a:buChar char="-"/>
            </a:pPr>
            <a:endParaRPr lang="fr-FR" sz="1600" dirty="0" smtClean="0">
              <a:latin typeface="Arial"/>
              <a:cs typeface="Arial"/>
            </a:endParaRPr>
          </a:p>
          <a:p>
            <a:pPr marL="285750" indent="-285750" algn="just">
              <a:buFontTx/>
              <a:buChar char="-"/>
            </a:pPr>
            <a:r>
              <a:rPr lang="fr-FR" sz="1600" dirty="0" smtClean="0">
                <a:latin typeface="Arial"/>
                <a:cs typeface="Arial"/>
              </a:rPr>
              <a:t>Participation to the MIRI consortium for </a:t>
            </a:r>
            <a:r>
              <a:rPr lang="fr-FR" sz="1600" dirty="0">
                <a:latin typeface="Arial"/>
                <a:cs typeface="Arial"/>
              </a:rPr>
              <a:t>the </a:t>
            </a:r>
            <a:r>
              <a:rPr lang="fr-FR" sz="1600" dirty="0" err="1" smtClean="0">
                <a:latin typeface="Arial"/>
                <a:cs typeface="Arial"/>
              </a:rPr>
              <a:t>definition</a:t>
            </a:r>
            <a:r>
              <a:rPr lang="fr-FR" sz="1600" dirty="0" smtClean="0">
                <a:latin typeface="Arial"/>
                <a:cs typeface="Arial"/>
              </a:rPr>
              <a:t> of </a:t>
            </a:r>
            <a:r>
              <a:rPr lang="fr-FR" sz="1600" dirty="0" err="1" smtClean="0">
                <a:latin typeface="Arial"/>
                <a:cs typeface="Arial"/>
              </a:rPr>
              <a:t>Guaranteed</a:t>
            </a:r>
            <a:r>
              <a:rPr lang="fr-FR" sz="1600" dirty="0" smtClean="0">
                <a:latin typeface="Arial"/>
                <a:cs typeface="Arial"/>
              </a:rPr>
              <a:t> Time Observations (GTO)</a:t>
            </a:r>
            <a:r>
              <a:rPr lang="fr-FR" sz="1600" dirty="0">
                <a:latin typeface="Arial"/>
                <a:cs typeface="Arial"/>
              </a:rPr>
              <a:t> </a:t>
            </a:r>
            <a:r>
              <a:rPr lang="fr-FR" sz="1600" dirty="0" smtClean="0">
                <a:latin typeface="Arial"/>
                <a:cs typeface="Arial"/>
              </a:rPr>
              <a:t>: </a:t>
            </a:r>
          </a:p>
          <a:p>
            <a:pPr lvl="1" algn="just"/>
            <a:r>
              <a:rPr lang="fr-FR" sz="1600" dirty="0">
                <a:latin typeface="Arial"/>
                <a:cs typeface="Arial"/>
              </a:rPr>
              <a:t>	</a:t>
            </a:r>
            <a:endParaRPr lang="fr-FR" sz="1600" dirty="0" smtClean="0">
              <a:latin typeface="Arial"/>
              <a:cs typeface="Arial"/>
            </a:endParaRPr>
          </a:p>
          <a:p>
            <a:pPr lvl="1" algn="just"/>
            <a:r>
              <a:rPr lang="fr-FR" sz="1600" dirty="0">
                <a:latin typeface="Arial"/>
                <a:cs typeface="Arial"/>
              </a:rPr>
              <a:t>	</a:t>
            </a:r>
            <a:r>
              <a:rPr lang="fr-FR" sz="1600" dirty="0" err="1" smtClean="0">
                <a:latin typeface="Arial"/>
                <a:cs typeface="Arial"/>
              </a:rPr>
              <a:t>Exoplanets</a:t>
            </a:r>
            <a:r>
              <a:rPr lang="fr-FR" sz="1600" dirty="0" smtClean="0">
                <a:latin typeface="Arial"/>
                <a:cs typeface="Arial"/>
              </a:rPr>
              <a:t> (115 </a:t>
            </a:r>
            <a:r>
              <a:rPr lang="fr-FR" sz="1600" dirty="0" err="1" smtClean="0">
                <a:latin typeface="Arial"/>
                <a:cs typeface="Arial"/>
              </a:rPr>
              <a:t>hours</a:t>
            </a:r>
            <a:r>
              <a:rPr lang="fr-FR" sz="1600" dirty="0" smtClean="0">
                <a:latin typeface="Arial"/>
                <a:cs typeface="Arial"/>
              </a:rPr>
              <a:t>)</a:t>
            </a:r>
          </a:p>
          <a:p>
            <a:pPr lvl="2" algn="just"/>
            <a:r>
              <a:rPr lang="fr-FR" sz="1600" dirty="0" err="1" smtClean="0">
                <a:latin typeface="Arial"/>
                <a:cs typeface="Arial"/>
              </a:rPr>
              <a:t>Disks</a:t>
            </a:r>
            <a:r>
              <a:rPr lang="fr-FR" sz="1600" dirty="0" smtClean="0">
                <a:latin typeface="Arial"/>
                <a:cs typeface="Arial"/>
              </a:rPr>
              <a:t> (105 </a:t>
            </a:r>
            <a:r>
              <a:rPr lang="fr-FR" sz="1600" dirty="0" err="1" smtClean="0">
                <a:latin typeface="Arial"/>
                <a:cs typeface="Arial"/>
              </a:rPr>
              <a:t>hours</a:t>
            </a:r>
            <a:r>
              <a:rPr lang="fr-FR" sz="1600" dirty="0" smtClean="0">
                <a:latin typeface="Arial"/>
                <a:cs typeface="Arial"/>
              </a:rPr>
              <a:t>)</a:t>
            </a:r>
          </a:p>
          <a:p>
            <a:pPr lvl="2" algn="just"/>
            <a:r>
              <a:rPr lang="fr-FR" sz="1600" dirty="0" smtClean="0">
                <a:latin typeface="Arial"/>
                <a:cs typeface="Arial"/>
              </a:rPr>
              <a:t>Photodissociation </a:t>
            </a:r>
            <a:r>
              <a:rPr lang="fr-FR" sz="1600" dirty="0" err="1" smtClean="0">
                <a:latin typeface="Arial"/>
                <a:cs typeface="Arial"/>
              </a:rPr>
              <a:t>Regions</a:t>
            </a:r>
            <a:r>
              <a:rPr lang="fr-FR" sz="1600" dirty="0" smtClean="0">
                <a:latin typeface="Arial"/>
                <a:cs typeface="Arial"/>
              </a:rPr>
              <a:t> (42 </a:t>
            </a:r>
            <a:r>
              <a:rPr lang="fr-FR" sz="1600" dirty="0" err="1" smtClean="0">
                <a:latin typeface="Arial"/>
                <a:cs typeface="Arial"/>
              </a:rPr>
              <a:t>hours</a:t>
            </a:r>
            <a:r>
              <a:rPr lang="fr-FR" sz="1600" dirty="0" smtClean="0">
                <a:latin typeface="Arial"/>
                <a:cs typeface="Arial"/>
              </a:rPr>
              <a:t>)</a:t>
            </a:r>
          </a:p>
          <a:p>
            <a:pPr lvl="2" algn="just"/>
            <a:endParaRPr lang="fr-FR" sz="1600" dirty="0">
              <a:latin typeface="Arial"/>
              <a:cs typeface="Arial"/>
              <a:sym typeface="Wingdings"/>
            </a:endParaRPr>
          </a:p>
          <a:p>
            <a:pPr lvl="2" algn="just"/>
            <a:r>
              <a:rPr lang="fr-FR" sz="1600" dirty="0">
                <a:latin typeface="Arial"/>
                <a:cs typeface="Arial"/>
                <a:sym typeface="Wingdings"/>
              </a:rPr>
              <a:t> Final </a:t>
            </a:r>
            <a:r>
              <a:rPr lang="fr-FR" sz="1600" dirty="0" err="1">
                <a:latin typeface="Arial"/>
                <a:cs typeface="Arial"/>
                <a:sym typeface="Wingdings"/>
              </a:rPr>
              <a:t>submission</a:t>
            </a:r>
            <a:r>
              <a:rPr lang="fr-FR" sz="1600" dirty="0">
                <a:latin typeface="Arial"/>
                <a:cs typeface="Arial"/>
                <a:sym typeface="Wingdings"/>
              </a:rPr>
              <a:t> </a:t>
            </a:r>
            <a:r>
              <a:rPr lang="fr-FR" sz="1600" dirty="0" err="1" smtClean="0">
                <a:latin typeface="Arial"/>
                <a:cs typeface="Arial"/>
                <a:sym typeface="Wingdings"/>
              </a:rPr>
              <a:t>November</a:t>
            </a:r>
            <a:r>
              <a:rPr lang="fr-FR" sz="1600" dirty="0" smtClean="0">
                <a:latin typeface="Arial"/>
                <a:cs typeface="Arial"/>
                <a:sym typeface="Wingdings"/>
              </a:rPr>
              <a:t> </a:t>
            </a:r>
            <a:r>
              <a:rPr lang="fr-FR" sz="1600" dirty="0">
                <a:latin typeface="Arial"/>
                <a:cs typeface="Arial"/>
                <a:sym typeface="Wingdings"/>
              </a:rPr>
              <a:t>30, 2017</a:t>
            </a:r>
            <a:endParaRPr lang="fr-FR" sz="1600" dirty="0">
              <a:latin typeface="Arial"/>
              <a:cs typeface="Arial"/>
            </a:endParaRPr>
          </a:p>
          <a:p>
            <a:pPr lvl="2" algn="just"/>
            <a:endParaRPr lang="fr-FR" sz="1600" dirty="0">
              <a:latin typeface="Arial"/>
              <a:cs typeface="Arial"/>
            </a:endParaRPr>
          </a:p>
          <a:p>
            <a:pPr marL="285750" indent="-285750" algn="just">
              <a:buFontTx/>
              <a:buChar char="-"/>
            </a:pPr>
            <a:r>
              <a:rPr lang="fr-FR" sz="1600" dirty="0">
                <a:latin typeface="Arial"/>
                <a:cs typeface="Arial"/>
              </a:rPr>
              <a:t>Coordination </a:t>
            </a:r>
            <a:r>
              <a:rPr lang="fr-FR" sz="1600" dirty="0" err="1">
                <a:latin typeface="Arial"/>
                <a:cs typeface="Arial"/>
              </a:rPr>
              <a:t>with</a:t>
            </a:r>
            <a:r>
              <a:rPr lang="fr-FR" sz="1600" dirty="0">
                <a:latin typeface="Arial"/>
                <a:cs typeface="Arial"/>
              </a:rPr>
              <a:t> the </a:t>
            </a:r>
            <a:r>
              <a:rPr lang="fr-FR" sz="1600" dirty="0" err="1">
                <a:latin typeface="Arial"/>
                <a:cs typeface="Arial"/>
              </a:rPr>
              <a:t>community</a:t>
            </a:r>
            <a:r>
              <a:rPr lang="fr-FR" sz="1600" dirty="0">
                <a:latin typeface="Arial"/>
                <a:cs typeface="Arial"/>
              </a:rPr>
              <a:t> (national and international workshops) for the </a:t>
            </a:r>
            <a:r>
              <a:rPr lang="fr-FR" sz="1600" dirty="0" err="1">
                <a:latin typeface="Arial"/>
                <a:cs typeface="Arial"/>
              </a:rPr>
              <a:t>preparation</a:t>
            </a:r>
            <a:r>
              <a:rPr lang="fr-FR" sz="1600" dirty="0">
                <a:latin typeface="Arial"/>
                <a:cs typeface="Arial"/>
              </a:rPr>
              <a:t> of </a:t>
            </a:r>
            <a:r>
              <a:rPr lang="fr-FR" sz="1600" dirty="0" err="1">
                <a:latin typeface="Arial"/>
                <a:cs typeface="Arial"/>
              </a:rPr>
              <a:t>observing</a:t>
            </a:r>
            <a:r>
              <a:rPr lang="fr-FR" sz="1600" dirty="0">
                <a:latin typeface="Arial"/>
                <a:cs typeface="Arial"/>
              </a:rPr>
              <a:t> programs, </a:t>
            </a:r>
            <a:r>
              <a:rPr lang="fr-FR" sz="1600" dirty="0" err="1">
                <a:latin typeface="Arial"/>
                <a:cs typeface="Arial"/>
              </a:rPr>
              <a:t>especially</a:t>
            </a:r>
            <a:r>
              <a:rPr lang="fr-FR" sz="1600" dirty="0">
                <a:latin typeface="Arial"/>
                <a:cs typeface="Arial"/>
              </a:rPr>
              <a:t> for </a:t>
            </a:r>
            <a:r>
              <a:rPr lang="fr-FR" sz="1600" dirty="0" err="1">
                <a:latin typeface="Arial"/>
                <a:cs typeface="Arial"/>
              </a:rPr>
              <a:t>Eearly</a:t>
            </a:r>
            <a:r>
              <a:rPr lang="fr-FR" sz="1600" dirty="0">
                <a:latin typeface="Arial"/>
                <a:cs typeface="Arial"/>
              </a:rPr>
              <a:t> </a:t>
            </a:r>
            <a:r>
              <a:rPr lang="fr-FR" sz="1600" dirty="0" err="1">
                <a:latin typeface="Arial"/>
                <a:cs typeface="Arial"/>
              </a:rPr>
              <a:t>Released</a:t>
            </a:r>
            <a:r>
              <a:rPr lang="fr-FR" sz="1600" dirty="0">
                <a:latin typeface="Arial"/>
                <a:cs typeface="Arial"/>
              </a:rPr>
              <a:t> Science (</a:t>
            </a:r>
            <a:r>
              <a:rPr lang="fr-FR" sz="1600" dirty="0" smtClean="0">
                <a:latin typeface="Arial"/>
                <a:cs typeface="Arial"/>
              </a:rPr>
              <a:t>observations </a:t>
            </a:r>
            <a:r>
              <a:rPr lang="fr-FR" sz="1600" dirty="0" err="1">
                <a:latin typeface="Arial"/>
                <a:cs typeface="Arial"/>
              </a:rPr>
              <a:t>during</a:t>
            </a:r>
            <a:r>
              <a:rPr lang="fr-FR" sz="1600" dirty="0">
                <a:latin typeface="Arial"/>
                <a:cs typeface="Arial"/>
              </a:rPr>
              <a:t> the first </a:t>
            </a:r>
            <a:r>
              <a:rPr lang="fr-FR" sz="1600" dirty="0" smtClean="0">
                <a:latin typeface="Arial"/>
                <a:cs typeface="Arial"/>
              </a:rPr>
              <a:t>5 </a:t>
            </a:r>
            <a:r>
              <a:rPr lang="fr-FR" sz="1600" dirty="0" err="1" smtClean="0">
                <a:latin typeface="Arial"/>
                <a:cs typeface="Arial"/>
              </a:rPr>
              <a:t>months</a:t>
            </a:r>
            <a:r>
              <a:rPr lang="fr-FR" sz="1600" dirty="0" smtClean="0">
                <a:latin typeface="Arial"/>
                <a:cs typeface="Arial"/>
              </a:rPr>
              <a:t>). 106 </a:t>
            </a:r>
            <a:r>
              <a:rPr lang="fr-FR" sz="1600" dirty="0" err="1">
                <a:latin typeface="Arial"/>
                <a:cs typeface="Arial"/>
              </a:rPr>
              <a:t>submitted</a:t>
            </a:r>
            <a:r>
              <a:rPr lang="fr-FR" sz="1600" dirty="0">
                <a:latin typeface="Arial"/>
                <a:cs typeface="Arial"/>
              </a:rPr>
              <a:t> </a:t>
            </a:r>
            <a:r>
              <a:rPr lang="fr-FR" sz="1600" dirty="0" err="1" smtClean="0">
                <a:latin typeface="Arial"/>
                <a:cs typeface="Arial"/>
              </a:rPr>
              <a:t>proposals</a:t>
            </a:r>
            <a:r>
              <a:rPr lang="fr-FR" sz="1600" dirty="0" smtClean="0">
                <a:latin typeface="Arial"/>
                <a:cs typeface="Arial"/>
              </a:rPr>
              <a:t>  </a:t>
            </a:r>
            <a:r>
              <a:rPr lang="fr-FR" sz="1600" dirty="0" smtClean="0">
                <a:latin typeface="Arial"/>
                <a:cs typeface="Arial"/>
                <a:sym typeface="Wingdings"/>
              </a:rPr>
              <a:t> 13 </a:t>
            </a:r>
            <a:r>
              <a:rPr lang="fr-FR" sz="1600" dirty="0" err="1" smtClean="0">
                <a:latin typeface="Arial"/>
                <a:cs typeface="Arial"/>
                <a:sym typeface="Wingdings"/>
              </a:rPr>
              <a:t>accepted</a:t>
            </a:r>
            <a:r>
              <a:rPr lang="fr-FR" sz="1600" dirty="0" smtClean="0">
                <a:latin typeface="Arial"/>
                <a:cs typeface="Arial"/>
                <a:sym typeface="Wingdings"/>
              </a:rPr>
              <a:t> (460 </a:t>
            </a:r>
            <a:r>
              <a:rPr lang="fr-FR" sz="1600" dirty="0" err="1" smtClean="0">
                <a:latin typeface="Arial"/>
                <a:cs typeface="Arial"/>
                <a:sym typeface="Wingdings"/>
              </a:rPr>
              <a:t>hours</a:t>
            </a:r>
            <a:r>
              <a:rPr lang="fr-FR" sz="1600" dirty="0" smtClean="0">
                <a:latin typeface="Arial"/>
                <a:cs typeface="Arial"/>
                <a:sym typeface="Wingdings"/>
              </a:rPr>
              <a:t>)</a:t>
            </a:r>
          </a:p>
          <a:p>
            <a:pPr marL="285750" indent="-285750" algn="just">
              <a:buFontTx/>
              <a:buChar char="-"/>
            </a:pPr>
            <a:endParaRPr lang="fr-FR" sz="1600" dirty="0" smtClean="0">
              <a:latin typeface="Arial"/>
              <a:cs typeface="Arial"/>
            </a:endParaRPr>
          </a:p>
          <a:p>
            <a:pPr lvl="1" algn="just"/>
            <a:r>
              <a:rPr lang="fr-FR" sz="1600" dirty="0">
                <a:latin typeface="Arial"/>
                <a:cs typeface="Arial"/>
              </a:rPr>
              <a:t>	</a:t>
            </a:r>
            <a:r>
              <a:rPr lang="fr-FR" sz="1600" dirty="0" err="1" smtClean="0">
                <a:latin typeface="Arial"/>
                <a:cs typeface="Arial"/>
              </a:rPr>
              <a:t>Exoplanets</a:t>
            </a:r>
            <a:r>
              <a:rPr lang="fr-FR" sz="1600" dirty="0" smtClean="0">
                <a:latin typeface="Arial"/>
                <a:cs typeface="Arial"/>
              </a:rPr>
              <a:t>: Transit (78 </a:t>
            </a:r>
            <a:r>
              <a:rPr lang="fr-FR" sz="1600" dirty="0" err="1" smtClean="0">
                <a:latin typeface="Arial"/>
                <a:cs typeface="Arial"/>
              </a:rPr>
              <a:t>hours</a:t>
            </a:r>
            <a:r>
              <a:rPr lang="fr-FR" sz="1600" dirty="0" smtClean="0">
                <a:latin typeface="Arial"/>
                <a:cs typeface="Arial"/>
              </a:rPr>
              <a:t>)</a:t>
            </a:r>
            <a:endParaRPr lang="fr-FR" sz="1600" dirty="0">
              <a:latin typeface="Arial"/>
              <a:cs typeface="Arial"/>
            </a:endParaRPr>
          </a:p>
          <a:p>
            <a:pPr lvl="2" algn="just"/>
            <a:r>
              <a:rPr lang="fr-FR" sz="1600" dirty="0" err="1" smtClean="0">
                <a:latin typeface="Arial"/>
                <a:cs typeface="Arial"/>
              </a:rPr>
              <a:t>Exoplanets</a:t>
            </a:r>
            <a:r>
              <a:rPr lang="fr-FR" sz="1600" dirty="0">
                <a:latin typeface="Arial"/>
                <a:cs typeface="Arial"/>
              </a:rPr>
              <a:t>: </a:t>
            </a:r>
            <a:r>
              <a:rPr lang="fr-FR" sz="1600" dirty="0" smtClean="0">
                <a:latin typeface="Arial"/>
                <a:cs typeface="Arial"/>
              </a:rPr>
              <a:t>Direct </a:t>
            </a:r>
            <a:r>
              <a:rPr lang="fr-FR" sz="1600" dirty="0" err="1" smtClean="0">
                <a:latin typeface="Arial"/>
                <a:cs typeface="Arial"/>
              </a:rPr>
              <a:t>imaging</a:t>
            </a:r>
            <a:r>
              <a:rPr lang="fr-FR" sz="1600" dirty="0" smtClean="0">
                <a:latin typeface="Arial"/>
                <a:cs typeface="Arial"/>
              </a:rPr>
              <a:t> (38 </a:t>
            </a:r>
            <a:r>
              <a:rPr lang="fr-FR" sz="1600" dirty="0" err="1" smtClean="0">
                <a:latin typeface="Arial"/>
                <a:cs typeface="Arial"/>
              </a:rPr>
              <a:t>hours</a:t>
            </a:r>
            <a:r>
              <a:rPr lang="fr-FR" sz="1600" dirty="0" smtClean="0">
                <a:latin typeface="Arial"/>
                <a:cs typeface="Arial"/>
              </a:rPr>
              <a:t>)</a:t>
            </a:r>
            <a:endParaRPr lang="fr-FR" sz="1600" dirty="0">
              <a:latin typeface="Arial"/>
              <a:cs typeface="Arial"/>
            </a:endParaRPr>
          </a:p>
          <a:p>
            <a:pPr lvl="2" algn="just"/>
            <a:r>
              <a:rPr lang="fr-FR" sz="1600" dirty="0" smtClean="0">
                <a:latin typeface="Arial"/>
                <a:cs typeface="Arial"/>
              </a:rPr>
              <a:t>Radiative </a:t>
            </a:r>
            <a:r>
              <a:rPr lang="fr-FR" sz="1600" dirty="0">
                <a:latin typeface="Arial"/>
                <a:cs typeface="Arial"/>
              </a:rPr>
              <a:t>Feedback </a:t>
            </a:r>
            <a:r>
              <a:rPr lang="fr-FR" sz="1600" dirty="0" err="1">
                <a:latin typeface="Arial"/>
                <a:cs typeface="Arial"/>
              </a:rPr>
              <a:t>from</a:t>
            </a:r>
            <a:r>
              <a:rPr lang="fr-FR" sz="1600" dirty="0">
                <a:latin typeface="Arial"/>
                <a:cs typeface="Arial"/>
              </a:rPr>
              <a:t> Massive Stars </a:t>
            </a:r>
            <a:r>
              <a:rPr lang="fr-FR" sz="1600" dirty="0" smtClean="0">
                <a:latin typeface="Arial"/>
                <a:cs typeface="Arial"/>
              </a:rPr>
              <a:t>(28.5 </a:t>
            </a:r>
            <a:r>
              <a:rPr lang="fr-FR" sz="1600" dirty="0" err="1">
                <a:latin typeface="Arial"/>
                <a:cs typeface="Arial"/>
              </a:rPr>
              <a:t>hours</a:t>
            </a:r>
            <a:r>
              <a:rPr lang="fr-FR" sz="1600" dirty="0" smtClean="0">
                <a:latin typeface="Arial"/>
                <a:cs typeface="Arial"/>
              </a:rPr>
              <a:t>). </a:t>
            </a:r>
            <a:endParaRPr lang="fr-FR" sz="1600" dirty="0">
              <a:latin typeface="Arial"/>
              <a:cs typeface="Arial"/>
            </a:endParaRPr>
          </a:p>
          <a:p>
            <a:pPr lvl="2" algn="just"/>
            <a:endParaRPr lang="fr-FR" sz="1600" dirty="0" smtClean="0">
              <a:latin typeface="Arial"/>
              <a:cs typeface="Arial"/>
            </a:endParaRPr>
          </a:p>
          <a:p>
            <a:pPr lvl="2" algn="just"/>
            <a:r>
              <a:rPr lang="fr-FR" sz="1600" dirty="0">
                <a:latin typeface="Arial"/>
                <a:cs typeface="Arial"/>
                <a:sym typeface="Wingdings"/>
              </a:rPr>
              <a:t> Final </a:t>
            </a:r>
            <a:r>
              <a:rPr lang="fr-FR" sz="1600" dirty="0" err="1">
                <a:latin typeface="Arial"/>
                <a:cs typeface="Arial"/>
                <a:sym typeface="Wingdings"/>
              </a:rPr>
              <a:t>submission</a:t>
            </a:r>
            <a:r>
              <a:rPr lang="fr-FR" sz="1600" dirty="0">
                <a:latin typeface="Arial"/>
                <a:cs typeface="Arial"/>
                <a:sym typeface="Wingdings"/>
              </a:rPr>
              <a:t> </a:t>
            </a:r>
            <a:r>
              <a:rPr lang="fr-FR" sz="1600" dirty="0" err="1" smtClean="0">
                <a:latin typeface="Arial"/>
                <a:cs typeface="Arial"/>
                <a:sym typeface="Wingdings"/>
              </a:rPr>
              <a:t>December</a:t>
            </a:r>
            <a:r>
              <a:rPr lang="fr-FR" sz="1600" dirty="0" smtClean="0">
                <a:latin typeface="Arial"/>
                <a:cs typeface="Arial"/>
                <a:sym typeface="Wingdings"/>
              </a:rPr>
              <a:t> 12, 2017</a:t>
            </a:r>
            <a:endParaRPr lang="fr-FR" sz="1600" dirty="0" smtClean="0">
              <a:latin typeface="Arial"/>
              <a:cs typeface="Arial"/>
            </a:endParaRPr>
          </a:p>
          <a:p>
            <a:pPr lvl="2"/>
            <a:endParaRPr lang="fr-FR" sz="1600" dirty="0">
              <a:latin typeface="Arial"/>
              <a:cs typeface="Arial"/>
            </a:endParaRPr>
          </a:p>
          <a:p>
            <a:pPr marL="285750" indent="-285750">
              <a:buFontTx/>
              <a:buChar char="-"/>
            </a:pPr>
            <a:r>
              <a:rPr lang="fr-FR" sz="1600" dirty="0" err="1" smtClean="0">
                <a:latin typeface="Arial"/>
                <a:cs typeface="Arial"/>
              </a:rPr>
              <a:t>Next</a:t>
            </a:r>
            <a:r>
              <a:rPr lang="fr-FR" sz="1600" dirty="0" smtClean="0">
                <a:latin typeface="Arial"/>
                <a:cs typeface="Arial"/>
              </a:rPr>
              <a:t> </a:t>
            </a:r>
            <a:r>
              <a:rPr lang="fr-FR" sz="1600" dirty="0" err="1" smtClean="0">
                <a:latin typeface="Arial"/>
                <a:cs typeface="Arial"/>
              </a:rPr>
              <a:t>step</a:t>
            </a:r>
            <a:r>
              <a:rPr lang="fr-FR" sz="1600" dirty="0" smtClean="0">
                <a:latin typeface="Arial"/>
                <a:cs typeface="Arial"/>
              </a:rPr>
              <a:t>: General Observations. Cycle 1. 30 </a:t>
            </a:r>
            <a:r>
              <a:rPr lang="fr-FR" sz="1600" dirty="0" err="1" smtClean="0">
                <a:latin typeface="Arial"/>
                <a:cs typeface="Arial"/>
              </a:rPr>
              <a:t>November</a:t>
            </a:r>
            <a:r>
              <a:rPr lang="fr-FR" sz="1600" dirty="0" smtClean="0">
                <a:latin typeface="Arial"/>
                <a:cs typeface="Arial"/>
              </a:rPr>
              <a:t> 2017 </a:t>
            </a:r>
            <a:r>
              <a:rPr lang="fr-FR" sz="1600" dirty="0" smtClean="0">
                <a:latin typeface="Arial"/>
                <a:cs typeface="Arial"/>
                <a:sym typeface="Wingdings"/>
              </a:rPr>
              <a:t> 2 March</a:t>
            </a:r>
            <a:r>
              <a:rPr lang="fr-FR" sz="1600" dirty="0" smtClean="0">
                <a:latin typeface="Arial"/>
                <a:cs typeface="Arial"/>
              </a:rPr>
              <a:t> 2018</a:t>
            </a:r>
            <a:endParaRPr lang="fr-FR" sz="1600" dirty="0">
              <a:latin typeface="Arial"/>
              <a:cs typeface="Arial"/>
            </a:endParaRPr>
          </a:p>
          <a:p>
            <a:pPr lvl="2"/>
            <a:endParaRPr lang="fr-FR" sz="1600" dirty="0">
              <a:latin typeface="Arial"/>
              <a:cs typeface="Arial"/>
            </a:endParaRPr>
          </a:p>
          <a:p>
            <a:pPr marL="1200150" lvl="2" indent="-285750">
              <a:buFontTx/>
              <a:buChar char="-"/>
            </a:pPr>
            <a:endParaRPr lang="fr-FR" sz="1600" dirty="0" smtClean="0">
              <a:latin typeface="Arial"/>
              <a:cs typeface="Arial"/>
            </a:endParaRPr>
          </a:p>
        </p:txBody>
      </p:sp>
      <p:sp>
        <p:nvSpPr>
          <p:cNvPr id="15" name="Text Box 2"/>
          <p:cNvSpPr txBox="1">
            <a:spLocks noChangeArrowheads="1"/>
          </p:cNvSpPr>
          <p:nvPr/>
        </p:nvSpPr>
        <p:spPr bwMode="auto">
          <a:xfrm>
            <a:off x="467544" y="188640"/>
            <a:ext cx="784887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800" baseline="0" dirty="0" smtClean="0">
                <a:solidFill>
                  <a:srgbClr val="000000"/>
                </a:solidFill>
                <a:latin typeface="Arial"/>
                <a:cs typeface="Arial"/>
              </a:rPr>
              <a:t>Preparation </a:t>
            </a:r>
            <a:r>
              <a:rPr lang="en-GB" sz="2800" baseline="0" dirty="0">
                <a:solidFill>
                  <a:srgbClr val="000000"/>
                </a:solidFill>
                <a:latin typeface="Arial"/>
                <a:cs typeface="Arial"/>
              </a:rPr>
              <a:t>of </a:t>
            </a:r>
            <a:r>
              <a:rPr lang="en-GB" sz="2800" baseline="0" dirty="0" smtClean="0">
                <a:solidFill>
                  <a:srgbClr val="000000"/>
                </a:solidFill>
                <a:latin typeface="Arial"/>
                <a:cs typeface="Arial"/>
              </a:rPr>
              <a:t>JWST observing programs</a:t>
            </a:r>
            <a:endParaRPr lang="en-GB" sz="2800" baseline="0" dirty="0">
              <a:solidFill>
                <a:srgbClr val="000000"/>
              </a:solidFill>
              <a:latin typeface="Arial"/>
              <a:cs typeface="Arial"/>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10</a:t>
            </a:fld>
            <a:endParaRPr lang="fr-FR"/>
          </a:p>
        </p:txBody>
      </p:sp>
    </p:spTree>
    <p:extLst>
      <p:ext uri="{BB962C8B-B14F-4D97-AF65-F5344CB8AC3E}">
        <p14:creationId xmlns:p14="http://schemas.microsoft.com/office/powerpoint/2010/main" val="26654748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34925" y="-28575"/>
            <a:ext cx="9178925" cy="6886575"/>
          </a:xfrm>
          <a:prstGeom prst="rect">
            <a:avLst/>
          </a:prstGeom>
          <a:solidFill>
            <a:schemeClr val="tx1"/>
          </a:solidFill>
          <a:ln w="9525">
            <a:solidFill>
              <a:schemeClr val="tx1"/>
            </a:solidFill>
            <a:miter lim="800000"/>
            <a:headEnd/>
            <a:tailEnd/>
          </a:ln>
        </p:spPr>
        <p:txBody>
          <a:bodyPr wrap="none" lIns="88345" tIns="44173" rIns="88345" bIns="44173" anchor="ctr"/>
          <a:lstStyle/>
          <a:p>
            <a:endParaRPr lang="en-GB"/>
          </a:p>
        </p:txBody>
      </p:sp>
      <p:sp>
        <p:nvSpPr>
          <p:cNvPr id="4" name="Text Box 2"/>
          <p:cNvSpPr txBox="1">
            <a:spLocks noChangeArrowheads="1"/>
          </p:cNvSpPr>
          <p:nvPr/>
        </p:nvSpPr>
        <p:spPr bwMode="auto">
          <a:xfrm>
            <a:off x="2627784" y="116632"/>
            <a:ext cx="5616624" cy="606680"/>
          </a:xfrm>
          <a:prstGeom prst="rect">
            <a:avLst/>
          </a:prstGeom>
          <a:noFill/>
          <a:ln w="12700">
            <a:no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3600" baseline="0" dirty="0" smtClean="0">
                <a:solidFill>
                  <a:srgbClr val="FFFF00"/>
                </a:solidFill>
                <a:latin typeface="Arial"/>
                <a:cs typeface="Arial"/>
              </a:rPr>
              <a:t>Interstellar dust</a:t>
            </a:r>
            <a:r>
              <a:rPr lang="en-GB" sz="3600" baseline="0" dirty="0" smtClean="0">
                <a:noFill/>
                <a:latin typeface="Arial"/>
                <a:cs typeface="Arial"/>
              </a:rPr>
              <a:t>-</a:t>
            </a:r>
            <a:r>
              <a:rPr lang="en-GB" sz="3600" baseline="0" dirty="0" smtClean="0">
                <a:noFill/>
                <a:latin typeface="Bitstream Charter" charset="0"/>
              </a:rPr>
              <a:t>of</a:t>
            </a:r>
            <a:r>
              <a:rPr lang="en-GB" sz="2700" baseline="0" dirty="0" smtClean="0">
                <a:noFill/>
                <a:latin typeface="Bitstream Charter" charset="0"/>
              </a:rPr>
              <a:t>-the-art : Interstellar dust </a:t>
            </a:r>
            <a:endParaRPr lang="en-GB" sz="2700" baseline="0" dirty="0">
              <a:noFill/>
              <a:latin typeface="Bitstream Charter" charset="0"/>
            </a:endParaRPr>
          </a:p>
        </p:txBody>
      </p:sp>
      <p:sp>
        <p:nvSpPr>
          <p:cNvPr id="5" name="Text Box 3"/>
          <p:cNvSpPr txBox="1">
            <a:spLocks noChangeArrowheads="1"/>
          </p:cNvSpPr>
          <p:nvPr/>
        </p:nvSpPr>
        <p:spPr bwMode="auto">
          <a:xfrm>
            <a:off x="0" y="2780928"/>
            <a:ext cx="9144000" cy="321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900" baseline="0" dirty="0" smtClean="0">
                <a:solidFill>
                  <a:schemeClr val="bg1"/>
                </a:solidFill>
                <a:latin typeface="Bitstream Charter" charset="0"/>
              </a:rPr>
              <a:t>Key actor of matter evolution (</a:t>
            </a:r>
            <a:r>
              <a:rPr lang="en-GB" sz="1900" baseline="0" dirty="0" smtClean="0">
                <a:solidFill>
                  <a:schemeClr val="bg1"/>
                </a:solidFill>
                <a:latin typeface="Bitstream Charter" charset="0"/>
                <a:sym typeface="Wingdings"/>
              </a:rPr>
              <a:t>gas heating, formation/protection of molecules) </a:t>
            </a:r>
          </a:p>
          <a:p>
            <a:pPr algn="just" eaLnBrk="1">
              <a:lnSpc>
                <a:spcPct val="101000"/>
              </a:lnSpc>
            </a:pPr>
            <a:r>
              <a:rPr lang="en-GB" sz="1900" baseline="0" dirty="0">
                <a:solidFill>
                  <a:schemeClr val="bg1"/>
                </a:solidFill>
                <a:latin typeface="Bitstream Charter" charset="0"/>
                <a:sym typeface="Wingdings"/>
              </a:rPr>
              <a:t>	</a:t>
            </a:r>
            <a:r>
              <a:rPr lang="en-GB" sz="1900" baseline="0" dirty="0" smtClean="0">
                <a:solidFill>
                  <a:schemeClr val="bg1"/>
                </a:solidFill>
                <a:latin typeface="Bitstream Charter" charset="0"/>
                <a:sym typeface="Wingdings"/>
              </a:rPr>
              <a:t>at all angular scales : </a:t>
            </a:r>
          </a:p>
        </p:txBody>
      </p:sp>
      <p:pic>
        <p:nvPicPr>
          <p:cNvPr id="3" name="Image 2" descr="az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432" y="764704"/>
            <a:ext cx="3259747" cy="1656184"/>
          </a:xfrm>
          <a:prstGeom prst="rect">
            <a:avLst/>
          </a:prstGeom>
        </p:spPr>
      </p:pic>
      <p:pic>
        <p:nvPicPr>
          <p:cNvPr id="7" name="Espace réservé du contenu 3" descr="aze.tiff"/>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74000" contrast="40000"/>
                    </a14:imgEffect>
                  </a14:imgLayer>
                </a14:imgProps>
              </a:ext>
              <a:ext uri="{28A0092B-C50C-407E-A947-70E740481C1C}">
                <a14:useLocalDpi xmlns:a14="http://schemas.microsoft.com/office/drawing/2010/main" val="0"/>
              </a:ext>
            </a:extLst>
          </a:blip>
          <a:srcRect t="-1829" r="669" b="-732"/>
          <a:stretch/>
        </p:blipFill>
        <p:spPr>
          <a:xfrm>
            <a:off x="57797" y="764704"/>
            <a:ext cx="3117909" cy="1584176"/>
          </a:xfrm>
          <a:prstGeom prst="rect">
            <a:avLst/>
          </a:prstGeom>
        </p:spPr>
      </p:pic>
      <p:sp>
        <p:nvSpPr>
          <p:cNvPr id="8" name="Text Box 3"/>
          <p:cNvSpPr txBox="1">
            <a:spLocks noChangeArrowheads="1"/>
          </p:cNvSpPr>
          <p:nvPr/>
        </p:nvSpPr>
        <p:spPr bwMode="auto">
          <a:xfrm>
            <a:off x="323528" y="2348880"/>
            <a:ext cx="302433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Visible (ESO/S. </a:t>
            </a:r>
            <a:r>
              <a:rPr lang="en-GB" sz="1200" baseline="0" dirty="0" err="1" smtClean="0">
                <a:solidFill>
                  <a:schemeClr val="bg1"/>
                </a:solidFill>
                <a:latin typeface="Bitstream Charter" charset="0"/>
              </a:rPr>
              <a:t>Brunier</a:t>
            </a:r>
            <a:r>
              <a:rPr lang="en-GB" sz="1200" baseline="0" dirty="0" smtClean="0">
                <a:solidFill>
                  <a:schemeClr val="bg1"/>
                </a:solidFill>
                <a:latin typeface="Bitstream Charter" charset="0"/>
              </a:rPr>
              <a:t>)</a:t>
            </a:r>
            <a:endParaRPr lang="en-GB" sz="1200" baseline="0" dirty="0">
              <a:solidFill>
                <a:schemeClr val="bg1"/>
              </a:solidFill>
              <a:latin typeface="Bitstream Charter" charset="0"/>
            </a:endParaRPr>
          </a:p>
        </p:txBody>
      </p:sp>
      <p:sp>
        <p:nvSpPr>
          <p:cNvPr id="9" name="Text Box 3"/>
          <p:cNvSpPr txBox="1">
            <a:spLocks noChangeArrowheads="1"/>
          </p:cNvSpPr>
          <p:nvPr/>
        </p:nvSpPr>
        <p:spPr bwMode="auto">
          <a:xfrm>
            <a:off x="6444208" y="2420888"/>
            <a:ext cx="223224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Planck HFI (thermal dust) </a:t>
            </a:r>
            <a:endParaRPr lang="en-GB" sz="1200" baseline="0" dirty="0">
              <a:solidFill>
                <a:schemeClr val="bg1"/>
              </a:solidFill>
              <a:latin typeface="Bitstream Charter" charset="0"/>
            </a:endParaRPr>
          </a:p>
        </p:txBody>
      </p:sp>
      <p:sp>
        <p:nvSpPr>
          <p:cNvPr id="10" name="Text Box 3"/>
          <p:cNvSpPr txBox="1">
            <a:spLocks noChangeArrowheads="1"/>
          </p:cNvSpPr>
          <p:nvPr/>
        </p:nvSpPr>
        <p:spPr bwMode="auto">
          <a:xfrm>
            <a:off x="3059832" y="1052736"/>
            <a:ext cx="288032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1900" baseline="0" dirty="0" smtClean="0">
                <a:solidFill>
                  <a:schemeClr val="bg1"/>
                </a:solidFill>
                <a:latin typeface="Bitstream Charter" charset="0"/>
              </a:rPr>
              <a:t>Everywhere </a:t>
            </a:r>
          </a:p>
          <a:p>
            <a:pPr algn="ctr" eaLnBrk="1">
              <a:lnSpc>
                <a:spcPct val="101000"/>
              </a:lnSpc>
            </a:pPr>
            <a:r>
              <a:rPr lang="en-GB" sz="1900" baseline="0" dirty="0" smtClean="0">
                <a:solidFill>
                  <a:schemeClr val="bg1"/>
                </a:solidFill>
                <a:latin typeface="Bitstream Charter" charset="0"/>
              </a:rPr>
              <a:t>UV</a:t>
            </a:r>
            <a:r>
              <a:rPr lang="en-GB" sz="1900" baseline="0" dirty="0">
                <a:solidFill>
                  <a:schemeClr val="bg1"/>
                </a:solidFill>
                <a:latin typeface="Bitstream Charter" charset="0"/>
              </a:rPr>
              <a:t>-</a:t>
            </a:r>
            <a:r>
              <a:rPr lang="en-GB" sz="1900" baseline="0" dirty="0" smtClean="0">
                <a:solidFill>
                  <a:schemeClr val="bg1"/>
                </a:solidFill>
                <a:latin typeface="Bitstream Charter" charset="0"/>
              </a:rPr>
              <a:t>visible </a:t>
            </a:r>
            <a:r>
              <a:rPr lang="en-GB" sz="1900" baseline="0" dirty="0" smtClean="0">
                <a:solidFill>
                  <a:schemeClr val="bg1"/>
                </a:solidFill>
                <a:latin typeface="Bitstream Charter" charset="0"/>
                <a:sym typeface="Wingdings"/>
              </a:rPr>
              <a:t> IR-</a:t>
            </a:r>
            <a:r>
              <a:rPr lang="en-GB" sz="1900" baseline="0" dirty="0" err="1" smtClean="0">
                <a:solidFill>
                  <a:schemeClr val="bg1"/>
                </a:solidFill>
                <a:latin typeface="Bitstream Charter" charset="0"/>
                <a:sym typeface="Wingdings"/>
              </a:rPr>
              <a:t>submm</a:t>
            </a:r>
            <a:endParaRPr lang="en-GB" sz="1700" baseline="0" dirty="0">
              <a:solidFill>
                <a:schemeClr val="bg1"/>
              </a:solidFill>
              <a:latin typeface="Bitstream Charter" charset="0"/>
            </a:endParaRPr>
          </a:p>
        </p:txBody>
      </p:sp>
      <p:pic>
        <p:nvPicPr>
          <p:cNvPr id="11" name="Image 5" descr="aze.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3861047"/>
            <a:ext cx="2016224" cy="209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5220072" y="5949280"/>
            <a:ext cx="136815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HST visible, M16</a:t>
            </a:r>
            <a:endParaRPr lang="en-GB" sz="1200" baseline="0" dirty="0" smtClean="0">
              <a:solidFill>
                <a:schemeClr val="bg1"/>
              </a:solidFill>
              <a:latin typeface="Bitstream Charter" charset="0"/>
              <a:sym typeface="Wingdings"/>
            </a:endParaRPr>
          </a:p>
        </p:txBody>
      </p:sp>
      <p:pic>
        <p:nvPicPr>
          <p:cNvPr id="2" name="Image 1" descr="HLTau_nra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96" y="3861048"/>
            <a:ext cx="1772816" cy="1772816"/>
          </a:xfrm>
          <a:prstGeom prst="rect">
            <a:avLst/>
          </a:prstGeom>
          <a:ln>
            <a:solidFill>
              <a:srgbClr val="FFFF00"/>
            </a:solidFill>
          </a:ln>
        </p:spPr>
      </p:pic>
      <p:sp>
        <p:nvSpPr>
          <p:cNvPr id="16" name="Text Box 3"/>
          <p:cNvSpPr txBox="1">
            <a:spLocks noChangeArrowheads="1"/>
          </p:cNvSpPr>
          <p:nvPr/>
        </p:nvSpPr>
        <p:spPr bwMode="auto">
          <a:xfrm>
            <a:off x="7164288" y="5805264"/>
            <a:ext cx="187220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ALMA 1 mm, HL Tau</a:t>
            </a:r>
            <a:endParaRPr lang="en-GB" sz="1200" baseline="0" dirty="0" smtClean="0">
              <a:solidFill>
                <a:schemeClr val="bg1"/>
              </a:solidFill>
              <a:latin typeface="Bitstream Charter" charset="0"/>
              <a:sym typeface="Wingdings"/>
            </a:endParaRPr>
          </a:p>
        </p:txBody>
      </p:sp>
      <p:sp>
        <p:nvSpPr>
          <p:cNvPr id="17" name="Text Box 3"/>
          <p:cNvSpPr txBox="1">
            <a:spLocks noChangeArrowheads="1"/>
          </p:cNvSpPr>
          <p:nvPr/>
        </p:nvSpPr>
        <p:spPr bwMode="auto">
          <a:xfrm>
            <a:off x="7452320" y="3356992"/>
            <a:ext cx="1008112"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2” , 280 AU</a:t>
            </a:r>
            <a:endParaRPr lang="en-GB" sz="1200" baseline="0" dirty="0" smtClean="0">
              <a:solidFill>
                <a:schemeClr val="bg1"/>
              </a:solidFill>
              <a:latin typeface="Bitstream Charter" charset="0"/>
              <a:sym typeface="Wingdings"/>
            </a:endParaRPr>
          </a:p>
        </p:txBody>
      </p:sp>
      <p:sp>
        <p:nvSpPr>
          <p:cNvPr id="18" name="Line 25"/>
          <p:cNvSpPr>
            <a:spLocks noChangeShapeType="1"/>
          </p:cNvSpPr>
          <p:nvPr/>
        </p:nvSpPr>
        <p:spPr bwMode="auto">
          <a:xfrm>
            <a:off x="7236296" y="3717032"/>
            <a:ext cx="1800200" cy="0"/>
          </a:xfrm>
          <a:prstGeom prst="line">
            <a:avLst/>
          </a:prstGeom>
          <a:noFill/>
          <a:ln w="2540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wrap="none" lIns="88345" tIns="44173" rIns="88345" bIns="44173" anchor="ctr"/>
          <a:lstStyle/>
          <a:p>
            <a:endParaRPr lang="en-GB">
              <a:ln>
                <a:solidFill>
                  <a:srgbClr val="FFFF00"/>
                </a:solidFill>
              </a:ln>
            </a:endParaRPr>
          </a:p>
        </p:txBody>
      </p:sp>
      <p:sp>
        <p:nvSpPr>
          <p:cNvPr id="19" name="Text Box 3"/>
          <p:cNvSpPr txBox="1">
            <a:spLocks noChangeArrowheads="1"/>
          </p:cNvSpPr>
          <p:nvPr/>
        </p:nvSpPr>
        <p:spPr bwMode="auto">
          <a:xfrm>
            <a:off x="107504" y="5877272"/>
            <a:ext cx="2016224"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Herschel, FIR, M31</a:t>
            </a:r>
            <a:endParaRPr lang="en-GB" sz="1200" baseline="0" dirty="0" smtClean="0">
              <a:solidFill>
                <a:schemeClr val="bg1"/>
              </a:solidFill>
              <a:latin typeface="Bitstream Charter" charset="0"/>
              <a:sym typeface="Wingdings"/>
            </a:endParaRPr>
          </a:p>
        </p:txBody>
      </p:sp>
      <p:pic>
        <p:nvPicPr>
          <p:cNvPr id="6" name="Image 5" descr="508610main_pia13771-43_full.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 y="3872039"/>
            <a:ext cx="2481416" cy="1861217"/>
          </a:xfrm>
          <a:prstGeom prst="rect">
            <a:avLst/>
          </a:prstGeom>
        </p:spPr>
      </p:pic>
      <p:pic>
        <p:nvPicPr>
          <p:cNvPr id="20" name="Image 1" descr="horsehead_steinberg_bi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413148" y="3931671"/>
            <a:ext cx="2952328" cy="194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
          <p:cNvSpPr txBox="1">
            <a:spLocks noChangeArrowheads="1"/>
          </p:cNvSpPr>
          <p:nvPr/>
        </p:nvSpPr>
        <p:spPr bwMode="auto">
          <a:xfrm>
            <a:off x="2915816" y="6381328"/>
            <a:ext cx="194421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200" baseline="0" dirty="0" smtClean="0">
                <a:solidFill>
                  <a:schemeClr val="bg1"/>
                </a:solidFill>
                <a:latin typeface="Bitstream Charter" charset="0"/>
              </a:rPr>
              <a:t>NRAO, visible in Orion</a:t>
            </a:r>
            <a:endParaRPr lang="en-GB" sz="1200" baseline="0" dirty="0" smtClean="0">
              <a:solidFill>
                <a:schemeClr val="bg1"/>
              </a:solidFill>
              <a:latin typeface="Bitstream Charter" charset="0"/>
              <a:sym typeface="Wingdings"/>
            </a:endParaRPr>
          </a:p>
        </p:txBody>
      </p:sp>
      <p:sp>
        <p:nvSpPr>
          <p:cNvPr id="15" name="Espace réservé du numéro de diapositive 14"/>
          <p:cNvSpPr>
            <a:spLocks noGrp="1"/>
          </p:cNvSpPr>
          <p:nvPr>
            <p:ph type="sldNum" sz="quarter" idx="12"/>
          </p:nvPr>
        </p:nvSpPr>
        <p:spPr/>
        <p:txBody>
          <a:bodyPr/>
          <a:lstStyle/>
          <a:p>
            <a:fld id="{C919858B-083F-48B4-BC72-FA8395439ED8}" type="slidenum">
              <a:rPr lang="fr-FR" smtClean="0"/>
              <a:t>11</a:t>
            </a:fld>
            <a:endParaRPr lang="fr-FR"/>
          </a:p>
        </p:txBody>
      </p:sp>
    </p:spTree>
    <p:extLst>
      <p:ext uri="{BB962C8B-B14F-4D97-AF65-F5344CB8AC3E}">
        <p14:creationId xmlns:p14="http://schemas.microsoft.com/office/powerpoint/2010/main" val="27409960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0" name="Espace réservé du numéro de diapositive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5752" algn="l"/>
                <a:tab pos="1312994" algn="l"/>
                <a:tab pos="1968746" algn="l"/>
              </a:tabLst>
              <a:defRPr sz="2300" baseline="-25000">
                <a:solidFill>
                  <a:schemeClr val="tx1"/>
                </a:solidFill>
                <a:latin typeface="Arial" charset="0"/>
                <a:ea typeface="ＭＳ Ｐゴシック" charset="0"/>
                <a:cs typeface="DejaVu Sans" charset="0"/>
              </a:defRPr>
            </a:lvl1pPr>
            <a:lvl2pPr marL="35610303" indent="-35181084" eaLnBrk="0">
              <a:tabLst>
                <a:tab pos="655752" algn="l"/>
                <a:tab pos="1312994" algn="l"/>
                <a:tab pos="1968746" algn="l"/>
              </a:tabLst>
              <a:defRPr sz="2300" baseline="-25000">
                <a:solidFill>
                  <a:schemeClr val="tx1"/>
                </a:solidFill>
                <a:latin typeface="Arial" charset="0"/>
                <a:ea typeface="DejaVu Sans" charset="0"/>
                <a:cs typeface="DejaVu Sans" charset="0"/>
              </a:defRPr>
            </a:lvl2pPr>
            <a:lvl3pPr eaLnBrk="0">
              <a:tabLst>
                <a:tab pos="655752" algn="l"/>
                <a:tab pos="1312994" algn="l"/>
                <a:tab pos="1968746" algn="l"/>
              </a:tabLst>
              <a:defRPr sz="2300" baseline="-25000">
                <a:solidFill>
                  <a:schemeClr val="tx1"/>
                </a:solidFill>
                <a:latin typeface="Arial" charset="0"/>
                <a:ea typeface="DejaVu Sans" charset="0"/>
                <a:cs typeface="DejaVu Sans" charset="0"/>
              </a:defRPr>
            </a:lvl3pPr>
            <a:lvl4pPr eaLnBrk="0">
              <a:tabLst>
                <a:tab pos="655752" algn="l"/>
                <a:tab pos="1312994" algn="l"/>
                <a:tab pos="1968746" algn="l"/>
              </a:tabLst>
              <a:defRPr sz="2300" baseline="-25000">
                <a:solidFill>
                  <a:schemeClr val="tx1"/>
                </a:solidFill>
                <a:latin typeface="Arial" charset="0"/>
                <a:ea typeface="DejaVu Sans" charset="0"/>
                <a:cs typeface="DejaVu Sans" charset="0"/>
              </a:defRPr>
            </a:lvl4pPr>
            <a:lvl5pPr eaLnBrk="0">
              <a:tabLst>
                <a:tab pos="655752" algn="l"/>
                <a:tab pos="1312994" algn="l"/>
                <a:tab pos="1968746" algn="l"/>
              </a:tabLst>
              <a:defRPr sz="2300" baseline="-25000">
                <a:solidFill>
                  <a:schemeClr val="tx1"/>
                </a:solidFill>
                <a:latin typeface="Arial" charset="0"/>
                <a:ea typeface="DejaVu Sans" charset="0"/>
                <a:cs typeface="DejaVu Sans" charset="0"/>
              </a:defRPr>
            </a:lvl5pPr>
            <a:lvl6pPr marL="429219" eaLnBrk="0" fontAlgn="base" hangingPunct="0">
              <a:lnSpc>
                <a:spcPct val="104000"/>
              </a:lnSpc>
              <a:spcBef>
                <a:spcPct val="0"/>
              </a:spcBef>
              <a:spcAft>
                <a:spcPct val="0"/>
              </a:spcAft>
              <a:tabLst>
                <a:tab pos="655752" algn="l"/>
                <a:tab pos="1312994" algn="l"/>
                <a:tab pos="1968746" algn="l"/>
              </a:tabLst>
              <a:defRPr sz="2300" baseline="-25000">
                <a:solidFill>
                  <a:schemeClr val="tx1"/>
                </a:solidFill>
                <a:latin typeface="Arial" charset="0"/>
                <a:ea typeface="DejaVu Sans" charset="0"/>
                <a:cs typeface="DejaVu Sans" charset="0"/>
              </a:defRPr>
            </a:lvl6pPr>
            <a:lvl7pPr marL="858439" eaLnBrk="0" fontAlgn="base" hangingPunct="0">
              <a:lnSpc>
                <a:spcPct val="104000"/>
              </a:lnSpc>
              <a:spcBef>
                <a:spcPct val="0"/>
              </a:spcBef>
              <a:spcAft>
                <a:spcPct val="0"/>
              </a:spcAft>
              <a:tabLst>
                <a:tab pos="655752" algn="l"/>
                <a:tab pos="1312994" algn="l"/>
                <a:tab pos="1968746" algn="l"/>
              </a:tabLst>
              <a:defRPr sz="2300" baseline="-25000">
                <a:solidFill>
                  <a:schemeClr val="tx1"/>
                </a:solidFill>
                <a:latin typeface="Arial" charset="0"/>
                <a:ea typeface="DejaVu Sans" charset="0"/>
                <a:cs typeface="DejaVu Sans" charset="0"/>
              </a:defRPr>
            </a:lvl7pPr>
            <a:lvl8pPr marL="1287658" eaLnBrk="0" fontAlgn="base" hangingPunct="0">
              <a:lnSpc>
                <a:spcPct val="104000"/>
              </a:lnSpc>
              <a:spcBef>
                <a:spcPct val="0"/>
              </a:spcBef>
              <a:spcAft>
                <a:spcPct val="0"/>
              </a:spcAft>
              <a:tabLst>
                <a:tab pos="655752" algn="l"/>
                <a:tab pos="1312994" algn="l"/>
                <a:tab pos="1968746" algn="l"/>
              </a:tabLst>
              <a:defRPr sz="2300" baseline="-25000">
                <a:solidFill>
                  <a:schemeClr val="tx1"/>
                </a:solidFill>
                <a:latin typeface="Arial" charset="0"/>
                <a:ea typeface="DejaVu Sans" charset="0"/>
                <a:cs typeface="DejaVu Sans" charset="0"/>
              </a:defRPr>
            </a:lvl8pPr>
            <a:lvl9pPr marL="1716877" eaLnBrk="0" fontAlgn="base" hangingPunct="0">
              <a:lnSpc>
                <a:spcPct val="104000"/>
              </a:lnSpc>
              <a:spcBef>
                <a:spcPct val="0"/>
              </a:spcBef>
              <a:spcAft>
                <a:spcPct val="0"/>
              </a:spcAft>
              <a:tabLst>
                <a:tab pos="655752" algn="l"/>
                <a:tab pos="1312994" algn="l"/>
                <a:tab pos="1968746" algn="l"/>
              </a:tabLst>
              <a:defRPr sz="2300" baseline="-25000">
                <a:solidFill>
                  <a:schemeClr val="tx1"/>
                </a:solidFill>
                <a:latin typeface="Arial" charset="0"/>
                <a:ea typeface="DejaVu Sans" charset="0"/>
                <a:cs typeface="DejaVu Sans" charset="0"/>
              </a:defRPr>
            </a:lvl9pPr>
          </a:lstStyle>
          <a:p>
            <a:pPr eaLnBrk="1"/>
            <a:fld id="{9B5A6F0E-8132-A341-A814-0127579DA347}" type="slidenum">
              <a:rPr lang="en-GB" sz="1300" baseline="0">
                <a:solidFill>
                  <a:srgbClr val="000000"/>
                </a:solidFill>
                <a:latin typeface="Times New Roman" charset="0"/>
              </a:rPr>
              <a:pPr eaLnBrk="1"/>
              <a:t>12</a:t>
            </a:fld>
            <a:endParaRPr lang="en-GB" sz="1300" baseline="0">
              <a:solidFill>
                <a:srgbClr val="000000"/>
              </a:solidFill>
              <a:latin typeface="Times New Roman" charset="0"/>
            </a:endParaRPr>
          </a:p>
        </p:txBody>
      </p:sp>
      <p:sp>
        <p:nvSpPr>
          <p:cNvPr id="26" name="Text Box 2"/>
          <p:cNvSpPr txBox="1">
            <a:spLocks noChangeArrowheads="1"/>
          </p:cNvSpPr>
          <p:nvPr/>
        </p:nvSpPr>
        <p:spPr bwMode="auto">
          <a:xfrm>
            <a:off x="1187624" y="70078"/>
            <a:ext cx="6480720"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Arial"/>
                <a:cs typeface="Arial"/>
              </a:rPr>
              <a:t>Dust Emission </a:t>
            </a:r>
            <a:r>
              <a:rPr lang="en-GB" sz="2700" baseline="0" dirty="0" smtClean="0">
                <a:solidFill>
                  <a:srgbClr val="000000"/>
                </a:solidFill>
                <a:latin typeface="Arial"/>
                <a:cs typeface="Arial"/>
              </a:rPr>
              <a:t>spectrum (diffuse ISM)</a:t>
            </a:r>
            <a:endParaRPr lang="en-GB" sz="2700" baseline="0" dirty="0">
              <a:solidFill>
                <a:srgbClr val="000000"/>
              </a:solidFill>
              <a:latin typeface="Arial"/>
              <a:cs typeface="Arial"/>
            </a:endParaRPr>
          </a:p>
        </p:txBody>
      </p:sp>
      <p:sp>
        <p:nvSpPr>
          <p:cNvPr id="27" name="Rectangle 13"/>
          <p:cNvSpPr>
            <a:spLocks noChangeArrowheads="1"/>
          </p:cNvSpPr>
          <p:nvPr/>
        </p:nvSpPr>
        <p:spPr bwMode="auto">
          <a:xfrm>
            <a:off x="2195736" y="1268760"/>
            <a:ext cx="1656184" cy="2880320"/>
          </a:xfrm>
          <a:prstGeom prst="rect">
            <a:avLst/>
          </a:prstGeom>
          <a:solidFill>
            <a:srgbClr val="FFFF00">
              <a:alpha val="38039"/>
            </a:srgbClr>
          </a:solidFill>
          <a:ln w="9525">
            <a:solidFill>
              <a:schemeClr val="tx1"/>
            </a:solidFill>
            <a:miter lim="800000"/>
            <a:headEnd/>
            <a:tailEnd/>
          </a:ln>
        </p:spPr>
        <p:txBody>
          <a:bodyPr wrap="none" lIns="82938" tIns="41470" rIns="82938" bIns="41470" anchor="ctr"/>
          <a:lstStyle/>
          <a:p>
            <a:endParaRPr lang="fr-FR"/>
          </a:p>
        </p:txBody>
      </p:sp>
      <p:sp>
        <p:nvSpPr>
          <p:cNvPr id="28" name="Espace réservé du numéro de diapositive 10"/>
          <p:cNvSpPr txBox="1">
            <a:spLocks/>
          </p:cNvSpPr>
          <p:nvPr/>
        </p:nvSpPr>
        <p:spPr>
          <a:xfrm>
            <a:off x="65532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lstStyle>
            <a:defPPr>
              <a:defRPr lang="fr-FR"/>
            </a:defPPr>
            <a:lvl1pPr marL="0" algn="r" defTabSz="914400" rtl="0" eaLnBrk="0" latinLnBrk="0" hangingPunct="1">
              <a:tabLst>
                <a:tab pos="655752" algn="l"/>
                <a:tab pos="1312994" algn="l"/>
                <a:tab pos="1968746" algn="l"/>
              </a:tabLst>
              <a:defRPr sz="2300" kern="1200" baseline="-25000">
                <a:solidFill>
                  <a:schemeClr val="tx1"/>
                </a:solidFill>
                <a:latin typeface="Arial" charset="0"/>
                <a:ea typeface="ＭＳ Ｐゴシック" charset="0"/>
                <a:cs typeface="DejaVu Sans" charset="0"/>
              </a:defRPr>
            </a:lvl1pPr>
            <a:lvl2pPr marL="35610303" indent="-35181084" algn="l" defTabSz="914400" rtl="0" eaLnBrk="0" latinLnBrk="0" hangingPunct="1">
              <a:tabLst>
                <a:tab pos="655752" algn="l"/>
                <a:tab pos="1312994" algn="l"/>
                <a:tab pos="1968746" algn="l"/>
              </a:tabLst>
              <a:defRPr sz="2300" kern="1200" baseline="-25000">
                <a:solidFill>
                  <a:schemeClr val="tx1"/>
                </a:solidFill>
                <a:latin typeface="Arial" charset="0"/>
                <a:ea typeface="DejaVu Sans" charset="0"/>
                <a:cs typeface="DejaVu Sans" charset="0"/>
              </a:defRPr>
            </a:lvl2pPr>
            <a:lvl3pPr marL="914400" algn="l" defTabSz="914400" rtl="0" eaLnBrk="0" latinLnBrk="0" hangingPunct="1">
              <a:tabLst>
                <a:tab pos="655752" algn="l"/>
                <a:tab pos="1312994" algn="l"/>
                <a:tab pos="1968746" algn="l"/>
              </a:tabLst>
              <a:defRPr sz="2300" kern="1200" baseline="-25000">
                <a:solidFill>
                  <a:schemeClr val="tx1"/>
                </a:solidFill>
                <a:latin typeface="Arial" charset="0"/>
                <a:ea typeface="DejaVu Sans" charset="0"/>
                <a:cs typeface="DejaVu Sans" charset="0"/>
              </a:defRPr>
            </a:lvl3pPr>
            <a:lvl4pPr marL="1371600" algn="l" defTabSz="914400" rtl="0" eaLnBrk="0" latinLnBrk="0" hangingPunct="1">
              <a:tabLst>
                <a:tab pos="655752" algn="l"/>
                <a:tab pos="1312994" algn="l"/>
                <a:tab pos="1968746" algn="l"/>
              </a:tabLst>
              <a:defRPr sz="2300" kern="1200" baseline="-25000">
                <a:solidFill>
                  <a:schemeClr val="tx1"/>
                </a:solidFill>
                <a:latin typeface="Arial" charset="0"/>
                <a:ea typeface="DejaVu Sans" charset="0"/>
                <a:cs typeface="DejaVu Sans" charset="0"/>
              </a:defRPr>
            </a:lvl4pPr>
            <a:lvl5pPr marL="1828800" algn="l" defTabSz="914400" rtl="0" eaLnBrk="0" latinLnBrk="0" hangingPunct="1">
              <a:tabLst>
                <a:tab pos="655752" algn="l"/>
                <a:tab pos="1312994" algn="l"/>
                <a:tab pos="1968746" algn="l"/>
              </a:tabLst>
              <a:defRPr sz="2300" kern="1200" baseline="-25000">
                <a:solidFill>
                  <a:schemeClr val="tx1"/>
                </a:solidFill>
                <a:latin typeface="Arial" charset="0"/>
                <a:ea typeface="DejaVu Sans" charset="0"/>
                <a:cs typeface="DejaVu Sans" charset="0"/>
              </a:defRPr>
            </a:lvl5pPr>
            <a:lvl6pPr marL="429219" algn="l" defTabSz="914400" rtl="0" eaLnBrk="0" fontAlgn="base" latinLnBrk="0" hangingPunct="0">
              <a:lnSpc>
                <a:spcPct val="104000"/>
              </a:lnSpc>
              <a:spcBef>
                <a:spcPct val="0"/>
              </a:spcBef>
              <a:spcAft>
                <a:spcPct val="0"/>
              </a:spcAft>
              <a:tabLst>
                <a:tab pos="655752" algn="l"/>
                <a:tab pos="1312994" algn="l"/>
                <a:tab pos="1968746" algn="l"/>
              </a:tabLst>
              <a:defRPr sz="2300" kern="1200" baseline="-25000">
                <a:solidFill>
                  <a:schemeClr val="tx1"/>
                </a:solidFill>
                <a:latin typeface="Arial" charset="0"/>
                <a:ea typeface="DejaVu Sans" charset="0"/>
                <a:cs typeface="DejaVu Sans" charset="0"/>
              </a:defRPr>
            </a:lvl6pPr>
            <a:lvl7pPr marL="858439" algn="l" defTabSz="914400" rtl="0" eaLnBrk="0" fontAlgn="base" latinLnBrk="0" hangingPunct="0">
              <a:lnSpc>
                <a:spcPct val="104000"/>
              </a:lnSpc>
              <a:spcBef>
                <a:spcPct val="0"/>
              </a:spcBef>
              <a:spcAft>
                <a:spcPct val="0"/>
              </a:spcAft>
              <a:tabLst>
                <a:tab pos="655752" algn="l"/>
                <a:tab pos="1312994" algn="l"/>
                <a:tab pos="1968746" algn="l"/>
              </a:tabLst>
              <a:defRPr sz="2300" kern="1200" baseline="-25000">
                <a:solidFill>
                  <a:schemeClr val="tx1"/>
                </a:solidFill>
                <a:latin typeface="Arial" charset="0"/>
                <a:ea typeface="DejaVu Sans" charset="0"/>
                <a:cs typeface="DejaVu Sans" charset="0"/>
              </a:defRPr>
            </a:lvl7pPr>
            <a:lvl8pPr marL="1287658" algn="l" defTabSz="914400" rtl="0" eaLnBrk="0" fontAlgn="base" latinLnBrk="0" hangingPunct="0">
              <a:lnSpc>
                <a:spcPct val="104000"/>
              </a:lnSpc>
              <a:spcBef>
                <a:spcPct val="0"/>
              </a:spcBef>
              <a:spcAft>
                <a:spcPct val="0"/>
              </a:spcAft>
              <a:tabLst>
                <a:tab pos="655752" algn="l"/>
                <a:tab pos="1312994" algn="l"/>
                <a:tab pos="1968746" algn="l"/>
              </a:tabLst>
              <a:defRPr sz="2300" kern="1200" baseline="-25000">
                <a:solidFill>
                  <a:schemeClr val="tx1"/>
                </a:solidFill>
                <a:latin typeface="Arial" charset="0"/>
                <a:ea typeface="DejaVu Sans" charset="0"/>
                <a:cs typeface="DejaVu Sans" charset="0"/>
              </a:defRPr>
            </a:lvl8pPr>
            <a:lvl9pPr marL="1716877" algn="l" defTabSz="914400" rtl="0" eaLnBrk="0" fontAlgn="base" latinLnBrk="0" hangingPunct="0">
              <a:lnSpc>
                <a:spcPct val="104000"/>
              </a:lnSpc>
              <a:spcBef>
                <a:spcPct val="0"/>
              </a:spcBef>
              <a:spcAft>
                <a:spcPct val="0"/>
              </a:spcAft>
              <a:tabLst>
                <a:tab pos="655752" algn="l"/>
                <a:tab pos="1312994" algn="l"/>
                <a:tab pos="1968746" algn="l"/>
              </a:tabLst>
              <a:defRPr sz="2300" kern="1200" baseline="-25000">
                <a:solidFill>
                  <a:schemeClr val="tx1"/>
                </a:solidFill>
                <a:latin typeface="Arial" charset="0"/>
                <a:ea typeface="DejaVu Sans" charset="0"/>
                <a:cs typeface="DejaVu Sans" charset="0"/>
              </a:defRPr>
            </a:lvl9pPr>
          </a:lstStyle>
          <a:p>
            <a:pPr eaLnBrk="1"/>
            <a:fld id="{9B5A6F0E-8132-A341-A814-0127579DA347}" type="slidenum">
              <a:rPr lang="en-GB" sz="1300" baseline="0" smtClean="0">
                <a:solidFill>
                  <a:srgbClr val="000000"/>
                </a:solidFill>
                <a:latin typeface="Times New Roman" charset="0"/>
              </a:rPr>
              <a:pPr eaLnBrk="1"/>
              <a:t>12</a:t>
            </a:fld>
            <a:endParaRPr lang="en-GB" sz="1300" baseline="0">
              <a:solidFill>
                <a:srgbClr val="000000"/>
              </a:solidFill>
              <a:latin typeface="Times New Roman" charset="0"/>
            </a:endParaRPr>
          </a:p>
        </p:txBody>
      </p:sp>
      <p:sp>
        <p:nvSpPr>
          <p:cNvPr id="29" name="Rectangle 28"/>
          <p:cNvSpPr>
            <a:spLocks noChangeArrowheads="1"/>
          </p:cNvSpPr>
          <p:nvPr/>
        </p:nvSpPr>
        <p:spPr bwMode="auto">
          <a:xfrm rot="16200000">
            <a:off x="5224066" y="2416894"/>
            <a:ext cx="3240360" cy="6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70" rIns="82938" bIns="41470">
            <a:spAutoFit/>
          </a:bodyPr>
          <a:lstStyle/>
          <a:p>
            <a:pPr>
              <a:lnSpc>
                <a:spcPct val="101000"/>
              </a:lnSpc>
            </a:pPr>
            <a:r>
              <a:rPr lang="en-GB" dirty="0" smtClean="0">
                <a:solidFill>
                  <a:srgbClr val="000000"/>
                </a:solidFill>
                <a:latin typeface="Bitstream Charter" charset="0"/>
              </a:rPr>
              <a:t>Jones et al. 2013 + DUSTEM </a:t>
            </a:r>
            <a:endParaRPr lang="en-GB" dirty="0">
              <a:solidFill>
                <a:srgbClr val="000000"/>
              </a:solidFill>
              <a:latin typeface="Bitstream Charter" charset="0"/>
            </a:endParaRPr>
          </a:p>
          <a:p>
            <a:endParaRPr lang="fr-FR" baseline="0" dirty="0"/>
          </a:p>
        </p:txBody>
      </p:sp>
      <p:pic>
        <p:nvPicPr>
          <p:cNvPr id="30" name="Image 29" descr="az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196752"/>
            <a:ext cx="4903129" cy="3456384"/>
          </a:xfrm>
          <a:prstGeom prst="rect">
            <a:avLst/>
          </a:prstGeom>
        </p:spPr>
      </p:pic>
      <p:sp>
        <p:nvSpPr>
          <p:cNvPr id="31" name="Text Box 3"/>
          <p:cNvSpPr txBox="1">
            <a:spLocks noChangeArrowheads="1"/>
          </p:cNvSpPr>
          <p:nvPr/>
        </p:nvSpPr>
        <p:spPr bwMode="auto">
          <a:xfrm>
            <a:off x="2627784" y="692696"/>
            <a:ext cx="5400600"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900" baseline="0" dirty="0" smtClean="0">
                <a:ln>
                  <a:solidFill>
                    <a:srgbClr val="008000"/>
                  </a:solidFill>
                </a:ln>
                <a:solidFill>
                  <a:srgbClr val="000000"/>
                </a:solidFill>
                <a:latin typeface="Bitstream Charter" charset="0"/>
              </a:rPr>
              <a:t>JWST</a:t>
            </a:r>
            <a:r>
              <a:rPr lang="en-GB" sz="1900" baseline="0" dirty="0" smtClean="0">
                <a:solidFill>
                  <a:srgbClr val="000000"/>
                </a:solidFill>
                <a:latin typeface="Bitstream Charter" charset="0"/>
              </a:rPr>
              <a:t>		    </a:t>
            </a:r>
            <a:r>
              <a:rPr lang="en-GB" sz="1900" baseline="0" dirty="0" smtClean="0">
                <a:ln>
                  <a:solidFill>
                    <a:srgbClr val="FF0000"/>
                  </a:solidFill>
                </a:ln>
                <a:solidFill>
                  <a:srgbClr val="000000"/>
                </a:solidFill>
                <a:latin typeface="Bitstream Charter" charset="0"/>
              </a:rPr>
              <a:t>Herschel</a:t>
            </a:r>
            <a:r>
              <a:rPr lang="en-GB" sz="1900" baseline="0" dirty="0" smtClean="0">
                <a:solidFill>
                  <a:srgbClr val="000000"/>
                </a:solidFill>
                <a:latin typeface="Bitstream Charter" charset="0"/>
              </a:rPr>
              <a:t> </a:t>
            </a:r>
            <a:r>
              <a:rPr lang="en-GB" sz="1900" baseline="0" dirty="0" smtClean="0">
                <a:ln>
                  <a:solidFill>
                    <a:srgbClr val="0000FF"/>
                  </a:solidFill>
                </a:ln>
                <a:solidFill>
                  <a:srgbClr val="000000"/>
                </a:solidFill>
                <a:latin typeface="Bitstream Charter" charset="0"/>
              </a:rPr>
              <a:t>Planck</a:t>
            </a:r>
            <a:endParaRPr lang="en-GB" sz="1900" baseline="0" dirty="0">
              <a:ln>
                <a:solidFill>
                  <a:srgbClr val="0000FF"/>
                </a:solidFill>
              </a:ln>
              <a:solidFill>
                <a:srgbClr val="000000"/>
              </a:solidFill>
              <a:latin typeface="Bitstream Charter" charset="0"/>
            </a:endParaRPr>
          </a:p>
        </p:txBody>
      </p:sp>
      <p:cxnSp>
        <p:nvCxnSpPr>
          <p:cNvPr id="32" name="Connecteur droit 15"/>
          <p:cNvCxnSpPr>
            <a:cxnSpLocks noChangeShapeType="1"/>
          </p:cNvCxnSpPr>
          <p:nvPr/>
        </p:nvCxnSpPr>
        <p:spPr bwMode="auto">
          <a:xfrm>
            <a:off x="2195736" y="1124744"/>
            <a:ext cx="1656184" cy="0"/>
          </a:xfrm>
          <a:prstGeom prst="line">
            <a:avLst/>
          </a:prstGeom>
          <a:noFill/>
          <a:ln w="19050">
            <a:solidFill>
              <a:srgbClr val="008000"/>
            </a:solidFill>
            <a:round/>
            <a:headEnd type="arrow"/>
            <a:tailEnd type="arrow"/>
          </a:ln>
          <a:extLst>
            <a:ext uri="{909E8E84-426E-40dd-AFC4-6F175D3DCCD1}">
              <a14:hiddenFill xmlns:a14="http://schemas.microsoft.com/office/drawing/2010/main">
                <a:noFill/>
              </a14:hiddenFill>
            </a:ext>
          </a:extLst>
        </p:spPr>
      </p:cxnSp>
      <p:cxnSp>
        <p:nvCxnSpPr>
          <p:cNvPr id="33" name="Connecteur droit 32"/>
          <p:cNvCxnSpPr>
            <a:cxnSpLocks noChangeShapeType="1"/>
          </p:cNvCxnSpPr>
          <p:nvPr/>
        </p:nvCxnSpPr>
        <p:spPr bwMode="auto">
          <a:xfrm>
            <a:off x="4211960" y="1124744"/>
            <a:ext cx="1152128" cy="0"/>
          </a:xfrm>
          <a:prstGeom prst="line">
            <a:avLst/>
          </a:prstGeom>
          <a:noFill/>
          <a:ln w="19050">
            <a:solidFill>
              <a:srgbClr val="FF0000"/>
            </a:solidFill>
            <a:round/>
            <a:headEnd type="arrow"/>
            <a:tailEnd type="arrow"/>
          </a:ln>
          <a:extLst>
            <a:ext uri="{909E8E84-426E-40dd-AFC4-6F175D3DCCD1}">
              <a14:hiddenFill xmlns:a14="http://schemas.microsoft.com/office/drawing/2010/main">
                <a:noFill/>
              </a14:hiddenFill>
            </a:ext>
          </a:extLst>
        </p:spPr>
      </p:cxnSp>
      <p:cxnSp>
        <p:nvCxnSpPr>
          <p:cNvPr id="34" name="Connecteur droit 33"/>
          <p:cNvCxnSpPr>
            <a:cxnSpLocks noChangeShapeType="1"/>
          </p:cNvCxnSpPr>
          <p:nvPr/>
        </p:nvCxnSpPr>
        <p:spPr bwMode="auto">
          <a:xfrm>
            <a:off x="5004048" y="1124744"/>
            <a:ext cx="1296144" cy="0"/>
          </a:xfrm>
          <a:prstGeom prst="line">
            <a:avLst/>
          </a:prstGeom>
          <a:noFill/>
          <a:ln w="19050">
            <a:solidFill>
              <a:srgbClr val="3366FF"/>
            </a:solidFill>
            <a:round/>
            <a:headEnd type="arrow"/>
            <a:tailEnd type="arrow"/>
          </a:ln>
          <a:extLst>
            <a:ext uri="{909E8E84-426E-40dd-AFC4-6F175D3DCCD1}">
              <a14:hiddenFill xmlns:a14="http://schemas.microsoft.com/office/drawing/2010/main">
                <a:noFill/>
              </a14:hiddenFill>
            </a:ext>
          </a:extLst>
        </p:spPr>
      </p:cxnSp>
      <p:sp>
        <p:nvSpPr>
          <p:cNvPr id="35" name="Text Box 3"/>
          <p:cNvSpPr txBox="1">
            <a:spLocks noChangeArrowheads="1"/>
          </p:cNvSpPr>
          <p:nvPr/>
        </p:nvSpPr>
        <p:spPr bwMode="auto">
          <a:xfrm>
            <a:off x="0" y="4392693"/>
            <a:ext cx="9144000" cy="234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algn="just" eaLnBrk="1">
              <a:lnSpc>
                <a:spcPct val="101000"/>
              </a:lnSpc>
            </a:pPr>
            <a:r>
              <a:rPr lang="en-GB" sz="1900" baseline="0" dirty="0">
                <a:solidFill>
                  <a:srgbClr val="000000"/>
                </a:solidFill>
                <a:latin typeface="Bitstream Charter" charset="0"/>
              </a:rPr>
              <a:t>			</a:t>
            </a:r>
          </a:p>
          <a:p>
            <a:pPr eaLnBrk="1">
              <a:lnSpc>
                <a:spcPct val="101000"/>
              </a:lnSpc>
              <a:spcAft>
                <a:spcPts val="563"/>
              </a:spcAft>
              <a:tabLst>
                <a:tab pos="698500" algn="l"/>
                <a:tab pos="1398588" algn="l"/>
                <a:tab pos="2066925" algn="l"/>
                <a:tab pos="2417763" algn="l"/>
                <a:tab pos="2513013" algn="l"/>
                <a:tab pos="3495675" algn="l"/>
                <a:tab pos="4195763" algn="l"/>
                <a:tab pos="4665663" algn="l"/>
                <a:tab pos="6992938" algn="l"/>
                <a:tab pos="7693025" algn="l"/>
                <a:tab pos="8391525" algn="l"/>
              </a:tabLst>
            </a:pPr>
            <a:r>
              <a:rPr lang="en-GB" sz="1600" baseline="0" dirty="0" smtClean="0">
                <a:solidFill>
                  <a:srgbClr val="000000"/>
                </a:solidFill>
                <a:latin typeface="Arial"/>
                <a:cs typeface="Arial"/>
              </a:rPr>
              <a:t>- </a:t>
            </a:r>
            <a:r>
              <a:rPr lang="en-GB" sz="1600" b="1" baseline="0" dirty="0" smtClean="0">
                <a:solidFill>
                  <a:srgbClr val="000000"/>
                </a:solidFill>
                <a:latin typeface="Arial"/>
                <a:cs typeface="Arial"/>
              </a:rPr>
              <a:t>‘’Big Grains’’ (but size &lt; 1 </a:t>
            </a:r>
            <a:r>
              <a:rPr lang="en-GB" sz="1600" b="1" baseline="0" dirty="0" smtClean="0">
                <a:solidFill>
                  <a:srgbClr val="000000"/>
                </a:solidFill>
                <a:latin typeface="Symbol" charset="2"/>
                <a:cs typeface="Symbol" charset="2"/>
              </a:rPr>
              <a:t>m</a:t>
            </a:r>
            <a:r>
              <a:rPr lang="en-GB" sz="1600" b="1" baseline="0" dirty="0" smtClean="0">
                <a:solidFill>
                  <a:srgbClr val="000000"/>
                </a:solidFill>
                <a:latin typeface="Arial"/>
                <a:cs typeface="Arial"/>
              </a:rPr>
              <a:t>m)</a:t>
            </a:r>
            <a:r>
              <a:rPr lang="en-GB" sz="1600" baseline="0" dirty="0" smtClean="0">
                <a:solidFill>
                  <a:srgbClr val="000000"/>
                </a:solidFill>
                <a:latin typeface="Arial"/>
                <a:cs typeface="Arial"/>
              </a:rPr>
              <a:t>:			Thermal equilibrium 	</a:t>
            </a:r>
            <a:r>
              <a:rPr lang="en-GB" sz="1600" baseline="0" dirty="0" smtClean="0">
                <a:solidFill>
                  <a:srgbClr val="000000"/>
                </a:solidFill>
                <a:latin typeface="Arial"/>
                <a:cs typeface="Arial"/>
                <a:sym typeface="Wingdings"/>
              </a:rPr>
              <a:t> Herschel &amp; Planck</a:t>
            </a:r>
            <a:endParaRPr lang="en-GB" sz="1600" baseline="0" dirty="0">
              <a:solidFill>
                <a:srgbClr val="000000"/>
              </a:solidFill>
              <a:latin typeface="Arial"/>
              <a:cs typeface="Arial"/>
            </a:endParaRPr>
          </a:p>
          <a:p>
            <a:pPr eaLnBrk="1">
              <a:lnSpc>
                <a:spcPct val="101000"/>
              </a:lnSpc>
              <a:spcAft>
                <a:spcPts val="563"/>
              </a:spcAft>
              <a:tabLst>
                <a:tab pos="698500" algn="l"/>
                <a:tab pos="1398588" algn="l"/>
                <a:tab pos="2066925" algn="l"/>
                <a:tab pos="2417763" algn="l"/>
                <a:tab pos="2513013" algn="l"/>
                <a:tab pos="3495675" algn="l"/>
                <a:tab pos="4665663" algn="l"/>
                <a:tab pos="5561013" algn="l"/>
                <a:tab pos="6294438" algn="l"/>
                <a:tab pos="6992938" algn="l"/>
                <a:tab pos="7693025" algn="l"/>
                <a:tab pos="8391525" algn="l"/>
              </a:tabLst>
            </a:pPr>
            <a:r>
              <a:rPr lang="en-GB" sz="1600" baseline="0" dirty="0" smtClean="0">
                <a:solidFill>
                  <a:srgbClr val="000000"/>
                </a:solidFill>
                <a:latin typeface="Arial"/>
                <a:cs typeface="Arial"/>
              </a:rPr>
              <a:t>- </a:t>
            </a:r>
            <a:r>
              <a:rPr lang="en-GB" sz="1600" b="1" baseline="0" dirty="0" smtClean="0">
                <a:solidFill>
                  <a:srgbClr val="000000"/>
                </a:solidFill>
                <a:latin typeface="Arial"/>
                <a:cs typeface="Arial"/>
              </a:rPr>
              <a:t>‘’Very </a:t>
            </a:r>
            <a:r>
              <a:rPr lang="en-GB" sz="1600" b="1" baseline="0" dirty="0">
                <a:solidFill>
                  <a:srgbClr val="000000"/>
                </a:solidFill>
                <a:latin typeface="Arial"/>
                <a:cs typeface="Arial"/>
              </a:rPr>
              <a:t>small dust </a:t>
            </a:r>
            <a:r>
              <a:rPr lang="en-GB" sz="1600" b="1" baseline="0" dirty="0" smtClean="0">
                <a:solidFill>
                  <a:srgbClr val="000000"/>
                </a:solidFill>
                <a:latin typeface="Arial"/>
                <a:cs typeface="Arial"/>
              </a:rPr>
              <a:t>particles’’ </a:t>
            </a:r>
            <a:r>
              <a:rPr lang="en-GB" sz="1600" b="1" baseline="0" dirty="0">
                <a:solidFill>
                  <a:srgbClr val="000000"/>
                </a:solidFill>
                <a:latin typeface="Arial"/>
                <a:cs typeface="Arial"/>
              </a:rPr>
              <a:t>(</a:t>
            </a:r>
            <a:r>
              <a:rPr lang="en-GB" sz="1600" b="1" baseline="0" dirty="0" err="1">
                <a:solidFill>
                  <a:srgbClr val="000000"/>
                </a:solidFill>
                <a:latin typeface="Arial"/>
                <a:cs typeface="Arial"/>
              </a:rPr>
              <a:t>nanometric</a:t>
            </a:r>
            <a:r>
              <a:rPr lang="en-GB" sz="1600" b="1" baseline="0" dirty="0">
                <a:solidFill>
                  <a:srgbClr val="000000"/>
                </a:solidFill>
                <a:latin typeface="Arial"/>
                <a:cs typeface="Arial"/>
              </a:rPr>
              <a:t> size</a:t>
            </a:r>
            <a:r>
              <a:rPr lang="en-GB" sz="1600" b="1" baseline="0" dirty="0" smtClean="0">
                <a:solidFill>
                  <a:srgbClr val="000000"/>
                </a:solidFill>
                <a:latin typeface="Arial"/>
                <a:cs typeface="Arial"/>
              </a:rPr>
              <a:t>)</a:t>
            </a:r>
            <a:r>
              <a:rPr lang="en-GB" sz="1600" baseline="0" dirty="0" smtClean="0">
                <a:solidFill>
                  <a:srgbClr val="000000"/>
                </a:solidFill>
                <a:latin typeface="Arial"/>
                <a:cs typeface="Arial"/>
              </a:rPr>
              <a:t>:	Stochastically heated	</a:t>
            </a:r>
            <a:r>
              <a:rPr lang="en-GB" sz="1600" baseline="0" dirty="0" smtClean="0">
                <a:solidFill>
                  <a:srgbClr val="000000"/>
                </a:solidFill>
                <a:latin typeface="Arial"/>
                <a:cs typeface="Arial"/>
                <a:sym typeface="Wingdings"/>
              </a:rPr>
              <a:t> JWST</a:t>
            </a:r>
            <a:endParaRPr lang="en-GB" sz="1600" baseline="0" dirty="0" smtClean="0">
              <a:solidFill>
                <a:srgbClr val="000000"/>
              </a:solidFill>
              <a:latin typeface="Arial"/>
              <a:cs typeface="Arial"/>
            </a:endParaRP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600" b="1" baseline="0" dirty="0">
                <a:solidFill>
                  <a:srgbClr val="000000"/>
                </a:solidFill>
                <a:latin typeface="Arial"/>
                <a:cs typeface="Arial"/>
              </a:rPr>
              <a:t>	</a:t>
            </a:r>
            <a:r>
              <a:rPr lang="en-GB" sz="1600" baseline="0" dirty="0" smtClean="0">
                <a:solidFill>
                  <a:srgbClr val="000000"/>
                </a:solidFill>
                <a:latin typeface="Arial"/>
                <a:cs typeface="Arial"/>
              </a:rPr>
              <a:t>Most that half the total grain surface</a:t>
            </a: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600" baseline="0" dirty="0">
                <a:solidFill>
                  <a:srgbClr val="000000"/>
                </a:solidFill>
                <a:latin typeface="Arial"/>
                <a:cs typeface="Arial"/>
                <a:sym typeface="Wingdings"/>
              </a:rPr>
              <a:t>	</a:t>
            </a:r>
            <a:r>
              <a:rPr lang="en-GB" sz="1600" baseline="0" dirty="0" smtClean="0">
                <a:solidFill>
                  <a:srgbClr val="000000"/>
                </a:solidFill>
                <a:latin typeface="Arial"/>
                <a:cs typeface="Arial"/>
                <a:sym typeface="Wingdings"/>
              </a:rPr>
              <a:t> </a:t>
            </a:r>
            <a:r>
              <a:rPr lang="en-GB" sz="1600" baseline="0" dirty="0" smtClean="0">
                <a:solidFill>
                  <a:srgbClr val="000000"/>
                </a:solidFill>
                <a:latin typeface="Arial"/>
                <a:cs typeface="Arial"/>
              </a:rPr>
              <a:t>Strongly coupled to the gas (Dynamics, Heating, Molecular formation)</a:t>
            </a: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600" baseline="0" dirty="0">
                <a:solidFill>
                  <a:srgbClr val="000000"/>
                </a:solidFill>
                <a:latin typeface="Arial"/>
                <a:cs typeface="Arial"/>
              </a:rPr>
              <a:t>	</a:t>
            </a:r>
            <a:r>
              <a:rPr lang="en-GB" sz="1600" baseline="0" dirty="0" smtClean="0">
                <a:solidFill>
                  <a:srgbClr val="000000"/>
                </a:solidFill>
                <a:latin typeface="Arial"/>
                <a:cs typeface="Arial"/>
                <a:sym typeface="Wingdings"/>
              </a:rPr>
              <a:t> </a:t>
            </a:r>
            <a:r>
              <a:rPr lang="en-GB" sz="1600" baseline="0" dirty="0">
                <a:solidFill>
                  <a:srgbClr val="000000"/>
                </a:solidFill>
                <a:latin typeface="Arial"/>
                <a:cs typeface="Arial"/>
                <a:sym typeface="Wingdings"/>
              </a:rPr>
              <a:t>M</a:t>
            </a:r>
            <a:r>
              <a:rPr lang="en-GB" sz="1600" baseline="0" dirty="0" smtClean="0">
                <a:solidFill>
                  <a:srgbClr val="000000"/>
                </a:solidFill>
                <a:latin typeface="Arial"/>
                <a:cs typeface="Arial"/>
                <a:sym typeface="Wingdings"/>
              </a:rPr>
              <a:t>ajor role in the </a:t>
            </a:r>
            <a:r>
              <a:rPr lang="en-GB" sz="1600" baseline="0" dirty="0">
                <a:solidFill>
                  <a:srgbClr val="000000"/>
                </a:solidFill>
                <a:latin typeface="Arial"/>
                <a:cs typeface="Arial"/>
                <a:sym typeface="Wingdings"/>
              </a:rPr>
              <a:t>matter </a:t>
            </a:r>
            <a:r>
              <a:rPr lang="en-GB" sz="1600" baseline="0" dirty="0" smtClean="0">
                <a:solidFill>
                  <a:srgbClr val="000000"/>
                </a:solidFill>
                <a:latin typeface="Arial"/>
                <a:cs typeface="Arial"/>
                <a:sym typeface="Wingdings"/>
              </a:rPr>
              <a:t>evolution</a:t>
            </a: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600" baseline="0" dirty="0">
                <a:solidFill>
                  <a:srgbClr val="000000"/>
                </a:solidFill>
                <a:latin typeface="Arial"/>
                <a:cs typeface="Arial"/>
              </a:rPr>
              <a:t>Key question: evolution with the local conditions (star forming regions, </a:t>
            </a:r>
            <a:r>
              <a:rPr lang="en-GB" sz="1600" baseline="0" dirty="0" err="1">
                <a:solidFill>
                  <a:srgbClr val="000000"/>
                </a:solidFill>
                <a:latin typeface="Arial"/>
                <a:cs typeface="Arial"/>
              </a:rPr>
              <a:t>protoplanetary</a:t>
            </a:r>
            <a:r>
              <a:rPr lang="en-GB" sz="1600" baseline="0" dirty="0">
                <a:solidFill>
                  <a:srgbClr val="000000"/>
                </a:solidFill>
                <a:latin typeface="Arial"/>
                <a:cs typeface="Arial"/>
              </a:rPr>
              <a:t> disks, …) </a:t>
            </a: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900" baseline="0" dirty="0" smtClean="0">
                <a:solidFill>
                  <a:srgbClr val="000000"/>
                </a:solidFill>
                <a:latin typeface="Arial"/>
                <a:cs typeface="Arial"/>
              </a:rPr>
              <a:t>	 </a:t>
            </a:r>
            <a:endParaRPr lang="en-GB" sz="1900" baseline="0" dirty="0">
              <a:solidFill>
                <a:srgbClr val="000000"/>
              </a:solidFill>
              <a:latin typeface="Arial"/>
              <a:cs typeface="Arial"/>
            </a:endParaRPr>
          </a:p>
        </p:txBody>
      </p:sp>
    </p:spTree>
    <p:extLst>
      <p:ext uri="{BB962C8B-B14F-4D97-AF65-F5344CB8AC3E}">
        <p14:creationId xmlns:p14="http://schemas.microsoft.com/office/powerpoint/2010/main" val="41286021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1174928" y="1406258"/>
            <a:ext cx="7507859" cy="4330723"/>
          </a:xfrm>
        </p:spPr>
        <p:txBody>
          <a:bodyPr/>
          <a:lstStyle/>
          <a:p>
            <a:pPr eaLnBrk="1">
              <a:buFont typeface="Wingdings" charset="0"/>
              <a:buNone/>
            </a:pPr>
            <a:endParaRPr lang="en-GB" dirty="0">
              <a:latin typeface="Arial" charset="0"/>
            </a:endParaRPr>
          </a:p>
          <a:p>
            <a:pPr eaLnBrk="1">
              <a:buFont typeface="Wingdings" charset="0"/>
              <a:buNone/>
            </a:pPr>
            <a:endParaRPr lang="en-GB" dirty="0">
              <a:latin typeface="Arial" charset="0"/>
            </a:endParaRPr>
          </a:p>
        </p:txBody>
      </p:sp>
      <p:sp>
        <p:nvSpPr>
          <p:cNvPr id="33799" name="Text Box 7"/>
          <p:cNvSpPr txBox="1">
            <a:spLocks noChangeArrowheads="1"/>
          </p:cNvSpPr>
          <p:nvPr/>
        </p:nvSpPr>
        <p:spPr bwMode="auto">
          <a:xfrm>
            <a:off x="1619672" y="116632"/>
            <a:ext cx="7128792" cy="461647"/>
          </a:xfrm>
          <a:prstGeom prst="rect">
            <a:avLst/>
          </a:prstGeom>
          <a:solidFill>
            <a:srgbClr val="FFFF00"/>
          </a:solidFill>
          <a:ln w="12700">
            <a:solidFill>
              <a:schemeClr val="tx1"/>
            </a:solidFill>
            <a:miter lim="800000"/>
            <a:headEnd/>
            <a:tailEnd/>
          </a:ln>
        </p:spPr>
        <p:txBody>
          <a:bodyPr wrap="square" lIns="91422" tIns="45711" rIns="91422" bIns="45711">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baseline="0" dirty="0">
                <a:latin typeface="Helvetica" charset="0"/>
              </a:rPr>
              <a:t>P</a:t>
            </a:r>
            <a:r>
              <a:rPr lang="en-GB" baseline="0" dirty="0" smtClean="0">
                <a:latin typeface="Helvetica" charset="0"/>
              </a:rPr>
              <a:t>hoto-dominated regions (PDRs)</a:t>
            </a:r>
            <a:endParaRPr lang="en-GB" sz="2000" baseline="0" dirty="0">
              <a:latin typeface="Times" charset="0"/>
            </a:endParaRPr>
          </a:p>
        </p:txBody>
      </p:sp>
      <p:pic>
        <p:nvPicPr>
          <p:cNvPr id="23" name="Image 22" descr="aze.tiff"/>
          <p:cNvPicPr>
            <a:picLocks noChangeAspect="1"/>
          </p:cNvPicPr>
          <p:nvPr/>
        </p:nvPicPr>
        <p:blipFill>
          <a:blip r:embed="rId3">
            <a:extLst>
              <a:ext uri="{28A0092B-C50C-407E-A947-70E740481C1C}">
                <a14:useLocalDpi xmlns:a14="http://schemas.microsoft.com/office/drawing/2010/main" val="0"/>
              </a:ext>
            </a:extLst>
          </a:blip>
          <a:srcRect b="14255"/>
          <a:stretch>
            <a:fillRect/>
          </a:stretch>
        </p:blipFill>
        <p:spPr bwMode="auto">
          <a:xfrm>
            <a:off x="3635896" y="1412776"/>
            <a:ext cx="4295822" cy="2528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4"/>
          <p:cNvSpPr txBox="1">
            <a:spLocks noChangeArrowheads="1"/>
          </p:cNvSpPr>
          <p:nvPr/>
        </p:nvSpPr>
        <p:spPr bwMode="auto">
          <a:xfrm>
            <a:off x="1547664" y="764704"/>
            <a:ext cx="748883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6954" tIns="43477" rIns="86954" bIns="43477"/>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ＭＳ Ｐゴシック" charset="0"/>
              </a:defRPr>
            </a:lvl1pPr>
            <a:lvl2pPr marL="742950" indent="-28575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2pPr>
            <a:lvl3pPr marL="1143000" indent="-22860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3pPr>
            <a:lvl4pPr marL="1600200" indent="-22860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4pPr>
            <a:lvl5pPr marL="2057400" indent="-22860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5pPr>
            <a:lvl6pPr marL="25146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6pPr>
            <a:lvl7pPr marL="29718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7pPr>
            <a:lvl8pPr marL="34290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8pPr>
            <a:lvl9pPr marL="38862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9pPr>
          </a:lstStyle>
          <a:p>
            <a:pPr marL="285750" indent="-285750" algn="just" eaLnBrk="1">
              <a:lnSpc>
                <a:spcPct val="101000"/>
              </a:lnSpc>
              <a:buFont typeface="Wingdings" charset="0"/>
              <a:buChar char="à"/>
            </a:pPr>
            <a:r>
              <a:rPr lang="en-GB" sz="1800" b="1" baseline="0" dirty="0" smtClean="0">
                <a:solidFill>
                  <a:srgbClr val="000000"/>
                </a:solidFill>
                <a:latin typeface="Bitstream Charter" charset="0"/>
              </a:rPr>
              <a:t>Laboratories </a:t>
            </a:r>
            <a:r>
              <a:rPr lang="en-GB" sz="1800" b="1" baseline="0" dirty="0">
                <a:solidFill>
                  <a:srgbClr val="000000"/>
                </a:solidFill>
                <a:latin typeface="Bitstream Charter" charset="0"/>
              </a:rPr>
              <a:t>to study radiation-dominated </a:t>
            </a:r>
            <a:r>
              <a:rPr lang="en-GB" sz="1800" b="1" baseline="0" dirty="0" smtClean="0">
                <a:solidFill>
                  <a:srgbClr val="000000"/>
                </a:solidFill>
                <a:latin typeface="Bitstream Charter" charset="0"/>
              </a:rPr>
              <a:t>processes in galaxies</a:t>
            </a:r>
          </a:p>
          <a:p>
            <a:pPr algn="just" eaLnBrk="1">
              <a:lnSpc>
                <a:spcPct val="101000"/>
              </a:lnSpc>
            </a:pPr>
            <a:r>
              <a:rPr lang="en-GB" sz="1800" b="1" baseline="0" dirty="0" smtClean="0">
                <a:solidFill>
                  <a:srgbClr val="000000"/>
                </a:solidFill>
                <a:latin typeface="Bitstream Charter" charset="0"/>
              </a:rPr>
              <a:t>	and the evolution of the dust and gas with the density</a:t>
            </a:r>
            <a:endParaRPr lang="en-GB" sz="1800" b="1" baseline="0" dirty="0">
              <a:solidFill>
                <a:srgbClr val="000000"/>
              </a:solidFill>
              <a:latin typeface="Bitstream Charter" charset="0"/>
            </a:endParaRPr>
          </a:p>
          <a:p>
            <a:pPr eaLnBrk="1">
              <a:lnSpc>
                <a:spcPct val="101000"/>
              </a:lnSpc>
            </a:pPr>
            <a:endParaRPr lang="en-GB" sz="1800" b="1" baseline="0" dirty="0">
              <a:solidFill>
                <a:srgbClr val="000000"/>
              </a:solidFill>
              <a:latin typeface="Bitstream Charter" charset="0"/>
            </a:endParaRPr>
          </a:p>
          <a:p>
            <a:pPr eaLnBrk="1">
              <a:lnSpc>
                <a:spcPct val="101000"/>
              </a:lnSpc>
            </a:pPr>
            <a:endParaRPr lang="en-GB" sz="1800" baseline="0" dirty="0">
              <a:solidFill>
                <a:srgbClr val="000000"/>
              </a:solidFill>
              <a:latin typeface="Bitstream Charter" charset="0"/>
            </a:endParaRPr>
          </a:p>
          <a:p>
            <a:pPr eaLnBrk="1">
              <a:lnSpc>
                <a:spcPct val="101000"/>
              </a:lnSpc>
            </a:pPr>
            <a:endParaRPr lang="en-GB" sz="1800" baseline="0" dirty="0">
              <a:solidFill>
                <a:srgbClr val="000000"/>
              </a:solidFill>
              <a:latin typeface="Bitstream Charter" charset="0"/>
            </a:endParaRPr>
          </a:p>
          <a:p>
            <a:pPr eaLnBrk="1">
              <a:lnSpc>
                <a:spcPct val="101000"/>
              </a:lnSpc>
            </a:pPr>
            <a:r>
              <a:rPr lang="en-GB" sz="1800" baseline="0" dirty="0">
                <a:solidFill>
                  <a:srgbClr val="000000"/>
                </a:solidFill>
                <a:latin typeface="Bitstream Charter" charset="0"/>
              </a:rPr>
              <a:t>						</a:t>
            </a:r>
          </a:p>
        </p:txBody>
      </p:sp>
      <p:pic>
        <p:nvPicPr>
          <p:cNvPr id="29" name="Image 6" descr="az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149080"/>
            <a:ext cx="3987331" cy="259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 5" descr="aze.tiff"/>
          <p:cNvPicPr>
            <a:picLocks noChangeAspect="1"/>
          </p:cNvPicPr>
          <p:nvPr/>
        </p:nvPicPr>
        <p:blipFill>
          <a:blip r:embed="rId5">
            <a:extLst>
              <a:ext uri="{28A0092B-C50C-407E-A947-70E740481C1C}">
                <a14:useLocalDpi xmlns:a14="http://schemas.microsoft.com/office/drawing/2010/main" val="0"/>
              </a:ext>
            </a:extLst>
          </a:blip>
          <a:srcRect l="661" b="995"/>
          <a:stretch>
            <a:fillRect/>
          </a:stretch>
        </p:blipFill>
        <p:spPr bwMode="auto">
          <a:xfrm>
            <a:off x="323528" y="4167720"/>
            <a:ext cx="3960440" cy="249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4"/>
          <p:cNvSpPr txBox="1">
            <a:spLocks noChangeArrowheads="1"/>
          </p:cNvSpPr>
          <p:nvPr/>
        </p:nvSpPr>
        <p:spPr bwMode="auto">
          <a:xfrm>
            <a:off x="4067944" y="6453336"/>
            <a:ext cx="208823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6954" tIns="43477" rIns="86954" bIns="43477"/>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ＭＳ Ｐゴシック" charset="0"/>
              </a:defRPr>
            </a:lvl1pPr>
            <a:lvl2pPr marL="742950" indent="-28575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2pPr>
            <a:lvl3pPr marL="1143000" indent="-22860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3pPr>
            <a:lvl4pPr marL="1600200" indent="-22860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4pPr>
            <a:lvl5pPr marL="2057400" indent="-228600"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5pPr>
            <a:lvl6pPr marL="25146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6pPr>
            <a:lvl7pPr marL="29718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7pPr>
            <a:lvl8pPr marL="34290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8pPr>
            <a:lvl9pPr marL="3886200" indent="-228600" defTabSz="433388" eaLnBrk="0" fontAlgn="base" hangingPunct="0">
              <a:lnSpc>
                <a:spcPct val="104000"/>
              </a:lnSpc>
              <a:spcBef>
                <a:spcPct val="0"/>
              </a:spcBef>
              <a:spcAft>
                <a:spcPct val="0"/>
              </a:spcAft>
              <a:buClr>
                <a:srgbClr val="000000"/>
              </a:buClr>
              <a:buSzPct val="45000"/>
              <a:buFont typeface="Wingdings" charset="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defRPr>
            </a:lvl9pPr>
          </a:lstStyle>
          <a:p>
            <a:pPr algn="just" eaLnBrk="1">
              <a:lnSpc>
                <a:spcPct val="101000"/>
              </a:lnSpc>
            </a:pPr>
            <a:r>
              <a:rPr lang="en-GB" sz="1400" baseline="0" dirty="0" err="1">
                <a:solidFill>
                  <a:srgbClr val="000000"/>
                </a:solidFill>
                <a:latin typeface="Bitstream Charter" charset="0"/>
              </a:rPr>
              <a:t>Röllig</a:t>
            </a:r>
            <a:r>
              <a:rPr lang="en-GB" sz="1400" baseline="0" dirty="0">
                <a:solidFill>
                  <a:srgbClr val="000000"/>
                </a:solidFill>
                <a:latin typeface="Bitstream Charter" charset="0"/>
              </a:rPr>
              <a:t> et al. 2007</a:t>
            </a:r>
          </a:p>
          <a:p>
            <a:pPr eaLnBrk="1">
              <a:lnSpc>
                <a:spcPct val="101000"/>
              </a:lnSpc>
            </a:pPr>
            <a:endParaRPr lang="en-GB" sz="1800" baseline="0" dirty="0">
              <a:solidFill>
                <a:srgbClr val="000000"/>
              </a:solidFill>
              <a:latin typeface="Bitstream Charter" charset="0"/>
            </a:endParaRPr>
          </a:p>
          <a:p>
            <a:pPr eaLnBrk="1">
              <a:lnSpc>
                <a:spcPct val="101000"/>
              </a:lnSpc>
            </a:pPr>
            <a:endParaRPr lang="en-GB" sz="1800" baseline="0" dirty="0">
              <a:solidFill>
                <a:srgbClr val="000000"/>
              </a:solidFill>
              <a:latin typeface="Bitstream Charter" charset="0"/>
            </a:endParaRPr>
          </a:p>
          <a:p>
            <a:pPr eaLnBrk="1">
              <a:lnSpc>
                <a:spcPct val="101000"/>
              </a:lnSpc>
            </a:pPr>
            <a:r>
              <a:rPr lang="en-GB" sz="1800" baseline="0" dirty="0">
                <a:solidFill>
                  <a:srgbClr val="000000"/>
                </a:solidFill>
                <a:latin typeface="Bitstream Charter" charset="0"/>
              </a:rPr>
              <a:t>						</a:t>
            </a:r>
          </a:p>
        </p:txBody>
      </p:sp>
      <p:sp>
        <p:nvSpPr>
          <p:cNvPr id="36" name="Text Box 12"/>
          <p:cNvSpPr txBox="1">
            <a:spLocks noChangeArrowheads="1"/>
          </p:cNvSpPr>
          <p:nvPr/>
        </p:nvSpPr>
        <p:spPr bwMode="auto">
          <a:xfrm>
            <a:off x="179512" y="1196752"/>
            <a:ext cx="2357291" cy="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sz="1700" baseline="0" dirty="0">
                <a:latin typeface="Helvetica" charset="0"/>
              </a:rPr>
              <a:t>V</a:t>
            </a:r>
            <a:r>
              <a:rPr lang="en-GB" sz="1700" baseline="0" dirty="0" smtClean="0">
                <a:latin typeface="Helvetica" charset="0"/>
              </a:rPr>
              <a:t>isible</a:t>
            </a:r>
            <a:endParaRPr lang="en-GB" sz="1700" baseline="0" dirty="0">
              <a:solidFill>
                <a:srgbClr val="FF0000"/>
              </a:solidFill>
              <a:latin typeface="Helvetica" charset="0"/>
            </a:endParaRPr>
          </a:p>
        </p:txBody>
      </p:sp>
      <p:pic>
        <p:nvPicPr>
          <p:cNvPr id="37" name="Image 1" descr="horsehead_steinberg_big.jpg"/>
          <p:cNvPicPr>
            <a:picLocks noChangeAspect="1"/>
          </p:cNvPicPr>
          <p:nvPr/>
        </p:nvPicPr>
        <p:blipFill rotWithShape="1">
          <a:blip r:embed="rId6">
            <a:alphaModFix/>
            <a:extLst>
              <a:ext uri="{28A0092B-C50C-407E-A947-70E740481C1C}">
                <a14:useLocalDpi xmlns:a14="http://schemas.microsoft.com/office/drawing/2010/main" val="0"/>
              </a:ext>
            </a:extLst>
          </a:blip>
          <a:srcRect l="28158" t="44344" r="38613" b="12265"/>
          <a:stretch/>
        </p:blipFill>
        <p:spPr bwMode="auto">
          <a:xfrm rot="5400000">
            <a:off x="30577" y="1731754"/>
            <a:ext cx="2520280" cy="21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C919858B-083F-48B4-BC72-FA8395439ED8}" type="slidenum">
              <a:rPr lang="fr-FR" smtClean="0"/>
              <a:t>13</a:t>
            </a:fld>
            <a:endParaRPr lang="fr-FR"/>
          </a:p>
        </p:txBody>
      </p:sp>
    </p:spTree>
    <p:extLst>
      <p:ext uri="{BB962C8B-B14F-4D97-AF65-F5344CB8AC3E}">
        <p14:creationId xmlns:p14="http://schemas.microsoft.com/office/powerpoint/2010/main" val="13892846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1174928" y="1406258"/>
            <a:ext cx="7507859" cy="4330723"/>
          </a:xfrm>
        </p:spPr>
        <p:txBody>
          <a:bodyPr/>
          <a:lstStyle/>
          <a:p>
            <a:pPr eaLnBrk="1">
              <a:buFont typeface="Wingdings" charset="0"/>
              <a:buNone/>
            </a:pPr>
            <a:endParaRPr lang="en-GB">
              <a:latin typeface="Arial" charset="0"/>
            </a:endParaRPr>
          </a:p>
          <a:p>
            <a:pPr eaLnBrk="1">
              <a:buFont typeface="Wingdings" charset="0"/>
              <a:buNone/>
            </a:pPr>
            <a:endParaRPr lang="en-GB">
              <a:latin typeface="Arial" charset="0"/>
            </a:endParaRPr>
          </a:p>
        </p:txBody>
      </p:sp>
      <p:sp>
        <p:nvSpPr>
          <p:cNvPr id="33796" name="Rectangle 4"/>
          <p:cNvSpPr>
            <a:spLocks noChangeArrowheads="1"/>
          </p:cNvSpPr>
          <p:nvPr/>
        </p:nvSpPr>
        <p:spPr bwMode="auto">
          <a:xfrm>
            <a:off x="1332803" y="1392320"/>
            <a:ext cx="6538726" cy="175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p>
            <a:pPr defTabSz="448594" eaLnBrk="0">
              <a:lnSpc>
                <a:spcPct val="110000"/>
              </a:lnSpc>
              <a:spcBef>
                <a:spcPct val="20000"/>
              </a:spcBef>
              <a:buFontTx/>
              <a:buChar char="•"/>
            </a:pPr>
            <a:r>
              <a:rPr lang="fr-FR" sz="2400">
                <a:latin typeface="Times" charset="0"/>
              </a:rPr>
              <a:t> In PDRs</a:t>
            </a:r>
            <a:endParaRPr lang="en-GB" sz="2000">
              <a:latin typeface="Times" charset="0"/>
            </a:endParaRPr>
          </a:p>
          <a:p>
            <a:pPr defTabSz="448594" eaLnBrk="0">
              <a:lnSpc>
                <a:spcPct val="110000"/>
              </a:lnSpc>
              <a:spcBef>
                <a:spcPct val="20000"/>
              </a:spcBef>
              <a:buFontTx/>
              <a:buChar char="•"/>
            </a:pPr>
            <a:endParaRPr lang="en-GB" sz="2000">
              <a:latin typeface="Times" charset="0"/>
            </a:endParaRPr>
          </a:p>
          <a:p>
            <a:pPr defTabSz="448594" eaLnBrk="0">
              <a:lnSpc>
                <a:spcPct val="110000"/>
              </a:lnSpc>
              <a:spcBef>
                <a:spcPct val="20000"/>
              </a:spcBef>
              <a:buFontTx/>
              <a:buChar char="•"/>
            </a:pPr>
            <a:endParaRPr lang="en-GB" sz="2000">
              <a:latin typeface="Times" charset="0"/>
            </a:endParaRPr>
          </a:p>
          <a:p>
            <a:pPr defTabSz="448594" eaLnBrk="0">
              <a:lnSpc>
                <a:spcPct val="110000"/>
              </a:lnSpc>
              <a:spcBef>
                <a:spcPct val="20000"/>
              </a:spcBef>
              <a:buFontTx/>
              <a:buChar char="•"/>
            </a:pPr>
            <a:endParaRPr lang="en-GB" sz="2000">
              <a:latin typeface="Times" charset="0"/>
            </a:endParaRPr>
          </a:p>
        </p:txBody>
      </p:sp>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t="22699" r="53336" b="25478"/>
          <a:stretch>
            <a:fillRect/>
          </a:stretch>
        </p:blipFill>
        <p:spPr bwMode="auto">
          <a:xfrm>
            <a:off x="1861723" y="1556792"/>
            <a:ext cx="2952328" cy="253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Rectangle 9"/>
          <p:cNvSpPr>
            <a:spLocks noChangeArrowheads="1"/>
          </p:cNvSpPr>
          <p:nvPr/>
        </p:nvSpPr>
        <p:spPr bwMode="auto">
          <a:xfrm>
            <a:off x="277547" y="4077072"/>
            <a:ext cx="6840760" cy="2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70" rIns="82938" bIns="41470">
            <a:spAutoFit/>
          </a:bodyPr>
          <a:lstStyle/>
          <a:p>
            <a:r>
              <a:rPr lang="en-GB" sz="1400" dirty="0" smtClean="0">
                <a:latin typeface="Arial"/>
                <a:cs typeface="Arial"/>
              </a:rPr>
              <a:t>NRAO </a:t>
            </a:r>
            <a:r>
              <a:rPr lang="en-GB" sz="1400" dirty="0">
                <a:latin typeface="Arial"/>
                <a:cs typeface="Arial"/>
              </a:rPr>
              <a:t>		          ISO (Abergel et al. 2002, t</a:t>
            </a:r>
            <a:r>
              <a:rPr lang="fr-FR" sz="1400" dirty="0" err="1">
                <a:latin typeface="Arial"/>
                <a:cs typeface="Arial"/>
              </a:rPr>
              <a:t>elescope</a:t>
            </a:r>
            <a:r>
              <a:rPr lang="fr-FR" sz="1400" dirty="0">
                <a:latin typeface="Arial"/>
                <a:cs typeface="Arial"/>
              </a:rPr>
              <a:t> </a:t>
            </a:r>
            <a:r>
              <a:rPr lang="fr-FR" sz="1400" dirty="0" err="1">
                <a:latin typeface="Arial"/>
                <a:cs typeface="Arial"/>
              </a:rPr>
              <a:t>diameter</a:t>
            </a:r>
            <a:r>
              <a:rPr lang="fr-FR" sz="1400" dirty="0">
                <a:latin typeface="Arial"/>
                <a:cs typeface="Arial"/>
              </a:rPr>
              <a:t>: 60 cm)</a:t>
            </a:r>
          </a:p>
        </p:txBody>
      </p:sp>
      <p:sp>
        <p:nvSpPr>
          <p:cNvPr id="33802" name="Espace réservé du numéro de diapositive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5752" algn="l"/>
                <a:tab pos="1312994" algn="l"/>
                <a:tab pos="1968746" algn="l"/>
              </a:tabLst>
              <a:defRPr sz="2300" baseline="-25000">
                <a:solidFill>
                  <a:schemeClr val="tx1"/>
                </a:solidFill>
                <a:latin typeface="Arial" charset="0"/>
                <a:ea typeface="ＭＳ Ｐゴシック" charset="0"/>
                <a:cs typeface="ＭＳ Ｐゴシック" charset="0"/>
              </a:defRPr>
            </a:lvl1pPr>
            <a:lvl2pPr marL="697481" indent="-268262" eaLnBrk="0">
              <a:tabLst>
                <a:tab pos="655752" algn="l"/>
                <a:tab pos="1312994" algn="l"/>
                <a:tab pos="1968746" algn="l"/>
              </a:tabLst>
              <a:defRPr sz="2300" baseline="-25000">
                <a:solidFill>
                  <a:schemeClr val="tx1"/>
                </a:solidFill>
                <a:latin typeface="Arial" charset="0"/>
                <a:ea typeface="ＭＳ Ｐゴシック" charset="0"/>
              </a:defRPr>
            </a:lvl2pPr>
            <a:lvl3pPr marL="1073048" indent="-214610" eaLnBrk="0">
              <a:tabLst>
                <a:tab pos="655752" algn="l"/>
                <a:tab pos="1312994" algn="l"/>
                <a:tab pos="1968746" algn="l"/>
              </a:tabLst>
              <a:defRPr sz="2300" baseline="-25000">
                <a:solidFill>
                  <a:schemeClr val="tx1"/>
                </a:solidFill>
                <a:latin typeface="Arial" charset="0"/>
                <a:ea typeface="ＭＳ Ｐゴシック" charset="0"/>
              </a:defRPr>
            </a:lvl3pPr>
            <a:lvl4pPr marL="1502268" indent="-214610" eaLnBrk="0">
              <a:tabLst>
                <a:tab pos="655752" algn="l"/>
                <a:tab pos="1312994" algn="l"/>
                <a:tab pos="1968746" algn="l"/>
              </a:tabLst>
              <a:defRPr sz="2300" baseline="-25000">
                <a:solidFill>
                  <a:schemeClr val="tx1"/>
                </a:solidFill>
                <a:latin typeface="Arial" charset="0"/>
                <a:ea typeface="ＭＳ Ｐゴシック" charset="0"/>
              </a:defRPr>
            </a:lvl4pPr>
            <a:lvl5pPr marL="1931487" indent="-214610" eaLnBrk="0">
              <a:tabLst>
                <a:tab pos="655752" algn="l"/>
                <a:tab pos="1312994" algn="l"/>
                <a:tab pos="1968746" algn="l"/>
              </a:tabLst>
              <a:defRPr sz="2300" baseline="-25000">
                <a:solidFill>
                  <a:schemeClr val="tx1"/>
                </a:solidFill>
                <a:latin typeface="Arial" charset="0"/>
                <a:ea typeface="ＭＳ Ｐゴシック" charset="0"/>
              </a:defRPr>
            </a:lvl5pPr>
            <a:lvl6pPr marL="2360706" indent="-214610" defTabSz="406865" eaLnBrk="0" fontAlgn="base" hangingPunct="0">
              <a:lnSpc>
                <a:spcPct val="104000"/>
              </a:lnSpc>
              <a:spcBef>
                <a:spcPct val="0"/>
              </a:spcBef>
              <a:spcAft>
                <a:spcPct val="0"/>
              </a:spcAft>
              <a:buClr>
                <a:srgbClr val="000000"/>
              </a:buClr>
              <a:buSzPct val="45000"/>
              <a:buFont typeface="Wingdings" charset="0"/>
              <a:tabLst>
                <a:tab pos="655752" algn="l"/>
                <a:tab pos="1312994" algn="l"/>
                <a:tab pos="1968746" algn="l"/>
              </a:tabLst>
              <a:defRPr sz="2300" baseline="-25000">
                <a:solidFill>
                  <a:schemeClr val="tx1"/>
                </a:solidFill>
                <a:latin typeface="Arial" charset="0"/>
                <a:ea typeface="ＭＳ Ｐゴシック" charset="0"/>
              </a:defRPr>
            </a:lvl6pPr>
            <a:lvl7pPr marL="2789926" indent="-214610" defTabSz="406865" eaLnBrk="0" fontAlgn="base" hangingPunct="0">
              <a:lnSpc>
                <a:spcPct val="104000"/>
              </a:lnSpc>
              <a:spcBef>
                <a:spcPct val="0"/>
              </a:spcBef>
              <a:spcAft>
                <a:spcPct val="0"/>
              </a:spcAft>
              <a:buClr>
                <a:srgbClr val="000000"/>
              </a:buClr>
              <a:buSzPct val="45000"/>
              <a:buFont typeface="Wingdings" charset="0"/>
              <a:tabLst>
                <a:tab pos="655752" algn="l"/>
                <a:tab pos="1312994" algn="l"/>
                <a:tab pos="1968746" algn="l"/>
              </a:tabLst>
              <a:defRPr sz="2300" baseline="-25000">
                <a:solidFill>
                  <a:schemeClr val="tx1"/>
                </a:solidFill>
                <a:latin typeface="Arial" charset="0"/>
                <a:ea typeface="ＭＳ Ｐゴシック" charset="0"/>
              </a:defRPr>
            </a:lvl7pPr>
            <a:lvl8pPr marL="3219145" indent="-214610" defTabSz="406865" eaLnBrk="0" fontAlgn="base" hangingPunct="0">
              <a:lnSpc>
                <a:spcPct val="104000"/>
              </a:lnSpc>
              <a:spcBef>
                <a:spcPct val="0"/>
              </a:spcBef>
              <a:spcAft>
                <a:spcPct val="0"/>
              </a:spcAft>
              <a:buClr>
                <a:srgbClr val="000000"/>
              </a:buClr>
              <a:buSzPct val="45000"/>
              <a:buFont typeface="Wingdings" charset="0"/>
              <a:tabLst>
                <a:tab pos="655752" algn="l"/>
                <a:tab pos="1312994" algn="l"/>
                <a:tab pos="1968746" algn="l"/>
              </a:tabLst>
              <a:defRPr sz="2300" baseline="-25000">
                <a:solidFill>
                  <a:schemeClr val="tx1"/>
                </a:solidFill>
                <a:latin typeface="Arial" charset="0"/>
                <a:ea typeface="ＭＳ Ｐゴシック" charset="0"/>
              </a:defRPr>
            </a:lvl8pPr>
            <a:lvl9pPr marL="3648365" indent="-214610" defTabSz="406865" eaLnBrk="0" fontAlgn="base" hangingPunct="0">
              <a:lnSpc>
                <a:spcPct val="104000"/>
              </a:lnSpc>
              <a:spcBef>
                <a:spcPct val="0"/>
              </a:spcBef>
              <a:spcAft>
                <a:spcPct val="0"/>
              </a:spcAft>
              <a:buClr>
                <a:srgbClr val="000000"/>
              </a:buClr>
              <a:buSzPct val="45000"/>
              <a:buFont typeface="Wingdings" charset="0"/>
              <a:tabLst>
                <a:tab pos="655752" algn="l"/>
                <a:tab pos="1312994" algn="l"/>
                <a:tab pos="1968746" algn="l"/>
              </a:tabLst>
              <a:defRPr sz="2300" baseline="-25000">
                <a:solidFill>
                  <a:schemeClr val="tx1"/>
                </a:solidFill>
                <a:latin typeface="Arial" charset="0"/>
                <a:ea typeface="ＭＳ Ｐゴシック" charset="0"/>
              </a:defRPr>
            </a:lvl9pPr>
          </a:lstStyle>
          <a:p>
            <a:pPr eaLnBrk="1"/>
            <a:fld id="{F7503068-EB51-EF40-AFD8-B87D1F031968}" type="slidenum">
              <a:rPr lang="en-GB" sz="1300" baseline="0">
                <a:solidFill>
                  <a:srgbClr val="000000"/>
                </a:solidFill>
                <a:latin typeface="Times New Roman" charset="0"/>
              </a:rPr>
              <a:pPr eaLnBrk="1"/>
              <a:t>14</a:t>
            </a:fld>
            <a:endParaRPr lang="en-GB" sz="1300" baseline="0">
              <a:solidFill>
                <a:srgbClr val="000000"/>
              </a:solidFill>
              <a:latin typeface="Times New Roman" charset="0"/>
            </a:endParaRPr>
          </a:p>
        </p:txBody>
      </p:sp>
      <p:sp>
        <p:nvSpPr>
          <p:cNvPr id="33804" name="Text Box 17"/>
          <p:cNvSpPr txBox="1">
            <a:spLocks noChangeArrowheads="1"/>
          </p:cNvSpPr>
          <p:nvPr/>
        </p:nvSpPr>
        <p:spPr bwMode="auto">
          <a:xfrm>
            <a:off x="4283968" y="908720"/>
            <a:ext cx="2088232" cy="58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nSpc>
                <a:spcPct val="100000"/>
              </a:lnSpc>
              <a:buClrTx/>
              <a:buSzTx/>
            </a:pPr>
            <a:r>
              <a:rPr lang="en-GB" sz="1600" baseline="0" dirty="0">
                <a:solidFill>
                  <a:srgbClr val="0066FF"/>
                </a:solidFill>
                <a:latin typeface="Helvetica" charset="0"/>
              </a:rPr>
              <a:t>Aromatic 5-8 </a:t>
            </a:r>
            <a:r>
              <a:rPr lang="en-GB" sz="1600" baseline="0" dirty="0">
                <a:solidFill>
                  <a:srgbClr val="0066FF"/>
                </a:solidFill>
                <a:latin typeface="Symbol" charset="0"/>
                <a:cs typeface="Symbol" charset="0"/>
              </a:rPr>
              <a:t>m</a:t>
            </a:r>
            <a:r>
              <a:rPr lang="en-GB" sz="1600" baseline="0" dirty="0">
                <a:solidFill>
                  <a:srgbClr val="0066FF"/>
                </a:solidFill>
                <a:latin typeface="Helvetica" charset="0"/>
              </a:rPr>
              <a:t>m </a:t>
            </a:r>
            <a:endParaRPr lang="en-GB" sz="1600" baseline="0" dirty="0">
              <a:latin typeface="Helvetica" charset="0"/>
            </a:endParaRPr>
          </a:p>
          <a:p>
            <a:pPr>
              <a:lnSpc>
                <a:spcPct val="100000"/>
              </a:lnSpc>
              <a:buClrTx/>
              <a:buSzTx/>
            </a:pPr>
            <a:r>
              <a:rPr lang="en-GB" sz="1600" baseline="0" dirty="0" smtClean="0">
                <a:solidFill>
                  <a:srgbClr val="FF0000"/>
                </a:solidFill>
                <a:latin typeface="Helvetica" charset="0"/>
              </a:rPr>
              <a:t>Continuum </a:t>
            </a:r>
            <a:r>
              <a:rPr lang="en-GB" sz="1600" baseline="0" dirty="0">
                <a:solidFill>
                  <a:srgbClr val="FF0000"/>
                </a:solidFill>
                <a:latin typeface="Helvetica" charset="0"/>
              </a:rPr>
              <a:t>at 15 </a:t>
            </a:r>
            <a:r>
              <a:rPr lang="en-GB" sz="1600" baseline="0" dirty="0">
                <a:solidFill>
                  <a:srgbClr val="FF0000"/>
                </a:solidFill>
                <a:latin typeface="Symbol" charset="0"/>
              </a:rPr>
              <a:t>m</a:t>
            </a:r>
            <a:r>
              <a:rPr lang="en-GB" sz="1600" baseline="0" dirty="0">
                <a:solidFill>
                  <a:srgbClr val="FF0000"/>
                </a:solidFill>
                <a:latin typeface="Helvetica" charset="0"/>
              </a:rPr>
              <a:t>m</a:t>
            </a:r>
            <a:endParaRPr lang="en-GB" sz="1600" baseline="0" dirty="0">
              <a:latin typeface="Helvetica" charset="0"/>
            </a:endParaRPr>
          </a:p>
        </p:txBody>
      </p:sp>
      <p:pic>
        <p:nvPicPr>
          <p:cNvPr id="13" name="Image 1" descr="horsehead_steinberg_big.jpg"/>
          <p:cNvPicPr>
            <a:picLocks noChangeAspect="1"/>
          </p:cNvPicPr>
          <p:nvPr/>
        </p:nvPicPr>
        <p:blipFill rotWithShape="1">
          <a:blip r:embed="rId4">
            <a:alphaModFix/>
            <a:extLst>
              <a:ext uri="{28A0092B-C50C-407E-A947-70E740481C1C}">
                <a14:useLocalDpi xmlns:a14="http://schemas.microsoft.com/office/drawing/2010/main" val="0"/>
              </a:ext>
            </a:extLst>
          </a:blip>
          <a:srcRect l="28158" t="44344" r="38613" b="12265"/>
          <a:stretch/>
        </p:blipFill>
        <p:spPr bwMode="auto">
          <a:xfrm rot="5400000">
            <a:off x="30577" y="1731754"/>
            <a:ext cx="2520280" cy="21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8"/>
          <p:cNvSpPr>
            <a:spLocks noChangeShapeType="1"/>
          </p:cNvSpPr>
          <p:nvPr/>
        </p:nvSpPr>
        <p:spPr bwMode="auto">
          <a:xfrm flipH="1">
            <a:off x="8198426" y="2780929"/>
            <a:ext cx="360039" cy="0"/>
          </a:xfrm>
          <a:prstGeom prst="line">
            <a:avLst/>
          </a:prstGeom>
          <a:noFill/>
          <a:ln w="2540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wrap="none" lIns="88345" tIns="44173" rIns="88345" bIns="44173" anchor="ctr"/>
          <a:lstStyle/>
          <a:p>
            <a:endParaRPr lang="en-GB"/>
          </a:p>
        </p:txBody>
      </p:sp>
      <p:sp>
        <p:nvSpPr>
          <p:cNvPr id="17" name="Rectangle 24"/>
          <p:cNvSpPr>
            <a:spLocks noChangeArrowheads="1"/>
          </p:cNvSpPr>
          <p:nvPr/>
        </p:nvSpPr>
        <p:spPr bwMode="auto">
          <a:xfrm>
            <a:off x="8126419" y="2852936"/>
            <a:ext cx="611956"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45" tIns="44173" rIns="88345" bIns="44173">
            <a:spAutoFit/>
          </a:bodyPr>
          <a:lstStyle/>
          <a:p>
            <a:r>
              <a:rPr lang="fr-FR" sz="1600" b="1" dirty="0">
                <a:solidFill>
                  <a:srgbClr val="FFFF00"/>
                </a:solidFill>
                <a:latin typeface="Arial"/>
                <a:cs typeface="Arial"/>
              </a:rPr>
              <a:t>10’’</a:t>
            </a:r>
          </a:p>
        </p:txBody>
      </p:sp>
      <p:sp>
        <p:nvSpPr>
          <p:cNvPr id="18" name="Rectangle 3"/>
          <p:cNvSpPr>
            <a:spLocks noChangeArrowheads="1"/>
          </p:cNvSpPr>
          <p:nvPr/>
        </p:nvSpPr>
        <p:spPr bwMode="auto">
          <a:xfrm>
            <a:off x="6398227" y="2276872"/>
            <a:ext cx="720081" cy="720080"/>
          </a:xfrm>
          <a:prstGeom prst="rect">
            <a:avLst/>
          </a:pr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88345" tIns="44173" rIns="88345" bIns="44173"/>
          <a:lstStyle/>
          <a:p>
            <a:endParaRPr lang="fr-FR"/>
          </a:p>
        </p:txBody>
      </p:sp>
      <p:sp>
        <p:nvSpPr>
          <p:cNvPr id="19" name="Rectangle 3"/>
          <p:cNvSpPr>
            <a:spLocks noChangeArrowheads="1"/>
          </p:cNvSpPr>
          <p:nvPr/>
        </p:nvSpPr>
        <p:spPr bwMode="auto">
          <a:xfrm>
            <a:off x="3805939" y="3284984"/>
            <a:ext cx="504057" cy="504056"/>
          </a:xfrm>
          <a:prstGeom prst="rect">
            <a:avLst/>
          </a:pr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88345" tIns="44173" rIns="88345" bIns="44173"/>
          <a:lstStyle/>
          <a:p>
            <a:endParaRPr lang="fr-FR"/>
          </a:p>
        </p:txBody>
      </p:sp>
      <p:sp>
        <p:nvSpPr>
          <p:cNvPr id="21" name="Text Box 12"/>
          <p:cNvSpPr txBox="1">
            <a:spLocks noChangeArrowheads="1"/>
          </p:cNvSpPr>
          <p:nvPr/>
        </p:nvSpPr>
        <p:spPr bwMode="auto">
          <a:xfrm>
            <a:off x="7380312" y="1490899"/>
            <a:ext cx="1008112" cy="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nSpc>
                <a:spcPct val="100000"/>
              </a:lnSpc>
              <a:buClrTx/>
              <a:buSzTx/>
            </a:pPr>
            <a:r>
              <a:rPr lang="en-GB" sz="1700" baseline="0" dirty="0" smtClean="0">
                <a:latin typeface="Helvetica" charset="0"/>
              </a:rPr>
              <a:t>1-2 </a:t>
            </a:r>
            <a:r>
              <a:rPr lang="en-GB" sz="1700" baseline="0" dirty="0" smtClean="0">
                <a:latin typeface="Symbol" charset="2"/>
                <a:cs typeface="Symbol" charset="2"/>
              </a:rPr>
              <a:t>m</a:t>
            </a:r>
            <a:r>
              <a:rPr lang="en-GB" sz="1700" baseline="0" dirty="0" smtClean="0">
                <a:latin typeface="Helvetica" charset="0"/>
              </a:rPr>
              <a:t>m</a:t>
            </a:r>
            <a:endParaRPr lang="en-GB" sz="1700" baseline="0" dirty="0">
              <a:solidFill>
                <a:srgbClr val="FF0000"/>
              </a:solidFill>
              <a:latin typeface="Helvetica" charset="0"/>
            </a:endParaRPr>
          </a:p>
        </p:txBody>
      </p:sp>
      <p:cxnSp>
        <p:nvCxnSpPr>
          <p:cNvPr id="22" name="Connecteur droit 15"/>
          <p:cNvCxnSpPr>
            <a:cxnSpLocks noChangeShapeType="1"/>
          </p:cNvCxnSpPr>
          <p:nvPr/>
        </p:nvCxnSpPr>
        <p:spPr bwMode="auto">
          <a:xfrm flipV="1">
            <a:off x="3805939" y="1556792"/>
            <a:ext cx="936104" cy="172819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cxnSp>
        <p:nvCxnSpPr>
          <p:cNvPr id="28" name="Connecteur droit 15"/>
          <p:cNvCxnSpPr>
            <a:cxnSpLocks noChangeShapeType="1"/>
          </p:cNvCxnSpPr>
          <p:nvPr/>
        </p:nvCxnSpPr>
        <p:spPr bwMode="auto">
          <a:xfrm>
            <a:off x="3877947" y="3789040"/>
            <a:ext cx="864096" cy="28803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cxnSp>
        <p:nvCxnSpPr>
          <p:cNvPr id="31" name="Connecteur droit 15"/>
          <p:cNvCxnSpPr>
            <a:cxnSpLocks noChangeShapeType="1"/>
          </p:cNvCxnSpPr>
          <p:nvPr/>
        </p:nvCxnSpPr>
        <p:spPr bwMode="auto">
          <a:xfrm flipV="1">
            <a:off x="6398227" y="1916832"/>
            <a:ext cx="936104" cy="36004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cxnSp>
        <p:nvCxnSpPr>
          <p:cNvPr id="34" name="Connecteur droit 15"/>
          <p:cNvCxnSpPr>
            <a:cxnSpLocks noChangeShapeType="1"/>
          </p:cNvCxnSpPr>
          <p:nvPr/>
        </p:nvCxnSpPr>
        <p:spPr bwMode="auto">
          <a:xfrm>
            <a:off x="6398227" y="2996952"/>
            <a:ext cx="936104" cy="720080"/>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sp>
        <p:nvSpPr>
          <p:cNvPr id="23" name="Text Box 12"/>
          <p:cNvSpPr txBox="1">
            <a:spLocks noChangeArrowheads="1"/>
          </p:cNvSpPr>
          <p:nvPr/>
        </p:nvSpPr>
        <p:spPr bwMode="auto">
          <a:xfrm>
            <a:off x="971600" y="1052736"/>
            <a:ext cx="3744416" cy="3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r>
              <a:rPr lang="en-GB" sz="1700" baseline="0" dirty="0">
                <a:latin typeface="Helvetica" charset="0"/>
              </a:rPr>
              <a:t>Visible	</a:t>
            </a:r>
            <a:r>
              <a:rPr lang="en-GB" sz="1700" baseline="0" dirty="0" smtClean="0">
                <a:latin typeface="Helvetica" charset="0"/>
              </a:rPr>
              <a:t>		IR emission:</a:t>
            </a:r>
            <a:endParaRPr lang="en-GB" sz="1700" baseline="0" dirty="0">
              <a:solidFill>
                <a:srgbClr val="FF0000"/>
              </a:solidFill>
              <a:latin typeface="Helvetica" charset="0"/>
            </a:endParaRPr>
          </a:p>
        </p:txBody>
      </p:sp>
      <p:pic>
        <p:nvPicPr>
          <p:cNvPr id="3" name="Image 2" descr="aze.tiff"/>
          <p:cNvPicPr>
            <a:picLocks noChangeAspect="1"/>
          </p:cNvPicPr>
          <p:nvPr/>
        </p:nvPicPr>
        <p:blipFill rotWithShape="1">
          <a:blip r:embed="rId5">
            <a:extLst>
              <a:ext uri="{28A0092B-C50C-407E-A947-70E740481C1C}">
                <a14:useLocalDpi xmlns:a14="http://schemas.microsoft.com/office/drawing/2010/main" val="0"/>
              </a:ext>
            </a:extLst>
          </a:blip>
          <a:srcRect r="3073"/>
          <a:stretch/>
        </p:blipFill>
        <p:spPr>
          <a:xfrm>
            <a:off x="4716016" y="1628800"/>
            <a:ext cx="2410539" cy="2448272"/>
          </a:xfrm>
          <a:prstGeom prst="rect">
            <a:avLst/>
          </a:prstGeom>
          <a:ln w="38100" cmpd="sng">
            <a:solidFill>
              <a:srgbClr val="FFFF00"/>
            </a:solidFill>
          </a:ln>
        </p:spPr>
      </p:pic>
      <p:pic>
        <p:nvPicPr>
          <p:cNvPr id="4" name="Image 3" descr="az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6296" y="1916832"/>
            <a:ext cx="1752600" cy="1841500"/>
          </a:xfrm>
          <a:prstGeom prst="rect">
            <a:avLst/>
          </a:prstGeom>
          <a:ln w="38100" cmpd="sng">
            <a:solidFill>
              <a:srgbClr val="FFFF00"/>
            </a:solidFill>
          </a:ln>
        </p:spPr>
      </p:pic>
      <p:sp>
        <p:nvSpPr>
          <p:cNvPr id="26" name="Rectangle 9"/>
          <p:cNvSpPr>
            <a:spLocks noChangeArrowheads="1"/>
          </p:cNvSpPr>
          <p:nvPr/>
        </p:nvSpPr>
        <p:spPr bwMode="auto">
          <a:xfrm>
            <a:off x="7668344" y="3789040"/>
            <a:ext cx="720080" cy="2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8" tIns="41470" rIns="82938" bIns="41470">
            <a:spAutoFit/>
          </a:bodyPr>
          <a:lstStyle/>
          <a:p>
            <a:r>
              <a:rPr lang="en-GB" sz="1400" dirty="0" smtClean="0">
                <a:latin typeface="Arial"/>
                <a:cs typeface="Arial"/>
              </a:rPr>
              <a:t>HST</a:t>
            </a:r>
            <a:endParaRPr lang="fr-FR" sz="1400" dirty="0">
              <a:latin typeface="Arial"/>
              <a:cs typeface="Arial"/>
            </a:endParaRPr>
          </a:p>
        </p:txBody>
      </p:sp>
      <p:sp>
        <p:nvSpPr>
          <p:cNvPr id="30" name="Rectangle 29"/>
          <p:cNvSpPr/>
          <p:nvPr/>
        </p:nvSpPr>
        <p:spPr>
          <a:xfrm>
            <a:off x="251520" y="4437112"/>
            <a:ext cx="8712968" cy="1549142"/>
          </a:xfrm>
          <a:prstGeom prst="rect">
            <a:avLst/>
          </a:prstGeom>
          <a:solidFill>
            <a:schemeClr val="bg1"/>
          </a:solidFill>
          <a:ln w="57150" cmpd="sng">
            <a:solidFill>
              <a:schemeClr val="tx1"/>
            </a:solidFill>
          </a:ln>
        </p:spPr>
        <p:txBody>
          <a:bodyPr wrap="square">
            <a:spAutoFit/>
          </a:bodyPr>
          <a:lstStyle/>
          <a:p>
            <a:pPr marL="0" lvl="1" algn="ctr">
              <a:lnSpc>
                <a:spcPct val="140000"/>
              </a:lnSpc>
            </a:pPr>
            <a:r>
              <a:rPr lang="fr-FR" sz="2000" b="1" dirty="0" smtClean="0">
                <a:solidFill>
                  <a:srgbClr val="FF0000"/>
                </a:solidFill>
                <a:latin typeface="Arial"/>
                <a:cs typeface="Arial"/>
              </a:rPr>
              <a:t>JWST : How </a:t>
            </a:r>
            <a:r>
              <a:rPr lang="fr-FR" sz="2000" b="1" dirty="0" err="1" smtClean="0">
                <a:solidFill>
                  <a:srgbClr val="FF0000"/>
                </a:solidFill>
                <a:latin typeface="Arial"/>
                <a:cs typeface="Arial"/>
              </a:rPr>
              <a:t>dust</a:t>
            </a:r>
            <a:r>
              <a:rPr lang="fr-FR" sz="2000" b="1" dirty="0" smtClean="0">
                <a:solidFill>
                  <a:srgbClr val="FF0000"/>
                </a:solidFill>
                <a:latin typeface="Arial"/>
                <a:cs typeface="Arial"/>
              </a:rPr>
              <a:t> </a:t>
            </a:r>
            <a:r>
              <a:rPr lang="fr-FR" sz="2000" b="1" dirty="0" err="1" smtClean="0">
                <a:solidFill>
                  <a:srgbClr val="FF0000"/>
                </a:solidFill>
                <a:latin typeface="Arial"/>
                <a:cs typeface="Arial"/>
              </a:rPr>
              <a:t>properties</a:t>
            </a:r>
            <a:r>
              <a:rPr lang="fr-FR" sz="2000" b="1" dirty="0" smtClean="0">
                <a:solidFill>
                  <a:srgbClr val="FF0000"/>
                </a:solidFill>
                <a:latin typeface="Arial"/>
                <a:cs typeface="Arial"/>
              </a:rPr>
              <a:t> change </a:t>
            </a:r>
            <a:r>
              <a:rPr lang="fr-FR" sz="2000" b="1" dirty="0" err="1" smtClean="0">
                <a:solidFill>
                  <a:srgbClr val="FF0000"/>
                </a:solidFill>
                <a:latin typeface="Arial"/>
                <a:cs typeface="Arial"/>
              </a:rPr>
              <a:t>at</a:t>
            </a:r>
            <a:r>
              <a:rPr lang="fr-FR" sz="2000" b="1" dirty="0" smtClean="0">
                <a:solidFill>
                  <a:srgbClr val="FF0000"/>
                </a:solidFill>
                <a:latin typeface="Arial"/>
                <a:cs typeface="Arial"/>
              </a:rPr>
              <a:t> the interfaces ?</a:t>
            </a:r>
            <a:endParaRPr lang="fr-FR" b="1" dirty="0" smtClean="0">
              <a:solidFill>
                <a:srgbClr val="FF0000"/>
              </a:solidFill>
              <a:latin typeface="Arial"/>
              <a:cs typeface="Arial"/>
            </a:endParaRPr>
          </a:p>
          <a:p>
            <a:pPr marL="285750" lvl="1" indent="-285750">
              <a:lnSpc>
                <a:spcPct val="140000"/>
              </a:lnSpc>
              <a:buFontTx/>
              <a:buChar char="-"/>
            </a:pPr>
            <a:endParaRPr lang="fr-FR" sz="800" dirty="0" smtClean="0">
              <a:latin typeface="Arial"/>
              <a:cs typeface="Arial"/>
            </a:endParaRPr>
          </a:p>
          <a:p>
            <a:pPr marL="285750" lvl="1" indent="-285750">
              <a:lnSpc>
                <a:spcPct val="140000"/>
              </a:lnSpc>
              <a:buFontTx/>
              <a:buChar char="-"/>
            </a:pPr>
            <a:r>
              <a:rPr lang="fr-FR" sz="1600" dirty="0" smtClean="0">
                <a:latin typeface="Arial"/>
                <a:cs typeface="Arial"/>
              </a:rPr>
              <a:t>The JWST has the </a:t>
            </a:r>
            <a:r>
              <a:rPr lang="fr-FR" sz="1600" dirty="0" err="1" smtClean="0">
                <a:latin typeface="Arial"/>
                <a:cs typeface="Arial"/>
              </a:rPr>
              <a:t>angular</a:t>
            </a:r>
            <a:r>
              <a:rPr lang="fr-FR" sz="1600" dirty="0" smtClean="0">
                <a:latin typeface="Arial"/>
                <a:cs typeface="Arial"/>
              </a:rPr>
              <a:t> </a:t>
            </a:r>
            <a:r>
              <a:rPr lang="fr-FR" sz="1600" dirty="0" err="1" smtClean="0">
                <a:latin typeface="Arial"/>
                <a:cs typeface="Arial"/>
              </a:rPr>
              <a:t>resolution</a:t>
            </a:r>
            <a:r>
              <a:rPr lang="fr-FR" sz="1600" dirty="0" smtClean="0">
                <a:latin typeface="Arial"/>
                <a:cs typeface="Arial"/>
              </a:rPr>
              <a:t> (0.1’’-1’’) to </a:t>
            </a:r>
            <a:r>
              <a:rPr lang="fr-FR" sz="1600" dirty="0" err="1" smtClean="0">
                <a:latin typeface="Arial"/>
                <a:cs typeface="Arial"/>
              </a:rPr>
              <a:t>resolve</a:t>
            </a:r>
            <a:r>
              <a:rPr lang="fr-FR" sz="1600" dirty="0" smtClean="0">
                <a:latin typeface="Arial"/>
                <a:cs typeface="Arial"/>
              </a:rPr>
              <a:t> the interfaces in the </a:t>
            </a:r>
            <a:r>
              <a:rPr lang="fr-FR" sz="1600" dirty="0">
                <a:latin typeface="Arial"/>
                <a:cs typeface="Arial"/>
              </a:rPr>
              <a:t>I</a:t>
            </a:r>
            <a:r>
              <a:rPr lang="fr-FR" sz="1600" dirty="0" smtClean="0">
                <a:latin typeface="Arial"/>
                <a:cs typeface="Arial"/>
              </a:rPr>
              <a:t>R</a:t>
            </a:r>
          </a:p>
          <a:p>
            <a:pPr marL="285750" lvl="1" indent="-285750">
              <a:lnSpc>
                <a:spcPct val="140000"/>
              </a:lnSpc>
              <a:buFontTx/>
              <a:buChar char="-"/>
            </a:pPr>
            <a:r>
              <a:rPr lang="fr-FR" sz="1600" dirty="0" err="1" smtClean="0">
                <a:latin typeface="Arial"/>
                <a:cs typeface="Arial"/>
              </a:rPr>
              <a:t>Dust</a:t>
            </a:r>
            <a:r>
              <a:rPr lang="fr-FR" sz="1600" dirty="0" smtClean="0">
                <a:latin typeface="Arial"/>
                <a:cs typeface="Arial"/>
              </a:rPr>
              <a:t> </a:t>
            </a:r>
            <a:r>
              <a:rPr lang="fr-FR" sz="1600" dirty="0" err="1" smtClean="0">
                <a:latin typeface="Arial"/>
                <a:cs typeface="Arial"/>
              </a:rPr>
              <a:t>evolution</a:t>
            </a:r>
            <a:r>
              <a:rPr lang="fr-FR" sz="1600" dirty="0" smtClean="0">
                <a:latin typeface="Arial"/>
                <a:cs typeface="Arial"/>
              </a:rPr>
              <a:t> : </a:t>
            </a:r>
            <a:r>
              <a:rPr lang="fr-FR" sz="1600" dirty="0" err="1" smtClean="0">
                <a:latin typeface="Arial"/>
                <a:cs typeface="Arial"/>
              </a:rPr>
              <a:t>growing</a:t>
            </a:r>
            <a:r>
              <a:rPr lang="fr-FR" sz="1600" dirty="0" smtClean="0">
                <a:latin typeface="Arial"/>
                <a:cs typeface="Arial"/>
              </a:rPr>
              <a:t>, </a:t>
            </a:r>
            <a:r>
              <a:rPr lang="fr-FR" sz="1600" dirty="0" err="1" smtClean="0">
                <a:latin typeface="Arial"/>
                <a:cs typeface="Arial"/>
              </a:rPr>
              <a:t>accretion</a:t>
            </a:r>
            <a:r>
              <a:rPr lang="fr-FR" sz="1600" dirty="0" smtClean="0">
                <a:latin typeface="Arial"/>
                <a:cs typeface="Arial"/>
              </a:rPr>
              <a:t>, fragmentation, charge state, …</a:t>
            </a:r>
            <a:endParaRPr lang="fr-FR" sz="800" dirty="0" smtClean="0">
              <a:latin typeface="Arial"/>
              <a:cs typeface="Arial"/>
            </a:endParaRPr>
          </a:p>
          <a:p>
            <a:pPr marL="0" lvl="1">
              <a:lnSpc>
                <a:spcPct val="140000"/>
              </a:lnSpc>
            </a:pPr>
            <a:r>
              <a:rPr lang="fr-FR" sz="800" dirty="0" smtClean="0">
                <a:latin typeface="Arial"/>
                <a:cs typeface="Arial"/>
              </a:rPr>
              <a:t> </a:t>
            </a:r>
          </a:p>
        </p:txBody>
      </p:sp>
      <p:sp>
        <p:nvSpPr>
          <p:cNvPr id="32" name="Rectangle 3"/>
          <p:cNvSpPr>
            <a:spLocks noChangeArrowheads="1"/>
          </p:cNvSpPr>
          <p:nvPr/>
        </p:nvSpPr>
        <p:spPr bwMode="auto">
          <a:xfrm>
            <a:off x="6156176" y="2564904"/>
            <a:ext cx="576064" cy="576064"/>
          </a:xfrm>
          <a:prstGeom prst="rect">
            <a:avLst/>
          </a:pr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88345" tIns="44173" rIns="88345" bIns="44173"/>
          <a:lstStyle/>
          <a:p>
            <a:endParaRPr lang="fr-FR"/>
          </a:p>
        </p:txBody>
      </p:sp>
      <p:sp>
        <p:nvSpPr>
          <p:cNvPr id="33" name="Line 8"/>
          <p:cNvSpPr>
            <a:spLocks noChangeShapeType="1"/>
          </p:cNvSpPr>
          <p:nvPr/>
        </p:nvSpPr>
        <p:spPr bwMode="auto">
          <a:xfrm flipH="1" flipV="1">
            <a:off x="7956376" y="2708920"/>
            <a:ext cx="360039" cy="72008"/>
          </a:xfrm>
          <a:prstGeom prst="line">
            <a:avLst/>
          </a:prstGeom>
          <a:noFill/>
          <a:ln w="25400">
            <a:solidFill>
              <a:srgbClr val="FFFF00"/>
            </a:solidFill>
            <a:round/>
            <a:headEnd type="arrow" w="med" len="med"/>
            <a:tailEnd type="arrow" w="med" len="med"/>
          </a:ln>
          <a:extLst>
            <a:ext uri="{909E8E84-426E-40dd-AFC4-6F175D3DCCD1}">
              <a14:hiddenFill xmlns:a14="http://schemas.microsoft.com/office/drawing/2010/main">
                <a:noFill/>
              </a14:hiddenFill>
            </a:ext>
          </a:extLst>
        </p:spPr>
        <p:txBody>
          <a:bodyPr wrap="none" lIns="88345" tIns="44173" rIns="88345" bIns="44173" anchor="ctr"/>
          <a:lstStyle/>
          <a:p>
            <a:endParaRPr lang="en-GB"/>
          </a:p>
        </p:txBody>
      </p:sp>
      <p:sp>
        <p:nvSpPr>
          <p:cNvPr id="35" name="Rectangle 24"/>
          <p:cNvSpPr>
            <a:spLocks noChangeArrowheads="1"/>
          </p:cNvSpPr>
          <p:nvPr/>
        </p:nvSpPr>
        <p:spPr bwMode="auto">
          <a:xfrm>
            <a:off x="8100392" y="2852936"/>
            <a:ext cx="611956" cy="33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45" tIns="44173" rIns="88345" bIns="44173">
            <a:spAutoFit/>
          </a:bodyPr>
          <a:lstStyle/>
          <a:p>
            <a:r>
              <a:rPr lang="fr-FR" sz="1600" b="1" dirty="0">
                <a:solidFill>
                  <a:srgbClr val="FFFF00"/>
                </a:solidFill>
                <a:latin typeface="Arial"/>
                <a:cs typeface="Arial"/>
              </a:rPr>
              <a:t>10’’</a:t>
            </a:r>
          </a:p>
        </p:txBody>
      </p:sp>
      <p:cxnSp>
        <p:nvCxnSpPr>
          <p:cNvPr id="36" name="Connecteur droit 15"/>
          <p:cNvCxnSpPr>
            <a:cxnSpLocks noChangeShapeType="1"/>
          </p:cNvCxnSpPr>
          <p:nvPr/>
        </p:nvCxnSpPr>
        <p:spPr bwMode="auto">
          <a:xfrm flipV="1">
            <a:off x="6156176" y="1916832"/>
            <a:ext cx="1080120" cy="64807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cxnSp>
        <p:nvCxnSpPr>
          <p:cNvPr id="37" name="Connecteur droit 15"/>
          <p:cNvCxnSpPr>
            <a:cxnSpLocks noChangeShapeType="1"/>
          </p:cNvCxnSpPr>
          <p:nvPr/>
        </p:nvCxnSpPr>
        <p:spPr bwMode="auto">
          <a:xfrm>
            <a:off x="6156176" y="3140968"/>
            <a:ext cx="1080120" cy="64807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cxnSp>
      <p:sp>
        <p:nvSpPr>
          <p:cNvPr id="38" name="Text Box 7"/>
          <p:cNvSpPr txBox="1">
            <a:spLocks noChangeArrowheads="1"/>
          </p:cNvSpPr>
          <p:nvPr/>
        </p:nvSpPr>
        <p:spPr bwMode="auto">
          <a:xfrm>
            <a:off x="286070" y="139553"/>
            <a:ext cx="8678418" cy="461647"/>
          </a:xfrm>
          <a:prstGeom prst="rect">
            <a:avLst/>
          </a:prstGeom>
          <a:solidFill>
            <a:srgbClr val="FFFF00"/>
          </a:solidFill>
          <a:ln w="12700">
            <a:solidFill>
              <a:schemeClr val="tx1"/>
            </a:solidFill>
            <a:miter lim="800000"/>
            <a:headEnd/>
            <a:tailEnd/>
          </a:ln>
        </p:spPr>
        <p:txBody>
          <a:bodyPr wrap="square" lIns="91422" tIns="45711" rIns="91422" bIns="45711">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baseline="0" dirty="0" smtClean="0">
                <a:latin typeface="Helvetica" charset="0"/>
              </a:rPr>
              <a:t>Dust evolution : photo-dominated regions (PDRs)</a:t>
            </a:r>
            <a:endParaRPr lang="en-GB" sz="2000" baseline="0" dirty="0">
              <a:latin typeface="Times" charset="0"/>
            </a:endParaRPr>
          </a:p>
        </p:txBody>
      </p:sp>
    </p:spTree>
    <p:extLst>
      <p:ext uri="{BB962C8B-B14F-4D97-AF65-F5344CB8AC3E}">
        <p14:creationId xmlns:p14="http://schemas.microsoft.com/office/powerpoint/2010/main" val="17074022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a:srcRect b="23289"/>
          <a:stretch/>
        </p:blipFill>
        <p:spPr>
          <a:xfrm>
            <a:off x="395536" y="692696"/>
            <a:ext cx="4464496" cy="2246867"/>
          </a:xfrm>
          <a:prstGeom prst="rect">
            <a:avLst/>
          </a:prstGeom>
        </p:spPr>
      </p:pic>
      <p:grpSp>
        <p:nvGrpSpPr>
          <p:cNvPr id="16" name="Grouper 15"/>
          <p:cNvGrpSpPr/>
          <p:nvPr/>
        </p:nvGrpSpPr>
        <p:grpSpPr>
          <a:xfrm>
            <a:off x="395536" y="692697"/>
            <a:ext cx="4464496" cy="3030894"/>
            <a:chOff x="0" y="598363"/>
            <a:chExt cx="4595271" cy="3351560"/>
          </a:xfrm>
        </p:grpSpPr>
        <p:pic>
          <p:nvPicPr>
            <p:cNvPr id="4" name="Image 3"/>
            <p:cNvPicPr>
              <a:picLocks noChangeAspect="1"/>
            </p:cNvPicPr>
            <p:nvPr/>
          </p:nvPicPr>
          <p:blipFill rotWithShape="1">
            <a:blip r:embed="rId3"/>
            <a:srcRect b="35910"/>
            <a:stretch/>
          </p:blipFill>
          <p:spPr>
            <a:xfrm>
              <a:off x="0" y="598363"/>
              <a:ext cx="4595271" cy="2075791"/>
            </a:xfrm>
            <a:prstGeom prst="rect">
              <a:avLst/>
            </a:prstGeom>
          </p:spPr>
        </p:pic>
        <p:sp>
          <p:nvSpPr>
            <p:cNvPr id="12" name="Rectangle 11"/>
            <p:cNvSpPr/>
            <p:nvPr/>
          </p:nvSpPr>
          <p:spPr>
            <a:xfrm>
              <a:off x="102424" y="3011578"/>
              <a:ext cx="2273838"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sp>
          <p:nvSpPr>
            <p:cNvPr id="13" name="Rectangle 12"/>
            <p:cNvSpPr/>
            <p:nvPr/>
          </p:nvSpPr>
          <p:spPr>
            <a:xfrm>
              <a:off x="2528661" y="3068985"/>
              <a:ext cx="1896103"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grpSp>
      <p:sp>
        <p:nvSpPr>
          <p:cNvPr id="80" name="ZoneTexte 79"/>
          <p:cNvSpPr txBox="1"/>
          <p:nvPr/>
        </p:nvSpPr>
        <p:spPr>
          <a:xfrm>
            <a:off x="6300192" y="1124744"/>
            <a:ext cx="1234780" cy="230832"/>
          </a:xfrm>
          <a:prstGeom prst="rect">
            <a:avLst/>
          </a:prstGeom>
          <a:noFill/>
        </p:spPr>
        <p:txBody>
          <a:bodyPr wrap="square" rtlCol="0">
            <a:spAutoFit/>
          </a:bodyPr>
          <a:lstStyle/>
          <a:p>
            <a:r>
              <a:rPr lang="fr-FR" sz="900" dirty="0" smtClean="0">
                <a:solidFill>
                  <a:schemeClr val="bg1"/>
                </a:solidFill>
                <a:latin typeface="Arial"/>
                <a:cs typeface="Arial"/>
              </a:rPr>
              <a:t>IRAS 04302</a:t>
            </a:r>
          </a:p>
        </p:txBody>
      </p:sp>
      <p:sp>
        <p:nvSpPr>
          <p:cNvPr id="15" name="Forme libre 14"/>
          <p:cNvSpPr/>
          <p:nvPr/>
        </p:nvSpPr>
        <p:spPr>
          <a:xfrm flipH="1">
            <a:off x="761096" y="1333182"/>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3" name="Forme libre 72"/>
          <p:cNvSpPr/>
          <p:nvPr/>
        </p:nvSpPr>
        <p:spPr>
          <a:xfrm flipH="1">
            <a:off x="1028936" y="1427850"/>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134" name="Rectangle 133"/>
          <p:cNvSpPr/>
          <p:nvPr/>
        </p:nvSpPr>
        <p:spPr>
          <a:xfrm>
            <a:off x="1993057" y="1403576"/>
            <a:ext cx="1001521" cy="276999"/>
          </a:xfrm>
          <a:prstGeom prst="rect">
            <a:avLst/>
          </a:prstGeom>
        </p:spPr>
        <p:txBody>
          <a:bodyPr wrap="none">
            <a:spAutoFit/>
          </a:bodyPr>
          <a:lstStyle/>
          <a:p>
            <a:pPr algn="ctr"/>
            <a:r>
              <a:rPr lang="fr-FR" sz="1200" dirty="0" smtClean="0">
                <a:solidFill>
                  <a:srgbClr val="FF0000"/>
                </a:solidFill>
                <a:latin typeface="Arial"/>
                <a:cs typeface="Arial"/>
              </a:rPr>
              <a:t>(</a:t>
            </a:r>
            <a:r>
              <a:rPr lang="fr-FR" sz="1200" dirty="0" err="1" smtClean="0">
                <a:solidFill>
                  <a:srgbClr val="FF0000"/>
                </a:solidFill>
                <a:latin typeface="Arial"/>
                <a:cs typeface="Arial"/>
              </a:rPr>
              <a:t>gas</a:t>
            </a:r>
            <a:r>
              <a:rPr lang="fr-FR" sz="1200" dirty="0" smtClean="0">
                <a:solidFill>
                  <a:srgbClr val="FF0000"/>
                </a:solidFill>
                <a:latin typeface="Arial"/>
                <a:cs typeface="Arial"/>
              </a:rPr>
              <a:t> + </a:t>
            </a:r>
            <a:r>
              <a:rPr lang="fr-FR" sz="1200" dirty="0" err="1" smtClean="0">
                <a:solidFill>
                  <a:srgbClr val="FF0000"/>
                </a:solidFill>
                <a:latin typeface="Arial"/>
                <a:cs typeface="Arial"/>
              </a:rPr>
              <a:t>dust</a:t>
            </a:r>
            <a:r>
              <a:rPr lang="fr-FR" sz="1200" dirty="0" smtClean="0">
                <a:solidFill>
                  <a:srgbClr val="FF0000"/>
                </a:solidFill>
                <a:latin typeface="Arial"/>
                <a:cs typeface="Arial"/>
              </a:rPr>
              <a:t>) </a:t>
            </a:r>
            <a:endParaRPr lang="fr-FR" sz="1200" dirty="0">
              <a:solidFill>
                <a:srgbClr val="FF0000"/>
              </a:solidFill>
              <a:latin typeface="Arial"/>
              <a:cs typeface="Arial"/>
            </a:endParaRPr>
          </a:p>
        </p:txBody>
      </p:sp>
      <p:sp>
        <p:nvSpPr>
          <p:cNvPr id="14" name="Ellipse 13"/>
          <p:cNvSpPr/>
          <p:nvPr/>
        </p:nvSpPr>
        <p:spPr>
          <a:xfrm>
            <a:off x="2555776" y="2132856"/>
            <a:ext cx="180616" cy="19816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90" name="Text Box 2"/>
          <p:cNvSpPr txBox="1">
            <a:spLocks noChangeArrowheads="1"/>
          </p:cNvSpPr>
          <p:nvPr/>
        </p:nvSpPr>
        <p:spPr bwMode="auto">
          <a:xfrm>
            <a:off x="1043608" y="116632"/>
            <a:ext cx="691276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Dust evolution in </a:t>
            </a:r>
            <a:r>
              <a:rPr lang="en-GB" sz="2700" baseline="0" dirty="0" err="1" smtClean="0">
                <a:solidFill>
                  <a:srgbClr val="000000"/>
                </a:solidFill>
                <a:latin typeface="Bitstream Charter" charset="0"/>
              </a:rPr>
              <a:t>protoplanetary</a:t>
            </a:r>
            <a:r>
              <a:rPr lang="en-GB" sz="2700" baseline="0" dirty="0" smtClean="0">
                <a:solidFill>
                  <a:srgbClr val="000000"/>
                </a:solidFill>
                <a:latin typeface="Bitstream Charter" charset="0"/>
              </a:rPr>
              <a:t> </a:t>
            </a:r>
            <a:r>
              <a:rPr lang="en-GB" sz="2700" baseline="0" dirty="0">
                <a:solidFill>
                  <a:srgbClr val="000000"/>
                </a:solidFill>
                <a:latin typeface="Bitstream Charter" charset="0"/>
              </a:rPr>
              <a:t>disks</a:t>
            </a:r>
          </a:p>
        </p:txBody>
      </p:sp>
      <p:sp>
        <p:nvSpPr>
          <p:cNvPr id="68" name="Text Box 3"/>
          <p:cNvSpPr txBox="1">
            <a:spLocks noChangeArrowheads="1"/>
          </p:cNvSpPr>
          <p:nvPr/>
        </p:nvSpPr>
        <p:spPr bwMode="auto">
          <a:xfrm>
            <a:off x="251520" y="3429000"/>
            <a:ext cx="871296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marL="285750" indent="-285750" algn="just" eaLnBrk="1">
              <a:lnSpc>
                <a:spcPct val="130000"/>
              </a:lnSpc>
              <a:buFontTx/>
              <a:buChar char="-"/>
            </a:pPr>
            <a:r>
              <a:rPr lang="en-GB" sz="1800" baseline="0" dirty="0" smtClean="0">
                <a:solidFill>
                  <a:srgbClr val="000000"/>
                </a:solidFill>
                <a:latin typeface="Arial"/>
                <a:cs typeface="Arial"/>
              </a:rPr>
              <a:t>By-</a:t>
            </a:r>
            <a:r>
              <a:rPr lang="en-GB" sz="1800" baseline="0" dirty="0">
                <a:solidFill>
                  <a:srgbClr val="000000"/>
                </a:solidFill>
                <a:latin typeface="Arial"/>
                <a:cs typeface="Arial"/>
              </a:rPr>
              <a:t>product of the gravitational collapse to form young </a:t>
            </a:r>
            <a:r>
              <a:rPr lang="en-GB" sz="1800" baseline="0" dirty="0" smtClean="0">
                <a:solidFill>
                  <a:srgbClr val="000000"/>
                </a:solidFill>
                <a:latin typeface="Arial"/>
                <a:cs typeface="Arial"/>
              </a:rPr>
              <a:t>stars</a:t>
            </a:r>
          </a:p>
          <a:p>
            <a:pPr marL="285750" indent="-285750" algn="just" eaLnBrk="1">
              <a:lnSpc>
                <a:spcPct val="130000"/>
              </a:lnSpc>
              <a:buFontTx/>
              <a:buChar char="-"/>
            </a:pPr>
            <a:r>
              <a:rPr lang="en-GB" sz="1800" baseline="0" dirty="0">
                <a:solidFill>
                  <a:srgbClr val="000000"/>
                </a:solidFill>
                <a:latin typeface="Arial"/>
                <a:cs typeface="Arial"/>
              </a:rPr>
              <a:t>S</a:t>
            </a:r>
            <a:r>
              <a:rPr lang="en-GB" sz="1800" baseline="0" dirty="0" smtClean="0">
                <a:solidFill>
                  <a:srgbClr val="000000"/>
                </a:solidFill>
                <a:latin typeface="Arial"/>
                <a:cs typeface="Arial"/>
              </a:rPr>
              <a:t>olid </a:t>
            </a:r>
            <a:r>
              <a:rPr lang="en-GB" sz="1800" baseline="0" dirty="0">
                <a:solidFill>
                  <a:srgbClr val="000000"/>
                </a:solidFill>
                <a:latin typeface="Arial"/>
                <a:cs typeface="Arial"/>
              </a:rPr>
              <a:t>matter </a:t>
            </a:r>
            <a:r>
              <a:rPr lang="en-GB" sz="1800" baseline="0" dirty="0" smtClean="0">
                <a:solidFill>
                  <a:srgbClr val="000000"/>
                </a:solidFill>
                <a:latin typeface="Arial"/>
                <a:cs typeface="Arial"/>
              </a:rPr>
              <a:t>:  </a:t>
            </a:r>
            <a:r>
              <a:rPr lang="en-GB" sz="1800" baseline="0" dirty="0" err="1">
                <a:solidFill>
                  <a:srgbClr val="000000"/>
                </a:solidFill>
                <a:latin typeface="Arial"/>
                <a:cs typeface="Arial"/>
              </a:rPr>
              <a:t>S</a:t>
            </a:r>
            <a:r>
              <a:rPr lang="en-GB" sz="1800" baseline="0" dirty="0" err="1" smtClean="0">
                <a:solidFill>
                  <a:srgbClr val="000000"/>
                </a:solidFill>
                <a:latin typeface="Arial"/>
                <a:cs typeface="Arial"/>
              </a:rPr>
              <a:t>ubmicronic</a:t>
            </a:r>
            <a:r>
              <a:rPr lang="en-GB" sz="1800" baseline="0" dirty="0" smtClean="0">
                <a:solidFill>
                  <a:srgbClr val="000000"/>
                </a:solidFill>
                <a:latin typeface="Arial"/>
                <a:cs typeface="Arial"/>
              </a:rPr>
              <a:t> size </a:t>
            </a:r>
            <a:r>
              <a:rPr lang="en-GB" sz="1800" baseline="0" dirty="0" smtClean="0">
                <a:solidFill>
                  <a:srgbClr val="000000"/>
                </a:solidFill>
                <a:latin typeface="Arial"/>
                <a:cs typeface="Arial"/>
                <a:sym typeface="Wingdings"/>
              </a:rPr>
              <a:t> cm </a:t>
            </a:r>
            <a:r>
              <a:rPr lang="en-GB" sz="1800" baseline="0" dirty="0" smtClean="0">
                <a:solidFill>
                  <a:srgbClr val="000000"/>
                </a:solidFill>
                <a:latin typeface="Arial"/>
                <a:cs typeface="Arial"/>
              </a:rPr>
              <a:t>size  </a:t>
            </a:r>
            <a:r>
              <a:rPr lang="en-GB" sz="1800" baseline="0" dirty="0" smtClean="0">
                <a:solidFill>
                  <a:srgbClr val="000000"/>
                </a:solidFill>
                <a:latin typeface="Arial"/>
                <a:cs typeface="Arial"/>
                <a:sym typeface="Wingdings"/>
              </a:rPr>
              <a:t> Planets</a:t>
            </a:r>
            <a:endParaRPr lang="en-GB" sz="1800" baseline="0" dirty="0" smtClean="0">
              <a:solidFill>
                <a:srgbClr val="000000"/>
              </a:solidFill>
              <a:latin typeface="Arial"/>
              <a:cs typeface="Arial"/>
            </a:endParaRPr>
          </a:p>
          <a:p>
            <a:pPr marL="285750" indent="-285750" algn="just" eaLnBrk="1">
              <a:lnSpc>
                <a:spcPct val="130000"/>
              </a:lnSpc>
              <a:buFontTx/>
              <a:buChar char="-"/>
            </a:pPr>
            <a:r>
              <a:rPr lang="en-GB" sz="1800" baseline="0" dirty="0" smtClean="0">
                <a:solidFill>
                  <a:srgbClr val="000000"/>
                </a:solidFill>
                <a:latin typeface="Arial"/>
                <a:cs typeface="Arial"/>
              </a:rPr>
              <a:t>Flared shape : 	</a:t>
            </a:r>
          </a:p>
          <a:p>
            <a:pPr marL="742950" lvl="1" indent="-285750" algn="just" eaLnBrk="1">
              <a:lnSpc>
                <a:spcPct val="130000"/>
              </a:lnSpc>
              <a:buFontTx/>
              <a:buChar char="-"/>
            </a:pPr>
            <a:r>
              <a:rPr lang="en-GB" sz="1800" baseline="0" dirty="0" smtClean="0">
                <a:solidFill>
                  <a:srgbClr val="000000"/>
                </a:solidFill>
                <a:latin typeface="Arial"/>
                <a:cs typeface="Arial"/>
              </a:rPr>
              <a:t>Stellar </a:t>
            </a:r>
            <a:r>
              <a:rPr lang="en-GB" sz="1800" baseline="0" dirty="0">
                <a:solidFill>
                  <a:srgbClr val="000000"/>
                </a:solidFill>
                <a:latin typeface="Arial"/>
                <a:cs typeface="Arial"/>
              </a:rPr>
              <a:t>r</a:t>
            </a:r>
            <a:r>
              <a:rPr lang="en-GB" sz="1800" baseline="0" dirty="0" smtClean="0">
                <a:solidFill>
                  <a:srgbClr val="000000"/>
                </a:solidFill>
                <a:latin typeface="Arial"/>
                <a:cs typeface="Arial"/>
              </a:rPr>
              <a:t>adiation and </a:t>
            </a:r>
            <a:r>
              <a:rPr lang="en-GB" sz="1800" baseline="0" dirty="0">
                <a:solidFill>
                  <a:srgbClr val="000000"/>
                </a:solidFill>
                <a:latin typeface="Arial"/>
                <a:cs typeface="Arial"/>
              </a:rPr>
              <a:t>stellar winds, </a:t>
            </a:r>
            <a:endParaRPr lang="en-GB" sz="1800" baseline="0" dirty="0" smtClean="0">
              <a:solidFill>
                <a:srgbClr val="000000"/>
              </a:solidFill>
              <a:latin typeface="Arial"/>
              <a:cs typeface="Arial"/>
            </a:endParaRPr>
          </a:p>
          <a:p>
            <a:pPr marL="742950" lvl="1" indent="-285750" algn="just" eaLnBrk="1">
              <a:lnSpc>
                <a:spcPct val="130000"/>
              </a:lnSpc>
              <a:buFontTx/>
              <a:buChar char="-"/>
            </a:pPr>
            <a:r>
              <a:rPr lang="en-GB" sz="1800" baseline="0" dirty="0" smtClean="0">
                <a:solidFill>
                  <a:srgbClr val="000000"/>
                </a:solidFill>
                <a:latin typeface="Arial"/>
                <a:cs typeface="Arial"/>
              </a:rPr>
              <a:t>Turbulence </a:t>
            </a:r>
          </a:p>
          <a:p>
            <a:pPr marL="742950" lvl="1" indent="-285750" algn="just" eaLnBrk="1">
              <a:lnSpc>
                <a:spcPct val="130000"/>
              </a:lnSpc>
              <a:buFontTx/>
              <a:buChar char="-"/>
            </a:pPr>
            <a:r>
              <a:rPr lang="en-GB" sz="1800" baseline="0" dirty="0" smtClean="0">
                <a:solidFill>
                  <a:srgbClr val="000000"/>
                </a:solidFill>
                <a:latin typeface="Arial"/>
                <a:cs typeface="Arial"/>
              </a:rPr>
              <a:t>Sedimentation </a:t>
            </a:r>
            <a:r>
              <a:rPr lang="en-GB" sz="1800" baseline="0" dirty="0">
                <a:solidFill>
                  <a:srgbClr val="000000"/>
                </a:solidFill>
                <a:latin typeface="Arial"/>
                <a:cs typeface="Arial"/>
              </a:rPr>
              <a:t>towards the plane of the disk</a:t>
            </a:r>
            <a:r>
              <a:rPr lang="en-GB" sz="1800" baseline="0" dirty="0" smtClean="0">
                <a:solidFill>
                  <a:srgbClr val="000000"/>
                </a:solidFill>
                <a:latin typeface="Arial"/>
                <a:cs typeface="Arial"/>
              </a:rPr>
              <a:t>.</a:t>
            </a:r>
          </a:p>
          <a:p>
            <a:pPr marL="285750" indent="-285750" algn="just" eaLnBrk="1">
              <a:lnSpc>
                <a:spcPct val="130000"/>
              </a:lnSpc>
              <a:buFontTx/>
              <a:buChar char="-"/>
            </a:pPr>
            <a:r>
              <a:rPr lang="en-GB" sz="1800" baseline="0" dirty="0" smtClean="0">
                <a:solidFill>
                  <a:srgbClr val="000000"/>
                </a:solidFill>
                <a:latin typeface="Arial"/>
                <a:cs typeface="Arial"/>
              </a:rPr>
              <a:t>Observations </a:t>
            </a:r>
            <a:r>
              <a:rPr lang="en-GB" sz="1800" baseline="0" dirty="0" smtClean="0">
                <a:solidFill>
                  <a:srgbClr val="000000"/>
                </a:solidFill>
                <a:latin typeface="Arial"/>
                <a:cs typeface="Arial"/>
                <a:sym typeface="Wingdings"/>
              </a:rPr>
              <a:t> </a:t>
            </a:r>
            <a:r>
              <a:rPr lang="en-GB" sz="1800" baseline="0" dirty="0" smtClean="0">
                <a:solidFill>
                  <a:srgbClr val="000000"/>
                </a:solidFill>
                <a:latin typeface="Arial"/>
                <a:cs typeface="Arial"/>
              </a:rPr>
              <a:t>Angular Resolution &amp; Sensitivity at long wavelengths are mandatory…   </a:t>
            </a:r>
            <a:endParaRPr lang="en-GB" sz="1800" baseline="0" dirty="0">
              <a:solidFill>
                <a:srgbClr val="000000"/>
              </a:solidFill>
              <a:latin typeface="Arial"/>
              <a:cs typeface="Arial"/>
            </a:endParaRP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endParaRPr lang="en-GB" sz="1800" baseline="0" dirty="0" smtClean="0">
              <a:solidFill>
                <a:srgbClr val="000000"/>
              </a:solidFill>
              <a:latin typeface="Arial"/>
              <a:cs typeface="Arial"/>
            </a:endParaRP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800" baseline="0" dirty="0">
                <a:solidFill>
                  <a:srgbClr val="000000"/>
                </a:solidFill>
                <a:latin typeface="Arial"/>
                <a:cs typeface="Arial"/>
              </a:rPr>
              <a:t>	</a:t>
            </a:r>
            <a:r>
              <a:rPr lang="en-GB" sz="1800" baseline="0" dirty="0" smtClean="0">
                <a:solidFill>
                  <a:srgbClr val="000000"/>
                </a:solidFill>
                <a:latin typeface="Arial"/>
                <a:cs typeface="Arial"/>
              </a:rPr>
              <a:t>		</a:t>
            </a:r>
            <a:endParaRPr lang="en-GB" sz="1800" baseline="0" dirty="0">
              <a:solidFill>
                <a:srgbClr val="000000"/>
              </a:solidFill>
              <a:latin typeface="Arial"/>
              <a:cs typeface="Arial"/>
            </a:endParaRPr>
          </a:p>
        </p:txBody>
      </p:sp>
      <p:sp>
        <p:nvSpPr>
          <p:cNvPr id="18" name="Text Box 3"/>
          <p:cNvSpPr txBox="1">
            <a:spLocks noChangeArrowheads="1"/>
          </p:cNvSpPr>
          <p:nvPr/>
        </p:nvSpPr>
        <p:spPr bwMode="auto">
          <a:xfrm>
            <a:off x="2483768" y="2924944"/>
            <a:ext cx="172819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800" baseline="0" dirty="0" smtClean="0">
                <a:solidFill>
                  <a:srgbClr val="000000"/>
                </a:solidFill>
                <a:latin typeface="Arial"/>
                <a:cs typeface="Arial"/>
              </a:rPr>
              <a:t>&lt; 1’’ </a:t>
            </a: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800" baseline="0" dirty="0">
                <a:solidFill>
                  <a:srgbClr val="000000"/>
                </a:solidFill>
                <a:latin typeface="Arial"/>
                <a:cs typeface="Arial"/>
              </a:rPr>
              <a:t>	</a:t>
            </a:r>
            <a:r>
              <a:rPr lang="en-GB" sz="1800" baseline="0" dirty="0" smtClean="0">
                <a:solidFill>
                  <a:srgbClr val="000000"/>
                </a:solidFill>
                <a:latin typeface="Arial"/>
                <a:cs typeface="Arial"/>
              </a:rPr>
              <a:t>		</a:t>
            </a:r>
            <a:endParaRPr lang="en-GB" sz="1800" baseline="0" dirty="0">
              <a:solidFill>
                <a:srgbClr val="000000"/>
              </a:solidFill>
              <a:latin typeface="Arial"/>
              <a:cs typeface="Arial"/>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15</a:t>
            </a:fld>
            <a:endParaRPr lang="fr-FR"/>
          </a:p>
        </p:txBody>
      </p:sp>
      <p:sp>
        <p:nvSpPr>
          <p:cNvPr id="24" name="ZoneTexte 23"/>
          <p:cNvSpPr txBox="1"/>
          <p:nvPr/>
        </p:nvSpPr>
        <p:spPr>
          <a:xfrm>
            <a:off x="681166" y="1052736"/>
            <a:ext cx="501159" cy="276999"/>
          </a:xfrm>
          <a:prstGeom prst="rect">
            <a:avLst/>
          </a:prstGeom>
          <a:noFill/>
        </p:spPr>
        <p:txBody>
          <a:bodyPr wrap="none" rtlCol="0">
            <a:spAutoFit/>
          </a:bodyPr>
          <a:lstStyle/>
          <a:p>
            <a:r>
              <a:rPr lang="fr-FR" sz="1200" dirty="0" err="1" smtClean="0">
                <a:latin typeface="Arial"/>
                <a:cs typeface="Arial"/>
              </a:rPr>
              <a:t>infall</a:t>
            </a:r>
            <a:endParaRPr lang="fr-FR" sz="1200" dirty="0">
              <a:latin typeface="Arial"/>
              <a:cs typeface="Arial"/>
            </a:endParaRPr>
          </a:p>
        </p:txBody>
      </p:sp>
    </p:spTree>
    <p:extLst>
      <p:ext uri="{BB962C8B-B14F-4D97-AF65-F5344CB8AC3E}">
        <p14:creationId xmlns:p14="http://schemas.microsoft.com/office/powerpoint/2010/main" val="32618072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a:srcRect b="23289"/>
          <a:stretch/>
        </p:blipFill>
        <p:spPr>
          <a:xfrm>
            <a:off x="395536" y="692696"/>
            <a:ext cx="4464496" cy="2246867"/>
          </a:xfrm>
          <a:prstGeom prst="rect">
            <a:avLst/>
          </a:prstGeom>
        </p:spPr>
      </p:pic>
      <p:grpSp>
        <p:nvGrpSpPr>
          <p:cNvPr id="16" name="Grouper 15"/>
          <p:cNvGrpSpPr/>
          <p:nvPr/>
        </p:nvGrpSpPr>
        <p:grpSpPr>
          <a:xfrm>
            <a:off x="395536" y="692697"/>
            <a:ext cx="4464496" cy="3030894"/>
            <a:chOff x="0" y="598363"/>
            <a:chExt cx="4595271" cy="3351560"/>
          </a:xfrm>
        </p:grpSpPr>
        <p:pic>
          <p:nvPicPr>
            <p:cNvPr id="4" name="Image 3"/>
            <p:cNvPicPr>
              <a:picLocks noChangeAspect="1"/>
            </p:cNvPicPr>
            <p:nvPr/>
          </p:nvPicPr>
          <p:blipFill rotWithShape="1">
            <a:blip r:embed="rId3"/>
            <a:srcRect b="35910"/>
            <a:stretch/>
          </p:blipFill>
          <p:spPr>
            <a:xfrm>
              <a:off x="0" y="598363"/>
              <a:ext cx="4595271" cy="2075791"/>
            </a:xfrm>
            <a:prstGeom prst="rect">
              <a:avLst/>
            </a:prstGeom>
          </p:spPr>
        </p:pic>
        <p:sp>
          <p:nvSpPr>
            <p:cNvPr id="12" name="Rectangle 11"/>
            <p:cNvSpPr/>
            <p:nvPr/>
          </p:nvSpPr>
          <p:spPr>
            <a:xfrm>
              <a:off x="102424" y="3011578"/>
              <a:ext cx="2273838"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sp>
          <p:nvSpPr>
            <p:cNvPr id="13" name="Rectangle 12"/>
            <p:cNvSpPr/>
            <p:nvPr/>
          </p:nvSpPr>
          <p:spPr>
            <a:xfrm>
              <a:off x="2528661" y="3068985"/>
              <a:ext cx="1896103"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grpSp>
      <p:sp>
        <p:nvSpPr>
          <p:cNvPr id="80" name="ZoneTexte 79"/>
          <p:cNvSpPr txBox="1"/>
          <p:nvPr/>
        </p:nvSpPr>
        <p:spPr>
          <a:xfrm>
            <a:off x="6300192" y="1124744"/>
            <a:ext cx="1234780" cy="230832"/>
          </a:xfrm>
          <a:prstGeom prst="rect">
            <a:avLst/>
          </a:prstGeom>
          <a:noFill/>
        </p:spPr>
        <p:txBody>
          <a:bodyPr wrap="square" rtlCol="0">
            <a:spAutoFit/>
          </a:bodyPr>
          <a:lstStyle/>
          <a:p>
            <a:r>
              <a:rPr lang="fr-FR" sz="900" dirty="0" smtClean="0">
                <a:solidFill>
                  <a:schemeClr val="bg1"/>
                </a:solidFill>
                <a:latin typeface="Arial"/>
                <a:cs typeface="Arial"/>
              </a:rPr>
              <a:t>IRAS 04302</a:t>
            </a:r>
          </a:p>
        </p:txBody>
      </p:sp>
      <p:sp>
        <p:nvSpPr>
          <p:cNvPr id="15" name="Forme libre 14"/>
          <p:cNvSpPr/>
          <p:nvPr/>
        </p:nvSpPr>
        <p:spPr>
          <a:xfrm flipH="1">
            <a:off x="761096" y="1333182"/>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3" name="Forme libre 72"/>
          <p:cNvSpPr/>
          <p:nvPr/>
        </p:nvSpPr>
        <p:spPr>
          <a:xfrm flipH="1">
            <a:off x="1028936" y="1427850"/>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134" name="Rectangle 133"/>
          <p:cNvSpPr/>
          <p:nvPr/>
        </p:nvSpPr>
        <p:spPr>
          <a:xfrm>
            <a:off x="1993057" y="1403576"/>
            <a:ext cx="1001521" cy="276999"/>
          </a:xfrm>
          <a:prstGeom prst="rect">
            <a:avLst/>
          </a:prstGeom>
        </p:spPr>
        <p:txBody>
          <a:bodyPr wrap="none">
            <a:spAutoFit/>
          </a:bodyPr>
          <a:lstStyle/>
          <a:p>
            <a:pPr algn="ctr"/>
            <a:r>
              <a:rPr lang="fr-FR" sz="1200" dirty="0" smtClean="0">
                <a:solidFill>
                  <a:srgbClr val="FF0000"/>
                </a:solidFill>
                <a:latin typeface="Arial"/>
                <a:cs typeface="Arial"/>
              </a:rPr>
              <a:t>(</a:t>
            </a:r>
            <a:r>
              <a:rPr lang="fr-FR" sz="1200" dirty="0" err="1" smtClean="0">
                <a:solidFill>
                  <a:srgbClr val="FF0000"/>
                </a:solidFill>
                <a:latin typeface="Arial"/>
                <a:cs typeface="Arial"/>
              </a:rPr>
              <a:t>gas</a:t>
            </a:r>
            <a:r>
              <a:rPr lang="fr-FR" sz="1200" dirty="0" smtClean="0">
                <a:solidFill>
                  <a:srgbClr val="FF0000"/>
                </a:solidFill>
                <a:latin typeface="Arial"/>
                <a:cs typeface="Arial"/>
              </a:rPr>
              <a:t> + </a:t>
            </a:r>
            <a:r>
              <a:rPr lang="fr-FR" sz="1200" dirty="0" err="1" smtClean="0">
                <a:solidFill>
                  <a:srgbClr val="FF0000"/>
                </a:solidFill>
                <a:latin typeface="Arial"/>
                <a:cs typeface="Arial"/>
              </a:rPr>
              <a:t>dust</a:t>
            </a:r>
            <a:r>
              <a:rPr lang="fr-FR" sz="1200" dirty="0" smtClean="0">
                <a:solidFill>
                  <a:srgbClr val="FF0000"/>
                </a:solidFill>
                <a:latin typeface="Arial"/>
                <a:cs typeface="Arial"/>
              </a:rPr>
              <a:t>) </a:t>
            </a:r>
            <a:endParaRPr lang="fr-FR" sz="1200" dirty="0">
              <a:solidFill>
                <a:srgbClr val="FF0000"/>
              </a:solidFill>
              <a:latin typeface="Arial"/>
              <a:cs typeface="Arial"/>
            </a:endParaRPr>
          </a:p>
        </p:txBody>
      </p:sp>
      <p:sp>
        <p:nvSpPr>
          <p:cNvPr id="14" name="Ellipse 13"/>
          <p:cNvSpPr/>
          <p:nvPr/>
        </p:nvSpPr>
        <p:spPr>
          <a:xfrm>
            <a:off x="2555776" y="2132856"/>
            <a:ext cx="180616" cy="19816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90" name="Text Box 2"/>
          <p:cNvSpPr txBox="1">
            <a:spLocks noChangeArrowheads="1"/>
          </p:cNvSpPr>
          <p:nvPr/>
        </p:nvSpPr>
        <p:spPr bwMode="auto">
          <a:xfrm>
            <a:off x="1043608" y="116632"/>
            <a:ext cx="691276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Dust evolution in </a:t>
            </a:r>
            <a:r>
              <a:rPr lang="en-GB" sz="2700" baseline="0" dirty="0" err="1" smtClean="0">
                <a:solidFill>
                  <a:srgbClr val="000000"/>
                </a:solidFill>
                <a:latin typeface="Bitstream Charter" charset="0"/>
              </a:rPr>
              <a:t>protoplanetary</a:t>
            </a:r>
            <a:r>
              <a:rPr lang="en-GB" sz="2700" baseline="0" dirty="0" smtClean="0">
                <a:solidFill>
                  <a:srgbClr val="000000"/>
                </a:solidFill>
                <a:latin typeface="Bitstream Charter" charset="0"/>
              </a:rPr>
              <a:t> </a:t>
            </a:r>
            <a:r>
              <a:rPr lang="en-GB" sz="2700" baseline="0" dirty="0">
                <a:solidFill>
                  <a:srgbClr val="000000"/>
                </a:solidFill>
                <a:latin typeface="Bitstream Charter" charset="0"/>
              </a:rPr>
              <a:t>disks</a:t>
            </a:r>
          </a:p>
        </p:txBody>
      </p:sp>
      <p:sp>
        <p:nvSpPr>
          <p:cNvPr id="18" name="Text Box 3"/>
          <p:cNvSpPr txBox="1">
            <a:spLocks noChangeArrowheads="1"/>
          </p:cNvSpPr>
          <p:nvPr/>
        </p:nvSpPr>
        <p:spPr bwMode="auto">
          <a:xfrm>
            <a:off x="2483768" y="2924944"/>
            <a:ext cx="172819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ＭＳ Ｐゴシック" charset="0"/>
                <a:cs typeface="DejaVu Sans" charset="0"/>
              </a:defRPr>
            </a:lvl1pPr>
            <a:lvl2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Lst>
              <a:defRPr sz="2400" baseline="-25000">
                <a:solidFill>
                  <a:schemeClr val="tx1"/>
                </a:solidFill>
                <a:latin typeface="Arial" charset="0"/>
                <a:ea typeface="DejaVu Sans" charset="0"/>
                <a:cs typeface="DejaVu Sans" charset="0"/>
              </a:defRPr>
            </a:lvl9pPr>
          </a:lstStyle>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800" baseline="0" dirty="0" smtClean="0">
                <a:solidFill>
                  <a:srgbClr val="000000"/>
                </a:solidFill>
                <a:latin typeface="Arial"/>
                <a:cs typeface="Arial"/>
              </a:rPr>
              <a:t>&lt; 1’’ </a:t>
            </a:r>
          </a:p>
          <a:p>
            <a:pPr eaLnBrk="1">
              <a:lnSpc>
                <a:spcPct val="101000"/>
              </a:lnSpc>
              <a:spcAft>
                <a:spcPts val="563"/>
              </a:spcAft>
              <a:tabLst>
                <a:tab pos="698500" algn="l"/>
                <a:tab pos="1398588" algn="l"/>
                <a:tab pos="2066925" algn="l"/>
                <a:tab pos="2417763" algn="l"/>
                <a:tab pos="2513013" algn="l"/>
                <a:tab pos="3495675" algn="l"/>
                <a:tab pos="4195763" algn="l"/>
                <a:tab pos="4894263" algn="l"/>
                <a:tab pos="5594350" algn="l"/>
                <a:tab pos="6294438" algn="l"/>
                <a:tab pos="6992938" algn="l"/>
                <a:tab pos="7693025" algn="l"/>
                <a:tab pos="8391525" algn="l"/>
              </a:tabLst>
            </a:pPr>
            <a:r>
              <a:rPr lang="en-GB" sz="1800" baseline="0" dirty="0">
                <a:solidFill>
                  <a:srgbClr val="000000"/>
                </a:solidFill>
                <a:latin typeface="Arial"/>
                <a:cs typeface="Arial"/>
              </a:rPr>
              <a:t>	</a:t>
            </a:r>
            <a:r>
              <a:rPr lang="en-GB" sz="1800" baseline="0" dirty="0" smtClean="0">
                <a:solidFill>
                  <a:srgbClr val="000000"/>
                </a:solidFill>
                <a:latin typeface="Arial"/>
                <a:cs typeface="Arial"/>
              </a:rPr>
              <a:t>		</a:t>
            </a:r>
            <a:endParaRPr lang="en-GB" sz="1800" baseline="0" dirty="0">
              <a:solidFill>
                <a:srgbClr val="000000"/>
              </a:solidFill>
              <a:latin typeface="Arial"/>
              <a:cs typeface="Arial"/>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16</a:t>
            </a:fld>
            <a:endParaRPr lang="fr-FR"/>
          </a:p>
        </p:txBody>
      </p:sp>
      <p:sp>
        <p:nvSpPr>
          <p:cNvPr id="24" name="ZoneTexte 23"/>
          <p:cNvSpPr txBox="1"/>
          <p:nvPr/>
        </p:nvSpPr>
        <p:spPr>
          <a:xfrm>
            <a:off x="681166" y="1052736"/>
            <a:ext cx="501159" cy="276999"/>
          </a:xfrm>
          <a:prstGeom prst="rect">
            <a:avLst/>
          </a:prstGeom>
          <a:noFill/>
        </p:spPr>
        <p:txBody>
          <a:bodyPr wrap="none" rtlCol="0">
            <a:spAutoFit/>
          </a:bodyPr>
          <a:lstStyle/>
          <a:p>
            <a:r>
              <a:rPr lang="fr-FR" sz="1200" dirty="0" err="1" smtClean="0">
                <a:latin typeface="Arial"/>
                <a:cs typeface="Arial"/>
              </a:rPr>
              <a:t>infall</a:t>
            </a:r>
            <a:endParaRPr lang="fr-FR" sz="1200" dirty="0">
              <a:latin typeface="Arial"/>
              <a:cs typeface="Arial"/>
            </a:endParaRPr>
          </a:p>
        </p:txBody>
      </p:sp>
      <p:sp>
        <p:nvSpPr>
          <p:cNvPr id="17" name="Rectangle 16"/>
          <p:cNvSpPr/>
          <p:nvPr/>
        </p:nvSpPr>
        <p:spPr>
          <a:xfrm>
            <a:off x="179512" y="3505147"/>
            <a:ext cx="8856984" cy="2300117"/>
          </a:xfrm>
          <a:prstGeom prst="rect">
            <a:avLst/>
          </a:prstGeom>
          <a:solidFill>
            <a:schemeClr val="bg1"/>
          </a:solidFill>
          <a:ln w="57150" cmpd="sng">
            <a:solidFill>
              <a:schemeClr val="tx1"/>
            </a:solidFill>
          </a:ln>
        </p:spPr>
        <p:txBody>
          <a:bodyPr wrap="square">
            <a:spAutoFit/>
          </a:bodyPr>
          <a:lstStyle/>
          <a:p>
            <a:pPr marL="0" lvl="1" algn="ctr">
              <a:lnSpc>
                <a:spcPct val="140000"/>
              </a:lnSpc>
            </a:pPr>
            <a:r>
              <a:rPr lang="fr-FR" sz="2000" b="1" dirty="0" smtClean="0">
                <a:solidFill>
                  <a:srgbClr val="FF0000"/>
                </a:solidFill>
                <a:latin typeface="Arial"/>
                <a:cs typeface="Arial"/>
              </a:rPr>
              <a:t>JWST : How </a:t>
            </a:r>
            <a:r>
              <a:rPr lang="fr-FR" sz="2000" b="1" dirty="0" err="1" smtClean="0">
                <a:solidFill>
                  <a:srgbClr val="FF0000"/>
                </a:solidFill>
                <a:latin typeface="Arial"/>
                <a:cs typeface="Arial"/>
              </a:rPr>
              <a:t>dust</a:t>
            </a:r>
            <a:r>
              <a:rPr lang="fr-FR" sz="2000" b="1" dirty="0" smtClean="0">
                <a:solidFill>
                  <a:srgbClr val="FF0000"/>
                </a:solidFill>
                <a:latin typeface="Arial"/>
                <a:cs typeface="Arial"/>
              </a:rPr>
              <a:t> </a:t>
            </a:r>
            <a:r>
              <a:rPr lang="fr-FR" sz="2000" b="1" dirty="0" err="1" smtClean="0">
                <a:solidFill>
                  <a:srgbClr val="FF0000"/>
                </a:solidFill>
                <a:latin typeface="Arial"/>
                <a:cs typeface="Arial"/>
              </a:rPr>
              <a:t>properties</a:t>
            </a:r>
            <a:r>
              <a:rPr lang="fr-FR" sz="2000" b="1" dirty="0" smtClean="0">
                <a:solidFill>
                  <a:srgbClr val="FF0000"/>
                </a:solidFill>
                <a:latin typeface="Arial"/>
                <a:cs typeface="Arial"/>
              </a:rPr>
              <a:t> change </a:t>
            </a:r>
            <a:r>
              <a:rPr lang="fr-FR" sz="2000" b="1" dirty="0" err="1" smtClean="0">
                <a:solidFill>
                  <a:srgbClr val="FF0000"/>
                </a:solidFill>
                <a:latin typeface="Arial"/>
                <a:cs typeface="Arial"/>
              </a:rPr>
              <a:t>at</a:t>
            </a:r>
            <a:r>
              <a:rPr lang="fr-FR" sz="2000" b="1" dirty="0" smtClean="0">
                <a:solidFill>
                  <a:srgbClr val="FF0000"/>
                </a:solidFill>
                <a:latin typeface="Arial"/>
                <a:cs typeface="Arial"/>
              </a:rPr>
              <a:t> the </a:t>
            </a:r>
            <a:r>
              <a:rPr lang="fr-FR" sz="2000" b="1" dirty="0" err="1" smtClean="0">
                <a:solidFill>
                  <a:srgbClr val="FF0000"/>
                </a:solidFill>
                <a:latin typeface="Arial"/>
                <a:cs typeface="Arial"/>
              </a:rPr>
              <a:t>upper</a:t>
            </a:r>
            <a:r>
              <a:rPr lang="fr-FR" sz="2000" b="1" dirty="0" smtClean="0">
                <a:solidFill>
                  <a:srgbClr val="FF0000"/>
                </a:solidFill>
                <a:latin typeface="Arial"/>
                <a:cs typeface="Arial"/>
              </a:rPr>
              <a:t> </a:t>
            </a:r>
            <a:r>
              <a:rPr lang="fr-FR" sz="2000" b="1" dirty="0" err="1" smtClean="0">
                <a:solidFill>
                  <a:srgbClr val="FF0000"/>
                </a:solidFill>
                <a:latin typeface="Arial"/>
                <a:cs typeface="Arial"/>
              </a:rPr>
              <a:t>layers</a:t>
            </a:r>
            <a:r>
              <a:rPr lang="fr-FR" sz="2000" b="1" dirty="0" smtClean="0">
                <a:solidFill>
                  <a:srgbClr val="FF0000"/>
                </a:solidFill>
                <a:latin typeface="Arial"/>
                <a:cs typeface="Arial"/>
              </a:rPr>
              <a:t> of the </a:t>
            </a:r>
            <a:r>
              <a:rPr lang="fr-FR" sz="2000" b="1" dirty="0" err="1" smtClean="0">
                <a:solidFill>
                  <a:srgbClr val="FF0000"/>
                </a:solidFill>
                <a:latin typeface="Arial"/>
                <a:cs typeface="Arial"/>
              </a:rPr>
              <a:t>disks</a:t>
            </a:r>
            <a:r>
              <a:rPr lang="fr-FR" sz="2000" b="1" dirty="0" smtClean="0">
                <a:solidFill>
                  <a:srgbClr val="FF0000"/>
                </a:solidFill>
                <a:latin typeface="Arial"/>
                <a:cs typeface="Arial"/>
              </a:rPr>
              <a:t> ? </a:t>
            </a:r>
            <a:endParaRPr lang="fr-FR" sz="2000" b="1" dirty="0">
              <a:solidFill>
                <a:srgbClr val="FF0000"/>
              </a:solidFill>
              <a:latin typeface="Arial"/>
              <a:cs typeface="Arial"/>
            </a:endParaRPr>
          </a:p>
          <a:p>
            <a:pPr marL="0" lvl="1" algn="ctr">
              <a:lnSpc>
                <a:spcPct val="140000"/>
              </a:lnSpc>
            </a:pPr>
            <a:endParaRPr lang="fr-FR" sz="800" b="1" dirty="0" smtClean="0">
              <a:solidFill>
                <a:srgbClr val="FF0000"/>
              </a:solidFill>
              <a:latin typeface="Arial"/>
              <a:cs typeface="Arial"/>
            </a:endParaRPr>
          </a:p>
          <a:p>
            <a:pPr marL="285750" lvl="1" indent="-285750">
              <a:lnSpc>
                <a:spcPct val="140000"/>
              </a:lnSpc>
              <a:buFontTx/>
              <a:buChar char="-"/>
            </a:pPr>
            <a:r>
              <a:rPr lang="fr-FR" sz="1600" dirty="0" err="1" smtClean="0">
                <a:latin typeface="Arial"/>
                <a:cs typeface="Arial"/>
              </a:rPr>
              <a:t>Spatially</a:t>
            </a:r>
            <a:r>
              <a:rPr lang="fr-FR" sz="1600" dirty="0">
                <a:latin typeface="Arial"/>
                <a:cs typeface="Arial"/>
              </a:rPr>
              <a:t> </a:t>
            </a:r>
            <a:r>
              <a:rPr lang="fr-FR" sz="1600" dirty="0" smtClean="0">
                <a:latin typeface="Arial"/>
                <a:cs typeface="Arial"/>
              </a:rPr>
              <a:t>&amp; </a:t>
            </a:r>
            <a:r>
              <a:rPr lang="fr-FR" sz="1600" dirty="0" err="1" smtClean="0">
                <a:latin typeface="Arial"/>
                <a:cs typeface="Arial"/>
              </a:rPr>
              <a:t>spectrally</a:t>
            </a:r>
            <a:r>
              <a:rPr lang="fr-FR" sz="1600" dirty="0" err="1">
                <a:latin typeface="Arial"/>
                <a:cs typeface="Arial"/>
              </a:rPr>
              <a:t>-resolved</a:t>
            </a:r>
            <a:r>
              <a:rPr lang="fr-FR" sz="1600" dirty="0">
                <a:latin typeface="Arial"/>
                <a:cs typeface="Arial"/>
              </a:rPr>
              <a:t> </a:t>
            </a:r>
            <a:r>
              <a:rPr lang="fr-FR" sz="1600" dirty="0" err="1" smtClean="0">
                <a:latin typeface="Arial"/>
                <a:cs typeface="Arial"/>
              </a:rPr>
              <a:t>dust</a:t>
            </a:r>
            <a:r>
              <a:rPr lang="fr-FR" sz="1600" dirty="0" smtClean="0">
                <a:latin typeface="Arial"/>
                <a:cs typeface="Arial"/>
              </a:rPr>
              <a:t> </a:t>
            </a:r>
            <a:r>
              <a:rPr lang="fr-FR" sz="1600" dirty="0" err="1" smtClean="0">
                <a:latin typeface="Arial"/>
                <a:cs typeface="Arial"/>
              </a:rPr>
              <a:t>emission</a:t>
            </a:r>
            <a:r>
              <a:rPr lang="fr-FR" sz="1600" dirty="0" smtClean="0">
                <a:latin typeface="Arial"/>
                <a:cs typeface="Arial"/>
              </a:rPr>
              <a:t> and </a:t>
            </a:r>
            <a:r>
              <a:rPr lang="fr-FR" sz="1600" dirty="0" err="1" smtClean="0">
                <a:latin typeface="Arial"/>
                <a:cs typeface="Arial"/>
              </a:rPr>
              <a:t>scattering</a:t>
            </a:r>
            <a:r>
              <a:rPr lang="fr-FR" sz="1600" dirty="0" smtClean="0">
                <a:latin typeface="Arial"/>
                <a:cs typeface="Arial"/>
              </a:rPr>
              <a:t> </a:t>
            </a:r>
            <a:r>
              <a:rPr lang="fr-FR" sz="1600" dirty="0" err="1" smtClean="0">
                <a:latin typeface="Arial"/>
                <a:cs typeface="Arial"/>
              </a:rPr>
              <a:t>with</a:t>
            </a:r>
            <a:r>
              <a:rPr lang="fr-FR" sz="1600" dirty="0" smtClean="0">
                <a:latin typeface="Arial"/>
                <a:cs typeface="Arial"/>
              </a:rPr>
              <a:t> </a:t>
            </a:r>
            <a:r>
              <a:rPr lang="fr-FR" sz="1600" dirty="0">
                <a:latin typeface="Arial"/>
                <a:cs typeface="Arial"/>
              </a:rPr>
              <a:t>a unique </a:t>
            </a:r>
            <a:r>
              <a:rPr lang="fr-FR" sz="1600" dirty="0" err="1" smtClean="0">
                <a:latin typeface="Arial"/>
                <a:cs typeface="Arial"/>
              </a:rPr>
              <a:t>sensitivity</a:t>
            </a:r>
            <a:r>
              <a:rPr lang="fr-FR" sz="1600" dirty="0">
                <a:latin typeface="Arial"/>
                <a:cs typeface="Arial"/>
              </a:rPr>
              <a:t>	</a:t>
            </a:r>
          </a:p>
          <a:p>
            <a:pPr marL="285750" lvl="1" indent="-285750">
              <a:lnSpc>
                <a:spcPct val="140000"/>
              </a:lnSpc>
              <a:buFontTx/>
              <a:buChar char="-"/>
            </a:pPr>
            <a:r>
              <a:rPr lang="en-US" sz="1600" dirty="0">
                <a:solidFill>
                  <a:srgbClr val="FF0000"/>
                </a:solidFill>
                <a:latin typeface="Arial"/>
                <a:cs typeface="Arial"/>
              </a:rPr>
              <a:t>Only JWST can give the warm gas and dust inventory as a function of the local conditions</a:t>
            </a:r>
            <a:r>
              <a:rPr lang="en-US" sz="1600" dirty="0" smtClean="0">
                <a:solidFill>
                  <a:srgbClr val="FF0000"/>
                </a:solidFill>
                <a:latin typeface="Arial"/>
                <a:cs typeface="Arial"/>
              </a:rPr>
              <a:t>.</a:t>
            </a:r>
          </a:p>
          <a:p>
            <a:pPr marL="285750" lvl="1" indent="-285750">
              <a:lnSpc>
                <a:spcPct val="140000"/>
              </a:lnSpc>
              <a:buFontTx/>
              <a:buChar char="-"/>
            </a:pPr>
            <a:r>
              <a:rPr lang="en-US" sz="1600" dirty="0" smtClean="0">
                <a:latin typeface="Arial"/>
                <a:cs typeface="Arial"/>
              </a:rPr>
              <a:t>Unique </a:t>
            </a:r>
            <a:r>
              <a:rPr lang="en-US" sz="1600" dirty="0">
                <a:latin typeface="Arial"/>
                <a:cs typeface="Arial"/>
              </a:rPr>
              <a:t>access to large distance from the star (30-500 AU) and T </a:t>
            </a:r>
            <a:r>
              <a:rPr lang="en-US" sz="1600" dirty="0" err="1">
                <a:latin typeface="Arial"/>
                <a:cs typeface="Arial"/>
              </a:rPr>
              <a:t>Tauri</a:t>
            </a:r>
            <a:r>
              <a:rPr lang="en-US" sz="1600" dirty="0">
                <a:latin typeface="Arial"/>
                <a:cs typeface="Arial"/>
              </a:rPr>
              <a:t> stars (&lt; 2 M</a:t>
            </a:r>
            <a:r>
              <a:rPr lang="en-US" sz="1600" baseline="-25000" dirty="0">
                <a:latin typeface="Arial"/>
                <a:cs typeface="Arial"/>
              </a:rPr>
              <a:t>⌾</a:t>
            </a:r>
            <a:r>
              <a:rPr lang="en-US" sz="1600" dirty="0" smtClean="0">
                <a:latin typeface="Arial"/>
                <a:cs typeface="Arial"/>
              </a:rPr>
              <a:t>)</a:t>
            </a:r>
            <a:endParaRPr lang="fr-FR" sz="1600" dirty="0">
              <a:latin typeface="Arial"/>
              <a:cs typeface="Arial"/>
            </a:endParaRPr>
          </a:p>
          <a:p>
            <a:pPr marL="285750" lvl="1" indent="-285750">
              <a:lnSpc>
                <a:spcPct val="140000"/>
              </a:lnSpc>
              <a:buFontTx/>
              <a:buChar char="-"/>
            </a:pPr>
            <a:r>
              <a:rPr lang="fr-FR" sz="1600" dirty="0" err="1" smtClean="0">
                <a:latin typeface="Arial"/>
                <a:cs typeface="Arial"/>
              </a:rPr>
              <a:t>Dust</a:t>
            </a:r>
            <a:r>
              <a:rPr lang="fr-FR" sz="1600" dirty="0" smtClean="0">
                <a:latin typeface="Arial"/>
                <a:cs typeface="Arial"/>
              </a:rPr>
              <a:t> </a:t>
            </a:r>
            <a:r>
              <a:rPr lang="fr-FR" sz="1600" dirty="0" err="1" smtClean="0">
                <a:latin typeface="Arial"/>
                <a:cs typeface="Arial"/>
              </a:rPr>
              <a:t>evolution</a:t>
            </a:r>
            <a:r>
              <a:rPr lang="fr-FR" sz="1600" dirty="0" smtClean="0">
                <a:latin typeface="Arial"/>
                <a:cs typeface="Arial"/>
              </a:rPr>
              <a:t> </a:t>
            </a:r>
            <a:r>
              <a:rPr lang="fr-FR" sz="1600" dirty="0" err="1" smtClean="0">
                <a:latin typeface="Arial"/>
                <a:cs typeface="Arial"/>
              </a:rPr>
              <a:t>at</a:t>
            </a:r>
            <a:r>
              <a:rPr lang="fr-FR" sz="1600" dirty="0" smtClean="0">
                <a:latin typeface="Arial"/>
                <a:cs typeface="Arial"/>
              </a:rPr>
              <a:t> the </a:t>
            </a:r>
            <a:r>
              <a:rPr lang="fr-FR" sz="1600" dirty="0" err="1" smtClean="0">
                <a:latin typeface="Arial"/>
                <a:cs typeface="Arial"/>
              </a:rPr>
              <a:t>upper</a:t>
            </a:r>
            <a:r>
              <a:rPr lang="fr-FR" sz="1600" dirty="0" smtClean="0">
                <a:latin typeface="Arial"/>
                <a:cs typeface="Arial"/>
              </a:rPr>
              <a:t> </a:t>
            </a:r>
            <a:r>
              <a:rPr lang="fr-FR" sz="1600" dirty="0" err="1" smtClean="0">
                <a:latin typeface="Arial"/>
                <a:cs typeface="Arial"/>
              </a:rPr>
              <a:t>layers</a:t>
            </a:r>
            <a:r>
              <a:rPr lang="fr-FR" sz="1600" dirty="0" smtClean="0">
                <a:latin typeface="Arial"/>
                <a:cs typeface="Arial"/>
              </a:rPr>
              <a:t> </a:t>
            </a:r>
            <a:r>
              <a:rPr lang="fr-FR" sz="1600" dirty="0" smtClean="0">
                <a:latin typeface="Arial"/>
                <a:cs typeface="Arial"/>
                <a:sym typeface="Wingdings"/>
              </a:rPr>
              <a:t> </a:t>
            </a:r>
            <a:r>
              <a:rPr lang="fr-FR" sz="1600" dirty="0" smtClean="0">
                <a:latin typeface="Arial"/>
                <a:cs typeface="Arial"/>
              </a:rPr>
              <a:t>Impacts on the </a:t>
            </a:r>
            <a:r>
              <a:rPr lang="fr-FR" sz="1600" dirty="0" err="1" smtClean="0">
                <a:latin typeface="Arial"/>
                <a:cs typeface="Arial"/>
              </a:rPr>
              <a:t>growing</a:t>
            </a:r>
            <a:r>
              <a:rPr lang="fr-FR" sz="1600" dirty="0" smtClean="0">
                <a:latin typeface="Arial"/>
                <a:cs typeface="Arial"/>
              </a:rPr>
              <a:t> </a:t>
            </a:r>
            <a:r>
              <a:rPr lang="fr-FR" sz="1600" dirty="0" err="1" smtClean="0">
                <a:latin typeface="Arial"/>
                <a:cs typeface="Arial"/>
              </a:rPr>
              <a:t>processes</a:t>
            </a:r>
            <a:endParaRPr lang="fr-FR" sz="1600" dirty="0" smtClean="0">
              <a:latin typeface="Arial"/>
              <a:cs typeface="Arial"/>
            </a:endParaRPr>
          </a:p>
          <a:p>
            <a:pPr marL="0" lvl="1">
              <a:lnSpc>
                <a:spcPct val="140000"/>
              </a:lnSpc>
            </a:pPr>
            <a:endParaRPr lang="en-US" sz="1100" dirty="0" smtClean="0">
              <a:ln>
                <a:solidFill>
                  <a:schemeClr val="tx1"/>
                </a:solidFill>
              </a:ln>
              <a:latin typeface="Arial"/>
              <a:cs typeface="Arial"/>
            </a:endParaRPr>
          </a:p>
        </p:txBody>
      </p:sp>
    </p:spTree>
    <p:extLst>
      <p:ext uri="{BB962C8B-B14F-4D97-AF65-F5344CB8AC3E}">
        <p14:creationId xmlns:p14="http://schemas.microsoft.com/office/powerpoint/2010/main" val="10078818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95746" y="95427"/>
            <a:ext cx="7692678" cy="553998"/>
          </a:xfrm>
          <a:prstGeom prst="rect">
            <a:avLst/>
          </a:prstGeom>
          <a:solidFill>
            <a:srgbClr val="FFFF00"/>
          </a:solidFill>
          <a:ln>
            <a:solidFill>
              <a:schemeClr val="tx1"/>
            </a:solidFill>
          </a:ln>
        </p:spPr>
        <p:txBody>
          <a:bodyPr wrap="square">
            <a:spAutoFit/>
          </a:bodyPr>
          <a:lstStyle/>
          <a:p>
            <a:pPr algn="ctr">
              <a:lnSpc>
                <a:spcPct val="130000"/>
              </a:lnSpc>
            </a:pPr>
            <a:r>
              <a:rPr lang="fr-FR" sz="2400" dirty="0">
                <a:latin typeface="Arial"/>
                <a:cs typeface="Arial"/>
              </a:rPr>
              <a:t>WP3 </a:t>
            </a:r>
            <a:r>
              <a:rPr lang="fr-FR" sz="2400" dirty="0" smtClean="0">
                <a:latin typeface="Arial"/>
                <a:cs typeface="Arial"/>
              </a:rPr>
              <a:t>(</a:t>
            </a:r>
            <a:r>
              <a:rPr lang="fr-FR" sz="2400" dirty="0" err="1" smtClean="0">
                <a:latin typeface="Arial"/>
                <a:cs typeface="Arial"/>
              </a:rPr>
              <a:t>Modeling</a:t>
            </a:r>
            <a:r>
              <a:rPr lang="fr-FR" sz="2400" dirty="0" smtClean="0">
                <a:latin typeface="Arial"/>
                <a:cs typeface="Arial"/>
              </a:rPr>
              <a:t> &amp; Simulations) : </a:t>
            </a:r>
            <a:r>
              <a:rPr lang="fr-FR" sz="2400" dirty="0" err="1" smtClean="0">
                <a:latin typeface="Arial"/>
                <a:cs typeface="Arial"/>
              </a:rPr>
              <a:t>PDRs</a:t>
            </a:r>
            <a:r>
              <a:rPr lang="fr-FR" sz="2400" dirty="0" smtClean="0">
                <a:latin typeface="Arial"/>
                <a:cs typeface="Arial"/>
              </a:rPr>
              <a:t> &amp; </a:t>
            </a:r>
            <a:r>
              <a:rPr lang="fr-FR" sz="2400" dirty="0" err="1">
                <a:latin typeface="Arial"/>
                <a:cs typeface="Arial"/>
              </a:rPr>
              <a:t>D</a:t>
            </a:r>
            <a:r>
              <a:rPr lang="fr-FR" sz="2400" dirty="0" err="1" smtClean="0">
                <a:latin typeface="Arial"/>
                <a:cs typeface="Arial"/>
              </a:rPr>
              <a:t>isks</a:t>
            </a:r>
            <a:endParaRPr lang="fr-FR" sz="2400" dirty="0">
              <a:latin typeface="Arial"/>
              <a:cs typeface="Arial"/>
            </a:endParaRPr>
          </a:p>
        </p:txBody>
      </p:sp>
      <p:grpSp>
        <p:nvGrpSpPr>
          <p:cNvPr id="48" name="Grouper 47"/>
          <p:cNvGrpSpPr/>
          <p:nvPr/>
        </p:nvGrpSpPr>
        <p:grpSpPr>
          <a:xfrm>
            <a:off x="467544" y="1829142"/>
            <a:ext cx="3933597" cy="1555533"/>
            <a:chOff x="134680" y="1117950"/>
            <a:chExt cx="3933597" cy="1555533"/>
          </a:xfrm>
        </p:grpSpPr>
        <p:pic>
          <p:nvPicPr>
            <p:cNvPr id="27" name="Image 26" descr="Sans titre-1 (glissé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0" y="1390972"/>
              <a:ext cx="3781440" cy="1123628"/>
            </a:xfrm>
            <a:prstGeom prst="rect">
              <a:avLst/>
            </a:prstGeom>
          </p:spPr>
        </p:pic>
        <p:sp>
          <p:nvSpPr>
            <p:cNvPr id="28" name="ZoneTexte 27"/>
            <p:cNvSpPr txBox="1"/>
            <p:nvPr/>
          </p:nvSpPr>
          <p:spPr>
            <a:xfrm rot="21183386">
              <a:off x="1857778" y="1529439"/>
              <a:ext cx="2210499" cy="307777"/>
            </a:xfrm>
            <a:prstGeom prst="rect">
              <a:avLst/>
            </a:prstGeom>
            <a:noFill/>
          </p:spPr>
          <p:txBody>
            <a:bodyPr wrap="none" rtlCol="0">
              <a:spAutoFit/>
            </a:bodyPr>
            <a:lstStyle/>
            <a:p>
              <a:r>
                <a:rPr lang="fr-FR" sz="1400" dirty="0" smtClean="0">
                  <a:solidFill>
                    <a:schemeClr val="bg1"/>
                  </a:solidFill>
                  <a:latin typeface="Arial"/>
                  <a:cs typeface="Arial"/>
                </a:rPr>
                <a:t>Photon-</a:t>
              </a:r>
              <a:r>
                <a:rPr lang="fr-FR" sz="1400" dirty="0" err="1" smtClean="0">
                  <a:solidFill>
                    <a:schemeClr val="bg1"/>
                  </a:solidFill>
                  <a:latin typeface="Arial"/>
                  <a:cs typeface="Arial"/>
                </a:rPr>
                <a:t>Dominated</a:t>
              </a:r>
              <a:r>
                <a:rPr lang="fr-FR" sz="1400" dirty="0" smtClean="0">
                  <a:solidFill>
                    <a:schemeClr val="bg1"/>
                  </a:solidFill>
                  <a:latin typeface="Arial"/>
                  <a:cs typeface="Arial"/>
                </a:rPr>
                <a:t> </a:t>
              </a:r>
              <a:r>
                <a:rPr lang="fr-FR" sz="1400" dirty="0" err="1" smtClean="0">
                  <a:solidFill>
                    <a:schemeClr val="bg1"/>
                  </a:solidFill>
                  <a:latin typeface="Arial"/>
                  <a:cs typeface="Arial"/>
                </a:rPr>
                <a:t>layers</a:t>
              </a:r>
              <a:endParaRPr lang="fr-FR" sz="1400" dirty="0">
                <a:solidFill>
                  <a:schemeClr val="bg1"/>
                </a:solidFill>
                <a:latin typeface="Arial"/>
                <a:cs typeface="Arial"/>
              </a:endParaRPr>
            </a:p>
          </p:txBody>
        </p:sp>
        <p:sp>
          <p:nvSpPr>
            <p:cNvPr id="29" name="ZoneTexte 28"/>
            <p:cNvSpPr txBox="1"/>
            <p:nvPr/>
          </p:nvSpPr>
          <p:spPr>
            <a:xfrm rot="547931">
              <a:off x="2606275" y="2008987"/>
              <a:ext cx="671979" cy="307777"/>
            </a:xfrm>
            <a:prstGeom prst="rect">
              <a:avLst/>
            </a:prstGeom>
            <a:noFill/>
          </p:spPr>
          <p:txBody>
            <a:bodyPr wrap="none" rtlCol="0">
              <a:spAutoFit/>
            </a:bodyPr>
            <a:lstStyle/>
            <a:p>
              <a:r>
                <a:rPr lang="fr-FR" sz="1400" dirty="0" smtClean="0">
                  <a:solidFill>
                    <a:schemeClr val="bg1"/>
                  </a:solidFill>
                  <a:latin typeface="Arial"/>
                  <a:cs typeface="Arial"/>
                </a:rPr>
                <a:t>JWST</a:t>
              </a:r>
              <a:endParaRPr lang="fr-FR" sz="1400" dirty="0">
                <a:solidFill>
                  <a:schemeClr val="bg1"/>
                </a:solidFill>
                <a:latin typeface="Arial"/>
                <a:cs typeface="Arial"/>
              </a:endParaRPr>
            </a:p>
          </p:txBody>
        </p:sp>
        <p:sp>
          <p:nvSpPr>
            <p:cNvPr id="32" name="ZoneTexte 31"/>
            <p:cNvSpPr txBox="1"/>
            <p:nvPr/>
          </p:nvSpPr>
          <p:spPr>
            <a:xfrm>
              <a:off x="2517795" y="1117950"/>
              <a:ext cx="434071" cy="307777"/>
            </a:xfrm>
            <a:prstGeom prst="rect">
              <a:avLst/>
            </a:prstGeom>
            <a:solidFill>
              <a:srgbClr val="FFFFFF"/>
            </a:solidFill>
          </p:spPr>
          <p:txBody>
            <a:bodyPr wrap="none" rtlCol="0">
              <a:spAutoFit/>
            </a:bodyPr>
            <a:lstStyle/>
            <a:p>
              <a:r>
                <a:rPr lang="fr-FR" sz="1400" b="1" dirty="0" smtClean="0">
                  <a:solidFill>
                    <a:srgbClr val="00FFFF"/>
                  </a:solidFill>
                  <a:latin typeface="Arial"/>
                  <a:cs typeface="Arial"/>
                </a:rPr>
                <a:t>UV</a:t>
              </a:r>
              <a:endParaRPr lang="fr-FR" sz="1400" b="1" dirty="0">
                <a:solidFill>
                  <a:srgbClr val="00FFFF"/>
                </a:solidFill>
                <a:latin typeface="Arial"/>
                <a:cs typeface="Arial"/>
              </a:endParaRPr>
            </a:p>
          </p:txBody>
        </p:sp>
        <p:sp>
          <p:nvSpPr>
            <p:cNvPr id="34" name="Rectangle 33"/>
            <p:cNvSpPr/>
            <p:nvPr/>
          </p:nvSpPr>
          <p:spPr>
            <a:xfrm rot="258575">
              <a:off x="2614591" y="2299813"/>
              <a:ext cx="613220" cy="32574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35" name="ZoneTexte 34"/>
            <p:cNvSpPr txBox="1"/>
            <p:nvPr/>
          </p:nvSpPr>
          <p:spPr>
            <a:xfrm>
              <a:off x="2417487" y="2365706"/>
              <a:ext cx="434071" cy="307777"/>
            </a:xfrm>
            <a:prstGeom prst="rect">
              <a:avLst/>
            </a:prstGeom>
            <a:noFill/>
          </p:spPr>
          <p:txBody>
            <a:bodyPr wrap="none" rtlCol="0">
              <a:spAutoFit/>
            </a:bodyPr>
            <a:lstStyle/>
            <a:p>
              <a:r>
                <a:rPr lang="fr-FR" sz="1400" b="1" dirty="0" smtClean="0">
                  <a:solidFill>
                    <a:srgbClr val="00FFFF"/>
                  </a:solidFill>
                  <a:latin typeface="Arial"/>
                  <a:cs typeface="Arial"/>
                </a:rPr>
                <a:t>UV</a:t>
              </a:r>
              <a:endParaRPr lang="fr-FR" sz="1400" b="1" dirty="0">
                <a:solidFill>
                  <a:srgbClr val="00FFFF"/>
                </a:solidFill>
                <a:latin typeface="Arial"/>
                <a:cs typeface="Arial"/>
              </a:endParaRPr>
            </a:p>
          </p:txBody>
        </p:sp>
      </p:grpSp>
      <p:sp>
        <p:nvSpPr>
          <p:cNvPr id="17" name="Rectangle 16"/>
          <p:cNvSpPr/>
          <p:nvPr/>
        </p:nvSpPr>
        <p:spPr>
          <a:xfrm>
            <a:off x="3050" y="3488732"/>
            <a:ext cx="9140950" cy="2316532"/>
          </a:xfrm>
          <a:prstGeom prst="rect">
            <a:avLst/>
          </a:prstGeom>
          <a:noFill/>
        </p:spPr>
        <p:txBody>
          <a:bodyPr wrap="square">
            <a:spAutoFit/>
          </a:bodyPr>
          <a:lstStyle/>
          <a:p>
            <a:pPr marL="0" lvl="1" algn="ctr">
              <a:lnSpc>
                <a:spcPct val="140000"/>
              </a:lnSpc>
            </a:pPr>
            <a:r>
              <a:rPr lang="fr-FR" sz="1100" b="1" dirty="0" smtClean="0">
                <a:solidFill>
                  <a:srgbClr val="FF0000"/>
                </a:solidFill>
                <a:latin typeface="Arial"/>
                <a:cs typeface="Arial"/>
              </a:rPr>
              <a:t>     </a:t>
            </a:r>
            <a:r>
              <a:rPr lang="fr-FR" sz="2400" b="1" dirty="0" smtClean="0">
                <a:solidFill>
                  <a:srgbClr val="FF0000"/>
                </a:solidFill>
                <a:latin typeface="Arial"/>
                <a:cs typeface="Arial"/>
              </a:rPr>
              <a:t>Objectives: </a:t>
            </a:r>
            <a:endParaRPr lang="fr-FR" sz="2400" b="1" dirty="0" smtClean="0">
              <a:latin typeface="Arial"/>
              <a:cs typeface="Arial"/>
            </a:endParaRPr>
          </a:p>
          <a:p>
            <a:pPr marL="0" lvl="1" defTabSz="452438">
              <a:lnSpc>
                <a:spcPct val="140000"/>
              </a:lnSpc>
              <a:tabLst>
                <a:tab pos="260350" algn="l"/>
              </a:tabLst>
            </a:pPr>
            <a:r>
              <a:rPr lang="fr-FR" sz="1600" dirty="0" smtClean="0">
                <a:latin typeface="Arial"/>
                <a:cs typeface="Arial"/>
              </a:rPr>
              <a:t>	</a:t>
            </a:r>
            <a:r>
              <a:rPr lang="fr-FR" sz="1600" dirty="0" err="1" smtClean="0">
                <a:latin typeface="Arial"/>
                <a:cs typeface="Arial"/>
              </a:rPr>
              <a:t>Realistic</a:t>
            </a:r>
            <a:r>
              <a:rPr lang="fr-FR" sz="1600" dirty="0" smtClean="0">
                <a:latin typeface="Arial"/>
                <a:cs typeface="Arial"/>
              </a:rPr>
              <a:t> </a:t>
            </a:r>
            <a:r>
              <a:rPr lang="fr-FR" sz="1600" dirty="0" err="1">
                <a:latin typeface="Arial"/>
                <a:cs typeface="Arial"/>
              </a:rPr>
              <a:t>dust</a:t>
            </a:r>
            <a:r>
              <a:rPr lang="fr-FR" sz="1600" dirty="0">
                <a:latin typeface="Arial"/>
                <a:cs typeface="Arial"/>
              </a:rPr>
              <a:t> </a:t>
            </a:r>
            <a:r>
              <a:rPr lang="fr-FR" sz="1600" dirty="0" smtClean="0">
                <a:latin typeface="Arial"/>
                <a:cs typeface="Arial"/>
              </a:rPr>
              <a:t>model in </a:t>
            </a:r>
            <a:r>
              <a:rPr lang="fr-FR" sz="1600" dirty="0" err="1" smtClean="0">
                <a:latin typeface="Arial"/>
                <a:cs typeface="Arial"/>
              </a:rPr>
              <a:t>disks</a:t>
            </a:r>
            <a:r>
              <a:rPr lang="fr-FR" sz="1600" dirty="0" smtClean="0">
                <a:latin typeface="Arial"/>
                <a:cs typeface="Arial"/>
              </a:rPr>
              <a:t> </a:t>
            </a:r>
            <a:r>
              <a:rPr lang="fr-FR" sz="1600" dirty="0" err="1" smtClean="0">
                <a:latin typeface="Arial"/>
                <a:cs typeface="Arial"/>
              </a:rPr>
              <a:t>based</a:t>
            </a:r>
            <a:r>
              <a:rPr lang="fr-FR" sz="1600" dirty="0" smtClean="0">
                <a:latin typeface="Arial"/>
                <a:cs typeface="Arial"/>
              </a:rPr>
              <a:t> </a:t>
            </a:r>
            <a:r>
              <a:rPr lang="fr-FR" sz="1600" dirty="0">
                <a:latin typeface="Arial"/>
                <a:cs typeface="Arial"/>
              </a:rPr>
              <a:t>on </a:t>
            </a:r>
            <a:r>
              <a:rPr lang="fr-FR" sz="1600" dirty="0" err="1" smtClean="0">
                <a:latin typeface="Arial"/>
                <a:cs typeface="Arial"/>
              </a:rPr>
              <a:t>pre</a:t>
            </a:r>
            <a:r>
              <a:rPr lang="fr-FR" sz="1600" dirty="0" smtClean="0">
                <a:latin typeface="Arial"/>
                <a:cs typeface="Arial"/>
              </a:rPr>
              <a:t>-JWST &amp; JWST data, </a:t>
            </a:r>
            <a:r>
              <a:rPr lang="fr-FR" sz="1600" dirty="0" err="1" smtClean="0">
                <a:latin typeface="Arial"/>
                <a:cs typeface="Arial"/>
              </a:rPr>
              <a:t>laboratory</a:t>
            </a:r>
            <a:r>
              <a:rPr lang="fr-FR" sz="1600" dirty="0" smtClean="0">
                <a:latin typeface="Arial"/>
                <a:cs typeface="Arial"/>
              </a:rPr>
              <a:t> </a:t>
            </a:r>
            <a:r>
              <a:rPr lang="fr-FR" sz="1600" dirty="0" err="1" smtClean="0">
                <a:latin typeface="Arial"/>
                <a:cs typeface="Arial"/>
              </a:rPr>
              <a:t>experiments</a:t>
            </a:r>
            <a:r>
              <a:rPr lang="fr-FR" sz="1600" dirty="0" smtClean="0">
                <a:latin typeface="Arial"/>
                <a:cs typeface="Arial"/>
              </a:rPr>
              <a:t> 	Model </a:t>
            </a:r>
            <a:r>
              <a:rPr lang="fr-FR" sz="1600" dirty="0" err="1" smtClean="0">
                <a:latin typeface="Arial"/>
                <a:cs typeface="Arial"/>
              </a:rPr>
              <a:t>calculations</a:t>
            </a:r>
            <a:r>
              <a:rPr lang="fr-FR" sz="1600" dirty="0" smtClean="0">
                <a:latin typeface="Arial"/>
                <a:cs typeface="Arial"/>
              </a:rPr>
              <a:t>: </a:t>
            </a:r>
            <a:r>
              <a:rPr lang="fr-FR" sz="1600" dirty="0" err="1" smtClean="0">
                <a:latin typeface="Arial"/>
                <a:cs typeface="Arial"/>
              </a:rPr>
              <a:t>dust</a:t>
            </a:r>
            <a:r>
              <a:rPr lang="fr-FR" sz="1600" dirty="0" smtClean="0">
                <a:latin typeface="Arial"/>
                <a:cs typeface="Arial"/>
              </a:rPr>
              <a:t> (</a:t>
            </a:r>
            <a:r>
              <a:rPr lang="fr-FR" sz="1600" u="sng" dirty="0" err="1" smtClean="0">
                <a:latin typeface="Arial"/>
                <a:cs typeface="Arial"/>
              </a:rPr>
              <a:t>with</a:t>
            </a:r>
            <a:r>
              <a:rPr lang="fr-FR" sz="1600" u="sng" dirty="0" smtClean="0">
                <a:latin typeface="Arial"/>
                <a:cs typeface="Arial"/>
              </a:rPr>
              <a:t> adaptable </a:t>
            </a:r>
            <a:r>
              <a:rPr lang="fr-FR" sz="1600" u="sng" dirty="0" err="1" smtClean="0">
                <a:latin typeface="Arial"/>
                <a:cs typeface="Arial"/>
              </a:rPr>
              <a:t>properties</a:t>
            </a:r>
            <a:r>
              <a:rPr lang="fr-FR" sz="1600" dirty="0" smtClean="0">
                <a:latin typeface="Arial"/>
                <a:cs typeface="Arial"/>
              </a:rPr>
              <a:t>) &amp; </a:t>
            </a:r>
            <a:r>
              <a:rPr lang="fr-FR" sz="1600" dirty="0">
                <a:latin typeface="Arial"/>
                <a:cs typeface="Arial"/>
              </a:rPr>
              <a:t>radiative </a:t>
            </a:r>
            <a:r>
              <a:rPr lang="fr-FR" sz="1600" dirty="0" err="1" smtClean="0">
                <a:latin typeface="Arial"/>
                <a:cs typeface="Arial"/>
              </a:rPr>
              <a:t>transfer</a:t>
            </a:r>
            <a:r>
              <a:rPr lang="fr-FR" sz="1600" dirty="0" smtClean="0">
                <a:latin typeface="Arial"/>
                <a:cs typeface="Arial"/>
              </a:rPr>
              <a:t>, </a:t>
            </a:r>
          </a:p>
          <a:p>
            <a:pPr marL="539750" lvl="1" indent="-269875">
              <a:lnSpc>
                <a:spcPct val="140000"/>
              </a:lnSpc>
              <a:buFont typeface="Wingdings" charset="0"/>
              <a:buChar char="à"/>
            </a:pPr>
            <a:r>
              <a:rPr lang="fr-FR" sz="1600" dirty="0" err="1">
                <a:latin typeface="Arial"/>
                <a:cs typeface="Arial"/>
                <a:sym typeface="Wingdings"/>
              </a:rPr>
              <a:t>S</a:t>
            </a:r>
            <a:r>
              <a:rPr lang="fr-FR" sz="1600" dirty="0" err="1" smtClean="0">
                <a:latin typeface="Arial"/>
                <a:cs typeface="Arial"/>
              </a:rPr>
              <a:t>urvival</a:t>
            </a:r>
            <a:r>
              <a:rPr lang="fr-FR" sz="1600" dirty="0" smtClean="0">
                <a:latin typeface="Arial"/>
                <a:cs typeface="Arial"/>
              </a:rPr>
              <a:t> </a:t>
            </a:r>
            <a:r>
              <a:rPr lang="fr-FR" sz="1600" dirty="0">
                <a:latin typeface="Arial"/>
                <a:cs typeface="Arial"/>
              </a:rPr>
              <a:t>and </a:t>
            </a:r>
            <a:r>
              <a:rPr lang="fr-FR" sz="1600" dirty="0" smtClean="0">
                <a:latin typeface="Arial"/>
                <a:cs typeface="Arial"/>
              </a:rPr>
              <a:t>interaction of nano-grains </a:t>
            </a:r>
            <a:r>
              <a:rPr lang="fr-FR" sz="1600" dirty="0" err="1" smtClean="0">
                <a:latin typeface="Arial"/>
                <a:cs typeface="Arial"/>
              </a:rPr>
              <a:t>with</a:t>
            </a:r>
            <a:r>
              <a:rPr lang="fr-FR" sz="1600" dirty="0" smtClean="0">
                <a:latin typeface="Arial"/>
                <a:cs typeface="Arial"/>
              </a:rPr>
              <a:t> UV photons </a:t>
            </a:r>
            <a:r>
              <a:rPr lang="fr-FR" sz="1600" dirty="0" err="1" smtClean="0">
                <a:latin typeface="Arial"/>
                <a:cs typeface="Arial"/>
              </a:rPr>
              <a:t>at</a:t>
            </a:r>
            <a:r>
              <a:rPr lang="fr-FR" sz="1600" dirty="0" smtClean="0">
                <a:latin typeface="Arial"/>
                <a:cs typeface="Arial"/>
              </a:rPr>
              <a:t> the </a:t>
            </a:r>
            <a:r>
              <a:rPr lang="fr-FR" sz="1600" dirty="0" err="1" smtClean="0">
                <a:latin typeface="Arial"/>
                <a:cs typeface="Arial"/>
              </a:rPr>
              <a:t>illuminated</a:t>
            </a:r>
            <a:r>
              <a:rPr lang="fr-FR" sz="1600" dirty="0" smtClean="0">
                <a:latin typeface="Arial"/>
                <a:cs typeface="Arial"/>
              </a:rPr>
              <a:t> </a:t>
            </a:r>
            <a:r>
              <a:rPr lang="fr-FR" sz="1600" dirty="0" err="1" smtClean="0">
                <a:latin typeface="Arial"/>
                <a:cs typeface="Arial"/>
              </a:rPr>
              <a:t>edges</a:t>
            </a:r>
            <a:endParaRPr lang="fr-FR" sz="1600" dirty="0" smtClean="0">
              <a:latin typeface="Arial"/>
              <a:cs typeface="Arial"/>
            </a:endParaRPr>
          </a:p>
          <a:p>
            <a:pPr marL="539750" lvl="1" indent="-269875">
              <a:lnSpc>
                <a:spcPct val="140000"/>
              </a:lnSpc>
              <a:buFont typeface="Wingdings" charset="0"/>
              <a:buChar char="à"/>
            </a:pPr>
            <a:r>
              <a:rPr lang="fr-FR" sz="1600" dirty="0" smtClean="0">
                <a:latin typeface="Arial"/>
                <a:cs typeface="Arial"/>
              </a:rPr>
              <a:t>First </a:t>
            </a:r>
            <a:r>
              <a:rPr lang="fr-FR" sz="1600" dirty="0">
                <a:latin typeface="Arial"/>
                <a:cs typeface="Arial"/>
              </a:rPr>
              <a:t>coagulation </a:t>
            </a:r>
            <a:r>
              <a:rPr lang="fr-FR" sz="1600" dirty="0" smtClean="0">
                <a:latin typeface="Arial"/>
                <a:cs typeface="Arial"/>
              </a:rPr>
              <a:t>of </a:t>
            </a:r>
            <a:r>
              <a:rPr lang="fr-FR" sz="1600" dirty="0" err="1" smtClean="0">
                <a:latin typeface="Arial"/>
                <a:cs typeface="Arial"/>
              </a:rPr>
              <a:t>aggregates</a:t>
            </a:r>
            <a:r>
              <a:rPr lang="fr-FR" sz="1600" dirty="0" smtClean="0">
                <a:latin typeface="Arial"/>
                <a:cs typeface="Arial"/>
              </a:rPr>
              <a:t> and </a:t>
            </a:r>
            <a:r>
              <a:rPr lang="fr-FR" sz="1600" dirty="0" err="1" smtClean="0">
                <a:latin typeface="Arial"/>
                <a:cs typeface="Arial"/>
              </a:rPr>
              <a:t>settling</a:t>
            </a:r>
            <a:r>
              <a:rPr lang="fr-FR" sz="1600" dirty="0" smtClean="0">
                <a:latin typeface="Arial"/>
                <a:cs typeface="Arial"/>
              </a:rPr>
              <a:t> phases </a:t>
            </a:r>
          </a:p>
          <a:p>
            <a:pPr marL="539750" lvl="1" indent="-269875">
              <a:lnSpc>
                <a:spcPct val="140000"/>
              </a:lnSpc>
              <a:buFont typeface="Wingdings" charset="0"/>
              <a:buChar char="à"/>
            </a:pPr>
            <a:r>
              <a:rPr lang="fr-FR" sz="1600" dirty="0" err="1" smtClean="0">
                <a:latin typeface="Arial"/>
                <a:cs typeface="Arial"/>
              </a:rPr>
              <a:t>Constrain</a:t>
            </a:r>
            <a:r>
              <a:rPr lang="fr-FR" sz="1600" dirty="0" smtClean="0">
                <a:latin typeface="Arial"/>
                <a:cs typeface="Arial"/>
              </a:rPr>
              <a:t> PDR/</a:t>
            </a:r>
            <a:r>
              <a:rPr lang="fr-FR" sz="1600" dirty="0" err="1" smtClean="0">
                <a:latin typeface="Arial"/>
                <a:cs typeface="Arial"/>
              </a:rPr>
              <a:t>disk</a:t>
            </a:r>
            <a:r>
              <a:rPr lang="fr-FR" sz="1600" dirty="0" smtClean="0">
                <a:latin typeface="Arial"/>
                <a:cs typeface="Arial"/>
              </a:rPr>
              <a:t> structures, </a:t>
            </a:r>
            <a:r>
              <a:rPr lang="fr-FR" sz="1600" dirty="0" err="1" smtClean="0">
                <a:latin typeface="Arial"/>
                <a:cs typeface="Arial"/>
              </a:rPr>
              <a:t>which</a:t>
            </a:r>
            <a:r>
              <a:rPr lang="fr-FR" sz="1600" dirty="0" smtClean="0">
                <a:latin typeface="Arial"/>
                <a:cs typeface="Arial"/>
              </a:rPr>
              <a:t> </a:t>
            </a:r>
            <a:r>
              <a:rPr lang="fr-FR" sz="1600" dirty="0" err="1" smtClean="0">
                <a:latin typeface="Arial"/>
                <a:cs typeface="Arial"/>
              </a:rPr>
              <a:t>is</a:t>
            </a:r>
            <a:r>
              <a:rPr lang="fr-FR" sz="1600" dirty="0" smtClean="0">
                <a:latin typeface="Arial"/>
                <a:cs typeface="Arial"/>
              </a:rPr>
              <a:t> essential for the </a:t>
            </a:r>
            <a:r>
              <a:rPr lang="fr-FR" sz="1600" dirty="0" err="1" smtClean="0">
                <a:latin typeface="Arial"/>
                <a:cs typeface="Arial"/>
              </a:rPr>
              <a:t>study</a:t>
            </a:r>
            <a:r>
              <a:rPr lang="fr-FR" sz="1600" dirty="0" smtClean="0">
                <a:latin typeface="Arial"/>
                <a:cs typeface="Arial"/>
              </a:rPr>
              <a:t> of the </a:t>
            </a:r>
            <a:r>
              <a:rPr lang="fr-FR" sz="1600" dirty="0" err="1" smtClean="0">
                <a:latin typeface="Arial"/>
                <a:cs typeface="Arial"/>
              </a:rPr>
              <a:t>dynamics</a:t>
            </a:r>
            <a:r>
              <a:rPr lang="fr-FR" sz="1600" dirty="0" smtClean="0">
                <a:latin typeface="Arial"/>
                <a:cs typeface="Arial"/>
              </a:rPr>
              <a:t> &amp; </a:t>
            </a:r>
            <a:r>
              <a:rPr lang="fr-FR" sz="1600" dirty="0" err="1" smtClean="0">
                <a:latin typeface="Arial"/>
                <a:cs typeface="Arial"/>
              </a:rPr>
              <a:t>chemistry</a:t>
            </a:r>
            <a:r>
              <a:rPr lang="fr-FR" sz="1600" dirty="0" smtClean="0">
                <a:latin typeface="Arial"/>
                <a:cs typeface="Arial"/>
              </a:rPr>
              <a:t> </a:t>
            </a:r>
          </a:p>
        </p:txBody>
      </p:sp>
      <p:sp>
        <p:nvSpPr>
          <p:cNvPr id="4" name="Rectangle 3"/>
          <p:cNvSpPr/>
          <p:nvPr/>
        </p:nvSpPr>
        <p:spPr>
          <a:xfrm>
            <a:off x="395536" y="764704"/>
            <a:ext cx="7987683" cy="1196225"/>
          </a:xfrm>
          <a:prstGeom prst="rect">
            <a:avLst/>
          </a:prstGeom>
        </p:spPr>
        <p:txBody>
          <a:bodyPr wrap="none">
            <a:spAutoFit/>
          </a:bodyPr>
          <a:lstStyle/>
          <a:p>
            <a:pPr marL="0" lvl="1" algn="ctr">
              <a:lnSpc>
                <a:spcPct val="140000"/>
              </a:lnSpc>
            </a:pPr>
            <a:r>
              <a:rPr lang="fr-FR" sz="2000" b="1" dirty="0">
                <a:latin typeface="Arial"/>
                <a:cs typeface="Arial"/>
              </a:rPr>
              <a:t>The </a:t>
            </a:r>
            <a:r>
              <a:rPr lang="fr-FR" sz="2000" b="1" dirty="0" err="1">
                <a:latin typeface="Arial"/>
                <a:cs typeface="Arial"/>
              </a:rPr>
              <a:t>modeling</a:t>
            </a:r>
            <a:r>
              <a:rPr lang="fr-FR" sz="2000" b="1" dirty="0">
                <a:latin typeface="Arial"/>
                <a:cs typeface="Arial"/>
              </a:rPr>
              <a:t> </a:t>
            </a:r>
            <a:r>
              <a:rPr lang="fr-FR" sz="2000" b="1" dirty="0" err="1">
                <a:latin typeface="Arial"/>
                <a:cs typeface="Arial"/>
              </a:rPr>
              <a:t>is</a:t>
            </a:r>
            <a:r>
              <a:rPr lang="fr-FR" sz="2000" b="1" dirty="0">
                <a:latin typeface="Arial"/>
                <a:cs typeface="Arial"/>
              </a:rPr>
              <a:t> the </a:t>
            </a:r>
            <a:r>
              <a:rPr lang="fr-FR" sz="2000" b="1" dirty="0" err="1">
                <a:latin typeface="Arial"/>
                <a:cs typeface="Arial"/>
              </a:rPr>
              <a:t>key</a:t>
            </a:r>
            <a:r>
              <a:rPr lang="fr-FR" sz="2000" b="1" dirty="0">
                <a:latin typeface="Arial"/>
                <a:cs typeface="Arial"/>
              </a:rPr>
              <a:t> to analyse the </a:t>
            </a:r>
            <a:r>
              <a:rPr lang="fr-FR" sz="2000" b="1" dirty="0" smtClean="0">
                <a:latin typeface="Arial"/>
                <a:cs typeface="Arial"/>
              </a:rPr>
              <a:t>data</a:t>
            </a:r>
            <a:endParaRPr lang="fr-FR" sz="2000" b="1" dirty="0">
              <a:latin typeface="Arial"/>
              <a:cs typeface="Arial"/>
            </a:endParaRPr>
          </a:p>
          <a:p>
            <a:pPr marL="0" lvl="1" algn="ctr">
              <a:lnSpc>
                <a:spcPct val="140000"/>
              </a:lnSpc>
            </a:pPr>
            <a:r>
              <a:rPr lang="fr-FR" sz="1600" dirty="0" err="1" smtClean="0">
                <a:latin typeface="Arial"/>
                <a:cs typeface="Arial"/>
              </a:rPr>
              <a:t>Disks</a:t>
            </a:r>
            <a:r>
              <a:rPr lang="fr-FR" sz="1600" dirty="0" smtClean="0">
                <a:latin typeface="Arial"/>
                <a:cs typeface="Arial"/>
              </a:rPr>
              <a:t>: JWST </a:t>
            </a:r>
            <a:r>
              <a:rPr lang="fr-FR" sz="1600" dirty="0">
                <a:latin typeface="Arial"/>
                <a:cs typeface="Arial"/>
              </a:rPr>
              <a:t>signatures </a:t>
            </a:r>
            <a:r>
              <a:rPr lang="fr-FR" sz="1600" dirty="0" err="1">
                <a:latin typeface="Arial"/>
                <a:cs typeface="Arial"/>
              </a:rPr>
              <a:t>mainly</a:t>
            </a:r>
            <a:r>
              <a:rPr lang="fr-FR" sz="1600" dirty="0">
                <a:latin typeface="Arial"/>
                <a:cs typeface="Arial"/>
              </a:rPr>
              <a:t> </a:t>
            </a:r>
            <a:r>
              <a:rPr lang="fr-FR" sz="1600" dirty="0" err="1" smtClean="0">
                <a:latin typeface="Arial"/>
                <a:cs typeface="Arial"/>
              </a:rPr>
              <a:t>from</a:t>
            </a:r>
            <a:r>
              <a:rPr lang="fr-FR" sz="1600" dirty="0" smtClean="0">
                <a:latin typeface="Arial"/>
                <a:cs typeface="Arial"/>
              </a:rPr>
              <a:t> </a:t>
            </a:r>
            <a:r>
              <a:rPr lang="fr-FR" sz="1600" dirty="0" err="1" smtClean="0">
                <a:latin typeface="Arial"/>
                <a:cs typeface="Arial"/>
              </a:rPr>
              <a:t>upper</a:t>
            </a:r>
            <a:r>
              <a:rPr lang="fr-FR" sz="1600" dirty="0" smtClean="0">
                <a:latin typeface="Arial"/>
                <a:cs typeface="Arial"/>
              </a:rPr>
              <a:t> </a:t>
            </a:r>
            <a:r>
              <a:rPr lang="fr-FR" sz="1600" dirty="0" err="1" smtClean="0">
                <a:latin typeface="Arial"/>
                <a:cs typeface="Arial"/>
              </a:rPr>
              <a:t>layers</a:t>
            </a:r>
            <a:r>
              <a:rPr lang="fr-FR" sz="1600" dirty="0">
                <a:latin typeface="Arial"/>
                <a:cs typeface="Arial"/>
              </a:rPr>
              <a:t> </a:t>
            </a:r>
            <a:r>
              <a:rPr lang="fr-FR" sz="1600" dirty="0" smtClean="0">
                <a:latin typeface="Arial"/>
                <a:cs typeface="Arial"/>
                <a:sym typeface="Wingdings"/>
              </a:rPr>
              <a:t> Diagnostics comparable to </a:t>
            </a:r>
            <a:r>
              <a:rPr lang="fr-FR" sz="1600" dirty="0" err="1" smtClean="0">
                <a:latin typeface="Arial"/>
                <a:cs typeface="Arial"/>
                <a:sym typeface="Wingdings"/>
              </a:rPr>
              <a:t>PDRs</a:t>
            </a:r>
            <a:r>
              <a:rPr lang="fr-FR" sz="1600" dirty="0" smtClean="0">
                <a:latin typeface="Arial"/>
                <a:cs typeface="Arial"/>
                <a:sym typeface="Wingdings"/>
              </a:rPr>
              <a:t> </a:t>
            </a:r>
          </a:p>
          <a:p>
            <a:pPr marL="0" lvl="1">
              <a:lnSpc>
                <a:spcPct val="140000"/>
              </a:lnSpc>
            </a:pPr>
            <a:r>
              <a:rPr lang="fr-FR" sz="1600" dirty="0">
                <a:latin typeface="Arial"/>
                <a:cs typeface="Arial"/>
                <a:sym typeface="Wingdings"/>
              </a:rPr>
              <a:t>	</a:t>
            </a:r>
            <a:r>
              <a:rPr lang="fr-FR" sz="1600" dirty="0" smtClean="0">
                <a:latin typeface="Arial"/>
                <a:cs typeface="Arial"/>
                <a:sym typeface="Wingdings"/>
              </a:rPr>
              <a:t>				</a:t>
            </a:r>
            <a:endParaRPr lang="fr-FR" sz="1600" dirty="0">
              <a:latin typeface="Arial"/>
              <a:cs typeface="Arial"/>
            </a:endParaRPr>
          </a:p>
        </p:txBody>
      </p:sp>
      <p:sp>
        <p:nvSpPr>
          <p:cNvPr id="45" name="ZoneTexte 44"/>
          <p:cNvSpPr txBox="1"/>
          <p:nvPr/>
        </p:nvSpPr>
        <p:spPr>
          <a:xfrm>
            <a:off x="3563888" y="1757134"/>
            <a:ext cx="5441714" cy="1815882"/>
          </a:xfrm>
          <a:prstGeom prst="rect">
            <a:avLst/>
          </a:prstGeom>
          <a:noFill/>
        </p:spPr>
        <p:txBody>
          <a:bodyPr wrap="none" rtlCol="0">
            <a:spAutoFit/>
          </a:bodyPr>
          <a:lstStyle/>
          <a:p>
            <a:r>
              <a:rPr lang="fr-FR" sz="1600" dirty="0" smtClean="0">
                <a:latin typeface="Arial"/>
                <a:cs typeface="Arial"/>
              </a:rPr>
              <a:t>	</a:t>
            </a:r>
            <a:r>
              <a:rPr lang="fr-FR" sz="1600" b="1" dirty="0" err="1" smtClean="0">
                <a:latin typeface="Arial"/>
                <a:cs typeface="Arial"/>
              </a:rPr>
              <a:t>Task</a:t>
            </a:r>
            <a:r>
              <a:rPr lang="fr-FR" sz="1600" b="1" dirty="0" smtClean="0">
                <a:latin typeface="Arial"/>
                <a:cs typeface="Arial"/>
              </a:rPr>
              <a:t> 1: </a:t>
            </a:r>
            <a:r>
              <a:rPr lang="fr-FR" sz="1600" dirty="0" err="1" smtClean="0">
                <a:latin typeface="Arial"/>
                <a:cs typeface="Arial"/>
              </a:rPr>
              <a:t>Dust</a:t>
            </a:r>
            <a:r>
              <a:rPr lang="fr-FR" sz="1600" dirty="0" smtClean="0">
                <a:latin typeface="Arial"/>
                <a:cs typeface="Arial"/>
              </a:rPr>
              <a:t> </a:t>
            </a:r>
            <a:r>
              <a:rPr lang="fr-FR" sz="1600" dirty="0" err="1" smtClean="0">
                <a:latin typeface="Arial"/>
                <a:cs typeface="Arial"/>
              </a:rPr>
              <a:t>properties</a:t>
            </a:r>
            <a:r>
              <a:rPr lang="fr-FR" sz="1600" dirty="0" smtClean="0">
                <a:latin typeface="Arial"/>
                <a:cs typeface="Arial"/>
              </a:rPr>
              <a:t> </a:t>
            </a:r>
            <a:r>
              <a:rPr lang="fr-FR" sz="1600" dirty="0" err="1" smtClean="0">
                <a:latin typeface="Arial"/>
                <a:cs typeface="Arial"/>
              </a:rPr>
              <a:t>modeling</a:t>
            </a:r>
            <a:endParaRPr lang="fr-FR" sz="1600" dirty="0" smtClean="0">
              <a:latin typeface="Arial"/>
              <a:cs typeface="Arial"/>
            </a:endParaRPr>
          </a:p>
          <a:p>
            <a:r>
              <a:rPr lang="fr-FR" sz="1600" dirty="0">
                <a:latin typeface="Arial"/>
                <a:cs typeface="Arial"/>
              </a:rPr>
              <a:t>	</a:t>
            </a:r>
            <a:r>
              <a:rPr lang="fr-FR" sz="1600" b="1" dirty="0" err="1" smtClean="0">
                <a:latin typeface="Arial"/>
                <a:cs typeface="Arial"/>
              </a:rPr>
              <a:t>Task</a:t>
            </a:r>
            <a:r>
              <a:rPr lang="fr-FR" sz="1600" b="1" dirty="0" smtClean="0">
                <a:latin typeface="Arial"/>
                <a:cs typeface="Arial"/>
              </a:rPr>
              <a:t> 2: </a:t>
            </a:r>
            <a:r>
              <a:rPr lang="fr-FR" sz="1600" dirty="0" err="1" smtClean="0">
                <a:latin typeface="Arial"/>
                <a:cs typeface="Arial"/>
              </a:rPr>
              <a:t>Analysis</a:t>
            </a:r>
            <a:r>
              <a:rPr lang="fr-FR" sz="1600" dirty="0" smtClean="0">
                <a:latin typeface="Arial"/>
                <a:cs typeface="Arial"/>
              </a:rPr>
              <a:t> of </a:t>
            </a:r>
            <a:r>
              <a:rPr lang="fr-FR" sz="1600" dirty="0" err="1" smtClean="0">
                <a:latin typeface="Arial"/>
                <a:cs typeface="Arial"/>
              </a:rPr>
              <a:t>pre</a:t>
            </a:r>
            <a:r>
              <a:rPr lang="fr-FR" sz="1600" dirty="0" smtClean="0">
                <a:latin typeface="Arial"/>
                <a:cs typeface="Arial"/>
              </a:rPr>
              <a:t>-JWST data</a:t>
            </a:r>
          </a:p>
          <a:p>
            <a:r>
              <a:rPr lang="fr-FR" sz="1600" dirty="0">
                <a:latin typeface="Arial"/>
                <a:cs typeface="Arial"/>
              </a:rPr>
              <a:t>	</a:t>
            </a:r>
            <a:r>
              <a:rPr lang="fr-FR" sz="1600" b="1" dirty="0" err="1" smtClean="0">
                <a:latin typeface="Arial"/>
                <a:cs typeface="Arial"/>
              </a:rPr>
              <a:t>Task</a:t>
            </a:r>
            <a:r>
              <a:rPr lang="fr-FR" sz="1600" b="1" dirty="0" smtClean="0">
                <a:latin typeface="Arial"/>
                <a:cs typeface="Arial"/>
              </a:rPr>
              <a:t> 3: </a:t>
            </a:r>
            <a:r>
              <a:rPr lang="fr-FR" sz="1600" dirty="0" smtClean="0">
                <a:latin typeface="Arial"/>
                <a:cs typeface="Arial"/>
              </a:rPr>
              <a:t>Simulation of JWST observations</a:t>
            </a:r>
          </a:p>
          <a:p>
            <a:r>
              <a:rPr lang="fr-FR" sz="1600" dirty="0" smtClean="0">
                <a:latin typeface="Arial"/>
                <a:cs typeface="Arial"/>
              </a:rPr>
              <a:t>	</a:t>
            </a:r>
            <a:r>
              <a:rPr lang="fr-FR" sz="1600" b="1" dirty="0" err="1" smtClean="0">
                <a:latin typeface="Arial"/>
                <a:cs typeface="Arial"/>
              </a:rPr>
              <a:t>Task</a:t>
            </a:r>
            <a:r>
              <a:rPr lang="fr-FR" sz="1600" b="1" dirty="0">
                <a:latin typeface="Arial"/>
                <a:cs typeface="Arial"/>
              </a:rPr>
              <a:t> 4: </a:t>
            </a:r>
            <a:r>
              <a:rPr lang="fr-FR" sz="1600" dirty="0" err="1" smtClean="0">
                <a:latin typeface="Arial"/>
                <a:cs typeface="Arial"/>
              </a:rPr>
              <a:t>Analysis</a:t>
            </a:r>
            <a:r>
              <a:rPr lang="fr-FR" sz="1600" dirty="0" smtClean="0">
                <a:latin typeface="Arial"/>
                <a:cs typeface="Arial"/>
              </a:rPr>
              <a:t> of JWST observations</a:t>
            </a:r>
          </a:p>
          <a:p>
            <a:r>
              <a:rPr lang="fr-FR" sz="1600" dirty="0">
                <a:latin typeface="Arial"/>
                <a:cs typeface="Arial"/>
              </a:rPr>
              <a:t>	</a:t>
            </a:r>
            <a:endParaRPr lang="fr-FR" sz="1600" dirty="0" smtClean="0">
              <a:latin typeface="Arial"/>
              <a:cs typeface="Arial"/>
            </a:endParaRPr>
          </a:p>
          <a:p>
            <a:r>
              <a:rPr lang="fr-FR" sz="1600" dirty="0">
                <a:latin typeface="Arial"/>
                <a:cs typeface="Arial"/>
              </a:rPr>
              <a:t>	</a:t>
            </a:r>
            <a:r>
              <a:rPr lang="fr-FR" sz="1600" dirty="0" err="1">
                <a:solidFill>
                  <a:srgbClr val="FF0000"/>
                </a:solidFill>
                <a:latin typeface="Arial"/>
                <a:cs typeface="Arial"/>
              </a:rPr>
              <a:t>S</a:t>
            </a:r>
            <a:r>
              <a:rPr lang="fr-FR" sz="1600" dirty="0" err="1" smtClean="0">
                <a:solidFill>
                  <a:srgbClr val="FF0000"/>
                </a:solidFill>
                <a:latin typeface="Arial"/>
                <a:cs typeface="Arial"/>
              </a:rPr>
              <a:t>trong</a:t>
            </a:r>
            <a:r>
              <a:rPr lang="fr-FR" sz="1600" dirty="0" smtClean="0">
                <a:solidFill>
                  <a:srgbClr val="FF0000"/>
                </a:solidFill>
                <a:latin typeface="Arial"/>
                <a:cs typeface="Arial"/>
              </a:rPr>
              <a:t> interactions </a:t>
            </a:r>
            <a:r>
              <a:rPr lang="fr-FR" sz="1600" dirty="0" err="1" smtClean="0">
                <a:solidFill>
                  <a:srgbClr val="FF0000"/>
                </a:solidFill>
                <a:latin typeface="Arial"/>
                <a:cs typeface="Arial"/>
              </a:rPr>
              <a:t>with</a:t>
            </a:r>
            <a:r>
              <a:rPr lang="fr-FR" sz="1600" dirty="0" smtClean="0">
                <a:solidFill>
                  <a:srgbClr val="FF0000"/>
                </a:solidFill>
                <a:latin typeface="Arial"/>
                <a:cs typeface="Arial"/>
              </a:rPr>
              <a:t> </a:t>
            </a:r>
            <a:r>
              <a:rPr lang="fr-FR" sz="1600" dirty="0" err="1" smtClean="0">
                <a:solidFill>
                  <a:srgbClr val="FF0000"/>
                </a:solidFill>
                <a:latin typeface="Arial"/>
                <a:cs typeface="Arial"/>
              </a:rPr>
              <a:t>laboratory</a:t>
            </a:r>
            <a:r>
              <a:rPr lang="fr-FR" sz="1600" dirty="0" smtClean="0">
                <a:solidFill>
                  <a:srgbClr val="FF0000"/>
                </a:solidFill>
                <a:latin typeface="Arial"/>
                <a:cs typeface="Arial"/>
              </a:rPr>
              <a:t> </a:t>
            </a:r>
            <a:r>
              <a:rPr lang="fr-FR" sz="1600" dirty="0" err="1" smtClean="0">
                <a:solidFill>
                  <a:srgbClr val="FF0000"/>
                </a:solidFill>
                <a:latin typeface="Arial"/>
                <a:cs typeface="Arial"/>
              </a:rPr>
              <a:t>experiments</a:t>
            </a:r>
            <a:endParaRPr lang="fr-FR" sz="1600" dirty="0" smtClean="0">
              <a:solidFill>
                <a:srgbClr val="FF0000"/>
              </a:solidFill>
              <a:latin typeface="Arial"/>
              <a:cs typeface="Arial"/>
            </a:endParaRPr>
          </a:p>
          <a:p>
            <a:r>
              <a:rPr lang="fr-FR" sz="1600" dirty="0">
                <a:latin typeface="Arial"/>
                <a:cs typeface="Arial"/>
              </a:rPr>
              <a:t>	</a:t>
            </a:r>
          </a:p>
        </p:txBody>
      </p:sp>
      <p:sp>
        <p:nvSpPr>
          <p:cNvPr id="7" name="Espace réservé du numéro de diapositive 6"/>
          <p:cNvSpPr>
            <a:spLocks noGrp="1"/>
          </p:cNvSpPr>
          <p:nvPr>
            <p:ph type="sldNum" sz="quarter" idx="12"/>
          </p:nvPr>
        </p:nvSpPr>
        <p:spPr>
          <a:xfrm>
            <a:off x="6588224" y="6520259"/>
            <a:ext cx="2133600" cy="365125"/>
          </a:xfrm>
        </p:spPr>
        <p:txBody>
          <a:bodyPr/>
          <a:lstStyle/>
          <a:p>
            <a:fld id="{C919858B-083F-48B4-BC72-FA8395439ED8}" type="slidenum">
              <a:rPr lang="fr-FR" smtClean="0"/>
              <a:t>17</a:t>
            </a:fld>
            <a:endParaRPr lang="fr-FR"/>
          </a:p>
        </p:txBody>
      </p:sp>
      <p:sp>
        <p:nvSpPr>
          <p:cNvPr id="54" name="ZoneTexte 53"/>
          <p:cNvSpPr txBox="1"/>
          <p:nvPr/>
        </p:nvSpPr>
        <p:spPr>
          <a:xfrm>
            <a:off x="323528" y="5949280"/>
            <a:ext cx="6237605" cy="584776"/>
          </a:xfrm>
          <a:prstGeom prst="rect">
            <a:avLst/>
          </a:prstGeom>
          <a:noFill/>
        </p:spPr>
        <p:txBody>
          <a:bodyPr wrap="none" rtlCol="0">
            <a:spAutoFit/>
          </a:bodyPr>
          <a:lstStyle/>
          <a:p>
            <a:pPr marL="285750" indent="-285750">
              <a:buFont typeface="Wingdings" charset="0"/>
              <a:buChar char="à"/>
            </a:pPr>
            <a:r>
              <a:rPr lang="fr-FR" sz="1600" b="1" dirty="0" smtClean="0">
                <a:solidFill>
                  <a:srgbClr val="FF0000"/>
                </a:solidFill>
                <a:latin typeface="Arial"/>
                <a:cs typeface="Arial"/>
              </a:rPr>
              <a:t>2  </a:t>
            </a:r>
            <a:r>
              <a:rPr lang="fr-FR" sz="1600" b="1" dirty="0" err="1" smtClean="0">
                <a:solidFill>
                  <a:srgbClr val="FF0000"/>
                </a:solidFill>
                <a:latin typeface="Arial"/>
                <a:cs typeface="Arial"/>
              </a:rPr>
              <a:t>PhD</a:t>
            </a:r>
            <a:r>
              <a:rPr lang="fr-FR" sz="1600" b="1" dirty="0" smtClean="0">
                <a:solidFill>
                  <a:srgbClr val="FF0000"/>
                </a:solidFill>
                <a:latin typeface="Arial"/>
                <a:cs typeface="Arial"/>
              </a:rPr>
              <a:t>  : 1 for </a:t>
            </a:r>
            <a:r>
              <a:rPr lang="fr-FR" sz="1600" b="1" dirty="0" err="1" smtClean="0">
                <a:solidFill>
                  <a:srgbClr val="FF0000"/>
                </a:solidFill>
                <a:latin typeface="Arial"/>
                <a:cs typeface="Arial"/>
              </a:rPr>
              <a:t>disks</a:t>
            </a:r>
            <a:r>
              <a:rPr lang="fr-FR" sz="1600" b="1" dirty="0" smtClean="0">
                <a:solidFill>
                  <a:srgbClr val="FF0000"/>
                </a:solidFill>
                <a:latin typeface="Arial"/>
                <a:cs typeface="Arial"/>
              </a:rPr>
              <a:t> (2016-2019) and </a:t>
            </a:r>
            <a:r>
              <a:rPr lang="fr-FR" sz="1600" b="1" dirty="0">
                <a:solidFill>
                  <a:srgbClr val="FF0000"/>
                </a:solidFill>
                <a:latin typeface="Arial"/>
                <a:cs typeface="Arial"/>
              </a:rPr>
              <a:t>1 </a:t>
            </a:r>
            <a:r>
              <a:rPr lang="fr-FR" sz="1600" b="1" dirty="0" smtClean="0">
                <a:solidFill>
                  <a:srgbClr val="FF0000"/>
                </a:solidFill>
                <a:latin typeface="Arial"/>
                <a:cs typeface="Arial"/>
              </a:rPr>
              <a:t>for </a:t>
            </a:r>
            <a:r>
              <a:rPr lang="fr-FR" sz="1600" b="1" dirty="0" err="1" smtClean="0">
                <a:solidFill>
                  <a:srgbClr val="FF0000"/>
                </a:solidFill>
                <a:latin typeface="Arial"/>
                <a:cs typeface="Arial"/>
              </a:rPr>
              <a:t>PDRs</a:t>
            </a:r>
            <a:r>
              <a:rPr lang="fr-FR" sz="1600" b="1" dirty="0" smtClean="0">
                <a:solidFill>
                  <a:srgbClr val="FF0000"/>
                </a:solidFill>
                <a:latin typeface="Arial"/>
                <a:cs typeface="Arial"/>
              </a:rPr>
              <a:t> (2017-2020)</a:t>
            </a:r>
          </a:p>
          <a:p>
            <a:pPr marL="285750" indent="-285750">
              <a:buFont typeface="Wingdings" charset="0"/>
              <a:buChar char="à"/>
            </a:pPr>
            <a:r>
              <a:rPr lang="fr-FR" sz="1600" b="1" dirty="0" smtClean="0">
                <a:solidFill>
                  <a:srgbClr val="FF0000"/>
                </a:solidFill>
                <a:latin typeface="Arial"/>
                <a:cs typeface="Arial"/>
              </a:rPr>
              <a:t>1 </a:t>
            </a:r>
            <a:r>
              <a:rPr lang="fr-FR" sz="1600" b="1" dirty="0" err="1" smtClean="0">
                <a:solidFill>
                  <a:srgbClr val="FF0000"/>
                </a:solidFill>
                <a:latin typeface="Arial"/>
                <a:cs typeface="Arial"/>
              </a:rPr>
              <a:t>postDoc</a:t>
            </a:r>
            <a:r>
              <a:rPr lang="fr-FR" sz="1600" b="1" dirty="0" smtClean="0">
                <a:solidFill>
                  <a:srgbClr val="FF0000"/>
                </a:solidFill>
                <a:latin typeface="Arial"/>
                <a:cs typeface="Arial"/>
              </a:rPr>
              <a:t> (</a:t>
            </a:r>
            <a:r>
              <a:rPr lang="fr-FR" sz="1600" b="1" dirty="0" err="1" smtClean="0">
                <a:solidFill>
                  <a:srgbClr val="FF0000"/>
                </a:solidFill>
                <a:latin typeface="Arial"/>
                <a:cs typeface="Arial"/>
              </a:rPr>
              <a:t>disks</a:t>
            </a:r>
            <a:r>
              <a:rPr lang="fr-FR" sz="1600" b="1" dirty="0" smtClean="0">
                <a:solidFill>
                  <a:srgbClr val="FF0000"/>
                </a:solidFill>
                <a:latin typeface="Arial"/>
                <a:cs typeface="Arial"/>
              </a:rPr>
              <a:t> 2017-2019) </a:t>
            </a:r>
          </a:p>
        </p:txBody>
      </p:sp>
    </p:spTree>
    <p:extLst>
      <p:ext uri="{BB962C8B-B14F-4D97-AF65-F5344CB8AC3E}">
        <p14:creationId xmlns:p14="http://schemas.microsoft.com/office/powerpoint/2010/main" val="32275162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3204481361"/>
              </p:ext>
            </p:extLst>
          </p:nvPr>
        </p:nvGraphicFramePr>
        <p:xfrm>
          <a:off x="31113" y="692696"/>
          <a:ext cx="8933375" cy="6072608"/>
        </p:xfrm>
        <a:graphic>
          <a:graphicData uri="http://schemas.openxmlformats.org/presentationml/2006/ole">
            <mc:AlternateContent xmlns:mc="http://schemas.openxmlformats.org/markup-compatibility/2006">
              <mc:Choice xmlns:v="urn:schemas-microsoft-com:vml" Requires="v">
                <p:oleObj spid="_x0000_s2191" name="Document" r:id="rId4" imgW="9398000" imgH="6388100" progId="Word.Document.12">
                  <p:embed/>
                </p:oleObj>
              </mc:Choice>
              <mc:Fallback>
                <p:oleObj name="Document" r:id="rId4" imgW="9398000" imgH="6388100" progId="Word.Document.12">
                  <p:embed/>
                  <p:pic>
                    <p:nvPicPr>
                      <p:cNvPr id="0" name=""/>
                      <p:cNvPicPr/>
                      <p:nvPr/>
                    </p:nvPicPr>
                    <p:blipFill>
                      <a:blip r:embed="rId5"/>
                      <a:stretch>
                        <a:fillRect/>
                      </a:stretch>
                    </p:blipFill>
                    <p:spPr>
                      <a:xfrm>
                        <a:off x="31113" y="692696"/>
                        <a:ext cx="8933375" cy="6072608"/>
                      </a:xfrm>
                      <a:prstGeom prst="rect">
                        <a:avLst/>
                      </a:prstGeom>
                    </p:spPr>
                  </p:pic>
                </p:oleObj>
              </mc:Fallback>
            </mc:AlternateContent>
          </a:graphicData>
        </a:graphic>
      </p:graphicFrame>
      <p:sp>
        <p:nvSpPr>
          <p:cNvPr id="7" name="Espace réservé du numéro de diapositive 6"/>
          <p:cNvSpPr>
            <a:spLocks noGrp="1"/>
          </p:cNvSpPr>
          <p:nvPr>
            <p:ph type="sldNum" sz="quarter" idx="12"/>
          </p:nvPr>
        </p:nvSpPr>
        <p:spPr>
          <a:xfrm>
            <a:off x="6588224" y="6237312"/>
            <a:ext cx="2133600" cy="365125"/>
          </a:xfrm>
        </p:spPr>
        <p:txBody>
          <a:bodyPr/>
          <a:lstStyle/>
          <a:p>
            <a:fld id="{C919858B-083F-48B4-BC72-FA8395439ED8}" type="slidenum">
              <a:rPr lang="fr-FR" smtClean="0"/>
              <a:t>18</a:t>
            </a:fld>
            <a:endParaRPr lang="fr-FR"/>
          </a:p>
        </p:txBody>
      </p:sp>
      <p:sp>
        <p:nvSpPr>
          <p:cNvPr id="16" name="Rectangle 15"/>
          <p:cNvSpPr/>
          <p:nvPr/>
        </p:nvSpPr>
        <p:spPr>
          <a:xfrm>
            <a:off x="872857" y="66690"/>
            <a:ext cx="7692678" cy="553998"/>
          </a:xfrm>
          <a:prstGeom prst="rect">
            <a:avLst/>
          </a:prstGeom>
          <a:solidFill>
            <a:srgbClr val="FFFF00"/>
          </a:solidFill>
          <a:ln>
            <a:solidFill>
              <a:schemeClr val="tx1"/>
            </a:solidFill>
          </a:ln>
        </p:spPr>
        <p:txBody>
          <a:bodyPr wrap="square">
            <a:spAutoFit/>
          </a:bodyPr>
          <a:lstStyle/>
          <a:p>
            <a:pPr algn="ctr">
              <a:lnSpc>
                <a:spcPct val="130000"/>
              </a:lnSpc>
            </a:pPr>
            <a:r>
              <a:rPr lang="fr-FR" sz="2400" dirty="0">
                <a:latin typeface="Arial"/>
                <a:cs typeface="Arial"/>
              </a:rPr>
              <a:t>WP3 </a:t>
            </a:r>
            <a:r>
              <a:rPr lang="fr-FR" sz="2400" dirty="0" smtClean="0">
                <a:latin typeface="Arial"/>
                <a:cs typeface="Arial"/>
              </a:rPr>
              <a:t>(</a:t>
            </a:r>
            <a:r>
              <a:rPr lang="fr-FR" sz="2400" dirty="0" err="1" smtClean="0">
                <a:latin typeface="Arial"/>
                <a:cs typeface="Arial"/>
              </a:rPr>
              <a:t>Modeling</a:t>
            </a:r>
            <a:r>
              <a:rPr lang="fr-FR" sz="2400" dirty="0" smtClean="0">
                <a:latin typeface="Arial"/>
                <a:cs typeface="Arial"/>
              </a:rPr>
              <a:t> &amp; Simulations) : </a:t>
            </a:r>
            <a:r>
              <a:rPr lang="fr-FR" sz="2400" dirty="0" err="1" smtClean="0">
                <a:latin typeface="Arial"/>
                <a:cs typeface="Arial"/>
              </a:rPr>
              <a:t>PDRs</a:t>
            </a:r>
            <a:r>
              <a:rPr lang="fr-FR" sz="2400" dirty="0" smtClean="0">
                <a:latin typeface="Arial"/>
                <a:cs typeface="Arial"/>
              </a:rPr>
              <a:t> &amp; </a:t>
            </a:r>
            <a:r>
              <a:rPr lang="fr-FR" sz="2400" dirty="0" err="1">
                <a:latin typeface="Arial"/>
                <a:cs typeface="Arial"/>
              </a:rPr>
              <a:t>D</a:t>
            </a:r>
            <a:r>
              <a:rPr lang="fr-FR" sz="2400" dirty="0" err="1" smtClean="0">
                <a:latin typeface="Arial"/>
                <a:cs typeface="Arial"/>
              </a:rPr>
              <a:t>isks</a:t>
            </a:r>
            <a:endParaRPr lang="fr-FR" sz="2400" dirty="0">
              <a:latin typeface="Arial"/>
              <a:cs typeface="Arial"/>
            </a:endParaRPr>
          </a:p>
        </p:txBody>
      </p:sp>
    </p:spTree>
    <p:extLst>
      <p:ext uri="{BB962C8B-B14F-4D97-AF65-F5344CB8AC3E}">
        <p14:creationId xmlns:p14="http://schemas.microsoft.com/office/powerpoint/2010/main" val="2886843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607505586"/>
              </p:ext>
            </p:extLst>
          </p:nvPr>
        </p:nvGraphicFramePr>
        <p:xfrm>
          <a:off x="31113" y="692696"/>
          <a:ext cx="8933375" cy="6072608"/>
        </p:xfrm>
        <a:graphic>
          <a:graphicData uri="http://schemas.openxmlformats.org/presentationml/2006/ole">
            <mc:AlternateContent xmlns:mc="http://schemas.openxmlformats.org/markup-compatibility/2006">
              <mc:Choice xmlns:v="urn:schemas-microsoft-com:vml" Requires="v">
                <p:oleObj spid="_x0000_s14373" name="Document" r:id="rId4" imgW="9398000" imgH="6388100" progId="Word.Document.12">
                  <p:embed/>
                </p:oleObj>
              </mc:Choice>
              <mc:Fallback>
                <p:oleObj name="Document" r:id="rId4" imgW="9398000" imgH="6388100" progId="Word.Document.12">
                  <p:embed/>
                  <p:pic>
                    <p:nvPicPr>
                      <p:cNvPr id="0" name=""/>
                      <p:cNvPicPr/>
                      <p:nvPr/>
                    </p:nvPicPr>
                    <p:blipFill>
                      <a:blip r:embed="rId5"/>
                      <a:stretch>
                        <a:fillRect/>
                      </a:stretch>
                    </p:blipFill>
                    <p:spPr>
                      <a:xfrm>
                        <a:off x="31113" y="692696"/>
                        <a:ext cx="8933375" cy="6072608"/>
                      </a:xfrm>
                      <a:prstGeom prst="rect">
                        <a:avLst/>
                      </a:prstGeom>
                    </p:spPr>
                  </p:pic>
                </p:oleObj>
              </mc:Fallback>
            </mc:AlternateContent>
          </a:graphicData>
        </a:graphic>
      </p:graphicFrame>
      <p:sp>
        <p:nvSpPr>
          <p:cNvPr id="7" name="Espace réservé du numéro de diapositive 6"/>
          <p:cNvSpPr>
            <a:spLocks noGrp="1"/>
          </p:cNvSpPr>
          <p:nvPr>
            <p:ph type="sldNum" sz="quarter" idx="12"/>
          </p:nvPr>
        </p:nvSpPr>
        <p:spPr>
          <a:xfrm>
            <a:off x="6588224" y="6237312"/>
            <a:ext cx="2133600" cy="365125"/>
          </a:xfrm>
        </p:spPr>
        <p:txBody>
          <a:bodyPr/>
          <a:lstStyle/>
          <a:p>
            <a:fld id="{C919858B-083F-48B4-BC72-FA8395439ED8}" type="slidenum">
              <a:rPr lang="fr-FR" smtClean="0"/>
              <a:t>19</a:t>
            </a:fld>
            <a:endParaRPr lang="fr-FR"/>
          </a:p>
        </p:txBody>
      </p:sp>
      <p:sp>
        <p:nvSpPr>
          <p:cNvPr id="16" name="Rectangle 15"/>
          <p:cNvSpPr/>
          <p:nvPr/>
        </p:nvSpPr>
        <p:spPr>
          <a:xfrm>
            <a:off x="872857" y="66690"/>
            <a:ext cx="7692678" cy="553998"/>
          </a:xfrm>
          <a:prstGeom prst="rect">
            <a:avLst/>
          </a:prstGeom>
          <a:solidFill>
            <a:srgbClr val="FFFF00"/>
          </a:solidFill>
          <a:ln>
            <a:solidFill>
              <a:schemeClr val="tx1"/>
            </a:solidFill>
          </a:ln>
        </p:spPr>
        <p:txBody>
          <a:bodyPr wrap="square">
            <a:spAutoFit/>
          </a:bodyPr>
          <a:lstStyle/>
          <a:p>
            <a:pPr algn="ctr">
              <a:lnSpc>
                <a:spcPct val="130000"/>
              </a:lnSpc>
            </a:pPr>
            <a:r>
              <a:rPr lang="fr-FR" sz="2400" dirty="0">
                <a:latin typeface="Arial"/>
                <a:cs typeface="Arial"/>
              </a:rPr>
              <a:t>WP3 </a:t>
            </a:r>
            <a:r>
              <a:rPr lang="fr-FR" sz="2400" dirty="0" smtClean="0">
                <a:latin typeface="Arial"/>
                <a:cs typeface="Arial"/>
              </a:rPr>
              <a:t>(</a:t>
            </a:r>
            <a:r>
              <a:rPr lang="fr-FR" sz="2400" dirty="0" err="1" smtClean="0">
                <a:latin typeface="Arial"/>
                <a:cs typeface="Arial"/>
              </a:rPr>
              <a:t>Modeling</a:t>
            </a:r>
            <a:r>
              <a:rPr lang="fr-FR" sz="2400" dirty="0" smtClean="0">
                <a:latin typeface="Arial"/>
                <a:cs typeface="Arial"/>
              </a:rPr>
              <a:t> &amp; Simulations) : </a:t>
            </a:r>
            <a:r>
              <a:rPr lang="fr-FR" sz="2400" dirty="0" err="1" smtClean="0">
                <a:latin typeface="Arial"/>
                <a:cs typeface="Arial"/>
              </a:rPr>
              <a:t>PDRs</a:t>
            </a:r>
            <a:r>
              <a:rPr lang="fr-FR" sz="2400" dirty="0" smtClean="0">
                <a:latin typeface="Arial"/>
                <a:cs typeface="Arial"/>
              </a:rPr>
              <a:t> &amp; </a:t>
            </a:r>
            <a:r>
              <a:rPr lang="fr-FR" sz="2400" dirty="0" err="1">
                <a:latin typeface="Arial"/>
                <a:cs typeface="Arial"/>
              </a:rPr>
              <a:t>D</a:t>
            </a:r>
            <a:r>
              <a:rPr lang="fr-FR" sz="2400" dirty="0" err="1" smtClean="0">
                <a:latin typeface="Arial"/>
                <a:cs typeface="Arial"/>
              </a:rPr>
              <a:t>isks</a:t>
            </a:r>
            <a:endParaRPr lang="fr-FR" sz="2400" dirty="0">
              <a:latin typeface="Arial"/>
              <a:cs typeface="Arial"/>
            </a:endParaRPr>
          </a:p>
        </p:txBody>
      </p:sp>
      <p:sp>
        <p:nvSpPr>
          <p:cNvPr id="4" name="Ellipse 3"/>
          <p:cNvSpPr/>
          <p:nvPr/>
        </p:nvSpPr>
        <p:spPr>
          <a:xfrm>
            <a:off x="179512" y="764704"/>
            <a:ext cx="1944216" cy="432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Tree>
    <p:extLst>
      <p:ext uri="{BB962C8B-B14F-4D97-AF65-F5344CB8AC3E}">
        <p14:creationId xmlns:p14="http://schemas.microsoft.com/office/powerpoint/2010/main" val="16661384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520" y="-34386"/>
            <a:ext cx="9804400" cy="68849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9155" name="Picture 8" descr="http://www.spacemankind.com/images/astronomy/jwst/20091014-jwst-1-hr.jpg"/>
          <p:cNvPicPr>
            <a:picLocks noChangeAspect="1" noChangeArrowheads="1"/>
          </p:cNvPicPr>
          <p:nvPr/>
        </p:nvPicPr>
        <p:blipFill>
          <a:blip r:embed="rId3" cstate="print">
            <a:extLst>
              <a:ext uri="{28A0092B-C50C-407E-A947-70E740481C1C}">
                <a14:useLocalDpi xmlns:a14="http://schemas.microsoft.com/office/drawing/2010/main" val="0"/>
              </a:ext>
            </a:extLst>
          </a:blip>
          <a:srcRect l="38345"/>
          <a:stretch>
            <a:fillRect/>
          </a:stretch>
        </p:blipFill>
        <p:spPr bwMode="auto">
          <a:xfrm rot="685773">
            <a:off x="-299589" y="99647"/>
            <a:ext cx="3100693" cy="364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www.spacemankind.com/images/astronomy/jwst/20091014-jwst-1-hr.jpg"/>
          <p:cNvPicPr>
            <a:picLocks noChangeAspect="1" noChangeArrowheads="1"/>
          </p:cNvPicPr>
          <p:nvPr/>
        </p:nvPicPr>
        <p:blipFill>
          <a:blip r:embed="rId4">
            <a:extLst>
              <a:ext uri="{28A0092B-C50C-407E-A947-70E740481C1C}">
                <a14:useLocalDpi xmlns:a14="http://schemas.microsoft.com/office/drawing/2010/main" val="0"/>
              </a:ext>
            </a:extLst>
          </a:blip>
          <a:srcRect r="58022"/>
          <a:stretch>
            <a:fillRect/>
          </a:stretch>
        </p:blipFill>
        <p:spPr bwMode="auto">
          <a:xfrm rot="5400000">
            <a:off x="957853" y="3226723"/>
            <a:ext cx="2763402" cy="475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www.spacemankind.com/images/astronomy/jwst/20091014-jwst-1-hr.jpg"/>
          <p:cNvPicPr>
            <a:picLocks noChangeAspect="1" noChangeArrowheads="1"/>
          </p:cNvPicPr>
          <p:nvPr/>
        </p:nvPicPr>
        <p:blipFill>
          <a:blip r:embed="rId4">
            <a:extLst>
              <a:ext uri="{28A0092B-C50C-407E-A947-70E740481C1C}">
                <a14:useLocalDpi xmlns:a14="http://schemas.microsoft.com/office/drawing/2010/main" val="0"/>
              </a:ext>
            </a:extLst>
          </a:blip>
          <a:srcRect r="58022"/>
          <a:stretch>
            <a:fillRect/>
          </a:stretch>
        </p:blipFill>
        <p:spPr bwMode="auto">
          <a:xfrm rot="5400000">
            <a:off x="5611473" y="3115773"/>
            <a:ext cx="2763402" cy="475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spacemankind.com/images/astronomy/jwst/20091014-jwst-1-hr.jpg"/>
          <p:cNvPicPr>
            <a:picLocks noChangeAspect="1" noChangeArrowheads="1"/>
          </p:cNvPicPr>
          <p:nvPr/>
        </p:nvPicPr>
        <p:blipFill>
          <a:blip r:embed="rId4">
            <a:extLst>
              <a:ext uri="{28A0092B-C50C-407E-A947-70E740481C1C}">
                <a14:useLocalDpi xmlns:a14="http://schemas.microsoft.com/office/drawing/2010/main" val="0"/>
              </a:ext>
            </a:extLst>
          </a:blip>
          <a:srcRect r="58022"/>
          <a:stretch>
            <a:fillRect/>
          </a:stretch>
        </p:blipFill>
        <p:spPr bwMode="auto">
          <a:xfrm>
            <a:off x="6993174" y="-27384"/>
            <a:ext cx="2763402" cy="475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9"/>
          <p:cNvSpPr>
            <a:spLocks noChangeArrowheads="1"/>
          </p:cNvSpPr>
          <p:nvPr/>
        </p:nvSpPr>
        <p:spPr bwMode="auto">
          <a:xfrm>
            <a:off x="179512" y="25978"/>
            <a:ext cx="9467850" cy="95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en-US" sz="2800" dirty="0" smtClean="0">
                <a:solidFill>
                  <a:schemeClr val="bg1"/>
                </a:solidFill>
              </a:rPr>
              <a:t>The JWST </a:t>
            </a:r>
            <a:r>
              <a:rPr lang="fr-FR" altLang="en-US" sz="2800" dirty="0" err="1" smtClean="0">
                <a:solidFill>
                  <a:schemeClr val="bg1"/>
                </a:solidFill>
              </a:rPr>
              <a:t>successor</a:t>
            </a:r>
            <a:r>
              <a:rPr lang="fr-FR" altLang="en-US" sz="2800" dirty="0" smtClean="0">
                <a:solidFill>
                  <a:schemeClr val="bg1"/>
                </a:solidFill>
              </a:rPr>
              <a:t> of the HST, :</a:t>
            </a:r>
          </a:p>
          <a:p>
            <a:pPr algn="ctr" eaLnBrk="1" hangingPunct="1"/>
            <a:r>
              <a:rPr lang="fr-FR" altLang="en-US" sz="2800" dirty="0" smtClean="0">
                <a:solidFill>
                  <a:schemeClr val="bg1"/>
                </a:solidFill>
              </a:rPr>
              <a:t>a </a:t>
            </a:r>
            <a:r>
              <a:rPr lang="fr-FR" altLang="en-US" sz="2800" dirty="0">
                <a:solidFill>
                  <a:srgbClr val="FF0000"/>
                </a:solidFill>
              </a:rPr>
              <a:t>6.5 </a:t>
            </a:r>
            <a:r>
              <a:rPr lang="fr-FR" altLang="en-US" sz="2800" dirty="0" err="1">
                <a:solidFill>
                  <a:srgbClr val="FF0000"/>
                </a:solidFill>
              </a:rPr>
              <a:t>meter</a:t>
            </a:r>
            <a:r>
              <a:rPr lang="fr-FR" altLang="en-US" sz="2800" dirty="0">
                <a:solidFill>
                  <a:srgbClr val="FF0000"/>
                </a:solidFill>
              </a:rPr>
              <a:t> </a:t>
            </a:r>
            <a:r>
              <a:rPr lang="fr-FR" altLang="en-US" sz="2800" dirty="0" err="1" smtClean="0">
                <a:solidFill>
                  <a:srgbClr val="FF0000"/>
                </a:solidFill>
              </a:rPr>
              <a:t>InfraRed</a:t>
            </a:r>
            <a:r>
              <a:rPr lang="fr-FR" altLang="en-US" sz="2800" b="1" baseline="30000" dirty="0" smtClean="0">
                <a:solidFill>
                  <a:srgbClr val="FF0000"/>
                </a:solidFill>
              </a:rPr>
              <a:t> </a:t>
            </a:r>
            <a:r>
              <a:rPr lang="fr-FR" altLang="en-US" sz="2800" dirty="0" err="1">
                <a:solidFill>
                  <a:schemeClr val="bg1"/>
                </a:solidFill>
              </a:rPr>
              <a:t>telescope</a:t>
            </a:r>
            <a:r>
              <a:rPr lang="fr-FR" altLang="en-US" sz="2800" dirty="0">
                <a:solidFill>
                  <a:schemeClr val="bg1"/>
                </a:solidFill>
              </a:rPr>
              <a:t> in </a:t>
            </a:r>
            <a:r>
              <a:rPr lang="fr-FR" altLang="en-US" sz="2800" dirty="0" err="1" smtClean="0">
                <a:solidFill>
                  <a:schemeClr val="bg1"/>
                </a:solidFill>
              </a:rPr>
              <a:t>Space</a:t>
            </a:r>
            <a:r>
              <a:rPr lang="fr-FR" altLang="en-US" sz="2800" dirty="0" smtClean="0">
                <a:solidFill>
                  <a:schemeClr val="bg1"/>
                </a:solidFill>
              </a:rPr>
              <a:t> </a:t>
            </a:r>
            <a:endParaRPr lang="fr-FR" altLang="en-US" sz="2800" b="1" dirty="0">
              <a:solidFill>
                <a:schemeClr val="bg1"/>
              </a:solidFill>
            </a:endParaRPr>
          </a:p>
        </p:txBody>
      </p:sp>
      <p:sp>
        <p:nvSpPr>
          <p:cNvPr id="6" name="ZoneTexte 5"/>
          <p:cNvSpPr txBox="1"/>
          <p:nvPr/>
        </p:nvSpPr>
        <p:spPr>
          <a:xfrm>
            <a:off x="2339752" y="1124744"/>
            <a:ext cx="7272808" cy="1015578"/>
          </a:xfrm>
          <a:prstGeom prst="rect">
            <a:avLst/>
          </a:prstGeom>
          <a:noFill/>
        </p:spPr>
        <p:txBody>
          <a:bodyPr wrap="square" lIns="91354" tIns="45678" rIns="91354" bIns="45678">
            <a:spAutoFit/>
          </a:bodyPr>
          <a:lstStyle/>
          <a:p>
            <a:pPr algn="ctr">
              <a:defRPr/>
            </a:pPr>
            <a:r>
              <a:rPr lang="fr-FR" sz="2000" b="1" dirty="0" err="1" smtClean="0">
                <a:solidFill>
                  <a:schemeClr val="accent3"/>
                </a:solidFill>
                <a:latin typeface="Arial" pitchFamily="34" charset="0"/>
              </a:rPr>
              <a:t>Optimized</a:t>
            </a:r>
            <a:r>
              <a:rPr lang="fr-FR" sz="2000" b="1" dirty="0" smtClean="0">
                <a:solidFill>
                  <a:schemeClr val="accent3"/>
                </a:solidFill>
                <a:latin typeface="Arial" pitchFamily="34" charset="0"/>
              </a:rPr>
              <a:t> in the IR </a:t>
            </a:r>
          </a:p>
          <a:p>
            <a:pPr algn="ctr">
              <a:defRPr/>
            </a:pPr>
            <a:r>
              <a:rPr lang="fr-FR" sz="2000" b="1" dirty="0" err="1" smtClean="0">
                <a:solidFill>
                  <a:schemeClr val="accent3"/>
                </a:solidFill>
                <a:latin typeface="Arial" pitchFamily="34" charset="0"/>
              </a:rPr>
              <a:t>Launched</a:t>
            </a:r>
            <a:r>
              <a:rPr lang="fr-FR" sz="2000" b="1" dirty="0" smtClean="0">
                <a:solidFill>
                  <a:schemeClr val="accent3"/>
                </a:solidFill>
                <a:latin typeface="Arial" pitchFamily="34" charset="0"/>
              </a:rPr>
              <a:t>: </a:t>
            </a:r>
            <a:r>
              <a:rPr lang="fr-FR" sz="2000" b="1" strike="sngStrike" dirty="0" err="1" smtClean="0">
                <a:solidFill>
                  <a:schemeClr val="accent3"/>
                </a:solidFill>
                <a:latin typeface="Arial" pitchFamily="34" charset="0"/>
              </a:rPr>
              <a:t>oct</a:t>
            </a:r>
            <a:r>
              <a:rPr lang="fr-FR" sz="2000" b="1" strike="sngStrike" dirty="0" smtClean="0">
                <a:solidFill>
                  <a:schemeClr val="accent3"/>
                </a:solidFill>
                <a:latin typeface="Arial" pitchFamily="34" charset="0"/>
              </a:rPr>
              <a:t> 2018</a:t>
            </a:r>
            <a:r>
              <a:rPr lang="fr-FR" sz="2000" b="1" dirty="0" smtClean="0">
                <a:solidFill>
                  <a:schemeClr val="accent3"/>
                </a:solidFill>
                <a:latin typeface="Arial" pitchFamily="34" charset="0"/>
              </a:rPr>
              <a:t> </a:t>
            </a:r>
            <a:r>
              <a:rPr lang="fr-FR" sz="2000" b="1" dirty="0" err="1" smtClean="0">
                <a:solidFill>
                  <a:srgbClr val="FF0000"/>
                </a:solidFill>
                <a:latin typeface="Arial" pitchFamily="34" charset="0"/>
              </a:rPr>
              <a:t>Spring</a:t>
            </a:r>
            <a:r>
              <a:rPr lang="fr-FR" sz="2000" b="1" dirty="0" smtClean="0">
                <a:solidFill>
                  <a:srgbClr val="FF0000"/>
                </a:solidFill>
                <a:latin typeface="Arial" pitchFamily="34" charset="0"/>
              </a:rPr>
              <a:t> 2019 </a:t>
            </a:r>
          </a:p>
          <a:p>
            <a:pPr algn="ctr">
              <a:defRPr/>
            </a:pPr>
            <a:r>
              <a:rPr lang="fr-FR" sz="2000" b="1" dirty="0" smtClean="0">
                <a:solidFill>
                  <a:srgbClr val="92D050"/>
                </a:solidFill>
                <a:latin typeface="Arial" pitchFamily="34" charset="0"/>
              </a:rPr>
              <a:t>In </a:t>
            </a:r>
            <a:r>
              <a:rPr lang="fr-FR" sz="2000" b="1" dirty="0" err="1" smtClean="0">
                <a:solidFill>
                  <a:srgbClr val="92D050"/>
                </a:solidFill>
                <a:latin typeface="Arial" pitchFamily="34" charset="0"/>
              </a:rPr>
              <a:t>operation</a:t>
            </a:r>
            <a:r>
              <a:rPr lang="fr-FR" sz="2000" b="1" dirty="0" smtClean="0">
                <a:solidFill>
                  <a:srgbClr val="92D050"/>
                </a:solidFill>
                <a:latin typeface="Arial" pitchFamily="34" charset="0"/>
              </a:rPr>
              <a:t> for </a:t>
            </a:r>
            <a:r>
              <a:rPr lang="fr-FR" sz="2000" b="1" dirty="0" smtClean="0">
                <a:solidFill>
                  <a:srgbClr val="FF0000"/>
                </a:solidFill>
                <a:latin typeface="Arial" pitchFamily="34" charset="0"/>
              </a:rPr>
              <a:t>5 to 10 </a:t>
            </a:r>
            <a:r>
              <a:rPr lang="fr-FR" sz="2000" b="1" dirty="0" err="1" smtClean="0">
                <a:solidFill>
                  <a:srgbClr val="FF0000"/>
                </a:solidFill>
                <a:latin typeface="Arial" pitchFamily="34" charset="0"/>
              </a:rPr>
              <a:t>years</a:t>
            </a:r>
            <a:r>
              <a:rPr lang="fr-FR" sz="2000" b="1" dirty="0" smtClean="0">
                <a:solidFill>
                  <a:srgbClr val="FF0000"/>
                </a:solidFill>
                <a:latin typeface="Arial" pitchFamily="34" charset="0"/>
              </a:rPr>
              <a:t> (2019</a:t>
            </a:r>
            <a:r>
              <a:rPr lang="fr-FR" sz="2000" b="1" dirty="0" smtClean="0">
                <a:solidFill>
                  <a:srgbClr val="FF0000"/>
                </a:solidFill>
                <a:latin typeface="Arial" pitchFamily="34" charset="0"/>
                <a:sym typeface="Wingdings"/>
              </a:rPr>
              <a:t>2029)</a:t>
            </a:r>
            <a:endParaRPr lang="fr-FR" sz="2000" b="1" dirty="0">
              <a:solidFill>
                <a:srgbClr val="FF0000"/>
              </a:solidFill>
              <a:latin typeface="Arial" pitchFamily="34" charset="0"/>
            </a:endParaRPr>
          </a:p>
        </p:txBody>
      </p:sp>
      <p:sp>
        <p:nvSpPr>
          <p:cNvPr id="49160" name="ZoneTexte 1"/>
          <p:cNvSpPr txBox="1">
            <a:spLocks noChangeArrowheads="1"/>
          </p:cNvSpPr>
          <p:nvPr/>
        </p:nvSpPr>
        <p:spPr bwMode="auto">
          <a:xfrm>
            <a:off x="-180528" y="2132856"/>
            <a:ext cx="2768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200" b="1" dirty="0" smtClean="0">
                <a:solidFill>
                  <a:schemeClr val="bg1"/>
                </a:solidFill>
              </a:rPr>
              <a:t>JWST: </a:t>
            </a:r>
            <a:r>
              <a:rPr lang="fr-FR" altLang="fr-FR" sz="1200" b="1" dirty="0" err="1" smtClean="0">
                <a:solidFill>
                  <a:schemeClr val="bg1"/>
                </a:solidFill>
              </a:rPr>
              <a:t>flagship</a:t>
            </a:r>
            <a:r>
              <a:rPr lang="fr-FR" altLang="fr-FR" sz="1200" b="1" dirty="0" smtClean="0">
                <a:solidFill>
                  <a:schemeClr val="bg1"/>
                </a:solidFill>
              </a:rPr>
              <a:t> </a:t>
            </a:r>
            <a:r>
              <a:rPr lang="fr-FR" altLang="fr-FR" sz="1200" b="1" dirty="0">
                <a:solidFill>
                  <a:schemeClr val="bg1"/>
                </a:solidFill>
              </a:rPr>
              <a:t>mission </a:t>
            </a:r>
            <a:r>
              <a:rPr lang="fr-FR" altLang="fr-FR" sz="1200" b="1" dirty="0" err="1">
                <a:solidFill>
                  <a:schemeClr val="bg1"/>
                </a:solidFill>
              </a:rPr>
              <a:t>from</a:t>
            </a:r>
            <a:r>
              <a:rPr lang="fr-FR" altLang="fr-FR" sz="1200" b="1" dirty="0">
                <a:solidFill>
                  <a:schemeClr val="bg1"/>
                </a:solidFill>
              </a:rPr>
              <a:t> NASA </a:t>
            </a:r>
            <a:endParaRPr lang="fr-FR" altLang="fr-FR" sz="1200" b="1" dirty="0" smtClean="0">
              <a:solidFill>
                <a:schemeClr val="bg1"/>
              </a:solidFill>
            </a:endParaRPr>
          </a:p>
          <a:p>
            <a:pPr algn="ctr"/>
            <a:r>
              <a:rPr lang="fr-FR" altLang="fr-FR" sz="1200" b="1" dirty="0" err="1" smtClean="0">
                <a:solidFill>
                  <a:schemeClr val="bg1"/>
                </a:solidFill>
              </a:rPr>
              <a:t>with</a:t>
            </a:r>
            <a:r>
              <a:rPr lang="fr-FR" altLang="fr-FR" sz="1200" b="1" dirty="0" smtClean="0">
                <a:solidFill>
                  <a:schemeClr val="bg1"/>
                </a:solidFill>
              </a:rPr>
              <a:t> </a:t>
            </a:r>
            <a:r>
              <a:rPr lang="fr-FR" altLang="fr-FR" sz="1200" b="1" dirty="0">
                <a:solidFill>
                  <a:schemeClr val="bg1"/>
                </a:solidFill>
              </a:rPr>
              <a:t>participation of Europe </a:t>
            </a:r>
            <a:r>
              <a:rPr lang="fr-FR" altLang="fr-FR" sz="1200" b="1" dirty="0" smtClean="0">
                <a:solidFill>
                  <a:schemeClr val="bg1"/>
                </a:solidFill>
              </a:rPr>
              <a:t>and Canada</a:t>
            </a:r>
            <a:endParaRPr lang="fr-FR" altLang="fr-FR" sz="1200" b="1" dirty="0">
              <a:solidFill>
                <a:schemeClr val="bg1"/>
              </a:solidFill>
            </a:endParaRPr>
          </a:p>
        </p:txBody>
      </p:sp>
      <p:sp>
        <p:nvSpPr>
          <p:cNvPr id="17" name="Rectangle 16"/>
          <p:cNvSpPr/>
          <p:nvPr/>
        </p:nvSpPr>
        <p:spPr>
          <a:xfrm>
            <a:off x="971600" y="2564904"/>
            <a:ext cx="3289826" cy="1231021"/>
          </a:xfrm>
          <a:prstGeom prst="rect">
            <a:avLst/>
          </a:prstGeom>
          <a:solidFill>
            <a:schemeClr val="tx1"/>
          </a:solidFill>
        </p:spPr>
        <p:txBody>
          <a:bodyPr wrap="square" lIns="91354" tIns="45678" rIns="91354" bIns="45678">
            <a:spAutoFit/>
          </a:bodyPr>
          <a:lstStyle/>
          <a:p>
            <a:pPr>
              <a:defRPr/>
            </a:pPr>
            <a:r>
              <a:rPr lang="fr-FR" sz="1600" b="1" dirty="0" smtClean="0">
                <a:solidFill>
                  <a:schemeClr val="bg1"/>
                </a:solidFill>
                <a:latin typeface="Arial" pitchFamily="34" charset="0"/>
              </a:rPr>
              <a:t>Four IR Instruments:</a:t>
            </a:r>
          </a:p>
          <a:p>
            <a:pPr>
              <a:defRPr/>
            </a:pPr>
            <a:r>
              <a:rPr lang="fr-FR" sz="1600" b="1" dirty="0">
                <a:solidFill>
                  <a:schemeClr val="bg1"/>
                </a:solidFill>
                <a:latin typeface="Arial" pitchFamily="34" charset="0"/>
              </a:rPr>
              <a:t> </a:t>
            </a:r>
            <a:r>
              <a:rPr lang="fr-FR" sz="1600" b="1" dirty="0" smtClean="0">
                <a:solidFill>
                  <a:schemeClr val="bg1"/>
                </a:solidFill>
                <a:latin typeface="Arial" pitchFamily="34" charset="0"/>
              </a:rPr>
              <a:t>     </a:t>
            </a:r>
            <a:r>
              <a:rPr lang="fr-FR" sz="1400" b="1" dirty="0" smtClean="0">
                <a:solidFill>
                  <a:schemeClr val="bg1"/>
                </a:solidFill>
                <a:latin typeface="Arial" pitchFamily="34" charset="0"/>
              </a:rPr>
              <a:t>NIRIS</a:t>
            </a:r>
            <a:r>
              <a:rPr lang="en-US" sz="1400" b="1" dirty="0" smtClean="0">
                <a:solidFill>
                  <a:schemeClr val="bg1"/>
                </a:solidFill>
                <a:latin typeface="Arial" pitchFamily="34" charset="0"/>
              </a:rPr>
              <a:t> </a:t>
            </a:r>
            <a:r>
              <a:rPr lang="en-US" sz="1400" b="1" dirty="0">
                <a:solidFill>
                  <a:schemeClr val="bg1"/>
                </a:solidFill>
                <a:latin typeface="Arial" pitchFamily="34" charset="0"/>
              </a:rPr>
              <a:t>(0.6-5 </a:t>
            </a:r>
            <a:r>
              <a:rPr lang="fr-FR" sz="1400" b="1" dirty="0">
                <a:solidFill>
                  <a:schemeClr val="bg1"/>
                </a:solidFill>
                <a:latin typeface="Symbol" panose="05050102010706020507" pitchFamily="18" charset="2"/>
              </a:rPr>
              <a:t>m</a:t>
            </a:r>
            <a:r>
              <a:rPr lang="fr-FR" sz="1400" b="1" dirty="0">
                <a:solidFill>
                  <a:schemeClr val="bg1"/>
                </a:solidFill>
                <a:latin typeface="Arial" pitchFamily="34" charset="0"/>
              </a:rPr>
              <a:t>m) (Canada)</a:t>
            </a:r>
          </a:p>
          <a:p>
            <a:pPr>
              <a:defRPr/>
            </a:pPr>
            <a:r>
              <a:rPr lang="fr-FR" sz="1400" b="1" dirty="0" smtClean="0">
                <a:solidFill>
                  <a:schemeClr val="bg1"/>
                </a:solidFill>
                <a:latin typeface="Arial" pitchFamily="34" charset="0"/>
              </a:rPr>
              <a:t>       NIRCAM </a:t>
            </a:r>
            <a:r>
              <a:rPr lang="fr-FR" sz="1400" b="1" dirty="0">
                <a:solidFill>
                  <a:schemeClr val="bg1"/>
                </a:solidFill>
                <a:latin typeface="Arial" pitchFamily="34" charset="0"/>
              </a:rPr>
              <a:t>(1-5 </a:t>
            </a:r>
            <a:r>
              <a:rPr lang="fr-FR" sz="1400" b="1" dirty="0">
                <a:solidFill>
                  <a:schemeClr val="bg1"/>
                </a:solidFill>
                <a:latin typeface="Symbol" panose="05050102010706020507" pitchFamily="18" charset="2"/>
              </a:rPr>
              <a:t>m</a:t>
            </a:r>
            <a:r>
              <a:rPr lang="fr-FR" sz="1400" b="1" dirty="0">
                <a:solidFill>
                  <a:schemeClr val="bg1"/>
                </a:solidFill>
                <a:latin typeface="Arial" pitchFamily="34" charset="0"/>
              </a:rPr>
              <a:t>m) (US)</a:t>
            </a:r>
          </a:p>
          <a:p>
            <a:pPr>
              <a:defRPr/>
            </a:pPr>
            <a:r>
              <a:rPr lang="fr-FR" sz="1400" b="1" dirty="0" smtClean="0">
                <a:solidFill>
                  <a:schemeClr val="bg1"/>
                </a:solidFill>
                <a:latin typeface="Arial" pitchFamily="34" charset="0"/>
              </a:rPr>
              <a:t>       NIRSPEC (1-5 </a:t>
            </a:r>
            <a:r>
              <a:rPr lang="fr-FR" sz="1400" b="1" dirty="0">
                <a:solidFill>
                  <a:schemeClr val="bg1"/>
                </a:solidFill>
                <a:latin typeface="Symbol" panose="05050102010706020507" pitchFamily="18" charset="2"/>
              </a:rPr>
              <a:t>m</a:t>
            </a:r>
            <a:r>
              <a:rPr lang="fr-FR" sz="1400" b="1" dirty="0">
                <a:solidFill>
                  <a:schemeClr val="bg1"/>
                </a:solidFill>
                <a:latin typeface="Arial" pitchFamily="34" charset="0"/>
              </a:rPr>
              <a:t>m) (ESA)</a:t>
            </a:r>
          </a:p>
          <a:p>
            <a:pPr>
              <a:defRPr/>
            </a:pPr>
            <a:r>
              <a:rPr lang="fr-FR" sz="1400" b="1" dirty="0" smtClean="0">
                <a:solidFill>
                  <a:srgbClr val="C00000"/>
                </a:solidFill>
                <a:latin typeface="Arial" pitchFamily="34" charset="0"/>
              </a:rPr>
              <a:t>       </a:t>
            </a:r>
            <a:r>
              <a:rPr lang="fr-FR" sz="1400" b="1" dirty="0" smtClean="0">
                <a:solidFill>
                  <a:srgbClr val="FF0000"/>
                </a:solidFill>
                <a:latin typeface="Arial" pitchFamily="34" charset="0"/>
              </a:rPr>
              <a:t>MIRI </a:t>
            </a:r>
            <a:r>
              <a:rPr lang="fr-FR" sz="1400" b="1" dirty="0">
                <a:solidFill>
                  <a:srgbClr val="FF0000"/>
                </a:solidFill>
                <a:latin typeface="Arial" pitchFamily="34" charset="0"/>
              </a:rPr>
              <a:t>: (5-28 </a:t>
            </a:r>
            <a:r>
              <a:rPr lang="fr-FR" sz="1400" b="1" dirty="0">
                <a:solidFill>
                  <a:srgbClr val="FF0000"/>
                </a:solidFill>
                <a:latin typeface="Symbol" charset="2"/>
                <a:cs typeface="Symbol" charset="2"/>
              </a:rPr>
              <a:t>m</a:t>
            </a:r>
            <a:r>
              <a:rPr lang="fr-FR" sz="1400" b="1" dirty="0">
                <a:solidFill>
                  <a:srgbClr val="FF0000"/>
                </a:solidFill>
                <a:latin typeface="Arial" pitchFamily="34" charset="0"/>
              </a:rPr>
              <a:t>m) </a:t>
            </a:r>
            <a:r>
              <a:rPr lang="fr-FR" sz="1400" b="1" dirty="0" smtClean="0">
                <a:solidFill>
                  <a:srgbClr val="FF0000"/>
                </a:solidFill>
                <a:latin typeface="Arial" pitchFamily="34" charset="0"/>
              </a:rPr>
              <a:t>(Europe </a:t>
            </a:r>
            <a:r>
              <a:rPr lang="fr-FR" sz="1400" b="1" dirty="0">
                <a:solidFill>
                  <a:srgbClr val="FF0000"/>
                </a:solidFill>
                <a:latin typeface="Arial" pitchFamily="34" charset="0"/>
              </a:rPr>
              <a:t>– US</a:t>
            </a:r>
            <a:r>
              <a:rPr lang="fr-FR" sz="1400" b="1" dirty="0" smtClean="0">
                <a:solidFill>
                  <a:srgbClr val="FF0000"/>
                </a:solidFill>
                <a:latin typeface="Arial" pitchFamily="34" charset="0"/>
              </a:rPr>
              <a:t>)</a:t>
            </a:r>
            <a:endParaRPr lang="fr-FR" sz="1400" b="1" dirty="0">
              <a:solidFill>
                <a:srgbClr val="FF0000"/>
              </a:solidFill>
              <a:latin typeface="Arial" pitchFamily="34" charset="0"/>
            </a:endParaRPr>
          </a:p>
        </p:txBody>
      </p:sp>
      <p:pic>
        <p:nvPicPr>
          <p:cNvPr id="18" name="Picture 10" descr="http://sci.esa.int/science-e-media/img/aa/JWST_install_of_NIRSpec_250314_4_12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70" t="8096" r="41844" b="30396"/>
          <a:stretch/>
        </p:blipFill>
        <p:spPr bwMode="auto">
          <a:xfrm>
            <a:off x="1572959" y="4074968"/>
            <a:ext cx="3143057" cy="266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l="21279" t="22249" r="25337" b="16264"/>
          <a:stretch/>
        </p:blipFill>
        <p:spPr>
          <a:xfrm>
            <a:off x="8172400" y="116632"/>
            <a:ext cx="1077396" cy="816320"/>
          </a:xfrm>
          <a:prstGeom prst="rect">
            <a:avLst/>
          </a:prstGeom>
        </p:spPr>
      </p:pic>
      <p:grpSp>
        <p:nvGrpSpPr>
          <p:cNvPr id="9" name="Groupe 10"/>
          <p:cNvGrpSpPr>
            <a:grpSpLocks noChangeAspect="1"/>
          </p:cNvGrpSpPr>
          <p:nvPr/>
        </p:nvGrpSpPr>
        <p:grpSpPr bwMode="auto">
          <a:xfrm>
            <a:off x="5220072" y="4005064"/>
            <a:ext cx="3096344" cy="2715359"/>
            <a:chOff x="3506027" y="2474577"/>
            <a:chExt cx="4968552" cy="4356577"/>
          </a:xfrm>
        </p:grpSpPr>
        <p:sp>
          <p:nvSpPr>
            <p:cNvPr id="10" name="Rectangle 9"/>
            <p:cNvSpPr/>
            <p:nvPr/>
          </p:nvSpPr>
          <p:spPr>
            <a:xfrm>
              <a:off x="3506027" y="2474577"/>
              <a:ext cx="4968552" cy="43565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 name="Image 1"/>
            <p:cNvPicPr>
              <a:picLocks noChangeAspect="1"/>
            </p:cNvPicPr>
            <p:nvPr/>
          </p:nvPicPr>
          <p:blipFill rotWithShape="1">
            <a:blip r:embed="rId7" cstate="print">
              <a:extLst>
                <a:ext uri="{28A0092B-C50C-407E-A947-70E740481C1C}">
                  <a14:useLocalDpi xmlns:a14="http://schemas.microsoft.com/office/drawing/2010/main" val="0"/>
                </a:ext>
              </a:extLst>
            </a:blip>
            <a:srcRect t="10697"/>
            <a:stretch/>
          </p:blipFill>
          <p:spPr bwMode="auto">
            <a:xfrm>
              <a:off x="3549783" y="2945935"/>
              <a:ext cx="4871518" cy="375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ZoneTexte 2"/>
          <p:cNvSpPr txBox="1"/>
          <p:nvPr/>
        </p:nvSpPr>
        <p:spPr>
          <a:xfrm>
            <a:off x="4716016" y="2564904"/>
            <a:ext cx="4078673" cy="1231106"/>
          </a:xfrm>
          <a:prstGeom prst="rect">
            <a:avLst/>
          </a:prstGeom>
          <a:solidFill>
            <a:schemeClr val="tx1"/>
          </a:solidFill>
        </p:spPr>
        <p:txBody>
          <a:bodyPr wrap="none" rtlCol="0">
            <a:spAutoFit/>
          </a:bodyPr>
          <a:lstStyle/>
          <a:p>
            <a:r>
              <a:rPr lang="fr-FR" sz="1600" b="1" dirty="0" smtClean="0">
                <a:solidFill>
                  <a:schemeClr val="bg1"/>
                </a:solidFill>
                <a:latin typeface="Arial" panose="020B0604020202020204" pitchFamily="34" charset="0"/>
                <a:cs typeface="Arial" panose="020B0604020202020204" pitchFamily="34" charset="0"/>
              </a:rPr>
              <a:t>Four </a:t>
            </a:r>
            <a:r>
              <a:rPr lang="fr-FR" sz="1600" b="1" dirty="0" err="1" smtClean="0">
                <a:solidFill>
                  <a:schemeClr val="bg1"/>
                </a:solidFill>
                <a:latin typeface="Arial" panose="020B0604020202020204" pitchFamily="34" charset="0"/>
                <a:cs typeface="Arial" panose="020B0604020202020204" pitchFamily="34" charset="0"/>
              </a:rPr>
              <a:t>Scientific</a:t>
            </a:r>
            <a:r>
              <a:rPr lang="fr-FR" sz="1600" b="1" dirty="0" smtClean="0">
                <a:solidFill>
                  <a:schemeClr val="bg1"/>
                </a:solidFill>
                <a:latin typeface="Arial" panose="020B0604020202020204" pitchFamily="34" charset="0"/>
                <a:cs typeface="Arial" panose="020B0604020202020204" pitchFamily="34" charset="0"/>
              </a:rPr>
              <a:t> </a:t>
            </a:r>
            <a:r>
              <a:rPr lang="fr-FR" sz="1600" b="1" dirty="0" err="1" smtClean="0">
                <a:solidFill>
                  <a:schemeClr val="bg1"/>
                </a:solidFill>
                <a:latin typeface="Arial" panose="020B0604020202020204" pitchFamily="34" charset="0"/>
                <a:cs typeface="Arial" panose="020B0604020202020204" pitchFamily="34" charset="0"/>
              </a:rPr>
              <a:t>Themes</a:t>
            </a:r>
            <a:r>
              <a:rPr lang="fr-FR" sz="1600" b="1" dirty="0" smtClean="0">
                <a:solidFill>
                  <a:schemeClr val="bg1"/>
                </a:solidFill>
                <a:latin typeface="Arial" panose="020B0604020202020204" pitchFamily="34" charset="0"/>
                <a:cs typeface="Arial" panose="020B0604020202020204" pitchFamily="34" charset="0"/>
              </a:rPr>
              <a:t>:</a:t>
            </a:r>
          </a:p>
          <a:p>
            <a:r>
              <a:rPr lang="fr-FR" sz="1600" b="1" dirty="0" smtClean="0">
                <a:solidFill>
                  <a:schemeClr val="bg1"/>
                </a:solidFill>
                <a:latin typeface="Arial" panose="020B0604020202020204" pitchFamily="34" charset="0"/>
                <a:cs typeface="Arial" panose="020B0604020202020204" pitchFamily="34" charset="0"/>
              </a:rPr>
              <a:t>    </a:t>
            </a:r>
            <a:r>
              <a:rPr lang="fr-FR" sz="1400" b="1" dirty="0" smtClean="0">
                <a:solidFill>
                  <a:schemeClr val="bg1"/>
                </a:solidFill>
                <a:latin typeface="Arial" panose="020B0604020202020204" pitchFamily="34" charset="0"/>
                <a:cs typeface="Arial" panose="020B0604020202020204" pitchFamily="34" charset="0"/>
              </a:rPr>
              <a:t>First light and the </a:t>
            </a:r>
            <a:r>
              <a:rPr lang="fr-FR" sz="1400" b="1" dirty="0" err="1" smtClean="0">
                <a:solidFill>
                  <a:schemeClr val="bg1"/>
                </a:solidFill>
                <a:latin typeface="Arial" panose="020B0604020202020204" pitchFamily="34" charset="0"/>
                <a:cs typeface="Arial" panose="020B0604020202020204" pitchFamily="34" charset="0"/>
              </a:rPr>
              <a:t>reionisation</a:t>
            </a:r>
            <a:endParaRPr lang="fr-FR" sz="1400" b="1" dirty="0" smtClean="0">
              <a:solidFill>
                <a:schemeClr val="bg1"/>
              </a:solidFill>
              <a:latin typeface="Arial" panose="020B0604020202020204" pitchFamily="34" charset="0"/>
              <a:cs typeface="Arial" panose="020B0604020202020204" pitchFamily="34" charset="0"/>
            </a:endParaRPr>
          </a:p>
          <a:p>
            <a:r>
              <a:rPr lang="fr-FR" sz="1400" b="1" dirty="0" smtClean="0">
                <a:solidFill>
                  <a:schemeClr val="bg1"/>
                </a:solidFill>
                <a:latin typeface="Arial" panose="020B0604020202020204" pitchFamily="34" charset="0"/>
                <a:cs typeface="Arial" panose="020B0604020202020204" pitchFamily="34" charset="0"/>
              </a:rPr>
              <a:t>     </a:t>
            </a:r>
            <a:r>
              <a:rPr lang="fr-FR" sz="1400" b="1" dirty="0" err="1" smtClean="0">
                <a:solidFill>
                  <a:schemeClr val="bg1"/>
                </a:solidFill>
                <a:latin typeface="Arial" panose="020B0604020202020204" pitchFamily="34" charset="0"/>
                <a:cs typeface="Arial" panose="020B0604020202020204" pitchFamily="34" charset="0"/>
              </a:rPr>
              <a:t>Assembly</a:t>
            </a:r>
            <a:r>
              <a:rPr lang="fr-FR" sz="1400" b="1" dirty="0" smtClean="0">
                <a:solidFill>
                  <a:schemeClr val="bg1"/>
                </a:solidFill>
                <a:latin typeface="Arial" panose="020B0604020202020204" pitchFamily="34" charset="0"/>
                <a:cs typeface="Arial" panose="020B0604020202020204" pitchFamily="34" charset="0"/>
              </a:rPr>
              <a:t> of galaxies </a:t>
            </a:r>
          </a:p>
          <a:p>
            <a:pPr marL="269875"/>
            <a:r>
              <a:rPr lang="fr-FR" sz="1400" b="1" dirty="0" err="1" smtClean="0">
                <a:solidFill>
                  <a:srgbClr val="FF0000"/>
                </a:solidFill>
                <a:latin typeface="Arial" pitchFamily="34" charset="0"/>
              </a:rPr>
              <a:t>Birth</a:t>
            </a:r>
            <a:r>
              <a:rPr lang="fr-FR" sz="1400" b="1" dirty="0" smtClean="0">
                <a:solidFill>
                  <a:srgbClr val="FF0000"/>
                </a:solidFill>
                <a:latin typeface="Arial" pitchFamily="34" charset="0"/>
              </a:rPr>
              <a:t> </a:t>
            </a:r>
            <a:r>
              <a:rPr lang="fr-FR" sz="1400" b="1" dirty="0">
                <a:solidFill>
                  <a:srgbClr val="FF0000"/>
                </a:solidFill>
                <a:latin typeface="Arial" pitchFamily="34" charset="0"/>
              </a:rPr>
              <a:t>of stars and proto-</a:t>
            </a:r>
            <a:r>
              <a:rPr lang="fr-FR" sz="1400" b="1" dirty="0" err="1">
                <a:solidFill>
                  <a:srgbClr val="FF0000"/>
                </a:solidFill>
                <a:latin typeface="Arial" pitchFamily="34" charset="0"/>
              </a:rPr>
              <a:t>planetary</a:t>
            </a:r>
            <a:r>
              <a:rPr lang="fr-FR" sz="1400" b="1" dirty="0">
                <a:solidFill>
                  <a:srgbClr val="FF0000"/>
                </a:solidFill>
                <a:latin typeface="Arial" pitchFamily="34" charset="0"/>
              </a:rPr>
              <a:t> </a:t>
            </a:r>
            <a:r>
              <a:rPr lang="fr-FR" sz="1400" b="1" dirty="0" err="1">
                <a:solidFill>
                  <a:srgbClr val="FF0000"/>
                </a:solidFill>
                <a:latin typeface="Arial" pitchFamily="34" charset="0"/>
              </a:rPr>
              <a:t>systems</a:t>
            </a:r>
            <a:endParaRPr lang="fr-FR" sz="1400" b="1" dirty="0">
              <a:solidFill>
                <a:srgbClr val="FF0000"/>
              </a:solidFill>
              <a:latin typeface="Arial" pitchFamily="34" charset="0"/>
            </a:endParaRPr>
          </a:p>
          <a:p>
            <a:r>
              <a:rPr lang="fr-FR" sz="1400" b="1" dirty="0">
                <a:solidFill>
                  <a:srgbClr val="FF0000"/>
                </a:solidFill>
                <a:latin typeface="Arial" pitchFamily="34" charset="0"/>
              </a:rPr>
              <a:t>     </a:t>
            </a:r>
            <a:r>
              <a:rPr lang="fr-FR" sz="1400" b="1" dirty="0" err="1">
                <a:solidFill>
                  <a:srgbClr val="FF0000"/>
                </a:solidFill>
                <a:latin typeface="Arial" pitchFamily="34" charset="0"/>
              </a:rPr>
              <a:t>Planetary</a:t>
            </a:r>
            <a:r>
              <a:rPr lang="fr-FR" sz="1400" b="1" dirty="0">
                <a:solidFill>
                  <a:srgbClr val="FF0000"/>
                </a:solidFill>
                <a:latin typeface="Arial" pitchFamily="34" charset="0"/>
              </a:rPr>
              <a:t> </a:t>
            </a:r>
            <a:r>
              <a:rPr lang="fr-FR" sz="1400" b="1" dirty="0" err="1">
                <a:solidFill>
                  <a:srgbClr val="FF0000"/>
                </a:solidFill>
                <a:latin typeface="Arial" pitchFamily="34" charset="0"/>
              </a:rPr>
              <a:t>systems</a:t>
            </a:r>
            <a:r>
              <a:rPr lang="fr-FR" sz="1400" b="1" dirty="0">
                <a:solidFill>
                  <a:srgbClr val="FF0000"/>
                </a:solidFill>
                <a:latin typeface="Arial" pitchFamily="34" charset="0"/>
              </a:rPr>
              <a:t> and the </a:t>
            </a:r>
            <a:r>
              <a:rPr lang="fr-FR" sz="1400" b="1" dirty="0" err="1">
                <a:solidFill>
                  <a:srgbClr val="FF0000"/>
                </a:solidFill>
                <a:latin typeface="Arial" pitchFamily="34" charset="0"/>
              </a:rPr>
              <a:t>origin</a:t>
            </a:r>
            <a:r>
              <a:rPr lang="fr-FR" sz="1400" b="1" dirty="0">
                <a:solidFill>
                  <a:srgbClr val="FF0000"/>
                </a:solidFill>
                <a:latin typeface="Arial" pitchFamily="34" charset="0"/>
              </a:rPr>
              <a:t> of </a:t>
            </a:r>
            <a:r>
              <a:rPr lang="fr-FR" sz="1400" b="1" dirty="0" smtClean="0">
                <a:solidFill>
                  <a:srgbClr val="FF0000"/>
                </a:solidFill>
                <a:latin typeface="Arial" pitchFamily="34" charset="0"/>
              </a:rPr>
              <a:t>life</a:t>
            </a:r>
            <a:endParaRPr lang="fr-FR" sz="1400" b="1" dirty="0">
              <a:solidFill>
                <a:srgbClr val="FF0000"/>
              </a:solidFill>
              <a:latin typeface="Arial" pitchFamily="34" charset="0"/>
            </a:endParaRPr>
          </a:p>
        </p:txBody>
      </p:sp>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952" y="1332405"/>
            <a:ext cx="530616" cy="440411"/>
          </a:xfrm>
          <a:prstGeom prst="rect">
            <a:avLst/>
          </a:prstGeom>
        </p:spPr>
      </p:pic>
      <p:sp>
        <p:nvSpPr>
          <p:cNvPr id="7" name="Espace réservé du numéro de diapositive 6"/>
          <p:cNvSpPr>
            <a:spLocks noGrp="1"/>
          </p:cNvSpPr>
          <p:nvPr>
            <p:ph type="sldNum" sz="quarter" idx="12"/>
          </p:nvPr>
        </p:nvSpPr>
        <p:spPr>
          <a:xfrm>
            <a:off x="6151421" y="6362740"/>
            <a:ext cx="2133600" cy="365125"/>
          </a:xfrm>
        </p:spPr>
        <p:txBody>
          <a:bodyPr/>
          <a:lstStyle/>
          <a:p>
            <a:fld id="{C919858B-083F-48B4-BC72-FA8395439ED8}" type="slidenum">
              <a:rPr lang="fr-FR" smtClean="0"/>
              <a:t>2</a:t>
            </a:fld>
            <a:endParaRPr lang="fr-FR"/>
          </a:p>
        </p:txBody>
      </p:sp>
    </p:spTree>
    <p:extLst>
      <p:ext uri="{BB962C8B-B14F-4D97-AF65-F5344CB8AC3E}">
        <p14:creationId xmlns:p14="http://schemas.microsoft.com/office/powerpoint/2010/main" val="6994900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0"/>
          <p:cNvSpPr>
            <a:spLocks noGrp="1"/>
          </p:cNvSpPr>
          <p:nvPr>
            <p:ph type="title" idx="4294967295"/>
          </p:nvPr>
        </p:nvSpPr>
        <p:spPr>
          <a:xfrm>
            <a:off x="611560" y="620688"/>
            <a:ext cx="7848872" cy="417123"/>
          </a:xfrm>
        </p:spPr>
        <p:txBody>
          <a:bodyPr>
            <a:noAutofit/>
          </a:bodyPr>
          <a:lstStyle/>
          <a:p>
            <a:r>
              <a:rPr lang="en-GB" sz="1400" dirty="0">
                <a:latin typeface="Arial" charset="0"/>
              </a:rPr>
              <a:t>Ant Jones, Nathalie </a:t>
            </a:r>
            <a:r>
              <a:rPr lang="en-GB" sz="1400" dirty="0" err="1">
                <a:latin typeface="Arial" charset="0"/>
              </a:rPr>
              <a:t>Ysard</a:t>
            </a:r>
            <a:r>
              <a:rPr lang="en-GB" sz="1400" dirty="0">
                <a:latin typeface="Arial" charset="0"/>
              </a:rPr>
              <a:t>, Melanie </a:t>
            </a:r>
            <a:r>
              <a:rPr lang="en-GB" sz="1400" dirty="0" err="1">
                <a:latin typeface="Arial" charset="0"/>
              </a:rPr>
              <a:t>Köhler</a:t>
            </a:r>
            <a:r>
              <a:rPr lang="en-GB" sz="1400" dirty="0">
                <a:latin typeface="Arial" charset="0"/>
              </a:rPr>
              <a:t>, Laurent </a:t>
            </a:r>
            <a:r>
              <a:rPr lang="en-GB" sz="1400" dirty="0" err="1" smtClean="0">
                <a:latin typeface="Arial" charset="0"/>
              </a:rPr>
              <a:t>Verstraete</a:t>
            </a:r>
            <a:r>
              <a:rPr lang="en-GB" sz="1400" dirty="0" smtClean="0">
                <a:latin typeface="Arial" charset="0"/>
              </a:rPr>
              <a:t>, Marco </a:t>
            </a:r>
            <a:r>
              <a:rPr lang="en-GB" sz="1400" dirty="0" err="1" smtClean="0">
                <a:latin typeface="Arial" charset="0"/>
              </a:rPr>
              <a:t>Bocchio</a:t>
            </a:r>
            <a:r>
              <a:rPr lang="en-GB" sz="1400" dirty="0" smtClean="0">
                <a:latin typeface="Arial" charset="0"/>
              </a:rPr>
              <a:t> </a:t>
            </a:r>
            <a:br>
              <a:rPr lang="en-GB" sz="1400" dirty="0" smtClean="0">
                <a:latin typeface="Arial" charset="0"/>
              </a:rPr>
            </a:br>
            <a:r>
              <a:rPr lang="en-GB" sz="1400" dirty="0" smtClean="0">
                <a:latin typeface="Arial" charset="0"/>
              </a:rPr>
              <a:t>Jones </a:t>
            </a:r>
            <a:r>
              <a:rPr lang="en-GB" sz="1400" dirty="0">
                <a:latin typeface="Arial" charset="0"/>
              </a:rPr>
              <a:t>et al. 2013, </a:t>
            </a:r>
            <a:r>
              <a:rPr lang="en-GB" sz="1400" dirty="0" smtClean="0">
                <a:latin typeface="Arial" charset="0"/>
              </a:rPr>
              <a:t>2016, 2017, Koehler </a:t>
            </a:r>
            <a:r>
              <a:rPr lang="en-GB" sz="1400" dirty="0">
                <a:latin typeface="Arial" charset="0"/>
              </a:rPr>
              <a:t>et al. </a:t>
            </a:r>
            <a:r>
              <a:rPr lang="en-GB" sz="1400" dirty="0" smtClean="0">
                <a:latin typeface="Arial" charset="0"/>
              </a:rPr>
              <a:t>2015, </a:t>
            </a:r>
            <a:r>
              <a:rPr lang="en-GB" sz="1400" dirty="0" err="1" smtClean="0">
                <a:latin typeface="Arial" charset="0"/>
              </a:rPr>
              <a:t>Ysard</a:t>
            </a:r>
            <a:r>
              <a:rPr lang="en-GB" sz="1400" dirty="0" smtClean="0">
                <a:latin typeface="Arial" charset="0"/>
              </a:rPr>
              <a:t> et al. 2015, 2016, 2018 </a:t>
            </a:r>
            <a:endParaRPr lang="en-US" sz="1400" dirty="0">
              <a:latin typeface="Helvetica" charset="0"/>
            </a:endParaRPr>
          </a:p>
        </p:txBody>
      </p:sp>
      <p:sp>
        <p:nvSpPr>
          <p:cNvPr id="44034" name="Espace réservé du numéro de diapositive 4"/>
          <p:cNvSpPr txBox="1">
            <a:spLocks noGrp="1"/>
          </p:cNvSpPr>
          <p:nvPr/>
        </p:nvSpPr>
        <p:spPr bwMode="auto">
          <a:xfrm>
            <a:off x="7239304" y="6552826"/>
            <a:ext cx="1904696" cy="30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852" tIns="45926" rIns="91852" bIns="45926" anchor="ctr"/>
          <a:lstStyle>
            <a:lvl1pPr defTabSz="803275" eaLnBrk="0">
              <a:defRPr sz="2400" baseline="-25000">
                <a:solidFill>
                  <a:schemeClr val="tx1"/>
                </a:solidFill>
                <a:latin typeface="Arial" charset="0"/>
                <a:ea typeface="ＭＳ Ｐゴシック" charset="0"/>
                <a:cs typeface="ＭＳ Ｐゴシック" charset="0"/>
              </a:defRPr>
            </a:lvl1pPr>
            <a:lvl2pPr marL="742950" indent="-285750" defTabSz="803275" eaLnBrk="0">
              <a:defRPr sz="2400" baseline="-25000">
                <a:solidFill>
                  <a:schemeClr val="tx1"/>
                </a:solidFill>
                <a:latin typeface="Arial" charset="0"/>
                <a:ea typeface="ＭＳ Ｐゴシック" charset="0"/>
              </a:defRPr>
            </a:lvl2pPr>
            <a:lvl3pPr marL="1143000" indent="-228600" defTabSz="803275" eaLnBrk="0">
              <a:defRPr sz="2400" baseline="-25000">
                <a:solidFill>
                  <a:schemeClr val="tx1"/>
                </a:solidFill>
                <a:latin typeface="Arial" charset="0"/>
                <a:ea typeface="ＭＳ Ｐゴシック" charset="0"/>
              </a:defRPr>
            </a:lvl3pPr>
            <a:lvl4pPr marL="1600200" indent="-228600" defTabSz="803275" eaLnBrk="0">
              <a:defRPr sz="2400" baseline="-25000">
                <a:solidFill>
                  <a:schemeClr val="tx1"/>
                </a:solidFill>
                <a:latin typeface="Arial" charset="0"/>
                <a:ea typeface="ＭＳ Ｐゴシック" charset="0"/>
              </a:defRPr>
            </a:lvl4pPr>
            <a:lvl5pPr marL="2057400" indent="-228600" defTabSz="803275" eaLnBrk="0">
              <a:defRPr sz="2400" baseline="-25000">
                <a:solidFill>
                  <a:schemeClr val="tx1"/>
                </a:solidFill>
                <a:latin typeface="Arial" charset="0"/>
                <a:ea typeface="ＭＳ Ｐゴシック" charset="0"/>
              </a:defRPr>
            </a:lvl5pPr>
            <a:lvl6pPr marL="2514600" indent="-228600" defTabSz="803275"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803275"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803275"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803275"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r"/>
            <a:fld id="{5BFD10FE-4CD9-3545-9177-AE446A28E65A}" type="slidenum">
              <a:rPr lang="fr-FR" sz="1100" baseline="0">
                <a:solidFill>
                  <a:srgbClr val="717171"/>
                </a:solidFill>
                <a:latin typeface="Helvetica Neue Light" charset="0"/>
                <a:cs typeface="Arial" charset="0"/>
              </a:rPr>
              <a:pPr algn="r"/>
              <a:t>20</a:t>
            </a:fld>
            <a:endParaRPr lang="fr-FR" sz="1100" baseline="0">
              <a:solidFill>
                <a:srgbClr val="717171"/>
              </a:solidFill>
              <a:latin typeface="Helvetica Neue Light" charset="0"/>
              <a:cs typeface="Arial" charset="0"/>
            </a:endParaRPr>
          </a:p>
        </p:txBody>
      </p:sp>
      <p:sp>
        <p:nvSpPr>
          <p:cNvPr id="19" name="ZoneTexte 32"/>
          <p:cNvSpPr txBox="1">
            <a:spLocks noChangeArrowheads="1"/>
          </p:cNvSpPr>
          <p:nvPr/>
        </p:nvSpPr>
        <p:spPr bwMode="auto">
          <a:xfrm>
            <a:off x="-10217" y="4669981"/>
            <a:ext cx="9154217" cy="250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a:defRPr sz="2400" baseline="-25000">
                <a:solidFill>
                  <a:schemeClr val="tx1"/>
                </a:solidFill>
                <a:latin typeface="Arial" charset="0"/>
                <a:ea typeface="ＭＳ Ｐゴシック" charset="0"/>
                <a:cs typeface="ＭＳ Ｐゴシック" charset="0"/>
              </a:defRPr>
            </a:lvl1pPr>
            <a:lvl2pPr marL="742950" indent="-285750" eaLnBrk="0">
              <a:defRPr sz="2400" baseline="-25000">
                <a:solidFill>
                  <a:schemeClr val="tx1"/>
                </a:solidFill>
                <a:latin typeface="Arial" charset="0"/>
                <a:ea typeface="ＭＳ Ｐゴシック" charset="0"/>
              </a:defRPr>
            </a:lvl2pPr>
            <a:lvl3pPr marL="1143000" indent="-228600" eaLnBrk="0">
              <a:defRPr sz="2400" baseline="-25000">
                <a:solidFill>
                  <a:schemeClr val="tx1"/>
                </a:solidFill>
                <a:latin typeface="Arial" charset="0"/>
                <a:ea typeface="ＭＳ Ｐゴシック" charset="0"/>
              </a:defRPr>
            </a:lvl3pPr>
            <a:lvl4pPr marL="1600200" indent="-228600" eaLnBrk="0">
              <a:defRPr sz="2400" baseline="-25000">
                <a:solidFill>
                  <a:schemeClr val="tx1"/>
                </a:solidFill>
                <a:latin typeface="Arial" charset="0"/>
                <a:ea typeface="ＭＳ Ｐゴシック" charset="0"/>
              </a:defRPr>
            </a:lvl4pPr>
            <a:lvl5pPr marL="2057400" indent="-228600" eaLnBrk="0">
              <a:defRPr sz="2400" baseline="-25000">
                <a:solidFill>
                  <a:schemeClr val="tx1"/>
                </a:solidFill>
                <a:latin typeface="Arial" charset="0"/>
                <a:ea typeface="ＭＳ Ｐゴシック" charset="0"/>
              </a:defRPr>
            </a:lvl5pPr>
            <a:lvl6pPr marL="25146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eaLnBrk="1" hangingPunct="1">
              <a:defRPr/>
            </a:pPr>
            <a:r>
              <a:rPr lang="en-GB" sz="1400" b="1" baseline="0" dirty="0" smtClean="0"/>
              <a:t>Core/mantel dust model</a:t>
            </a:r>
          </a:p>
          <a:p>
            <a:pPr eaLnBrk="1" hangingPunct="1">
              <a:defRPr/>
            </a:pPr>
            <a:endParaRPr lang="en-GB" sz="800" b="1" baseline="0" dirty="0" smtClean="0"/>
          </a:p>
          <a:p>
            <a:pPr eaLnBrk="1" hangingPunct="1">
              <a:defRPr/>
            </a:pPr>
            <a:r>
              <a:rPr lang="en-GB" sz="1400" b="1" baseline="0" dirty="0" smtClean="0"/>
              <a:t>2 </a:t>
            </a:r>
            <a:r>
              <a:rPr lang="en-GB" sz="1400" b="1" baseline="0" dirty="0"/>
              <a:t>materials : </a:t>
            </a:r>
          </a:p>
          <a:p>
            <a:pPr eaLnBrk="1" hangingPunct="1">
              <a:defRPr/>
            </a:pPr>
            <a:r>
              <a:rPr lang="en-GB" sz="1400" baseline="0" dirty="0"/>
              <a:t>	- amorphous hydrocarbon materials, a-C(:H), with variable H content</a:t>
            </a:r>
          </a:p>
          <a:p>
            <a:pPr eaLnBrk="1" hangingPunct="1">
              <a:defRPr/>
            </a:pPr>
            <a:r>
              <a:rPr lang="en-GB" sz="1400" baseline="0" dirty="0"/>
              <a:t>	- amorphous silicate (with iron inclusions) </a:t>
            </a:r>
            <a:endParaRPr lang="en-GB" sz="1400" baseline="0" dirty="0" smtClean="0"/>
          </a:p>
          <a:p>
            <a:pPr eaLnBrk="1" hangingPunct="1">
              <a:defRPr/>
            </a:pPr>
            <a:endParaRPr lang="en-GB" sz="800" b="1" baseline="0" dirty="0"/>
          </a:p>
          <a:p>
            <a:pPr eaLnBrk="1" hangingPunct="1">
              <a:defRPr/>
            </a:pPr>
            <a:r>
              <a:rPr lang="en-GB" sz="1400" b="1" baseline="0" dirty="0"/>
              <a:t>3 populations :	</a:t>
            </a:r>
            <a:r>
              <a:rPr lang="en-GB" sz="1400" baseline="0" dirty="0"/>
              <a:t>- Small particles (0.4-100 nm) of a-C(:H)</a:t>
            </a:r>
          </a:p>
          <a:p>
            <a:pPr eaLnBrk="1" hangingPunct="1">
              <a:defRPr/>
            </a:pPr>
            <a:r>
              <a:rPr lang="en-GB" sz="1400" baseline="0" dirty="0"/>
              <a:t>		</a:t>
            </a:r>
            <a:r>
              <a:rPr lang="en-GB" sz="1400" baseline="0" dirty="0" smtClean="0"/>
              <a:t>- </a:t>
            </a:r>
            <a:r>
              <a:rPr lang="en-GB" sz="1400" baseline="0" dirty="0"/>
              <a:t>BGs (around 200 nm) of a-C(:H)</a:t>
            </a:r>
          </a:p>
          <a:p>
            <a:pPr eaLnBrk="1" hangingPunct="1">
              <a:defRPr/>
            </a:pPr>
            <a:r>
              <a:rPr lang="en-GB" sz="1400" baseline="0" dirty="0"/>
              <a:t>		</a:t>
            </a:r>
            <a:r>
              <a:rPr lang="en-GB" sz="1400" baseline="0" dirty="0" smtClean="0"/>
              <a:t>- </a:t>
            </a:r>
            <a:r>
              <a:rPr lang="en-GB" sz="1400" baseline="0" dirty="0"/>
              <a:t>BGs (around 200 nm) of amorphous silicate with mantle of a-C(:H)</a:t>
            </a:r>
          </a:p>
          <a:p>
            <a:pPr eaLnBrk="1" hangingPunct="1">
              <a:defRPr/>
            </a:pPr>
            <a:endParaRPr lang="en-GB" sz="600" baseline="0" dirty="0"/>
          </a:p>
          <a:p>
            <a:pPr eaLnBrk="1" hangingPunct="1">
              <a:defRPr/>
            </a:pPr>
            <a:r>
              <a:rPr lang="en-GB" sz="1400" b="1" baseline="0" dirty="0"/>
              <a:t>Carbonaceous surfaces are aromatised in the diffuse ISM </a:t>
            </a:r>
            <a:r>
              <a:rPr lang="en-GB" sz="1400" b="1" baseline="0" dirty="0">
                <a:sym typeface="Wingdings"/>
              </a:rPr>
              <a:t> smaller grains are aromatics</a:t>
            </a:r>
            <a:endParaRPr lang="en-GB" sz="1400" b="1" baseline="0" dirty="0"/>
          </a:p>
          <a:p>
            <a:pPr marL="321915" indent="-321915" eaLnBrk="1">
              <a:buFontTx/>
              <a:buChar char="-"/>
              <a:defRPr/>
            </a:pPr>
            <a:endParaRPr lang="en-GB" sz="1700" baseline="0" dirty="0"/>
          </a:p>
        </p:txBody>
      </p:sp>
      <p:sp>
        <p:nvSpPr>
          <p:cNvPr id="44036" name="Text Box 7"/>
          <p:cNvSpPr txBox="1">
            <a:spLocks noChangeArrowheads="1"/>
          </p:cNvSpPr>
          <p:nvPr/>
        </p:nvSpPr>
        <p:spPr bwMode="auto">
          <a:xfrm>
            <a:off x="971600" y="116632"/>
            <a:ext cx="7831838" cy="461639"/>
          </a:xfrm>
          <a:prstGeom prst="rect">
            <a:avLst/>
          </a:prstGeom>
          <a:solidFill>
            <a:srgbClr val="FFFF00"/>
          </a:solidFill>
          <a:ln w="12700">
            <a:solidFill>
              <a:schemeClr val="tx1"/>
            </a:solidFill>
            <a:miter lim="800000"/>
            <a:headEnd/>
            <a:tailEnd/>
          </a:ln>
        </p:spPr>
        <p:txBody>
          <a:bodyPr wrap="square" lIns="91415" tIns="45707" rIns="91415" bIns="45707">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baseline="0" dirty="0" smtClean="0">
                <a:latin typeface="Helvetica" charset="0"/>
              </a:rPr>
              <a:t>WP 3.1 Dust </a:t>
            </a:r>
            <a:r>
              <a:rPr lang="en-GB" baseline="0" dirty="0">
                <a:latin typeface="Helvetica" charset="0"/>
              </a:rPr>
              <a:t>model </a:t>
            </a:r>
            <a:r>
              <a:rPr lang="en-GB" baseline="0" dirty="0" smtClean="0">
                <a:latin typeface="Helvetica" charset="0"/>
              </a:rPr>
              <a:t>(including evolution) THEMIS </a:t>
            </a:r>
            <a:endParaRPr lang="en-GB" baseline="0" dirty="0">
              <a:latin typeface="Helvetica" charset="0"/>
            </a:endParaRPr>
          </a:p>
        </p:txBody>
      </p:sp>
      <p:pic>
        <p:nvPicPr>
          <p:cNvPr id="44037" name="Image 1" descr="aze.tiff"/>
          <p:cNvPicPr>
            <a:picLocks noChangeAspect="1"/>
          </p:cNvPicPr>
          <p:nvPr/>
        </p:nvPicPr>
        <p:blipFill>
          <a:blip r:embed="rId2">
            <a:extLst>
              <a:ext uri="{28A0092B-C50C-407E-A947-70E740481C1C}">
                <a14:useLocalDpi xmlns:a14="http://schemas.microsoft.com/office/drawing/2010/main" val="0"/>
              </a:ext>
            </a:extLst>
          </a:blip>
          <a:srcRect l="2420"/>
          <a:stretch>
            <a:fillRect/>
          </a:stretch>
        </p:blipFill>
        <p:spPr bwMode="auto">
          <a:xfrm>
            <a:off x="3419872" y="1124744"/>
            <a:ext cx="5299087" cy="373329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4038" name="Grouper 3"/>
          <p:cNvGrpSpPr>
            <a:grpSpLocks/>
          </p:cNvGrpSpPr>
          <p:nvPr/>
        </p:nvGrpSpPr>
        <p:grpSpPr bwMode="auto">
          <a:xfrm>
            <a:off x="179512" y="1484784"/>
            <a:ext cx="2991082" cy="3136126"/>
            <a:chOff x="148308" y="1101378"/>
            <a:chExt cx="3285637" cy="3321884"/>
          </a:xfrm>
        </p:grpSpPr>
        <p:pic>
          <p:nvPicPr>
            <p:cNvPr id="44039" name="Image 1" descr="az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308" y="1173386"/>
              <a:ext cx="3198168" cy="201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ZoneTexte 32"/>
            <p:cNvSpPr txBox="1">
              <a:spLocks noChangeArrowheads="1"/>
            </p:cNvSpPr>
            <p:nvPr/>
          </p:nvSpPr>
          <p:spPr bwMode="auto">
            <a:xfrm>
              <a:off x="220317" y="3333626"/>
              <a:ext cx="3213628" cy="108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93" tIns="48696" rIns="97393" bIns="48696">
              <a:spAutoFit/>
            </a:bodyPr>
            <a:lstStyle>
              <a:lvl1pPr defTabSz="152400" eaLnBrk="0">
                <a:defRPr sz="2400" baseline="-25000">
                  <a:solidFill>
                    <a:schemeClr val="tx1"/>
                  </a:solidFill>
                  <a:latin typeface="Arial" charset="0"/>
                  <a:ea typeface="ＭＳ Ｐゴシック" charset="0"/>
                  <a:cs typeface="ＭＳ Ｐゴシック" charset="0"/>
                </a:defRPr>
              </a:lvl1pPr>
              <a:lvl2pPr marL="742950" indent="-285750" defTabSz="152400" eaLnBrk="0">
                <a:defRPr sz="2400" baseline="-25000">
                  <a:solidFill>
                    <a:schemeClr val="tx1"/>
                  </a:solidFill>
                  <a:latin typeface="Arial" charset="0"/>
                  <a:ea typeface="ＭＳ Ｐゴシック" charset="0"/>
                </a:defRPr>
              </a:lvl2pPr>
              <a:lvl3pPr marL="1143000" indent="-228600" defTabSz="152400" eaLnBrk="0">
                <a:defRPr sz="2400" baseline="-25000">
                  <a:solidFill>
                    <a:schemeClr val="tx1"/>
                  </a:solidFill>
                  <a:latin typeface="Arial" charset="0"/>
                  <a:ea typeface="ＭＳ Ｐゴシック" charset="0"/>
                </a:defRPr>
              </a:lvl3pPr>
              <a:lvl4pPr marL="1600200" indent="-228600" defTabSz="152400" eaLnBrk="0">
                <a:defRPr sz="2400" baseline="-25000">
                  <a:solidFill>
                    <a:schemeClr val="tx1"/>
                  </a:solidFill>
                  <a:latin typeface="Arial" charset="0"/>
                  <a:ea typeface="ＭＳ Ｐゴシック" charset="0"/>
                </a:defRPr>
              </a:lvl4pPr>
              <a:lvl5pPr marL="2057400" indent="-228600" defTabSz="152400" eaLnBrk="0">
                <a:defRPr sz="2400" baseline="-25000">
                  <a:solidFill>
                    <a:schemeClr val="tx1"/>
                  </a:solidFill>
                  <a:latin typeface="Arial" charset="0"/>
                  <a:ea typeface="ＭＳ Ｐゴシック" charset="0"/>
                </a:defRPr>
              </a:lvl5pPr>
              <a:lvl6pPr marL="2514600" indent="-228600" defTabSz="152400"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152400"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152400"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152400"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eaLnBrk="1" hangingPunct="1"/>
              <a:r>
                <a:rPr lang="en-GB" sz="1500" baseline="0"/>
                <a:t>Black: aromatic-rich	a-C(:H)</a:t>
              </a:r>
            </a:p>
            <a:p>
              <a:pPr eaLnBrk="1" hangingPunct="1"/>
              <a:r>
                <a:rPr lang="en-GB" sz="1500" baseline="0"/>
                <a:t>Grey: 	aliphatic-rich	a-C(:H)</a:t>
              </a:r>
            </a:p>
            <a:p>
              <a:pPr eaLnBrk="1" hangingPunct="1"/>
              <a:r>
                <a:rPr lang="en-GB" sz="1500" baseline="0"/>
                <a:t>Green: a-Sil </a:t>
              </a:r>
            </a:p>
            <a:p>
              <a:pPr eaLnBrk="1" hangingPunct="1"/>
              <a:endParaRPr lang="en-GB" sz="1700" baseline="0"/>
            </a:p>
          </p:txBody>
        </p:sp>
        <p:sp>
          <p:nvSpPr>
            <p:cNvPr id="3" name="Rectangle 2"/>
            <p:cNvSpPr/>
            <p:nvPr/>
          </p:nvSpPr>
          <p:spPr bwMode="auto">
            <a:xfrm>
              <a:off x="148308" y="1101378"/>
              <a:ext cx="3168179" cy="3169103"/>
            </a:xfrm>
            <a:prstGeom prst="rect">
              <a:avLst/>
            </a:prstGeom>
            <a:noFill/>
            <a:ln w="9525" cap="flat" cmpd="sng" algn="ctr">
              <a:solidFill>
                <a:schemeClr val="tx1"/>
              </a:solidFill>
              <a:prstDash val="solid"/>
              <a:round/>
              <a:headEnd type="none" w="med" len="med"/>
              <a:tailEnd type="none" w="med" len="med"/>
            </a:ln>
            <a:effectLst/>
          </p:spPr>
          <p:txBody>
            <a:bodyPr/>
            <a:lstStyle/>
            <a:p>
              <a:pPr defTabSz="421768">
                <a:defRPr/>
              </a:pPr>
              <a:endParaRPr lang="en-GB">
                <a:ln>
                  <a:solidFill>
                    <a:schemeClr val="tx1"/>
                  </a:solidFill>
                </a:ln>
                <a:noFill/>
              </a:endParaRPr>
            </a:p>
          </p:txBody>
        </p:sp>
      </p:grpSp>
      <p:sp>
        <p:nvSpPr>
          <p:cNvPr id="2" name="Espace réservé du numéro de diapositive 1"/>
          <p:cNvSpPr>
            <a:spLocks noGrp="1"/>
          </p:cNvSpPr>
          <p:nvPr>
            <p:ph type="sldNum" sz="quarter" idx="12"/>
          </p:nvPr>
        </p:nvSpPr>
        <p:spPr/>
        <p:txBody>
          <a:bodyPr/>
          <a:lstStyle/>
          <a:p>
            <a:fld id="{C919858B-083F-48B4-BC72-FA8395439ED8}" type="slidenum">
              <a:rPr lang="fr-FR" smtClean="0"/>
              <a:t>20</a:t>
            </a:fld>
            <a:endParaRPr lang="fr-FR"/>
          </a:p>
        </p:txBody>
      </p:sp>
    </p:spTree>
    <p:extLst>
      <p:ext uri="{BB962C8B-B14F-4D97-AF65-F5344CB8AC3E}">
        <p14:creationId xmlns:p14="http://schemas.microsoft.com/office/powerpoint/2010/main" val="39947833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32"/>
          <p:cNvSpPr txBox="1">
            <a:spLocks noChangeArrowheads="1"/>
          </p:cNvSpPr>
          <p:nvPr/>
        </p:nvSpPr>
        <p:spPr bwMode="auto">
          <a:xfrm>
            <a:off x="0" y="1196752"/>
            <a:ext cx="9154217" cy="5262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spAutoFit/>
          </a:bodyPr>
          <a:lstStyle>
            <a:lvl1pPr eaLnBrk="0">
              <a:defRPr sz="2400" baseline="-25000">
                <a:solidFill>
                  <a:schemeClr val="tx1"/>
                </a:solidFill>
                <a:latin typeface="Arial" charset="0"/>
                <a:ea typeface="ＭＳ Ｐゴシック" charset="0"/>
                <a:cs typeface="ＭＳ Ｐゴシック" charset="0"/>
              </a:defRPr>
            </a:lvl1pPr>
            <a:lvl2pPr marL="742950" indent="-285750" eaLnBrk="0">
              <a:defRPr sz="2400" baseline="-25000">
                <a:solidFill>
                  <a:schemeClr val="tx1"/>
                </a:solidFill>
                <a:latin typeface="Arial" charset="0"/>
                <a:ea typeface="ＭＳ Ｐゴシック" charset="0"/>
              </a:defRPr>
            </a:lvl2pPr>
            <a:lvl3pPr marL="1143000" indent="-228600" eaLnBrk="0">
              <a:defRPr sz="2400" baseline="-25000">
                <a:solidFill>
                  <a:schemeClr val="tx1"/>
                </a:solidFill>
                <a:latin typeface="Arial" charset="0"/>
                <a:ea typeface="ＭＳ Ｐゴシック" charset="0"/>
              </a:defRPr>
            </a:lvl3pPr>
            <a:lvl4pPr marL="1600200" indent="-228600" eaLnBrk="0">
              <a:defRPr sz="2400" baseline="-25000">
                <a:solidFill>
                  <a:schemeClr val="tx1"/>
                </a:solidFill>
                <a:latin typeface="Arial" charset="0"/>
                <a:ea typeface="ＭＳ Ｐゴシック" charset="0"/>
              </a:defRPr>
            </a:lvl4pPr>
            <a:lvl5pPr marL="2057400" indent="-228600" eaLnBrk="0">
              <a:defRPr sz="2400" baseline="-25000">
                <a:solidFill>
                  <a:schemeClr val="tx1"/>
                </a:solidFill>
                <a:latin typeface="Arial" charset="0"/>
                <a:ea typeface="ＭＳ Ｐゴシック" charset="0"/>
              </a:defRPr>
            </a:lvl5pPr>
            <a:lvl6pPr marL="25146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3338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marL="342900" indent="-342900" eaLnBrk="1">
              <a:buFont typeface="Arial"/>
              <a:buChar char="•"/>
              <a:defRPr/>
            </a:pPr>
            <a:r>
              <a:rPr lang="en-GB" baseline="0" dirty="0" smtClean="0"/>
              <a:t>Grain </a:t>
            </a:r>
            <a:r>
              <a:rPr lang="en-GB" baseline="0" dirty="0"/>
              <a:t>charge &amp; photoelectric </a:t>
            </a:r>
            <a:r>
              <a:rPr lang="en-GB" baseline="0" dirty="0" smtClean="0"/>
              <a:t>heating</a:t>
            </a:r>
          </a:p>
          <a:p>
            <a:pPr marL="342900" indent="-342900" eaLnBrk="1">
              <a:buFont typeface="Arial"/>
              <a:buChar char="•"/>
              <a:defRPr/>
            </a:pPr>
            <a:endParaRPr lang="en-GB" baseline="0" dirty="0" smtClean="0"/>
          </a:p>
          <a:p>
            <a:pPr marL="342900" indent="-342900" eaLnBrk="1">
              <a:buFont typeface="Arial"/>
              <a:buChar char="•"/>
              <a:defRPr/>
            </a:pPr>
            <a:endParaRPr lang="en-GB" baseline="0" dirty="0" smtClean="0"/>
          </a:p>
          <a:p>
            <a:pPr marL="342900" indent="-342900" eaLnBrk="1">
              <a:buFont typeface="Arial"/>
              <a:buChar char="•"/>
              <a:defRPr/>
            </a:pPr>
            <a:endParaRPr lang="en-GB" baseline="0" dirty="0" smtClean="0"/>
          </a:p>
          <a:p>
            <a:pPr marL="342900" indent="-342900" eaLnBrk="1">
              <a:buFont typeface="Arial"/>
              <a:buChar char="•"/>
              <a:defRPr/>
            </a:pPr>
            <a:r>
              <a:rPr lang="en-GB" baseline="0" dirty="0" smtClean="0"/>
              <a:t>Larger </a:t>
            </a:r>
            <a:r>
              <a:rPr lang="en-GB" baseline="0" dirty="0"/>
              <a:t>aggregate optical </a:t>
            </a:r>
            <a:r>
              <a:rPr lang="en-GB" baseline="0" dirty="0" smtClean="0"/>
              <a:t>properties</a:t>
            </a:r>
          </a:p>
          <a:p>
            <a:pPr marL="342900" indent="-342900" eaLnBrk="1">
              <a:buFont typeface="Arial"/>
              <a:buChar char="•"/>
              <a:defRPr/>
            </a:pPr>
            <a:endParaRPr lang="en-GB" baseline="0" dirty="0" smtClean="0"/>
          </a:p>
          <a:p>
            <a:pPr marL="342900" indent="-342900" eaLnBrk="1">
              <a:buFont typeface="Arial"/>
              <a:buChar char="•"/>
              <a:defRPr/>
            </a:pPr>
            <a:endParaRPr lang="en-GB" baseline="0" dirty="0" smtClean="0"/>
          </a:p>
          <a:p>
            <a:pPr marL="342900" indent="-342900" eaLnBrk="1">
              <a:buFont typeface="Arial"/>
              <a:buChar char="•"/>
              <a:defRPr/>
            </a:pPr>
            <a:endParaRPr lang="en-GB" baseline="0" dirty="0"/>
          </a:p>
          <a:p>
            <a:pPr marL="342900" indent="-342900" eaLnBrk="1">
              <a:buFont typeface="Arial"/>
              <a:buChar char="•"/>
              <a:defRPr/>
            </a:pPr>
            <a:r>
              <a:rPr lang="en-GB" baseline="0" dirty="0" smtClean="0"/>
              <a:t>Lab</a:t>
            </a:r>
            <a:r>
              <a:rPr lang="en-GB" baseline="0" dirty="0"/>
              <a:t>-based silicate n &amp; k optical properties (coming soon</a:t>
            </a:r>
            <a:r>
              <a:rPr lang="en-GB" baseline="0" dirty="0" smtClean="0"/>
              <a:t>)</a:t>
            </a:r>
          </a:p>
          <a:p>
            <a:pPr marL="342900" indent="-342900" eaLnBrk="1">
              <a:buFont typeface="Arial"/>
              <a:buChar char="•"/>
              <a:defRPr/>
            </a:pPr>
            <a:endParaRPr lang="en-GB" baseline="0" dirty="0" smtClean="0"/>
          </a:p>
          <a:p>
            <a:pPr marL="342900" indent="-342900" eaLnBrk="1">
              <a:buFont typeface="Arial"/>
              <a:buChar char="•"/>
              <a:defRPr/>
            </a:pPr>
            <a:endParaRPr lang="en-GB" baseline="0" dirty="0" smtClean="0"/>
          </a:p>
          <a:p>
            <a:pPr marL="342900" indent="-342900" eaLnBrk="1">
              <a:buFont typeface="Arial"/>
              <a:buChar char="•"/>
              <a:defRPr/>
            </a:pPr>
            <a:endParaRPr lang="en-GB" baseline="0" dirty="0" smtClean="0"/>
          </a:p>
          <a:p>
            <a:pPr marL="342900" indent="-342900" eaLnBrk="1">
              <a:buFont typeface="Arial"/>
              <a:buChar char="•"/>
              <a:defRPr/>
            </a:pPr>
            <a:r>
              <a:rPr lang="en-GB" baseline="0" dirty="0" smtClean="0"/>
              <a:t>A </a:t>
            </a:r>
            <a:r>
              <a:rPr lang="en-GB" baseline="0" dirty="0"/>
              <a:t>global view of dust evolution - nanoparticle-driven chemistry, ...	</a:t>
            </a:r>
          </a:p>
        </p:txBody>
      </p:sp>
      <p:sp>
        <p:nvSpPr>
          <p:cNvPr id="44036" name="Text Box 7"/>
          <p:cNvSpPr txBox="1">
            <a:spLocks noChangeArrowheads="1"/>
          </p:cNvSpPr>
          <p:nvPr/>
        </p:nvSpPr>
        <p:spPr bwMode="auto">
          <a:xfrm>
            <a:off x="971600" y="116632"/>
            <a:ext cx="7831838" cy="461639"/>
          </a:xfrm>
          <a:prstGeom prst="rect">
            <a:avLst/>
          </a:prstGeom>
          <a:solidFill>
            <a:srgbClr val="FFFF00"/>
          </a:solidFill>
          <a:ln w="12700">
            <a:solidFill>
              <a:schemeClr val="tx1"/>
            </a:solidFill>
            <a:miter lim="800000"/>
            <a:headEnd/>
            <a:tailEnd/>
          </a:ln>
        </p:spPr>
        <p:txBody>
          <a:bodyPr wrap="square" lIns="91415" tIns="45707" rIns="91415" bIns="45707">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baseline="0" dirty="0" smtClean="0">
                <a:latin typeface="Helvetica" charset="0"/>
              </a:rPr>
              <a:t>WP 3.1 Actual and future </a:t>
            </a:r>
            <a:r>
              <a:rPr lang="en-GB" baseline="0" dirty="0">
                <a:latin typeface="Helvetica" charset="0"/>
              </a:rPr>
              <a:t>d</a:t>
            </a:r>
            <a:r>
              <a:rPr lang="en-GB" baseline="0" dirty="0" smtClean="0">
                <a:latin typeface="Helvetica" charset="0"/>
              </a:rPr>
              <a:t>evelopments</a:t>
            </a:r>
            <a:endParaRPr lang="en-GB" baseline="0" dirty="0">
              <a:latin typeface="Helvetica" charset="0"/>
            </a:endParaRPr>
          </a:p>
        </p:txBody>
      </p:sp>
      <p:pic>
        <p:nvPicPr>
          <p:cNvPr id="2" name="Image 1" descr="az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84784"/>
            <a:ext cx="3676361" cy="2719943"/>
          </a:xfrm>
          <a:prstGeom prst="rect">
            <a:avLst/>
          </a:prstGeom>
        </p:spPr>
      </p:pic>
      <p:sp>
        <p:nvSpPr>
          <p:cNvPr id="3" name="Espace réservé du numéro de diapositive 2"/>
          <p:cNvSpPr>
            <a:spLocks noGrp="1"/>
          </p:cNvSpPr>
          <p:nvPr>
            <p:ph type="sldNum" sz="quarter" idx="12"/>
          </p:nvPr>
        </p:nvSpPr>
        <p:spPr/>
        <p:txBody>
          <a:bodyPr/>
          <a:lstStyle/>
          <a:p>
            <a:fld id="{C919858B-083F-48B4-BC72-FA8395439ED8}" type="slidenum">
              <a:rPr lang="fr-FR" smtClean="0"/>
              <a:t>21</a:t>
            </a:fld>
            <a:endParaRPr lang="fr-FR"/>
          </a:p>
        </p:txBody>
      </p:sp>
    </p:spTree>
    <p:extLst>
      <p:ext uri="{BB962C8B-B14F-4D97-AF65-F5344CB8AC3E}">
        <p14:creationId xmlns:p14="http://schemas.microsoft.com/office/powerpoint/2010/main" val="5959368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151437"/>
            <a:ext cx="4454966" cy="3357683"/>
          </a:xfrm>
          <a:prstGeom prst="rect">
            <a:avLst/>
          </a:prstGeom>
        </p:spPr>
      </p:pic>
      <p:sp>
        <p:nvSpPr>
          <p:cNvPr id="6" name="ZoneTexte 5"/>
          <p:cNvSpPr txBox="1"/>
          <p:nvPr/>
        </p:nvSpPr>
        <p:spPr>
          <a:xfrm>
            <a:off x="3254091" y="1512321"/>
            <a:ext cx="306494" cy="369332"/>
          </a:xfrm>
          <a:prstGeom prst="rect">
            <a:avLst/>
          </a:prstGeom>
          <a:noFill/>
        </p:spPr>
        <p:txBody>
          <a:bodyPr wrap="none" rtlCol="0">
            <a:spAutoFit/>
          </a:bodyPr>
          <a:lstStyle/>
          <a:p>
            <a:r>
              <a:rPr lang="fr-FR" dirty="0" smtClean="0"/>
              <a:t>n</a:t>
            </a:r>
            <a:endParaRPr lang="fr-FR" dirty="0"/>
          </a:p>
        </p:txBody>
      </p:sp>
      <p:sp>
        <p:nvSpPr>
          <p:cNvPr id="7" name="ZoneTexte 6"/>
          <p:cNvSpPr txBox="1"/>
          <p:nvPr/>
        </p:nvSpPr>
        <p:spPr>
          <a:xfrm>
            <a:off x="3262907" y="2615212"/>
            <a:ext cx="288862" cy="369332"/>
          </a:xfrm>
          <a:prstGeom prst="rect">
            <a:avLst/>
          </a:prstGeom>
          <a:noFill/>
        </p:spPr>
        <p:txBody>
          <a:bodyPr wrap="none" rtlCol="0">
            <a:spAutoFit/>
          </a:bodyPr>
          <a:lstStyle/>
          <a:p>
            <a:r>
              <a:rPr lang="fr-FR" dirty="0" smtClean="0"/>
              <a:t>k</a:t>
            </a:r>
            <a:endParaRPr lang="fr-FR" dirty="0"/>
          </a:p>
        </p:txBody>
      </p:sp>
      <p:grpSp>
        <p:nvGrpSpPr>
          <p:cNvPr id="15" name="Groupe 14"/>
          <p:cNvGrpSpPr/>
          <p:nvPr/>
        </p:nvGrpSpPr>
        <p:grpSpPr>
          <a:xfrm>
            <a:off x="3275856" y="4416296"/>
            <a:ext cx="2426886" cy="2202288"/>
            <a:chOff x="1092105" y="4482317"/>
            <a:chExt cx="2550017" cy="2202288"/>
          </a:xfrm>
        </p:grpSpPr>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32042" t="27876" r="33099" b="31983"/>
            <a:stretch/>
          </p:blipFill>
          <p:spPr>
            <a:xfrm>
              <a:off x="1092105" y="4482317"/>
              <a:ext cx="2550017" cy="2202288"/>
            </a:xfrm>
            <a:prstGeom prst="rect">
              <a:avLst/>
            </a:prstGeom>
          </p:spPr>
        </p:pic>
        <p:sp>
          <p:nvSpPr>
            <p:cNvPr id="11" name="ZoneTexte 10"/>
            <p:cNvSpPr txBox="1"/>
            <p:nvPr/>
          </p:nvSpPr>
          <p:spPr>
            <a:xfrm>
              <a:off x="1500439" y="5398795"/>
              <a:ext cx="1688154" cy="369332"/>
            </a:xfrm>
            <a:prstGeom prst="rect">
              <a:avLst/>
            </a:prstGeom>
            <a:noFill/>
          </p:spPr>
          <p:txBody>
            <a:bodyPr wrap="none" rtlCol="0">
              <a:spAutoFit/>
            </a:bodyPr>
            <a:lstStyle/>
            <a:p>
              <a:r>
                <a:rPr lang="fr-FR" dirty="0">
                  <a:solidFill>
                    <a:schemeClr val="bg1"/>
                  </a:solidFill>
                </a:rPr>
                <a:t>c</a:t>
              </a:r>
              <a:r>
                <a:rPr lang="fr-FR" dirty="0" smtClean="0">
                  <a:solidFill>
                    <a:schemeClr val="bg1"/>
                  </a:solidFill>
                </a:rPr>
                <a:t>ompact </a:t>
              </a:r>
              <a:r>
                <a:rPr lang="fr-FR" dirty="0" err="1" smtClean="0">
                  <a:solidFill>
                    <a:schemeClr val="bg1"/>
                  </a:solidFill>
                </a:rPr>
                <a:t>sphere</a:t>
              </a:r>
              <a:endParaRPr lang="fr-FR" dirty="0">
                <a:solidFill>
                  <a:schemeClr val="bg1"/>
                </a:solidFill>
              </a:endParaRPr>
            </a:p>
          </p:txBody>
        </p:sp>
      </p:grpSp>
      <p:grpSp>
        <p:nvGrpSpPr>
          <p:cNvPr id="16" name="Groupe 15"/>
          <p:cNvGrpSpPr/>
          <p:nvPr/>
        </p:nvGrpSpPr>
        <p:grpSpPr>
          <a:xfrm>
            <a:off x="5796136" y="3861048"/>
            <a:ext cx="3116689" cy="2871989"/>
            <a:chOff x="4237148" y="3812616"/>
            <a:chExt cx="3116689" cy="2871989"/>
          </a:xfrm>
        </p:grpSpPr>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30282" t="19190" r="27113" b="28463"/>
            <a:stretch/>
          </p:blipFill>
          <p:spPr>
            <a:xfrm>
              <a:off x="4237148" y="3812616"/>
              <a:ext cx="3116689" cy="2871989"/>
            </a:xfrm>
            <a:prstGeom prst="rect">
              <a:avLst/>
            </a:prstGeom>
          </p:spPr>
        </p:pic>
        <p:sp>
          <p:nvSpPr>
            <p:cNvPr id="12" name="ZoneTexte 11"/>
            <p:cNvSpPr txBox="1"/>
            <p:nvPr/>
          </p:nvSpPr>
          <p:spPr>
            <a:xfrm>
              <a:off x="5029256" y="5063944"/>
              <a:ext cx="1532471" cy="369332"/>
            </a:xfrm>
            <a:prstGeom prst="rect">
              <a:avLst/>
            </a:prstGeom>
            <a:noFill/>
          </p:spPr>
          <p:txBody>
            <a:bodyPr wrap="none" rtlCol="0">
              <a:spAutoFit/>
            </a:bodyPr>
            <a:lstStyle/>
            <a:p>
              <a:r>
                <a:rPr lang="fr-FR" dirty="0" err="1" smtClean="0">
                  <a:solidFill>
                    <a:schemeClr val="bg1"/>
                  </a:solidFill>
                </a:rPr>
                <a:t>porous</a:t>
              </a:r>
              <a:r>
                <a:rPr lang="fr-FR" dirty="0" smtClean="0">
                  <a:solidFill>
                    <a:schemeClr val="bg1"/>
                  </a:solidFill>
                </a:rPr>
                <a:t> </a:t>
              </a:r>
              <a:r>
                <a:rPr lang="fr-FR" dirty="0" err="1" smtClean="0">
                  <a:solidFill>
                    <a:schemeClr val="bg1"/>
                  </a:solidFill>
                </a:rPr>
                <a:t>sphere</a:t>
              </a:r>
              <a:endParaRPr lang="fr-FR" dirty="0">
                <a:solidFill>
                  <a:schemeClr val="bg1"/>
                </a:solidFill>
              </a:endParaRPr>
            </a:p>
          </p:txBody>
        </p:sp>
      </p:grpSp>
      <p:grpSp>
        <p:nvGrpSpPr>
          <p:cNvPr id="17" name="Groupe 16"/>
          <p:cNvGrpSpPr/>
          <p:nvPr/>
        </p:nvGrpSpPr>
        <p:grpSpPr>
          <a:xfrm>
            <a:off x="4890261" y="1124744"/>
            <a:ext cx="3786195" cy="2687872"/>
            <a:chOff x="4890261" y="907166"/>
            <a:chExt cx="3940912" cy="2905450"/>
          </a:xfrm>
        </p:grpSpPr>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30458" t="27641" r="24648" b="28228"/>
            <a:stretch/>
          </p:blipFill>
          <p:spPr>
            <a:xfrm>
              <a:off x="4890261" y="907166"/>
              <a:ext cx="3940912" cy="2905450"/>
            </a:xfrm>
            <a:prstGeom prst="rect">
              <a:avLst/>
            </a:prstGeom>
          </p:spPr>
        </p:pic>
        <p:sp>
          <p:nvSpPr>
            <p:cNvPr id="13" name="ZoneTexte 12"/>
            <p:cNvSpPr txBox="1"/>
            <p:nvPr/>
          </p:nvSpPr>
          <p:spPr>
            <a:xfrm>
              <a:off x="5359504" y="2193235"/>
              <a:ext cx="3002425" cy="369332"/>
            </a:xfrm>
            <a:prstGeom prst="rect">
              <a:avLst/>
            </a:prstGeom>
            <a:noFill/>
          </p:spPr>
          <p:txBody>
            <a:bodyPr wrap="none" rtlCol="0">
              <a:spAutoFit/>
            </a:bodyPr>
            <a:lstStyle/>
            <a:p>
              <a:r>
                <a:rPr lang="fr-FR" dirty="0" err="1">
                  <a:solidFill>
                    <a:schemeClr val="bg1"/>
                  </a:solidFill>
                </a:rPr>
                <a:t>a</a:t>
              </a:r>
              <a:r>
                <a:rPr lang="fr-FR" dirty="0" err="1" smtClean="0">
                  <a:solidFill>
                    <a:schemeClr val="bg1"/>
                  </a:solidFill>
                </a:rPr>
                <a:t>ggregate</a:t>
              </a:r>
              <a:r>
                <a:rPr lang="fr-FR" dirty="0" smtClean="0">
                  <a:solidFill>
                    <a:schemeClr val="bg1"/>
                  </a:solidFill>
                </a:rPr>
                <a:t> of compact </a:t>
              </a:r>
              <a:r>
                <a:rPr lang="fr-FR" dirty="0" err="1" smtClean="0">
                  <a:solidFill>
                    <a:schemeClr val="bg1"/>
                  </a:solidFill>
                </a:rPr>
                <a:t>spheres</a:t>
              </a:r>
              <a:endParaRPr lang="fr-FR" dirty="0">
                <a:solidFill>
                  <a:schemeClr val="bg1"/>
                </a:solidFill>
              </a:endParaRPr>
            </a:p>
          </p:txBody>
        </p:sp>
      </p:grpSp>
      <p:sp>
        <p:nvSpPr>
          <p:cNvPr id="14" name="ZoneTexte 13"/>
          <p:cNvSpPr txBox="1"/>
          <p:nvPr/>
        </p:nvSpPr>
        <p:spPr>
          <a:xfrm>
            <a:off x="190198" y="4511487"/>
            <a:ext cx="3117777" cy="2031325"/>
          </a:xfrm>
          <a:prstGeom prst="rect">
            <a:avLst/>
          </a:prstGeom>
          <a:noFill/>
        </p:spPr>
        <p:txBody>
          <a:bodyPr wrap="none" rtlCol="0">
            <a:spAutoFit/>
          </a:bodyPr>
          <a:lstStyle/>
          <a:p>
            <a:r>
              <a:rPr lang="fr-FR" dirty="0" smtClean="0"/>
              <a:t>+ size</a:t>
            </a:r>
          </a:p>
          <a:p>
            <a:r>
              <a:rPr lang="fr-FR" dirty="0" smtClean="0"/>
              <a:t>+ </a:t>
            </a:r>
            <a:r>
              <a:rPr lang="fr-FR" dirty="0" err="1" smtClean="0"/>
              <a:t>porosity</a:t>
            </a:r>
            <a:endParaRPr lang="fr-FR" dirty="0" smtClean="0"/>
          </a:p>
          <a:p>
            <a:r>
              <a:rPr lang="fr-FR" dirty="0" smtClean="0"/>
              <a:t>+ </a:t>
            </a:r>
            <a:r>
              <a:rPr lang="fr-FR" dirty="0" err="1" smtClean="0"/>
              <a:t>spheroids</a:t>
            </a:r>
            <a:endParaRPr lang="fr-FR" dirty="0" smtClean="0"/>
          </a:p>
          <a:p>
            <a:r>
              <a:rPr lang="fr-FR" dirty="0" smtClean="0"/>
              <a:t>+ </a:t>
            </a:r>
            <a:r>
              <a:rPr lang="fr-FR" dirty="0" err="1" smtClean="0"/>
              <a:t>aggregation</a:t>
            </a:r>
            <a:endParaRPr lang="fr-FR" dirty="0" smtClean="0"/>
          </a:p>
          <a:p>
            <a:r>
              <a:rPr lang="fr-FR" dirty="0" smtClean="0"/>
              <a:t>+ size/</a:t>
            </a:r>
            <a:r>
              <a:rPr lang="fr-FR" dirty="0" err="1" smtClean="0"/>
              <a:t>shape</a:t>
            </a:r>
            <a:r>
              <a:rPr lang="fr-FR" dirty="0" smtClean="0"/>
              <a:t>/structure/</a:t>
            </a:r>
            <a:r>
              <a:rPr lang="fr-FR" dirty="0" err="1" smtClean="0"/>
              <a:t>number</a:t>
            </a:r>
            <a:endParaRPr lang="fr-FR" dirty="0" smtClean="0"/>
          </a:p>
          <a:p>
            <a:r>
              <a:rPr lang="fr-FR" dirty="0" smtClean="0">
                <a:solidFill>
                  <a:schemeClr val="bg1"/>
                </a:solidFill>
              </a:rPr>
              <a:t>+ </a:t>
            </a:r>
            <a:r>
              <a:rPr lang="fr-FR" dirty="0" smtClean="0"/>
              <a:t>of </a:t>
            </a:r>
            <a:r>
              <a:rPr lang="fr-FR" dirty="0" err="1" smtClean="0"/>
              <a:t>monomers</a:t>
            </a:r>
            <a:r>
              <a:rPr lang="fr-FR" dirty="0" smtClean="0"/>
              <a:t> in </a:t>
            </a:r>
            <a:r>
              <a:rPr lang="fr-FR" dirty="0" err="1" smtClean="0"/>
              <a:t>aggregates</a:t>
            </a:r>
            <a:endParaRPr lang="fr-FR" dirty="0" smtClean="0"/>
          </a:p>
          <a:p>
            <a:r>
              <a:rPr lang="fr-FR" smtClean="0"/>
              <a:t>+ composition</a:t>
            </a:r>
            <a:endParaRPr lang="fr-FR" dirty="0"/>
          </a:p>
        </p:txBody>
      </p:sp>
      <p:sp>
        <p:nvSpPr>
          <p:cNvPr id="18" name="Text Box 7"/>
          <p:cNvSpPr txBox="1">
            <a:spLocks noChangeArrowheads="1"/>
          </p:cNvSpPr>
          <p:nvPr/>
        </p:nvSpPr>
        <p:spPr bwMode="auto">
          <a:xfrm>
            <a:off x="971600" y="116632"/>
            <a:ext cx="7831838" cy="830970"/>
          </a:xfrm>
          <a:prstGeom prst="rect">
            <a:avLst/>
          </a:prstGeom>
          <a:solidFill>
            <a:srgbClr val="FFFF00"/>
          </a:solidFill>
          <a:ln w="12700">
            <a:solidFill>
              <a:schemeClr val="tx1"/>
            </a:solidFill>
            <a:miter lim="800000"/>
            <a:headEnd/>
            <a:tailEnd/>
          </a:ln>
        </p:spPr>
        <p:txBody>
          <a:bodyPr wrap="square" lIns="91415" tIns="45707" rIns="91415" bIns="45707">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baseline="0" dirty="0" smtClean="0">
                <a:latin typeface="Helvetica" charset="0"/>
              </a:rPr>
              <a:t>WP 3.1 </a:t>
            </a:r>
            <a:r>
              <a:rPr lang="en-GB" baseline="0" dirty="0">
                <a:latin typeface="Helvetica" charset="0"/>
              </a:rPr>
              <a:t>Grain growth effects on optical properties</a:t>
            </a:r>
          </a:p>
          <a:p>
            <a:pPr algn="ctr">
              <a:lnSpc>
                <a:spcPct val="100000"/>
              </a:lnSpc>
              <a:buClrTx/>
              <a:buSzTx/>
            </a:pPr>
            <a:r>
              <a:rPr lang="en-GB" baseline="0" dirty="0">
                <a:latin typeface="Helvetica" charset="0"/>
              </a:rPr>
              <a:t>Example of silicate grains with complex </a:t>
            </a:r>
            <a:r>
              <a:rPr lang="en-GB" baseline="0" dirty="0" smtClean="0">
                <a:latin typeface="Helvetica" charset="0"/>
              </a:rPr>
              <a:t>structures</a:t>
            </a:r>
            <a:endParaRPr lang="en-GB" baseline="0" dirty="0">
              <a:latin typeface="Helvetica" charset="0"/>
            </a:endParaRPr>
          </a:p>
        </p:txBody>
      </p:sp>
      <p:sp>
        <p:nvSpPr>
          <p:cNvPr id="19" name="ZoneTexte 18"/>
          <p:cNvSpPr txBox="1"/>
          <p:nvPr/>
        </p:nvSpPr>
        <p:spPr>
          <a:xfrm>
            <a:off x="1619672" y="980728"/>
            <a:ext cx="5907707" cy="369332"/>
          </a:xfrm>
          <a:prstGeom prst="rect">
            <a:avLst/>
          </a:prstGeom>
          <a:noFill/>
        </p:spPr>
        <p:txBody>
          <a:bodyPr wrap="square" rtlCol="0">
            <a:spAutoFit/>
          </a:bodyPr>
          <a:lstStyle/>
          <a:p>
            <a:pPr algn="ctr"/>
            <a:r>
              <a:rPr lang="fr-FR" dirty="0" err="1" smtClean="0"/>
              <a:t>Ysard</a:t>
            </a:r>
            <a:r>
              <a:rPr lang="fr-FR" dirty="0" smtClean="0"/>
              <a:t> et al. in </a:t>
            </a:r>
            <a:r>
              <a:rPr lang="fr-FR" dirty="0" err="1" smtClean="0"/>
              <a:t>prep</a:t>
            </a:r>
            <a:endParaRPr lang="fr-FR" dirty="0"/>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22</a:t>
            </a:fld>
            <a:endParaRPr lang="fr-FR"/>
          </a:p>
        </p:txBody>
      </p:sp>
    </p:spTree>
    <p:extLst>
      <p:ext uri="{BB962C8B-B14F-4D97-AF65-F5344CB8AC3E}">
        <p14:creationId xmlns:p14="http://schemas.microsoft.com/office/powerpoint/2010/main" val="19743165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2" cstate="print">
            <a:extLst>
              <a:ext uri="{28A0092B-C50C-407E-A947-70E740481C1C}">
                <a14:useLocalDpi xmlns:a14="http://schemas.microsoft.com/office/drawing/2010/main" val="0"/>
              </a:ext>
            </a:extLst>
          </a:blip>
          <a:srcRect l="9069" t="52019" r="12790" b="4601"/>
          <a:stretch/>
        </p:blipFill>
        <p:spPr>
          <a:xfrm>
            <a:off x="2240919" y="2060620"/>
            <a:ext cx="4428254" cy="3479270"/>
          </a:xfrm>
          <a:prstGeom prst="rect">
            <a:avLst/>
          </a:prstGeom>
        </p:spPr>
      </p:pic>
      <p:sp>
        <p:nvSpPr>
          <p:cNvPr id="13" name="ZoneTexte 12"/>
          <p:cNvSpPr txBox="1"/>
          <p:nvPr/>
        </p:nvSpPr>
        <p:spPr>
          <a:xfrm>
            <a:off x="1665068" y="1414289"/>
            <a:ext cx="5907707" cy="646331"/>
          </a:xfrm>
          <a:prstGeom prst="rect">
            <a:avLst/>
          </a:prstGeom>
          <a:noFill/>
        </p:spPr>
        <p:txBody>
          <a:bodyPr wrap="square" rtlCol="0">
            <a:spAutoFit/>
          </a:bodyPr>
          <a:lstStyle/>
          <a:p>
            <a:pPr algn="ctr"/>
            <a:r>
              <a:rPr lang="fr-FR" dirty="0" err="1" smtClean="0"/>
              <a:t>Dust</a:t>
            </a:r>
            <a:r>
              <a:rPr lang="fr-FR" dirty="0" smtClean="0"/>
              <a:t> mass </a:t>
            </a:r>
            <a:r>
              <a:rPr lang="fr-FR" dirty="0" err="1" smtClean="0"/>
              <a:t>opacity</a:t>
            </a:r>
            <a:r>
              <a:rPr lang="fr-FR" dirty="0" smtClean="0"/>
              <a:t> </a:t>
            </a:r>
            <a:r>
              <a:rPr lang="el-GR" dirty="0" smtClean="0"/>
              <a:t>κ</a:t>
            </a:r>
            <a:r>
              <a:rPr lang="fr-FR" dirty="0" smtClean="0"/>
              <a:t> of </a:t>
            </a:r>
            <a:r>
              <a:rPr lang="fr-FR" dirty="0" err="1" smtClean="0"/>
              <a:t>aggregates</a:t>
            </a:r>
            <a:r>
              <a:rPr lang="fr-FR" dirty="0" smtClean="0"/>
              <a:t> made of compact </a:t>
            </a:r>
            <a:r>
              <a:rPr lang="fr-FR" dirty="0" err="1" smtClean="0"/>
              <a:t>spheres</a:t>
            </a:r>
            <a:r>
              <a:rPr lang="fr-FR" dirty="0" smtClean="0"/>
              <a:t> </a:t>
            </a:r>
            <a:r>
              <a:rPr lang="fr-FR" dirty="0" err="1" smtClean="0"/>
              <a:t>normalized</a:t>
            </a:r>
            <a:r>
              <a:rPr lang="fr-FR" dirty="0" smtClean="0"/>
              <a:t> to  </a:t>
            </a:r>
            <a:r>
              <a:rPr lang="el-GR" dirty="0" smtClean="0"/>
              <a:t>κ</a:t>
            </a:r>
            <a:r>
              <a:rPr lang="fr-FR" dirty="0" smtClean="0"/>
              <a:t> of the compact </a:t>
            </a:r>
            <a:r>
              <a:rPr lang="fr-FR" dirty="0" err="1" smtClean="0"/>
              <a:t>spheres</a:t>
            </a:r>
            <a:r>
              <a:rPr lang="fr-FR" dirty="0"/>
              <a:t> </a:t>
            </a:r>
            <a:r>
              <a:rPr lang="fr-FR" dirty="0" smtClean="0"/>
              <a:t>of </a:t>
            </a:r>
            <a:r>
              <a:rPr lang="fr-FR" dirty="0" err="1" smtClean="0"/>
              <a:t>same</a:t>
            </a:r>
            <a:r>
              <a:rPr lang="fr-FR" dirty="0" smtClean="0"/>
              <a:t> masses</a:t>
            </a:r>
            <a:endParaRPr lang="fr-FR" dirty="0"/>
          </a:p>
        </p:txBody>
      </p:sp>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47711" t="41726" r="40493" b="46302"/>
          <a:stretch/>
        </p:blipFill>
        <p:spPr>
          <a:xfrm>
            <a:off x="2601532" y="5383370"/>
            <a:ext cx="862884" cy="656822"/>
          </a:xfrm>
          <a:prstGeom prst="rect">
            <a:avLst/>
          </a:prstGeom>
        </p:spPr>
      </p:pic>
      <p:pic>
        <p:nvPicPr>
          <p:cNvPr id="15" name="Image 14"/>
          <p:cNvPicPr>
            <a:picLocks noChangeAspect="1"/>
          </p:cNvPicPr>
          <p:nvPr/>
        </p:nvPicPr>
        <p:blipFill rotWithShape="1">
          <a:blip r:embed="rId4">
            <a:extLst>
              <a:ext uri="{28A0092B-C50C-407E-A947-70E740481C1C}">
                <a14:useLocalDpi xmlns:a14="http://schemas.microsoft.com/office/drawing/2010/main" val="0"/>
              </a:ext>
            </a:extLst>
          </a:blip>
          <a:srcRect l="30457" t="27877" r="25353" b="28931"/>
          <a:stretch/>
        </p:blipFill>
        <p:spPr>
          <a:xfrm>
            <a:off x="5628727" y="5383370"/>
            <a:ext cx="1616297" cy="1184846"/>
          </a:xfrm>
          <a:prstGeom prst="rect">
            <a:avLst/>
          </a:prstGeom>
        </p:spPr>
      </p:pic>
      <p:sp>
        <p:nvSpPr>
          <p:cNvPr id="10" name="ZoneTexte 9"/>
          <p:cNvSpPr txBox="1"/>
          <p:nvPr/>
        </p:nvSpPr>
        <p:spPr>
          <a:xfrm>
            <a:off x="1619672" y="980728"/>
            <a:ext cx="5907707" cy="369332"/>
          </a:xfrm>
          <a:prstGeom prst="rect">
            <a:avLst/>
          </a:prstGeom>
          <a:noFill/>
        </p:spPr>
        <p:txBody>
          <a:bodyPr wrap="square" rtlCol="0">
            <a:spAutoFit/>
          </a:bodyPr>
          <a:lstStyle/>
          <a:p>
            <a:pPr algn="ctr"/>
            <a:r>
              <a:rPr lang="fr-FR" dirty="0" err="1" smtClean="0"/>
              <a:t>Ysard</a:t>
            </a:r>
            <a:r>
              <a:rPr lang="fr-FR" dirty="0" smtClean="0"/>
              <a:t> et al. in </a:t>
            </a:r>
            <a:r>
              <a:rPr lang="fr-FR" dirty="0" err="1" smtClean="0"/>
              <a:t>prep</a:t>
            </a:r>
            <a:endParaRPr lang="fr-FR" dirty="0"/>
          </a:p>
        </p:txBody>
      </p:sp>
      <p:sp>
        <p:nvSpPr>
          <p:cNvPr id="8" name="Text Box 7"/>
          <p:cNvSpPr txBox="1">
            <a:spLocks noChangeArrowheads="1"/>
          </p:cNvSpPr>
          <p:nvPr/>
        </p:nvSpPr>
        <p:spPr bwMode="auto">
          <a:xfrm>
            <a:off x="971600" y="116632"/>
            <a:ext cx="7831838" cy="830970"/>
          </a:xfrm>
          <a:prstGeom prst="rect">
            <a:avLst/>
          </a:prstGeom>
          <a:solidFill>
            <a:srgbClr val="FFFF00"/>
          </a:solidFill>
          <a:ln w="12700">
            <a:solidFill>
              <a:schemeClr val="tx1"/>
            </a:solidFill>
            <a:miter lim="800000"/>
            <a:headEnd/>
            <a:tailEnd/>
          </a:ln>
        </p:spPr>
        <p:txBody>
          <a:bodyPr wrap="square" lIns="91415" tIns="45707" rIns="91415" bIns="45707">
            <a:spAutoFit/>
          </a:bodyPr>
          <a:lstStyle>
            <a:lvl1pPr defTabSz="477838" eaLnBrk="0">
              <a:defRPr sz="2400" baseline="-25000">
                <a:solidFill>
                  <a:schemeClr val="tx1"/>
                </a:solidFill>
                <a:latin typeface="Arial" charset="0"/>
                <a:ea typeface="ＭＳ Ｐゴシック" charset="0"/>
                <a:cs typeface="ＭＳ Ｐゴシック" charset="0"/>
              </a:defRPr>
            </a:lvl1pPr>
            <a:lvl2pPr marL="742950" indent="-285750" defTabSz="477838" eaLnBrk="0">
              <a:defRPr sz="2400" baseline="-25000">
                <a:solidFill>
                  <a:schemeClr val="tx1"/>
                </a:solidFill>
                <a:latin typeface="Arial" charset="0"/>
                <a:ea typeface="ＭＳ Ｐゴシック" charset="0"/>
              </a:defRPr>
            </a:lvl2pPr>
            <a:lvl3pPr marL="1143000" indent="-228600" defTabSz="477838" eaLnBrk="0">
              <a:defRPr sz="2400" baseline="-25000">
                <a:solidFill>
                  <a:schemeClr val="tx1"/>
                </a:solidFill>
                <a:latin typeface="Arial" charset="0"/>
                <a:ea typeface="ＭＳ Ｐゴシック" charset="0"/>
              </a:defRPr>
            </a:lvl3pPr>
            <a:lvl4pPr marL="1600200" indent="-228600" defTabSz="477838" eaLnBrk="0">
              <a:defRPr sz="2400" baseline="-25000">
                <a:solidFill>
                  <a:schemeClr val="tx1"/>
                </a:solidFill>
                <a:latin typeface="Arial" charset="0"/>
                <a:ea typeface="ＭＳ Ｐゴシック" charset="0"/>
              </a:defRPr>
            </a:lvl4pPr>
            <a:lvl5pPr marL="2057400" indent="-228600" defTabSz="477838" eaLnBrk="0">
              <a:defRPr sz="2400" baseline="-25000">
                <a:solidFill>
                  <a:schemeClr val="tx1"/>
                </a:solidFill>
                <a:latin typeface="Arial" charset="0"/>
                <a:ea typeface="ＭＳ Ｐゴシック" charset="0"/>
              </a:defRPr>
            </a:lvl5pPr>
            <a:lvl6pPr marL="25146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6pPr>
            <a:lvl7pPr marL="29718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7pPr>
            <a:lvl8pPr marL="34290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8pPr>
            <a:lvl9pPr marL="3886200" indent="-228600" defTabSz="477838" eaLnBrk="0" fontAlgn="base" hangingPunct="0">
              <a:lnSpc>
                <a:spcPct val="104000"/>
              </a:lnSpc>
              <a:spcBef>
                <a:spcPct val="0"/>
              </a:spcBef>
              <a:spcAft>
                <a:spcPct val="0"/>
              </a:spcAft>
              <a:buClr>
                <a:srgbClr val="000000"/>
              </a:buClr>
              <a:buSzPct val="45000"/>
              <a:buFont typeface="Wingdings" charset="0"/>
              <a:defRPr sz="2400" baseline="-25000">
                <a:solidFill>
                  <a:schemeClr val="tx1"/>
                </a:solidFill>
                <a:latin typeface="Arial" charset="0"/>
                <a:ea typeface="ＭＳ Ｐゴシック" charset="0"/>
              </a:defRPr>
            </a:lvl9pPr>
          </a:lstStyle>
          <a:p>
            <a:pPr algn="ctr">
              <a:lnSpc>
                <a:spcPct val="100000"/>
              </a:lnSpc>
              <a:buClrTx/>
              <a:buSzTx/>
            </a:pPr>
            <a:r>
              <a:rPr lang="en-GB" baseline="0" dirty="0" smtClean="0">
                <a:latin typeface="Helvetica" charset="0"/>
              </a:rPr>
              <a:t>WP 3.1 </a:t>
            </a:r>
            <a:r>
              <a:rPr lang="en-GB" baseline="0" dirty="0">
                <a:latin typeface="Helvetica" charset="0"/>
              </a:rPr>
              <a:t>Grain growth effects on optical properties</a:t>
            </a:r>
          </a:p>
          <a:p>
            <a:pPr algn="ctr">
              <a:lnSpc>
                <a:spcPct val="100000"/>
              </a:lnSpc>
              <a:buClrTx/>
              <a:buSzTx/>
            </a:pPr>
            <a:r>
              <a:rPr lang="en-GB" baseline="0" dirty="0">
                <a:latin typeface="Helvetica" charset="0"/>
              </a:rPr>
              <a:t>Example of aggregates of compact spheres</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23</a:t>
            </a:fld>
            <a:endParaRPr lang="fr-FR"/>
          </a:p>
        </p:txBody>
      </p:sp>
    </p:spTree>
    <p:extLst>
      <p:ext uri="{BB962C8B-B14F-4D97-AF65-F5344CB8AC3E}">
        <p14:creationId xmlns:p14="http://schemas.microsoft.com/office/powerpoint/2010/main" val="21763858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0" y="1627578"/>
            <a:ext cx="4708340" cy="3602843"/>
            <a:chOff x="103031" y="219706"/>
            <a:chExt cx="4708340" cy="3602843"/>
          </a:xfrm>
        </p:grpSpPr>
        <p:grpSp>
          <p:nvGrpSpPr>
            <p:cNvPr id="8" name="Groupe 7"/>
            <p:cNvGrpSpPr/>
            <p:nvPr/>
          </p:nvGrpSpPr>
          <p:grpSpPr>
            <a:xfrm>
              <a:off x="103031" y="373595"/>
              <a:ext cx="4374287" cy="3448954"/>
              <a:chOff x="0" y="116018"/>
              <a:chExt cx="4374287" cy="3448954"/>
            </a:xfrm>
          </p:grpSpPr>
          <p:grpSp>
            <p:nvGrpSpPr>
              <p:cNvPr id="6" name="Groupe 5"/>
              <p:cNvGrpSpPr/>
              <p:nvPr/>
            </p:nvGrpSpPr>
            <p:grpSpPr>
              <a:xfrm>
                <a:off x="0" y="116018"/>
                <a:ext cx="4197000" cy="3103700"/>
                <a:chOff x="0" y="116018"/>
                <a:chExt cx="4197000" cy="3103700"/>
              </a:xfrm>
            </p:grpSpPr>
            <p:pic>
              <p:nvPicPr>
                <p:cNvPr id="4" name="Image 3"/>
                <p:cNvPicPr>
                  <a:picLocks noChangeAspect="1"/>
                </p:cNvPicPr>
                <p:nvPr/>
              </p:nvPicPr>
              <p:blipFill>
                <a:blip r:embed="rId2"/>
                <a:stretch>
                  <a:fillRect/>
                </a:stretch>
              </p:blipFill>
              <p:spPr>
                <a:xfrm>
                  <a:off x="0" y="116018"/>
                  <a:ext cx="4197000" cy="2943315"/>
                </a:xfrm>
                <a:prstGeom prst="rect">
                  <a:avLst/>
                </a:prstGeom>
              </p:spPr>
            </p:pic>
            <p:sp>
              <p:nvSpPr>
                <p:cNvPr id="5" name="Rectangle 4"/>
                <p:cNvSpPr/>
                <p:nvPr/>
              </p:nvSpPr>
              <p:spPr>
                <a:xfrm>
                  <a:off x="360608" y="2807594"/>
                  <a:ext cx="373488" cy="412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p:cNvPicPr>
                <a:picLocks noChangeAspect="1"/>
              </p:cNvPicPr>
              <p:nvPr/>
            </p:nvPicPr>
            <p:blipFill>
              <a:blip r:embed="rId3"/>
              <a:stretch>
                <a:fillRect/>
              </a:stretch>
            </p:blipFill>
            <p:spPr>
              <a:xfrm>
                <a:off x="888643" y="3013656"/>
                <a:ext cx="3485644" cy="551316"/>
              </a:xfrm>
              <a:prstGeom prst="rect">
                <a:avLst/>
              </a:prstGeom>
            </p:spPr>
          </p:pic>
        </p:grpSp>
        <p:sp>
          <p:nvSpPr>
            <p:cNvPr id="9" name="ZoneTexte 8"/>
            <p:cNvSpPr txBox="1"/>
            <p:nvPr/>
          </p:nvSpPr>
          <p:spPr>
            <a:xfrm>
              <a:off x="103031" y="219706"/>
              <a:ext cx="4708340" cy="307777"/>
            </a:xfrm>
            <a:prstGeom prst="rect">
              <a:avLst/>
            </a:prstGeom>
            <a:noFill/>
          </p:spPr>
          <p:txBody>
            <a:bodyPr wrap="none" rtlCol="0">
              <a:spAutoFit/>
            </a:bodyPr>
            <a:lstStyle/>
            <a:p>
              <a:r>
                <a:rPr lang="fr-FR" sz="1400" dirty="0" smtClean="0"/>
                <a:t>a = </a:t>
              </a:r>
              <a:r>
                <a:rPr lang="fr-FR" sz="1400" dirty="0" smtClean="0">
                  <a:solidFill>
                    <a:schemeClr val="accent5"/>
                  </a:solidFill>
                </a:rPr>
                <a:t>0.01 µm</a:t>
              </a:r>
              <a:r>
                <a:rPr lang="fr-FR" sz="1400" dirty="0" smtClean="0"/>
                <a:t>, </a:t>
              </a:r>
              <a:r>
                <a:rPr lang="fr-FR" sz="1400" dirty="0" smtClean="0">
                  <a:solidFill>
                    <a:schemeClr val="accent4"/>
                  </a:solidFill>
                </a:rPr>
                <a:t>0.1 </a:t>
              </a:r>
              <a:r>
                <a:rPr lang="fr-FR" sz="1400" dirty="0">
                  <a:solidFill>
                    <a:schemeClr val="accent4"/>
                  </a:solidFill>
                </a:rPr>
                <a:t>µm</a:t>
              </a:r>
              <a:r>
                <a:rPr lang="fr-FR" sz="1400" dirty="0" smtClean="0"/>
                <a:t>, </a:t>
              </a:r>
              <a:r>
                <a:rPr lang="fr-FR" sz="1400" dirty="0" smtClean="0">
                  <a:solidFill>
                    <a:srgbClr val="FF33CC"/>
                  </a:solidFill>
                </a:rPr>
                <a:t>1 µm</a:t>
              </a:r>
              <a:r>
                <a:rPr lang="fr-FR" sz="1400" dirty="0" smtClean="0"/>
                <a:t>, </a:t>
              </a:r>
              <a:r>
                <a:rPr lang="fr-FR" sz="1400" dirty="0" smtClean="0">
                  <a:solidFill>
                    <a:schemeClr val="accent6"/>
                  </a:solidFill>
                </a:rPr>
                <a:t>10</a:t>
              </a:r>
              <a:r>
                <a:rPr lang="fr-FR" sz="1400" dirty="0"/>
                <a:t> </a:t>
              </a:r>
              <a:r>
                <a:rPr lang="fr-FR" sz="1400" dirty="0">
                  <a:solidFill>
                    <a:schemeClr val="accent6"/>
                  </a:solidFill>
                </a:rPr>
                <a:t>µm</a:t>
              </a:r>
              <a:r>
                <a:rPr lang="fr-FR" sz="1400" dirty="0" smtClean="0"/>
                <a:t>, </a:t>
              </a:r>
              <a:r>
                <a:rPr lang="fr-FR" sz="1400" dirty="0" smtClean="0">
                  <a:solidFill>
                    <a:srgbClr val="FF0000"/>
                  </a:solidFill>
                </a:rPr>
                <a:t>100</a:t>
              </a:r>
              <a:r>
                <a:rPr lang="fr-FR" sz="1400" dirty="0">
                  <a:solidFill>
                    <a:srgbClr val="FF0000"/>
                  </a:solidFill>
                </a:rPr>
                <a:t> </a:t>
              </a:r>
              <a:r>
                <a:rPr lang="fr-FR" sz="1400" dirty="0" smtClean="0">
                  <a:solidFill>
                    <a:srgbClr val="FF0000"/>
                  </a:solidFill>
                </a:rPr>
                <a:t>µm</a:t>
              </a:r>
              <a:r>
                <a:rPr lang="fr-FR" sz="1400" dirty="0" smtClean="0"/>
                <a:t>, 1 mm, </a:t>
              </a:r>
              <a:r>
                <a:rPr lang="fr-FR" sz="1400" dirty="0" smtClean="0">
                  <a:solidFill>
                    <a:srgbClr val="00B0F0"/>
                  </a:solidFill>
                </a:rPr>
                <a:t>1cm</a:t>
              </a:r>
              <a:r>
                <a:rPr lang="fr-FR" sz="1400" dirty="0" smtClean="0"/>
                <a:t>, </a:t>
              </a:r>
              <a:r>
                <a:rPr lang="fr-FR" sz="1400" dirty="0" smtClean="0">
                  <a:solidFill>
                    <a:schemeClr val="bg2">
                      <a:lumMod val="75000"/>
                    </a:schemeClr>
                  </a:solidFill>
                </a:rPr>
                <a:t>10cm</a:t>
              </a:r>
              <a:r>
                <a:rPr lang="fr-FR" sz="1400" dirty="0" smtClean="0"/>
                <a:t> </a:t>
              </a:r>
              <a:endParaRPr lang="fr-FR" sz="1400" dirty="0"/>
            </a:p>
          </p:txBody>
        </p:sp>
      </p:grpSp>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t="52934" r="49653"/>
          <a:stretch/>
        </p:blipFill>
        <p:spPr>
          <a:xfrm>
            <a:off x="4708340" y="1288567"/>
            <a:ext cx="3738230" cy="2633863"/>
          </a:xfrm>
          <a:prstGeom prst="rect">
            <a:avLst/>
          </a:prstGeom>
        </p:spPr>
      </p:pic>
      <p:pic>
        <p:nvPicPr>
          <p:cNvPr id="14" name="Image 13"/>
          <p:cNvPicPr>
            <a:picLocks noChangeAspect="1"/>
          </p:cNvPicPr>
          <p:nvPr/>
        </p:nvPicPr>
        <p:blipFill rotWithShape="1">
          <a:blip r:embed="rId5">
            <a:extLst>
              <a:ext uri="{28A0092B-C50C-407E-A947-70E740481C1C}">
                <a14:useLocalDpi xmlns:a14="http://schemas.microsoft.com/office/drawing/2010/main" val="0"/>
              </a:ext>
            </a:extLst>
          </a:blip>
          <a:srcRect l="5535" t="52154" r="49833"/>
          <a:stretch/>
        </p:blipFill>
        <p:spPr>
          <a:xfrm>
            <a:off x="5125791" y="3952652"/>
            <a:ext cx="3451539" cy="2788716"/>
          </a:xfrm>
          <a:prstGeom prst="rect">
            <a:avLst/>
          </a:prstGeom>
        </p:spPr>
      </p:pic>
      <p:sp>
        <p:nvSpPr>
          <p:cNvPr id="15" name="ZoneTexte 14"/>
          <p:cNvSpPr txBox="1"/>
          <p:nvPr/>
        </p:nvSpPr>
        <p:spPr>
          <a:xfrm>
            <a:off x="1616621" y="1124744"/>
            <a:ext cx="5907707" cy="369332"/>
          </a:xfrm>
          <a:prstGeom prst="rect">
            <a:avLst/>
          </a:prstGeom>
          <a:noFill/>
        </p:spPr>
        <p:txBody>
          <a:bodyPr wrap="square" rtlCol="0">
            <a:spAutoFit/>
          </a:bodyPr>
          <a:lstStyle/>
          <a:p>
            <a:pPr algn="ctr"/>
            <a:r>
              <a:rPr lang="fr-FR" dirty="0" err="1" smtClean="0"/>
              <a:t>Ysard</a:t>
            </a:r>
            <a:r>
              <a:rPr lang="fr-FR" dirty="0" smtClean="0"/>
              <a:t> et al. in </a:t>
            </a:r>
            <a:r>
              <a:rPr lang="fr-FR" dirty="0" err="1" smtClean="0"/>
              <a:t>prep</a:t>
            </a:r>
            <a:endParaRPr lang="fr-FR" dirty="0"/>
          </a:p>
        </p:txBody>
      </p:sp>
      <p:sp>
        <p:nvSpPr>
          <p:cNvPr id="16" name="Text Box 2"/>
          <p:cNvSpPr txBox="1">
            <a:spLocks noChangeArrowheads="1"/>
          </p:cNvSpPr>
          <p:nvPr/>
        </p:nvSpPr>
        <p:spPr bwMode="auto">
          <a:xfrm>
            <a:off x="251520" y="116632"/>
            <a:ext cx="8784976" cy="936104"/>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baseline="0" dirty="0">
                <a:solidFill>
                  <a:srgbClr val="000000"/>
                </a:solidFill>
                <a:latin typeface="Arial"/>
                <a:cs typeface="Arial"/>
              </a:rPr>
              <a:t>WP </a:t>
            </a:r>
            <a:r>
              <a:rPr lang="en-GB" baseline="0" dirty="0" smtClean="0">
                <a:solidFill>
                  <a:srgbClr val="000000"/>
                </a:solidFill>
                <a:latin typeface="Arial"/>
                <a:cs typeface="Arial"/>
              </a:rPr>
              <a:t>3.1 </a:t>
            </a:r>
            <a:r>
              <a:rPr lang="en-GB" baseline="0" dirty="0">
                <a:solidFill>
                  <a:srgbClr val="000000"/>
                </a:solidFill>
                <a:latin typeface="Arial"/>
                <a:cs typeface="Arial"/>
              </a:rPr>
              <a:t>Grain growth effects on optical properties </a:t>
            </a:r>
            <a:endParaRPr lang="en-GB" baseline="0" dirty="0" smtClean="0">
              <a:solidFill>
                <a:srgbClr val="000000"/>
              </a:solidFill>
              <a:latin typeface="Arial"/>
              <a:cs typeface="Arial"/>
            </a:endParaRPr>
          </a:p>
          <a:p>
            <a:pPr algn="ctr" eaLnBrk="1">
              <a:lnSpc>
                <a:spcPct val="110000"/>
              </a:lnSpc>
            </a:pPr>
            <a:r>
              <a:rPr lang="en-GB" baseline="0" dirty="0" smtClean="0">
                <a:solidFill>
                  <a:srgbClr val="000000"/>
                </a:solidFill>
                <a:latin typeface="Arial"/>
                <a:cs typeface="Arial"/>
              </a:rPr>
              <a:t>Example </a:t>
            </a:r>
            <a:r>
              <a:rPr lang="en-GB" baseline="0" dirty="0">
                <a:solidFill>
                  <a:srgbClr val="000000"/>
                </a:solidFill>
                <a:latin typeface="Arial"/>
                <a:cs typeface="Arial"/>
              </a:rPr>
              <a:t>of compact spheres of silicate up to 10 cm in radius</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24</a:t>
            </a:fld>
            <a:endParaRPr lang="fr-FR"/>
          </a:p>
        </p:txBody>
      </p:sp>
    </p:spTree>
    <p:extLst>
      <p:ext uri="{BB962C8B-B14F-4D97-AF65-F5344CB8AC3E}">
        <p14:creationId xmlns:p14="http://schemas.microsoft.com/office/powerpoint/2010/main" val="2180024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3790298198"/>
              </p:ext>
            </p:extLst>
          </p:nvPr>
        </p:nvGraphicFramePr>
        <p:xfrm>
          <a:off x="31113" y="692696"/>
          <a:ext cx="8933375" cy="6072608"/>
        </p:xfrm>
        <a:graphic>
          <a:graphicData uri="http://schemas.openxmlformats.org/presentationml/2006/ole">
            <mc:AlternateContent xmlns:mc="http://schemas.openxmlformats.org/markup-compatibility/2006">
              <mc:Choice xmlns:v="urn:schemas-microsoft-com:vml" Requires="v">
                <p:oleObj spid="_x0000_s17443" name="Document" r:id="rId4" imgW="9398000" imgH="6388100" progId="Word.Document.12">
                  <p:embed/>
                </p:oleObj>
              </mc:Choice>
              <mc:Fallback>
                <p:oleObj name="Document" r:id="rId4" imgW="9398000" imgH="6388100" progId="Word.Document.12">
                  <p:embed/>
                  <p:pic>
                    <p:nvPicPr>
                      <p:cNvPr id="0" name=""/>
                      <p:cNvPicPr/>
                      <p:nvPr/>
                    </p:nvPicPr>
                    <p:blipFill>
                      <a:blip r:embed="rId5"/>
                      <a:stretch>
                        <a:fillRect/>
                      </a:stretch>
                    </p:blipFill>
                    <p:spPr>
                      <a:xfrm>
                        <a:off x="31113" y="692696"/>
                        <a:ext cx="8933375" cy="6072608"/>
                      </a:xfrm>
                      <a:prstGeom prst="rect">
                        <a:avLst/>
                      </a:prstGeom>
                    </p:spPr>
                  </p:pic>
                </p:oleObj>
              </mc:Fallback>
            </mc:AlternateContent>
          </a:graphicData>
        </a:graphic>
      </p:graphicFrame>
      <p:sp>
        <p:nvSpPr>
          <p:cNvPr id="7" name="Espace réservé du numéro de diapositive 6"/>
          <p:cNvSpPr>
            <a:spLocks noGrp="1"/>
          </p:cNvSpPr>
          <p:nvPr>
            <p:ph type="sldNum" sz="quarter" idx="12"/>
          </p:nvPr>
        </p:nvSpPr>
        <p:spPr>
          <a:xfrm>
            <a:off x="6588224" y="6237312"/>
            <a:ext cx="2133600" cy="365125"/>
          </a:xfrm>
        </p:spPr>
        <p:txBody>
          <a:bodyPr/>
          <a:lstStyle/>
          <a:p>
            <a:fld id="{C919858B-083F-48B4-BC72-FA8395439ED8}" type="slidenum">
              <a:rPr lang="fr-FR" smtClean="0"/>
              <a:t>25</a:t>
            </a:fld>
            <a:endParaRPr lang="fr-FR"/>
          </a:p>
        </p:txBody>
      </p:sp>
      <p:sp>
        <p:nvSpPr>
          <p:cNvPr id="16" name="Rectangle 15"/>
          <p:cNvSpPr/>
          <p:nvPr/>
        </p:nvSpPr>
        <p:spPr>
          <a:xfrm>
            <a:off x="872857" y="66690"/>
            <a:ext cx="7692678" cy="553998"/>
          </a:xfrm>
          <a:prstGeom prst="rect">
            <a:avLst/>
          </a:prstGeom>
          <a:solidFill>
            <a:srgbClr val="FFFF00"/>
          </a:solidFill>
          <a:ln>
            <a:solidFill>
              <a:schemeClr val="tx1"/>
            </a:solidFill>
          </a:ln>
        </p:spPr>
        <p:txBody>
          <a:bodyPr wrap="square">
            <a:spAutoFit/>
          </a:bodyPr>
          <a:lstStyle/>
          <a:p>
            <a:pPr algn="ctr">
              <a:lnSpc>
                <a:spcPct val="130000"/>
              </a:lnSpc>
            </a:pPr>
            <a:r>
              <a:rPr lang="fr-FR" sz="2400" dirty="0">
                <a:latin typeface="Arial"/>
                <a:cs typeface="Arial"/>
              </a:rPr>
              <a:t>WP3 </a:t>
            </a:r>
            <a:r>
              <a:rPr lang="fr-FR" sz="2400" dirty="0" smtClean="0">
                <a:latin typeface="Arial"/>
                <a:cs typeface="Arial"/>
              </a:rPr>
              <a:t>(</a:t>
            </a:r>
            <a:r>
              <a:rPr lang="fr-FR" sz="2400" dirty="0" err="1" smtClean="0">
                <a:latin typeface="Arial"/>
                <a:cs typeface="Arial"/>
              </a:rPr>
              <a:t>Modeling</a:t>
            </a:r>
            <a:r>
              <a:rPr lang="fr-FR" sz="2400" dirty="0" smtClean="0">
                <a:latin typeface="Arial"/>
                <a:cs typeface="Arial"/>
              </a:rPr>
              <a:t> &amp; Simulations) : </a:t>
            </a:r>
            <a:r>
              <a:rPr lang="fr-FR" sz="2400" dirty="0" err="1" smtClean="0">
                <a:latin typeface="Arial"/>
                <a:cs typeface="Arial"/>
              </a:rPr>
              <a:t>PDRs</a:t>
            </a:r>
            <a:r>
              <a:rPr lang="fr-FR" sz="2400" dirty="0" smtClean="0">
                <a:latin typeface="Arial"/>
                <a:cs typeface="Arial"/>
              </a:rPr>
              <a:t> &amp; </a:t>
            </a:r>
            <a:r>
              <a:rPr lang="fr-FR" sz="2400" dirty="0" err="1">
                <a:latin typeface="Arial"/>
                <a:cs typeface="Arial"/>
              </a:rPr>
              <a:t>D</a:t>
            </a:r>
            <a:r>
              <a:rPr lang="fr-FR" sz="2400" dirty="0" err="1" smtClean="0">
                <a:latin typeface="Arial"/>
                <a:cs typeface="Arial"/>
              </a:rPr>
              <a:t>isks</a:t>
            </a:r>
            <a:endParaRPr lang="fr-FR" sz="2400" dirty="0">
              <a:latin typeface="Arial"/>
              <a:cs typeface="Arial"/>
            </a:endParaRPr>
          </a:p>
        </p:txBody>
      </p:sp>
      <p:sp>
        <p:nvSpPr>
          <p:cNvPr id="8" name="Ellipse 7"/>
          <p:cNvSpPr/>
          <p:nvPr/>
        </p:nvSpPr>
        <p:spPr>
          <a:xfrm>
            <a:off x="107504" y="3789040"/>
            <a:ext cx="2376264" cy="936104"/>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
        <p:nvSpPr>
          <p:cNvPr id="6" name="Ellipse 5"/>
          <p:cNvSpPr/>
          <p:nvPr/>
        </p:nvSpPr>
        <p:spPr>
          <a:xfrm>
            <a:off x="107504" y="5661248"/>
            <a:ext cx="2088232" cy="432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Tree>
    <p:extLst>
      <p:ext uri="{BB962C8B-B14F-4D97-AF65-F5344CB8AC3E}">
        <p14:creationId xmlns:p14="http://schemas.microsoft.com/office/powerpoint/2010/main" val="33682478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9"/>
          <p:cNvGrpSpPr/>
          <p:nvPr/>
        </p:nvGrpSpPr>
        <p:grpSpPr>
          <a:xfrm>
            <a:off x="6537071" y="235716"/>
            <a:ext cx="2465749" cy="2547919"/>
            <a:chOff x="0" y="0"/>
            <a:chExt cx="3506841" cy="3623704"/>
          </a:xfrm>
        </p:grpSpPr>
        <p:pic>
          <p:nvPicPr>
            <p:cNvPr id="35" name="pasted-image.pdf"/>
            <p:cNvPicPr/>
            <p:nvPr/>
          </p:nvPicPr>
          <p:blipFill>
            <a:blip r:embed="rId2">
              <a:extLst/>
            </a:blip>
            <a:stretch>
              <a:fillRect/>
            </a:stretch>
          </p:blipFill>
          <p:spPr>
            <a:xfrm>
              <a:off x="0" y="0"/>
              <a:ext cx="3506841" cy="3263873"/>
            </a:xfrm>
            <a:prstGeom prst="rect">
              <a:avLst/>
            </a:prstGeom>
            <a:ln w="12700" cap="flat">
              <a:noFill/>
              <a:miter lim="400000"/>
            </a:ln>
            <a:effectLst/>
          </p:spPr>
        </p:pic>
        <p:sp>
          <p:nvSpPr>
            <p:cNvPr id="36" name="Shape 36"/>
            <p:cNvSpPr/>
            <p:nvPr/>
          </p:nvSpPr>
          <p:spPr>
            <a:xfrm>
              <a:off x="1430150" y="3229753"/>
              <a:ext cx="1585451" cy="393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sz="1700">
                  <a:latin typeface="Arial"/>
                  <a:ea typeface="Arial"/>
                  <a:cs typeface="Arial"/>
                  <a:sym typeface="Arial"/>
                </a:defRPr>
              </a:lvl1pPr>
            </a:lstStyle>
            <a:p>
              <a:pPr lvl="0">
                <a:defRPr sz="1800"/>
              </a:pPr>
              <a:r>
                <a:rPr sz="1200" dirty="0"/>
                <a:t>van Boekel+</a:t>
              </a:r>
              <a:r>
                <a:rPr sz="1200" dirty="0" smtClean="0"/>
                <a:t>1</a:t>
              </a:r>
              <a:r>
                <a:rPr lang="fr-FR" sz="1200" dirty="0" smtClean="0"/>
                <a:t>7</a:t>
              </a:r>
              <a:endParaRPr sz="1200" dirty="0"/>
            </a:p>
          </p:txBody>
        </p:sp>
        <p:sp>
          <p:nvSpPr>
            <p:cNvPr id="37" name="Shape 37"/>
            <p:cNvSpPr/>
            <p:nvPr/>
          </p:nvSpPr>
          <p:spPr>
            <a:xfrm>
              <a:off x="719574" y="418821"/>
              <a:ext cx="2121816" cy="393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sz="1700">
                  <a:latin typeface="Arial"/>
                  <a:ea typeface="Arial"/>
                  <a:cs typeface="Arial"/>
                  <a:sym typeface="Arial"/>
                </a:defRPr>
              </a:lvl1pPr>
            </a:lstStyle>
            <a:p>
              <a:pPr lvl="0">
                <a:defRPr sz="1800"/>
              </a:pPr>
              <a:r>
                <a:rPr sz="1200"/>
                <a:t>/VLTSPHERE DPI H</a:t>
              </a:r>
            </a:p>
          </p:txBody>
        </p:sp>
        <p:sp>
          <p:nvSpPr>
            <p:cNvPr id="38" name="Shape 38"/>
            <p:cNvSpPr/>
            <p:nvPr/>
          </p:nvSpPr>
          <p:spPr>
            <a:xfrm>
              <a:off x="719574" y="418821"/>
              <a:ext cx="2140055" cy="393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sz="1700">
                  <a:solidFill>
                    <a:srgbClr val="FFFFFF"/>
                  </a:solidFill>
                  <a:latin typeface="Arial"/>
                  <a:ea typeface="Arial"/>
                  <a:cs typeface="Arial"/>
                  <a:sym typeface="Arial"/>
                </a:defRPr>
              </a:lvl1pPr>
            </a:lstStyle>
            <a:p>
              <a:pPr lvl="0">
                <a:defRPr sz="1800">
                  <a:solidFill>
                    <a:srgbClr val="000000"/>
                  </a:solidFill>
                </a:defRPr>
              </a:pPr>
              <a:r>
                <a:rPr sz="1200"/>
                <a:t>VLT/SPHERE DPI H</a:t>
              </a:r>
            </a:p>
          </p:txBody>
        </p:sp>
      </p:grpSp>
      <p:grpSp>
        <p:nvGrpSpPr>
          <p:cNvPr id="42" name="Group 42"/>
          <p:cNvGrpSpPr/>
          <p:nvPr/>
        </p:nvGrpSpPr>
        <p:grpSpPr>
          <a:xfrm>
            <a:off x="6451486" y="3947487"/>
            <a:ext cx="2636918" cy="1944630"/>
            <a:chOff x="0" y="0"/>
            <a:chExt cx="3750281" cy="2765694"/>
          </a:xfrm>
        </p:grpSpPr>
        <p:pic>
          <p:nvPicPr>
            <p:cNvPr id="40" name="pasted-image.pdf"/>
            <p:cNvPicPr/>
            <p:nvPr/>
          </p:nvPicPr>
          <p:blipFill>
            <a:blip r:embed="rId3">
              <a:extLst/>
            </a:blip>
            <a:stretch>
              <a:fillRect/>
            </a:stretch>
          </p:blipFill>
          <p:spPr>
            <a:xfrm>
              <a:off x="0" y="0"/>
              <a:ext cx="3750282" cy="2765695"/>
            </a:xfrm>
            <a:prstGeom prst="rect">
              <a:avLst/>
            </a:prstGeom>
            <a:ln w="12700" cap="flat">
              <a:noFill/>
              <a:miter lim="400000"/>
            </a:ln>
            <a:effectLst/>
          </p:spPr>
        </p:pic>
        <p:sp>
          <p:nvSpPr>
            <p:cNvPr id="41" name="Shape 41"/>
            <p:cNvSpPr/>
            <p:nvPr/>
          </p:nvSpPr>
          <p:spPr>
            <a:xfrm flipV="1">
              <a:off x="1925940" y="1944389"/>
              <a:ext cx="1" cy="109667"/>
            </a:xfrm>
            <a:prstGeom prst="line">
              <a:avLst/>
            </a:prstGeom>
            <a:noFill/>
            <a:ln w="25400" cap="flat">
              <a:solidFill>
                <a:srgbClr val="009B73"/>
              </a:solidFill>
              <a:prstDash val="solid"/>
              <a:bevel/>
              <a:headEnd type="triangle" w="med" len="sm"/>
              <a:tailEnd type="triangle" w="med" len="sm"/>
            </a:ln>
            <a:effectLst>
              <a:outerShdw blurRad="38100" dist="20000" dir="5400000" rotWithShape="0">
                <a:srgbClr val="000000">
                  <a:alpha val="38000"/>
                </a:srgbClr>
              </a:outerShdw>
            </a:effectLst>
          </p:spPr>
          <p:txBody>
            <a:bodyPr wrap="square" lIns="46799" tIns="46799" rIns="46799" bIns="46799" numCol="1" anchor="t">
              <a:noAutofit/>
            </a:bodyPr>
            <a:lstStyle/>
            <a:p>
              <a:pPr defTabSz="321457">
                <a:defRPr sz="1200">
                  <a:latin typeface="Helvetica"/>
                  <a:ea typeface="Helvetica"/>
                  <a:cs typeface="Helvetica"/>
                  <a:sym typeface="Helvetica"/>
                </a:defRPr>
              </a:pPr>
              <a:endParaRPr/>
            </a:p>
          </p:txBody>
        </p:sp>
      </p:grpSp>
      <p:sp>
        <p:nvSpPr>
          <p:cNvPr id="43" name="Shape 43"/>
          <p:cNvSpPr/>
          <p:nvPr/>
        </p:nvSpPr>
        <p:spPr>
          <a:xfrm>
            <a:off x="251521" y="1412776"/>
            <a:ext cx="5832648" cy="5027334"/>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lvl="0" algn="just">
              <a:defRPr sz="1800"/>
            </a:pPr>
            <a:endParaRPr sz="2000" dirty="0"/>
          </a:p>
          <a:p>
            <a:pPr lvl="0" algn="just">
              <a:defRPr sz="1800"/>
            </a:pPr>
            <a:r>
              <a:rPr sz="2000" dirty="0" smtClean="0"/>
              <a:t>R</a:t>
            </a:r>
            <a:r>
              <a:rPr sz="2000" dirty="0"/>
              <a:t>. </a:t>
            </a:r>
            <a:r>
              <a:rPr sz="2000" dirty="0" smtClean="0"/>
              <a:t>Brauer</a:t>
            </a:r>
            <a:r>
              <a:rPr lang="fr-FR" sz="2000" dirty="0" smtClean="0"/>
              <a:t> </a:t>
            </a:r>
            <a:r>
              <a:rPr sz="2000" dirty="0" smtClean="0"/>
              <a:t>currently </a:t>
            </a:r>
            <a:r>
              <a:rPr sz="2000" dirty="0"/>
              <a:t>being trained on THEMIS-</a:t>
            </a:r>
            <a:r>
              <a:rPr sz="2000" dirty="0" smtClean="0"/>
              <a:t>DustE</a:t>
            </a:r>
            <a:r>
              <a:rPr lang="fr-FR" sz="2000" dirty="0" smtClean="0"/>
              <a:t>m</a:t>
            </a:r>
          </a:p>
          <a:p>
            <a:pPr lvl="0" algn="just">
              <a:defRPr sz="1800"/>
            </a:pPr>
            <a:r>
              <a:rPr lang="fr-FR" sz="2000" dirty="0" smtClean="0"/>
              <a:t> </a:t>
            </a:r>
          </a:p>
          <a:p>
            <a:pPr lvl="0" algn="just">
              <a:defRPr sz="1800"/>
            </a:pPr>
            <a:r>
              <a:rPr lang="fr-FR" sz="2000" dirty="0" err="1" smtClean="0"/>
              <a:t>Then</a:t>
            </a:r>
            <a:r>
              <a:rPr lang="fr-FR" sz="2000" dirty="0" smtClean="0"/>
              <a:t> </a:t>
            </a:r>
            <a:r>
              <a:rPr lang="fr-FR" sz="2000" dirty="0" err="1" smtClean="0"/>
              <a:t>coupling</a:t>
            </a:r>
            <a:r>
              <a:rPr lang="fr-FR" sz="2000" dirty="0" smtClean="0"/>
              <a:t> </a:t>
            </a:r>
            <a:r>
              <a:rPr lang="fr-FR" sz="2000" dirty="0" err="1" smtClean="0"/>
              <a:t>with</a:t>
            </a:r>
            <a:r>
              <a:rPr lang="fr-FR" sz="2000" dirty="0" smtClean="0"/>
              <a:t> a radiative transfert code (MCFOST</a:t>
            </a:r>
            <a:r>
              <a:rPr lang="fr-FR" sz="2000" dirty="0" smtClean="0"/>
              <a:t>)</a:t>
            </a:r>
          </a:p>
          <a:p>
            <a:pPr lvl="0" algn="just">
              <a:defRPr sz="1800"/>
            </a:pPr>
            <a:endParaRPr lang="fr-FR" sz="2000" dirty="0"/>
          </a:p>
          <a:p>
            <a:pPr marL="342900" lvl="0" indent="-342900" algn="just">
              <a:buFont typeface="Wingdings" charset="0"/>
              <a:buChar char="à"/>
              <a:defRPr sz="1800"/>
            </a:pPr>
            <a:r>
              <a:rPr lang="fr-FR" sz="2000" dirty="0" smtClean="0"/>
              <a:t>Model </a:t>
            </a:r>
            <a:r>
              <a:rPr lang="fr-FR" sz="2000" dirty="0" err="1" smtClean="0"/>
              <a:t>adjusted</a:t>
            </a:r>
            <a:r>
              <a:rPr lang="fr-FR" sz="2000" dirty="0" smtClean="0"/>
              <a:t> on </a:t>
            </a:r>
            <a:r>
              <a:rPr lang="fr-FR" sz="2000" dirty="0" err="1" smtClean="0"/>
              <a:t>current</a:t>
            </a:r>
            <a:r>
              <a:rPr lang="fr-FR" sz="2000" dirty="0" smtClean="0"/>
              <a:t> observations, </a:t>
            </a:r>
            <a:r>
              <a:rPr lang="fr-FR" sz="2000" dirty="0" err="1" smtClean="0"/>
              <a:t>used</a:t>
            </a:r>
            <a:r>
              <a:rPr lang="fr-FR" sz="2000" dirty="0" smtClean="0"/>
              <a:t> to </a:t>
            </a:r>
            <a:r>
              <a:rPr lang="fr-FR" sz="2000" dirty="0" err="1" smtClean="0"/>
              <a:t>compute</a:t>
            </a:r>
            <a:r>
              <a:rPr lang="fr-FR" sz="2000" dirty="0" smtClean="0"/>
              <a:t> simulations </a:t>
            </a:r>
            <a:r>
              <a:rPr lang="fr-FR" sz="2000" dirty="0" smtClean="0"/>
              <a:t>of JWST </a:t>
            </a:r>
            <a:r>
              <a:rPr lang="fr-FR" sz="2000" dirty="0" smtClean="0"/>
              <a:t>observations</a:t>
            </a:r>
          </a:p>
          <a:p>
            <a:pPr marL="342900" lvl="0" indent="-342900" algn="just">
              <a:buFont typeface="Wingdings" charset="0"/>
              <a:buChar char="à"/>
              <a:defRPr sz="1800"/>
            </a:pPr>
            <a:endParaRPr lang="fr-FR" sz="2000" dirty="0"/>
          </a:p>
          <a:p>
            <a:pPr lvl="0" algn="just">
              <a:defRPr sz="1800"/>
            </a:pPr>
            <a:r>
              <a:rPr lang="fr-FR" sz="2000" i="1" dirty="0"/>
              <a:t>JWST/MIRIM-4QPM </a:t>
            </a:r>
            <a:r>
              <a:rPr lang="fr-FR" sz="2000" i="1" dirty="0" err="1"/>
              <a:t>coronagraphs</a:t>
            </a:r>
            <a:r>
              <a:rPr lang="fr-FR" sz="2000" i="1" dirty="0"/>
              <a:t> data end-to-end simulator </a:t>
            </a:r>
            <a:r>
              <a:rPr lang="fr-FR" sz="2000" i="1" dirty="0" err="1"/>
              <a:t>fully</a:t>
            </a:r>
            <a:r>
              <a:rPr lang="fr-FR" sz="2000" i="1" dirty="0"/>
              <a:t> </a:t>
            </a:r>
            <a:r>
              <a:rPr lang="fr-FR" sz="2000" i="1" dirty="0" err="1"/>
              <a:t>functional</a:t>
            </a:r>
            <a:r>
              <a:rPr lang="fr-FR" sz="2000" i="1" dirty="0"/>
              <a:t> </a:t>
            </a:r>
          </a:p>
          <a:p>
            <a:pPr lvl="0" algn="just">
              <a:defRPr sz="1800"/>
            </a:pPr>
            <a:endParaRPr lang="fr-FR" sz="2000" i="1" dirty="0"/>
          </a:p>
          <a:p>
            <a:pPr lvl="0" algn="just">
              <a:defRPr sz="1800"/>
            </a:pPr>
            <a:r>
              <a:rPr lang="fr-FR" sz="2000" i="1" dirty="0"/>
              <a:t>Test-case on GTO TW </a:t>
            </a:r>
            <a:r>
              <a:rPr lang="fr-FR" sz="2000" i="1" dirty="0" err="1"/>
              <a:t>Hya</a:t>
            </a:r>
            <a:r>
              <a:rPr lang="fr-FR" sz="2000" i="1" dirty="0"/>
              <a:t> </a:t>
            </a:r>
            <a:r>
              <a:rPr lang="fr-FR" sz="2000" i="1" dirty="0" err="1"/>
              <a:t>forthcoming</a:t>
            </a:r>
            <a:r>
              <a:rPr lang="fr-FR" sz="2000" i="1" dirty="0"/>
              <a:t> observations</a:t>
            </a:r>
          </a:p>
          <a:p>
            <a:pPr lvl="0" algn="just">
              <a:defRPr sz="1800"/>
            </a:pPr>
            <a:r>
              <a:rPr lang="fr-FR" sz="2000" i="1" dirty="0" err="1"/>
              <a:t>demonstrates</a:t>
            </a:r>
            <a:r>
              <a:rPr lang="fr-FR" sz="2000" i="1" dirty="0"/>
              <a:t> the </a:t>
            </a:r>
            <a:r>
              <a:rPr lang="fr-FR" sz="2000" i="1" dirty="0" err="1"/>
              <a:t>ability</a:t>
            </a:r>
            <a:r>
              <a:rPr lang="fr-FR" sz="2000" i="1" dirty="0"/>
              <a:t> to </a:t>
            </a:r>
            <a:r>
              <a:rPr lang="fr-FR" sz="2000" i="1" dirty="0" err="1"/>
              <a:t>detect</a:t>
            </a:r>
            <a:r>
              <a:rPr lang="fr-FR" sz="2000" i="1" dirty="0"/>
              <a:t> gaps in PP </a:t>
            </a:r>
            <a:r>
              <a:rPr lang="fr-FR" sz="2000" i="1" dirty="0" err="1"/>
              <a:t>disk</a:t>
            </a:r>
            <a:r>
              <a:rPr lang="fr-FR" sz="2000" i="1" dirty="0"/>
              <a:t> </a:t>
            </a:r>
            <a:r>
              <a:rPr lang="fr-FR" sz="2000" i="1" dirty="0" err="1"/>
              <a:t>using</a:t>
            </a:r>
            <a:r>
              <a:rPr lang="fr-FR" sz="2000" i="1" dirty="0"/>
              <a:t> MIRI</a:t>
            </a:r>
          </a:p>
          <a:p>
            <a:pPr lvl="0" algn="just">
              <a:defRPr sz="1800"/>
            </a:pPr>
            <a:r>
              <a:rPr lang="fr-FR" sz="2000" dirty="0" smtClean="0"/>
              <a:t> </a:t>
            </a:r>
            <a:r>
              <a:rPr lang="fr-FR" sz="2000" dirty="0" smtClean="0"/>
              <a:t/>
            </a:r>
            <a:br>
              <a:rPr lang="fr-FR" sz="2000" dirty="0" smtClean="0"/>
            </a:br>
            <a:endParaRPr sz="2200" dirty="0"/>
          </a:p>
        </p:txBody>
      </p:sp>
      <p:sp>
        <p:nvSpPr>
          <p:cNvPr id="44" name="Shape 44"/>
          <p:cNvSpPr/>
          <p:nvPr/>
        </p:nvSpPr>
        <p:spPr>
          <a:xfrm>
            <a:off x="6624126" y="5823629"/>
            <a:ext cx="2291636" cy="67229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defRPr sz="1900" i="1">
                <a:latin typeface="Times New Roman"/>
                <a:ea typeface="Times New Roman"/>
                <a:cs typeface="Times New Roman"/>
                <a:sym typeface="Times New Roman"/>
              </a:defRPr>
            </a:lvl1pPr>
          </a:lstStyle>
          <a:p>
            <a:pPr lvl="0">
              <a:defRPr sz="1800" i="0"/>
            </a:pPr>
            <a:r>
              <a:rPr sz="1300"/>
              <a:t>True (blue) and observed profiles (red) using JWST/MIRI of TW Hya PP disk at 10.65 um</a:t>
            </a:r>
          </a:p>
        </p:txBody>
      </p:sp>
      <p:sp>
        <p:nvSpPr>
          <p:cNvPr id="45" name="Shape 45"/>
          <p:cNvSpPr/>
          <p:nvPr/>
        </p:nvSpPr>
        <p:spPr>
          <a:xfrm>
            <a:off x="6624126" y="2772559"/>
            <a:ext cx="2291636" cy="87235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defRPr sz="1900" i="1">
                <a:latin typeface="Times New Roman"/>
                <a:ea typeface="Times New Roman"/>
                <a:cs typeface="Times New Roman"/>
                <a:sym typeface="Times New Roman"/>
              </a:defRPr>
            </a:lvl1pPr>
          </a:lstStyle>
          <a:p>
            <a:pPr lvl="0">
              <a:defRPr sz="1800" i="0"/>
            </a:pPr>
            <a:r>
              <a:rPr sz="1300"/>
              <a:t>TW Hya image obtained by VLT/SPHERE instrument. Gaps seen in this image are used as inputs for JWST observations modeling</a:t>
            </a:r>
          </a:p>
        </p:txBody>
      </p:sp>
      <p:sp>
        <p:nvSpPr>
          <p:cNvPr id="13" name="Text Box 2"/>
          <p:cNvSpPr txBox="1">
            <a:spLocks noChangeArrowheads="1"/>
          </p:cNvSpPr>
          <p:nvPr/>
        </p:nvSpPr>
        <p:spPr bwMode="auto">
          <a:xfrm>
            <a:off x="251520" y="116632"/>
            <a:ext cx="5544616" cy="1080120"/>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sz="2000" baseline="0" dirty="0">
                <a:solidFill>
                  <a:srgbClr val="000000"/>
                </a:solidFill>
                <a:latin typeface="Arial"/>
                <a:cs typeface="Arial"/>
              </a:rPr>
              <a:t>WP </a:t>
            </a:r>
            <a:r>
              <a:rPr lang="en-GB" sz="2000" baseline="0" dirty="0" smtClean="0">
                <a:solidFill>
                  <a:srgbClr val="000000"/>
                </a:solidFill>
                <a:latin typeface="Arial"/>
                <a:cs typeface="Arial"/>
              </a:rPr>
              <a:t>3.3 Simulation of JWST observations: </a:t>
            </a:r>
            <a:r>
              <a:rPr lang="en-GB" sz="2000" baseline="0" dirty="0" err="1">
                <a:solidFill>
                  <a:srgbClr val="000000"/>
                </a:solidFill>
                <a:latin typeface="Arial"/>
                <a:cs typeface="Arial"/>
              </a:rPr>
              <a:t>P</a:t>
            </a:r>
            <a:r>
              <a:rPr lang="en-GB" sz="2000" baseline="0" dirty="0" err="1" smtClean="0">
                <a:solidFill>
                  <a:srgbClr val="000000"/>
                </a:solidFill>
                <a:latin typeface="Arial"/>
                <a:cs typeface="Arial"/>
              </a:rPr>
              <a:t>rotoplanetary</a:t>
            </a:r>
            <a:r>
              <a:rPr lang="en-GB" sz="2000" baseline="0" dirty="0" smtClean="0">
                <a:solidFill>
                  <a:srgbClr val="000000"/>
                </a:solidFill>
                <a:latin typeface="Arial"/>
                <a:cs typeface="Arial"/>
              </a:rPr>
              <a:t> disks</a:t>
            </a:r>
          </a:p>
          <a:p>
            <a:pPr algn="ctr" eaLnBrk="1">
              <a:lnSpc>
                <a:spcPct val="110000"/>
              </a:lnSpc>
            </a:pPr>
            <a:r>
              <a:rPr lang="en-GB" sz="2000" baseline="0" dirty="0" smtClean="0">
                <a:solidFill>
                  <a:srgbClr val="000000"/>
                </a:solidFill>
                <a:latin typeface="Arial"/>
                <a:cs typeface="Arial"/>
              </a:rPr>
              <a:t>R. </a:t>
            </a:r>
            <a:r>
              <a:rPr lang="en-GB" sz="2000" baseline="0" dirty="0" err="1" smtClean="0">
                <a:solidFill>
                  <a:srgbClr val="000000"/>
                </a:solidFill>
                <a:latin typeface="Arial"/>
                <a:cs typeface="Arial"/>
              </a:rPr>
              <a:t>Brauer</a:t>
            </a:r>
            <a:r>
              <a:rPr lang="en-GB" sz="2000" baseline="0" dirty="0" smtClean="0">
                <a:solidFill>
                  <a:srgbClr val="000000"/>
                </a:solidFill>
                <a:latin typeface="Arial"/>
                <a:cs typeface="Arial"/>
              </a:rPr>
              <a:t>, post-doc (2017-2019)</a:t>
            </a:r>
            <a:endParaRPr lang="en-GB" sz="2000" baseline="0" dirty="0">
              <a:solidFill>
                <a:srgbClr val="000000"/>
              </a:solidFill>
              <a:latin typeface="Arial"/>
              <a:cs typeface="Arial"/>
            </a:endParaRPr>
          </a:p>
        </p:txBody>
      </p:sp>
    </p:spTree>
    <p:extLst>
      <p:ext uri="{BB962C8B-B14F-4D97-AF65-F5344CB8AC3E}">
        <p14:creationId xmlns:p14="http://schemas.microsoft.com/office/powerpoint/2010/main" val="28844754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ext uri="{D42A27DB-BD31-4B8C-83A1-F6EECF244321}">
                <p14:modId xmlns:p14="http://schemas.microsoft.com/office/powerpoint/2010/main" val="1356201433"/>
              </p:ext>
            </p:extLst>
          </p:nvPr>
        </p:nvGraphicFramePr>
        <p:xfrm>
          <a:off x="31113" y="692696"/>
          <a:ext cx="8933375" cy="6072608"/>
        </p:xfrm>
        <a:graphic>
          <a:graphicData uri="http://schemas.openxmlformats.org/presentationml/2006/ole">
            <mc:AlternateContent xmlns:mc="http://schemas.openxmlformats.org/markup-compatibility/2006">
              <mc:Choice xmlns:v="urn:schemas-microsoft-com:vml" Requires="v">
                <p:oleObj spid="_x0000_s15396" name="Document" r:id="rId4" imgW="9398000" imgH="6388100" progId="Word.Document.12">
                  <p:embed/>
                </p:oleObj>
              </mc:Choice>
              <mc:Fallback>
                <p:oleObj name="Document" r:id="rId4" imgW="9398000" imgH="6388100" progId="Word.Document.12">
                  <p:embed/>
                  <p:pic>
                    <p:nvPicPr>
                      <p:cNvPr id="0" name=""/>
                      <p:cNvPicPr/>
                      <p:nvPr/>
                    </p:nvPicPr>
                    <p:blipFill>
                      <a:blip r:embed="rId5"/>
                      <a:stretch>
                        <a:fillRect/>
                      </a:stretch>
                    </p:blipFill>
                    <p:spPr>
                      <a:xfrm>
                        <a:off x="31113" y="692696"/>
                        <a:ext cx="8933375" cy="6072608"/>
                      </a:xfrm>
                      <a:prstGeom prst="rect">
                        <a:avLst/>
                      </a:prstGeom>
                    </p:spPr>
                  </p:pic>
                </p:oleObj>
              </mc:Fallback>
            </mc:AlternateContent>
          </a:graphicData>
        </a:graphic>
      </p:graphicFrame>
      <p:sp>
        <p:nvSpPr>
          <p:cNvPr id="7" name="Espace réservé du numéro de diapositive 6"/>
          <p:cNvSpPr>
            <a:spLocks noGrp="1"/>
          </p:cNvSpPr>
          <p:nvPr>
            <p:ph type="sldNum" sz="quarter" idx="12"/>
          </p:nvPr>
        </p:nvSpPr>
        <p:spPr>
          <a:xfrm>
            <a:off x="6588224" y="6237312"/>
            <a:ext cx="2133600" cy="365125"/>
          </a:xfrm>
        </p:spPr>
        <p:txBody>
          <a:bodyPr/>
          <a:lstStyle/>
          <a:p>
            <a:fld id="{C919858B-083F-48B4-BC72-FA8395439ED8}" type="slidenum">
              <a:rPr lang="fr-FR" smtClean="0"/>
              <a:t>27</a:t>
            </a:fld>
            <a:endParaRPr lang="fr-FR"/>
          </a:p>
        </p:txBody>
      </p:sp>
      <p:sp>
        <p:nvSpPr>
          <p:cNvPr id="16" name="Rectangle 15"/>
          <p:cNvSpPr/>
          <p:nvPr/>
        </p:nvSpPr>
        <p:spPr>
          <a:xfrm>
            <a:off x="872857" y="66690"/>
            <a:ext cx="7692678" cy="553998"/>
          </a:xfrm>
          <a:prstGeom prst="rect">
            <a:avLst/>
          </a:prstGeom>
          <a:solidFill>
            <a:srgbClr val="FFFF00"/>
          </a:solidFill>
          <a:ln>
            <a:solidFill>
              <a:schemeClr val="tx1"/>
            </a:solidFill>
          </a:ln>
        </p:spPr>
        <p:txBody>
          <a:bodyPr wrap="square">
            <a:spAutoFit/>
          </a:bodyPr>
          <a:lstStyle/>
          <a:p>
            <a:pPr algn="ctr">
              <a:lnSpc>
                <a:spcPct val="130000"/>
              </a:lnSpc>
            </a:pPr>
            <a:r>
              <a:rPr lang="fr-FR" sz="2400" dirty="0">
                <a:latin typeface="Arial"/>
                <a:cs typeface="Arial"/>
              </a:rPr>
              <a:t>WP3 </a:t>
            </a:r>
            <a:r>
              <a:rPr lang="fr-FR" sz="2400" dirty="0" smtClean="0">
                <a:latin typeface="Arial"/>
                <a:cs typeface="Arial"/>
              </a:rPr>
              <a:t>(</a:t>
            </a:r>
            <a:r>
              <a:rPr lang="fr-FR" sz="2400" dirty="0" err="1" smtClean="0">
                <a:latin typeface="Arial"/>
                <a:cs typeface="Arial"/>
              </a:rPr>
              <a:t>Modeling</a:t>
            </a:r>
            <a:r>
              <a:rPr lang="fr-FR" sz="2400" dirty="0" smtClean="0">
                <a:latin typeface="Arial"/>
                <a:cs typeface="Arial"/>
              </a:rPr>
              <a:t> &amp; Simulations) : </a:t>
            </a:r>
            <a:r>
              <a:rPr lang="fr-FR" sz="2400" dirty="0" err="1" smtClean="0">
                <a:latin typeface="Arial"/>
                <a:cs typeface="Arial"/>
              </a:rPr>
              <a:t>PDRs</a:t>
            </a:r>
            <a:r>
              <a:rPr lang="fr-FR" sz="2400" dirty="0" smtClean="0">
                <a:latin typeface="Arial"/>
                <a:cs typeface="Arial"/>
              </a:rPr>
              <a:t> &amp; </a:t>
            </a:r>
            <a:r>
              <a:rPr lang="fr-FR" sz="2400" dirty="0" err="1">
                <a:latin typeface="Arial"/>
                <a:cs typeface="Arial"/>
              </a:rPr>
              <a:t>D</a:t>
            </a:r>
            <a:r>
              <a:rPr lang="fr-FR" sz="2400" dirty="0" err="1" smtClean="0">
                <a:latin typeface="Arial"/>
                <a:cs typeface="Arial"/>
              </a:rPr>
              <a:t>isks</a:t>
            </a:r>
            <a:endParaRPr lang="fr-FR" sz="2400" dirty="0">
              <a:latin typeface="Arial"/>
              <a:cs typeface="Arial"/>
            </a:endParaRPr>
          </a:p>
        </p:txBody>
      </p:sp>
      <p:sp>
        <p:nvSpPr>
          <p:cNvPr id="8" name="Ellipse 7"/>
          <p:cNvSpPr/>
          <p:nvPr/>
        </p:nvSpPr>
        <p:spPr>
          <a:xfrm>
            <a:off x="251520" y="4221088"/>
            <a:ext cx="2088232" cy="432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Tree>
    <p:extLst>
      <p:ext uri="{BB962C8B-B14F-4D97-AF65-F5344CB8AC3E}">
        <p14:creationId xmlns:p14="http://schemas.microsoft.com/office/powerpoint/2010/main" val="10876928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p:cNvPicPr/>
          <p:nvPr/>
        </p:nvPicPr>
        <p:blipFill>
          <a:blip r:embed="rId2"/>
          <a:srcRect l="7467" r="68943"/>
          <a:stretch/>
        </p:blipFill>
        <p:spPr>
          <a:xfrm>
            <a:off x="5802161" y="1244290"/>
            <a:ext cx="3341272" cy="3815825"/>
          </a:xfrm>
          <a:prstGeom prst="rect">
            <a:avLst/>
          </a:prstGeom>
          <a:ln>
            <a:noFill/>
          </a:ln>
        </p:spPr>
      </p:pic>
      <p:pic>
        <p:nvPicPr>
          <p:cNvPr id="40" name="Image 39"/>
          <p:cNvPicPr/>
          <p:nvPr/>
        </p:nvPicPr>
        <p:blipFill>
          <a:blip r:embed="rId3"/>
          <a:srcRect l="6782" r="67249"/>
          <a:stretch/>
        </p:blipFill>
        <p:spPr>
          <a:xfrm>
            <a:off x="4230144" y="640307"/>
            <a:ext cx="1797664" cy="5308973"/>
          </a:xfrm>
          <a:prstGeom prst="rect">
            <a:avLst/>
          </a:prstGeom>
          <a:ln>
            <a:noFill/>
          </a:ln>
        </p:spPr>
      </p:pic>
      <p:pic>
        <p:nvPicPr>
          <p:cNvPr id="41" name="Image 40"/>
          <p:cNvPicPr/>
          <p:nvPr/>
        </p:nvPicPr>
        <p:blipFill>
          <a:blip r:embed="rId4"/>
          <a:stretch/>
        </p:blipFill>
        <p:spPr>
          <a:xfrm>
            <a:off x="107504" y="1052736"/>
            <a:ext cx="4147200" cy="4155800"/>
          </a:xfrm>
          <a:prstGeom prst="rect">
            <a:avLst/>
          </a:prstGeom>
          <a:ln>
            <a:noFill/>
          </a:ln>
        </p:spPr>
      </p:pic>
      <p:sp>
        <p:nvSpPr>
          <p:cNvPr id="42" name="Line 1"/>
          <p:cNvSpPr/>
          <p:nvPr/>
        </p:nvSpPr>
        <p:spPr>
          <a:xfrm flipV="1">
            <a:off x="0" y="1005230"/>
            <a:ext cx="3981312" cy="3888980"/>
          </a:xfrm>
          <a:prstGeom prst="line">
            <a:avLst/>
          </a:prstGeom>
          <a:ln w="38160">
            <a:solidFill>
              <a:srgbClr val="00CC00"/>
            </a:solidFill>
            <a:round/>
          </a:ln>
        </p:spPr>
        <p:style>
          <a:lnRef idx="0">
            <a:scrgbClr r="0" g="0" b="0"/>
          </a:lnRef>
          <a:fillRef idx="0">
            <a:scrgbClr r="0" g="0" b="0"/>
          </a:fillRef>
          <a:effectRef idx="0">
            <a:scrgbClr r="0" g="0" b="0"/>
          </a:effectRef>
          <a:fontRef idx="minor"/>
        </p:style>
      </p:sp>
      <p:sp>
        <p:nvSpPr>
          <p:cNvPr id="43" name="Line 2"/>
          <p:cNvSpPr/>
          <p:nvPr/>
        </p:nvSpPr>
        <p:spPr>
          <a:xfrm flipV="1">
            <a:off x="165888" y="1244291"/>
            <a:ext cx="3981312" cy="3897471"/>
          </a:xfrm>
          <a:prstGeom prst="line">
            <a:avLst/>
          </a:prstGeom>
          <a:ln w="38160">
            <a:solidFill>
              <a:srgbClr val="00CC00"/>
            </a:solidFill>
            <a:round/>
          </a:ln>
        </p:spPr>
        <p:style>
          <a:lnRef idx="0">
            <a:scrgbClr r="0" g="0" b="0"/>
          </a:lnRef>
          <a:fillRef idx="0">
            <a:scrgbClr r="0" g="0" b="0"/>
          </a:fillRef>
          <a:effectRef idx="0">
            <a:scrgbClr r="0" g="0" b="0"/>
          </a:effectRef>
          <a:fontRef idx="minor"/>
        </p:style>
      </p:sp>
      <p:sp>
        <p:nvSpPr>
          <p:cNvPr id="44" name="CustomShape 3"/>
          <p:cNvSpPr/>
          <p:nvPr/>
        </p:nvSpPr>
        <p:spPr>
          <a:xfrm>
            <a:off x="1808114" y="2853704"/>
            <a:ext cx="497664" cy="497716"/>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45" name="CustomShape 4"/>
          <p:cNvSpPr/>
          <p:nvPr/>
        </p:nvSpPr>
        <p:spPr>
          <a:xfrm>
            <a:off x="1849586" y="2895180"/>
            <a:ext cx="414720" cy="414764"/>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46" name="CustomShape 5"/>
          <p:cNvSpPr/>
          <p:nvPr/>
        </p:nvSpPr>
        <p:spPr>
          <a:xfrm>
            <a:off x="1891058" y="2936656"/>
            <a:ext cx="331776" cy="33181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47" name="CustomShape 6"/>
          <p:cNvSpPr/>
          <p:nvPr/>
        </p:nvSpPr>
        <p:spPr>
          <a:xfrm>
            <a:off x="1932530" y="2978133"/>
            <a:ext cx="248832" cy="248858"/>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48" name="CustomShape 7"/>
          <p:cNvSpPr/>
          <p:nvPr/>
        </p:nvSpPr>
        <p:spPr>
          <a:xfrm>
            <a:off x="1974002" y="3019609"/>
            <a:ext cx="165888" cy="165905"/>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49" name="CustomShape 8"/>
          <p:cNvSpPr/>
          <p:nvPr/>
        </p:nvSpPr>
        <p:spPr>
          <a:xfrm>
            <a:off x="82944" y="1592757"/>
            <a:ext cx="165888" cy="149250"/>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50" name="Line 9"/>
          <p:cNvSpPr/>
          <p:nvPr/>
        </p:nvSpPr>
        <p:spPr>
          <a:xfrm>
            <a:off x="6884352" y="1161338"/>
            <a:ext cx="0" cy="912480"/>
          </a:xfrm>
          <a:prstGeom prst="line">
            <a:avLst/>
          </a:prstGeom>
          <a:ln w="38160">
            <a:solidFill>
              <a:srgbClr val="FF3333"/>
            </a:solidFill>
            <a:round/>
            <a:tailEnd type="triangle" w="med" len="med"/>
          </a:ln>
        </p:spPr>
        <p:style>
          <a:lnRef idx="0">
            <a:scrgbClr r="0" g="0" b="0"/>
          </a:lnRef>
          <a:fillRef idx="0">
            <a:scrgbClr r="0" g="0" b="0"/>
          </a:fillRef>
          <a:effectRef idx="0">
            <a:scrgbClr r="0" g="0" b="0"/>
          </a:effectRef>
          <a:fontRef idx="minor"/>
        </p:style>
      </p:sp>
      <p:sp>
        <p:nvSpPr>
          <p:cNvPr id="51" name="Line 10"/>
          <p:cNvSpPr/>
          <p:nvPr/>
        </p:nvSpPr>
        <p:spPr>
          <a:xfrm>
            <a:off x="8875008" y="3152203"/>
            <a:ext cx="0" cy="912480"/>
          </a:xfrm>
          <a:prstGeom prst="line">
            <a:avLst/>
          </a:prstGeom>
          <a:ln w="38160">
            <a:solidFill>
              <a:srgbClr val="B2B2B2"/>
            </a:solidFill>
            <a:round/>
            <a:tailEnd type="triangle" w="med" len="med"/>
          </a:ln>
        </p:spPr>
        <p:style>
          <a:lnRef idx="0">
            <a:scrgbClr r="0" g="0" b="0"/>
          </a:lnRef>
          <a:fillRef idx="0">
            <a:scrgbClr r="0" g="0" b="0"/>
          </a:fillRef>
          <a:effectRef idx="0">
            <a:scrgbClr r="0" g="0" b="0"/>
          </a:effectRef>
          <a:fontRef idx="minor"/>
        </p:style>
      </p:sp>
      <p:sp>
        <p:nvSpPr>
          <p:cNvPr id="52" name="Line 11"/>
          <p:cNvSpPr/>
          <p:nvPr/>
        </p:nvSpPr>
        <p:spPr>
          <a:xfrm>
            <a:off x="6967296" y="1161338"/>
            <a:ext cx="0" cy="912480"/>
          </a:xfrm>
          <a:prstGeom prst="line">
            <a:avLst/>
          </a:prstGeom>
          <a:ln w="38160">
            <a:solidFill>
              <a:srgbClr val="B2B2B2"/>
            </a:solidFill>
            <a:round/>
            <a:tailEnd type="triangle" w="med" len="med"/>
          </a:ln>
        </p:spPr>
        <p:style>
          <a:lnRef idx="0">
            <a:scrgbClr r="0" g="0" b="0"/>
          </a:lnRef>
          <a:fillRef idx="0">
            <a:scrgbClr r="0" g="0" b="0"/>
          </a:fillRef>
          <a:effectRef idx="0">
            <a:scrgbClr r="0" g="0" b="0"/>
          </a:effectRef>
          <a:fontRef idx="minor"/>
        </p:style>
      </p:sp>
      <p:sp>
        <p:nvSpPr>
          <p:cNvPr id="53" name="Line 12"/>
          <p:cNvSpPr/>
          <p:nvPr/>
        </p:nvSpPr>
        <p:spPr>
          <a:xfrm>
            <a:off x="7382016" y="2737439"/>
            <a:ext cx="0" cy="912480"/>
          </a:xfrm>
          <a:prstGeom prst="line">
            <a:avLst/>
          </a:prstGeom>
          <a:ln w="38160">
            <a:solidFill>
              <a:srgbClr val="00CC33"/>
            </a:solidFill>
            <a:round/>
            <a:tailEnd type="triangle" w="med" len="med"/>
          </a:ln>
        </p:spPr>
        <p:style>
          <a:lnRef idx="0">
            <a:scrgbClr r="0" g="0" b="0"/>
          </a:lnRef>
          <a:fillRef idx="0">
            <a:scrgbClr r="0" g="0" b="0"/>
          </a:fillRef>
          <a:effectRef idx="0">
            <a:scrgbClr r="0" g="0" b="0"/>
          </a:effectRef>
          <a:fontRef idx="minor"/>
        </p:style>
      </p:sp>
      <p:sp>
        <p:nvSpPr>
          <p:cNvPr id="54" name="Line 13"/>
          <p:cNvSpPr/>
          <p:nvPr/>
        </p:nvSpPr>
        <p:spPr>
          <a:xfrm>
            <a:off x="7547904" y="2820392"/>
            <a:ext cx="0" cy="912480"/>
          </a:xfrm>
          <a:prstGeom prst="line">
            <a:avLst/>
          </a:prstGeom>
          <a:ln w="38160">
            <a:solidFill>
              <a:srgbClr val="00CC33"/>
            </a:solidFill>
            <a:round/>
            <a:tailEnd type="triangle" w="med" len="med"/>
          </a:ln>
        </p:spPr>
        <p:style>
          <a:lnRef idx="0">
            <a:scrgbClr r="0" g="0" b="0"/>
          </a:lnRef>
          <a:fillRef idx="0">
            <a:scrgbClr r="0" g="0" b="0"/>
          </a:fillRef>
          <a:effectRef idx="0">
            <a:scrgbClr r="0" g="0" b="0"/>
          </a:effectRef>
          <a:fontRef idx="minor"/>
        </p:style>
      </p:sp>
      <p:sp>
        <p:nvSpPr>
          <p:cNvPr id="55" name="Line 14"/>
          <p:cNvSpPr/>
          <p:nvPr/>
        </p:nvSpPr>
        <p:spPr>
          <a:xfrm>
            <a:off x="7713792" y="2820392"/>
            <a:ext cx="0" cy="912480"/>
          </a:xfrm>
          <a:prstGeom prst="line">
            <a:avLst/>
          </a:prstGeom>
          <a:ln w="38160">
            <a:solidFill>
              <a:srgbClr val="00CC33"/>
            </a:solidFill>
            <a:round/>
            <a:tailEnd type="triangle" w="med" len="med"/>
          </a:ln>
        </p:spPr>
        <p:style>
          <a:lnRef idx="0">
            <a:scrgbClr r="0" g="0" b="0"/>
          </a:lnRef>
          <a:fillRef idx="0">
            <a:scrgbClr r="0" g="0" b="0"/>
          </a:fillRef>
          <a:effectRef idx="0">
            <a:scrgbClr r="0" g="0" b="0"/>
          </a:effectRef>
          <a:fontRef idx="minor"/>
        </p:style>
      </p:sp>
      <p:sp>
        <p:nvSpPr>
          <p:cNvPr id="56" name="Line 15"/>
          <p:cNvSpPr/>
          <p:nvPr/>
        </p:nvSpPr>
        <p:spPr>
          <a:xfrm>
            <a:off x="7879680" y="3069250"/>
            <a:ext cx="0" cy="912480"/>
          </a:xfrm>
          <a:prstGeom prst="line">
            <a:avLst/>
          </a:prstGeom>
          <a:ln w="38160">
            <a:solidFill>
              <a:srgbClr val="00CC33"/>
            </a:solidFill>
            <a:round/>
            <a:tailEnd type="triangle" w="med" len="med"/>
          </a:ln>
        </p:spPr>
        <p:style>
          <a:lnRef idx="0">
            <a:scrgbClr r="0" g="0" b="0"/>
          </a:lnRef>
          <a:fillRef idx="0">
            <a:scrgbClr r="0" g="0" b="0"/>
          </a:fillRef>
          <a:effectRef idx="0">
            <a:scrgbClr r="0" g="0" b="0"/>
          </a:effectRef>
          <a:fontRef idx="minor"/>
        </p:style>
      </p:sp>
      <p:sp>
        <p:nvSpPr>
          <p:cNvPr id="57" name="Line 16"/>
          <p:cNvSpPr/>
          <p:nvPr/>
        </p:nvSpPr>
        <p:spPr>
          <a:xfrm>
            <a:off x="8128512" y="3069250"/>
            <a:ext cx="0" cy="912480"/>
          </a:xfrm>
          <a:prstGeom prst="line">
            <a:avLst/>
          </a:prstGeom>
          <a:ln w="38160">
            <a:solidFill>
              <a:srgbClr val="66CCFF"/>
            </a:solidFill>
            <a:round/>
            <a:tailEnd type="triangle" w="med" len="med"/>
          </a:ln>
        </p:spPr>
        <p:style>
          <a:lnRef idx="0">
            <a:scrgbClr r="0" g="0" b="0"/>
          </a:lnRef>
          <a:fillRef idx="0">
            <a:scrgbClr r="0" g="0" b="0"/>
          </a:fillRef>
          <a:effectRef idx="0">
            <a:scrgbClr r="0" g="0" b="0"/>
          </a:effectRef>
          <a:fontRef idx="minor"/>
        </p:style>
      </p:sp>
      <p:sp>
        <p:nvSpPr>
          <p:cNvPr id="60" name="TextShape 19"/>
          <p:cNvSpPr txBox="1"/>
          <p:nvPr/>
        </p:nvSpPr>
        <p:spPr>
          <a:xfrm>
            <a:off x="248832" y="5657272"/>
            <a:ext cx="8626176" cy="1012088"/>
          </a:xfrm>
          <a:prstGeom prst="rect">
            <a:avLst/>
          </a:prstGeom>
          <a:noFill/>
          <a:ln>
            <a:noFill/>
          </a:ln>
        </p:spPr>
        <p:txBody>
          <a:bodyPr lIns="81639" tIns="40820" rIns="81639" bIns="40820"/>
          <a:lstStyle/>
          <a:p>
            <a:r>
              <a:rPr lang="en-US" sz="1600" spc="-1" dirty="0">
                <a:solidFill>
                  <a:srgbClr val="000000"/>
                </a:solidFill>
                <a:uFill>
                  <a:solidFill>
                    <a:srgbClr val="FFFFFF"/>
                  </a:solidFill>
                </a:uFill>
                <a:latin typeface="Arial"/>
              </a:rPr>
              <a:t>&gt; Identification of several bands related to vibrational modes </a:t>
            </a:r>
          </a:p>
          <a:p>
            <a:r>
              <a:rPr lang="en-US" sz="1600" spc="-1" dirty="0">
                <a:solidFill>
                  <a:srgbClr val="000000"/>
                </a:solidFill>
                <a:uFill>
                  <a:solidFill>
                    <a:srgbClr val="FFFFFF"/>
                  </a:solidFill>
                </a:uFill>
                <a:latin typeface="Arial"/>
              </a:rPr>
              <a:t>of carbonaceous </a:t>
            </a:r>
            <a:r>
              <a:rPr lang="en-US" sz="1600" spc="-1" dirty="0" err="1">
                <a:solidFill>
                  <a:srgbClr val="000000"/>
                </a:solidFill>
                <a:uFill>
                  <a:solidFill>
                    <a:srgbClr val="FFFFFF"/>
                  </a:solidFill>
                </a:uFill>
                <a:latin typeface="Arial"/>
              </a:rPr>
              <a:t>nanograins</a:t>
            </a:r>
            <a:r>
              <a:rPr lang="en-US" sz="1600" spc="-1" dirty="0">
                <a:solidFill>
                  <a:srgbClr val="000000"/>
                </a:solidFill>
                <a:uFill>
                  <a:solidFill>
                    <a:srgbClr val="FFFFFF"/>
                  </a:solidFill>
                </a:uFill>
                <a:latin typeface="Arial"/>
              </a:rPr>
              <a:t> at different positions in the disk</a:t>
            </a:r>
          </a:p>
          <a:p>
            <a:endParaRPr lang="en-US" sz="1600" spc="-1" dirty="0">
              <a:solidFill>
                <a:srgbClr val="000000"/>
              </a:solidFill>
              <a:uFill>
                <a:solidFill>
                  <a:srgbClr val="FFFFFF"/>
                </a:solidFill>
              </a:uFill>
              <a:latin typeface="Arial"/>
            </a:endParaRPr>
          </a:p>
          <a:p>
            <a:r>
              <a:rPr lang="en-US" sz="1600" spc="-1" dirty="0">
                <a:solidFill>
                  <a:srgbClr val="000000"/>
                </a:solidFill>
                <a:uFill>
                  <a:solidFill>
                    <a:srgbClr val="FFFFFF"/>
                  </a:solidFill>
                </a:uFill>
                <a:latin typeface="Arial"/>
              </a:rPr>
              <a:t>&gt; Evidences for aromatic and aliphatic materials </a:t>
            </a:r>
          </a:p>
        </p:txBody>
      </p:sp>
      <p:sp>
        <p:nvSpPr>
          <p:cNvPr id="61" name="TextShape 20"/>
          <p:cNvSpPr txBox="1"/>
          <p:nvPr/>
        </p:nvSpPr>
        <p:spPr>
          <a:xfrm>
            <a:off x="3151872" y="4894210"/>
            <a:ext cx="1078272" cy="288048"/>
          </a:xfrm>
          <a:prstGeom prst="rect">
            <a:avLst/>
          </a:prstGeom>
          <a:noFill/>
          <a:ln>
            <a:noFill/>
          </a:ln>
        </p:spPr>
        <p:txBody>
          <a:bodyPr lIns="81639" tIns="40820" rIns="81639" bIns="40820"/>
          <a:lstStyle/>
          <a:p>
            <a:r>
              <a:rPr lang="en-US" sz="1500" spc="-1">
                <a:solidFill>
                  <a:srgbClr val="FFFFFF"/>
                </a:solidFill>
                <a:uFill>
                  <a:solidFill>
                    <a:srgbClr val="FFFFFF"/>
                  </a:solidFill>
                </a:uFill>
                <a:latin typeface="Ubuntu"/>
              </a:rPr>
              <a:t>HST/ACS</a:t>
            </a:r>
            <a:endParaRPr lang="en-US" sz="1600" spc="-1">
              <a:solidFill>
                <a:srgbClr val="000000"/>
              </a:solidFill>
              <a:uFill>
                <a:solidFill>
                  <a:srgbClr val="FFFFFF"/>
                </a:solidFill>
              </a:uFill>
              <a:latin typeface="Arial"/>
            </a:endParaRPr>
          </a:p>
        </p:txBody>
      </p:sp>
      <p:sp>
        <p:nvSpPr>
          <p:cNvPr id="62" name="TextShape 21"/>
          <p:cNvSpPr txBox="1"/>
          <p:nvPr/>
        </p:nvSpPr>
        <p:spPr>
          <a:xfrm>
            <a:off x="82944" y="1039195"/>
            <a:ext cx="1327104" cy="494124"/>
          </a:xfrm>
          <a:prstGeom prst="rect">
            <a:avLst/>
          </a:prstGeom>
          <a:noFill/>
          <a:ln>
            <a:noFill/>
          </a:ln>
        </p:spPr>
        <p:txBody>
          <a:bodyPr lIns="81639" tIns="40820" rIns="81639" bIns="40820"/>
          <a:lstStyle/>
          <a:p>
            <a:r>
              <a:rPr lang="en-US" sz="1500" spc="-1">
                <a:solidFill>
                  <a:srgbClr val="FFFFFF"/>
                </a:solidFill>
                <a:uFill>
                  <a:solidFill>
                    <a:srgbClr val="FFFFFF"/>
                  </a:solidFill>
                </a:uFill>
                <a:latin typeface="Ubuntu"/>
              </a:rPr>
              <a:t>HD 100546</a:t>
            </a:r>
            <a:endParaRPr lang="en-US" sz="1600" spc="-1">
              <a:solidFill>
                <a:srgbClr val="000000"/>
              </a:solidFill>
              <a:uFill>
                <a:solidFill>
                  <a:srgbClr val="FFFFFF"/>
                </a:solidFill>
              </a:uFill>
              <a:latin typeface="Arial"/>
            </a:endParaRPr>
          </a:p>
        </p:txBody>
      </p:sp>
      <p:sp>
        <p:nvSpPr>
          <p:cNvPr id="63" name="TextShape 22"/>
          <p:cNvSpPr txBox="1"/>
          <p:nvPr/>
        </p:nvSpPr>
        <p:spPr>
          <a:xfrm>
            <a:off x="248832" y="1413788"/>
            <a:ext cx="2405376" cy="494124"/>
          </a:xfrm>
          <a:prstGeom prst="rect">
            <a:avLst/>
          </a:prstGeom>
          <a:noFill/>
          <a:ln>
            <a:noFill/>
          </a:ln>
        </p:spPr>
        <p:txBody>
          <a:bodyPr lIns="81639" tIns="40820" rIns="81639" bIns="40820"/>
          <a:lstStyle/>
          <a:p>
            <a:r>
              <a:rPr lang="en-US" sz="1100" spc="-1">
                <a:solidFill>
                  <a:srgbClr val="FFFFFF"/>
                </a:solidFill>
                <a:uFill>
                  <a:solidFill>
                    <a:srgbClr val="FFFFFF"/>
                  </a:solidFill>
                </a:uFill>
                <a:latin typeface="Ubuntu"/>
              </a:rPr>
              <a:t>Covered area by moving the slit</a:t>
            </a:r>
            <a:endParaRPr lang="en-US" sz="1600" spc="-1">
              <a:solidFill>
                <a:srgbClr val="000000"/>
              </a:solidFill>
              <a:uFill>
                <a:solidFill>
                  <a:srgbClr val="FFFFFF"/>
                </a:solidFill>
              </a:uFill>
              <a:latin typeface="Arial"/>
            </a:endParaRPr>
          </a:p>
          <a:p>
            <a:r>
              <a:rPr lang="en-US" sz="1100" spc="-1">
                <a:solidFill>
                  <a:srgbClr val="FFFFFF"/>
                </a:solidFill>
                <a:uFill>
                  <a:solidFill>
                    <a:srgbClr val="FFFFFF"/>
                  </a:solidFill>
                </a:uFill>
                <a:latin typeface="Ubuntu"/>
              </a:rPr>
              <a:t>Mean spectra over the distance</a:t>
            </a:r>
            <a:endParaRPr lang="en-US" sz="1600" spc="-1">
              <a:solidFill>
                <a:srgbClr val="000000"/>
              </a:solidFill>
              <a:uFill>
                <a:solidFill>
                  <a:srgbClr val="FFFFFF"/>
                </a:solidFill>
              </a:uFill>
              <a:latin typeface="Arial"/>
            </a:endParaRPr>
          </a:p>
        </p:txBody>
      </p:sp>
      <p:sp>
        <p:nvSpPr>
          <p:cNvPr id="64" name="Line 23"/>
          <p:cNvSpPr/>
          <p:nvPr/>
        </p:nvSpPr>
        <p:spPr>
          <a:xfrm>
            <a:off x="82944" y="1533319"/>
            <a:ext cx="165888" cy="0"/>
          </a:xfrm>
          <a:prstGeom prst="line">
            <a:avLst/>
          </a:prstGeom>
          <a:ln w="38160">
            <a:solidFill>
              <a:srgbClr val="00CC00"/>
            </a:solidFill>
            <a:round/>
          </a:ln>
        </p:spPr>
        <p:style>
          <a:lnRef idx="0">
            <a:scrgbClr r="0" g="0" b="0"/>
          </a:lnRef>
          <a:fillRef idx="0">
            <a:scrgbClr r="0" g="0" b="0"/>
          </a:fillRef>
          <a:effectRef idx="0">
            <a:scrgbClr r="0" g="0" b="0"/>
          </a:effectRef>
          <a:fontRef idx="minor"/>
        </p:style>
      </p:sp>
      <p:sp>
        <p:nvSpPr>
          <p:cNvPr id="65" name="CustomShape 24"/>
          <p:cNvSpPr/>
          <p:nvPr/>
        </p:nvSpPr>
        <p:spPr>
          <a:xfrm>
            <a:off x="7966543" y="5808322"/>
            <a:ext cx="905200" cy="661989"/>
          </a:xfrm>
          <a:prstGeom prst="rect">
            <a:avLst/>
          </a:prstGeom>
          <a:noFill/>
          <a:ln>
            <a:noFill/>
          </a:ln>
        </p:spPr>
        <p:style>
          <a:lnRef idx="0">
            <a:scrgbClr r="0" g="0" b="0"/>
          </a:lnRef>
          <a:fillRef idx="0">
            <a:scrgbClr r="0" g="0" b="0"/>
          </a:fillRef>
          <a:effectRef idx="0">
            <a:scrgbClr r="0" g="0" b="0"/>
          </a:effectRef>
          <a:fontRef idx="minor"/>
        </p:style>
        <p:txBody>
          <a:bodyPr wrap="none" lIns="81639" tIns="40820" rIns="81639" bIns="40820"/>
          <a:lstStyle/>
          <a:p>
            <a:pPr>
              <a:lnSpc>
                <a:spcPct val="100000"/>
              </a:lnSpc>
            </a:pPr>
            <a:r>
              <a:rPr lang="en-US" sz="1300" spc="-1">
                <a:solidFill>
                  <a:srgbClr val="00B050"/>
                </a:solidFill>
                <a:uFill>
                  <a:solidFill>
                    <a:srgbClr val="FFFFFF"/>
                  </a:solidFill>
                </a:uFill>
                <a:latin typeface="Ubuntu"/>
              </a:rPr>
              <a:t>Aliphatics</a:t>
            </a:r>
            <a:endParaRPr lang="en-US" sz="1600" spc="-1">
              <a:solidFill>
                <a:srgbClr val="000000"/>
              </a:solidFill>
              <a:uFill>
                <a:solidFill>
                  <a:srgbClr val="FFFFFF"/>
                </a:solidFill>
              </a:uFill>
              <a:latin typeface="Arial"/>
            </a:endParaRPr>
          </a:p>
          <a:p>
            <a:pPr>
              <a:lnSpc>
                <a:spcPct val="100000"/>
              </a:lnSpc>
            </a:pPr>
            <a:r>
              <a:rPr lang="en-US" sz="1300" spc="-1">
                <a:solidFill>
                  <a:srgbClr val="FFC000"/>
                </a:solidFill>
                <a:uFill>
                  <a:solidFill>
                    <a:srgbClr val="FFFFFF"/>
                  </a:solidFill>
                </a:uFill>
                <a:latin typeface="Ubuntu"/>
              </a:rPr>
              <a:t>Olefinics</a:t>
            </a:r>
            <a:endParaRPr lang="en-US" sz="1600" spc="-1">
              <a:solidFill>
                <a:srgbClr val="000000"/>
              </a:solidFill>
              <a:uFill>
                <a:solidFill>
                  <a:srgbClr val="FFFFFF"/>
                </a:solidFill>
              </a:uFill>
              <a:latin typeface="Arial"/>
            </a:endParaRPr>
          </a:p>
          <a:p>
            <a:pPr>
              <a:lnSpc>
                <a:spcPct val="100000"/>
              </a:lnSpc>
            </a:pPr>
            <a:r>
              <a:rPr lang="en-US" sz="1300" spc="-1">
                <a:solidFill>
                  <a:srgbClr val="FF0000"/>
                </a:solidFill>
                <a:uFill>
                  <a:solidFill>
                    <a:srgbClr val="FFFFFF"/>
                  </a:solidFill>
                </a:uFill>
                <a:latin typeface="Ubuntu"/>
              </a:rPr>
              <a:t>Aromatics</a:t>
            </a:r>
            <a:endParaRPr lang="en-US" sz="1600" spc="-1">
              <a:solidFill>
                <a:srgbClr val="000000"/>
              </a:solidFill>
              <a:uFill>
                <a:solidFill>
                  <a:srgbClr val="FFFFFF"/>
                </a:solidFill>
              </a:uFill>
              <a:latin typeface="Arial"/>
            </a:endParaRPr>
          </a:p>
        </p:txBody>
      </p:sp>
      <p:pic>
        <p:nvPicPr>
          <p:cNvPr id="66" name="Image 65"/>
          <p:cNvPicPr/>
          <p:nvPr/>
        </p:nvPicPr>
        <p:blipFill>
          <a:blip r:embed="rId5"/>
          <a:stretch/>
        </p:blipFill>
        <p:spPr>
          <a:xfrm rot="5400000">
            <a:off x="6599540" y="5368166"/>
            <a:ext cx="1138477" cy="1544914"/>
          </a:xfrm>
          <a:prstGeom prst="rect">
            <a:avLst/>
          </a:prstGeom>
          <a:ln>
            <a:noFill/>
          </a:ln>
        </p:spPr>
      </p:pic>
      <p:sp>
        <p:nvSpPr>
          <p:cNvPr id="67" name="CustomShape 25"/>
          <p:cNvSpPr/>
          <p:nvPr/>
        </p:nvSpPr>
        <p:spPr>
          <a:xfrm rot="5400600">
            <a:off x="6762850" y="5709052"/>
            <a:ext cx="483346" cy="208666"/>
          </a:xfrm>
          <a:prstGeom prst="ellipse">
            <a:avLst/>
          </a:prstGeom>
          <a:noFill/>
          <a:ln w="38160">
            <a:solidFill>
              <a:srgbClr val="FFC000"/>
            </a:solidFill>
            <a:miter/>
          </a:ln>
        </p:spPr>
        <p:style>
          <a:lnRef idx="0">
            <a:scrgbClr r="0" g="0" b="0"/>
          </a:lnRef>
          <a:fillRef idx="0">
            <a:scrgbClr r="0" g="0" b="0"/>
          </a:fillRef>
          <a:effectRef idx="0">
            <a:scrgbClr r="0" g="0" b="0"/>
          </a:effectRef>
          <a:fontRef idx="minor"/>
        </p:style>
      </p:sp>
      <p:sp>
        <p:nvSpPr>
          <p:cNvPr id="68" name="CustomShape 26"/>
          <p:cNvSpPr/>
          <p:nvPr/>
        </p:nvSpPr>
        <p:spPr>
          <a:xfrm rot="3600600">
            <a:off x="6818368" y="5983078"/>
            <a:ext cx="385371" cy="615549"/>
          </a:xfrm>
          <a:prstGeom prst="ellipse">
            <a:avLst/>
          </a:prstGeom>
          <a:noFill/>
          <a:ln w="38160">
            <a:solidFill>
              <a:srgbClr val="FF0000"/>
            </a:solidFill>
            <a:miter/>
          </a:ln>
        </p:spPr>
        <p:style>
          <a:lnRef idx="0">
            <a:scrgbClr r="0" g="0" b="0"/>
          </a:lnRef>
          <a:fillRef idx="0">
            <a:scrgbClr r="0" g="0" b="0"/>
          </a:fillRef>
          <a:effectRef idx="0">
            <a:scrgbClr r="0" g="0" b="0"/>
          </a:effectRef>
          <a:fontRef idx="minor"/>
        </p:style>
      </p:sp>
      <p:sp>
        <p:nvSpPr>
          <p:cNvPr id="69" name="CustomShape 27"/>
          <p:cNvSpPr/>
          <p:nvPr/>
        </p:nvSpPr>
        <p:spPr>
          <a:xfrm rot="3420600">
            <a:off x="6552884" y="5948437"/>
            <a:ext cx="353365" cy="179603"/>
          </a:xfrm>
          <a:prstGeom prst="ellipse">
            <a:avLst/>
          </a:prstGeom>
          <a:noFill/>
          <a:ln w="38160">
            <a:solidFill>
              <a:srgbClr val="00B050"/>
            </a:solidFill>
            <a:miter/>
          </a:ln>
        </p:spPr>
        <p:style>
          <a:lnRef idx="0">
            <a:scrgbClr r="0" g="0" b="0"/>
          </a:lnRef>
          <a:fillRef idx="0">
            <a:scrgbClr r="0" g="0" b="0"/>
          </a:fillRef>
          <a:effectRef idx="0">
            <a:scrgbClr r="0" g="0" b="0"/>
          </a:effectRef>
          <a:fontRef idx="minor"/>
        </p:style>
      </p:sp>
      <p:sp>
        <p:nvSpPr>
          <p:cNvPr id="70" name="Line 28"/>
          <p:cNvSpPr/>
          <p:nvPr/>
        </p:nvSpPr>
        <p:spPr>
          <a:xfrm flipV="1">
            <a:off x="5802161" y="1576102"/>
            <a:ext cx="750415" cy="1576101"/>
          </a:xfrm>
          <a:prstGeom prst="line">
            <a:avLst/>
          </a:prstGeom>
          <a:ln w="38160">
            <a:solidFill>
              <a:srgbClr val="000000"/>
            </a:solidFill>
            <a:round/>
          </a:ln>
        </p:spPr>
        <p:style>
          <a:lnRef idx="0">
            <a:scrgbClr r="0" g="0" b="0"/>
          </a:lnRef>
          <a:fillRef idx="0">
            <a:scrgbClr r="0" g="0" b="0"/>
          </a:fillRef>
          <a:effectRef idx="0">
            <a:scrgbClr r="0" g="0" b="0"/>
          </a:effectRef>
          <a:fontRef idx="minor"/>
        </p:style>
      </p:sp>
      <p:sp>
        <p:nvSpPr>
          <p:cNvPr id="71" name="Line 29"/>
          <p:cNvSpPr/>
          <p:nvPr/>
        </p:nvSpPr>
        <p:spPr>
          <a:xfrm>
            <a:off x="5802161" y="3649919"/>
            <a:ext cx="750415" cy="995433"/>
          </a:xfrm>
          <a:prstGeom prst="line">
            <a:avLst/>
          </a:prstGeom>
          <a:ln w="38160">
            <a:solidFill>
              <a:srgbClr val="000000"/>
            </a:solidFill>
            <a:round/>
          </a:ln>
        </p:spPr>
        <p:style>
          <a:lnRef idx="0">
            <a:scrgbClr r="0" g="0" b="0"/>
          </a:lnRef>
          <a:fillRef idx="0">
            <a:scrgbClr r="0" g="0" b="0"/>
          </a:fillRef>
          <a:effectRef idx="0">
            <a:scrgbClr r="0" g="0" b="0"/>
          </a:effectRef>
          <a:fontRef idx="minor"/>
        </p:style>
      </p:sp>
      <p:sp>
        <p:nvSpPr>
          <p:cNvPr id="72" name="Line 30"/>
          <p:cNvSpPr/>
          <p:nvPr/>
        </p:nvSpPr>
        <p:spPr>
          <a:xfrm>
            <a:off x="7216128" y="1956574"/>
            <a:ext cx="414720" cy="0"/>
          </a:xfrm>
          <a:prstGeom prst="line">
            <a:avLst/>
          </a:prstGeom>
          <a:ln w="38160">
            <a:solidFill>
              <a:srgbClr val="FF3333"/>
            </a:solidFill>
            <a:round/>
            <a:tailEnd type="triangle" w="med" len="med"/>
          </a:ln>
        </p:spPr>
        <p:style>
          <a:lnRef idx="0">
            <a:scrgbClr r="0" g="0" b="0"/>
          </a:lnRef>
          <a:fillRef idx="0">
            <a:scrgbClr r="0" g="0" b="0"/>
          </a:fillRef>
          <a:effectRef idx="0">
            <a:scrgbClr r="0" g="0" b="0"/>
          </a:effectRef>
          <a:fontRef idx="minor"/>
        </p:style>
      </p:sp>
      <p:sp>
        <p:nvSpPr>
          <p:cNvPr id="73" name="Line 31"/>
          <p:cNvSpPr/>
          <p:nvPr/>
        </p:nvSpPr>
        <p:spPr>
          <a:xfrm>
            <a:off x="7216128" y="2122479"/>
            <a:ext cx="414720" cy="0"/>
          </a:xfrm>
          <a:prstGeom prst="line">
            <a:avLst/>
          </a:prstGeom>
          <a:ln w="38160">
            <a:solidFill>
              <a:srgbClr val="00CC33"/>
            </a:solidFill>
            <a:round/>
            <a:tailEnd type="triangle" w="med" len="med"/>
          </a:ln>
        </p:spPr>
        <p:style>
          <a:lnRef idx="0">
            <a:scrgbClr r="0" g="0" b="0"/>
          </a:lnRef>
          <a:fillRef idx="0">
            <a:scrgbClr r="0" g="0" b="0"/>
          </a:fillRef>
          <a:effectRef idx="0">
            <a:scrgbClr r="0" g="0" b="0"/>
          </a:effectRef>
          <a:fontRef idx="minor"/>
        </p:style>
      </p:sp>
      <p:sp>
        <p:nvSpPr>
          <p:cNvPr id="74" name="Line 32"/>
          <p:cNvSpPr/>
          <p:nvPr/>
        </p:nvSpPr>
        <p:spPr>
          <a:xfrm>
            <a:off x="7216128" y="2288384"/>
            <a:ext cx="414720" cy="0"/>
          </a:xfrm>
          <a:prstGeom prst="line">
            <a:avLst/>
          </a:prstGeom>
          <a:ln w="38160">
            <a:solidFill>
              <a:srgbClr val="66CCFF"/>
            </a:solidFill>
            <a:round/>
            <a:tailEnd type="triangle" w="med" len="med"/>
          </a:ln>
        </p:spPr>
        <p:style>
          <a:lnRef idx="0">
            <a:scrgbClr r="0" g="0" b="0"/>
          </a:lnRef>
          <a:fillRef idx="0">
            <a:scrgbClr r="0" g="0" b="0"/>
          </a:fillRef>
          <a:effectRef idx="0">
            <a:scrgbClr r="0" g="0" b="0"/>
          </a:effectRef>
          <a:fontRef idx="minor"/>
        </p:style>
      </p:sp>
      <p:sp>
        <p:nvSpPr>
          <p:cNvPr id="75" name="Line 33"/>
          <p:cNvSpPr/>
          <p:nvPr/>
        </p:nvSpPr>
        <p:spPr>
          <a:xfrm>
            <a:off x="7216128" y="1790668"/>
            <a:ext cx="414720" cy="0"/>
          </a:xfrm>
          <a:prstGeom prst="line">
            <a:avLst/>
          </a:prstGeom>
          <a:ln w="38160">
            <a:solidFill>
              <a:srgbClr val="B2B2B2"/>
            </a:solidFill>
            <a:round/>
            <a:tailEnd type="triangle" w="med" len="med"/>
          </a:ln>
        </p:spPr>
        <p:style>
          <a:lnRef idx="0">
            <a:scrgbClr r="0" g="0" b="0"/>
          </a:lnRef>
          <a:fillRef idx="0">
            <a:scrgbClr r="0" g="0" b="0"/>
          </a:fillRef>
          <a:effectRef idx="0">
            <a:scrgbClr r="0" g="0" b="0"/>
          </a:effectRef>
          <a:fontRef idx="minor"/>
        </p:style>
      </p:sp>
      <p:sp>
        <p:nvSpPr>
          <p:cNvPr id="76" name="TextShape 34"/>
          <p:cNvSpPr txBox="1"/>
          <p:nvPr/>
        </p:nvSpPr>
        <p:spPr>
          <a:xfrm>
            <a:off x="7547904" y="1659054"/>
            <a:ext cx="1492992" cy="751147"/>
          </a:xfrm>
          <a:prstGeom prst="rect">
            <a:avLst/>
          </a:prstGeom>
          <a:noFill/>
          <a:ln>
            <a:noFill/>
          </a:ln>
        </p:spPr>
        <p:txBody>
          <a:bodyPr lIns="81639" tIns="40820" rIns="81639" bIns="40820"/>
          <a:lstStyle/>
          <a:p>
            <a:r>
              <a:rPr lang="en-US" sz="1100" spc="-1">
                <a:solidFill>
                  <a:srgbClr val="000000"/>
                </a:solidFill>
                <a:uFill>
                  <a:solidFill>
                    <a:srgbClr val="FFFFFF"/>
                  </a:solidFill>
                </a:uFill>
                <a:latin typeface="Arial"/>
              </a:rPr>
              <a:t>H recombination line</a:t>
            </a:r>
            <a:endParaRPr lang="en-US" sz="1600" spc="-1">
              <a:solidFill>
                <a:srgbClr val="000000"/>
              </a:solidFill>
              <a:uFill>
                <a:solidFill>
                  <a:srgbClr val="FFFFFF"/>
                </a:solidFill>
              </a:uFill>
              <a:latin typeface="Arial"/>
            </a:endParaRPr>
          </a:p>
          <a:p>
            <a:r>
              <a:rPr lang="en-US" sz="1100" spc="-1">
                <a:solidFill>
                  <a:srgbClr val="000000"/>
                </a:solidFill>
                <a:uFill>
                  <a:solidFill>
                    <a:srgbClr val="FFFFFF"/>
                  </a:solidFill>
                </a:uFill>
                <a:latin typeface="Arial"/>
              </a:rPr>
              <a:t>Aromatics</a:t>
            </a:r>
            <a:endParaRPr lang="en-US" sz="1600" spc="-1">
              <a:solidFill>
                <a:srgbClr val="000000"/>
              </a:solidFill>
              <a:uFill>
                <a:solidFill>
                  <a:srgbClr val="FFFFFF"/>
                </a:solidFill>
              </a:uFill>
              <a:latin typeface="Arial"/>
            </a:endParaRPr>
          </a:p>
          <a:p>
            <a:r>
              <a:rPr lang="en-US" sz="1100" spc="-1">
                <a:solidFill>
                  <a:srgbClr val="000000"/>
                </a:solidFill>
                <a:uFill>
                  <a:solidFill>
                    <a:srgbClr val="FFFFFF"/>
                  </a:solidFill>
                </a:uFill>
                <a:latin typeface="Arial"/>
              </a:rPr>
              <a:t>Aliphatics</a:t>
            </a:r>
            <a:endParaRPr lang="en-US" sz="1600" spc="-1">
              <a:solidFill>
                <a:srgbClr val="000000"/>
              </a:solidFill>
              <a:uFill>
                <a:solidFill>
                  <a:srgbClr val="FFFFFF"/>
                </a:solidFill>
              </a:uFill>
              <a:latin typeface="Arial"/>
            </a:endParaRPr>
          </a:p>
          <a:p>
            <a:r>
              <a:rPr lang="en-US" sz="1100" spc="-1">
                <a:solidFill>
                  <a:srgbClr val="000000"/>
                </a:solidFill>
                <a:uFill>
                  <a:solidFill>
                    <a:srgbClr val="FFFFFF"/>
                  </a:solidFill>
                </a:uFill>
                <a:latin typeface="Arial"/>
              </a:rPr>
              <a:t>+ Heteroatom ?</a:t>
            </a:r>
            <a:endParaRPr lang="en-US" sz="1600" spc="-1">
              <a:solidFill>
                <a:srgbClr val="000000"/>
              </a:solidFill>
              <a:uFill>
                <a:solidFill>
                  <a:srgbClr val="FFFFFF"/>
                </a:solidFill>
              </a:uFill>
              <a:latin typeface="Arial"/>
            </a:endParaRPr>
          </a:p>
        </p:txBody>
      </p:sp>
      <p:sp>
        <p:nvSpPr>
          <p:cNvPr id="77" name="CustomShape 35"/>
          <p:cNvSpPr/>
          <p:nvPr/>
        </p:nvSpPr>
        <p:spPr>
          <a:xfrm>
            <a:off x="8161820" y="2986298"/>
            <a:ext cx="497664"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78" name="Text Box 2"/>
          <p:cNvSpPr txBox="1">
            <a:spLocks noChangeArrowheads="1"/>
          </p:cNvSpPr>
          <p:nvPr/>
        </p:nvSpPr>
        <p:spPr bwMode="auto">
          <a:xfrm>
            <a:off x="251520" y="116632"/>
            <a:ext cx="8784976" cy="79208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sz="2000" baseline="0" dirty="0">
                <a:solidFill>
                  <a:srgbClr val="000000"/>
                </a:solidFill>
                <a:latin typeface="Arial"/>
                <a:cs typeface="Arial"/>
              </a:rPr>
              <a:t>WP 3.2 Spatially resolved spectroscopic emission in the mid infrared range </a:t>
            </a:r>
            <a:r>
              <a:rPr lang="en-GB" sz="2000" baseline="0" dirty="0" smtClean="0">
                <a:solidFill>
                  <a:srgbClr val="000000"/>
                </a:solidFill>
                <a:latin typeface="Arial"/>
                <a:cs typeface="Arial"/>
              </a:rPr>
              <a:t>of </a:t>
            </a:r>
            <a:r>
              <a:rPr lang="en-GB" sz="2000" baseline="0" dirty="0" err="1">
                <a:solidFill>
                  <a:srgbClr val="000000"/>
                </a:solidFill>
                <a:latin typeface="Arial"/>
                <a:cs typeface="Arial"/>
              </a:rPr>
              <a:t>protoplanetary</a:t>
            </a:r>
            <a:r>
              <a:rPr lang="en-GB" sz="2000" baseline="0" dirty="0">
                <a:solidFill>
                  <a:srgbClr val="000000"/>
                </a:solidFill>
                <a:latin typeface="Arial"/>
                <a:cs typeface="Arial"/>
              </a:rPr>
              <a:t> disks with VLT/</a:t>
            </a:r>
            <a:r>
              <a:rPr lang="en-GB" sz="2000" baseline="0" dirty="0" smtClean="0">
                <a:solidFill>
                  <a:srgbClr val="000000"/>
                </a:solidFill>
                <a:latin typeface="Arial"/>
                <a:cs typeface="Arial"/>
              </a:rPr>
              <a:t>NACO, </a:t>
            </a:r>
            <a:r>
              <a:rPr lang="en-GB" sz="2000" baseline="0" dirty="0">
                <a:solidFill>
                  <a:srgbClr val="000000"/>
                </a:solidFill>
                <a:latin typeface="Arial"/>
                <a:cs typeface="Arial"/>
              </a:rPr>
              <a:t>Thomas </a:t>
            </a:r>
            <a:r>
              <a:rPr lang="en-GB" sz="2000" baseline="0" dirty="0" err="1">
                <a:solidFill>
                  <a:srgbClr val="000000"/>
                </a:solidFill>
                <a:latin typeface="Arial"/>
                <a:cs typeface="Arial"/>
              </a:rPr>
              <a:t>Boutéraron</a:t>
            </a:r>
            <a:r>
              <a:rPr lang="en-GB" sz="2000" baseline="0" dirty="0">
                <a:solidFill>
                  <a:srgbClr val="000000"/>
                </a:solidFill>
                <a:latin typeface="Arial"/>
                <a:cs typeface="Arial"/>
              </a:rPr>
              <a:t>, PhD </a:t>
            </a:r>
            <a:r>
              <a:rPr lang="en-GB" sz="2000" baseline="0" dirty="0" smtClean="0">
                <a:solidFill>
                  <a:srgbClr val="000000"/>
                </a:solidFill>
                <a:latin typeface="Arial"/>
                <a:cs typeface="Arial"/>
              </a:rPr>
              <a:t>2016-19</a:t>
            </a:r>
            <a:endParaRPr lang="en-GB" sz="2000" baseline="0" dirty="0">
              <a:solidFill>
                <a:srgbClr val="000000"/>
              </a:solidFill>
              <a:latin typeface="Arial"/>
              <a:cs typeface="Arial"/>
            </a:endParaRPr>
          </a:p>
        </p:txBody>
      </p:sp>
    </p:spTree>
    <p:extLst>
      <p:ext uri="{BB962C8B-B14F-4D97-AF65-F5344CB8AC3E}">
        <p14:creationId xmlns:p14="http://schemas.microsoft.com/office/powerpoint/2010/main" val="12496207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1"/>
          <p:cNvSpPr/>
          <p:nvPr/>
        </p:nvSpPr>
        <p:spPr>
          <a:xfrm>
            <a:off x="82944" y="5143068"/>
            <a:ext cx="8946523" cy="1659054"/>
          </a:xfrm>
          <a:prstGeom prst="rect">
            <a:avLst/>
          </a:prstGeom>
          <a:noFill/>
          <a:ln>
            <a:solidFill>
              <a:srgbClr val="000000"/>
            </a:solidFill>
          </a:ln>
        </p:spPr>
        <p:style>
          <a:lnRef idx="0">
            <a:scrgbClr r="0" g="0" b="0"/>
          </a:lnRef>
          <a:fillRef idx="0">
            <a:scrgbClr r="0" g="0" b="0"/>
          </a:fillRef>
          <a:effectRef idx="0">
            <a:scrgbClr r="0" g="0" b="0"/>
          </a:effectRef>
          <a:fontRef idx="minor"/>
        </p:style>
      </p:sp>
      <p:sp>
        <p:nvSpPr>
          <p:cNvPr id="79" name="TextShape 2"/>
          <p:cNvSpPr txBox="1"/>
          <p:nvPr/>
        </p:nvSpPr>
        <p:spPr>
          <a:xfrm>
            <a:off x="82944" y="5150906"/>
            <a:ext cx="8946523" cy="1707389"/>
          </a:xfrm>
          <a:prstGeom prst="rect">
            <a:avLst/>
          </a:prstGeom>
          <a:noFill/>
          <a:ln>
            <a:noFill/>
          </a:ln>
        </p:spPr>
        <p:txBody>
          <a:bodyPr lIns="81639" tIns="40820" rIns="81639" bIns="40820"/>
          <a:lstStyle/>
          <a:p>
            <a:pPr algn="just"/>
            <a:r>
              <a:rPr lang="en-US" sz="1600" spc="-1" dirty="0">
                <a:solidFill>
                  <a:srgbClr val="000000"/>
                </a:solidFill>
                <a:uFill>
                  <a:solidFill>
                    <a:srgbClr val="FFFFFF"/>
                  </a:solidFill>
                </a:uFill>
                <a:latin typeface="Arial"/>
              </a:rPr>
              <a:t>&gt; </a:t>
            </a:r>
            <a:r>
              <a:rPr lang="en-US" sz="1400" spc="-1" dirty="0">
                <a:solidFill>
                  <a:srgbClr val="000000"/>
                </a:solidFill>
                <a:uFill>
                  <a:solidFill>
                    <a:srgbClr val="FFFFFF"/>
                  </a:solidFill>
                </a:uFill>
                <a:latin typeface="Arial"/>
              </a:rPr>
              <a:t>Emission bands spatially extended and correlated over 10-100 AU due to stochastically heating of </a:t>
            </a:r>
            <a:r>
              <a:rPr lang="en-US" sz="1400" spc="-1" dirty="0" err="1">
                <a:solidFill>
                  <a:srgbClr val="000000"/>
                </a:solidFill>
                <a:uFill>
                  <a:solidFill>
                    <a:srgbClr val="FFFFFF"/>
                  </a:solidFill>
                </a:uFill>
                <a:latin typeface="Arial"/>
              </a:rPr>
              <a:t>nanograins</a:t>
            </a:r>
            <a:r>
              <a:rPr lang="en-US" sz="1400" spc="-1" dirty="0">
                <a:solidFill>
                  <a:srgbClr val="000000"/>
                </a:solidFill>
                <a:uFill>
                  <a:solidFill>
                    <a:srgbClr val="FFFFFF"/>
                  </a:solidFill>
                </a:uFill>
                <a:latin typeface="Arial"/>
              </a:rPr>
              <a:t> at the disk surfaces</a:t>
            </a:r>
          </a:p>
          <a:p>
            <a:pPr algn="just"/>
            <a:r>
              <a:rPr lang="en-US" sz="1400" spc="-1" dirty="0">
                <a:solidFill>
                  <a:srgbClr val="000000"/>
                </a:solidFill>
                <a:uFill>
                  <a:solidFill>
                    <a:srgbClr val="FFFFFF"/>
                  </a:solidFill>
                </a:uFill>
                <a:latin typeface="Arial"/>
              </a:rPr>
              <a:t>&gt; No strong variations in the band ratio according to the distance to the star compatible with similar carriers and a constant renewal of a-C:H material at the disk surfaces </a:t>
            </a:r>
          </a:p>
          <a:p>
            <a:pPr algn="just"/>
            <a:r>
              <a:rPr lang="en-US" sz="1400" spc="-1" dirty="0">
                <a:solidFill>
                  <a:srgbClr val="000000"/>
                </a:solidFill>
                <a:uFill>
                  <a:solidFill>
                    <a:srgbClr val="FFFFFF"/>
                  </a:solidFill>
                </a:uFill>
                <a:latin typeface="Arial"/>
              </a:rPr>
              <a:t>&gt; Preliminary </a:t>
            </a:r>
            <a:r>
              <a:rPr lang="en-US" sz="1400" spc="-1" dirty="0" smtClean="0">
                <a:solidFill>
                  <a:srgbClr val="000000"/>
                </a:solidFill>
                <a:uFill>
                  <a:solidFill>
                    <a:srgbClr val="FFFFFF"/>
                  </a:solidFill>
                </a:uFill>
                <a:latin typeface="Arial"/>
              </a:rPr>
              <a:t>modeling </a:t>
            </a:r>
            <a:r>
              <a:rPr lang="en-US" sz="1400" spc="-1" dirty="0">
                <a:solidFill>
                  <a:srgbClr val="000000"/>
                </a:solidFill>
                <a:uFill>
                  <a:solidFill>
                    <a:srgbClr val="FFFFFF"/>
                  </a:solidFill>
                </a:uFill>
                <a:latin typeface="Arial"/>
              </a:rPr>
              <a:t>with THEMIS </a:t>
            </a:r>
            <a:r>
              <a:rPr lang="en-US" sz="1400" spc="-1" dirty="0" smtClean="0">
                <a:solidFill>
                  <a:srgbClr val="000000"/>
                </a:solidFill>
                <a:uFill>
                  <a:solidFill>
                    <a:srgbClr val="FFFFFF"/>
                  </a:solidFill>
                </a:uFill>
                <a:latin typeface="Arial"/>
              </a:rPr>
              <a:t>: need to include dust evolution in </a:t>
            </a:r>
            <a:r>
              <a:rPr lang="en-US" sz="1400" spc="-1" dirty="0">
                <a:solidFill>
                  <a:srgbClr val="000000"/>
                </a:solidFill>
                <a:uFill>
                  <a:solidFill>
                    <a:srgbClr val="FFFFFF"/>
                  </a:solidFill>
                </a:uFill>
                <a:latin typeface="Arial"/>
              </a:rPr>
              <a:t>response to local physical </a:t>
            </a:r>
            <a:r>
              <a:rPr lang="en-US" sz="1400" spc="-1" dirty="0" smtClean="0">
                <a:solidFill>
                  <a:srgbClr val="000000"/>
                </a:solidFill>
                <a:uFill>
                  <a:solidFill>
                    <a:srgbClr val="FFFFFF"/>
                  </a:solidFill>
                </a:uFill>
                <a:latin typeface="Arial"/>
              </a:rPr>
              <a:t>(UV </a:t>
            </a:r>
            <a:r>
              <a:rPr lang="en-US" sz="1400" spc="-1" dirty="0">
                <a:solidFill>
                  <a:srgbClr val="000000"/>
                </a:solidFill>
                <a:uFill>
                  <a:solidFill>
                    <a:srgbClr val="FFFFFF"/>
                  </a:solidFill>
                </a:uFill>
                <a:latin typeface="Arial"/>
              </a:rPr>
              <a:t>field and density) </a:t>
            </a:r>
          </a:p>
        </p:txBody>
      </p:sp>
      <p:pic>
        <p:nvPicPr>
          <p:cNvPr id="80" name="Image 79"/>
          <p:cNvPicPr/>
          <p:nvPr/>
        </p:nvPicPr>
        <p:blipFill>
          <a:blip r:embed="rId2"/>
          <a:srcRect r="49422"/>
          <a:stretch/>
        </p:blipFill>
        <p:spPr>
          <a:xfrm>
            <a:off x="0" y="2820392"/>
            <a:ext cx="4147200" cy="2322676"/>
          </a:xfrm>
          <a:prstGeom prst="rect">
            <a:avLst/>
          </a:prstGeom>
          <a:ln>
            <a:noFill/>
          </a:ln>
        </p:spPr>
      </p:pic>
      <p:pic>
        <p:nvPicPr>
          <p:cNvPr id="81" name="Image 80"/>
          <p:cNvPicPr/>
          <p:nvPr/>
        </p:nvPicPr>
        <p:blipFill>
          <a:blip r:embed="rId3"/>
          <a:srcRect r="45716" b="44384"/>
          <a:stretch/>
        </p:blipFill>
        <p:spPr>
          <a:xfrm>
            <a:off x="0" y="497716"/>
            <a:ext cx="4147200" cy="2322676"/>
          </a:xfrm>
          <a:prstGeom prst="rect">
            <a:avLst/>
          </a:prstGeom>
          <a:ln>
            <a:noFill/>
          </a:ln>
        </p:spPr>
      </p:pic>
      <p:pic>
        <p:nvPicPr>
          <p:cNvPr id="82" name="Image 81"/>
          <p:cNvPicPr/>
          <p:nvPr/>
        </p:nvPicPr>
        <p:blipFill>
          <a:blip r:embed="rId4"/>
          <a:stretch/>
        </p:blipFill>
        <p:spPr>
          <a:xfrm>
            <a:off x="4065236" y="414763"/>
            <a:ext cx="4976640" cy="4645352"/>
          </a:xfrm>
          <a:prstGeom prst="rect">
            <a:avLst/>
          </a:prstGeom>
          <a:ln>
            <a:noFill/>
          </a:ln>
        </p:spPr>
      </p:pic>
      <p:sp>
        <p:nvSpPr>
          <p:cNvPr id="83" name="CustomShape 3"/>
          <p:cNvSpPr/>
          <p:nvPr/>
        </p:nvSpPr>
        <p:spPr>
          <a:xfrm>
            <a:off x="1078272" y="2654487"/>
            <a:ext cx="24883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Integrale in 3.4 band [arbitrary units]</a:t>
            </a:r>
            <a:endParaRPr lang="en-US" sz="1600" spc="-1">
              <a:solidFill>
                <a:srgbClr val="000000"/>
              </a:solidFill>
              <a:uFill>
                <a:solidFill>
                  <a:srgbClr val="FFFFFF"/>
                </a:solidFill>
              </a:uFill>
              <a:latin typeface="Arial"/>
            </a:endParaRPr>
          </a:p>
        </p:txBody>
      </p:sp>
      <p:sp>
        <p:nvSpPr>
          <p:cNvPr id="84" name="CustomShape 4"/>
          <p:cNvSpPr/>
          <p:nvPr/>
        </p:nvSpPr>
        <p:spPr>
          <a:xfrm rot="16200000">
            <a:off x="-1144366" y="3749535"/>
            <a:ext cx="2488581" cy="13258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3.4 / 3.3</a:t>
            </a:r>
            <a:endParaRPr lang="en-US" sz="1600" spc="-1">
              <a:solidFill>
                <a:srgbClr val="000000"/>
              </a:solidFill>
              <a:uFill>
                <a:solidFill>
                  <a:srgbClr val="FFFFFF"/>
                </a:solidFill>
              </a:uFill>
              <a:latin typeface="Arial"/>
            </a:endParaRPr>
          </a:p>
        </p:txBody>
      </p:sp>
      <p:sp>
        <p:nvSpPr>
          <p:cNvPr id="85" name="CustomShape 5"/>
          <p:cNvSpPr/>
          <p:nvPr/>
        </p:nvSpPr>
        <p:spPr>
          <a:xfrm rot="16200000">
            <a:off x="-1133263" y="1576112"/>
            <a:ext cx="2488581" cy="207687"/>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Integrale in x band [arbitrary units]</a:t>
            </a:r>
            <a:endParaRPr lang="en-US" sz="1600" spc="-1">
              <a:solidFill>
                <a:srgbClr val="000000"/>
              </a:solidFill>
              <a:uFill>
                <a:solidFill>
                  <a:srgbClr val="FFFFFF"/>
                </a:solidFill>
              </a:uFill>
              <a:latin typeface="Arial"/>
            </a:endParaRPr>
          </a:p>
        </p:txBody>
      </p:sp>
      <p:sp>
        <p:nvSpPr>
          <p:cNvPr id="86" name="CustomShape 6"/>
          <p:cNvSpPr/>
          <p:nvPr/>
        </p:nvSpPr>
        <p:spPr>
          <a:xfrm>
            <a:off x="820623" y="4993818"/>
            <a:ext cx="2488320" cy="82953"/>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Distance [‘’]</a:t>
            </a:r>
            <a:endParaRPr lang="en-US" sz="1600" spc="-1">
              <a:solidFill>
                <a:srgbClr val="000000"/>
              </a:solidFill>
              <a:uFill>
                <a:solidFill>
                  <a:srgbClr val="FFFFFF"/>
                </a:solidFill>
              </a:uFill>
              <a:latin typeface="Arial"/>
            </a:endParaRPr>
          </a:p>
        </p:txBody>
      </p:sp>
      <p:sp>
        <p:nvSpPr>
          <p:cNvPr id="87" name="CustomShape 7"/>
          <p:cNvSpPr/>
          <p:nvPr/>
        </p:nvSpPr>
        <p:spPr>
          <a:xfrm>
            <a:off x="4313088" y="4894210"/>
            <a:ext cx="3483648"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Wavelength [µm]</a:t>
            </a:r>
            <a:endParaRPr lang="en-US" sz="1600" spc="-1">
              <a:solidFill>
                <a:srgbClr val="000000"/>
              </a:solidFill>
              <a:uFill>
                <a:solidFill>
                  <a:srgbClr val="FFFFFF"/>
                </a:solidFill>
              </a:uFill>
              <a:latin typeface="Arial"/>
            </a:endParaRPr>
          </a:p>
        </p:txBody>
      </p:sp>
      <p:sp>
        <p:nvSpPr>
          <p:cNvPr id="88" name="TextShape 8"/>
          <p:cNvSpPr txBox="1"/>
          <p:nvPr/>
        </p:nvSpPr>
        <p:spPr>
          <a:xfrm>
            <a:off x="82944" y="83279"/>
            <a:ext cx="9060489" cy="391576"/>
          </a:xfrm>
          <a:prstGeom prst="rect">
            <a:avLst/>
          </a:prstGeom>
          <a:noFill/>
          <a:ln>
            <a:noFill/>
          </a:ln>
        </p:spPr>
        <p:txBody>
          <a:bodyPr lIns="81639" tIns="40820" rIns="81639" bIns="40820"/>
          <a:lstStyle/>
          <a:p>
            <a:pPr algn="ctr"/>
            <a:r>
              <a:rPr lang="en-US" sz="2200" spc="-1" dirty="0">
                <a:solidFill>
                  <a:srgbClr val="000000"/>
                </a:solidFill>
                <a:uFill>
                  <a:solidFill>
                    <a:srgbClr val="FFFFFF"/>
                  </a:solidFill>
                </a:uFill>
                <a:latin typeface="Arial"/>
              </a:rPr>
              <a:t>Correlations, </a:t>
            </a:r>
            <a:r>
              <a:rPr lang="en-US" sz="2200" spc="-1" dirty="0" smtClean="0">
                <a:solidFill>
                  <a:srgbClr val="000000"/>
                </a:solidFill>
                <a:uFill>
                  <a:solidFill>
                    <a:srgbClr val="FFFFFF"/>
                  </a:solidFill>
                </a:uFill>
                <a:latin typeface="Arial"/>
              </a:rPr>
              <a:t>Band ratio, Modeling (</a:t>
            </a:r>
            <a:r>
              <a:rPr lang="en-US" sz="2200" spc="-1" dirty="0" err="1" smtClean="0">
                <a:solidFill>
                  <a:srgbClr val="000000"/>
                </a:solidFill>
                <a:uFill>
                  <a:solidFill>
                    <a:srgbClr val="FFFFFF"/>
                  </a:solidFill>
                </a:uFill>
                <a:latin typeface="Arial"/>
              </a:rPr>
              <a:t>Boutéraon</a:t>
            </a:r>
            <a:r>
              <a:rPr lang="en-US" sz="2200" spc="-1" dirty="0" smtClean="0">
                <a:solidFill>
                  <a:srgbClr val="000000"/>
                </a:solidFill>
                <a:uFill>
                  <a:solidFill>
                    <a:srgbClr val="FFFFFF"/>
                  </a:solidFill>
                </a:uFill>
                <a:latin typeface="Arial"/>
              </a:rPr>
              <a:t> et al, in prep.)</a:t>
            </a:r>
            <a:endParaRPr lang="en-US" sz="1600" spc="-1" dirty="0">
              <a:solidFill>
                <a:srgbClr val="000000"/>
              </a:solidFill>
              <a:uFill>
                <a:solidFill>
                  <a:srgbClr val="FFFFFF"/>
                </a:solidFill>
              </a:uFill>
              <a:latin typeface="Arial"/>
            </a:endParaRPr>
          </a:p>
        </p:txBody>
      </p:sp>
      <p:sp>
        <p:nvSpPr>
          <p:cNvPr id="89" name="CustomShape 9"/>
          <p:cNvSpPr/>
          <p:nvPr/>
        </p:nvSpPr>
        <p:spPr>
          <a:xfrm>
            <a:off x="4893696" y="1194650"/>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0.2 ’’</a:t>
            </a:r>
            <a:endParaRPr lang="en-US" sz="1600" spc="-1">
              <a:solidFill>
                <a:srgbClr val="000000"/>
              </a:solidFill>
              <a:uFill>
                <a:solidFill>
                  <a:srgbClr val="FFFFFF"/>
                </a:solidFill>
              </a:uFill>
              <a:latin typeface="Arial"/>
            </a:endParaRPr>
          </a:p>
        </p:txBody>
      </p:sp>
      <p:sp>
        <p:nvSpPr>
          <p:cNvPr id="90" name="CustomShape 10"/>
          <p:cNvSpPr/>
          <p:nvPr/>
        </p:nvSpPr>
        <p:spPr>
          <a:xfrm>
            <a:off x="6137856" y="1194650"/>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0.3 ’’</a:t>
            </a:r>
            <a:endParaRPr lang="en-US" sz="1600" spc="-1">
              <a:solidFill>
                <a:srgbClr val="000000"/>
              </a:solidFill>
              <a:uFill>
                <a:solidFill>
                  <a:srgbClr val="FFFFFF"/>
                </a:solidFill>
              </a:uFill>
              <a:latin typeface="Arial"/>
            </a:endParaRPr>
          </a:p>
        </p:txBody>
      </p:sp>
      <p:sp>
        <p:nvSpPr>
          <p:cNvPr id="91" name="CustomShape 11"/>
          <p:cNvSpPr/>
          <p:nvPr/>
        </p:nvSpPr>
        <p:spPr>
          <a:xfrm>
            <a:off x="7299072" y="3318109"/>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0.8 ’’</a:t>
            </a:r>
            <a:endParaRPr lang="en-US" sz="1600" spc="-1">
              <a:solidFill>
                <a:srgbClr val="000000"/>
              </a:solidFill>
              <a:uFill>
                <a:solidFill>
                  <a:srgbClr val="FFFFFF"/>
                </a:solidFill>
              </a:uFill>
              <a:latin typeface="Arial"/>
            </a:endParaRPr>
          </a:p>
        </p:txBody>
      </p:sp>
      <p:sp>
        <p:nvSpPr>
          <p:cNvPr id="92" name="CustomShape 12"/>
          <p:cNvSpPr/>
          <p:nvPr/>
        </p:nvSpPr>
        <p:spPr>
          <a:xfrm>
            <a:off x="6137856" y="3318109"/>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0.7 ’’</a:t>
            </a:r>
            <a:endParaRPr lang="en-US" sz="1600" spc="-1">
              <a:solidFill>
                <a:srgbClr val="000000"/>
              </a:solidFill>
              <a:uFill>
                <a:solidFill>
                  <a:srgbClr val="FFFFFF"/>
                </a:solidFill>
              </a:uFill>
              <a:latin typeface="Arial"/>
            </a:endParaRPr>
          </a:p>
        </p:txBody>
      </p:sp>
      <p:sp>
        <p:nvSpPr>
          <p:cNvPr id="93" name="CustomShape 13"/>
          <p:cNvSpPr/>
          <p:nvPr/>
        </p:nvSpPr>
        <p:spPr>
          <a:xfrm>
            <a:off x="8543232" y="1244291"/>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0.5 ’’</a:t>
            </a:r>
            <a:endParaRPr lang="en-US" sz="1600" spc="-1">
              <a:solidFill>
                <a:srgbClr val="000000"/>
              </a:solidFill>
              <a:uFill>
                <a:solidFill>
                  <a:srgbClr val="FFFFFF"/>
                </a:solidFill>
              </a:uFill>
              <a:latin typeface="Arial"/>
            </a:endParaRPr>
          </a:p>
        </p:txBody>
      </p:sp>
      <p:sp>
        <p:nvSpPr>
          <p:cNvPr id="94" name="CustomShape 14"/>
          <p:cNvSpPr/>
          <p:nvPr/>
        </p:nvSpPr>
        <p:spPr>
          <a:xfrm>
            <a:off x="7299072" y="1244291"/>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0.4 ’’</a:t>
            </a:r>
            <a:endParaRPr lang="en-US" sz="1600" spc="-1">
              <a:solidFill>
                <a:srgbClr val="000000"/>
              </a:solidFill>
              <a:uFill>
                <a:solidFill>
                  <a:srgbClr val="FFFFFF"/>
                </a:solidFill>
              </a:uFill>
              <a:latin typeface="Arial"/>
            </a:endParaRPr>
          </a:p>
        </p:txBody>
      </p:sp>
      <p:sp>
        <p:nvSpPr>
          <p:cNvPr id="95" name="CustomShape 15"/>
          <p:cNvSpPr/>
          <p:nvPr/>
        </p:nvSpPr>
        <p:spPr>
          <a:xfrm>
            <a:off x="4976640" y="3318109"/>
            <a:ext cx="414720" cy="165905"/>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txBody>
          <a:bodyPr wrap="none" lIns="81639" tIns="40820" rIns="81639" bIns="40820" anchor="ctr"/>
          <a:lstStyle/>
          <a:p>
            <a:pPr algn="ctr"/>
            <a:r>
              <a:rPr lang="en-US" sz="1100" spc="-1">
                <a:solidFill>
                  <a:srgbClr val="000000"/>
                </a:solidFill>
                <a:uFill>
                  <a:solidFill>
                    <a:srgbClr val="FFFFFF"/>
                  </a:solidFill>
                </a:uFill>
                <a:latin typeface="Arial"/>
              </a:rPr>
              <a:t>0.6 ’’</a:t>
            </a:r>
            <a:endParaRPr lang="en-US" sz="1600" spc="-1">
              <a:solidFill>
                <a:srgbClr val="000000"/>
              </a:solidFill>
              <a:uFill>
                <a:solidFill>
                  <a:srgbClr val="FFFFFF"/>
                </a:solidFill>
              </a:uFill>
              <a:latin typeface="Arial"/>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29</a:t>
            </a:fld>
            <a:endParaRPr lang="fr-FR"/>
          </a:p>
        </p:txBody>
      </p:sp>
    </p:spTree>
    <p:extLst>
      <p:ext uri="{BB962C8B-B14F-4D97-AF65-F5344CB8AC3E}">
        <p14:creationId xmlns:p14="http://schemas.microsoft.com/office/powerpoint/2010/main" val="27258534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z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55829"/>
            <a:ext cx="9252520" cy="7013829"/>
          </a:xfrm>
          <a:prstGeom prst="rect">
            <a:avLst/>
          </a:prstGeom>
        </p:spPr>
      </p:pic>
      <p:sp>
        <p:nvSpPr>
          <p:cNvPr id="3" name="Espace réservé du numéro de diapositive 2"/>
          <p:cNvSpPr>
            <a:spLocks noGrp="1"/>
          </p:cNvSpPr>
          <p:nvPr>
            <p:ph type="sldNum" sz="quarter" idx="12"/>
          </p:nvPr>
        </p:nvSpPr>
        <p:spPr/>
        <p:txBody>
          <a:bodyPr/>
          <a:lstStyle/>
          <a:p>
            <a:fld id="{C919858B-083F-48B4-BC72-FA8395439ED8}" type="slidenum">
              <a:rPr lang="fr-FR" smtClean="0"/>
              <a:t>3</a:t>
            </a:fld>
            <a:endParaRPr lang="fr-FR"/>
          </a:p>
        </p:txBody>
      </p:sp>
    </p:spTree>
    <p:extLst>
      <p:ext uri="{BB962C8B-B14F-4D97-AF65-F5344CB8AC3E}">
        <p14:creationId xmlns:p14="http://schemas.microsoft.com/office/powerpoint/2010/main" val="18987394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626" y="1626159"/>
            <a:ext cx="3494784" cy="259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2" name="Rectangle 8"/>
          <p:cNvSpPr>
            <a:spLocks noChangeArrowheads="1"/>
          </p:cNvSpPr>
          <p:nvPr/>
        </p:nvSpPr>
        <p:spPr bwMode="auto">
          <a:xfrm>
            <a:off x="107504" y="980728"/>
            <a:ext cx="8856663"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10000"/>
              </a:lnSpc>
            </a:pPr>
            <a:r>
              <a:rPr lang="fr-FR" altLang="fr-FR" sz="1600" dirty="0" smtClean="0">
                <a:latin typeface="Arial"/>
                <a:cs typeface="Arial"/>
                <a:sym typeface="Wingdings"/>
              </a:rPr>
              <a:t> </a:t>
            </a:r>
            <a:r>
              <a:rPr lang="fr-FR" altLang="fr-FR" sz="1600" dirty="0">
                <a:latin typeface="Arial"/>
                <a:cs typeface="Arial"/>
                <a:sym typeface="Wingdings"/>
              </a:rPr>
              <a:t>T</a:t>
            </a:r>
            <a:r>
              <a:rPr lang="fr-FR" altLang="fr-FR" sz="1600" dirty="0" smtClean="0">
                <a:latin typeface="Arial"/>
                <a:cs typeface="Arial"/>
              </a:rPr>
              <a:t>est of </a:t>
            </a:r>
            <a:r>
              <a:rPr lang="fr-FR" altLang="fr-FR" sz="1600" dirty="0" err="1">
                <a:latin typeface="Arial"/>
                <a:cs typeface="Arial"/>
              </a:rPr>
              <a:t>atmospheric</a:t>
            </a:r>
            <a:r>
              <a:rPr lang="fr-FR" altLang="fr-FR" sz="1600" dirty="0">
                <a:latin typeface="Arial"/>
                <a:cs typeface="Arial"/>
              </a:rPr>
              <a:t> </a:t>
            </a:r>
            <a:r>
              <a:rPr lang="fr-FR" altLang="fr-FR" sz="1600" dirty="0" err="1" smtClean="0">
                <a:latin typeface="Arial"/>
                <a:cs typeface="Arial"/>
              </a:rPr>
              <a:t>models</a:t>
            </a:r>
            <a:r>
              <a:rPr lang="fr-FR" altLang="fr-FR" sz="1600" dirty="0">
                <a:latin typeface="Arial"/>
                <a:cs typeface="Arial"/>
              </a:rPr>
              <a:t>, circulation </a:t>
            </a:r>
            <a:r>
              <a:rPr lang="fr-FR" altLang="fr-FR" sz="1600" dirty="0" err="1">
                <a:latin typeface="Arial"/>
                <a:cs typeface="Arial"/>
              </a:rPr>
              <a:t>models</a:t>
            </a:r>
            <a:r>
              <a:rPr lang="fr-FR" altLang="fr-FR" sz="1600" dirty="0">
                <a:latin typeface="Arial"/>
                <a:cs typeface="Arial"/>
              </a:rPr>
              <a:t>, </a:t>
            </a:r>
            <a:r>
              <a:rPr lang="fr-FR" altLang="fr-FR" sz="1600" dirty="0" err="1">
                <a:latin typeface="Arial"/>
                <a:cs typeface="Arial"/>
              </a:rPr>
              <a:t>climate</a:t>
            </a:r>
            <a:r>
              <a:rPr lang="fr-FR" altLang="fr-FR" sz="1600" dirty="0">
                <a:latin typeface="Arial"/>
                <a:cs typeface="Arial"/>
              </a:rPr>
              <a:t> </a:t>
            </a:r>
            <a:r>
              <a:rPr lang="fr-FR" altLang="fr-FR" sz="1600" dirty="0" err="1">
                <a:latin typeface="Arial"/>
                <a:cs typeface="Arial"/>
              </a:rPr>
              <a:t>models</a:t>
            </a:r>
            <a:r>
              <a:rPr lang="fr-FR" altLang="fr-FR" sz="1600" dirty="0">
                <a:latin typeface="Arial"/>
                <a:cs typeface="Arial"/>
              </a:rPr>
              <a:t> in new </a:t>
            </a:r>
            <a:r>
              <a:rPr lang="fr-FR" altLang="fr-FR" sz="1600" dirty="0" err="1" smtClean="0">
                <a:latin typeface="Arial"/>
                <a:cs typeface="Arial"/>
              </a:rPr>
              <a:t>regimes</a:t>
            </a:r>
            <a:endParaRPr lang="fr-FR" altLang="fr-FR" sz="1600" dirty="0">
              <a:latin typeface="Arial"/>
              <a:cs typeface="Arial"/>
            </a:endParaRPr>
          </a:p>
        </p:txBody>
      </p:sp>
      <p:sp>
        <p:nvSpPr>
          <p:cNvPr id="50189" name="Rectangle 2"/>
          <p:cNvSpPr>
            <a:spLocks noChangeArrowheads="1"/>
          </p:cNvSpPr>
          <p:nvPr/>
        </p:nvSpPr>
        <p:spPr bwMode="auto">
          <a:xfrm>
            <a:off x="107504" y="1484784"/>
            <a:ext cx="5976664" cy="286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10000"/>
              </a:lnSpc>
            </a:pPr>
            <a:r>
              <a:rPr lang="fr-FR" altLang="fr-FR" sz="1600" b="1" dirty="0" smtClean="0">
                <a:solidFill>
                  <a:srgbClr val="FF0000"/>
                </a:solidFill>
                <a:latin typeface="Arial"/>
                <a:cs typeface="Arial"/>
                <a:sym typeface="Wingdings"/>
              </a:rPr>
              <a:t> </a:t>
            </a:r>
            <a:r>
              <a:rPr lang="fr-FR" altLang="fr-FR" sz="1600" b="1" dirty="0" smtClean="0">
                <a:solidFill>
                  <a:srgbClr val="FF0000"/>
                </a:solidFill>
                <a:latin typeface="Arial"/>
                <a:cs typeface="Arial"/>
                <a:sym typeface="Wingdings" pitchFamily="2" charset="2"/>
              </a:rPr>
              <a:t>Link </a:t>
            </a:r>
            <a:r>
              <a:rPr lang="fr-FR" altLang="fr-FR" sz="1600" b="1" dirty="0" err="1">
                <a:solidFill>
                  <a:srgbClr val="FF0000"/>
                </a:solidFill>
                <a:latin typeface="Arial"/>
                <a:cs typeface="Arial"/>
                <a:sym typeface="Wingdings" pitchFamily="2" charset="2"/>
              </a:rPr>
              <a:t>P</a:t>
            </a:r>
            <a:r>
              <a:rPr lang="fr-FR" altLang="fr-FR" sz="1600" b="1" dirty="0" err="1" smtClean="0">
                <a:solidFill>
                  <a:srgbClr val="FF0000"/>
                </a:solidFill>
                <a:latin typeface="Arial"/>
                <a:cs typeface="Arial"/>
                <a:sym typeface="Wingdings" pitchFamily="2" charset="2"/>
              </a:rPr>
              <a:t>rotoplanetary</a:t>
            </a:r>
            <a:r>
              <a:rPr lang="fr-FR" altLang="fr-FR" sz="1600" b="1" dirty="0" smtClean="0">
                <a:solidFill>
                  <a:srgbClr val="FF0000"/>
                </a:solidFill>
                <a:latin typeface="Arial"/>
                <a:cs typeface="Arial"/>
                <a:sym typeface="Wingdings" pitchFamily="2" charset="2"/>
              </a:rPr>
              <a:t> </a:t>
            </a:r>
            <a:r>
              <a:rPr lang="fr-FR" altLang="fr-FR" sz="1600" b="1" dirty="0" err="1" smtClean="0">
                <a:solidFill>
                  <a:srgbClr val="FF0000"/>
                </a:solidFill>
                <a:latin typeface="Arial"/>
                <a:cs typeface="Arial"/>
                <a:sym typeface="Wingdings" pitchFamily="2" charset="2"/>
              </a:rPr>
              <a:t>disks</a:t>
            </a:r>
            <a:r>
              <a:rPr lang="fr-FR" altLang="fr-FR" sz="1600" b="1" dirty="0" smtClean="0">
                <a:solidFill>
                  <a:srgbClr val="FF0000"/>
                </a:solidFill>
                <a:latin typeface="Arial"/>
                <a:cs typeface="Arial"/>
                <a:sym typeface="Wingdings" pitchFamily="2" charset="2"/>
              </a:rPr>
              <a:t> – </a:t>
            </a:r>
            <a:r>
              <a:rPr lang="fr-FR" altLang="fr-FR" sz="1600" b="1" dirty="0" err="1">
                <a:solidFill>
                  <a:srgbClr val="FF0000"/>
                </a:solidFill>
                <a:latin typeface="Arial"/>
                <a:cs typeface="Arial"/>
                <a:sym typeface="Wingdings" pitchFamily="2" charset="2"/>
              </a:rPr>
              <a:t>A</a:t>
            </a:r>
            <a:r>
              <a:rPr lang="fr-FR" altLang="fr-FR" sz="1600" b="1" dirty="0" err="1" smtClean="0">
                <a:solidFill>
                  <a:srgbClr val="FF0000"/>
                </a:solidFill>
                <a:latin typeface="Arial"/>
                <a:cs typeface="Arial"/>
                <a:sym typeface="Wingdings" pitchFamily="2" charset="2"/>
              </a:rPr>
              <a:t>tmosphere</a:t>
            </a:r>
            <a:r>
              <a:rPr lang="fr-FR" altLang="fr-FR" sz="1600" b="1" dirty="0" smtClean="0">
                <a:solidFill>
                  <a:srgbClr val="FF0000"/>
                </a:solidFill>
                <a:latin typeface="Arial"/>
                <a:cs typeface="Arial"/>
                <a:sym typeface="Wingdings" pitchFamily="2" charset="2"/>
              </a:rPr>
              <a:t> of </a:t>
            </a:r>
            <a:r>
              <a:rPr lang="fr-FR" altLang="fr-FR" sz="1600" b="1" dirty="0" err="1" smtClean="0">
                <a:solidFill>
                  <a:srgbClr val="FF0000"/>
                </a:solidFill>
                <a:latin typeface="Arial"/>
                <a:cs typeface="Arial"/>
                <a:sym typeface="Wingdings" pitchFamily="2" charset="2"/>
              </a:rPr>
              <a:t>giant</a:t>
            </a:r>
            <a:r>
              <a:rPr lang="fr-FR" altLang="fr-FR" sz="1600" b="1" dirty="0" smtClean="0">
                <a:solidFill>
                  <a:srgbClr val="FF0000"/>
                </a:solidFill>
                <a:latin typeface="Arial"/>
                <a:cs typeface="Arial"/>
                <a:sym typeface="Wingdings" pitchFamily="2" charset="2"/>
              </a:rPr>
              <a:t> </a:t>
            </a:r>
            <a:r>
              <a:rPr lang="fr-FR" altLang="fr-FR" sz="1600" b="1" dirty="0" err="1" smtClean="0">
                <a:solidFill>
                  <a:srgbClr val="FF0000"/>
                </a:solidFill>
                <a:latin typeface="Arial"/>
                <a:cs typeface="Arial"/>
                <a:sym typeface="Wingdings" pitchFamily="2" charset="2"/>
              </a:rPr>
              <a:t>planets</a:t>
            </a:r>
            <a:endParaRPr lang="fr-FR" altLang="fr-FR" sz="1600" b="1" dirty="0">
              <a:solidFill>
                <a:srgbClr val="FF0000"/>
              </a:solidFill>
              <a:latin typeface="Arial"/>
              <a:cs typeface="Arial"/>
              <a:sym typeface="Wingdings" pitchFamily="2" charset="2"/>
            </a:endParaRPr>
          </a:p>
          <a:p>
            <a:pPr eaLnBrk="1" hangingPunct="1">
              <a:lnSpc>
                <a:spcPct val="110000"/>
              </a:lnSpc>
            </a:pPr>
            <a:endParaRPr lang="fr-FR" altLang="fr-FR" sz="1200" dirty="0" smtClean="0">
              <a:solidFill>
                <a:srgbClr val="FF0000"/>
              </a:solidFill>
              <a:latin typeface="Arial"/>
              <a:cs typeface="Arial"/>
              <a:sym typeface="Wingdings" pitchFamily="2" charset="2"/>
            </a:endParaRPr>
          </a:p>
          <a:p>
            <a:pPr eaLnBrk="1" hangingPunct="1">
              <a:lnSpc>
                <a:spcPct val="110000"/>
              </a:lnSpc>
            </a:pPr>
            <a:r>
              <a:rPr lang="fr-FR" altLang="fr-FR" sz="1600" dirty="0" err="1" smtClean="0">
                <a:latin typeface="Arial"/>
                <a:cs typeface="Arial"/>
                <a:sym typeface="Wingdings" pitchFamily="2" charset="2"/>
              </a:rPr>
              <a:t>Planetary</a:t>
            </a:r>
            <a:r>
              <a:rPr lang="fr-FR" altLang="fr-FR" sz="1600" dirty="0" smtClean="0">
                <a:latin typeface="Arial"/>
                <a:cs typeface="Arial"/>
                <a:sym typeface="Wingdings" pitchFamily="2" charset="2"/>
              </a:rPr>
              <a:t> formation </a:t>
            </a:r>
            <a:r>
              <a:rPr lang="fr-FR" altLang="fr-FR" sz="1600" dirty="0" err="1" smtClean="0">
                <a:latin typeface="Arial"/>
                <a:cs typeface="Arial"/>
                <a:sym typeface="Wingdings" pitchFamily="2" charset="2"/>
              </a:rPr>
              <a:t>starts</a:t>
            </a:r>
            <a:r>
              <a:rPr lang="fr-FR" altLang="fr-FR" sz="1600" dirty="0" smtClean="0">
                <a:latin typeface="Arial"/>
                <a:cs typeface="Arial"/>
                <a:sym typeface="Wingdings" pitchFamily="2" charset="2"/>
              </a:rPr>
              <a:t> </a:t>
            </a:r>
            <a:r>
              <a:rPr lang="fr-FR" altLang="fr-FR" sz="1600" dirty="0" err="1" smtClean="0">
                <a:latin typeface="Arial"/>
                <a:cs typeface="Arial"/>
                <a:sym typeface="Wingdings" pitchFamily="2" charset="2"/>
              </a:rPr>
              <a:t>with</a:t>
            </a:r>
            <a:r>
              <a:rPr lang="fr-FR" altLang="fr-FR" sz="1600" dirty="0" smtClean="0">
                <a:latin typeface="Arial"/>
                <a:cs typeface="Arial"/>
                <a:sym typeface="Wingdings" pitchFamily="2" charset="2"/>
              </a:rPr>
              <a:t> the coagulation of </a:t>
            </a:r>
            <a:r>
              <a:rPr lang="fr-FR" altLang="fr-FR" sz="1600" dirty="0" err="1" smtClean="0">
                <a:latin typeface="Arial"/>
                <a:cs typeface="Arial"/>
                <a:sym typeface="Wingdings" pitchFamily="2" charset="2"/>
              </a:rPr>
              <a:t>icy</a:t>
            </a:r>
            <a:r>
              <a:rPr lang="fr-FR" altLang="fr-FR" sz="1600" dirty="0" smtClean="0">
                <a:latin typeface="Arial"/>
                <a:cs typeface="Arial"/>
                <a:sym typeface="Wingdings" pitchFamily="2" charset="2"/>
              </a:rPr>
              <a:t> grains, </a:t>
            </a:r>
          </a:p>
          <a:p>
            <a:pPr eaLnBrk="1" hangingPunct="1">
              <a:lnSpc>
                <a:spcPct val="110000"/>
              </a:lnSpc>
            </a:pPr>
            <a:r>
              <a:rPr lang="fr-FR" altLang="fr-FR" sz="1600" b="1" dirty="0">
                <a:solidFill>
                  <a:srgbClr val="FF0000"/>
                </a:solidFill>
                <a:latin typeface="Arial"/>
                <a:cs typeface="Arial"/>
                <a:sym typeface="Wingdings" pitchFamily="2" charset="2"/>
              </a:rPr>
              <a:t>C/O ratio </a:t>
            </a:r>
            <a:r>
              <a:rPr lang="fr-FR" altLang="fr-FR" sz="1600" dirty="0" smtClean="0">
                <a:latin typeface="Arial"/>
                <a:cs typeface="Arial"/>
                <a:sym typeface="Wingdings" pitchFamily="2" charset="2"/>
              </a:rPr>
              <a:t>= ‘’ f ‘’(place </a:t>
            </a:r>
            <a:r>
              <a:rPr lang="fr-FR" altLang="fr-FR" sz="1600" dirty="0" err="1" smtClean="0">
                <a:latin typeface="Arial"/>
                <a:cs typeface="Arial"/>
                <a:sym typeface="Wingdings" pitchFamily="2" charset="2"/>
              </a:rPr>
              <a:t>where</a:t>
            </a:r>
            <a:r>
              <a:rPr lang="fr-FR" altLang="fr-FR" sz="1600" dirty="0" smtClean="0">
                <a:latin typeface="Arial"/>
                <a:cs typeface="Arial"/>
                <a:sym typeface="Wingdings" pitchFamily="2" charset="2"/>
              </a:rPr>
              <a:t> the </a:t>
            </a:r>
            <a:r>
              <a:rPr lang="fr-FR" altLang="fr-FR" sz="1600" dirty="0" err="1" smtClean="0">
                <a:latin typeface="Arial"/>
                <a:cs typeface="Arial"/>
                <a:sym typeface="Wingdings" pitchFamily="2" charset="2"/>
              </a:rPr>
              <a:t>exoplanet</a:t>
            </a:r>
            <a:r>
              <a:rPr lang="fr-FR" altLang="fr-FR" sz="1600" dirty="0" smtClean="0">
                <a:latin typeface="Arial"/>
                <a:cs typeface="Arial"/>
                <a:sym typeface="Wingdings" pitchFamily="2" charset="2"/>
              </a:rPr>
              <a:t> </a:t>
            </a:r>
            <a:r>
              <a:rPr lang="fr-FR" altLang="fr-FR" sz="1600" dirty="0" err="1" smtClean="0">
                <a:latin typeface="Arial"/>
                <a:cs typeface="Arial"/>
                <a:sym typeface="Wingdings" pitchFamily="2" charset="2"/>
              </a:rPr>
              <a:t>forms</a:t>
            </a:r>
            <a:r>
              <a:rPr lang="fr-FR" altLang="fr-FR" sz="1600" dirty="0" smtClean="0">
                <a:latin typeface="Arial"/>
                <a:cs typeface="Arial"/>
                <a:sym typeface="Wingdings" pitchFamily="2" charset="2"/>
              </a:rPr>
              <a:t> in the </a:t>
            </a:r>
            <a:r>
              <a:rPr lang="fr-FR" altLang="fr-FR" sz="1600" dirty="0" err="1" smtClean="0">
                <a:latin typeface="Arial"/>
                <a:cs typeface="Arial"/>
                <a:sym typeface="Wingdings" pitchFamily="2" charset="2"/>
              </a:rPr>
              <a:t>disk</a:t>
            </a:r>
            <a:r>
              <a:rPr lang="fr-FR" altLang="fr-FR" sz="1600" dirty="0" smtClean="0">
                <a:latin typeface="Arial"/>
                <a:cs typeface="Arial"/>
                <a:sym typeface="Wingdings" pitchFamily="2" charset="2"/>
              </a:rPr>
              <a:t>)</a:t>
            </a:r>
          </a:p>
          <a:p>
            <a:pPr eaLnBrk="1" hangingPunct="1">
              <a:lnSpc>
                <a:spcPct val="110000"/>
              </a:lnSpc>
            </a:pPr>
            <a:r>
              <a:rPr lang="fr-FR" altLang="fr-FR" sz="1600" dirty="0">
                <a:latin typeface="Arial"/>
                <a:cs typeface="Arial"/>
                <a:sym typeface="Wingdings" pitchFamily="2" charset="2"/>
              </a:rPr>
              <a:t>	</a:t>
            </a:r>
            <a:r>
              <a:rPr lang="fr-FR" altLang="fr-FR" sz="1600" dirty="0" smtClean="0">
                <a:latin typeface="Arial"/>
                <a:cs typeface="Arial"/>
                <a:sym typeface="Wingdings" pitchFamily="2" charset="2"/>
              </a:rPr>
              <a:t>(due to </a:t>
            </a:r>
            <a:r>
              <a:rPr lang="fr-FR" altLang="fr-FR" sz="1600" dirty="0" err="1" smtClean="0">
                <a:latin typeface="Arial"/>
                <a:cs typeface="Arial"/>
                <a:sym typeface="Wingdings" pitchFamily="2" charset="2"/>
              </a:rPr>
              <a:t>different</a:t>
            </a:r>
            <a:r>
              <a:rPr lang="fr-FR" altLang="fr-FR" sz="1600" dirty="0" smtClean="0">
                <a:latin typeface="Arial"/>
                <a:cs typeface="Arial"/>
                <a:sym typeface="Wingdings" pitchFamily="2" charset="2"/>
              </a:rPr>
              <a:t> </a:t>
            </a:r>
            <a:r>
              <a:rPr lang="fr-FR" altLang="fr-FR" sz="1600" i="1" dirty="0" err="1" smtClean="0">
                <a:latin typeface="Arial"/>
                <a:cs typeface="Arial"/>
                <a:sym typeface="Wingdings" pitchFamily="2" charset="2"/>
              </a:rPr>
              <a:t>T</a:t>
            </a:r>
            <a:r>
              <a:rPr lang="fr-FR" altLang="fr-FR" sz="1600" i="1" baseline="-25000" dirty="0" err="1" smtClean="0">
                <a:latin typeface="Arial"/>
                <a:cs typeface="Arial"/>
                <a:sym typeface="Wingdings" pitchFamily="2" charset="2"/>
              </a:rPr>
              <a:t>condensation</a:t>
            </a:r>
            <a:r>
              <a:rPr lang="fr-FR" altLang="fr-FR" sz="1600" dirty="0" smtClean="0">
                <a:latin typeface="Arial"/>
                <a:cs typeface="Arial"/>
                <a:sym typeface="Wingdings" pitchFamily="2" charset="2"/>
              </a:rPr>
              <a:t> for H</a:t>
            </a:r>
            <a:r>
              <a:rPr lang="fr-FR" altLang="fr-FR" sz="1600" baseline="-25000" dirty="0" smtClean="0">
                <a:latin typeface="Arial"/>
                <a:cs typeface="Arial"/>
                <a:sym typeface="Wingdings" pitchFamily="2" charset="2"/>
              </a:rPr>
              <a:t>2</a:t>
            </a:r>
            <a:r>
              <a:rPr lang="fr-FR" altLang="fr-FR" sz="1600" dirty="0" smtClean="0">
                <a:latin typeface="Arial"/>
                <a:cs typeface="Arial"/>
                <a:sym typeface="Wingdings" pitchFamily="2" charset="2"/>
              </a:rPr>
              <a:t>O, CO</a:t>
            </a:r>
            <a:r>
              <a:rPr lang="fr-FR" altLang="fr-FR" sz="1600" baseline="-25000" dirty="0" smtClean="0">
                <a:latin typeface="Arial"/>
                <a:cs typeface="Arial"/>
                <a:sym typeface="Wingdings" pitchFamily="2" charset="2"/>
              </a:rPr>
              <a:t>2</a:t>
            </a:r>
            <a:r>
              <a:rPr lang="fr-FR" altLang="fr-FR" sz="1600" dirty="0" smtClean="0">
                <a:latin typeface="Arial"/>
                <a:cs typeface="Arial"/>
                <a:sym typeface="Wingdings" pitchFamily="2" charset="2"/>
              </a:rPr>
              <a:t> &amp; CO) </a:t>
            </a:r>
          </a:p>
          <a:p>
            <a:pPr eaLnBrk="1" hangingPunct="1">
              <a:lnSpc>
                <a:spcPct val="110000"/>
              </a:lnSpc>
            </a:pPr>
            <a:endParaRPr lang="fr-FR" altLang="fr-FR" sz="1200" dirty="0">
              <a:latin typeface="Arial"/>
              <a:cs typeface="Arial"/>
              <a:sym typeface="Wingdings" pitchFamily="2" charset="2"/>
            </a:endParaRPr>
          </a:p>
          <a:p>
            <a:pPr eaLnBrk="1" hangingPunct="1">
              <a:lnSpc>
                <a:spcPct val="110000"/>
              </a:lnSpc>
            </a:pPr>
            <a:r>
              <a:rPr lang="fr-FR" altLang="fr-FR" sz="1600" dirty="0" err="1" smtClean="0">
                <a:latin typeface="Arial"/>
                <a:cs typeface="Arial"/>
                <a:sym typeface="Wingdings" pitchFamily="2" charset="2"/>
              </a:rPr>
              <a:t>Comparison</a:t>
            </a:r>
            <a:r>
              <a:rPr lang="fr-FR" altLang="fr-FR" sz="1600" dirty="0" smtClean="0">
                <a:latin typeface="Arial"/>
                <a:cs typeface="Arial"/>
                <a:sym typeface="Wingdings" pitchFamily="2" charset="2"/>
              </a:rPr>
              <a:t> </a:t>
            </a:r>
            <a:r>
              <a:rPr lang="fr-FR" altLang="fr-FR" sz="1600" dirty="0" err="1" smtClean="0">
                <a:latin typeface="Arial"/>
                <a:cs typeface="Arial"/>
                <a:sym typeface="Wingdings" pitchFamily="2" charset="2"/>
              </a:rPr>
              <a:t>with</a:t>
            </a:r>
            <a:r>
              <a:rPr lang="fr-FR" altLang="fr-FR" sz="1600" dirty="0" smtClean="0">
                <a:latin typeface="Arial"/>
                <a:cs typeface="Arial"/>
                <a:sym typeface="Wingdings" pitchFamily="2" charset="2"/>
              </a:rPr>
              <a:t> the C/O value of the central star</a:t>
            </a:r>
          </a:p>
          <a:p>
            <a:pPr eaLnBrk="1" hangingPunct="1">
              <a:lnSpc>
                <a:spcPct val="110000"/>
              </a:lnSpc>
            </a:pPr>
            <a:r>
              <a:rPr lang="fr-FR" altLang="fr-FR" sz="1600" dirty="0">
                <a:latin typeface="Arial"/>
                <a:cs typeface="Arial"/>
                <a:sym typeface="Wingdings"/>
              </a:rPr>
              <a:t> </a:t>
            </a:r>
            <a:r>
              <a:rPr lang="fr-FR" altLang="fr-FR" sz="1600" dirty="0" smtClean="0">
                <a:latin typeface="Arial"/>
                <a:cs typeface="Arial"/>
                <a:sym typeface="Wingdings"/>
              </a:rPr>
              <a:t>  </a:t>
            </a:r>
            <a:r>
              <a:rPr lang="fr-FR" altLang="fr-FR" sz="1600" dirty="0" err="1" smtClean="0">
                <a:latin typeface="Arial"/>
                <a:cs typeface="Arial"/>
                <a:sym typeface="Wingdings"/>
              </a:rPr>
              <a:t>discreminate</a:t>
            </a:r>
            <a:r>
              <a:rPr lang="fr-FR" altLang="fr-FR" sz="1600" dirty="0" smtClean="0">
                <a:latin typeface="Arial"/>
                <a:cs typeface="Arial"/>
                <a:sym typeface="Wingdings"/>
              </a:rPr>
              <a:t> </a:t>
            </a:r>
            <a:r>
              <a:rPr lang="fr-FR" altLang="fr-FR" sz="1600" dirty="0" err="1" smtClean="0">
                <a:latin typeface="Arial"/>
                <a:cs typeface="Arial"/>
                <a:sym typeface="Wingdings"/>
              </a:rPr>
              <a:t>between</a:t>
            </a:r>
            <a:r>
              <a:rPr lang="fr-FR" altLang="fr-FR" sz="1600" dirty="0" smtClean="0">
                <a:latin typeface="Arial"/>
                <a:cs typeface="Arial"/>
                <a:sym typeface="Wingdings"/>
              </a:rPr>
              <a:t> </a:t>
            </a:r>
            <a:r>
              <a:rPr lang="fr-FR" altLang="fr-FR" sz="1600" dirty="0" err="1" smtClean="0">
                <a:latin typeface="Arial"/>
                <a:cs typeface="Arial"/>
                <a:sym typeface="Wingdings"/>
              </a:rPr>
              <a:t>different</a:t>
            </a:r>
            <a:r>
              <a:rPr lang="fr-FR" altLang="fr-FR" sz="1600" dirty="0" smtClean="0">
                <a:latin typeface="Arial"/>
                <a:cs typeface="Arial"/>
                <a:sym typeface="Wingdings"/>
              </a:rPr>
              <a:t> formation </a:t>
            </a:r>
            <a:r>
              <a:rPr lang="fr-FR" altLang="fr-FR" sz="1600" dirty="0" err="1" smtClean="0">
                <a:latin typeface="Arial"/>
                <a:cs typeface="Arial"/>
                <a:sym typeface="Wingdings"/>
              </a:rPr>
              <a:t>models</a:t>
            </a:r>
            <a:endParaRPr lang="fr-FR" altLang="fr-FR" sz="1600" dirty="0" smtClean="0">
              <a:latin typeface="Arial"/>
              <a:cs typeface="Arial"/>
              <a:sym typeface="Wingdings" pitchFamily="2" charset="2"/>
            </a:endParaRPr>
          </a:p>
          <a:p>
            <a:pPr eaLnBrk="1" hangingPunct="1">
              <a:lnSpc>
                <a:spcPct val="110000"/>
              </a:lnSpc>
            </a:pPr>
            <a:endParaRPr lang="fr-FR" altLang="fr-FR" sz="1200" dirty="0" smtClean="0">
              <a:latin typeface="Arial"/>
              <a:cs typeface="Arial"/>
              <a:sym typeface="Wingdings" pitchFamily="2" charset="2"/>
            </a:endParaRPr>
          </a:p>
          <a:p>
            <a:pPr eaLnBrk="1" hangingPunct="1">
              <a:lnSpc>
                <a:spcPct val="110000"/>
              </a:lnSpc>
            </a:pPr>
            <a:endParaRPr lang="fr-FR" altLang="fr-FR" sz="1600" dirty="0">
              <a:latin typeface="Arial"/>
              <a:cs typeface="Arial"/>
              <a:sym typeface="Wingdings" pitchFamily="2" charset="2"/>
            </a:endParaRPr>
          </a:p>
          <a:p>
            <a:pPr eaLnBrk="1" hangingPunct="1">
              <a:lnSpc>
                <a:spcPct val="110000"/>
              </a:lnSpc>
            </a:pPr>
            <a:endParaRPr lang="fr-FR" altLang="fr-FR" sz="1600" dirty="0">
              <a:latin typeface="Arial"/>
              <a:cs typeface="Arial"/>
              <a:sym typeface="Wingdings" pitchFamily="2" charset="2"/>
            </a:endParaRPr>
          </a:p>
        </p:txBody>
      </p:sp>
      <p:sp>
        <p:nvSpPr>
          <p:cNvPr id="2" name="ZoneTexte 1"/>
          <p:cNvSpPr txBox="1"/>
          <p:nvPr/>
        </p:nvSpPr>
        <p:spPr>
          <a:xfrm>
            <a:off x="107504" y="3717032"/>
            <a:ext cx="8784976" cy="2932084"/>
          </a:xfrm>
          <a:prstGeom prst="rect">
            <a:avLst/>
          </a:prstGeom>
          <a:noFill/>
        </p:spPr>
        <p:txBody>
          <a:bodyPr wrap="square" rtlCol="0">
            <a:spAutoFit/>
          </a:bodyPr>
          <a:lstStyle/>
          <a:p>
            <a:pPr>
              <a:lnSpc>
                <a:spcPct val="110000"/>
              </a:lnSpc>
            </a:pPr>
            <a:r>
              <a:rPr lang="fr-FR" sz="1600" dirty="0">
                <a:latin typeface="Arial"/>
                <a:cs typeface="Arial"/>
              </a:rPr>
              <a:t>To </a:t>
            </a:r>
            <a:r>
              <a:rPr lang="fr-FR" sz="1600" dirty="0" err="1">
                <a:latin typeface="Arial"/>
                <a:cs typeface="Arial"/>
              </a:rPr>
              <a:t>retrieve</a:t>
            </a:r>
            <a:r>
              <a:rPr lang="fr-FR" sz="1600" dirty="0">
                <a:latin typeface="Arial"/>
                <a:cs typeface="Arial"/>
              </a:rPr>
              <a:t> the C/O ratio </a:t>
            </a:r>
            <a:r>
              <a:rPr lang="fr-FR" sz="1600" dirty="0" err="1">
                <a:latin typeface="Arial"/>
                <a:cs typeface="Arial"/>
              </a:rPr>
              <a:t>from</a:t>
            </a:r>
            <a:r>
              <a:rPr lang="fr-FR" sz="1600" dirty="0">
                <a:latin typeface="Arial"/>
                <a:cs typeface="Arial"/>
              </a:rPr>
              <a:t> IR JWST </a:t>
            </a:r>
            <a:r>
              <a:rPr lang="fr-FR" sz="1600" dirty="0" err="1" smtClean="0">
                <a:latin typeface="Arial"/>
                <a:cs typeface="Arial"/>
              </a:rPr>
              <a:t>spectra</a:t>
            </a:r>
            <a:r>
              <a:rPr lang="fr-FR" sz="1600" dirty="0" smtClean="0">
                <a:latin typeface="Arial"/>
                <a:cs typeface="Arial"/>
              </a:rPr>
              <a:t>	</a:t>
            </a:r>
          </a:p>
          <a:p>
            <a:pPr marL="285750" indent="-285750">
              <a:lnSpc>
                <a:spcPct val="110000"/>
              </a:lnSpc>
              <a:buFont typeface="Wingdings" charset="0"/>
              <a:buChar char="à"/>
            </a:pPr>
            <a:r>
              <a:rPr lang="fr-FR" sz="1600" b="1" dirty="0" err="1" smtClean="0">
                <a:solidFill>
                  <a:srgbClr val="FF0000"/>
                </a:solidFill>
                <a:latin typeface="Arial"/>
                <a:cs typeface="Arial"/>
                <a:sym typeface="Wingdings" panose="05000000000000000000" pitchFamily="2" charset="2"/>
              </a:rPr>
              <a:t>Need</a:t>
            </a:r>
            <a:r>
              <a:rPr lang="fr-FR" sz="1600" b="1" dirty="0" smtClean="0">
                <a:solidFill>
                  <a:srgbClr val="FF0000"/>
                </a:solidFill>
                <a:latin typeface="Arial"/>
                <a:cs typeface="Arial"/>
                <a:sym typeface="Wingdings" panose="05000000000000000000" pitchFamily="2" charset="2"/>
              </a:rPr>
              <a:t> </a:t>
            </a:r>
            <a:r>
              <a:rPr lang="fr-FR" sz="1600" b="1" dirty="0" err="1">
                <a:solidFill>
                  <a:srgbClr val="FF0000"/>
                </a:solidFill>
                <a:latin typeface="Arial"/>
                <a:cs typeface="Arial"/>
                <a:sym typeface="Wingdings" panose="05000000000000000000" pitchFamily="2" charset="2"/>
              </a:rPr>
              <a:t>models</a:t>
            </a:r>
            <a:r>
              <a:rPr lang="fr-FR" sz="1600" dirty="0">
                <a:latin typeface="Arial"/>
                <a:cs typeface="Arial"/>
                <a:sym typeface="Wingdings" panose="05000000000000000000" pitchFamily="2" charset="2"/>
              </a:rPr>
              <a:t> (</a:t>
            </a:r>
            <a:r>
              <a:rPr lang="fr-FR" sz="1600" dirty="0" err="1">
                <a:latin typeface="Arial"/>
                <a:cs typeface="Arial"/>
                <a:sym typeface="Wingdings" panose="05000000000000000000" pitchFamily="2" charset="2"/>
              </a:rPr>
              <a:t>with</a:t>
            </a:r>
            <a:r>
              <a:rPr lang="fr-FR" sz="1600" dirty="0">
                <a:latin typeface="Arial"/>
                <a:cs typeface="Arial"/>
                <a:sym typeface="Wingdings" panose="05000000000000000000" pitchFamily="2" charset="2"/>
              </a:rPr>
              <a:t> radiative </a:t>
            </a:r>
            <a:r>
              <a:rPr lang="fr-FR" sz="1600" dirty="0" err="1">
                <a:latin typeface="Arial"/>
                <a:cs typeface="Arial"/>
                <a:sym typeface="Wingdings" panose="05000000000000000000" pitchFamily="2" charset="2"/>
              </a:rPr>
              <a:t>transfer</a:t>
            </a:r>
            <a:r>
              <a:rPr lang="fr-FR" sz="1600" dirty="0">
                <a:latin typeface="Arial"/>
                <a:cs typeface="Arial"/>
                <a:sym typeface="Wingdings" panose="05000000000000000000" pitchFamily="2" charset="2"/>
              </a:rPr>
              <a:t>, </a:t>
            </a:r>
            <a:r>
              <a:rPr lang="fr-FR" sz="1600" dirty="0" err="1">
                <a:latin typeface="Arial"/>
                <a:cs typeface="Arial"/>
                <a:sym typeface="Wingdings" panose="05000000000000000000" pitchFamily="2" charset="2"/>
              </a:rPr>
              <a:t>opacities</a:t>
            </a:r>
            <a:r>
              <a:rPr lang="fr-FR" sz="1600" dirty="0">
                <a:latin typeface="Arial"/>
                <a:cs typeface="Arial"/>
                <a:sym typeface="Wingdings" panose="05000000000000000000" pitchFamily="2" charset="2"/>
              </a:rPr>
              <a:t>…) </a:t>
            </a:r>
            <a:endParaRPr lang="fr-FR" sz="1600" dirty="0" smtClean="0">
              <a:latin typeface="Arial"/>
              <a:cs typeface="Arial"/>
              <a:sym typeface="Wingdings" panose="05000000000000000000" pitchFamily="2" charset="2"/>
            </a:endParaRPr>
          </a:p>
          <a:p>
            <a:pPr>
              <a:lnSpc>
                <a:spcPct val="110000"/>
              </a:lnSpc>
            </a:pPr>
            <a:endParaRPr lang="fr-FR" sz="1600" dirty="0" smtClean="0">
              <a:latin typeface="Arial"/>
              <a:cs typeface="Arial"/>
              <a:sym typeface="Wingdings" panose="05000000000000000000" pitchFamily="2" charset="2"/>
            </a:endParaRPr>
          </a:p>
          <a:p>
            <a:pPr marL="285750" indent="-285750">
              <a:lnSpc>
                <a:spcPct val="110000"/>
              </a:lnSpc>
              <a:buFontTx/>
              <a:buChar char="-"/>
            </a:pPr>
            <a:r>
              <a:rPr lang="fr-FR" sz="1600" b="1" dirty="0" smtClean="0">
                <a:latin typeface="Arial"/>
                <a:cs typeface="Arial"/>
              </a:rPr>
              <a:t>1D </a:t>
            </a:r>
            <a:r>
              <a:rPr lang="fr-FR" sz="1600" b="1" dirty="0" err="1" smtClean="0">
                <a:latin typeface="Arial"/>
                <a:cs typeface="Arial"/>
              </a:rPr>
              <a:t>exoplanet</a:t>
            </a:r>
            <a:r>
              <a:rPr lang="fr-FR" sz="1600" b="1" dirty="0" smtClean="0">
                <a:latin typeface="Arial"/>
                <a:cs typeface="Arial"/>
              </a:rPr>
              <a:t> </a:t>
            </a:r>
            <a:r>
              <a:rPr lang="fr-FR" sz="1600" b="1" dirty="0" err="1" smtClean="0">
                <a:latin typeface="Arial"/>
                <a:cs typeface="Arial"/>
              </a:rPr>
              <a:t>atmospheric</a:t>
            </a:r>
            <a:r>
              <a:rPr lang="fr-FR" sz="1600" b="1" dirty="0" smtClean="0">
                <a:latin typeface="Arial"/>
                <a:cs typeface="Arial"/>
              </a:rPr>
              <a:t> model of Paris-Saclay (ATMO</a:t>
            </a:r>
            <a:r>
              <a:rPr lang="fr-FR" sz="1600" dirty="0" smtClean="0">
                <a:latin typeface="Arial"/>
                <a:cs typeface="Arial"/>
              </a:rPr>
              <a:t>), one of the best </a:t>
            </a:r>
            <a:r>
              <a:rPr lang="fr-FR" sz="1600" dirty="0" err="1" smtClean="0">
                <a:latin typeface="Arial"/>
                <a:cs typeface="Arial"/>
              </a:rPr>
              <a:t>models</a:t>
            </a:r>
            <a:r>
              <a:rPr lang="fr-FR" sz="1600" dirty="0" smtClean="0">
                <a:latin typeface="Arial"/>
                <a:cs typeface="Arial"/>
              </a:rPr>
              <a:t> </a:t>
            </a:r>
            <a:r>
              <a:rPr lang="fr-FR" sz="1600" dirty="0" err="1" smtClean="0">
                <a:latin typeface="Arial"/>
                <a:cs typeface="Arial"/>
              </a:rPr>
              <a:t>at</a:t>
            </a:r>
            <a:r>
              <a:rPr lang="fr-FR" sz="1600" dirty="0" smtClean="0">
                <a:latin typeface="Arial"/>
                <a:cs typeface="Arial"/>
              </a:rPr>
              <a:t> the international </a:t>
            </a:r>
            <a:r>
              <a:rPr lang="fr-FR" sz="1600" dirty="0" err="1" smtClean="0">
                <a:latin typeface="Arial"/>
                <a:cs typeface="Arial"/>
              </a:rPr>
              <a:t>level</a:t>
            </a:r>
            <a:endParaRPr lang="fr-FR" sz="1600" dirty="0" smtClean="0">
              <a:latin typeface="Arial"/>
              <a:cs typeface="Arial"/>
            </a:endParaRPr>
          </a:p>
          <a:p>
            <a:pPr>
              <a:lnSpc>
                <a:spcPct val="110000"/>
              </a:lnSpc>
            </a:pPr>
            <a:endParaRPr lang="fr-FR" sz="800" dirty="0" smtClean="0">
              <a:latin typeface="Arial"/>
              <a:cs typeface="Arial"/>
            </a:endParaRPr>
          </a:p>
          <a:p>
            <a:pPr marL="719138">
              <a:lnSpc>
                <a:spcPct val="110000"/>
              </a:lnSpc>
            </a:pPr>
            <a:r>
              <a:rPr lang="fr-FR" sz="1600" b="1" dirty="0" err="1" smtClean="0">
                <a:latin typeface="Arial"/>
                <a:cs typeface="Arial"/>
              </a:rPr>
              <a:t>Task</a:t>
            </a:r>
            <a:r>
              <a:rPr lang="fr-FR" sz="1600" b="1" dirty="0" smtClean="0">
                <a:latin typeface="Arial"/>
                <a:cs typeface="Arial"/>
              </a:rPr>
              <a:t> 1: </a:t>
            </a:r>
            <a:r>
              <a:rPr lang="fr-FR" sz="1600" dirty="0" err="1" smtClean="0">
                <a:latin typeface="Arial"/>
                <a:cs typeface="Arial"/>
              </a:rPr>
              <a:t>Benchmarking</a:t>
            </a:r>
            <a:r>
              <a:rPr lang="fr-FR" sz="1600" dirty="0" smtClean="0">
                <a:latin typeface="Arial"/>
                <a:cs typeface="Arial"/>
              </a:rPr>
              <a:t> of </a:t>
            </a:r>
            <a:r>
              <a:rPr lang="fr-FR" sz="1600" dirty="0" err="1" smtClean="0">
                <a:latin typeface="Arial"/>
                <a:cs typeface="Arial"/>
              </a:rPr>
              <a:t>atmospheric</a:t>
            </a:r>
            <a:r>
              <a:rPr lang="fr-FR" sz="1600" dirty="0" smtClean="0">
                <a:latin typeface="Arial"/>
                <a:cs typeface="Arial"/>
              </a:rPr>
              <a:t> </a:t>
            </a:r>
            <a:r>
              <a:rPr lang="fr-FR" sz="1600" dirty="0" err="1" smtClean="0">
                <a:latin typeface="Arial"/>
                <a:cs typeface="Arial"/>
              </a:rPr>
              <a:t>exoplanet</a:t>
            </a:r>
            <a:r>
              <a:rPr lang="fr-FR" sz="1600" dirty="0" smtClean="0">
                <a:latin typeface="Arial"/>
                <a:cs typeface="Arial"/>
              </a:rPr>
              <a:t> </a:t>
            </a:r>
            <a:r>
              <a:rPr lang="fr-FR" sz="1600" dirty="0" err="1" smtClean="0">
                <a:latin typeface="Arial"/>
                <a:cs typeface="Arial"/>
              </a:rPr>
              <a:t>models</a:t>
            </a:r>
            <a:r>
              <a:rPr lang="fr-FR" sz="1600" dirty="0" smtClean="0">
                <a:latin typeface="Arial"/>
                <a:cs typeface="Arial"/>
              </a:rPr>
              <a:t> </a:t>
            </a:r>
          </a:p>
          <a:p>
            <a:pPr marL="719138">
              <a:lnSpc>
                <a:spcPct val="110000"/>
              </a:lnSpc>
            </a:pPr>
            <a:r>
              <a:rPr lang="fr-FR" sz="1600" b="1" dirty="0" err="1" smtClean="0">
                <a:latin typeface="Arial"/>
                <a:cs typeface="Arial"/>
              </a:rPr>
              <a:t>Task</a:t>
            </a:r>
            <a:r>
              <a:rPr lang="fr-FR" sz="1600" b="1" dirty="0" smtClean="0">
                <a:latin typeface="Arial"/>
                <a:cs typeface="Arial"/>
              </a:rPr>
              <a:t> 2: </a:t>
            </a:r>
            <a:r>
              <a:rPr lang="fr-FR" sz="1600" dirty="0" err="1" smtClean="0">
                <a:latin typeface="Arial"/>
                <a:cs typeface="Arial"/>
              </a:rPr>
              <a:t>Effect</a:t>
            </a:r>
            <a:r>
              <a:rPr lang="fr-FR" sz="1600" dirty="0" smtClean="0">
                <a:latin typeface="Arial"/>
                <a:cs typeface="Arial"/>
              </a:rPr>
              <a:t> of composition variations</a:t>
            </a:r>
          </a:p>
          <a:p>
            <a:pPr marL="719138">
              <a:lnSpc>
                <a:spcPct val="110000"/>
              </a:lnSpc>
            </a:pPr>
            <a:r>
              <a:rPr lang="fr-FR" sz="1600" b="1" dirty="0" err="1" smtClean="0">
                <a:latin typeface="Arial"/>
                <a:cs typeface="Arial"/>
              </a:rPr>
              <a:t>Task</a:t>
            </a:r>
            <a:r>
              <a:rPr lang="fr-FR" sz="1600" b="1" dirty="0" smtClean="0">
                <a:latin typeface="Arial"/>
                <a:cs typeface="Arial"/>
              </a:rPr>
              <a:t> 3: </a:t>
            </a:r>
            <a:r>
              <a:rPr lang="fr-FR" sz="1600" dirty="0" err="1">
                <a:latin typeface="Arial"/>
                <a:cs typeface="Arial"/>
              </a:rPr>
              <a:t>I</a:t>
            </a:r>
            <a:r>
              <a:rPr lang="fr-FR" sz="1600" dirty="0" err="1" smtClean="0">
                <a:latin typeface="Arial"/>
                <a:cs typeface="Arial"/>
              </a:rPr>
              <a:t>nclude</a:t>
            </a:r>
            <a:r>
              <a:rPr lang="fr-FR" sz="1600" dirty="0" smtClean="0">
                <a:latin typeface="Arial"/>
                <a:cs typeface="Arial"/>
              </a:rPr>
              <a:t> </a:t>
            </a:r>
            <a:r>
              <a:rPr lang="fr-FR" sz="1600" dirty="0" err="1" smtClean="0">
                <a:latin typeface="Arial"/>
                <a:cs typeface="Arial"/>
              </a:rPr>
              <a:t>dust</a:t>
            </a:r>
            <a:r>
              <a:rPr lang="fr-FR" sz="1600" dirty="0" smtClean="0">
                <a:latin typeface="Arial"/>
                <a:cs typeface="Arial"/>
              </a:rPr>
              <a:t> </a:t>
            </a:r>
            <a:r>
              <a:rPr lang="fr-FR" sz="1600" dirty="0" err="1" smtClean="0">
                <a:latin typeface="Arial"/>
                <a:cs typeface="Arial"/>
              </a:rPr>
              <a:t>clouds</a:t>
            </a:r>
            <a:r>
              <a:rPr lang="fr-FR" sz="1600" dirty="0">
                <a:latin typeface="Arial"/>
                <a:cs typeface="Arial"/>
              </a:rPr>
              <a:t> </a:t>
            </a:r>
            <a:r>
              <a:rPr lang="fr-FR" sz="1600" dirty="0" smtClean="0">
                <a:latin typeface="Arial"/>
                <a:cs typeface="Arial"/>
              </a:rPr>
              <a:t>(relation </a:t>
            </a:r>
            <a:r>
              <a:rPr lang="fr-FR" sz="1600" dirty="0" err="1" smtClean="0">
                <a:latin typeface="Arial"/>
                <a:cs typeface="Arial"/>
              </a:rPr>
              <a:t>with</a:t>
            </a:r>
            <a:r>
              <a:rPr lang="fr-FR" sz="1600" dirty="0" smtClean="0">
                <a:latin typeface="Arial"/>
                <a:cs typeface="Arial"/>
              </a:rPr>
              <a:t> the </a:t>
            </a:r>
            <a:r>
              <a:rPr lang="fr-FR" sz="1600" dirty="0" err="1" smtClean="0">
                <a:latin typeface="Arial"/>
                <a:cs typeface="Arial"/>
              </a:rPr>
              <a:t>dust</a:t>
            </a:r>
            <a:r>
              <a:rPr lang="fr-FR" sz="1600" dirty="0" smtClean="0">
                <a:latin typeface="Arial"/>
                <a:cs typeface="Arial"/>
              </a:rPr>
              <a:t> expertise </a:t>
            </a:r>
            <a:r>
              <a:rPr lang="fr-FR" sz="1600" dirty="0" err="1" smtClean="0">
                <a:latin typeface="Arial"/>
                <a:cs typeface="Arial"/>
              </a:rPr>
              <a:t>from</a:t>
            </a:r>
            <a:r>
              <a:rPr lang="fr-FR" sz="1600" dirty="0" smtClean="0">
                <a:latin typeface="Arial"/>
                <a:cs typeface="Arial"/>
              </a:rPr>
              <a:t> </a:t>
            </a:r>
            <a:r>
              <a:rPr lang="fr-FR" sz="1600" dirty="0" err="1" smtClean="0">
                <a:latin typeface="Arial"/>
                <a:cs typeface="Arial"/>
              </a:rPr>
              <a:t>WPs</a:t>
            </a:r>
            <a:r>
              <a:rPr lang="fr-FR" sz="1600" dirty="0" smtClean="0">
                <a:latin typeface="Arial"/>
                <a:cs typeface="Arial"/>
              </a:rPr>
              <a:t> 3 &amp; 4) </a:t>
            </a:r>
          </a:p>
          <a:p>
            <a:pPr marL="719138">
              <a:lnSpc>
                <a:spcPct val="110000"/>
              </a:lnSpc>
            </a:pPr>
            <a:r>
              <a:rPr lang="fr-FR" sz="1600" b="1" dirty="0" err="1" smtClean="0">
                <a:latin typeface="Arial"/>
                <a:cs typeface="Arial"/>
              </a:rPr>
              <a:t>Task</a:t>
            </a:r>
            <a:r>
              <a:rPr lang="fr-FR" sz="1600" b="1" dirty="0" smtClean="0">
                <a:latin typeface="Arial"/>
                <a:cs typeface="Arial"/>
              </a:rPr>
              <a:t> </a:t>
            </a:r>
            <a:r>
              <a:rPr lang="fr-FR" sz="1600" b="1" dirty="0">
                <a:latin typeface="Arial"/>
                <a:cs typeface="Arial"/>
              </a:rPr>
              <a:t>4: </a:t>
            </a:r>
            <a:r>
              <a:rPr lang="fr-FR" sz="1600" dirty="0">
                <a:latin typeface="Arial"/>
                <a:cs typeface="Arial"/>
              </a:rPr>
              <a:t>3D </a:t>
            </a:r>
            <a:r>
              <a:rPr lang="fr-FR" sz="1600" dirty="0" err="1" smtClean="0">
                <a:latin typeface="Arial"/>
                <a:cs typeface="Arial"/>
              </a:rPr>
              <a:t>models</a:t>
            </a:r>
            <a:r>
              <a:rPr lang="fr-FR" sz="1600" dirty="0">
                <a:latin typeface="Arial"/>
                <a:cs typeface="Arial"/>
              </a:rPr>
              <a:t> </a:t>
            </a:r>
            <a:r>
              <a:rPr lang="fr-FR" sz="1600" dirty="0" smtClean="0">
                <a:latin typeface="Arial"/>
                <a:cs typeface="Arial"/>
              </a:rPr>
              <a:t>to </a:t>
            </a:r>
            <a:r>
              <a:rPr lang="fr-FR" sz="1600" dirty="0" err="1" smtClean="0">
                <a:latin typeface="Arial"/>
                <a:cs typeface="Arial"/>
              </a:rPr>
              <a:t>assess</a:t>
            </a:r>
            <a:r>
              <a:rPr lang="fr-FR" sz="1600" dirty="0" smtClean="0">
                <a:latin typeface="Arial"/>
                <a:cs typeface="Arial"/>
              </a:rPr>
              <a:t> the </a:t>
            </a:r>
            <a:r>
              <a:rPr lang="fr-FR" sz="1600" dirty="0" err="1" smtClean="0">
                <a:latin typeface="Arial"/>
                <a:cs typeface="Arial"/>
              </a:rPr>
              <a:t>uncertainties</a:t>
            </a:r>
            <a:r>
              <a:rPr lang="fr-FR" sz="1600" dirty="0" smtClean="0">
                <a:latin typeface="Arial"/>
                <a:cs typeface="Arial"/>
              </a:rPr>
              <a:t> </a:t>
            </a:r>
            <a:r>
              <a:rPr lang="fr-FR" sz="1600" dirty="0" err="1" smtClean="0">
                <a:latin typeface="Arial"/>
                <a:cs typeface="Arial"/>
              </a:rPr>
              <a:t>when</a:t>
            </a:r>
            <a:r>
              <a:rPr lang="fr-FR" sz="1600" dirty="0" smtClean="0">
                <a:latin typeface="Arial"/>
                <a:cs typeface="Arial"/>
              </a:rPr>
              <a:t> </a:t>
            </a:r>
            <a:r>
              <a:rPr lang="fr-FR" sz="1600" dirty="0" err="1" smtClean="0">
                <a:latin typeface="Arial"/>
                <a:cs typeface="Arial"/>
              </a:rPr>
              <a:t>using</a:t>
            </a:r>
            <a:r>
              <a:rPr lang="fr-FR" sz="1600" dirty="0" smtClean="0">
                <a:latin typeface="Arial"/>
                <a:cs typeface="Arial"/>
              </a:rPr>
              <a:t> 1D model</a:t>
            </a:r>
          </a:p>
          <a:p>
            <a:pPr marL="719138">
              <a:lnSpc>
                <a:spcPct val="110000"/>
              </a:lnSpc>
            </a:pPr>
            <a:r>
              <a:rPr lang="fr-FR" sz="1600" b="1" dirty="0" err="1" smtClean="0">
                <a:latin typeface="Arial"/>
                <a:cs typeface="Arial"/>
              </a:rPr>
              <a:t>Task</a:t>
            </a:r>
            <a:r>
              <a:rPr lang="fr-FR" sz="1600" b="1" dirty="0" smtClean="0">
                <a:latin typeface="Arial"/>
                <a:cs typeface="Arial"/>
              </a:rPr>
              <a:t> 5: </a:t>
            </a:r>
            <a:r>
              <a:rPr lang="fr-FR" sz="1600" dirty="0" smtClean="0">
                <a:latin typeface="Arial"/>
                <a:cs typeface="Arial"/>
              </a:rPr>
              <a:t>Analyse first JWST observations</a:t>
            </a:r>
            <a:endParaRPr lang="fr-FR" sz="1600" dirty="0">
              <a:latin typeface="Arial"/>
              <a:cs typeface="Arial"/>
            </a:endParaRPr>
          </a:p>
        </p:txBody>
      </p:sp>
      <p:sp>
        <p:nvSpPr>
          <p:cNvPr id="10" name="ZoneTexte 9"/>
          <p:cNvSpPr txBox="1"/>
          <p:nvPr/>
        </p:nvSpPr>
        <p:spPr>
          <a:xfrm>
            <a:off x="6725650" y="1412776"/>
            <a:ext cx="1746792" cy="359073"/>
          </a:xfrm>
          <a:prstGeom prst="rect">
            <a:avLst/>
          </a:prstGeom>
          <a:noFill/>
        </p:spPr>
        <p:txBody>
          <a:bodyPr wrap="none" rtlCol="0">
            <a:spAutoFit/>
          </a:bodyPr>
          <a:lstStyle/>
          <a:p>
            <a:pPr>
              <a:lnSpc>
                <a:spcPct val="110000"/>
              </a:lnSpc>
            </a:pPr>
            <a:r>
              <a:rPr lang="fr-FR" sz="1600" dirty="0" smtClean="0">
                <a:latin typeface="Arial"/>
                <a:cs typeface="Arial"/>
              </a:rPr>
              <a:t>C/O ratio in </a:t>
            </a:r>
            <a:r>
              <a:rPr lang="fr-FR" sz="1600" dirty="0" err="1" smtClean="0">
                <a:latin typeface="Arial"/>
                <a:cs typeface="Arial"/>
              </a:rPr>
              <a:t>disks</a:t>
            </a:r>
            <a:endParaRPr lang="fr-FR" sz="1600" dirty="0">
              <a:latin typeface="Arial"/>
              <a:cs typeface="Arial"/>
            </a:endParaRPr>
          </a:p>
        </p:txBody>
      </p:sp>
      <p:sp>
        <p:nvSpPr>
          <p:cNvPr id="11" name="Text Box 2"/>
          <p:cNvSpPr txBox="1">
            <a:spLocks noChangeArrowheads="1"/>
          </p:cNvSpPr>
          <p:nvPr/>
        </p:nvSpPr>
        <p:spPr bwMode="auto">
          <a:xfrm>
            <a:off x="179512" y="188640"/>
            <a:ext cx="8784976"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sz="2700" baseline="0" dirty="0">
                <a:solidFill>
                  <a:srgbClr val="000000"/>
                </a:solidFill>
                <a:latin typeface="Arial"/>
                <a:cs typeface="Arial"/>
              </a:rPr>
              <a:t>WP3 </a:t>
            </a:r>
            <a:r>
              <a:rPr lang="en-GB" sz="2700" baseline="0" dirty="0" smtClean="0">
                <a:solidFill>
                  <a:srgbClr val="000000"/>
                </a:solidFill>
                <a:latin typeface="Arial"/>
                <a:cs typeface="Arial"/>
              </a:rPr>
              <a:t>(</a:t>
            </a:r>
            <a:r>
              <a:rPr lang="en-GB" sz="2700" baseline="0" dirty="0" err="1" smtClean="0">
                <a:solidFill>
                  <a:srgbClr val="000000"/>
                </a:solidFill>
                <a:latin typeface="Arial"/>
                <a:cs typeface="Arial"/>
              </a:rPr>
              <a:t>Modeling</a:t>
            </a:r>
            <a:r>
              <a:rPr lang="en-GB" sz="2700" baseline="0" dirty="0" smtClean="0">
                <a:solidFill>
                  <a:srgbClr val="000000"/>
                </a:solidFill>
                <a:latin typeface="Arial"/>
                <a:cs typeface="Arial"/>
              </a:rPr>
              <a:t> &amp; Simulations) </a:t>
            </a:r>
            <a:r>
              <a:rPr lang="en-GB" sz="2700" baseline="0" dirty="0">
                <a:solidFill>
                  <a:srgbClr val="000000"/>
                </a:solidFill>
                <a:latin typeface="Arial"/>
                <a:cs typeface="Arial"/>
              </a:rPr>
              <a:t>: </a:t>
            </a:r>
            <a:r>
              <a:rPr lang="en-GB" sz="2700" baseline="0" dirty="0" err="1" smtClean="0">
                <a:solidFill>
                  <a:srgbClr val="000000"/>
                </a:solidFill>
                <a:latin typeface="Arial"/>
                <a:cs typeface="Arial"/>
              </a:rPr>
              <a:t>Exoplanet</a:t>
            </a:r>
            <a:r>
              <a:rPr lang="en-GB" sz="2700" baseline="0" dirty="0" smtClean="0">
                <a:solidFill>
                  <a:srgbClr val="000000"/>
                </a:solidFill>
                <a:latin typeface="Arial"/>
                <a:cs typeface="Arial"/>
              </a:rPr>
              <a:t> atmospheres</a:t>
            </a:r>
            <a:endParaRPr lang="en-GB" sz="2700" baseline="0" dirty="0">
              <a:solidFill>
                <a:srgbClr val="000000"/>
              </a:solidFill>
              <a:latin typeface="Arial"/>
              <a:cs typeface="Arial"/>
            </a:endParaRPr>
          </a:p>
        </p:txBody>
      </p:sp>
      <p:sp>
        <p:nvSpPr>
          <p:cNvPr id="5" name="Espace réservé du numéro de diapositive 4"/>
          <p:cNvSpPr>
            <a:spLocks noGrp="1"/>
          </p:cNvSpPr>
          <p:nvPr>
            <p:ph type="sldNum" sz="quarter" idx="12"/>
          </p:nvPr>
        </p:nvSpPr>
        <p:spPr/>
        <p:txBody>
          <a:bodyPr/>
          <a:lstStyle/>
          <a:p>
            <a:pPr>
              <a:lnSpc>
                <a:spcPct val="110000"/>
              </a:lnSpc>
            </a:pPr>
            <a:fld id="{C919858B-083F-48B4-BC72-FA8395439ED8}" type="slidenum">
              <a:rPr lang="fr-FR" smtClean="0"/>
              <a:pPr>
                <a:lnSpc>
                  <a:spcPct val="110000"/>
                </a:lnSpc>
              </a:pPr>
              <a:t>30</a:t>
            </a:fld>
            <a:endParaRPr lang="fr-FR" dirty="0"/>
          </a:p>
        </p:txBody>
      </p:sp>
    </p:spTree>
    <p:extLst>
      <p:ext uri="{BB962C8B-B14F-4D97-AF65-F5344CB8AC3E}">
        <p14:creationId xmlns:p14="http://schemas.microsoft.com/office/powerpoint/2010/main" val="27821310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3786976129"/>
              </p:ext>
            </p:extLst>
          </p:nvPr>
        </p:nvGraphicFramePr>
        <p:xfrm>
          <a:off x="646413" y="764704"/>
          <a:ext cx="9038155" cy="5544616"/>
        </p:xfrm>
        <a:graphic>
          <a:graphicData uri="http://schemas.openxmlformats.org/presentationml/2006/ole">
            <mc:AlternateContent xmlns:mc="http://schemas.openxmlformats.org/markup-compatibility/2006">
              <mc:Choice xmlns:v="urn:schemas-microsoft-com:vml" Requires="v">
                <p:oleObj spid="_x0000_s3213" name="Document" r:id="rId4" imgW="9398000" imgH="5765800" progId="Word.Document.12">
                  <p:embed/>
                </p:oleObj>
              </mc:Choice>
              <mc:Fallback>
                <p:oleObj name="Document" r:id="rId4" imgW="9398000" imgH="5765800" progId="Word.Document.12">
                  <p:embed/>
                  <p:pic>
                    <p:nvPicPr>
                      <p:cNvPr id="0" name=""/>
                      <p:cNvPicPr/>
                      <p:nvPr/>
                    </p:nvPicPr>
                    <p:blipFill>
                      <a:blip r:embed="rId5"/>
                      <a:stretch>
                        <a:fillRect/>
                      </a:stretch>
                    </p:blipFill>
                    <p:spPr>
                      <a:xfrm>
                        <a:off x="646413" y="764704"/>
                        <a:ext cx="9038155" cy="5544616"/>
                      </a:xfrm>
                      <a:prstGeom prst="rect">
                        <a:avLst/>
                      </a:prstGeom>
                    </p:spPr>
                  </p:pic>
                </p:oleObj>
              </mc:Fallback>
            </mc:AlternateContent>
          </a:graphicData>
        </a:graphic>
      </p:graphicFrame>
      <p:sp>
        <p:nvSpPr>
          <p:cNvPr id="11" name="Text Box 2"/>
          <p:cNvSpPr txBox="1">
            <a:spLocks noChangeArrowheads="1"/>
          </p:cNvSpPr>
          <p:nvPr/>
        </p:nvSpPr>
        <p:spPr bwMode="auto">
          <a:xfrm>
            <a:off x="179512" y="188640"/>
            <a:ext cx="8784976"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sz="2700" baseline="0" dirty="0">
                <a:solidFill>
                  <a:srgbClr val="000000"/>
                </a:solidFill>
                <a:latin typeface="Arial"/>
                <a:cs typeface="Arial"/>
              </a:rPr>
              <a:t>WP3 </a:t>
            </a:r>
            <a:r>
              <a:rPr lang="en-GB" sz="2700" baseline="0" dirty="0" smtClean="0">
                <a:solidFill>
                  <a:srgbClr val="000000"/>
                </a:solidFill>
                <a:latin typeface="Arial"/>
                <a:cs typeface="Arial"/>
              </a:rPr>
              <a:t>(</a:t>
            </a:r>
            <a:r>
              <a:rPr lang="en-GB" sz="2700" baseline="0" dirty="0" err="1" smtClean="0">
                <a:solidFill>
                  <a:srgbClr val="000000"/>
                </a:solidFill>
                <a:latin typeface="Arial"/>
                <a:cs typeface="Arial"/>
              </a:rPr>
              <a:t>Modeling</a:t>
            </a:r>
            <a:r>
              <a:rPr lang="en-GB" sz="2700" baseline="0" dirty="0" smtClean="0">
                <a:solidFill>
                  <a:srgbClr val="000000"/>
                </a:solidFill>
                <a:latin typeface="Arial"/>
                <a:cs typeface="Arial"/>
              </a:rPr>
              <a:t> &amp; Simulations) </a:t>
            </a:r>
            <a:r>
              <a:rPr lang="en-GB" sz="2700" baseline="0" dirty="0">
                <a:solidFill>
                  <a:srgbClr val="000000"/>
                </a:solidFill>
                <a:latin typeface="Arial"/>
                <a:cs typeface="Arial"/>
              </a:rPr>
              <a:t>: </a:t>
            </a:r>
            <a:r>
              <a:rPr lang="en-GB" sz="2700" baseline="0" dirty="0" err="1" smtClean="0">
                <a:solidFill>
                  <a:srgbClr val="000000"/>
                </a:solidFill>
                <a:latin typeface="Arial"/>
                <a:cs typeface="Arial"/>
              </a:rPr>
              <a:t>Exoplanet</a:t>
            </a:r>
            <a:r>
              <a:rPr lang="en-GB" sz="2700" baseline="0" dirty="0" smtClean="0">
                <a:solidFill>
                  <a:srgbClr val="000000"/>
                </a:solidFill>
                <a:latin typeface="Arial"/>
                <a:cs typeface="Arial"/>
              </a:rPr>
              <a:t> atmospheres</a:t>
            </a:r>
            <a:endParaRPr lang="en-GB" sz="2700" baseline="0" dirty="0">
              <a:solidFill>
                <a:srgbClr val="000000"/>
              </a:solidFill>
              <a:latin typeface="Arial"/>
              <a:cs typeface="Arial"/>
            </a:endParaRPr>
          </a:p>
        </p:txBody>
      </p:sp>
      <p:sp>
        <p:nvSpPr>
          <p:cNvPr id="12" name="ZoneTexte 11"/>
          <p:cNvSpPr txBox="1"/>
          <p:nvPr/>
        </p:nvSpPr>
        <p:spPr>
          <a:xfrm>
            <a:off x="72008" y="6054387"/>
            <a:ext cx="9036496" cy="830997"/>
          </a:xfrm>
          <a:prstGeom prst="rect">
            <a:avLst/>
          </a:prstGeom>
          <a:noFill/>
        </p:spPr>
        <p:txBody>
          <a:bodyPr wrap="square" rtlCol="0">
            <a:spAutoFit/>
          </a:bodyPr>
          <a:lstStyle/>
          <a:p>
            <a:r>
              <a:rPr lang="fr-FR" sz="1600" dirty="0" smtClean="0"/>
              <a:t>1</a:t>
            </a:r>
            <a:r>
              <a:rPr lang="fr-FR" sz="1600" baseline="30000" dirty="0" smtClean="0"/>
              <a:t>st</a:t>
            </a:r>
            <a:r>
              <a:rPr lang="fr-FR" sz="1600" dirty="0" smtClean="0"/>
              <a:t> oct. </a:t>
            </a:r>
            <a:r>
              <a:rPr lang="fr-FR" sz="1600" dirty="0"/>
              <a:t>2017 : </a:t>
            </a:r>
            <a:r>
              <a:rPr lang="fr-FR" sz="1600" dirty="0" smtClean="0"/>
              <a:t>new </a:t>
            </a:r>
            <a:r>
              <a:rPr lang="fr-FR" sz="1600" dirty="0" err="1" smtClean="0"/>
              <a:t>PhD</a:t>
            </a:r>
            <a:r>
              <a:rPr lang="fr-FR" sz="1600" dirty="0"/>
              <a:t> </a:t>
            </a:r>
            <a:r>
              <a:rPr lang="fr-FR" sz="1600" dirty="0" err="1" smtClean="0"/>
              <a:t>student</a:t>
            </a:r>
            <a:r>
              <a:rPr lang="fr-FR" sz="1600" dirty="0" smtClean="0"/>
              <a:t>, Marine </a:t>
            </a:r>
            <a:r>
              <a:rPr lang="fr-FR" sz="1600" dirty="0"/>
              <a:t>Martin-Lagarde (</a:t>
            </a:r>
            <a:r>
              <a:rPr lang="fr-FR" sz="1600" dirty="0" smtClean="0"/>
              <a:t>½ CNES, ½ ED </a:t>
            </a:r>
            <a:r>
              <a:rPr lang="fr-FR" sz="1600" dirty="0" err="1" smtClean="0"/>
              <a:t>STEPUp</a:t>
            </a:r>
            <a:r>
              <a:rPr lang="fr-FR" sz="1600" dirty="0" smtClean="0"/>
              <a:t> P7)</a:t>
            </a:r>
            <a:endParaRPr lang="fr-FR" sz="1600" dirty="0"/>
          </a:p>
          <a:p>
            <a:r>
              <a:rPr lang="fr-FR" sz="1600" dirty="0" smtClean="0"/>
              <a:t>1</a:t>
            </a:r>
            <a:r>
              <a:rPr lang="fr-FR" sz="1600" baseline="30000" dirty="0" smtClean="0"/>
              <a:t>st</a:t>
            </a:r>
            <a:r>
              <a:rPr lang="fr-FR" sz="1600" dirty="0" smtClean="0"/>
              <a:t> nov.  </a:t>
            </a:r>
            <a:r>
              <a:rPr lang="fr-FR" sz="1600" dirty="0"/>
              <a:t>2017 : </a:t>
            </a:r>
            <a:r>
              <a:rPr lang="fr-FR" sz="1600" dirty="0" smtClean="0"/>
              <a:t>new post</a:t>
            </a:r>
            <a:r>
              <a:rPr lang="fr-FR" sz="1600" dirty="0"/>
              <a:t>-doc P2IO Giuseppe </a:t>
            </a:r>
            <a:r>
              <a:rPr lang="fr-FR" sz="1600" dirty="0" err="1" smtClean="0"/>
              <a:t>Morello</a:t>
            </a:r>
            <a:r>
              <a:rPr lang="fr-FR" sz="1600" dirty="0"/>
              <a:t> </a:t>
            </a:r>
            <a:r>
              <a:rPr lang="fr-FR" sz="1600" dirty="0" err="1" smtClean="0"/>
              <a:t>tasks</a:t>
            </a:r>
            <a:r>
              <a:rPr lang="fr-FR" sz="1600" dirty="0" smtClean="0"/>
              <a:t> 3.3 and 3.4 </a:t>
            </a:r>
            <a:endParaRPr lang="fr-FR" sz="1600" dirty="0"/>
          </a:p>
          <a:p>
            <a:r>
              <a:rPr lang="fr-FR" sz="1600" dirty="0">
                <a:latin typeface="Arial"/>
                <a:cs typeface="Arial"/>
              </a:rPr>
              <a:t>	</a:t>
            </a: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31</a:t>
            </a:fld>
            <a:endParaRPr lang="fr-FR"/>
          </a:p>
        </p:txBody>
      </p:sp>
    </p:spTree>
    <p:extLst>
      <p:ext uri="{BB962C8B-B14F-4D97-AF65-F5344CB8AC3E}">
        <p14:creationId xmlns:p14="http://schemas.microsoft.com/office/powerpoint/2010/main" val="1541266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4136690878"/>
              </p:ext>
            </p:extLst>
          </p:nvPr>
        </p:nvGraphicFramePr>
        <p:xfrm>
          <a:off x="646413" y="764704"/>
          <a:ext cx="9038155" cy="5544616"/>
        </p:xfrm>
        <a:graphic>
          <a:graphicData uri="http://schemas.openxmlformats.org/presentationml/2006/ole">
            <mc:AlternateContent xmlns:mc="http://schemas.openxmlformats.org/markup-compatibility/2006">
              <mc:Choice xmlns:v="urn:schemas-microsoft-com:vml" Requires="v">
                <p:oleObj spid="_x0000_s18463" name="Document" r:id="rId4" imgW="9398000" imgH="5765800" progId="Word.Document.12">
                  <p:embed/>
                </p:oleObj>
              </mc:Choice>
              <mc:Fallback>
                <p:oleObj name="Document" r:id="rId4" imgW="9398000" imgH="5765800" progId="Word.Document.12">
                  <p:embed/>
                  <p:pic>
                    <p:nvPicPr>
                      <p:cNvPr id="0" name=""/>
                      <p:cNvPicPr/>
                      <p:nvPr/>
                    </p:nvPicPr>
                    <p:blipFill>
                      <a:blip r:embed="rId5"/>
                      <a:stretch>
                        <a:fillRect/>
                      </a:stretch>
                    </p:blipFill>
                    <p:spPr>
                      <a:xfrm>
                        <a:off x="646413" y="764704"/>
                        <a:ext cx="9038155" cy="5544616"/>
                      </a:xfrm>
                      <a:prstGeom prst="rect">
                        <a:avLst/>
                      </a:prstGeom>
                    </p:spPr>
                  </p:pic>
                </p:oleObj>
              </mc:Fallback>
            </mc:AlternateContent>
          </a:graphicData>
        </a:graphic>
      </p:graphicFrame>
      <p:sp>
        <p:nvSpPr>
          <p:cNvPr id="11" name="Text Box 2"/>
          <p:cNvSpPr txBox="1">
            <a:spLocks noChangeArrowheads="1"/>
          </p:cNvSpPr>
          <p:nvPr/>
        </p:nvSpPr>
        <p:spPr bwMode="auto">
          <a:xfrm>
            <a:off x="179512" y="188640"/>
            <a:ext cx="8784976"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sz="2700" baseline="0" dirty="0">
                <a:solidFill>
                  <a:srgbClr val="000000"/>
                </a:solidFill>
                <a:latin typeface="Arial"/>
                <a:cs typeface="Arial"/>
              </a:rPr>
              <a:t>WP3 </a:t>
            </a:r>
            <a:r>
              <a:rPr lang="en-GB" sz="2700" baseline="0" dirty="0" smtClean="0">
                <a:solidFill>
                  <a:srgbClr val="000000"/>
                </a:solidFill>
                <a:latin typeface="Arial"/>
                <a:cs typeface="Arial"/>
              </a:rPr>
              <a:t>(</a:t>
            </a:r>
            <a:r>
              <a:rPr lang="en-GB" sz="2700" baseline="0" dirty="0" err="1" smtClean="0">
                <a:solidFill>
                  <a:srgbClr val="000000"/>
                </a:solidFill>
                <a:latin typeface="Arial"/>
                <a:cs typeface="Arial"/>
              </a:rPr>
              <a:t>Modeling</a:t>
            </a:r>
            <a:r>
              <a:rPr lang="en-GB" sz="2700" baseline="0" dirty="0" smtClean="0">
                <a:solidFill>
                  <a:srgbClr val="000000"/>
                </a:solidFill>
                <a:latin typeface="Arial"/>
                <a:cs typeface="Arial"/>
              </a:rPr>
              <a:t> &amp; Simulations) </a:t>
            </a:r>
            <a:r>
              <a:rPr lang="en-GB" sz="2700" baseline="0" dirty="0">
                <a:solidFill>
                  <a:srgbClr val="000000"/>
                </a:solidFill>
                <a:latin typeface="Arial"/>
                <a:cs typeface="Arial"/>
              </a:rPr>
              <a:t>: </a:t>
            </a:r>
            <a:r>
              <a:rPr lang="en-GB" sz="2700" baseline="0" dirty="0" err="1" smtClean="0">
                <a:solidFill>
                  <a:srgbClr val="000000"/>
                </a:solidFill>
                <a:latin typeface="Arial"/>
                <a:cs typeface="Arial"/>
              </a:rPr>
              <a:t>Exoplanet</a:t>
            </a:r>
            <a:r>
              <a:rPr lang="en-GB" sz="2700" baseline="0" dirty="0" smtClean="0">
                <a:solidFill>
                  <a:srgbClr val="000000"/>
                </a:solidFill>
                <a:latin typeface="Arial"/>
                <a:cs typeface="Arial"/>
              </a:rPr>
              <a:t> atmospheres</a:t>
            </a:r>
            <a:endParaRPr lang="en-GB" sz="2700" baseline="0" dirty="0">
              <a:solidFill>
                <a:srgbClr val="000000"/>
              </a:solidFill>
              <a:latin typeface="Arial"/>
              <a:cs typeface="Arial"/>
            </a:endParaRPr>
          </a:p>
        </p:txBody>
      </p:sp>
      <p:sp>
        <p:nvSpPr>
          <p:cNvPr id="12" name="ZoneTexte 11"/>
          <p:cNvSpPr txBox="1"/>
          <p:nvPr/>
        </p:nvSpPr>
        <p:spPr>
          <a:xfrm>
            <a:off x="72008" y="6054387"/>
            <a:ext cx="9036496" cy="830997"/>
          </a:xfrm>
          <a:prstGeom prst="rect">
            <a:avLst/>
          </a:prstGeom>
          <a:noFill/>
        </p:spPr>
        <p:txBody>
          <a:bodyPr wrap="square" rtlCol="0">
            <a:spAutoFit/>
          </a:bodyPr>
          <a:lstStyle/>
          <a:p>
            <a:r>
              <a:rPr lang="fr-FR" sz="1600" dirty="0" smtClean="0"/>
              <a:t>1</a:t>
            </a:r>
            <a:r>
              <a:rPr lang="fr-FR" sz="1600" baseline="30000" dirty="0" smtClean="0"/>
              <a:t>st</a:t>
            </a:r>
            <a:r>
              <a:rPr lang="fr-FR" sz="1600" dirty="0" smtClean="0"/>
              <a:t> oct. </a:t>
            </a:r>
            <a:r>
              <a:rPr lang="fr-FR" sz="1600" dirty="0"/>
              <a:t>2017 : </a:t>
            </a:r>
            <a:r>
              <a:rPr lang="fr-FR" sz="1600" dirty="0" smtClean="0"/>
              <a:t>new </a:t>
            </a:r>
            <a:r>
              <a:rPr lang="fr-FR" sz="1600" dirty="0" err="1" smtClean="0"/>
              <a:t>PhD</a:t>
            </a:r>
            <a:r>
              <a:rPr lang="fr-FR" sz="1600" dirty="0"/>
              <a:t> </a:t>
            </a:r>
            <a:r>
              <a:rPr lang="fr-FR" sz="1600" dirty="0" err="1" smtClean="0"/>
              <a:t>student</a:t>
            </a:r>
            <a:r>
              <a:rPr lang="fr-FR" sz="1600" dirty="0" smtClean="0"/>
              <a:t>, Marine </a:t>
            </a:r>
            <a:r>
              <a:rPr lang="fr-FR" sz="1600" dirty="0"/>
              <a:t>Martin-Lagarde (</a:t>
            </a:r>
            <a:r>
              <a:rPr lang="fr-FR" sz="1600" dirty="0" smtClean="0"/>
              <a:t>½ CNES, ½ ED </a:t>
            </a:r>
            <a:r>
              <a:rPr lang="fr-FR" sz="1600" dirty="0" err="1" smtClean="0"/>
              <a:t>STEPUp</a:t>
            </a:r>
            <a:r>
              <a:rPr lang="fr-FR" sz="1600" dirty="0" smtClean="0"/>
              <a:t> P7)</a:t>
            </a:r>
            <a:endParaRPr lang="fr-FR" sz="1600" dirty="0"/>
          </a:p>
          <a:p>
            <a:r>
              <a:rPr lang="fr-FR" sz="1600" dirty="0" smtClean="0"/>
              <a:t>1</a:t>
            </a:r>
            <a:r>
              <a:rPr lang="fr-FR" sz="1600" baseline="30000" dirty="0" smtClean="0"/>
              <a:t>st</a:t>
            </a:r>
            <a:r>
              <a:rPr lang="fr-FR" sz="1600" dirty="0" smtClean="0"/>
              <a:t> nov.  </a:t>
            </a:r>
            <a:r>
              <a:rPr lang="fr-FR" sz="1600" dirty="0"/>
              <a:t>2017 : </a:t>
            </a:r>
            <a:r>
              <a:rPr lang="fr-FR" sz="1600" dirty="0" smtClean="0"/>
              <a:t>new post</a:t>
            </a:r>
            <a:r>
              <a:rPr lang="fr-FR" sz="1600" dirty="0"/>
              <a:t>-doc P2IO Giuseppe </a:t>
            </a:r>
            <a:r>
              <a:rPr lang="fr-FR" sz="1600" dirty="0" err="1" smtClean="0"/>
              <a:t>Morello</a:t>
            </a:r>
            <a:r>
              <a:rPr lang="fr-FR" sz="1600" dirty="0"/>
              <a:t> </a:t>
            </a:r>
            <a:r>
              <a:rPr lang="fr-FR" sz="1600" dirty="0" err="1" smtClean="0"/>
              <a:t>tasks</a:t>
            </a:r>
            <a:r>
              <a:rPr lang="fr-FR" sz="1600" dirty="0" smtClean="0"/>
              <a:t> 3.3 and 3.4 </a:t>
            </a:r>
            <a:endParaRPr lang="fr-FR" sz="1600" dirty="0"/>
          </a:p>
          <a:p>
            <a:r>
              <a:rPr lang="fr-FR" sz="1600" dirty="0">
                <a:latin typeface="Arial"/>
                <a:cs typeface="Arial"/>
              </a:rPr>
              <a:t>	</a:t>
            </a:r>
          </a:p>
        </p:txBody>
      </p:sp>
      <p:sp>
        <p:nvSpPr>
          <p:cNvPr id="5" name="Ellipse 4"/>
          <p:cNvSpPr/>
          <p:nvPr/>
        </p:nvSpPr>
        <p:spPr>
          <a:xfrm>
            <a:off x="755576" y="1052736"/>
            <a:ext cx="2088232" cy="432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32</a:t>
            </a:fld>
            <a:endParaRPr lang="fr-FR"/>
          </a:p>
        </p:txBody>
      </p:sp>
      <p:sp>
        <p:nvSpPr>
          <p:cNvPr id="7" name="Ellipse 6"/>
          <p:cNvSpPr/>
          <p:nvPr/>
        </p:nvSpPr>
        <p:spPr>
          <a:xfrm>
            <a:off x="611560" y="2420888"/>
            <a:ext cx="2088232" cy="43204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Tree>
    <p:extLst>
      <p:ext uri="{BB962C8B-B14F-4D97-AF65-F5344CB8AC3E}">
        <p14:creationId xmlns:p14="http://schemas.microsoft.com/office/powerpoint/2010/main" val="779925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179512" y="188640"/>
            <a:ext cx="8784976" cy="1008112"/>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sz="2700" baseline="0" dirty="0">
                <a:solidFill>
                  <a:srgbClr val="000000"/>
                </a:solidFill>
                <a:latin typeface="Arial"/>
                <a:cs typeface="Arial"/>
              </a:rPr>
              <a:t>WP3  modelling &amp; simulations: </a:t>
            </a:r>
            <a:r>
              <a:rPr lang="en-GB" sz="2700" baseline="0" dirty="0" err="1" smtClean="0">
                <a:solidFill>
                  <a:srgbClr val="000000"/>
                </a:solidFill>
                <a:latin typeface="Arial"/>
                <a:cs typeface="Arial"/>
              </a:rPr>
              <a:t>Exoplanets</a:t>
            </a:r>
            <a:endParaRPr lang="en-GB" sz="2700" baseline="0" dirty="0" smtClean="0">
              <a:solidFill>
                <a:srgbClr val="000000"/>
              </a:solidFill>
              <a:latin typeface="Arial"/>
              <a:cs typeface="Arial"/>
            </a:endParaRPr>
          </a:p>
          <a:p>
            <a:pPr algn="ctr" eaLnBrk="1">
              <a:lnSpc>
                <a:spcPct val="110000"/>
              </a:lnSpc>
            </a:pPr>
            <a:r>
              <a:rPr lang="en-GB" sz="2700" baseline="0" dirty="0" smtClean="0">
                <a:solidFill>
                  <a:srgbClr val="000000"/>
                </a:solidFill>
                <a:latin typeface="Arial"/>
                <a:cs typeface="Arial"/>
              </a:rPr>
              <a:t>3.1  Benchmarking atmospheric </a:t>
            </a:r>
            <a:r>
              <a:rPr lang="en-GB" sz="2700" baseline="0" dirty="0" err="1" smtClean="0">
                <a:solidFill>
                  <a:srgbClr val="000000"/>
                </a:solidFill>
                <a:latin typeface="Arial"/>
                <a:cs typeface="Arial"/>
              </a:rPr>
              <a:t>exoplanet</a:t>
            </a:r>
            <a:r>
              <a:rPr lang="en-GB" sz="2700" baseline="0" dirty="0" smtClean="0">
                <a:solidFill>
                  <a:srgbClr val="000000"/>
                </a:solidFill>
                <a:latin typeface="Arial"/>
                <a:cs typeface="Arial"/>
              </a:rPr>
              <a:t> models</a:t>
            </a:r>
            <a:endParaRPr lang="en-GB" sz="2700" baseline="0" dirty="0">
              <a:solidFill>
                <a:srgbClr val="000000"/>
              </a:solidFill>
              <a:latin typeface="Arial"/>
              <a:cs typeface="Arial"/>
            </a:endParaRPr>
          </a:p>
        </p:txBody>
      </p:sp>
      <p:sp>
        <p:nvSpPr>
          <p:cNvPr id="12" name="ZoneTexte 11"/>
          <p:cNvSpPr txBox="1"/>
          <p:nvPr/>
        </p:nvSpPr>
        <p:spPr>
          <a:xfrm>
            <a:off x="3275856" y="1407217"/>
            <a:ext cx="3600400" cy="584776"/>
          </a:xfrm>
          <a:prstGeom prst="rect">
            <a:avLst/>
          </a:prstGeom>
          <a:noFill/>
        </p:spPr>
        <p:txBody>
          <a:bodyPr wrap="square" rtlCol="0">
            <a:spAutoFit/>
          </a:bodyPr>
          <a:lstStyle/>
          <a:p>
            <a:r>
              <a:rPr lang="fr-FR" sz="1600" dirty="0" err="1" smtClean="0"/>
              <a:t>Baudino</a:t>
            </a:r>
            <a:r>
              <a:rPr lang="fr-FR" sz="1600" dirty="0" smtClean="0"/>
              <a:t> et al. (</a:t>
            </a:r>
            <a:r>
              <a:rPr lang="fr-FR" sz="1600" dirty="0" err="1" smtClean="0"/>
              <a:t>accepted</a:t>
            </a:r>
            <a:r>
              <a:rPr lang="fr-FR" sz="1600" dirty="0" smtClean="0"/>
              <a:t> in </a:t>
            </a:r>
            <a:r>
              <a:rPr lang="fr-FR" sz="1600" dirty="0" err="1" smtClean="0"/>
              <a:t>ApJ</a:t>
            </a:r>
            <a:r>
              <a:rPr lang="fr-FR" sz="1600" dirty="0"/>
              <a:t>)</a:t>
            </a:r>
          </a:p>
          <a:p>
            <a:r>
              <a:rPr lang="fr-FR" sz="1600" dirty="0">
                <a:latin typeface="Arial"/>
                <a:cs typeface="Arial"/>
              </a:rPr>
              <a:t>	</a:t>
            </a:r>
          </a:p>
        </p:txBody>
      </p:sp>
      <p:pic>
        <p:nvPicPr>
          <p:cNvPr id="2" name="Image 1" descr="az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3135409"/>
            <a:ext cx="4932040" cy="3245919"/>
          </a:xfrm>
          <a:prstGeom prst="rect">
            <a:avLst/>
          </a:prstGeom>
        </p:spPr>
      </p:pic>
      <p:sp>
        <p:nvSpPr>
          <p:cNvPr id="6" name="ZoneTexte 5"/>
          <p:cNvSpPr txBox="1"/>
          <p:nvPr/>
        </p:nvSpPr>
        <p:spPr>
          <a:xfrm>
            <a:off x="107504" y="1911273"/>
            <a:ext cx="4032448" cy="1077218"/>
          </a:xfrm>
          <a:prstGeom prst="rect">
            <a:avLst/>
          </a:prstGeom>
          <a:noFill/>
        </p:spPr>
        <p:txBody>
          <a:bodyPr wrap="square" rtlCol="0">
            <a:spAutoFit/>
          </a:bodyPr>
          <a:lstStyle/>
          <a:p>
            <a:r>
              <a:rPr lang="fr-FR" sz="1600" dirty="0"/>
              <a:t>S</a:t>
            </a:r>
            <a:r>
              <a:rPr lang="fr-FR" sz="1600" dirty="0" smtClean="0"/>
              <a:t>tructure </a:t>
            </a:r>
            <a:r>
              <a:rPr lang="fr-FR" sz="1600" dirty="0"/>
              <a:t>of the </a:t>
            </a:r>
            <a:r>
              <a:rPr lang="fr-FR" sz="1600" dirty="0" err="1" smtClean="0"/>
              <a:t>atmosphere</a:t>
            </a:r>
            <a:r>
              <a:rPr lang="fr-FR" sz="1600" dirty="0" smtClean="0"/>
              <a:t> (</a:t>
            </a:r>
            <a:r>
              <a:rPr lang="fr-FR" sz="1600" dirty="0" err="1" smtClean="0"/>
              <a:t>T</a:t>
            </a:r>
            <a:r>
              <a:rPr lang="fr-FR" sz="1600" dirty="0" smtClean="0"/>
              <a:t> and P profiles)</a:t>
            </a:r>
          </a:p>
          <a:p>
            <a:r>
              <a:rPr lang="fr-FR" sz="1600" dirty="0" smtClean="0"/>
              <a:t>Emission </a:t>
            </a:r>
            <a:r>
              <a:rPr lang="fr-FR" sz="1600" dirty="0"/>
              <a:t>transmission </a:t>
            </a:r>
            <a:r>
              <a:rPr lang="fr-FR" sz="1600" dirty="0" err="1" smtClean="0"/>
              <a:t>spectra</a:t>
            </a:r>
            <a:endParaRPr lang="fr-FR" sz="1600" dirty="0" smtClean="0"/>
          </a:p>
          <a:p>
            <a:r>
              <a:rPr lang="fr-FR" sz="1600" dirty="0" err="1" smtClean="0"/>
              <a:t>Atmospheric</a:t>
            </a:r>
            <a:r>
              <a:rPr lang="fr-FR" sz="1600" dirty="0" smtClean="0"/>
              <a:t> composition</a:t>
            </a:r>
          </a:p>
          <a:p>
            <a:endParaRPr lang="fr-FR" sz="1600" dirty="0"/>
          </a:p>
        </p:txBody>
      </p:sp>
      <p:sp>
        <p:nvSpPr>
          <p:cNvPr id="7" name="ZoneTexte 6"/>
          <p:cNvSpPr txBox="1"/>
          <p:nvPr/>
        </p:nvSpPr>
        <p:spPr>
          <a:xfrm>
            <a:off x="4499992" y="1911273"/>
            <a:ext cx="4464496" cy="1077218"/>
          </a:xfrm>
          <a:prstGeom prst="rect">
            <a:avLst/>
          </a:prstGeom>
          <a:noFill/>
        </p:spPr>
        <p:txBody>
          <a:bodyPr wrap="square" rtlCol="0">
            <a:spAutoFit/>
          </a:bodyPr>
          <a:lstStyle/>
          <a:p>
            <a:r>
              <a:rPr lang="fr-FR" sz="1600" dirty="0" err="1" smtClean="0"/>
              <a:t>Solve</a:t>
            </a:r>
            <a:r>
              <a:rPr lang="fr-FR" sz="1600" dirty="0" smtClean="0"/>
              <a:t> </a:t>
            </a:r>
            <a:r>
              <a:rPr lang="fr-FR" sz="1600" dirty="0"/>
              <a:t>the </a:t>
            </a:r>
            <a:r>
              <a:rPr lang="fr-FR" sz="1600" dirty="0" err="1" smtClean="0"/>
              <a:t>stationary</a:t>
            </a:r>
            <a:r>
              <a:rPr lang="fr-FR" sz="1600" dirty="0" smtClean="0"/>
              <a:t> conservation </a:t>
            </a:r>
            <a:r>
              <a:rPr lang="fr-FR" sz="1600" dirty="0" err="1" smtClean="0"/>
              <a:t>laws</a:t>
            </a:r>
            <a:r>
              <a:rPr lang="fr-FR" sz="1600" dirty="0" smtClean="0"/>
              <a:t> </a:t>
            </a:r>
          </a:p>
          <a:p>
            <a:r>
              <a:rPr lang="fr-FR" sz="1600" dirty="0" smtClean="0"/>
              <a:t>   (</a:t>
            </a:r>
            <a:r>
              <a:rPr lang="fr-FR" sz="1600" dirty="0" err="1" smtClean="0"/>
              <a:t>Hydrostatic</a:t>
            </a:r>
            <a:r>
              <a:rPr lang="fr-FR" sz="1600" dirty="0" smtClean="0"/>
              <a:t> </a:t>
            </a:r>
            <a:r>
              <a:rPr lang="fr-FR" sz="1600" dirty="0"/>
              <a:t>balance </a:t>
            </a:r>
            <a:r>
              <a:rPr lang="fr-FR" sz="1600" dirty="0" smtClean="0"/>
              <a:t>and </a:t>
            </a:r>
            <a:r>
              <a:rPr lang="fr-FR" sz="1600" dirty="0" err="1" smtClean="0"/>
              <a:t>Energy</a:t>
            </a:r>
            <a:r>
              <a:rPr lang="fr-FR" sz="1600" dirty="0" smtClean="0"/>
              <a:t> conservation)</a:t>
            </a:r>
            <a:endParaRPr lang="fr-FR" sz="1600" dirty="0"/>
          </a:p>
          <a:p>
            <a:r>
              <a:rPr lang="fr-FR" sz="1600" dirty="0" smtClean="0"/>
              <a:t>Radiative </a:t>
            </a:r>
            <a:r>
              <a:rPr lang="fr-FR" sz="1600" dirty="0" err="1"/>
              <a:t>transfer</a:t>
            </a:r>
            <a:endParaRPr lang="fr-FR" sz="1600" dirty="0"/>
          </a:p>
          <a:p>
            <a:r>
              <a:rPr lang="fr-FR" sz="1600" dirty="0" err="1" smtClean="0"/>
              <a:t>Chemistry</a:t>
            </a:r>
            <a:r>
              <a:rPr lang="fr-FR" sz="1600" dirty="0">
                <a:latin typeface="Arial"/>
                <a:cs typeface="Arial"/>
              </a:rPr>
              <a:t>	</a:t>
            </a: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33</a:t>
            </a:fld>
            <a:endParaRPr lang="fr-FR"/>
          </a:p>
        </p:txBody>
      </p:sp>
    </p:spTree>
    <p:extLst>
      <p:ext uri="{BB962C8B-B14F-4D97-AF65-F5344CB8AC3E}">
        <p14:creationId xmlns:p14="http://schemas.microsoft.com/office/powerpoint/2010/main" val="24068687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05932" y="938238"/>
            <a:ext cx="8374612" cy="1477328"/>
          </a:xfrm>
          <a:prstGeom prst="rect">
            <a:avLst/>
          </a:prstGeom>
          <a:noFill/>
        </p:spPr>
        <p:txBody>
          <a:bodyPr wrap="square" rtlCol="0">
            <a:spAutoFit/>
          </a:bodyPr>
          <a:lstStyle/>
          <a:p>
            <a:pPr algn="just"/>
            <a:r>
              <a:rPr lang="en-GB" dirty="0" smtClean="0"/>
              <a:t>Prior the implementation of cloud models in ATMO to explain the 10 um silicate features:</a:t>
            </a:r>
          </a:p>
          <a:p>
            <a:pPr marL="285750" indent="-285750" algn="just">
              <a:buFont typeface="Arial"/>
              <a:buChar char="•"/>
            </a:pPr>
            <a:r>
              <a:rPr lang="en-GB" b="1" dirty="0"/>
              <a:t>C</a:t>
            </a:r>
            <a:r>
              <a:rPr lang="en-GB" b="1" dirty="0" smtClean="0"/>
              <a:t>loudless</a:t>
            </a:r>
            <a:r>
              <a:rPr lang="en-GB" dirty="0" smtClean="0"/>
              <a:t> atmospheric models (blue) for young low-gravity </a:t>
            </a:r>
            <a:r>
              <a:rPr lang="en-GB" dirty="0" err="1" smtClean="0"/>
              <a:t>explanets</a:t>
            </a:r>
            <a:r>
              <a:rPr lang="en-GB" dirty="0" smtClean="0"/>
              <a:t>/brown dwarfs that reproduce very well the observed near infrared (NIR) spectra (red). </a:t>
            </a:r>
          </a:p>
          <a:p>
            <a:pPr algn="just"/>
            <a:r>
              <a:rPr lang="en-GB" dirty="0" smtClean="0"/>
              <a:t>     </a:t>
            </a:r>
            <a:r>
              <a:rPr lang="en-GB" dirty="0" err="1" smtClean="0"/>
              <a:t>Trembin</a:t>
            </a:r>
            <a:r>
              <a:rPr lang="en-GB" dirty="0" smtClean="0"/>
              <a:t> et al. </a:t>
            </a:r>
            <a:r>
              <a:rPr lang="en-GB" dirty="0" err="1" smtClean="0"/>
              <a:t>ApJ</a:t>
            </a:r>
            <a:r>
              <a:rPr lang="en-GB" dirty="0" smtClean="0"/>
              <a:t> 2017</a:t>
            </a:r>
            <a:endParaRPr lang="en-GB" dirty="0"/>
          </a:p>
        </p:txBody>
      </p:sp>
      <p:pic>
        <p:nvPicPr>
          <p:cNvPr id="7" name="Image 6" descr="Capture d’écran 2017-11-09 à 15.19.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9001"/>
            <a:ext cx="9144000" cy="3523062"/>
          </a:xfrm>
          <a:prstGeom prst="rect">
            <a:avLst/>
          </a:prstGeom>
        </p:spPr>
      </p:pic>
      <p:sp>
        <p:nvSpPr>
          <p:cNvPr id="8" name="ZoneTexte 7"/>
          <p:cNvSpPr txBox="1"/>
          <p:nvPr/>
        </p:nvSpPr>
        <p:spPr>
          <a:xfrm>
            <a:off x="423307" y="6009799"/>
            <a:ext cx="8157237" cy="646331"/>
          </a:xfrm>
          <a:prstGeom prst="rect">
            <a:avLst/>
          </a:prstGeom>
          <a:noFill/>
        </p:spPr>
        <p:txBody>
          <a:bodyPr wrap="square" rtlCol="0">
            <a:spAutoFit/>
          </a:bodyPr>
          <a:lstStyle/>
          <a:p>
            <a:pPr marL="285750" indent="-285750">
              <a:buFont typeface="Wingdings" charset="2"/>
              <a:buChar char="Ø"/>
            </a:pPr>
            <a:r>
              <a:rPr lang="en-GB" dirty="0" smtClean="0">
                <a:solidFill>
                  <a:srgbClr val="FF0000"/>
                </a:solidFill>
              </a:rPr>
              <a:t>These </a:t>
            </a:r>
            <a:r>
              <a:rPr lang="en-GB" b="1" dirty="0" smtClean="0">
                <a:solidFill>
                  <a:srgbClr val="FF0000"/>
                </a:solidFill>
              </a:rPr>
              <a:t>Cloudless</a:t>
            </a:r>
            <a:r>
              <a:rPr lang="en-GB" dirty="0" smtClean="0">
                <a:solidFill>
                  <a:srgbClr val="FF0000"/>
                </a:solidFill>
              </a:rPr>
              <a:t> models use a temperature gradient reduction that would be the signature of a chemical instability when CO is converted into CH4</a:t>
            </a:r>
            <a:endParaRPr lang="en-GB" dirty="0">
              <a:solidFill>
                <a:srgbClr val="FF0000"/>
              </a:solidFill>
            </a:endParaRPr>
          </a:p>
        </p:txBody>
      </p:sp>
      <p:sp>
        <p:nvSpPr>
          <p:cNvPr id="9" name="Text Box 2"/>
          <p:cNvSpPr txBox="1">
            <a:spLocks noChangeArrowheads="1"/>
          </p:cNvSpPr>
          <p:nvPr/>
        </p:nvSpPr>
        <p:spPr bwMode="auto">
          <a:xfrm>
            <a:off x="755576" y="116632"/>
            <a:ext cx="8100392" cy="864096"/>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baseline="0" dirty="0" smtClean="0">
                <a:solidFill>
                  <a:srgbClr val="000000"/>
                </a:solidFill>
                <a:latin typeface="Arial"/>
                <a:cs typeface="Arial"/>
              </a:rPr>
              <a:t>WP3  modelling </a:t>
            </a:r>
            <a:r>
              <a:rPr lang="en-GB" baseline="0" dirty="0">
                <a:solidFill>
                  <a:srgbClr val="000000"/>
                </a:solidFill>
                <a:latin typeface="Arial"/>
                <a:cs typeface="Arial"/>
              </a:rPr>
              <a:t>&amp; simulations: </a:t>
            </a:r>
            <a:r>
              <a:rPr lang="en-GB" baseline="0" dirty="0" err="1">
                <a:solidFill>
                  <a:srgbClr val="000000"/>
                </a:solidFill>
                <a:latin typeface="Arial"/>
                <a:cs typeface="Arial"/>
              </a:rPr>
              <a:t>Exoplanets</a:t>
            </a:r>
            <a:endParaRPr lang="en-GB" baseline="0" dirty="0">
              <a:solidFill>
                <a:srgbClr val="000000"/>
              </a:solidFill>
              <a:latin typeface="Arial"/>
              <a:cs typeface="Arial"/>
            </a:endParaRPr>
          </a:p>
          <a:p>
            <a:pPr algn="ctr" eaLnBrk="1">
              <a:lnSpc>
                <a:spcPct val="110000"/>
              </a:lnSpc>
            </a:pPr>
            <a:r>
              <a:rPr lang="en-GB" baseline="0" dirty="0" smtClean="0">
                <a:solidFill>
                  <a:srgbClr val="000000"/>
                </a:solidFill>
                <a:latin typeface="Arial"/>
                <a:cs typeface="Arial"/>
              </a:rPr>
              <a:t>3.3 </a:t>
            </a:r>
            <a:r>
              <a:rPr lang="en-GB" baseline="0" dirty="0">
                <a:solidFill>
                  <a:srgbClr val="000000"/>
                </a:solidFill>
                <a:latin typeface="Arial"/>
                <a:cs typeface="Arial"/>
              </a:rPr>
              <a:t>Implementation of clouds in the ATMO model</a:t>
            </a:r>
          </a:p>
          <a:p>
            <a:pPr algn="ctr" eaLnBrk="1">
              <a:lnSpc>
                <a:spcPct val="110000"/>
              </a:lnSpc>
            </a:pPr>
            <a:endParaRPr lang="en-GB" baseline="0" dirty="0">
              <a:solidFill>
                <a:srgbClr val="000000"/>
              </a:solidFill>
              <a:latin typeface="Arial"/>
              <a:cs typeface="Arial"/>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34</a:t>
            </a:fld>
            <a:endParaRPr lang="fr-FR"/>
          </a:p>
        </p:txBody>
      </p:sp>
    </p:spTree>
    <p:extLst>
      <p:ext uri="{BB962C8B-B14F-4D97-AF65-F5344CB8AC3E}">
        <p14:creationId xmlns:p14="http://schemas.microsoft.com/office/powerpoint/2010/main" val="23458123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7-11-09 à 15.21.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0721"/>
            <a:ext cx="4480551" cy="3159040"/>
          </a:xfrm>
          <a:prstGeom prst="rect">
            <a:avLst/>
          </a:prstGeom>
        </p:spPr>
      </p:pic>
      <p:sp>
        <p:nvSpPr>
          <p:cNvPr id="6" name="ZoneTexte 5"/>
          <p:cNvSpPr txBox="1"/>
          <p:nvPr/>
        </p:nvSpPr>
        <p:spPr>
          <a:xfrm>
            <a:off x="205932" y="938238"/>
            <a:ext cx="8374612" cy="1477328"/>
          </a:xfrm>
          <a:prstGeom prst="rect">
            <a:avLst/>
          </a:prstGeom>
          <a:noFill/>
        </p:spPr>
        <p:txBody>
          <a:bodyPr wrap="square" rtlCol="0">
            <a:spAutoFit/>
          </a:bodyPr>
          <a:lstStyle/>
          <a:p>
            <a:pPr algn="just"/>
            <a:r>
              <a:rPr lang="en-GB" dirty="0" smtClean="0"/>
              <a:t>Prior the implementation of cloud models in ATMO to explain the 10 um silicate features:</a:t>
            </a:r>
          </a:p>
          <a:p>
            <a:pPr marL="285750" indent="-285750" algn="just">
              <a:buFont typeface="Arial"/>
              <a:buChar char="•"/>
            </a:pPr>
            <a:r>
              <a:rPr lang="en-GB" dirty="0" smtClean="0"/>
              <a:t>Prediction of the differences (observable with NIRSPEC/MIRI on JWST) between these cloudless models (blue) and standard cloud models used in the literature (yellow).</a:t>
            </a:r>
            <a:endParaRPr lang="en-GB" dirty="0"/>
          </a:p>
        </p:txBody>
      </p:sp>
      <p:pic>
        <p:nvPicPr>
          <p:cNvPr id="3" name="Image 2" descr="Capture d’écran 2017-11-09 à 15.21.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317" y="2335696"/>
            <a:ext cx="4035787" cy="3064889"/>
          </a:xfrm>
          <a:prstGeom prst="rect">
            <a:avLst/>
          </a:prstGeom>
        </p:spPr>
      </p:pic>
      <p:sp>
        <p:nvSpPr>
          <p:cNvPr id="4" name="ZoneTexte 3"/>
          <p:cNvSpPr txBox="1"/>
          <p:nvPr/>
        </p:nvSpPr>
        <p:spPr>
          <a:xfrm>
            <a:off x="423307" y="5595098"/>
            <a:ext cx="8157237" cy="646331"/>
          </a:xfrm>
          <a:prstGeom prst="rect">
            <a:avLst/>
          </a:prstGeom>
          <a:noFill/>
        </p:spPr>
        <p:txBody>
          <a:bodyPr wrap="square" rtlCol="0">
            <a:spAutoFit/>
          </a:bodyPr>
          <a:lstStyle/>
          <a:p>
            <a:pPr marL="285750" indent="-285750">
              <a:buFont typeface="Wingdings" charset="2"/>
              <a:buChar char="Ø"/>
            </a:pPr>
            <a:r>
              <a:rPr lang="en-GB" dirty="0" smtClean="0">
                <a:solidFill>
                  <a:srgbClr val="FF0000"/>
                </a:solidFill>
              </a:rPr>
              <a:t>Motivate the need of a revision of standard cloud models to explain the 10 um silicate feature instead of the shape of the NIR spectrum</a:t>
            </a:r>
            <a:endParaRPr lang="en-GB" dirty="0">
              <a:solidFill>
                <a:srgbClr val="FF0000"/>
              </a:solidFill>
            </a:endParaRPr>
          </a:p>
        </p:txBody>
      </p:sp>
      <p:sp>
        <p:nvSpPr>
          <p:cNvPr id="7" name="Text Box 2"/>
          <p:cNvSpPr txBox="1">
            <a:spLocks noChangeArrowheads="1"/>
          </p:cNvSpPr>
          <p:nvPr/>
        </p:nvSpPr>
        <p:spPr bwMode="auto">
          <a:xfrm>
            <a:off x="755576" y="116632"/>
            <a:ext cx="8100392" cy="864096"/>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10000"/>
              </a:lnSpc>
            </a:pPr>
            <a:r>
              <a:rPr lang="en-GB" baseline="0" dirty="0" smtClean="0">
                <a:solidFill>
                  <a:srgbClr val="000000"/>
                </a:solidFill>
                <a:latin typeface="Arial"/>
                <a:cs typeface="Arial"/>
              </a:rPr>
              <a:t>WP3  modelling </a:t>
            </a:r>
            <a:r>
              <a:rPr lang="en-GB" baseline="0" dirty="0">
                <a:solidFill>
                  <a:srgbClr val="000000"/>
                </a:solidFill>
                <a:latin typeface="Arial"/>
                <a:cs typeface="Arial"/>
              </a:rPr>
              <a:t>&amp; simulations: </a:t>
            </a:r>
            <a:r>
              <a:rPr lang="en-GB" baseline="0" dirty="0" err="1">
                <a:solidFill>
                  <a:srgbClr val="000000"/>
                </a:solidFill>
                <a:latin typeface="Arial"/>
                <a:cs typeface="Arial"/>
              </a:rPr>
              <a:t>Exoplanets</a:t>
            </a:r>
            <a:endParaRPr lang="en-GB" baseline="0" dirty="0">
              <a:solidFill>
                <a:srgbClr val="000000"/>
              </a:solidFill>
              <a:latin typeface="Arial"/>
              <a:cs typeface="Arial"/>
            </a:endParaRPr>
          </a:p>
          <a:p>
            <a:pPr algn="ctr" eaLnBrk="1">
              <a:lnSpc>
                <a:spcPct val="110000"/>
              </a:lnSpc>
            </a:pPr>
            <a:r>
              <a:rPr lang="en-GB" baseline="0" dirty="0" smtClean="0">
                <a:solidFill>
                  <a:srgbClr val="000000"/>
                </a:solidFill>
                <a:latin typeface="Arial"/>
                <a:cs typeface="Arial"/>
              </a:rPr>
              <a:t>3.3 </a:t>
            </a:r>
            <a:r>
              <a:rPr lang="en-GB" baseline="0" dirty="0">
                <a:solidFill>
                  <a:srgbClr val="000000"/>
                </a:solidFill>
                <a:latin typeface="Arial"/>
                <a:cs typeface="Arial"/>
              </a:rPr>
              <a:t>Implementation of clouds in the ATMO model</a:t>
            </a:r>
          </a:p>
          <a:p>
            <a:pPr algn="ctr" eaLnBrk="1">
              <a:lnSpc>
                <a:spcPct val="110000"/>
              </a:lnSpc>
            </a:pPr>
            <a:endParaRPr lang="en-GB" baseline="0" dirty="0">
              <a:solidFill>
                <a:srgbClr val="000000"/>
              </a:solidFill>
              <a:latin typeface="Arial"/>
              <a:cs typeface="Arial"/>
            </a:endParaRPr>
          </a:p>
        </p:txBody>
      </p:sp>
      <p:sp>
        <p:nvSpPr>
          <p:cNvPr id="8" name="Espace réservé du numéro de diapositive 7"/>
          <p:cNvSpPr>
            <a:spLocks noGrp="1"/>
          </p:cNvSpPr>
          <p:nvPr>
            <p:ph type="sldNum" sz="quarter" idx="12"/>
          </p:nvPr>
        </p:nvSpPr>
        <p:spPr/>
        <p:txBody>
          <a:bodyPr/>
          <a:lstStyle/>
          <a:p>
            <a:fld id="{C919858B-083F-48B4-BC72-FA8395439ED8}" type="slidenum">
              <a:rPr lang="fr-FR" smtClean="0"/>
              <a:t>35</a:t>
            </a:fld>
            <a:endParaRPr lang="fr-FR"/>
          </a:p>
        </p:txBody>
      </p:sp>
    </p:spTree>
    <p:extLst>
      <p:ext uri="{BB962C8B-B14F-4D97-AF65-F5344CB8AC3E}">
        <p14:creationId xmlns:p14="http://schemas.microsoft.com/office/powerpoint/2010/main" val="39361185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 Box 2"/>
          <p:cNvSpPr txBox="1">
            <a:spLocks noChangeArrowheads="1"/>
          </p:cNvSpPr>
          <p:nvPr/>
        </p:nvSpPr>
        <p:spPr bwMode="auto">
          <a:xfrm>
            <a:off x="1979712" y="188640"/>
            <a:ext cx="5400600" cy="571957"/>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800" baseline="0" dirty="0">
                <a:solidFill>
                  <a:srgbClr val="000000"/>
                </a:solidFill>
                <a:latin typeface="Arial"/>
                <a:cs typeface="Arial"/>
              </a:rPr>
              <a:t>Laboratory </a:t>
            </a:r>
            <a:r>
              <a:rPr lang="en-GB" sz="2800" baseline="0" dirty="0" smtClean="0">
                <a:solidFill>
                  <a:srgbClr val="000000"/>
                </a:solidFill>
                <a:latin typeface="Arial"/>
                <a:cs typeface="Arial"/>
              </a:rPr>
              <a:t>experiments : why ?  </a:t>
            </a:r>
          </a:p>
        </p:txBody>
      </p:sp>
      <p:sp>
        <p:nvSpPr>
          <p:cNvPr id="69" name="Rectangle 8"/>
          <p:cNvSpPr>
            <a:spLocks noChangeArrowheads="1"/>
          </p:cNvSpPr>
          <p:nvPr/>
        </p:nvSpPr>
        <p:spPr bwMode="auto">
          <a:xfrm>
            <a:off x="107504" y="980728"/>
            <a:ext cx="8928992"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pPr>
            <a:r>
              <a:rPr lang="fr-FR" altLang="fr-FR" sz="2000" dirty="0">
                <a:latin typeface="Arial"/>
                <a:cs typeface="Arial"/>
              </a:rPr>
              <a:t>N</a:t>
            </a:r>
            <a:r>
              <a:rPr lang="fr-FR" altLang="fr-FR" sz="2000" dirty="0" smtClean="0">
                <a:latin typeface="Arial"/>
                <a:cs typeface="Arial"/>
              </a:rPr>
              <a:t>ature of </a:t>
            </a:r>
            <a:r>
              <a:rPr lang="fr-FR" altLang="fr-FR" sz="2000" dirty="0" err="1" smtClean="0">
                <a:latin typeface="Arial"/>
                <a:cs typeface="Arial"/>
              </a:rPr>
              <a:t>interstellar</a:t>
            </a:r>
            <a:r>
              <a:rPr lang="fr-FR" altLang="fr-FR" sz="2000" dirty="0" smtClean="0">
                <a:latin typeface="Arial"/>
                <a:cs typeface="Arial"/>
              </a:rPr>
              <a:t> grains</a:t>
            </a:r>
            <a:r>
              <a:rPr lang="fr-FR" altLang="fr-FR" sz="2000" dirty="0">
                <a:latin typeface="Arial"/>
                <a:cs typeface="Arial"/>
              </a:rPr>
              <a:t> </a:t>
            </a:r>
            <a:r>
              <a:rPr lang="fr-FR" altLang="fr-FR" sz="2000" dirty="0" smtClean="0">
                <a:latin typeface="Arial"/>
                <a:cs typeface="Arial"/>
              </a:rPr>
              <a:t>? 	</a:t>
            </a:r>
            <a:r>
              <a:rPr lang="fr-FR" altLang="fr-FR" sz="2000" dirty="0" err="1" smtClean="0">
                <a:latin typeface="Arial"/>
                <a:cs typeface="Arial"/>
              </a:rPr>
              <a:t>Complexity</a:t>
            </a:r>
            <a:r>
              <a:rPr lang="fr-FR" altLang="fr-FR" sz="2000" dirty="0" smtClean="0">
                <a:latin typeface="Arial"/>
                <a:cs typeface="Arial"/>
              </a:rPr>
              <a:t> of </a:t>
            </a:r>
            <a:r>
              <a:rPr lang="fr-FR" altLang="fr-FR" sz="2000" dirty="0" err="1" smtClean="0">
                <a:latin typeface="Arial"/>
                <a:cs typeface="Arial"/>
              </a:rPr>
              <a:t>astrophysical</a:t>
            </a:r>
            <a:r>
              <a:rPr lang="fr-FR" altLang="fr-FR" sz="2000" dirty="0" smtClean="0">
                <a:latin typeface="Arial"/>
                <a:cs typeface="Arial"/>
              </a:rPr>
              <a:t> IR </a:t>
            </a:r>
            <a:r>
              <a:rPr lang="fr-FR" altLang="fr-FR" sz="2000" dirty="0" err="1" smtClean="0">
                <a:latin typeface="Arial"/>
                <a:cs typeface="Arial"/>
              </a:rPr>
              <a:t>spectra</a:t>
            </a:r>
            <a:endParaRPr lang="fr-FR" altLang="fr-FR" sz="2000" dirty="0" smtClean="0">
              <a:latin typeface="Arial"/>
              <a:cs typeface="Arial"/>
            </a:endParaRPr>
          </a:p>
          <a:p>
            <a:pPr eaLnBrk="1" hangingPunct="1">
              <a:lnSpc>
                <a:spcPct val="130000"/>
              </a:lnSpc>
            </a:pPr>
            <a:endParaRPr lang="fr-FR" altLang="fr-FR" sz="2000" dirty="0">
              <a:latin typeface="Arial"/>
              <a:cs typeface="Arial"/>
            </a:endParaRPr>
          </a:p>
          <a:p>
            <a:pPr eaLnBrk="1" hangingPunct="1">
              <a:lnSpc>
                <a:spcPct val="130000"/>
              </a:lnSpc>
            </a:pPr>
            <a:endParaRPr lang="fr-FR" altLang="fr-FR" sz="2000" dirty="0" smtClean="0">
              <a:latin typeface="Arial"/>
              <a:cs typeface="Arial"/>
            </a:endParaRPr>
          </a:p>
          <a:p>
            <a:pPr eaLnBrk="1" hangingPunct="1">
              <a:lnSpc>
                <a:spcPct val="130000"/>
              </a:lnSpc>
            </a:pPr>
            <a:endParaRPr lang="fr-FR" altLang="fr-FR" sz="2000" dirty="0">
              <a:latin typeface="Arial"/>
              <a:cs typeface="Arial"/>
            </a:endParaRPr>
          </a:p>
          <a:p>
            <a:pPr eaLnBrk="1" hangingPunct="1">
              <a:lnSpc>
                <a:spcPct val="130000"/>
              </a:lnSpc>
            </a:pPr>
            <a:endParaRPr lang="fr-FR" altLang="fr-FR" sz="2000" dirty="0" smtClean="0">
              <a:latin typeface="Arial"/>
              <a:cs typeface="Arial"/>
            </a:endParaRPr>
          </a:p>
          <a:p>
            <a:pPr eaLnBrk="1" hangingPunct="1">
              <a:lnSpc>
                <a:spcPct val="130000"/>
              </a:lnSpc>
            </a:pPr>
            <a:endParaRPr lang="fr-FR" altLang="fr-FR" sz="2000" dirty="0" smtClean="0">
              <a:latin typeface="Arial"/>
              <a:cs typeface="Arial"/>
            </a:endParaRPr>
          </a:p>
          <a:p>
            <a:pPr eaLnBrk="1" hangingPunct="1">
              <a:lnSpc>
                <a:spcPct val="130000"/>
              </a:lnSpc>
            </a:pPr>
            <a:r>
              <a:rPr lang="fr-FR" altLang="fr-FR" sz="2000" dirty="0" smtClean="0">
                <a:latin typeface="Arial"/>
                <a:cs typeface="Arial"/>
              </a:rPr>
              <a:t>	</a:t>
            </a:r>
          </a:p>
          <a:p>
            <a:pPr eaLnBrk="1" hangingPunct="1">
              <a:lnSpc>
                <a:spcPct val="130000"/>
              </a:lnSpc>
            </a:pPr>
            <a:r>
              <a:rPr lang="fr-FR" altLang="fr-FR" sz="2000" dirty="0">
                <a:latin typeface="Arial"/>
                <a:cs typeface="Arial"/>
              </a:rPr>
              <a:t> </a:t>
            </a:r>
            <a:r>
              <a:rPr lang="fr-FR" altLang="fr-FR" sz="2000" dirty="0" smtClean="0">
                <a:latin typeface="Arial"/>
                <a:cs typeface="Arial"/>
              </a:rPr>
              <a:t>      IDP (NASA/JPL)		    Analogues		           IDP</a:t>
            </a:r>
          </a:p>
          <a:p>
            <a:pPr eaLnBrk="1" hangingPunct="1">
              <a:lnSpc>
                <a:spcPct val="130000"/>
              </a:lnSpc>
            </a:pPr>
            <a:r>
              <a:rPr lang="fr-FR" altLang="fr-FR" sz="2000" dirty="0">
                <a:latin typeface="Arial"/>
                <a:cs typeface="Arial"/>
              </a:rPr>
              <a:t>	</a:t>
            </a:r>
            <a:r>
              <a:rPr lang="fr-FR" altLang="fr-FR" sz="2000" dirty="0" smtClean="0">
                <a:latin typeface="Arial"/>
                <a:cs typeface="Arial"/>
              </a:rPr>
              <a:t>			</a:t>
            </a:r>
            <a:r>
              <a:rPr lang="fr-FR" altLang="fr-FR" sz="1600" dirty="0" smtClean="0">
                <a:latin typeface="Arial"/>
                <a:cs typeface="Arial"/>
              </a:rPr>
              <a:t>Dartois et al. 2007		</a:t>
            </a:r>
            <a:r>
              <a:rPr lang="fr-FR" altLang="fr-FR" sz="1600" dirty="0" err="1" smtClean="0">
                <a:latin typeface="Arial"/>
                <a:cs typeface="Arial"/>
              </a:rPr>
              <a:t>Brunetto</a:t>
            </a:r>
            <a:r>
              <a:rPr lang="fr-FR" altLang="fr-FR" sz="1600" dirty="0" smtClean="0">
                <a:latin typeface="Arial"/>
                <a:cs typeface="Arial"/>
              </a:rPr>
              <a:t> et al. 2011   </a:t>
            </a:r>
          </a:p>
          <a:p>
            <a:pPr eaLnBrk="1" hangingPunct="1">
              <a:lnSpc>
                <a:spcPct val="130000"/>
              </a:lnSpc>
            </a:pPr>
            <a:r>
              <a:rPr lang="fr-FR" altLang="fr-FR" sz="2000" dirty="0" err="1" smtClean="0">
                <a:latin typeface="Arial"/>
                <a:cs typeface="Arial"/>
              </a:rPr>
              <a:t>Laboratory</a:t>
            </a:r>
            <a:r>
              <a:rPr lang="fr-FR" altLang="fr-FR" sz="2000" dirty="0" smtClean="0">
                <a:latin typeface="Arial"/>
                <a:cs typeface="Arial"/>
              </a:rPr>
              <a:t> </a:t>
            </a:r>
            <a:r>
              <a:rPr lang="fr-FR" altLang="fr-FR" sz="2000" dirty="0" err="1" smtClean="0">
                <a:latin typeface="Arial"/>
                <a:cs typeface="Arial"/>
              </a:rPr>
              <a:t>experiments</a:t>
            </a:r>
            <a:r>
              <a:rPr lang="fr-FR" altLang="fr-FR" sz="2000" dirty="0" smtClean="0">
                <a:latin typeface="Arial"/>
                <a:cs typeface="Arial"/>
              </a:rPr>
              <a:t> are essential: </a:t>
            </a:r>
          </a:p>
          <a:p>
            <a:pPr marL="285750" indent="427038" eaLnBrk="1" hangingPunct="1">
              <a:lnSpc>
                <a:spcPct val="130000"/>
              </a:lnSpc>
              <a:buFont typeface="Wingdings" charset="0"/>
              <a:buChar char="à"/>
            </a:pPr>
            <a:r>
              <a:rPr lang="fr-FR" altLang="fr-FR" sz="2000" dirty="0">
                <a:latin typeface="Arial"/>
                <a:cs typeface="Arial"/>
              </a:rPr>
              <a:t>for direct </a:t>
            </a:r>
            <a:r>
              <a:rPr lang="fr-FR" altLang="fr-FR" sz="2000" dirty="0" err="1">
                <a:latin typeface="Arial"/>
                <a:cs typeface="Arial"/>
              </a:rPr>
              <a:t>comparison</a:t>
            </a:r>
            <a:r>
              <a:rPr lang="fr-FR" altLang="fr-FR" sz="2000" dirty="0">
                <a:latin typeface="Arial"/>
                <a:cs typeface="Arial"/>
              </a:rPr>
              <a:t> </a:t>
            </a:r>
            <a:r>
              <a:rPr lang="fr-FR" altLang="fr-FR" sz="2000" dirty="0" err="1">
                <a:latin typeface="Arial"/>
                <a:cs typeface="Arial"/>
              </a:rPr>
              <a:t>with</a:t>
            </a:r>
            <a:r>
              <a:rPr lang="fr-FR" altLang="fr-FR" sz="2000" dirty="0">
                <a:latin typeface="Arial"/>
                <a:cs typeface="Arial"/>
              </a:rPr>
              <a:t> </a:t>
            </a:r>
            <a:r>
              <a:rPr lang="fr-FR" altLang="fr-FR" sz="2000" dirty="0" err="1">
                <a:latin typeface="Arial"/>
                <a:cs typeface="Arial"/>
              </a:rPr>
              <a:t>observational</a:t>
            </a:r>
            <a:r>
              <a:rPr lang="fr-FR" altLang="fr-FR" sz="2000" dirty="0">
                <a:latin typeface="Arial"/>
                <a:cs typeface="Arial"/>
              </a:rPr>
              <a:t> data</a:t>
            </a:r>
          </a:p>
          <a:p>
            <a:pPr marL="285750" indent="427038" eaLnBrk="1" hangingPunct="1">
              <a:lnSpc>
                <a:spcPct val="130000"/>
              </a:lnSpc>
              <a:buFont typeface="Wingdings" charset="0"/>
              <a:buChar char="à"/>
            </a:pPr>
            <a:r>
              <a:rPr lang="fr-FR" altLang="fr-FR" sz="2000" dirty="0" smtClean="0">
                <a:latin typeface="Arial"/>
                <a:cs typeface="Arial"/>
              </a:rPr>
              <a:t>to </a:t>
            </a:r>
            <a:r>
              <a:rPr lang="fr-FR" altLang="fr-FR" sz="2000" dirty="0" err="1" smtClean="0">
                <a:latin typeface="Arial"/>
                <a:cs typeface="Arial"/>
              </a:rPr>
              <a:t>provide</a:t>
            </a:r>
            <a:r>
              <a:rPr lang="fr-FR" altLang="fr-FR" sz="2000" dirty="0" smtClean="0">
                <a:latin typeface="Arial"/>
                <a:cs typeface="Arial"/>
              </a:rPr>
              <a:t> </a:t>
            </a:r>
            <a:r>
              <a:rPr lang="fr-FR" altLang="fr-FR" sz="2000" dirty="0" err="1" smtClean="0">
                <a:latin typeface="Arial"/>
                <a:cs typeface="Arial"/>
              </a:rPr>
              <a:t>experimental</a:t>
            </a:r>
            <a:r>
              <a:rPr lang="fr-FR" altLang="fr-FR" sz="2000" dirty="0" smtClean="0">
                <a:latin typeface="Arial"/>
                <a:cs typeface="Arial"/>
              </a:rPr>
              <a:t> data for </a:t>
            </a:r>
            <a:r>
              <a:rPr lang="fr-FR" altLang="fr-FR" sz="2000" dirty="0" err="1" smtClean="0">
                <a:latin typeface="Arial"/>
                <a:cs typeface="Arial"/>
              </a:rPr>
              <a:t>modeling</a:t>
            </a:r>
            <a:endParaRPr lang="fr-FR" altLang="fr-FR" sz="2000" dirty="0" smtClean="0">
              <a:latin typeface="Arial"/>
              <a:cs typeface="Arial"/>
            </a:endParaRPr>
          </a:p>
          <a:p>
            <a:pPr marL="285750" indent="427038" eaLnBrk="1" hangingPunct="1">
              <a:lnSpc>
                <a:spcPct val="130000"/>
              </a:lnSpc>
              <a:buFont typeface="Wingdings" charset="0"/>
              <a:buChar char="à"/>
            </a:pPr>
            <a:r>
              <a:rPr lang="fr-FR" altLang="fr-FR" sz="2000" dirty="0" smtClean="0">
                <a:latin typeface="Arial"/>
                <a:cs typeface="Arial"/>
              </a:rPr>
              <a:t>to </a:t>
            </a:r>
            <a:r>
              <a:rPr lang="fr-FR" altLang="fr-FR" sz="2000" dirty="0" err="1" smtClean="0">
                <a:latin typeface="Arial"/>
                <a:cs typeface="Arial"/>
              </a:rPr>
              <a:t>understand</a:t>
            </a:r>
            <a:r>
              <a:rPr lang="fr-FR" altLang="fr-FR" sz="2000" dirty="0" smtClean="0">
                <a:latin typeface="Arial"/>
                <a:cs typeface="Arial"/>
              </a:rPr>
              <a:t> the nature and the </a:t>
            </a:r>
            <a:r>
              <a:rPr lang="fr-FR" altLang="fr-FR" sz="2000" dirty="0" err="1" smtClean="0">
                <a:latin typeface="Arial"/>
                <a:cs typeface="Arial"/>
              </a:rPr>
              <a:t>effects</a:t>
            </a:r>
            <a:r>
              <a:rPr lang="fr-FR" altLang="fr-FR" sz="2000" dirty="0" smtClean="0">
                <a:latin typeface="Arial"/>
                <a:cs typeface="Arial"/>
              </a:rPr>
              <a:t> of radiative </a:t>
            </a:r>
            <a:r>
              <a:rPr lang="fr-FR" altLang="fr-FR" sz="2000" dirty="0" smtClean="0">
                <a:latin typeface="Arial"/>
                <a:cs typeface="Arial"/>
              </a:rPr>
              <a:t>processes</a:t>
            </a:r>
            <a:endParaRPr lang="fr-FR" altLang="fr-FR" sz="2000" dirty="0">
              <a:latin typeface="Arial"/>
              <a:cs typeface="Arial"/>
            </a:endParaRPr>
          </a:p>
          <a:p>
            <a:pPr marL="285750" eaLnBrk="1" hangingPunct="1">
              <a:lnSpc>
                <a:spcPct val="130000"/>
              </a:lnSpc>
            </a:pPr>
            <a:endParaRPr lang="fr-FR" altLang="fr-FR" sz="2000" dirty="0" smtClean="0">
              <a:latin typeface="Arial"/>
              <a:cs typeface="Arial"/>
            </a:endParaRPr>
          </a:p>
        </p:txBody>
      </p:sp>
      <p:pic>
        <p:nvPicPr>
          <p:cNvPr id="70" name="Image 6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31840" y="1556791"/>
            <a:ext cx="3002506" cy="2193441"/>
          </a:xfrm>
          <a:prstGeom prst="rect">
            <a:avLst/>
          </a:prstGeom>
        </p:spPr>
      </p:pic>
      <p:pic>
        <p:nvPicPr>
          <p:cNvPr id="2" name="Image 1" descr="Fig2-spectres-infrarouge-en-emi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3" y="1412775"/>
            <a:ext cx="2817705" cy="2304257"/>
          </a:xfrm>
          <a:prstGeom prst="rect">
            <a:avLst/>
          </a:prstGeom>
        </p:spPr>
      </p:pic>
      <p:pic>
        <p:nvPicPr>
          <p:cNvPr id="5" name="Image 4" descr="az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02" y="1484784"/>
            <a:ext cx="2738391" cy="2304256"/>
          </a:xfrm>
          <a:prstGeom prst="rect">
            <a:avLst/>
          </a:prstGeom>
        </p:spPr>
      </p:pic>
      <p:sp>
        <p:nvSpPr>
          <p:cNvPr id="4" name="Espace réservé du numéro de diapositive 3"/>
          <p:cNvSpPr>
            <a:spLocks noGrp="1"/>
          </p:cNvSpPr>
          <p:nvPr>
            <p:ph type="sldNum" sz="quarter" idx="12"/>
          </p:nvPr>
        </p:nvSpPr>
        <p:spPr/>
        <p:txBody>
          <a:bodyPr/>
          <a:lstStyle/>
          <a:p>
            <a:fld id="{C919858B-083F-48B4-BC72-FA8395439ED8}" type="slidenum">
              <a:rPr lang="fr-FR" smtClean="0"/>
              <a:t>36</a:t>
            </a:fld>
            <a:endParaRPr lang="fr-FR"/>
          </a:p>
        </p:txBody>
      </p:sp>
    </p:spTree>
    <p:extLst>
      <p:ext uri="{BB962C8B-B14F-4D97-AF65-F5344CB8AC3E}">
        <p14:creationId xmlns:p14="http://schemas.microsoft.com/office/powerpoint/2010/main" val="370766297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2"/>
          <p:cNvSpPr txBox="1">
            <a:spLocks noChangeArrowheads="1"/>
          </p:cNvSpPr>
          <p:nvPr/>
        </p:nvSpPr>
        <p:spPr bwMode="auto">
          <a:xfrm>
            <a:off x="755576" y="116632"/>
            <a:ext cx="799288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WP4 </a:t>
            </a:r>
            <a:r>
              <a:rPr lang="en-GB" sz="2700" baseline="0" dirty="0">
                <a:solidFill>
                  <a:srgbClr val="000000"/>
                </a:solidFill>
                <a:latin typeface="Bitstream Charter" charset="0"/>
              </a:rPr>
              <a:t>Laboratory </a:t>
            </a:r>
            <a:r>
              <a:rPr lang="en-GB" sz="2700" baseline="0" dirty="0" smtClean="0">
                <a:solidFill>
                  <a:srgbClr val="000000"/>
                </a:solidFill>
                <a:latin typeface="Bitstream Charter" charset="0"/>
              </a:rPr>
              <a:t>experiments: Organic Matter</a:t>
            </a:r>
            <a:endParaRPr lang="en-GB" sz="2700" baseline="0" dirty="0">
              <a:solidFill>
                <a:srgbClr val="000000"/>
              </a:solidFill>
              <a:latin typeface="Bitstream Charter" charset="0"/>
            </a:endParaRPr>
          </a:p>
        </p:txBody>
      </p:sp>
      <p:graphicFrame>
        <p:nvGraphicFramePr>
          <p:cNvPr id="2" name="Objet 1"/>
          <p:cNvGraphicFramePr>
            <a:graphicFrameLocks noChangeAspect="1"/>
          </p:cNvGraphicFramePr>
          <p:nvPr>
            <p:extLst>
              <p:ext uri="{D42A27DB-BD31-4B8C-83A1-F6EECF244321}">
                <p14:modId xmlns:p14="http://schemas.microsoft.com/office/powerpoint/2010/main" val="2811959286"/>
              </p:ext>
            </p:extLst>
          </p:nvPr>
        </p:nvGraphicFramePr>
        <p:xfrm>
          <a:off x="-19599" y="908720"/>
          <a:ext cx="9409729" cy="4896544"/>
        </p:xfrm>
        <a:graphic>
          <a:graphicData uri="http://schemas.openxmlformats.org/presentationml/2006/ole">
            <mc:AlternateContent xmlns:mc="http://schemas.openxmlformats.org/markup-compatibility/2006">
              <mc:Choice xmlns:v="urn:schemas-microsoft-com:vml" Requires="v">
                <p:oleObj spid="_x0000_s5259" name="Document" r:id="rId4" imgW="9398000" imgH="4889500" progId="Word.Document.12">
                  <p:embed/>
                </p:oleObj>
              </mc:Choice>
              <mc:Fallback>
                <p:oleObj name="Document" r:id="rId4" imgW="9398000" imgH="4889500" progId="Word.Document.12">
                  <p:embed/>
                  <p:pic>
                    <p:nvPicPr>
                      <p:cNvPr id="0" name=""/>
                      <p:cNvPicPr/>
                      <p:nvPr/>
                    </p:nvPicPr>
                    <p:blipFill>
                      <a:blip r:embed="rId5"/>
                      <a:stretch>
                        <a:fillRect/>
                      </a:stretch>
                    </p:blipFill>
                    <p:spPr>
                      <a:xfrm>
                        <a:off x="-19599" y="908720"/>
                        <a:ext cx="9409729" cy="4896544"/>
                      </a:xfrm>
                      <a:prstGeom prst="rect">
                        <a:avLst/>
                      </a:prstGeom>
                    </p:spPr>
                  </p:pic>
                </p:oleObj>
              </mc:Fallback>
            </mc:AlternateContent>
          </a:graphicData>
        </a:graphic>
      </p:graphicFrame>
      <p:sp>
        <p:nvSpPr>
          <p:cNvPr id="3" name="Espace réservé du numéro de diapositive 2"/>
          <p:cNvSpPr>
            <a:spLocks noGrp="1"/>
          </p:cNvSpPr>
          <p:nvPr>
            <p:ph type="sldNum" sz="quarter" idx="12"/>
          </p:nvPr>
        </p:nvSpPr>
        <p:spPr/>
        <p:txBody>
          <a:bodyPr/>
          <a:lstStyle/>
          <a:p>
            <a:fld id="{C919858B-083F-48B4-BC72-FA8395439ED8}" type="slidenum">
              <a:rPr lang="fr-FR" smtClean="0"/>
              <a:t>37</a:t>
            </a:fld>
            <a:endParaRPr lang="fr-FR"/>
          </a:p>
        </p:txBody>
      </p:sp>
    </p:spTree>
    <p:extLst>
      <p:ext uri="{BB962C8B-B14F-4D97-AF65-F5344CB8AC3E}">
        <p14:creationId xmlns:p14="http://schemas.microsoft.com/office/powerpoint/2010/main" val="30504086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2"/>
          <p:cNvSpPr txBox="1">
            <a:spLocks noChangeArrowheads="1"/>
          </p:cNvSpPr>
          <p:nvPr/>
        </p:nvSpPr>
        <p:spPr bwMode="auto">
          <a:xfrm>
            <a:off x="755576" y="116632"/>
            <a:ext cx="799288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WP4 </a:t>
            </a:r>
            <a:r>
              <a:rPr lang="en-GB" sz="2700" baseline="0" dirty="0">
                <a:solidFill>
                  <a:srgbClr val="000000"/>
                </a:solidFill>
                <a:latin typeface="Bitstream Charter" charset="0"/>
              </a:rPr>
              <a:t>Laboratory </a:t>
            </a:r>
            <a:r>
              <a:rPr lang="en-GB" sz="2700" baseline="0" dirty="0" smtClean="0">
                <a:solidFill>
                  <a:srgbClr val="000000"/>
                </a:solidFill>
                <a:latin typeface="Bitstream Charter" charset="0"/>
              </a:rPr>
              <a:t>experiments: Organic Matter</a:t>
            </a:r>
            <a:endParaRPr lang="en-GB" sz="2700" baseline="0" dirty="0">
              <a:solidFill>
                <a:srgbClr val="000000"/>
              </a:solidFill>
              <a:latin typeface="Bitstream Charter" charset="0"/>
            </a:endParaRPr>
          </a:p>
        </p:txBody>
      </p:sp>
      <p:graphicFrame>
        <p:nvGraphicFramePr>
          <p:cNvPr id="2" name="Objet 1"/>
          <p:cNvGraphicFramePr>
            <a:graphicFrameLocks noChangeAspect="1"/>
          </p:cNvGraphicFramePr>
          <p:nvPr>
            <p:extLst>
              <p:ext uri="{D42A27DB-BD31-4B8C-83A1-F6EECF244321}">
                <p14:modId xmlns:p14="http://schemas.microsoft.com/office/powerpoint/2010/main" val="1475568645"/>
              </p:ext>
            </p:extLst>
          </p:nvPr>
        </p:nvGraphicFramePr>
        <p:xfrm>
          <a:off x="-19599" y="908720"/>
          <a:ext cx="9409729" cy="4896544"/>
        </p:xfrm>
        <a:graphic>
          <a:graphicData uri="http://schemas.openxmlformats.org/presentationml/2006/ole">
            <mc:AlternateContent xmlns:mc="http://schemas.openxmlformats.org/markup-compatibility/2006">
              <mc:Choice xmlns:v="urn:schemas-microsoft-com:vml" Requires="v">
                <p:oleObj spid="_x0000_s20511" name="Document" r:id="rId4" imgW="9398000" imgH="4889500" progId="Word.Document.12">
                  <p:embed/>
                </p:oleObj>
              </mc:Choice>
              <mc:Fallback>
                <p:oleObj name="Document" r:id="rId4" imgW="9398000" imgH="4889500" progId="Word.Document.12">
                  <p:embed/>
                  <p:pic>
                    <p:nvPicPr>
                      <p:cNvPr id="0" name=""/>
                      <p:cNvPicPr/>
                      <p:nvPr/>
                    </p:nvPicPr>
                    <p:blipFill>
                      <a:blip r:embed="rId5"/>
                      <a:stretch>
                        <a:fillRect/>
                      </a:stretch>
                    </p:blipFill>
                    <p:spPr>
                      <a:xfrm>
                        <a:off x="-19599" y="908720"/>
                        <a:ext cx="9409729" cy="4896544"/>
                      </a:xfrm>
                      <a:prstGeom prst="rect">
                        <a:avLst/>
                      </a:prstGeom>
                    </p:spPr>
                  </p:pic>
                </p:oleObj>
              </mc:Fallback>
            </mc:AlternateContent>
          </a:graphicData>
        </a:graphic>
      </p:graphicFrame>
      <p:sp>
        <p:nvSpPr>
          <p:cNvPr id="4" name="Ellipse 3"/>
          <p:cNvSpPr/>
          <p:nvPr/>
        </p:nvSpPr>
        <p:spPr>
          <a:xfrm>
            <a:off x="0" y="1484784"/>
            <a:ext cx="3419872" cy="7920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38</a:t>
            </a:fld>
            <a:endParaRPr lang="fr-FR"/>
          </a:p>
        </p:txBody>
      </p:sp>
    </p:spTree>
    <p:extLst>
      <p:ext uri="{BB962C8B-B14F-4D97-AF65-F5344CB8AC3E}">
        <p14:creationId xmlns:p14="http://schemas.microsoft.com/office/powerpoint/2010/main" val="353662806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244750" y="176959"/>
            <a:ext cx="2273350" cy="2085557"/>
            <a:chOff x="72733" y="1955544"/>
            <a:chExt cx="2591440" cy="2411333"/>
          </a:xfrm>
        </p:grpSpPr>
        <p:grpSp>
          <p:nvGrpSpPr>
            <p:cNvPr id="12" name="Grouper 10"/>
            <p:cNvGrpSpPr/>
            <p:nvPr/>
          </p:nvGrpSpPr>
          <p:grpSpPr>
            <a:xfrm>
              <a:off x="72733" y="1969110"/>
              <a:ext cx="2591440" cy="2397767"/>
              <a:chOff x="528632" y="2562000"/>
              <a:chExt cx="3324929" cy="3284614"/>
            </a:xfrm>
          </p:grpSpPr>
          <p:pic>
            <p:nvPicPr>
              <p:cNvPr id="16" name="Picture 11" descr="antartic_region_pol0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8632" y="2562000"/>
                <a:ext cx="3324929" cy="32846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4"/>
              <p:cNvSpPr>
                <a:spLocks noChangeArrowheads="1"/>
              </p:cNvSpPr>
              <p:nvPr/>
            </p:nvSpPr>
            <p:spPr bwMode="auto">
              <a:xfrm>
                <a:off x="2843808" y="4437112"/>
                <a:ext cx="144165" cy="14324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grpSp>
        <p:pic>
          <p:nvPicPr>
            <p:cNvPr id="13" name="Image 12" descr="Duprat-station2.jpg"/>
            <p:cNvPicPr>
              <a:picLocks noChangeAspect="1"/>
            </p:cNvPicPr>
            <p:nvPr/>
          </p:nvPicPr>
          <p:blipFill rotWithShape="1">
            <a:blip r:embed="rId4" cstate="print">
              <a:extLst>
                <a:ext uri="{28A0092B-C50C-407E-A947-70E740481C1C}">
                  <a14:useLocalDpi xmlns:a14="http://schemas.microsoft.com/office/drawing/2010/main"/>
                </a:ext>
              </a:extLst>
            </a:blip>
            <a:srcRect l="17149" t="27591" r="31250" b="30090"/>
            <a:stretch/>
          </p:blipFill>
          <p:spPr>
            <a:xfrm>
              <a:off x="1480428" y="1955544"/>
              <a:ext cx="905854" cy="557168"/>
            </a:xfrm>
            <a:prstGeom prst="rect">
              <a:avLst/>
            </a:prstGeom>
          </p:spPr>
        </p:pic>
        <p:sp>
          <p:nvSpPr>
            <p:cNvPr id="14" name="Flèche vers la gauche 24"/>
            <p:cNvSpPr/>
            <p:nvPr/>
          </p:nvSpPr>
          <p:spPr>
            <a:xfrm rot="5400000">
              <a:off x="1548149" y="2848475"/>
              <a:ext cx="744514" cy="247376"/>
            </a:xfrm>
            <a:prstGeom prst="lef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8" name="Image 17" descr="IMG_599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25144" y="706257"/>
            <a:ext cx="2111318" cy="1583488"/>
          </a:xfrm>
          <a:prstGeom prst="rect">
            <a:avLst/>
          </a:prstGeom>
        </p:spPr>
      </p:pic>
      <p:pic>
        <p:nvPicPr>
          <p:cNvPr id="20" name="Image 19"/>
          <p:cNvPicPr>
            <a:picLocks noChangeAspect="1"/>
          </p:cNvPicPr>
          <p:nvPr/>
        </p:nvPicPr>
        <p:blipFill>
          <a:blip r:embed="rId6"/>
          <a:stretch>
            <a:fillRect/>
          </a:stretch>
        </p:blipFill>
        <p:spPr>
          <a:xfrm>
            <a:off x="2676897" y="82644"/>
            <a:ext cx="957795" cy="568987"/>
          </a:xfrm>
          <a:prstGeom prst="rect">
            <a:avLst/>
          </a:prstGeom>
        </p:spPr>
      </p:pic>
      <p:pic>
        <p:nvPicPr>
          <p:cNvPr id="23" name="Imag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34692" y="146848"/>
            <a:ext cx="672867" cy="482433"/>
          </a:xfrm>
          <a:prstGeom prst="rect">
            <a:avLst/>
          </a:prstGeom>
        </p:spPr>
      </p:pic>
      <p:sp>
        <p:nvSpPr>
          <p:cNvPr id="24" name="ZoneTexte 23"/>
          <p:cNvSpPr txBox="1"/>
          <p:nvPr/>
        </p:nvSpPr>
        <p:spPr>
          <a:xfrm>
            <a:off x="3034414" y="1834614"/>
            <a:ext cx="1884105" cy="461665"/>
          </a:xfrm>
          <a:prstGeom prst="rect">
            <a:avLst/>
          </a:prstGeom>
          <a:noFill/>
        </p:spPr>
        <p:txBody>
          <a:bodyPr wrap="square" rtlCol="0">
            <a:spAutoFit/>
          </a:bodyPr>
          <a:lstStyle/>
          <a:p>
            <a:r>
              <a:rPr lang="fr-FR" sz="1200" dirty="0">
                <a:solidFill>
                  <a:schemeClr val="bg1"/>
                </a:solidFill>
              </a:rPr>
              <a:t>CONCORDIA Station, </a:t>
            </a:r>
            <a:r>
              <a:rPr lang="fr-FR" sz="1200" dirty="0" err="1">
                <a:solidFill>
                  <a:schemeClr val="bg1"/>
                </a:solidFill>
              </a:rPr>
              <a:t>January</a:t>
            </a:r>
            <a:r>
              <a:rPr lang="fr-FR" sz="1200" dirty="0">
                <a:solidFill>
                  <a:schemeClr val="bg1"/>
                </a:solidFill>
              </a:rPr>
              <a:t> 2016</a:t>
            </a:r>
          </a:p>
        </p:txBody>
      </p:sp>
      <p:sp>
        <p:nvSpPr>
          <p:cNvPr id="2" name="ZoneTexte 1"/>
          <p:cNvSpPr txBox="1"/>
          <p:nvPr/>
        </p:nvSpPr>
        <p:spPr>
          <a:xfrm>
            <a:off x="4376990" y="620688"/>
            <a:ext cx="4731514" cy="2046714"/>
          </a:xfrm>
          <a:prstGeom prst="rect">
            <a:avLst/>
          </a:prstGeom>
          <a:noFill/>
        </p:spPr>
        <p:txBody>
          <a:bodyPr wrap="square" rtlCol="0">
            <a:spAutoFit/>
          </a:bodyPr>
          <a:lstStyle/>
          <a:p>
            <a:pPr algn="just"/>
            <a:r>
              <a:rPr lang="fr-FR" dirty="0"/>
              <a:t>	</a:t>
            </a:r>
            <a:r>
              <a:rPr lang="fr-FR" dirty="0" smtClean="0"/>
              <a:t>Charon (P2IO post-doc) et al. </a:t>
            </a:r>
          </a:p>
          <a:p>
            <a:pPr algn="just"/>
            <a:endParaRPr lang="fr-FR" sz="800" dirty="0"/>
          </a:p>
          <a:p>
            <a:pPr marL="742950" lvl="1" indent="-285750" algn="just">
              <a:spcAft>
                <a:spcPts val="600"/>
              </a:spcAft>
              <a:buFont typeface="Wingdings" panose="05000000000000000000" pitchFamily="2" charset="2"/>
              <a:buChar char="ð"/>
            </a:pPr>
            <a:r>
              <a:rPr lang="en-GB" sz="1600" b="1" dirty="0" smtClean="0">
                <a:solidFill>
                  <a:prstClr val="black"/>
                </a:solidFill>
              </a:rPr>
              <a:t>unique </a:t>
            </a:r>
            <a:r>
              <a:rPr lang="en-GB" sz="1600" b="1" dirty="0">
                <a:solidFill>
                  <a:prstClr val="black"/>
                </a:solidFill>
              </a:rPr>
              <a:t>opportunity </a:t>
            </a:r>
            <a:r>
              <a:rPr lang="en-GB" sz="1600" dirty="0">
                <a:solidFill>
                  <a:prstClr val="black"/>
                </a:solidFill>
              </a:rPr>
              <a:t>to study the association of </a:t>
            </a:r>
            <a:r>
              <a:rPr lang="en-GB" sz="1600" b="1" dirty="0">
                <a:solidFill>
                  <a:prstClr val="black"/>
                </a:solidFill>
              </a:rPr>
              <a:t>low and high temperature phases</a:t>
            </a:r>
            <a:r>
              <a:rPr lang="en-GB" sz="1600" dirty="0">
                <a:solidFill>
                  <a:prstClr val="black"/>
                </a:solidFill>
              </a:rPr>
              <a:t> in </a:t>
            </a:r>
            <a:r>
              <a:rPr lang="en-GB" sz="1600" b="1" dirty="0">
                <a:solidFill>
                  <a:prstClr val="black"/>
                </a:solidFill>
              </a:rPr>
              <a:t>dust</a:t>
            </a:r>
            <a:r>
              <a:rPr lang="en-GB" sz="1600" dirty="0">
                <a:solidFill>
                  <a:prstClr val="black"/>
                </a:solidFill>
              </a:rPr>
              <a:t> coming from the most </a:t>
            </a:r>
            <a:r>
              <a:rPr lang="en-GB" sz="1600" b="1" dirty="0">
                <a:solidFill>
                  <a:prstClr val="black"/>
                </a:solidFill>
              </a:rPr>
              <a:t>remote regions of the solar system</a:t>
            </a:r>
            <a:r>
              <a:rPr lang="en-GB" sz="1600" dirty="0" smtClean="0">
                <a:solidFill>
                  <a:prstClr val="black"/>
                </a:solidFill>
              </a:rPr>
              <a:t>.</a:t>
            </a:r>
          </a:p>
          <a:p>
            <a:pPr marL="742950" lvl="1" indent="-285750" algn="just">
              <a:spcAft>
                <a:spcPts val="600"/>
              </a:spcAft>
              <a:buFont typeface="Wingdings" panose="05000000000000000000" pitchFamily="2" charset="2"/>
              <a:buChar char="ð"/>
            </a:pPr>
            <a:r>
              <a:rPr lang="en-GB" sz="1600" dirty="0"/>
              <a:t>uttermost interest for </a:t>
            </a:r>
            <a:r>
              <a:rPr lang="en-GB" sz="1600" b="1" dirty="0"/>
              <a:t>the input of prebiotic matter in the early Earth</a:t>
            </a:r>
            <a:endParaRPr lang="en-GB" sz="1600" dirty="0">
              <a:solidFill>
                <a:prstClr val="black"/>
              </a:solidFill>
            </a:endParaRPr>
          </a:p>
        </p:txBody>
      </p:sp>
      <p:sp>
        <p:nvSpPr>
          <p:cNvPr id="34" name="ZoneTexte 33"/>
          <p:cNvSpPr txBox="1"/>
          <p:nvPr/>
        </p:nvSpPr>
        <p:spPr>
          <a:xfrm>
            <a:off x="179512" y="4653136"/>
            <a:ext cx="8634330" cy="1969770"/>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ð"/>
            </a:pPr>
            <a:r>
              <a:rPr lang="en-US" sz="1600" b="1" dirty="0">
                <a:sym typeface="Wingdings" panose="05000000000000000000" pitchFamily="2" charset="2"/>
              </a:rPr>
              <a:t>STXM C-and N-XANES </a:t>
            </a:r>
            <a:r>
              <a:rPr lang="en-US" sz="1600" dirty="0">
                <a:sym typeface="Wingdings" panose="05000000000000000000" pitchFamily="2" charset="2"/>
              </a:rPr>
              <a:t>analyses performed </a:t>
            </a:r>
            <a:r>
              <a:rPr lang="en-US" sz="1600" dirty="0" smtClean="0">
                <a:sym typeface="Wingdings" panose="05000000000000000000" pitchFamily="2" charset="2"/>
              </a:rPr>
              <a:t>on new UCAMM : </a:t>
            </a:r>
            <a:r>
              <a:rPr lang="en-US" sz="1600" b="1" dirty="0" smtClean="0">
                <a:solidFill>
                  <a:srgbClr val="FF0000"/>
                </a:solidFill>
                <a:sym typeface="Wingdings" panose="05000000000000000000" pitchFamily="2" charset="2"/>
              </a:rPr>
              <a:t>presence </a:t>
            </a:r>
            <a:r>
              <a:rPr lang="en-US" sz="1600" b="1" dirty="0">
                <a:solidFill>
                  <a:srgbClr val="FF0000"/>
                </a:solidFill>
                <a:sym typeface="Wingdings" panose="05000000000000000000" pitchFamily="2" charset="2"/>
              </a:rPr>
              <a:t>of small minerals </a:t>
            </a:r>
            <a:r>
              <a:rPr lang="en-US" sz="1600" dirty="0">
                <a:sym typeface="Wingdings" panose="05000000000000000000" pitchFamily="2" charset="2"/>
              </a:rPr>
              <a:t>associated with at least</a:t>
            </a:r>
            <a:r>
              <a:rPr lang="en-US" sz="1600" dirty="0">
                <a:solidFill>
                  <a:srgbClr val="FF0000"/>
                </a:solidFill>
                <a:sym typeface="Wingdings" panose="05000000000000000000" pitchFamily="2" charset="2"/>
              </a:rPr>
              <a:t> </a:t>
            </a:r>
            <a:r>
              <a:rPr lang="en-US" sz="1600" b="1" dirty="0" smtClean="0">
                <a:solidFill>
                  <a:srgbClr val="FF0000"/>
                </a:solidFill>
                <a:sym typeface="Wingdings" panose="05000000000000000000" pitchFamily="2" charset="2"/>
              </a:rPr>
              <a:t>three </a:t>
            </a:r>
            <a:r>
              <a:rPr lang="en-US" sz="1600" b="1" dirty="0">
                <a:solidFill>
                  <a:srgbClr val="FF0000"/>
                </a:solidFill>
                <a:sym typeface="Wingdings" panose="05000000000000000000" pitchFamily="2" charset="2"/>
              </a:rPr>
              <a:t>organic phases with different nitrogen concentrations</a:t>
            </a:r>
            <a:r>
              <a:rPr lang="en-US" sz="1600" b="1" dirty="0">
                <a:sym typeface="Wingdings" panose="05000000000000000000" pitchFamily="2" charset="2"/>
              </a:rPr>
              <a:t> </a:t>
            </a:r>
            <a:r>
              <a:rPr lang="en-US" sz="1200" dirty="0">
                <a:sym typeface="Wingdings" panose="05000000000000000000" pitchFamily="2" charset="2"/>
              </a:rPr>
              <a:t>(using STXM at the SOLEIL HERMES beamline)</a:t>
            </a:r>
            <a:r>
              <a:rPr lang="en-US" sz="1600" dirty="0">
                <a:sym typeface="Wingdings" panose="05000000000000000000" pitchFamily="2" charset="2"/>
              </a:rPr>
              <a:t>. </a:t>
            </a:r>
          </a:p>
          <a:p>
            <a:pPr marL="285750" indent="-285750" algn="just">
              <a:spcAft>
                <a:spcPts val="600"/>
              </a:spcAft>
              <a:buFont typeface="Wingdings" panose="05000000000000000000" pitchFamily="2" charset="2"/>
              <a:buChar char="ð"/>
            </a:pPr>
            <a:r>
              <a:rPr lang="en-US" sz="1600" dirty="0"/>
              <a:t>This sample was </a:t>
            </a:r>
            <a:r>
              <a:rPr lang="en-US" sz="1600" dirty="0" err="1"/>
              <a:t>analysed</a:t>
            </a:r>
            <a:r>
              <a:rPr lang="en-US" sz="1600" dirty="0"/>
              <a:t> by </a:t>
            </a:r>
            <a:r>
              <a:rPr lang="en-US" sz="1600" b="1" dirty="0"/>
              <a:t>transmission electron microscopy </a:t>
            </a:r>
            <a:r>
              <a:rPr lang="en-US" sz="1600" dirty="0"/>
              <a:t>(TEM) </a:t>
            </a:r>
            <a:r>
              <a:rPr lang="en-US" sz="1600" dirty="0" smtClean="0"/>
              <a:t>: </a:t>
            </a:r>
            <a:r>
              <a:rPr lang="en-US" sz="1600" b="1" dirty="0" smtClean="0"/>
              <a:t>nature </a:t>
            </a:r>
            <a:r>
              <a:rPr lang="en-US" sz="1600" b="1" dirty="0"/>
              <a:t>of the minerals </a:t>
            </a:r>
            <a:r>
              <a:rPr lang="en-US" sz="1600" dirty="0"/>
              <a:t>present in the UCAMMs </a:t>
            </a:r>
            <a:r>
              <a:rPr lang="en-US" sz="1200" dirty="0"/>
              <a:t>(using </a:t>
            </a:r>
            <a:r>
              <a:rPr lang="en-US" sz="1200" dirty="0" err="1"/>
              <a:t>Tecnaï</a:t>
            </a:r>
            <a:r>
              <a:rPr lang="en-US" sz="1200" dirty="0"/>
              <a:t> FEI TEM at UMET in university Lille 1)</a:t>
            </a:r>
            <a:r>
              <a:rPr lang="en-US" sz="1600" dirty="0"/>
              <a:t>. </a:t>
            </a:r>
            <a:endParaRPr lang="en-US" sz="1600" dirty="0" smtClean="0"/>
          </a:p>
          <a:p>
            <a:pPr marL="285750" indent="-285750" algn="just">
              <a:spcAft>
                <a:spcPts val="600"/>
              </a:spcAft>
              <a:buFont typeface="Wingdings" panose="05000000000000000000" pitchFamily="2" charset="2"/>
              <a:buChar char="ð"/>
            </a:pPr>
            <a:r>
              <a:rPr lang="en-US" sz="1600" dirty="0" smtClean="0"/>
              <a:t>Observation of </a:t>
            </a:r>
            <a:r>
              <a:rPr lang="en-US" sz="1600" b="1" dirty="0" smtClean="0">
                <a:solidFill>
                  <a:srgbClr val="FF0000"/>
                </a:solidFill>
              </a:rPr>
              <a:t>irradiation damages </a:t>
            </a:r>
            <a:r>
              <a:rPr lang="en-US" sz="1600" dirty="0" smtClean="0"/>
              <a:t>in silicates : disordered </a:t>
            </a:r>
            <a:r>
              <a:rPr lang="en-US" sz="1600" b="1" dirty="0" smtClean="0"/>
              <a:t>rim </a:t>
            </a:r>
            <a:r>
              <a:rPr lang="en-US" sz="1600" b="1" dirty="0"/>
              <a:t>and tracks</a:t>
            </a:r>
            <a:r>
              <a:rPr lang="en-US" sz="1600" dirty="0"/>
              <a:t>. </a:t>
            </a:r>
            <a:r>
              <a:rPr lang="en-US" sz="1600" dirty="0" smtClean="0"/>
              <a:t>Calculation of an </a:t>
            </a:r>
            <a:r>
              <a:rPr lang="en-US" sz="1600" b="1" dirty="0"/>
              <a:t>upper limit of irradiation time</a:t>
            </a:r>
            <a:r>
              <a:rPr lang="en-US" sz="1600" dirty="0"/>
              <a:t> in inner solar </a:t>
            </a:r>
            <a:r>
              <a:rPr lang="en-US" sz="1600" dirty="0" smtClean="0"/>
              <a:t>system equal </a:t>
            </a:r>
            <a:r>
              <a:rPr lang="en-US" sz="1600" dirty="0"/>
              <a:t>to a </a:t>
            </a:r>
            <a:r>
              <a:rPr lang="en-US" sz="1600" b="1" dirty="0"/>
              <a:t>few hundred thousand </a:t>
            </a:r>
            <a:r>
              <a:rPr lang="en-US" sz="1600" b="1" dirty="0" smtClean="0"/>
              <a:t>years</a:t>
            </a:r>
            <a:r>
              <a:rPr lang="en-US" sz="1600" dirty="0" smtClean="0"/>
              <a:t>.</a:t>
            </a:r>
            <a:endParaRPr lang="fr-FR" sz="1600" dirty="0"/>
          </a:p>
        </p:txBody>
      </p:sp>
      <p:pic>
        <p:nvPicPr>
          <p:cNvPr id="5" name="Image 4"/>
          <p:cNvPicPr>
            <a:picLocks noChangeAspect="1"/>
          </p:cNvPicPr>
          <p:nvPr/>
        </p:nvPicPr>
        <p:blipFill>
          <a:blip r:embed="rId8"/>
          <a:stretch>
            <a:fillRect/>
          </a:stretch>
        </p:blipFill>
        <p:spPr>
          <a:xfrm>
            <a:off x="244750" y="2582286"/>
            <a:ext cx="3268917" cy="1988676"/>
          </a:xfrm>
          <a:prstGeom prst="rect">
            <a:avLst/>
          </a:prstGeom>
        </p:spPr>
      </p:pic>
      <p:pic>
        <p:nvPicPr>
          <p:cNvPr id="8" name="Image 7"/>
          <p:cNvPicPr>
            <a:picLocks noChangeAspect="1"/>
          </p:cNvPicPr>
          <p:nvPr/>
        </p:nvPicPr>
        <p:blipFill rotWithShape="1">
          <a:blip r:embed="rId9"/>
          <a:srcRect l="12981" t="9720" r="12748" b="20249"/>
          <a:stretch/>
        </p:blipFill>
        <p:spPr>
          <a:xfrm>
            <a:off x="3715639" y="2647078"/>
            <a:ext cx="2405761" cy="2006058"/>
          </a:xfrm>
          <a:prstGeom prst="rect">
            <a:avLst/>
          </a:prstGeom>
        </p:spPr>
      </p:pic>
      <p:pic>
        <p:nvPicPr>
          <p:cNvPr id="27" name="Image 26"/>
          <p:cNvPicPr>
            <a:picLocks noChangeAspect="1"/>
          </p:cNvPicPr>
          <p:nvPr/>
        </p:nvPicPr>
        <p:blipFill>
          <a:blip r:embed="rId10"/>
          <a:stretch>
            <a:fillRect/>
          </a:stretch>
        </p:blipFill>
        <p:spPr>
          <a:xfrm>
            <a:off x="6152216" y="2730702"/>
            <a:ext cx="2832833" cy="1813576"/>
          </a:xfrm>
          <a:prstGeom prst="rect">
            <a:avLst/>
          </a:prstGeom>
        </p:spPr>
      </p:pic>
      <p:sp>
        <p:nvSpPr>
          <p:cNvPr id="19" name="ZoneTexte 18"/>
          <p:cNvSpPr txBox="1"/>
          <p:nvPr/>
        </p:nvSpPr>
        <p:spPr>
          <a:xfrm>
            <a:off x="4355976" y="44624"/>
            <a:ext cx="4731514" cy="646331"/>
          </a:xfrm>
          <a:prstGeom prst="rect">
            <a:avLst/>
          </a:prstGeom>
          <a:solidFill>
            <a:srgbClr val="FFFF00"/>
          </a:solidFill>
          <a:ln>
            <a:solidFill>
              <a:srgbClr val="000000"/>
            </a:solidFill>
          </a:ln>
        </p:spPr>
        <p:txBody>
          <a:bodyPr wrap="square" rtlCol="0">
            <a:spAutoFit/>
          </a:bodyPr>
          <a:lstStyle/>
          <a:p>
            <a:pPr algn="just"/>
            <a:r>
              <a:rPr lang="en-GB" b="1" dirty="0" smtClean="0"/>
              <a:t>WP 4.2 </a:t>
            </a:r>
            <a:r>
              <a:rPr lang="en-GB" b="1" dirty="0" err="1" smtClean="0"/>
              <a:t>Ultracarbonaceous</a:t>
            </a:r>
            <a:r>
              <a:rPr lang="en-GB" b="1" dirty="0" smtClean="0"/>
              <a:t> </a:t>
            </a:r>
            <a:r>
              <a:rPr lang="en-GB" b="1" dirty="0"/>
              <a:t>Antarctic Micrometeorites </a:t>
            </a:r>
            <a:r>
              <a:rPr lang="en-GB" dirty="0"/>
              <a:t>(UCAMMs</a:t>
            </a:r>
            <a:r>
              <a:rPr lang="en-GB" dirty="0" smtClean="0"/>
              <a:t>)</a:t>
            </a:r>
            <a:r>
              <a:rPr lang="fr-FR" dirty="0" smtClean="0"/>
              <a:t> </a:t>
            </a: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39</a:t>
            </a:fld>
            <a:endParaRPr lang="fr-FR"/>
          </a:p>
        </p:txBody>
      </p:sp>
    </p:spTree>
    <p:extLst>
      <p:ext uri="{BB962C8B-B14F-4D97-AF65-F5344CB8AC3E}">
        <p14:creationId xmlns:p14="http://schemas.microsoft.com/office/powerpoint/2010/main" val="41622979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z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0"/>
            <a:ext cx="9237748" cy="6858000"/>
          </a:xfrm>
          <a:prstGeom prst="rect">
            <a:avLst/>
          </a:prstGeom>
        </p:spPr>
      </p:pic>
      <p:sp>
        <p:nvSpPr>
          <p:cNvPr id="2" name="Espace réservé du numéro de diapositive 1"/>
          <p:cNvSpPr>
            <a:spLocks noGrp="1"/>
          </p:cNvSpPr>
          <p:nvPr>
            <p:ph type="sldNum" sz="quarter" idx="12"/>
          </p:nvPr>
        </p:nvSpPr>
        <p:spPr/>
        <p:txBody>
          <a:bodyPr/>
          <a:lstStyle/>
          <a:p>
            <a:fld id="{C919858B-083F-48B4-BC72-FA8395439ED8}" type="slidenum">
              <a:rPr lang="fr-FR" smtClean="0"/>
              <a:t>4</a:t>
            </a:fld>
            <a:endParaRPr lang="fr-FR"/>
          </a:p>
        </p:txBody>
      </p:sp>
    </p:spTree>
    <p:extLst>
      <p:ext uri="{BB962C8B-B14F-4D97-AF65-F5344CB8AC3E}">
        <p14:creationId xmlns:p14="http://schemas.microsoft.com/office/powerpoint/2010/main" val="38541126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z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10"/>
            <a:ext cx="9144000" cy="6948920"/>
          </a:xfrm>
          <a:prstGeom prst="rect">
            <a:avLst/>
          </a:prstGeom>
        </p:spPr>
      </p:pic>
      <p:sp>
        <p:nvSpPr>
          <p:cNvPr id="3" name="ZoneTexte 2"/>
          <p:cNvSpPr txBox="1"/>
          <p:nvPr/>
        </p:nvSpPr>
        <p:spPr>
          <a:xfrm>
            <a:off x="3923928" y="143634"/>
            <a:ext cx="5040560" cy="477054"/>
          </a:xfrm>
          <a:prstGeom prst="rect">
            <a:avLst/>
          </a:prstGeom>
          <a:solidFill>
            <a:srgbClr val="FFFF00"/>
          </a:solidFill>
          <a:ln>
            <a:solidFill>
              <a:srgbClr val="000000"/>
            </a:solidFill>
          </a:ln>
        </p:spPr>
        <p:txBody>
          <a:bodyPr wrap="square" rtlCol="0">
            <a:spAutoFit/>
          </a:bodyPr>
          <a:lstStyle/>
          <a:p>
            <a:pPr algn="just">
              <a:lnSpc>
                <a:spcPct val="130000"/>
              </a:lnSpc>
            </a:pPr>
            <a:r>
              <a:rPr lang="en-GB" sz="2000" dirty="0" smtClean="0">
                <a:latin typeface="Arial"/>
                <a:cs typeface="Arial"/>
              </a:rPr>
              <a:t>WP 4.2 </a:t>
            </a:r>
            <a:r>
              <a:rPr lang="en-GB" sz="2000" dirty="0" smtClean="0">
                <a:latin typeface="Arial"/>
                <a:cs typeface="Arial"/>
              </a:rPr>
              <a:t>UCAMMs. </a:t>
            </a:r>
            <a:r>
              <a:rPr lang="en-GB" sz="2000" dirty="0" smtClean="0">
                <a:latin typeface="Arial"/>
                <a:cs typeface="Arial"/>
              </a:rPr>
              <a:t>IR &amp; Raman fingerprints</a:t>
            </a:r>
          </a:p>
        </p:txBody>
      </p:sp>
    </p:spTree>
    <p:extLst>
      <p:ext uri="{BB962C8B-B14F-4D97-AF65-F5344CB8AC3E}">
        <p14:creationId xmlns:p14="http://schemas.microsoft.com/office/powerpoint/2010/main" val="33771639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2"/>
          <p:cNvSpPr txBox="1">
            <a:spLocks noChangeArrowheads="1"/>
          </p:cNvSpPr>
          <p:nvPr/>
        </p:nvSpPr>
        <p:spPr bwMode="auto">
          <a:xfrm>
            <a:off x="755576" y="116632"/>
            <a:ext cx="799288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WP4 </a:t>
            </a:r>
            <a:r>
              <a:rPr lang="en-GB" sz="2700" baseline="0" dirty="0">
                <a:solidFill>
                  <a:srgbClr val="000000"/>
                </a:solidFill>
                <a:latin typeface="Bitstream Charter" charset="0"/>
              </a:rPr>
              <a:t>Laboratory </a:t>
            </a:r>
            <a:r>
              <a:rPr lang="en-GB" sz="2700" baseline="0" dirty="0" smtClean="0">
                <a:solidFill>
                  <a:srgbClr val="000000"/>
                </a:solidFill>
                <a:latin typeface="Bitstream Charter" charset="0"/>
              </a:rPr>
              <a:t>experiments: Organic Matter</a:t>
            </a:r>
            <a:endParaRPr lang="en-GB" sz="2700" baseline="0" dirty="0">
              <a:solidFill>
                <a:srgbClr val="000000"/>
              </a:solidFill>
              <a:latin typeface="Bitstream Charter" charset="0"/>
            </a:endParaRPr>
          </a:p>
        </p:txBody>
      </p:sp>
      <p:graphicFrame>
        <p:nvGraphicFramePr>
          <p:cNvPr id="2" name="Objet 1"/>
          <p:cNvGraphicFramePr>
            <a:graphicFrameLocks noChangeAspect="1"/>
          </p:cNvGraphicFramePr>
          <p:nvPr>
            <p:extLst>
              <p:ext uri="{D42A27DB-BD31-4B8C-83A1-F6EECF244321}">
                <p14:modId xmlns:p14="http://schemas.microsoft.com/office/powerpoint/2010/main" val="3988976795"/>
              </p:ext>
            </p:extLst>
          </p:nvPr>
        </p:nvGraphicFramePr>
        <p:xfrm>
          <a:off x="107504" y="908720"/>
          <a:ext cx="9282626" cy="4830403"/>
        </p:xfrm>
        <a:graphic>
          <a:graphicData uri="http://schemas.openxmlformats.org/presentationml/2006/ole">
            <mc:AlternateContent xmlns:mc="http://schemas.openxmlformats.org/markup-compatibility/2006">
              <mc:Choice xmlns:v="urn:schemas-microsoft-com:vml" Requires="v">
                <p:oleObj spid="_x0000_s21538" name="Document" r:id="rId4" imgW="9398000" imgH="4889500" progId="Word.Document.12">
                  <p:embed/>
                </p:oleObj>
              </mc:Choice>
              <mc:Fallback>
                <p:oleObj name="Document" r:id="rId4" imgW="9398000" imgH="4889500" progId="Word.Document.12">
                  <p:embed/>
                  <p:pic>
                    <p:nvPicPr>
                      <p:cNvPr id="0" name=""/>
                      <p:cNvPicPr/>
                      <p:nvPr/>
                    </p:nvPicPr>
                    <p:blipFill>
                      <a:blip r:embed="rId5"/>
                      <a:stretch>
                        <a:fillRect/>
                      </a:stretch>
                    </p:blipFill>
                    <p:spPr>
                      <a:xfrm>
                        <a:off x="107504" y="908720"/>
                        <a:ext cx="9282626" cy="4830403"/>
                      </a:xfrm>
                      <a:prstGeom prst="rect">
                        <a:avLst/>
                      </a:prstGeom>
                    </p:spPr>
                  </p:pic>
                </p:oleObj>
              </mc:Fallback>
            </mc:AlternateContent>
          </a:graphicData>
        </a:graphic>
      </p:graphicFrame>
      <p:sp>
        <p:nvSpPr>
          <p:cNvPr id="4" name="Ellipse 3"/>
          <p:cNvSpPr/>
          <p:nvPr/>
        </p:nvSpPr>
        <p:spPr>
          <a:xfrm>
            <a:off x="0" y="2996952"/>
            <a:ext cx="3419872" cy="122413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cmpd="sng">
                <a:solidFill>
                  <a:srgbClr val="FF0000"/>
                </a:solidFill>
              </a:ln>
              <a:noFill/>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41</a:t>
            </a:fld>
            <a:endParaRPr lang="fr-FR"/>
          </a:p>
        </p:txBody>
      </p:sp>
    </p:spTree>
    <p:extLst>
      <p:ext uri="{BB962C8B-B14F-4D97-AF65-F5344CB8AC3E}">
        <p14:creationId xmlns:p14="http://schemas.microsoft.com/office/powerpoint/2010/main" val="34908491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31" y="1556792"/>
            <a:ext cx="3568734" cy="952509"/>
          </a:xfrm>
          <a:prstGeom prst="rect">
            <a:avLst/>
          </a:prstGeom>
        </p:spPr>
      </p:pic>
      <p:pic>
        <p:nvPicPr>
          <p:cNvPr id="81" name="Picture 3" descr="F:\DCIM\118___02\IMG_03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02" t="11844" r="4401" b="13016"/>
          <a:stretch/>
        </p:blipFill>
        <p:spPr bwMode="auto">
          <a:xfrm>
            <a:off x="1231208" y="3230191"/>
            <a:ext cx="2804366" cy="18334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DCIM\118___02\IMG_03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837" b="28402"/>
          <a:stretch/>
        </p:blipFill>
        <p:spPr bwMode="auto">
          <a:xfrm>
            <a:off x="320707" y="5733256"/>
            <a:ext cx="8571773" cy="8485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088" y="836712"/>
            <a:ext cx="3376920" cy="4816028"/>
          </a:xfrm>
          <a:prstGeom prst="rect">
            <a:avLst/>
          </a:prstGeom>
        </p:spPr>
      </p:pic>
      <p:sp>
        <p:nvSpPr>
          <p:cNvPr id="5" name="Rectangle 4"/>
          <p:cNvSpPr/>
          <p:nvPr/>
        </p:nvSpPr>
        <p:spPr>
          <a:xfrm>
            <a:off x="107504" y="2564904"/>
            <a:ext cx="5184576" cy="369332"/>
          </a:xfrm>
          <a:prstGeom prst="rect">
            <a:avLst/>
          </a:prstGeom>
        </p:spPr>
        <p:txBody>
          <a:bodyPr wrap="square">
            <a:spAutoFit/>
          </a:bodyPr>
          <a:lstStyle/>
          <a:p>
            <a:r>
              <a:rPr lang="fr-FR" dirty="0" smtClean="0"/>
              <a:t>May </a:t>
            </a:r>
            <a:r>
              <a:rPr lang="fr-FR" dirty="0"/>
              <a:t>2017 : CH,CH</a:t>
            </a:r>
            <a:r>
              <a:rPr lang="fr-FR" baseline="-25000" dirty="0"/>
              <a:t>2</a:t>
            </a:r>
            <a:r>
              <a:rPr lang="fr-FR" dirty="0"/>
              <a:t>,CH</a:t>
            </a:r>
            <a:r>
              <a:rPr lang="fr-FR" baseline="-25000" dirty="0"/>
              <a:t>3</a:t>
            </a:r>
            <a:r>
              <a:rPr lang="fr-FR" dirty="0"/>
              <a:t>,</a:t>
            </a:r>
            <a:r>
              <a:rPr lang="fr-FR" dirty="0" smtClean="0"/>
              <a:t>CH</a:t>
            </a:r>
            <a:r>
              <a:rPr lang="fr-FR" baseline="-25000" dirty="0" smtClean="0"/>
              <a:t>4 </a:t>
            </a:r>
            <a:r>
              <a:rPr lang="fr-FR" dirty="0" err="1" smtClean="0"/>
              <a:t>Analysis</a:t>
            </a:r>
            <a:r>
              <a:rPr lang="fr-FR" dirty="0" smtClean="0"/>
              <a:t> on-</a:t>
            </a:r>
            <a:r>
              <a:rPr lang="fr-FR" dirty="0" err="1" smtClean="0"/>
              <a:t>going</a:t>
            </a:r>
            <a:r>
              <a:rPr lang="fr-FR" baseline="-25000" dirty="0" smtClean="0"/>
              <a:t>	</a:t>
            </a:r>
            <a:endParaRPr lang="fr-FR" baseline="-25000" dirty="0"/>
          </a:p>
        </p:txBody>
      </p:sp>
      <p:sp>
        <p:nvSpPr>
          <p:cNvPr id="42" name="ZoneTexte 41"/>
          <p:cNvSpPr txBox="1"/>
          <p:nvPr/>
        </p:nvSpPr>
        <p:spPr>
          <a:xfrm>
            <a:off x="323528" y="188640"/>
            <a:ext cx="5412785" cy="954107"/>
          </a:xfrm>
          <a:prstGeom prst="rect">
            <a:avLst/>
          </a:prstGeom>
          <a:solidFill>
            <a:srgbClr val="FFFF00"/>
          </a:solidFill>
          <a:ln>
            <a:solidFill>
              <a:srgbClr val="000000"/>
            </a:solidFill>
          </a:ln>
        </p:spPr>
        <p:txBody>
          <a:bodyPr wrap="none" rtlCol="0">
            <a:spAutoFit/>
          </a:bodyPr>
          <a:lstStyle/>
          <a:p>
            <a:pPr algn="ctr"/>
            <a:r>
              <a:rPr lang="fr-FR" sz="2800" dirty="0" smtClean="0">
                <a:latin typeface="Arial"/>
                <a:cs typeface="Arial"/>
              </a:rPr>
              <a:t>WP4.3 - </a:t>
            </a:r>
            <a:r>
              <a:rPr lang="fr-FR" sz="2800" dirty="0">
                <a:latin typeface="Arial"/>
                <a:cs typeface="Arial"/>
              </a:rPr>
              <a:t>d</a:t>
            </a:r>
            <a:r>
              <a:rPr lang="fr-FR" sz="2800" dirty="0" smtClean="0">
                <a:latin typeface="Arial"/>
                <a:cs typeface="Arial"/>
              </a:rPr>
              <a:t>atas for astrochemistry</a:t>
            </a:r>
          </a:p>
          <a:p>
            <a:pPr algn="ctr"/>
            <a:r>
              <a:rPr lang="fr-FR" sz="2800" b="1" dirty="0" smtClean="0">
                <a:latin typeface="Arial"/>
                <a:cs typeface="Arial"/>
              </a:rPr>
              <a:t>AGAT@ANDROMEDE</a:t>
            </a:r>
            <a:endParaRPr lang="fr-FR" sz="2800" b="1" dirty="0">
              <a:latin typeface="Arial"/>
              <a:cs typeface="Arial"/>
            </a:endParaRPr>
          </a:p>
        </p:txBody>
      </p:sp>
      <p:sp>
        <p:nvSpPr>
          <p:cNvPr id="8" name="ZoneTexte 7"/>
          <p:cNvSpPr txBox="1"/>
          <p:nvPr/>
        </p:nvSpPr>
        <p:spPr>
          <a:xfrm>
            <a:off x="0" y="1268760"/>
            <a:ext cx="5364088" cy="338554"/>
          </a:xfrm>
          <a:prstGeom prst="rect">
            <a:avLst/>
          </a:prstGeom>
          <a:noFill/>
        </p:spPr>
        <p:txBody>
          <a:bodyPr wrap="square" rtlCol="0">
            <a:spAutoFit/>
          </a:bodyPr>
          <a:lstStyle/>
          <a:p>
            <a:pPr algn="just">
              <a:spcAft>
                <a:spcPts val="600"/>
              </a:spcAft>
            </a:pPr>
            <a:r>
              <a:rPr lang="en-US" sz="1600" dirty="0" smtClean="0">
                <a:sym typeface="Wingdings" panose="05000000000000000000" pitchFamily="2" charset="2"/>
              </a:rPr>
              <a:t>Multi-detector to study </a:t>
            </a:r>
            <a:r>
              <a:rPr lang="en-US" sz="1600" dirty="0" err="1" smtClean="0">
                <a:sym typeface="Wingdings" panose="05000000000000000000" pitchFamily="2" charset="2"/>
              </a:rPr>
              <a:t>AGrégat</a:t>
            </a:r>
            <a:r>
              <a:rPr lang="en-US" sz="1600" dirty="0" err="1">
                <a:sym typeface="Wingdings" panose="05000000000000000000" pitchFamily="2" charset="2"/>
              </a:rPr>
              <a:t>-ATom</a:t>
            </a:r>
            <a:r>
              <a:rPr lang="en-US" sz="1600" dirty="0">
                <a:sym typeface="Wingdings" panose="05000000000000000000" pitchFamily="2" charset="2"/>
              </a:rPr>
              <a:t> collisions at high </a:t>
            </a:r>
            <a:r>
              <a:rPr lang="en-US" sz="1600" dirty="0" smtClean="0">
                <a:sym typeface="Wingdings" panose="05000000000000000000" pitchFamily="2" charset="2"/>
              </a:rPr>
              <a:t>speed</a:t>
            </a:r>
            <a:r>
              <a:rPr lang="en-US" sz="1600" dirty="0">
                <a:sym typeface="Wingdings" panose="05000000000000000000" pitchFamily="2" charset="2"/>
              </a:rPr>
              <a:t> </a:t>
            </a:r>
            <a:endParaRPr lang="fr-FR" sz="1600" dirty="0"/>
          </a:p>
        </p:txBody>
      </p:sp>
      <p:sp>
        <p:nvSpPr>
          <p:cNvPr id="9" name="ZoneTexte 8"/>
          <p:cNvSpPr txBox="1"/>
          <p:nvPr/>
        </p:nvSpPr>
        <p:spPr>
          <a:xfrm>
            <a:off x="5868144" y="548680"/>
            <a:ext cx="2520280" cy="338554"/>
          </a:xfrm>
          <a:prstGeom prst="rect">
            <a:avLst/>
          </a:prstGeom>
          <a:noFill/>
        </p:spPr>
        <p:txBody>
          <a:bodyPr wrap="square" rtlCol="0">
            <a:spAutoFit/>
          </a:bodyPr>
          <a:lstStyle/>
          <a:p>
            <a:pPr algn="just">
              <a:spcAft>
                <a:spcPts val="600"/>
              </a:spcAft>
            </a:pPr>
            <a:r>
              <a:rPr lang="fr-FR" sz="1600" dirty="0" err="1" smtClean="0"/>
              <a:t>Example</a:t>
            </a:r>
            <a:r>
              <a:rPr lang="fr-FR" sz="1600" dirty="0" smtClean="0"/>
              <a:t> of Mass </a:t>
            </a:r>
            <a:r>
              <a:rPr lang="fr-FR" sz="1600" dirty="0" err="1" smtClean="0"/>
              <a:t>spectra</a:t>
            </a:r>
            <a:endParaRPr lang="fr-FR" sz="1600" dirty="0"/>
          </a:p>
        </p:txBody>
      </p:sp>
      <p:sp>
        <p:nvSpPr>
          <p:cNvPr id="10" name="ZoneTexte 9"/>
          <p:cNvSpPr txBox="1"/>
          <p:nvPr/>
        </p:nvSpPr>
        <p:spPr>
          <a:xfrm>
            <a:off x="827584" y="5301208"/>
            <a:ext cx="5364088" cy="338554"/>
          </a:xfrm>
          <a:prstGeom prst="rect">
            <a:avLst/>
          </a:prstGeom>
          <a:noFill/>
        </p:spPr>
        <p:txBody>
          <a:bodyPr wrap="square" rtlCol="0">
            <a:spAutoFit/>
          </a:bodyPr>
          <a:lstStyle/>
          <a:p>
            <a:pPr algn="just">
              <a:spcAft>
                <a:spcPts val="600"/>
              </a:spcAft>
            </a:pPr>
            <a:r>
              <a:rPr lang="en-US" sz="1600" dirty="0" smtClean="0">
                <a:sym typeface="Wingdings" panose="05000000000000000000" pitchFamily="2" charset="2"/>
              </a:rPr>
              <a:t>AGAT at ANDROMEDE (N</a:t>
            </a:r>
            <a:r>
              <a:rPr lang="en-US" sz="1600" dirty="0">
                <a:sym typeface="Wingdings" panose="05000000000000000000" pitchFamily="2" charset="2"/>
              </a:rPr>
              <a:t>o</a:t>
            </a:r>
            <a:r>
              <a:rPr lang="en-US" sz="1600" dirty="0" smtClean="0">
                <a:sym typeface="Wingdings" panose="05000000000000000000" pitchFamily="2" charset="2"/>
              </a:rPr>
              <a:t>v 2016 – April 2017) </a:t>
            </a:r>
            <a:endParaRPr lang="fr-FR" sz="1600" dirty="0"/>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42</a:t>
            </a:fld>
            <a:endParaRPr lang="fr-FR"/>
          </a:p>
        </p:txBody>
      </p:sp>
    </p:spTree>
    <p:extLst>
      <p:ext uri="{BB962C8B-B14F-4D97-AF65-F5344CB8AC3E}">
        <p14:creationId xmlns:p14="http://schemas.microsoft.com/office/powerpoint/2010/main" val="2164229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ctrTitle"/>
          </p:nvPr>
        </p:nvSpPr>
        <p:spPr>
          <a:xfrm>
            <a:off x="323528" y="116632"/>
            <a:ext cx="8712968" cy="648072"/>
          </a:xfrm>
          <a:solidFill>
            <a:srgbClr val="FFFF00"/>
          </a:solidFill>
          <a:ln>
            <a:solidFill>
              <a:schemeClr val="tx1"/>
            </a:solidFill>
          </a:ln>
        </p:spPr>
        <p:txBody>
          <a:bodyPr>
            <a:noAutofit/>
          </a:bodyPr>
          <a:lstStyle/>
          <a:p>
            <a:pPr eaLnBrk="1" hangingPunct="1"/>
            <a:r>
              <a:rPr lang="en-US" sz="2400" dirty="0" smtClean="0">
                <a:latin typeface="Arial"/>
                <a:cs typeface="Arial"/>
              </a:rPr>
              <a:t>WP 4.3 Cosmic </a:t>
            </a:r>
            <a:r>
              <a:rPr lang="en-US" sz="2400" dirty="0">
                <a:latin typeface="Arial"/>
                <a:cs typeface="Arial"/>
              </a:rPr>
              <a:t>rays irradiation of interstellar dust analogues</a:t>
            </a:r>
            <a:endParaRPr lang="en-US" sz="2400" dirty="0" smtClean="0">
              <a:latin typeface="Arial"/>
              <a:cs typeface="Arial"/>
            </a:endParaRPr>
          </a:p>
        </p:txBody>
      </p:sp>
      <p:sp>
        <p:nvSpPr>
          <p:cNvPr id="3" name="Sous-titre 2"/>
          <p:cNvSpPr>
            <a:spLocks noGrp="1"/>
          </p:cNvSpPr>
          <p:nvPr>
            <p:ph type="subTitle" idx="1"/>
          </p:nvPr>
        </p:nvSpPr>
        <p:spPr>
          <a:xfrm>
            <a:off x="0" y="764704"/>
            <a:ext cx="9036496" cy="432048"/>
          </a:xfrm>
        </p:spPr>
        <p:txBody>
          <a:bodyPr rtlCol="0">
            <a:normAutofit fontScale="92500"/>
          </a:bodyPr>
          <a:lstStyle/>
          <a:p>
            <a:pPr eaLnBrk="1" fontAlgn="auto" hangingPunct="1">
              <a:spcAft>
                <a:spcPts val="0"/>
              </a:spcAft>
              <a:defRPr/>
            </a:pPr>
            <a:r>
              <a:rPr lang="fr-FR" sz="1600" dirty="0" smtClean="0">
                <a:solidFill>
                  <a:schemeClr val="tx1"/>
                </a:solidFill>
                <a:latin typeface="Arial"/>
                <a:cs typeface="Arial"/>
              </a:rPr>
              <a:t>E. Dartois, </a:t>
            </a:r>
            <a:r>
              <a:rPr lang="fr-FR" sz="1600" dirty="0">
                <a:solidFill>
                  <a:schemeClr val="tx1"/>
                </a:solidFill>
                <a:latin typeface="Arial"/>
                <a:cs typeface="Arial"/>
              </a:rPr>
              <a:t>M. Chabot, </a:t>
            </a:r>
            <a:r>
              <a:rPr lang="fr-FR" sz="1600" dirty="0" err="1">
                <a:solidFill>
                  <a:schemeClr val="tx1"/>
                </a:solidFill>
                <a:latin typeface="Arial"/>
                <a:cs typeface="Arial"/>
              </a:rPr>
              <a:t>T.Pino</a:t>
            </a:r>
            <a:r>
              <a:rPr lang="fr-FR" sz="1600" dirty="0" smtClean="0">
                <a:solidFill>
                  <a:schemeClr val="tx1"/>
                </a:solidFill>
                <a:latin typeface="Arial"/>
                <a:cs typeface="Arial"/>
              </a:rPr>
              <a:t>, K. </a:t>
            </a:r>
            <a:r>
              <a:rPr lang="fr-FR" sz="1600" dirty="0" err="1" smtClean="0">
                <a:solidFill>
                  <a:schemeClr val="tx1"/>
                </a:solidFill>
                <a:latin typeface="Arial"/>
                <a:cs typeface="Arial"/>
              </a:rPr>
              <a:t>Béroff</a:t>
            </a:r>
            <a:r>
              <a:rPr lang="fr-FR" sz="1600" dirty="0" smtClean="0">
                <a:solidFill>
                  <a:schemeClr val="tx1"/>
                </a:solidFill>
                <a:latin typeface="Arial"/>
                <a:cs typeface="Arial"/>
              </a:rPr>
              <a:t>, M. Godard,  D. Severin, M. Bender and C. Trautmann, A&amp;A 2017 </a:t>
            </a:r>
          </a:p>
        </p:txBody>
      </p:sp>
      <p:sp>
        <p:nvSpPr>
          <p:cNvPr id="5127" name="ZoneTexte 8"/>
          <p:cNvSpPr txBox="1">
            <a:spLocks noChangeArrowheads="1"/>
          </p:cNvSpPr>
          <p:nvPr/>
        </p:nvSpPr>
        <p:spPr bwMode="auto">
          <a:xfrm>
            <a:off x="1979712" y="1146230"/>
            <a:ext cx="47525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fr-FR" sz="1600" dirty="0" smtClean="0">
                <a:latin typeface="Arial"/>
                <a:cs typeface="Arial"/>
              </a:rPr>
              <a:t>IPN, CSNSM, IAS, ISMO, GSI and TU Darmstadt</a:t>
            </a:r>
            <a:endParaRPr lang="en-US" altLang="fr-FR" sz="1600" dirty="0">
              <a:latin typeface="Arial"/>
              <a:cs typeface="Arial"/>
            </a:endParaRPr>
          </a:p>
        </p:txBody>
      </p:sp>
      <p:pic>
        <p:nvPicPr>
          <p:cNvPr id="7" name="Picture 2"/>
          <p:cNvPicPr>
            <a:picLocks noChangeAspect="1" noChangeArrowheads="1"/>
          </p:cNvPicPr>
          <p:nvPr/>
        </p:nvPicPr>
        <p:blipFill>
          <a:blip r:embed="rId3" cstate="print"/>
          <a:srcRect/>
          <a:stretch>
            <a:fillRect/>
          </a:stretch>
        </p:blipFill>
        <p:spPr bwMode="auto">
          <a:xfrm>
            <a:off x="107504" y="1920552"/>
            <a:ext cx="2048711" cy="1365807"/>
          </a:xfrm>
          <a:prstGeom prst="rect">
            <a:avLst/>
          </a:prstGeom>
          <a:noFill/>
          <a:ln w="9525">
            <a:noFill/>
            <a:miter lim="800000"/>
            <a:headEnd/>
            <a:tailEnd/>
          </a:ln>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794" y="1844824"/>
            <a:ext cx="2000714"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srcRect/>
          <a:stretch>
            <a:fillRect/>
          </a:stretch>
        </p:blipFill>
        <p:spPr bwMode="auto">
          <a:xfrm>
            <a:off x="1955588" y="2903180"/>
            <a:ext cx="1223228" cy="978819"/>
          </a:xfrm>
          <a:prstGeom prst="rect">
            <a:avLst/>
          </a:prstGeom>
          <a:noFill/>
          <a:ln w="9525">
            <a:noFill/>
            <a:miter lim="800000"/>
            <a:headEnd/>
            <a:tailEnd/>
          </a:ln>
        </p:spPr>
      </p:pic>
      <p:sp>
        <p:nvSpPr>
          <p:cNvPr id="10" name="ZoneTexte 9"/>
          <p:cNvSpPr txBox="1"/>
          <p:nvPr/>
        </p:nvSpPr>
        <p:spPr>
          <a:xfrm>
            <a:off x="1043608" y="1556792"/>
            <a:ext cx="3121367" cy="338554"/>
          </a:xfrm>
          <a:prstGeom prst="rect">
            <a:avLst/>
          </a:prstGeom>
          <a:noFill/>
        </p:spPr>
        <p:txBody>
          <a:bodyPr wrap="none" rtlCol="0">
            <a:spAutoFit/>
          </a:bodyPr>
          <a:lstStyle/>
          <a:p>
            <a:r>
              <a:rPr lang="fr-FR" sz="1600" b="1" dirty="0" smtClean="0">
                <a:latin typeface="Arial"/>
                <a:cs typeface="Arial"/>
              </a:rPr>
              <a:t>a-C:H analogues in </a:t>
            </a:r>
            <a:r>
              <a:rPr lang="fr-FR" sz="1600" b="1" dirty="0" err="1">
                <a:latin typeface="Arial"/>
                <a:cs typeface="Arial"/>
              </a:rPr>
              <a:t>l</a:t>
            </a:r>
            <a:r>
              <a:rPr lang="fr-FR" sz="1600" b="1" dirty="0" err="1" smtClean="0">
                <a:latin typeface="Arial"/>
                <a:cs typeface="Arial"/>
              </a:rPr>
              <a:t>aboratory</a:t>
            </a:r>
            <a:endParaRPr lang="fr-FR" sz="1600" b="1" dirty="0">
              <a:latin typeface="Arial"/>
              <a:cs typeface="Arial"/>
            </a:endParaRPr>
          </a:p>
        </p:txBody>
      </p:sp>
      <p:sp>
        <p:nvSpPr>
          <p:cNvPr id="11" name="ZoneTexte 10"/>
          <p:cNvSpPr txBox="1"/>
          <p:nvPr/>
        </p:nvSpPr>
        <p:spPr>
          <a:xfrm>
            <a:off x="5292080" y="1412776"/>
            <a:ext cx="3138099" cy="338554"/>
          </a:xfrm>
          <a:prstGeom prst="rect">
            <a:avLst/>
          </a:prstGeom>
          <a:noFill/>
        </p:spPr>
        <p:txBody>
          <a:bodyPr wrap="none" rtlCol="0">
            <a:spAutoFit/>
          </a:bodyPr>
          <a:lstStyle/>
          <a:p>
            <a:r>
              <a:rPr lang="fr-FR" sz="1600" b="1" dirty="0" err="1" smtClean="0">
                <a:latin typeface="Arial"/>
                <a:cs typeface="Arial"/>
              </a:rPr>
              <a:t>Cosmic</a:t>
            </a:r>
            <a:r>
              <a:rPr lang="fr-FR" sz="1600" b="1" dirty="0" smtClean="0">
                <a:latin typeface="Arial"/>
                <a:cs typeface="Arial"/>
              </a:rPr>
              <a:t> Rays </a:t>
            </a:r>
            <a:r>
              <a:rPr lang="fr-FR" sz="1600" b="1" dirty="0" err="1" smtClean="0">
                <a:latin typeface="Arial"/>
                <a:cs typeface="Arial"/>
              </a:rPr>
              <a:t>simulated</a:t>
            </a:r>
            <a:r>
              <a:rPr lang="fr-FR" sz="1600" b="1" dirty="0" smtClean="0">
                <a:latin typeface="Arial"/>
                <a:cs typeface="Arial"/>
              </a:rPr>
              <a:t> </a:t>
            </a:r>
            <a:r>
              <a:rPr lang="fr-FR" sz="1600" b="1" dirty="0" err="1" smtClean="0">
                <a:latin typeface="Arial"/>
                <a:cs typeface="Arial"/>
              </a:rPr>
              <a:t>at</a:t>
            </a:r>
            <a:r>
              <a:rPr lang="fr-FR" sz="1600" b="1" dirty="0" smtClean="0">
                <a:latin typeface="Arial"/>
                <a:cs typeface="Arial"/>
              </a:rPr>
              <a:t> GSI</a:t>
            </a:r>
            <a:endParaRPr lang="fr-FR" sz="1600" b="1" dirty="0">
              <a:latin typeface="Arial"/>
              <a:cs typeface="Arial"/>
            </a:endParaRPr>
          </a:p>
        </p:txBody>
      </p:sp>
      <p:pic>
        <p:nvPicPr>
          <p:cNvPr id="2" name="Image 1" descr="aze.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1738192"/>
            <a:ext cx="3600400" cy="2668154"/>
          </a:xfrm>
          <a:prstGeom prst="rect">
            <a:avLst/>
          </a:prstGeom>
        </p:spPr>
      </p:pic>
      <p:pic>
        <p:nvPicPr>
          <p:cNvPr id="4" name="Image 3"/>
          <p:cNvPicPr>
            <a:picLocks noChangeAspect="1"/>
          </p:cNvPicPr>
          <p:nvPr/>
        </p:nvPicPr>
        <p:blipFill>
          <a:blip r:embed="rId7"/>
          <a:stretch>
            <a:fillRect/>
          </a:stretch>
        </p:blipFill>
        <p:spPr>
          <a:xfrm>
            <a:off x="251520" y="4149080"/>
            <a:ext cx="4320481" cy="2391918"/>
          </a:xfrm>
          <a:prstGeom prst="rect">
            <a:avLst/>
          </a:prstGeom>
        </p:spPr>
      </p:pic>
      <p:sp>
        <p:nvSpPr>
          <p:cNvPr id="14" name="ZoneTexte 13"/>
          <p:cNvSpPr txBox="1"/>
          <p:nvPr/>
        </p:nvSpPr>
        <p:spPr>
          <a:xfrm>
            <a:off x="4716016" y="5013176"/>
            <a:ext cx="4092590" cy="923330"/>
          </a:xfrm>
          <a:prstGeom prst="rect">
            <a:avLst/>
          </a:prstGeom>
          <a:noFill/>
        </p:spPr>
        <p:txBody>
          <a:bodyPr wrap="square" rtlCol="0">
            <a:spAutoFit/>
          </a:bodyPr>
          <a:lstStyle/>
          <a:p>
            <a:r>
              <a:rPr lang="en-US" dirty="0" smtClean="0"/>
              <a:t>Production of small hydrocarbons  by CR is  negligible as compared to UV in diffuse medium  but not in dense cloud. </a:t>
            </a:r>
            <a:endParaRPr lang="en-US" dirty="0"/>
          </a:p>
        </p:txBody>
      </p:sp>
      <p:sp>
        <p:nvSpPr>
          <p:cNvPr id="5" name="Espace réservé du numéro de diapositive 4"/>
          <p:cNvSpPr>
            <a:spLocks noGrp="1"/>
          </p:cNvSpPr>
          <p:nvPr>
            <p:ph type="sldNum" sz="quarter" idx="12"/>
          </p:nvPr>
        </p:nvSpPr>
        <p:spPr/>
        <p:txBody>
          <a:bodyPr/>
          <a:lstStyle/>
          <a:p>
            <a:fld id="{C919858B-083F-48B4-BC72-FA8395439ED8}" type="slidenum">
              <a:rPr lang="fr-FR" smtClean="0"/>
              <a:t>43</a:t>
            </a:fld>
            <a:endParaRPr lang="fr-FR"/>
          </a:p>
        </p:txBody>
      </p:sp>
    </p:spTree>
    <p:extLst>
      <p:ext uri="{BB962C8B-B14F-4D97-AF65-F5344CB8AC3E}">
        <p14:creationId xmlns:p14="http://schemas.microsoft.com/office/powerpoint/2010/main" val="40383510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2"/>
          <p:cNvSpPr txBox="1">
            <a:spLocks noChangeArrowheads="1"/>
          </p:cNvSpPr>
          <p:nvPr/>
        </p:nvSpPr>
        <p:spPr bwMode="auto">
          <a:xfrm>
            <a:off x="1115616" y="188640"/>
            <a:ext cx="7344816"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WP4 Laboratory experiments: Silicate Matter</a:t>
            </a:r>
            <a:endParaRPr lang="en-GB" sz="2700" baseline="0" dirty="0">
              <a:solidFill>
                <a:srgbClr val="000000"/>
              </a:solidFill>
              <a:latin typeface="Bitstream Charter" charset="0"/>
            </a:endParaRPr>
          </a:p>
        </p:txBody>
      </p:sp>
      <p:graphicFrame>
        <p:nvGraphicFramePr>
          <p:cNvPr id="3" name="Objet 2"/>
          <p:cNvGraphicFramePr>
            <a:graphicFrameLocks noChangeAspect="1"/>
          </p:cNvGraphicFramePr>
          <p:nvPr>
            <p:extLst>
              <p:ext uri="{D42A27DB-BD31-4B8C-83A1-F6EECF244321}">
                <p14:modId xmlns:p14="http://schemas.microsoft.com/office/powerpoint/2010/main" val="1235840251"/>
              </p:ext>
            </p:extLst>
          </p:nvPr>
        </p:nvGraphicFramePr>
        <p:xfrm>
          <a:off x="0" y="1033463"/>
          <a:ext cx="9577388" cy="3773487"/>
        </p:xfrm>
        <a:graphic>
          <a:graphicData uri="http://schemas.openxmlformats.org/presentationml/2006/ole">
            <mc:AlternateContent xmlns:mc="http://schemas.openxmlformats.org/markup-compatibility/2006">
              <mc:Choice xmlns:v="urn:schemas-microsoft-com:vml" Requires="v">
                <p:oleObj spid="_x0000_s11369" name="Document" r:id="rId3" imgW="9398000" imgH="3429000" progId="Word.Document.12">
                  <p:embed/>
                </p:oleObj>
              </mc:Choice>
              <mc:Fallback>
                <p:oleObj name="Document" r:id="rId3" imgW="9398000" imgH="3429000" progId="Word.Document.12">
                  <p:embed/>
                  <p:pic>
                    <p:nvPicPr>
                      <p:cNvPr id="0" name=""/>
                      <p:cNvPicPr/>
                      <p:nvPr/>
                    </p:nvPicPr>
                    <p:blipFill>
                      <a:blip r:embed="rId4"/>
                      <a:stretch>
                        <a:fillRect/>
                      </a:stretch>
                    </p:blipFill>
                    <p:spPr>
                      <a:xfrm>
                        <a:off x="0" y="1033463"/>
                        <a:ext cx="9577388" cy="3773487"/>
                      </a:xfrm>
                      <a:prstGeom prst="rect">
                        <a:avLst/>
                      </a:prstGeom>
                    </p:spPr>
                  </p:pic>
                </p:oleObj>
              </mc:Fallback>
            </mc:AlternateContent>
          </a:graphicData>
        </a:graphic>
      </p:graphicFrame>
      <p:sp>
        <p:nvSpPr>
          <p:cNvPr id="6" name="ZoneTexte 5"/>
          <p:cNvSpPr txBox="1"/>
          <p:nvPr/>
        </p:nvSpPr>
        <p:spPr>
          <a:xfrm>
            <a:off x="-20865" y="5013176"/>
            <a:ext cx="9036496" cy="1569660"/>
          </a:xfrm>
          <a:prstGeom prst="rect">
            <a:avLst/>
          </a:prstGeom>
          <a:noFill/>
        </p:spPr>
        <p:txBody>
          <a:bodyPr wrap="square" rtlCol="0">
            <a:spAutoFit/>
          </a:bodyPr>
          <a:lstStyle/>
          <a:p>
            <a:pPr marL="285750" indent="-285750">
              <a:buFontTx/>
              <a:buChar char="-"/>
            </a:pPr>
            <a:r>
              <a:rPr lang="fr-FR" sz="1600" dirty="0" smtClean="0">
                <a:latin typeface="Arial"/>
                <a:cs typeface="Arial"/>
              </a:rPr>
              <a:t>P2IO </a:t>
            </a:r>
            <a:r>
              <a:rPr lang="fr-FR" sz="1600" dirty="0" err="1" smtClean="0">
                <a:latin typeface="Arial"/>
                <a:cs typeface="Arial"/>
              </a:rPr>
              <a:t>funding</a:t>
            </a:r>
            <a:r>
              <a:rPr lang="fr-FR" sz="1600" dirty="0" smtClean="0">
                <a:latin typeface="Arial"/>
                <a:cs typeface="Arial"/>
              </a:rPr>
              <a:t>: </a:t>
            </a:r>
            <a:r>
              <a:rPr lang="en-US" sz="1600" dirty="0">
                <a:latin typeface="Arial"/>
                <a:cs typeface="Arial"/>
              </a:rPr>
              <a:t>Purchase of the optical microscope is under progress. </a:t>
            </a:r>
            <a:endParaRPr lang="fr-FR" sz="1600" dirty="0">
              <a:latin typeface="Arial"/>
              <a:cs typeface="Arial"/>
            </a:endParaRPr>
          </a:p>
          <a:p>
            <a:pPr marL="285750" indent="-285750">
              <a:buFontTx/>
              <a:buChar char="-"/>
            </a:pPr>
            <a:r>
              <a:rPr lang="en-US" sz="1600" dirty="0" smtClean="0">
                <a:latin typeface="Arial"/>
                <a:cs typeface="Arial"/>
              </a:rPr>
              <a:t>M2 </a:t>
            </a:r>
            <a:r>
              <a:rPr lang="en-US" sz="1600" dirty="0">
                <a:latin typeface="Arial"/>
                <a:cs typeface="Arial"/>
              </a:rPr>
              <a:t>student </a:t>
            </a:r>
            <a:r>
              <a:rPr lang="en-US" sz="1600" dirty="0" smtClean="0">
                <a:latin typeface="Arial"/>
                <a:cs typeface="Arial"/>
              </a:rPr>
              <a:t>in 2017 </a:t>
            </a:r>
            <a:r>
              <a:rPr lang="en-US" sz="1600" dirty="0">
                <a:latin typeface="Arial"/>
                <a:cs typeface="Arial"/>
              </a:rPr>
              <a:t>spring to develop the VIS-NIS spectroscopy of IDPs. The development was not completed and is under progress. </a:t>
            </a:r>
            <a:endParaRPr lang="fr-FR" sz="1600" dirty="0">
              <a:latin typeface="Arial"/>
              <a:cs typeface="Arial"/>
            </a:endParaRPr>
          </a:p>
          <a:p>
            <a:pPr marL="285750" indent="-285750">
              <a:buFontTx/>
              <a:buChar char="-"/>
            </a:pPr>
            <a:r>
              <a:rPr lang="en-US" sz="1600" dirty="0" err="1" smtClean="0">
                <a:latin typeface="Arial"/>
                <a:cs typeface="Arial"/>
              </a:rPr>
              <a:t>Zélia</a:t>
            </a:r>
            <a:r>
              <a:rPr lang="en-US" sz="1600" dirty="0" smtClean="0">
                <a:latin typeface="Arial"/>
                <a:cs typeface="Arial"/>
              </a:rPr>
              <a:t> </a:t>
            </a:r>
            <a:r>
              <a:rPr lang="en-US" sz="1600" dirty="0" err="1" smtClean="0">
                <a:latin typeface="Arial"/>
                <a:cs typeface="Arial"/>
              </a:rPr>
              <a:t>Dionnet</a:t>
            </a:r>
            <a:r>
              <a:rPr lang="en-US" sz="1600" dirty="0">
                <a:latin typeface="Arial"/>
                <a:cs typeface="Arial"/>
              </a:rPr>
              <a:t> (</a:t>
            </a:r>
            <a:r>
              <a:rPr lang="en-US" sz="1600" dirty="0" smtClean="0">
                <a:latin typeface="Arial"/>
                <a:cs typeface="Arial"/>
              </a:rPr>
              <a:t>PhD, third </a:t>
            </a:r>
            <a:r>
              <a:rPr lang="en-US" sz="1600" dirty="0">
                <a:latin typeface="Arial"/>
                <a:cs typeface="Arial"/>
              </a:rPr>
              <a:t>year</a:t>
            </a:r>
            <a:r>
              <a:rPr lang="en-US" sz="1600" dirty="0" smtClean="0">
                <a:latin typeface="Arial"/>
                <a:cs typeface="Arial"/>
              </a:rPr>
              <a:t>) : IR </a:t>
            </a:r>
            <a:r>
              <a:rPr lang="en-US" sz="1600" dirty="0">
                <a:latin typeface="Arial"/>
                <a:cs typeface="Arial"/>
              </a:rPr>
              <a:t>mapping, X and IR tomography experiments</a:t>
            </a:r>
            <a:r>
              <a:rPr lang="en-US" sz="1600" dirty="0" smtClean="0">
                <a:latin typeface="Arial"/>
                <a:cs typeface="Arial"/>
              </a:rPr>
              <a:t>.</a:t>
            </a:r>
          </a:p>
          <a:p>
            <a:pPr marL="285750" indent="-285750">
              <a:buFontTx/>
              <a:buChar char="-"/>
            </a:pPr>
            <a:r>
              <a:rPr lang="en-US" sz="1600" dirty="0" smtClean="0">
                <a:latin typeface="Arial"/>
                <a:cs typeface="Arial"/>
              </a:rPr>
              <a:t>PhD to be started in 2018  </a:t>
            </a:r>
            <a:endParaRPr lang="fr-FR" sz="1600" dirty="0" smtClean="0">
              <a:latin typeface="Arial"/>
              <a:cs typeface="Arial"/>
            </a:endParaRPr>
          </a:p>
          <a:p>
            <a:pPr marL="285750" indent="-285750">
              <a:buFontTx/>
              <a:buChar char="-"/>
            </a:pPr>
            <a:endParaRPr lang="fr-FR" sz="1600" dirty="0">
              <a:latin typeface="Arial"/>
              <a:cs typeface="Arial"/>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44</a:t>
            </a:fld>
            <a:endParaRPr lang="fr-FR"/>
          </a:p>
        </p:txBody>
      </p:sp>
    </p:spTree>
    <p:extLst>
      <p:ext uri="{BB962C8B-B14F-4D97-AF65-F5344CB8AC3E}">
        <p14:creationId xmlns:p14="http://schemas.microsoft.com/office/powerpoint/2010/main" val="27526046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0" y="980728"/>
            <a:ext cx="5316082" cy="1200329"/>
          </a:xfrm>
          <a:prstGeom prst="rect">
            <a:avLst/>
          </a:prstGeom>
          <a:noFill/>
        </p:spPr>
        <p:txBody>
          <a:bodyPr wrap="square" rtlCol="0">
            <a:spAutoFit/>
          </a:bodyPr>
          <a:lstStyle/>
          <a:p>
            <a:r>
              <a:rPr lang="en-US" dirty="0" smtClean="0"/>
              <a:t>20 IDPs given by NASA </a:t>
            </a:r>
          </a:p>
          <a:p>
            <a:endParaRPr lang="en-US" dirty="0" smtClean="0"/>
          </a:p>
          <a:p>
            <a:r>
              <a:rPr lang="en-US" dirty="0" smtClean="0"/>
              <a:t>Development of the VIS-NIR spectroscopy of 10 µm particles in clean room under progress</a:t>
            </a:r>
            <a:endParaRPr lang="en-US" dirty="0"/>
          </a:p>
        </p:txBody>
      </p:sp>
      <p:pic>
        <p:nvPicPr>
          <p:cNvPr id="10" name="Image 9" descr="20170607_17443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20902" y="143581"/>
            <a:ext cx="3144091" cy="2409550"/>
          </a:xfrm>
          <a:prstGeom prst="rect">
            <a:avLst/>
          </a:prstGeom>
        </p:spPr>
      </p:pic>
      <p:sp>
        <p:nvSpPr>
          <p:cNvPr id="13" name="ZoneTexte 12"/>
          <p:cNvSpPr txBox="1"/>
          <p:nvPr/>
        </p:nvSpPr>
        <p:spPr>
          <a:xfrm>
            <a:off x="19780" y="2661668"/>
            <a:ext cx="8872700" cy="646331"/>
          </a:xfrm>
          <a:prstGeom prst="rect">
            <a:avLst/>
          </a:prstGeom>
          <a:noFill/>
        </p:spPr>
        <p:txBody>
          <a:bodyPr wrap="square" rtlCol="0">
            <a:spAutoFit/>
          </a:bodyPr>
          <a:lstStyle/>
          <a:p>
            <a:r>
              <a:rPr lang="en-US" dirty="0" smtClean="0"/>
              <a:t>New microscope to perform micromanipulation, observation of 10 µm particles and VIS-NIS spectroscopy  to be delivered at the beginning of 2018</a:t>
            </a:r>
            <a:endParaRPr lang="en-US" dirty="0"/>
          </a:p>
        </p:txBody>
      </p:sp>
      <p:sp>
        <p:nvSpPr>
          <p:cNvPr id="17" name="ZoneTexte 16"/>
          <p:cNvSpPr txBox="1"/>
          <p:nvPr/>
        </p:nvSpPr>
        <p:spPr>
          <a:xfrm>
            <a:off x="0" y="3501008"/>
            <a:ext cx="4255893" cy="338554"/>
          </a:xfrm>
          <a:prstGeom prst="rect">
            <a:avLst/>
          </a:prstGeom>
          <a:noFill/>
        </p:spPr>
        <p:txBody>
          <a:bodyPr wrap="none" rtlCol="0">
            <a:spAutoFit/>
          </a:bodyPr>
          <a:lstStyle/>
          <a:p>
            <a:r>
              <a:rPr lang="en-US" sz="1600" b="1" dirty="0" smtClean="0"/>
              <a:t>Development of multi-analyses on 10 </a:t>
            </a:r>
            <a:r>
              <a:rPr lang="en-US" sz="1600" b="1" dirty="0"/>
              <a:t>µm</a:t>
            </a:r>
            <a:r>
              <a:rPr lang="en-US" sz="1600" b="1" dirty="0" smtClean="0"/>
              <a:t> grains</a:t>
            </a:r>
          </a:p>
        </p:txBody>
      </p:sp>
      <p:pic>
        <p:nvPicPr>
          <p:cNvPr id="18" name="Image 7"/>
          <p:cNvPicPr/>
          <p:nvPr/>
        </p:nvPicPr>
        <p:blipFill rotWithShape="1">
          <a:blip r:embed="rId3" cstate="print">
            <a:extLst>
              <a:ext uri="{28A0092B-C50C-407E-A947-70E740481C1C}">
                <a14:useLocalDpi xmlns:a14="http://schemas.microsoft.com/office/drawing/2010/main"/>
              </a:ext>
            </a:extLst>
          </a:blip>
          <a:srcRect b="26497"/>
          <a:stretch/>
        </p:blipFill>
        <p:spPr>
          <a:xfrm>
            <a:off x="157738" y="4101173"/>
            <a:ext cx="1601365" cy="1090908"/>
          </a:xfrm>
          <a:prstGeom prst="rect">
            <a:avLst/>
          </a:prstGeom>
          <a:ln>
            <a:noFill/>
          </a:ln>
        </p:spPr>
      </p:pic>
      <p:cxnSp>
        <p:nvCxnSpPr>
          <p:cNvPr id="20" name="Connecteur droit 19"/>
          <p:cNvCxnSpPr/>
          <p:nvPr/>
        </p:nvCxnSpPr>
        <p:spPr>
          <a:xfrm>
            <a:off x="364811" y="5642819"/>
            <a:ext cx="288952" cy="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157738" y="5343420"/>
            <a:ext cx="800219" cy="276999"/>
          </a:xfrm>
          <a:prstGeom prst="rect">
            <a:avLst/>
          </a:prstGeom>
          <a:noFill/>
        </p:spPr>
        <p:txBody>
          <a:bodyPr wrap="none" rtlCol="0">
            <a:spAutoFit/>
          </a:bodyPr>
          <a:lstStyle/>
          <a:p>
            <a:r>
              <a:rPr lang="en-US" sz="1200" smtClean="0"/>
              <a:t>5 microns</a:t>
            </a:r>
            <a:endParaRPr lang="en-US" sz="1200"/>
          </a:p>
        </p:txBody>
      </p:sp>
      <p:pic>
        <p:nvPicPr>
          <p:cNvPr id="23" name="Image 6"/>
          <p:cNvPicPr/>
          <p:nvPr/>
        </p:nvPicPr>
        <p:blipFill rotWithShape="1">
          <a:blip r:embed="rId4" cstate="print">
            <a:extLst>
              <a:ext uri="{28A0092B-C50C-407E-A947-70E740481C1C}">
                <a14:useLocalDpi xmlns:a14="http://schemas.microsoft.com/office/drawing/2010/main"/>
              </a:ext>
            </a:extLst>
          </a:blip>
          <a:srcRect b="24821"/>
          <a:stretch/>
        </p:blipFill>
        <p:spPr>
          <a:xfrm>
            <a:off x="6404919" y="4111200"/>
            <a:ext cx="1543300" cy="1080881"/>
          </a:xfrm>
          <a:prstGeom prst="rect">
            <a:avLst/>
          </a:prstGeom>
          <a:ln>
            <a:noFill/>
          </a:ln>
        </p:spPr>
      </p:pic>
      <p:pic>
        <p:nvPicPr>
          <p:cNvPr id="24" name="Image 8"/>
          <p:cNvPicPr/>
          <p:nvPr/>
        </p:nvPicPr>
        <p:blipFill rotWithShape="1">
          <a:blip r:embed="rId5" cstate="print">
            <a:extLst>
              <a:ext uri="{28A0092B-C50C-407E-A947-70E740481C1C}">
                <a14:useLocalDpi xmlns:a14="http://schemas.microsoft.com/office/drawing/2010/main"/>
              </a:ext>
            </a:extLst>
          </a:blip>
          <a:srcRect b="26677"/>
          <a:stretch/>
        </p:blipFill>
        <p:spPr>
          <a:xfrm>
            <a:off x="2893782" y="4111200"/>
            <a:ext cx="1332488" cy="1080881"/>
          </a:xfrm>
          <a:prstGeom prst="rect">
            <a:avLst/>
          </a:prstGeom>
          <a:ln>
            <a:noFill/>
          </a:ln>
        </p:spPr>
      </p:pic>
      <p:pic>
        <p:nvPicPr>
          <p:cNvPr id="25" name="Image 9"/>
          <p:cNvPicPr/>
          <p:nvPr/>
        </p:nvPicPr>
        <p:blipFill rotWithShape="1">
          <a:blip r:embed="rId6" cstate="print">
            <a:extLst>
              <a:ext uri="{28A0092B-C50C-407E-A947-70E740481C1C}">
                <a14:useLocalDpi xmlns:a14="http://schemas.microsoft.com/office/drawing/2010/main"/>
              </a:ext>
            </a:extLst>
          </a:blip>
          <a:srcRect r="22968" b="27172"/>
          <a:stretch/>
        </p:blipFill>
        <p:spPr>
          <a:xfrm>
            <a:off x="4529391" y="4111200"/>
            <a:ext cx="1227240" cy="1080881"/>
          </a:xfrm>
          <a:prstGeom prst="rect">
            <a:avLst/>
          </a:prstGeom>
          <a:ln>
            <a:noFill/>
          </a:ln>
        </p:spPr>
      </p:pic>
      <p:sp>
        <p:nvSpPr>
          <p:cNvPr id="26" name="CustomShape 4"/>
          <p:cNvSpPr/>
          <p:nvPr/>
        </p:nvSpPr>
        <p:spPr>
          <a:xfrm>
            <a:off x="2745513" y="5224661"/>
            <a:ext cx="1607400" cy="1127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700" b="0" strike="noStrike" spc="-1" dirty="0" smtClean="0">
                <a:solidFill>
                  <a:srgbClr val="000000"/>
                </a:solidFill>
                <a:uFill>
                  <a:solidFill>
                    <a:srgbClr val="FFFFFF"/>
                  </a:solidFill>
                </a:uFill>
                <a:latin typeface="Calibri"/>
              </a:rPr>
              <a:t>1 </a:t>
            </a:r>
            <a:r>
              <a:rPr lang="en-US" sz="1600" dirty="0"/>
              <a:t>µm</a:t>
            </a:r>
            <a:r>
              <a:rPr lang="en-US" sz="1700" b="0" strike="noStrike" spc="-1" dirty="0" smtClean="0">
                <a:solidFill>
                  <a:srgbClr val="000000"/>
                </a:solidFill>
                <a:uFill>
                  <a:solidFill>
                    <a:srgbClr val="FFFFFF"/>
                  </a:solidFill>
                </a:uFill>
                <a:latin typeface="Calibri"/>
              </a:rPr>
              <a:t> slice for IR and Raman spectroscopy</a:t>
            </a:r>
            <a:endParaRPr lang="en-US" sz="1700" b="0" strike="noStrike" spc="-1" dirty="0">
              <a:solidFill>
                <a:srgbClr val="000000"/>
              </a:solidFill>
              <a:uFill>
                <a:solidFill>
                  <a:srgbClr val="FFFFFF"/>
                </a:solidFill>
              </a:uFill>
              <a:latin typeface="Arial"/>
            </a:endParaRPr>
          </a:p>
        </p:txBody>
      </p:sp>
      <p:sp>
        <p:nvSpPr>
          <p:cNvPr id="27" name="CustomShape 5"/>
          <p:cNvSpPr/>
          <p:nvPr/>
        </p:nvSpPr>
        <p:spPr>
          <a:xfrm>
            <a:off x="4421740" y="5224661"/>
            <a:ext cx="1472040" cy="86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700" b="0" strike="noStrike" spc="-1" dirty="0" smtClean="0">
                <a:solidFill>
                  <a:srgbClr val="000000"/>
                </a:solidFill>
                <a:uFill>
                  <a:solidFill>
                    <a:srgbClr val="FFFFFF"/>
                  </a:solidFill>
                </a:uFill>
                <a:latin typeface="Calibri"/>
              </a:rPr>
              <a:t>3 </a:t>
            </a:r>
            <a:r>
              <a:rPr lang="en-US" sz="1600" dirty="0" smtClean="0"/>
              <a:t>µm</a:t>
            </a:r>
            <a:r>
              <a:rPr lang="en-US" sz="1700" b="0" strike="noStrike" spc="-1" dirty="0" smtClean="0">
                <a:solidFill>
                  <a:srgbClr val="000000"/>
                </a:solidFill>
                <a:uFill>
                  <a:solidFill>
                    <a:srgbClr val="FFFFFF"/>
                  </a:solidFill>
                </a:uFill>
                <a:latin typeface="Calibri"/>
              </a:rPr>
              <a:t> slice for </a:t>
            </a:r>
            <a:r>
              <a:rPr lang="en-US" sz="1700" b="0" strike="noStrike" spc="-1" dirty="0" err="1" smtClean="0">
                <a:solidFill>
                  <a:srgbClr val="000000"/>
                </a:solidFill>
                <a:uFill>
                  <a:solidFill>
                    <a:srgbClr val="FFFFFF"/>
                  </a:solidFill>
                </a:uFill>
                <a:latin typeface="Calibri"/>
              </a:rPr>
              <a:t>nanosims</a:t>
            </a:r>
            <a:endParaRPr lang="en-US" sz="1700" b="0" strike="noStrike" spc="-1" dirty="0">
              <a:solidFill>
                <a:srgbClr val="000000"/>
              </a:solidFill>
              <a:uFill>
                <a:solidFill>
                  <a:srgbClr val="FFFFFF"/>
                </a:solidFill>
              </a:uFill>
              <a:latin typeface="Arial"/>
            </a:endParaRPr>
          </a:p>
        </p:txBody>
      </p:sp>
      <p:sp>
        <p:nvSpPr>
          <p:cNvPr id="28" name="CustomShape 6"/>
          <p:cNvSpPr/>
          <p:nvPr/>
        </p:nvSpPr>
        <p:spPr>
          <a:xfrm>
            <a:off x="6404919" y="5224661"/>
            <a:ext cx="1347480" cy="60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700" b="0" strike="noStrike" spc="-1" dirty="0" smtClean="0">
                <a:solidFill>
                  <a:srgbClr val="000000"/>
                </a:solidFill>
                <a:uFill>
                  <a:solidFill>
                    <a:srgbClr val="FFFFFF"/>
                  </a:solidFill>
                </a:uFill>
                <a:latin typeface="Calibri"/>
              </a:rPr>
              <a:t>100 nm slice for TEM</a:t>
            </a:r>
            <a:endParaRPr lang="en-US" sz="1700" b="0" strike="noStrike" spc="-1" dirty="0">
              <a:solidFill>
                <a:srgbClr val="000000"/>
              </a:solidFill>
              <a:uFill>
                <a:solidFill>
                  <a:srgbClr val="FFFFFF"/>
                </a:solidFill>
              </a:uFill>
              <a:latin typeface="Arial"/>
            </a:endParaRPr>
          </a:p>
        </p:txBody>
      </p:sp>
      <p:sp>
        <p:nvSpPr>
          <p:cNvPr id="30" name="Flèche vers la droite 29"/>
          <p:cNvSpPr/>
          <p:nvPr/>
        </p:nvSpPr>
        <p:spPr>
          <a:xfrm>
            <a:off x="2038199" y="4529406"/>
            <a:ext cx="676438" cy="219716"/>
          </a:xfrm>
          <a:prstGeom prst="rightArrow">
            <a:avLst/>
          </a:prstGeom>
          <a:solidFill>
            <a:srgbClr val="C0504D"/>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ZoneTexte 30"/>
          <p:cNvSpPr txBox="1"/>
          <p:nvPr/>
        </p:nvSpPr>
        <p:spPr>
          <a:xfrm>
            <a:off x="157738" y="5705490"/>
            <a:ext cx="2367348" cy="646331"/>
          </a:xfrm>
          <a:prstGeom prst="rect">
            <a:avLst/>
          </a:prstGeom>
          <a:noFill/>
        </p:spPr>
        <p:txBody>
          <a:bodyPr wrap="square" rtlCol="0">
            <a:spAutoFit/>
          </a:bodyPr>
          <a:lstStyle/>
          <a:p>
            <a:r>
              <a:rPr lang="fr-FR" dirty="0" smtClean="0"/>
              <a:t>10*20 </a:t>
            </a:r>
            <a:r>
              <a:rPr lang="en-US" dirty="0"/>
              <a:t>µm</a:t>
            </a:r>
            <a:r>
              <a:rPr lang="fr-FR" dirty="0" smtClean="0"/>
              <a:t> </a:t>
            </a:r>
            <a:r>
              <a:rPr lang="fr-FR" dirty="0" err="1" smtClean="0"/>
              <a:t>particle</a:t>
            </a:r>
            <a:r>
              <a:rPr lang="fr-FR" dirty="0" smtClean="0"/>
              <a:t> for X- &amp; IR-</a:t>
            </a:r>
            <a:r>
              <a:rPr lang="fr-FR" dirty="0" err="1" smtClean="0"/>
              <a:t>tomography</a:t>
            </a:r>
            <a:endParaRPr lang="fr-FR" dirty="0"/>
          </a:p>
        </p:txBody>
      </p:sp>
      <p:sp>
        <p:nvSpPr>
          <p:cNvPr id="32" name="CustomShape 8"/>
          <p:cNvSpPr/>
          <p:nvPr/>
        </p:nvSpPr>
        <p:spPr>
          <a:xfrm>
            <a:off x="6453286" y="6028462"/>
            <a:ext cx="2506680"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it-IT" sz="1600" b="1" strike="noStrike" spc="-1" dirty="0" err="1">
                <a:uFill>
                  <a:solidFill>
                    <a:srgbClr val="FFFFFF"/>
                  </a:solidFill>
                </a:uFill>
                <a:latin typeface="Calibri"/>
              </a:rPr>
              <a:t>Aleon-Toppani</a:t>
            </a:r>
            <a:r>
              <a:rPr lang="it-IT" sz="1600" b="1" strike="noStrike" spc="-1" dirty="0">
                <a:uFill>
                  <a:solidFill>
                    <a:srgbClr val="FFFFFF"/>
                  </a:solidFill>
                </a:uFill>
                <a:latin typeface="Calibri"/>
              </a:rPr>
              <a:t> et al., in </a:t>
            </a:r>
            <a:r>
              <a:rPr lang="it-IT" sz="1600" b="1" strike="noStrike" spc="-1" dirty="0" err="1">
                <a:uFill>
                  <a:solidFill>
                    <a:srgbClr val="FFFFFF"/>
                  </a:solidFill>
                </a:uFill>
                <a:latin typeface="Calibri"/>
              </a:rPr>
              <a:t>prep</a:t>
            </a:r>
            <a:endParaRPr lang="it-IT" sz="1600" b="1" strike="noStrike" spc="-1" dirty="0">
              <a:uFill>
                <a:solidFill>
                  <a:srgbClr val="FFFFFF"/>
                </a:solidFill>
              </a:uFill>
              <a:latin typeface="Arial"/>
            </a:endParaRPr>
          </a:p>
        </p:txBody>
      </p:sp>
      <p:sp>
        <p:nvSpPr>
          <p:cNvPr id="19" name="Text Box 2"/>
          <p:cNvSpPr txBox="1">
            <a:spLocks noChangeArrowheads="1"/>
          </p:cNvSpPr>
          <p:nvPr/>
        </p:nvSpPr>
        <p:spPr bwMode="auto">
          <a:xfrm>
            <a:off x="179512" y="188640"/>
            <a:ext cx="511256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WP 4.1  Sample preparation </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45</a:t>
            </a:fld>
            <a:endParaRPr lang="fr-FR"/>
          </a:p>
        </p:txBody>
      </p:sp>
    </p:spTree>
    <p:extLst>
      <p:ext uri="{BB962C8B-B14F-4D97-AF65-F5344CB8AC3E}">
        <p14:creationId xmlns:p14="http://schemas.microsoft.com/office/powerpoint/2010/main" val="40209120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to_paris_2d_final.png"/>
          <p:cNvPicPr>
            <a:picLocks noChangeAspect="1"/>
          </p:cNvPicPr>
          <p:nvPr/>
        </p:nvPicPr>
        <p:blipFill rotWithShape="1">
          <a:blip r:embed="rId2" cstate="print">
            <a:extLst>
              <a:ext uri="{28A0092B-C50C-407E-A947-70E740481C1C}">
                <a14:useLocalDpi xmlns:a14="http://schemas.microsoft.com/office/drawing/2010/main"/>
              </a:ext>
            </a:extLst>
          </a:blip>
          <a:srcRect r="192" b="110"/>
          <a:stretch/>
        </p:blipFill>
        <p:spPr>
          <a:xfrm>
            <a:off x="323528" y="1340768"/>
            <a:ext cx="5916538" cy="5342820"/>
          </a:xfrm>
          <a:prstGeom prst="rect">
            <a:avLst/>
          </a:prstGeom>
        </p:spPr>
      </p:pic>
      <p:sp>
        <p:nvSpPr>
          <p:cNvPr id="3" name="ZoneTexte 2"/>
          <p:cNvSpPr txBox="1"/>
          <p:nvPr/>
        </p:nvSpPr>
        <p:spPr>
          <a:xfrm>
            <a:off x="179512" y="908720"/>
            <a:ext cx="8878574" cy="646331"/>
          </a:xfrm>
          <a:prstGeom prst="rect">
            <a:avLst/>
          </a:prstGeom>
          <a:noFill/>
        </p:spPr>
        <p:txBody>
          <a:bodyPr wrap="square" rtlCol="0">
            <a:spAutoFit/>
          </a:bodyPr>
          <a:lstStyle/>
          <a:p>
            <a:r>
              <a:rPr lang="fr-FR" dirty="0" smtClean="0"/>
              <a:t>FPA </a:t>
            </a:r>
            <a:r>
              <a:rPr lang="fr-FR" dirty="0" err="1" smtClean="0"/>
              <a:t>mapping</a:t>
            </a:r>
            <a:r>
              <a:rPr lang="fr-FR" dirty="0" smtClean="0"/>
              <a:t> on Paris </a:t>
            </a:r>
            <a:r>
              <a:rPr lang="fr-FR" dirty="0" err="1" smtClean="0"/>
              <a:t>meteorite</a:t>
            </a:r>
            <a:r>
              <a:rPr lang="fr-FR" dirty="0" smtClean="0"/>
              <a:t>, </a:t>
            </a:r>
            <a:r>
              <a:rPr lang="fr-FR" dirty="0" err="1" smtClean="0"/>
              <a:t>towards</a:t>
            </a:r>
            <a:r>
              <a:rPr lang="fr-FR" dirty="0" smtClean="0"/>
              <a:t> a </a:t>
            </a:r>
            <a:r>
              <a:rPr lang="fr-FR" dirty="0" err="1" smtClean="0"/>
              <a:t>better</a:t>
            </a:r>
            <a:r>
              <a:rPr lang="fr-FR" dirty="0" smtClean="0"/>
              <a:t> </a:t>
            </a:r>
            <a:r>
              <a:rPr lang="fr-FR" dirty="0" err="1" smtClean="0"/>
              <a:t>understanding</a:t>
            </a:r>
            <a:r>
              <a:rPr lang="fr-FR" dirty="0" smtClean="0"/>
              <a:t> of the </a:t>
            </a:r>
            <a:r>
              <a:rPr lang="fr-FR" dirty="0" err="1" smtClean="0"/>
              <a:t>organic</a:t>
            </a:r>
            <a:r>
              <a:rPr lang="fr-FR" dirty="0" smtClean="0"/>
              <a:t> and </a:t>
            </a:r>
            <a:r>
              <a:rPr lang="fr-FR" dirty="0" err="1" smtClean="0"/>
              <a:t>minerals</a:t>
            </a:r>
            <a:r>
              <a:rPr lang="fr-FR" dirty="0" smtClean="0"/>
              <a:t> interactions</a:t>
            </a:r>
            <a:endParaRPr lang="fr-FR" dirty="0"/>
          </a:p>
        </p:txBody>
      </p:sp>
      <p:sp>
        <p:nvSpPr>
          <p:cNvPr id="4" name="ZoneTexte 3"/>
          <p:cNvSpPr txBox="1"/>
          <p:nvPr/>
        </p:nvSpPr>
        <p:spPr>
          <a:xfrm>
            <a:off x="6622083" y="5494683"/>
            <a:ext cx="1923131" cy="646331"/>
          </a:xfrm>
          <a:prstGeom prst="rect">
            <a:avLst/>
          </a:prstGeom>
          <a:noFill/>
        </p:spPr>
        <p:txBody>
          <a:bodyPr wrap="square" rtlCol="0">
            <a:spAutoFit/>
          </a:bodyPr>
          <a:lstStyle/>
          <a:p>
            <a:r>
              <a:rPr lang="fr-FR" b="1" dirty="0" err="1" smtClean="0"/>
              <a:t>Dionnet</a:t>
            </a:r>
            <a:r>
              <a:rPr lang="fr-FR" b="1" dirty="0" smtClean="0"/>
              <a:t> et al., to </a:t>
            </a:r>
            <a:r>
              <a:rPr lang="fr-FR" b="1" dirty="0" err="1" smtClean="0"/>
              <a:t>be</a:t>
            </a:r>
            <a:r>
              <a:rPr lang="fr-FR" b="1" dirty="0" smtClean="0"/>
              <a:t> </a:t>
            </a:r>
            <a:r>
              <a:rPr lang="fr-FR" b="1" dirty="0" err="1" smtClean="0"/>
              <a:t>submitted</a:t>
            </a:r>
            <a:endParaRPr lang="fr-FR" b="1" dirty="0"/>
          </a:p>
        </p:txBody>
      </p:sp>
      <p:sp>
        <p:nvSpPr>
          <p:cNvPr id="5" name="Text Box 2"/>
          <p:cNvSpPr txBox="1">
            <a:spLocks noChangeArrowheads="1"/>
          </p:cNvSpPr>
          <p:nvPr/>
        </p:nvSpPr>
        <p:spPr bwMode="auto">
          <a:xfrm>
            <a:off x="288032" y="188640"/>
            <a:ext cx="846043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WP </a:t>
            </a:r>
            <a:r>
              <a:rPr lang="en-GB" sz="2700" baseline="0" dirty="0" smtClean="0">
                <a:solidFill>
                  <a:srgbClr val="000000"/>
                </a:solidFill>
                <a:latin typeface="Bitstream Charter" charset="0"/>
              </a:rPr>
              <a:t>4.2  IR spectroscopy of micron-sized subunits</a:t>
            </a:r>
            <a:endParaRPr lang="en-GB" sz="2700" baseline="0" dirty="0">
              <a:solidFill>
                <a:srgbClr val="000000"/>
              </a:solidFill>
              <a:latin typeface="Bitstream Charter" charset="0"/>
            </a:endParaRPr>
          </a:p>
        </p:txBody>
      </p:sp>
      <p:sp>
        <p:nvSpPr>
          <p:cNvPr id="6" name="Espace réservé du numéro de diapositive 5"/>
          <p:cNvSpPr>
            <a:spLocks noGrp="1"/>
          </p:cNvSpPr>
          <p:nvPr>
            <p:ph type="sldNum" sz="quarter" idx="12"/>
          </p:nvPr>
        </p:nvSpPr>
        <p:spPr/>
        <p:txBody>
          <a:bodyPr/>
          <a:lstStyle/>
          <a:p>
            <a:fld id="{C919858B-083F-48B4-BC72-FA8395439ED8}" type="slidenum">
              <a:rPr lang="fr-FR" smtClean="0"/>
              <a:t>46</a:t>
            </a:fld>
            <a:endParaRPr lang="fr-FR"/>
          </a:p>
        </p:txBody>
      </p:sp>
    </p:spTree>
    <p:extLst>
      <p:ext uri="{BB962C8B-B14F-4D97-AF65-F5344CB8AC3E}">
        <p14:creationId xmlns:p14="http://schemas.microsoft.com/office/powerpoint/2010/main" val="8908281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a:stretch>
            <a:fillRect/>
          </a:stretch>
        </p:blipFill>
        <p:spPr>
          <a:xfrm rot="902405">
            <a:off x="4144444" y="1755185"/>
            <a:ext cx="2498482" cy="3139380"/>
          </a:xfrm>
          <a:prstGeom prst="rect">
            <a:avLst/>
          </a:prstGeom>
        </p:spPr>
      </p:pic>
      <p:sp>
        <p:nvSpPr>
          <p:cNvPr id="11" name="ZoneTexte 10"/>
          <p:cNvSpPr txBox="1"/>
          <p:nvPr/>
        </p:nvSpPr>
        <p:spPr>
          <a:xfrm>
            <a:off x="107504" y="1340768"/>
            <a:ext cx="9059992" cy="369332"/>
          </a:xfrm>
          <a:prstGeom prst="rect">
            <a:avLst/>
          </a:prstGeom>
          <a:noFill/>
        </p:spPr>
        <p:txBody>
          <a:bodyPr wrap="none" rtlCol="0">
            <a:spAutoFit/>
          </a:bodyPr>
          <a:lstStyle/>
          <a:p>
            <a:r>
              <a:rPr lang="fr-FR" dirty="0" smtClean="0"/>
              <a:t>FTIR Micro-</a:t>
            </a:r>
            <a:r>
              <a:rPr lang="fr-FR" dirty="0" err="1" smtClean="0"/>
              <a:t>tomography</a:t>
            </a:r>
            <a:r>
              <a:rPr lang="fr-FR" dirty="0" smtClean="0"/>
              <a:t> : CH band reconstruction of the Paris </a:t>
            </a:r>
            <a:r>
              <a:rPr lang="fr-FR" dirty="0" err="1" smtClean="0"/>
              <a:t>meteorite</a:t>
            </a:r>
            <a:r>
              <a:rPr lang="fr-FR" dirty="0" smtClean="0"/>
              <a:t>: </a:t>
            </a:r>
            <a:r>
              <a:rPr lang="fr-FR" b="1" dirty="0" err="1" smtClean="0"/>
              <a:t>Dionnet</a:t>
            </a:r>
            <a:r>
              <a:rPr lang="fr-FR" b="1" dirty="0" smtClean="0"/>
              <a:t> et al., in </a:t>
            </a:r>
            <a:r>
              <a:rPr lang="fr-FR" b="1" dirty="0" err="1" smtClean="0"/>
              <a:t>prep</a:t>
            </a:r>
            <a:r>
              <a:rPr lang="fr-FR" b="1" dirty="0" smtClean="0"/>
              <a:t> </a:t>
            </a:r>
            <a:endParaRPr lang="fr-FR" b="1" dirty="0"/>
          </a:p>
        </p:txBody>
      </p:sp>
      <p:pic>
        <p:nvPicPr>
          <p:cNvPr id="19" name="Image 18"/>
          <p:cNvPicPr>
            <a:picLocks noChangeAspect="1"/>
          </p:cNvPicPr>
          <p:nvPr/>
        </p:nvPicPr>
        <p:blipFill>
          <a:blip r:embed="rId4"/>
          <a:stretch>
            <a:fillRect/>
          </a:stretch>
        </p:blipFill>
        <p:spPr>
          <a:xfrm>
            <a:off x="467544" y="1916832"/>
            <a:ext cx="2736304" cy="3598169"/>
          </a:xfrm>
          <a:prstGeom prst="rect">
            <a:avLst/>
          </a:prstGeom>
        </p:spPr>
      </p:pic>
      <p:sp>
        <p:nvSpPr>
          <p:cNvPr id="13" name="ZoneTexte 12"/>
          <p:cNvSpPr txBox="1"/>
          <p:nvPr/>
        </p:nvSpPr>
        <p:spPr>
          <a:xfrm>
            <a:off x="4067944" y="4869160"/>
            <a:ext cx="3942105" cy="369332"/>
          </a:xfrm>
          <a:prstGeom prst="rect">
            <a:avLst/>
          </a:prstGeom>
          <a:noFill/>
        </p:spPr>
        <p:txBody>
          <a:bodyPr wrap="none" rtlCol="0">
            <a:spAutoFit/>
          </a:bodyPr>
          <a:lstStyle/>
          <a:p>
            <a:r>
              <a:rPr lang="fr-FR" dirty="0" smtClean="0"/>
              <a:t>+ micro-</a:t>
            </a:r>
            <a:r>
              <a:rPr lang="fr-FR" dirty="0" err="1" smtClean="0"/>
              <a:t>tomography</a:t>
            </a:r>
            <a:r>
              <a:rPr lang="fr-FR" dirty="0" smtClean="0"/>
              <a:t> X on </a:t>
            </a:r>
            <a:r>
              <a:rPr lang="fr-FR" dirty="0" err="1" smtClean="0"/>
              <a:t>Psiche</a:t>
            </a:r>
            <a:r>
              <a:rPr lang="fr-FR" dirty="0" smtClean="0"/>
              <a:t>/SOLEIL</a:t>
            </a:r>
            <a:endParaRPr lang="fr-FR" dirty="0"/>
          </a:p>
        </p:txBody>
      </p:sp>
      <p:sp>
        <p:nvSpPr>
          <p:cNvPr id="14" name="ZoneTexte 13"/>
          <p:cNvSpPr txBox="1"/>
          <p:nvPr/>
        </p:nvSpPr>
        <p:spPr>
          <a:xfrm>
            <a:off x="4283968" y="5373216"/>
            <a:ext cx="4120764" cy="369332"/>
          </a:xfrm>
          <a:prstGeom prst="rect">
            <a:avLst/>
          </a:prstGeom>
          <a:noFill/>
        </p:spPr>
        <p:txBody>
          <a:bodyPr wrap="none" rtlCol="0">
            <a:spAutoFit/>
          </a:bodyPr>
          <a:lstStyle/>
          <a:p>
            <a:r>
              <a:rPr lang="fr-FR" dirty="0" smtClean="0"/>
              <a:t>= </a:t>
            </a:r>
            <a:r>
              <a:rPr lang="fr-FR" dirty="0" err="1" smtClean="0"/>
              <a:t>porosity</a:t>
            </a:r>
            <a:r>
              <a:rPr lang="fr-FR" dirty="0" smtClean="0"/>
              <a:t> of the primitive Paris </a:t>
            </a:r>
            <a:r>
              <a:rPr lang="fr-FR" dirty="0" err="1" smtClean="0"/>
              <a:t>meteorite</a:t>
            </a:r>
            <a:endParaRPr lang="fr-FR" dirty="0"/>
          </a:p>
        </p:txBody>
      </p:sp>
      <p:sp>
        <p:nvSpPr>
          <p:cNvPr id="10" name="Text Box 2"/>
          <p:cNvSpPr txBox="1">
            <a:spLocks noChangeArrowheads="1"/>
          </p:cNvSpPr>
          <p:nvPr/>
        </p:nvSpPr>
        <p:spPr bwMode="auto">
          <a:xfrm>
            <a:off x="755576" y="116632"/>
            <a:ext cx="7920880" cy="504056"/>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baseline="0" dirty="0">
                <a:solidFill>
                  <a:srgbClr val="000000"/>
                </a:solidFill>
                <a:latin typeface="Bitstream Charter" charset="0"/>
              </a:rPr>
              <a:t>WP 4.3 </a:t>
            </a:r>
            <a:r>
              <a:rPr lang="en-GB" baseline="0" dirty="0" smtClean="0">
                <a:solidFill>
                  <a:srgbClr val="000000"/>
                </a:solidFill>
                <a:latin typeface="Bitstream Charter" charset="0"/>
              </a:rPr>
              <a:t>Porosity of IDPs </a:t>
            </a:r>
            <a:r>
              <a:rPr lang="en-GB" baseline="0" dirty="0">
                <a:solidFill>
                  <a:srgbClr val="000000"/>
                </a:solidFill>
                <a:latin typeface="Bitstream Charter" charset="0"/>
              </a:rPr>
              <a:t>and meteorite matrix</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47</a:t>
            </a:fld>
            <a:endParaRPr lang="fr-FR"/>
          </a:p>
        </p:txBody>
      </p:sp>
    </p:spTree>
    <p:extLst>
      <p:ext uri="{BB962C8B-B14F-4D97-AF65-F5344CB8AC3E}">
        <p14:creationId xmlns:p14="http://schemas.microsoft.com/office/powerpoint/2010/main" val="18112378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971600" y="908720"/>
            <a:ext cx="7704856" cy="923330"/>
          </a:xfrm>
          <a:prstGeom prst="rect">
            <a:avLst/>
          </a:prstGeom>
          <a:noFill/>
        </p:spPr>
        <p:txBody>
          <a:bodyPr wrap="square" rtlCol="0">
            <a:spAutoFit/>
          </a:bodyPr>
          <a:lstStyle/>
          <a:p>
            <a:endParaRPr lang="fr-FR" dirty="0"/>
          </a:p>
          <a:p>
            <a:pPr algn="ctr"/>
            <a:r>
              <a:rPr lang="fr-FR" dirty="0" smtClean="0"/>
              <a:t> « </a:t>
            </a:r>
            <a:r>
              <a:rPr lang="fr-FR" dirty="0" err="1" smtClean="0"/>
              <a:t>Hyperspectral</a:t>
            </a:r>
            <a:r>
              <a:rPr lang="fr-FR" dirty="0" smtClean="0"/>
              <a:t> FTIR </a:t>
            </a:r>
            <a:r>
              <a:rPr lang="fr-FR" dirty="0" err="1" smtClean="0"/>
              <a:t>imaging</a:t>
            </a:r>
            <a:r>
              <a:rPr lang="fr-FR" dirty="0" smtClean="0"/>
              <a:t> of </a:t>
            </a:r>
            <a:r>
              <a:rPr lang="fr-FR" dirty="0" err="1" smtClean="0"/>
              <a:t>irradiated</a:t>
            </a:r>
            <a:r>
              <a:rPr lang="fr-FR" dirty="0" smtClean="0"/>
              <a:t> </a:t>
            </a:r>
            <a:r>
              <a:rPr lang="fr-FR" dirty="0" err="1" smtClean="0"/>
              <a:t>carbonaceous</a:t>
            </a:r>
            <a:r>
              <a:rPr lang="fr-FR" dirty="0" smtClean="0"/>
              <a:t> </a:t>
            </a:r>
            <a:r>
              <a:rPr lang="fr-FR" dirty="0" err="1" smtClean="0"/>
              <a:t>meteorites</a:t>
            </a:r>
            <a:r>
              <a:rPr lang="fr-FR" dirty="0" smtClean="0"/>
              <a:t> » </a:t>
            </a:r>
          </a:p>
          <a:p>
            <a:pPr algn="ctr"/>
            <a:r>
              <a:rPr lang="fr-FR" b="1" dirty="0" err="1" smtClean="0"/>
              <a:t>Brunetto</a:t>
            </a:r>
            <a:r>
              <a:rPr lang="fr-FR" b="1" dirty="0" smtClean="0"/>
              <a:t> et al., </a:t>
            </a:r>
            <a:r>
              <a:rPr lang="fr-FR" b="1" dirty="0" err="1" smtClean="0"/>
              <a:t>submitted</a:t>
            </a:r>
            <a:r>
              <a:rPr lang="fr-FR" b="1" dirty="0" smtClean="0"/>
              <a:t> to PSS</a:t>
            </a:r>
            <a:endParaRPr lang="fr-FR" b="1" dirty="0"/>
          </a:p>
        </p:txBody>
      </p:sp>
      <p:pic>
        <p:nvPicPr>
          <p:cNvPr id="1026" name="Picture 2" descr="20161004_Phyllo - Copi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032759"/>
            <a:ext cx="6120680" cy="481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827584" y="260648"/>
            <a:ext cx="7848872" cy="864096"/>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baseline="0" dirty="0">
                <a:solidFill>
                  <a:srgbClr val="000000"/>
                </a:solidFill>
                <a:latin typeface="Bitstream Charter" charset="0"/>
              </a:rPr>
              <a:t>WP 4.4  Evolution of </a:t>
            </a:r>
            <a:r>
              <a:rPr lang="en-GB" baseline="0" dirty="0" smtClean="0">
                <a:solidFill>
                  <a:srgbClr val="000000"/>
                </a:solidFill>
                <a:latin typeface="Bitstream Charter" charset="0"/>
              </a:rPr>
              <a:t>the primitive </a:t>
            </a:r>
            <a:r>
              <a:rPr lang="en-GB" baseline="0" dirty="0" err="1">
                <a:solidFill>
                  <a:srgbClr val="000000"/>
                </a:solidFill>
                <a:latin typeface="Bitstream Charter" charset="0"/>
              </a:rPr>
              <a:t>extraterrestrial</a:t>
            </a:r>
            <a:r>
              <a:rPr lang="en-GB" baseline="0" dirty="0">
                <a:solidFill>
                  <a:srgbClr val="000000"/>
                </a:solidFill>
                <a:latin typeface="Bitstream Charter" charset="0"/>
              </a:rPr>
              <a:t> dust under irradiation</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48</a:t>
            </a:fld>
            <a:endParaRPr lang="fr-FR"/>
          </a:p>
        </p:txBody>
      </p:sp>
    </p:spTree>
    <p:extLst>
      <p:ext uri="{BB962C8B-B14F-4D97-AF65-F5344CB8AC3E}">
        <p14:creationId xmlns:p14="http://schemas.microsoft.com/office/powerpoint/2010/main" val="94964896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0688"/>
            <a:ext cx="9144000" cy="6112443"/>
          </a:xfrm>
          <a:prstGeom prst="rect">
            <a:avLst/>
          </a:prstGeom>
          <a:solidFill>
            <a:schemeClr val="bg1"/>
          </a:solidFill>
          <a:ln w="57150" cmpd="sng">
            <a:noFill/>
          </a:ln>
        </p:spPr>
        <p:txBody>
          <a:bodyPr wrap="square">
            <a:spAutoFit/>
          </a:bodyPr>
          <a:lstStyle/>
          <a:p>
            <a:pPr marL="0" lvl="1">
              <a:lnSpc>
                <a:spcPct val="140000"/>
              </a:lnSpc>
            </a:pPr>
            <a:endParaRPr lang="fr-FR" sz="1600" dirty="0" smtClean="0">
              <a:latin typeface="Arial"/>
              <a:cs typeface="Arial"/>
            </a:endParaRPr>
          </a:p>
          <a:p>
            <a:pPr marL="285750" lvl="1" indent="-285750" algn="just">
              <a:lnSpc>
                <a:spcPct val="140000"/>
              </a:lnSpc>
              <a:buFontTx/>
              <a:buChar char="-"/>
            </a:pPr>
            <a:r>
              <a:rPr lang="fr-FR" dirty="0" smtClean="0">
                <a:latin typeface="Arial"/>
                <a:cs typeface="Arial"/>
              </a:rPr>
              <a:t>Put </a:t>
            </a:r>
            <a:r>
              <a:rPr lang="fr-FR" dirty="0" err="1" smtClean="0">
                <a:latin typeface="Arial"/>
                <a:cs typeface="Arial"/>
              </a:rPr>
              <a:t>together</a:t>
            </a:r>
            <a:r>
              <a:rPr lang="fr-FR" dirty="0" smtClean="0">
                <a:latin typeface="Arial"/>
                <a:cs typeface="Arial"/>
              </a:rPr>
              <a:t> the </a:t>
            </a:r>
            <a:r>
              <a:rPr lang="fr-FR" dirty="0" err="1" smtClean="0">
                <a:latin typeface="Arial"/>
                <a:cs typeface="Arial"/>
              </a:rPr>
              <a:t>strong</a:t>
            </a:r>
            <a:r>
              <a:rPr lang="fr-FR" dirty="0" smtClean="0">
                <a:latin typeface="Arial"/>
                <a:cs typeface="Arial"/>
              </a:rPr>
              <a:t> expertises in </a:t>
            </a:r>
            <a:r>
              <a:rPr lang="fr-FR" dirty="0" err="1" smtClean="0">
                <a:latin typeface="Arial"/>
                <a:cs typeface="Arial"/>
              </a:rPr>
              <a:t>several</a:t>
            </a:r>
            <a:r>
              <a:rPr lang="fr-FR" dirty="0" smtClean="0">
                <a:latin typeface="Arial"/>
                <a:cs typeface="Arial"/>
              </a:rPr>
              <a:t> P2IO (IAS, </a:t>
            </a:r>
            <a:r>
              <a:rPr lang="fr-FR" dirty="0" err="1" smtClean="0">
                <a:latin typeface="Arial"/>
                <a:cs typeface="Arial"/>
              </a:rPr>
              <a:t>SAp</a:t>
            </a:r>
            <a:r>
              <a:rPr lang="fr-FR" dirty="0" smtClean="0">
                <a:latin typeface="Arial"/>
                <a:cs typeface="Arial"/>
              </a:rPr>
              <a:t>/AIM, CSNSM</a:t>
            </a:r>
            <a:r>
              <a:rPr lang="fr-FR" dirty="0">
                <a:latin typeface="Arial"/>
                <a:cs typeface="Arial"/>
              </a:rPr>
              <a:t>, </a:t>
            </a:r>
            <a:r>
              <a:rPr lang="fr-FR" dirty="0" smtClean="0">
                <a:latin typeface="Arial"/>
                <a:cs typeface="Arial"/>
              </a:rPr>
              <a:t>IPNO)</a:t>
            </a:r>
            <a:r>
              <a:rPr lang="fr-FR" dirty="0">
                <a:latin typeface="Arial"/>
                <a:cs typeface="Arial"/>
              </a:rPr>
              <a:t> </a:t>
            </a:r>
            <a:r>
              <a:rPr lang="fr-FR" dirty="0" smtClean="0">
                <a:latin typeface="Arial"/>
                <a:cs typeface="Arial"/>
              </a:rPr>
              <a:t>to </a:t>
            </a:r>
            <a:r>
              <a:rPr lang="fr-FR" dirty="0" err="1" smtClean="0">
                <a:latin typeface="Arial"/>
                <a:cs typeface="Arial"/>
              </a:rPr>
              <a:t>prepare</a:t>
            </a:r>
            <a:r>
              <a:rPr lang="fr-FR" dirty="0" smtClean="0">
                <a:latin typeface="Arial"/>
                <a:cs typeface="Arial"/>
              </a:rPr>
              <a:t> the </a:t>
            </a:r>
            <a:r>
              <a:rPr lang="fr-FR" dirty="0" err="1" smtClean="0">
                <a:latin typeface="Arial"/>
                <a:cs typeface="Arial"/>
              </a:rPr>
              <a:t>scientific</a:t>
            </a:r>
            <a:r>
              <a:rPr lang="fr-FR" dirty="0" smtClean="0">
                <a:latin typeface="Arial"/>
                <a:cs typeface="Arial"/>
              </a:rPr>
              <a:t> exploitation of the JWST</a:t>
            </a:r>
          </a:p>
          <a:p>
            <a:pPr marL="285750" lvl="1" indent="-285750" algn="just">
              <a:lnSpc>
                <a:spcPct val="140000"/>
              </a:lnSpc>
              <a:buFontTx/>
              <a:buChar char="-"/>
            </a:pPr>
            <a:r>
              <a:rPr lang="fr-FR" dirty="0" err="1" smtClean="0">
                <a:latin typeface="Arial"/>
                <a:cs typeface="Arial"/>
              </a:rPr>
              <a:t>Strong</a:t>
            </a:r>
            <a:r>
              <a:rPr lang="fr-FR" dirty="0" smtClean="0">
                <a:latin typeface="Arial"/>
                <a:cs typeface="Arial"/>
              </a:rPr>
              <a:t> connections </a:t>
            </a:r>
            <a:r>
              <a:rPr lang="fr-FR" dirty="0" err="1" smtClean="0">
                <a:latin typeface="Arial"/>
                <a:cs typeface="Arial"/>
              </a:rPr>
              <a:t>with</a:t>
            </a:r>
            <a:r>
              <a:rPr lang="fr-FR" dirty="0" smtClean="0">
                <a:latin typeface="Arial"/>
                <a:cs typeface="Arial"/>
              </a:rPr>
              <a:t> the </a:t>
            </a:r>
            <a:r>
              <a:rPr lang="fr-FR" dirty="0" err="1" smtClean="0">
                <a:latin typeface="Arial"/>
                <a:cs typeface="Arial"/>
              </a:rPr>
              <a:t>community</a:t>
            </a:r>
            <a:r>
              <a:rPr lang="fr-FR" dirty="0" smtClean="0">
                <a:latin typeface="Arial"/>
                <a:cs typeface="Arial"/>
              </a:rPr>
              <a:t>: </a:t>
            </a:r>
          </a:p>
          <a:p>
            <a:pPr marL="742950" lvl="2" indent="-285750" algn="just">
              <a:lnSpc>
                <a:spcPct val="140000"/>
              </a:lnSpc>
              <a:buFontTx/>
              <a:buChar char="-"/>
            </a:pPr>
            <a:r>
              <a:rPr lang="fr-FR" dirty="0" smtClean="0">
                <a:latin typeface="Arial"/>
                <a:cs typeface="Arial"/>
              </a:rPr>
              <a:t>3 GTO programs + 3 ERS </a:t>
            </a:r>
            <a:r>
              <a:rPr lang="fr-FR" dirty="0" err="1" smtClean="0">
                <a:latin typeface="Arial"/>
                <a:cs typeface="Arial"/>
              </a:rPr>
              <a:t>proposals</a:t>
            </a:r>
            <a:endParaRPr lang="fr-FR" dirty="0" smtClean="0">
              <a:latin typeface="Arial"/>
              <a:cs typeface="Arial"/>
            </a:endParaRPr>
          </a:p>
          <a:p>
            <a:pPr marL="742950" lvl="2" indent="-285750" algn="just">
              <a:lnSpc>
                <a:spcPct val="140000"/>
              </a:lnSpc>
              <a:buFontTx/>
              <a:buChar char="-"/>
            </a:pPr>
            <a:r>
              <a:rPr lang="fr-FR" dirty="0" smtClean="0">
                <a:latin typeface="Arial"/>
                <a:cs typeface="Arial"/>
              </a:rPr>
              <a:t>French MIRI center of expertise</a:t>
            </a:r>
          </a:p>
          <a:p>
            <a:pPr marL="742950" lvl="2" indent="-285750" algn="just">
              <a:lnSpc>
                <a:spcPct val="140000"/>
              </a:lnSpc>
              <a:buFontTx/>
              <a:buChar char="-"/>
            </a:pPr>
            <a:r>
              <a:rPr lang="fr-FR" dirty="0" err="1" smtClean="0">
                <a:latin typeface="Arial"/>
                <a:cs typeface="Arial"/>
              </a:rPr>
              <a:t>Associated</a:t>
            </a:r>
            <a:r>
              <a:rPr lang="fr-FR" dirty="0" smtClean="0">
                <a:latin typeface="Arial"/>
                <a:cs typeface="Arial"/>
              </a:rPr>
              <a:t> to the organisation of the </a:t>
            </a:r>
            <a:r>
              <a:rPr lang="fr-FR" dirty="0" smtClean="0">
                <a:latin typeface="Symbol" charset="2"/>
                <a:cs typeface="Symbol" charset="2"/>
              </a:rPr>
              <a:t>Y</a:t>
            </a:r>
            <a:r>
              <a:rPr lang="fr-FR" dirty="0" smtClean="0">
                <a:latin typeface="Arial"/>
                <a:cs typeface="Arial"/>
              </a:rPr>
              <a:t>2 </a:t>
            </a:r>
            <a:r>
              <a:rPr lang="fr-FR" dirty="0" err="1" smtClean="0">
                <a:latin typeface="Arial"/>
                <a:cs typeface="Arial"/>
              </a:rPr>
              <a:t>Core</a:t>
            </a:r>
            <a:r>
              <a:rPr lang="fr-FR" dirty="0" smtClean="0">
                <a:latin typeface="Arial"/>
                <a:cs typeface="Arial"/>
              </a:rPr>
              <a:t> to </a:t>
            </a:r>
            <a:r>
              <a:rPr lang="fr-FR" dirty="0" err="1" smtClean="0">
                <a:latin typeface="Arial"/>
                <a:cs typeface="Arial"/>
              </a:rPr>
              <a:t>Disk</a:t>
            </a:r>
            <a:r>
              <a:rPr lang="fr-FR" dirty="0" smtClean="0">
                <a:latin typeface="Arial"/>
                <a:cs typeface="Arial"/>
              </a:rPr>
              <a:t> program </a:t>
            </a:r>
            <a:r>
              <a:rPr lang="fr-FR" dirty="0" err="1" smtClean="0">
                <a:latin typeface="Arial"/>
                <a:cs typeface="Arial"/>
              </a:rPr>
              <a:t>at</a:t>
            </a:r>
            <a:r>
              <a:rPr lang="fr-FR" dirty="0" smtClean="0">
                <a:latin typeface="Arial"/>
                <a:cs typeface="Arial"/>
              </a:rPr>
              <a:t> the Paris-Saclay </a:t>
            </a:r>
            <a:r>
              <a:rPr lang="fr-FR" dirty="0" err="1" smtClean="0">
                <a:latin typeface="Arial"/>
                <a:cs typeface="Arial"/>
              </a:rPr>
              <a:t>University</a:t>
            </a:r>
            <a:r>
              <a:rPr lang="fr-FR" dirty="0">
                <a:latin typeface="Arial"/>
                <a:cs typeface="Arial"/>
              </a:rPr>
              <a:t> </a:t>
            </a:r>
            <a:r>
              <a:rPr lang="fr-FR" sz="1400" dirty="0" smtClean="0">
                <a:latin typeface="Arial"/>
                <a:cs typeface="Arial"/>
              </a:rPr>
              <a:t>(14th May </a:t>
            </a:r>
            <a:r>
              <a:rPr lang="fr-FR" sz="1400" dirty="0" smtClean="0">
                <a:latin typeface="Arial"/>
                <a:cs typeface="Arial"/>
                <a:sym typeface="Wingdings"/>
              </a:rPr>
              <a:t> </a:t>
            </a:r>
            <a:r>
              <a:rPr lang="fr-FR" sz="1400" dirty="0" smtClean="0">
                <a:latin typeface="Arial"/>
                <a:cs typeface="Arial"/>
              </a:rPr>
              <a:t>22th </a:t>
            </a:r>
            <a:r>
              <a:rPr lang="fr-FR" sz="1400" dirty="0" err="1" smtClean="0">
                <a:latin typeface="Arial"/>
                <a:cs typeface="Arial"/>
              </a:rPr>
              <a:t>June</a:t>
            </a:r>
            <a:r>
              <a:rPr lang="fr-FR" sz="1400" dirty="0" smtClean="0">
                <a:latin typeface="Arial"/>
                <a:cs typeface="Arial"/>
              </a:rPr>
              <a:t> 2018, </a:t>
            </a:r>
            <a:r>
              <a:rPr lang="fr-FR" sz="1400" dirty="0" err="1" smtClean="0">
                <a:latin typeface="Arial"/>
                <a:cs typeface="Arial"/>
              </a:rPr>
              <a:t>https</a:t>
            </a:r>
            <a:r>
              <a:rPr lang="fr-FR" sz="1400" dirty="0" smtClean="0">
                <a:latin typeface="Arial"/>
                <a:cs typeface="Arial"/>
              </a:rPr>
              <a:t>://</a:t>
            </a:r>
            <a:r>
              <a:rPr lang="fr-FR" sz="1400" dirty="0" err="1" smtClean="0">
                <a:latin typeface="Arial"/>
                <a:cs typeface="Arial"/>
              </a:rPr>
              <a:t>www.ias.u-psud.fr</a:t>
            </a:r>
            <a:r>
              <a:rPr lang="fr-FR" sz="1400" dirty="0" smtClean="0">
                <a:latin typeface="Arial"/>
                <a:cs typeface="Arial"/>
              </a:rPr>
              <a:t>/core2disk/</a:t>
            </a:r>
            <a:r>
              <a:rPr lang="fr-FR" sz="1400" dirty="0" err="1" smtClean="0">
                <a:latin typeface="Arial"/>
                <a:cs typeface="Arial"/>
              </a:rPr>
              <a:t>index.html</a:t>
            </a:r>
            <a:r>
              <a:rPr lang="fr-FR" sz="1400" dirty="0" smtClean="0">
                <a:latin typeface="Arial"/>
                <a:cs typeface="Arial"/>
              </a:rPr>
              <a:t>)</a:t>
            </a:r>
          </a:p>
          <a:p>
            <a:pPr marL="285750" lvl="1" indent="-285750" algn="just">
              <a:lnSpc>
                <a:spcPct val="140000"/>
              </a:lnSpc>
              <a:buFontTx/>
              <a:buChar char="-"/>
            </a:pPr>
            <a:r>
              <a:rPr lang="fr-FR" dirty="0" smtClean="0">
                <a:latin typeface="Arial"/>
                <a:cs typeface="Arial"/>
              </a:rPr>
              <a:t> </a:t>
            </a:r>
            <a:r>
              <a:rPr lang="fr-FR" dirty="0" err="1" smtClean="0">
                <a:latin typeface="Arial"/>
                <a:cs typeface="Arial"/>
              </a:rPr>
              <a:t>Prepare</a:t>
            </a:r>
            <a:r>
              <a:rPr lang="fr-FR" dirty="0" smtClean="0">
                <a:latin typeface="Arial"/>
                <a:cs typeface="Arial"/>
              </a:rPr>
              <a:t> </a:t>
            </a:r>
            <a:r>
              <a:rPr lang="fr-FR" dirty="0" err="1" smtClean="0">
                <a:latin typeface="Arial"/>
                <a:cs typeface="Arial"/>
              </a:rPr>
              <a:t>young</a:t>
            </a:r>
            <a:r>
              <a:rPr lang="fr-FR" dirty="0" smtClean="0">
                <a:latin typeface="Arial"/>
                <a:cs typeface="Arial"/>
              </a:rPr>
              <a:t> </a:t>
            </a:r>
            <a:r>
              <a:rPr lang="fr-FR" dirty="0" err="1" smtClean="0">
                <a:latin typeface="Arial"/>
                <a:cs typeface="Arial"/>
              </a:rPr>
              <a:t>astrophysicists</a:t>
            </a:r>
            <a:r>
              <a:rPr lang="fr-FR" dirty="0" smtClean="0">
                <a:latin typeface="Arial"/>
                <a:cs typeface="Arial"/>
              </a:rPr>
              <a:t> to </a:t>
            </a:r>
            <a:r>
              <a:rPr lang="fr-FR" dirty="0" err="1" smtClean="0">
                <a:latin typeface="Arial"/>
                <a:cs typeface="Arial"/>
              </a:rPr>
              <a:t>work</a:t>
            </a:r>
            <a:r>
              <a:rPr lang="fr-FR" dirty="0" smtClean="0">
                <a:latin typeface="Arial"/>
                <a:cs typeface="Arial"/>
              </a:rPr>
              <a:t> on JWST data</a:t>
            </a:r>
          </a:p>
          <a:p>
            <a:pPr marL="742950" lvl="2" indent="-285750" algn="just">
              <a:lnSpc>
                <a:spcPct val="140000"/>
              </a:lnSpc>
              <a:buFontTx/>
              <a:buChar char="-"/>
            </a:pPr>
            <a:r>
              <a:rPr lang="fr-FR" sz="1200" dirty="0" smtClean="0">
                <a:latin typeface="Arial"/>
                <a:cs typeface="Arial"/>
              </a:rPr>
              <a:t>3 </a:t>
            </a:r>
            <a:r>
              <a:rPr lang="fr-FR" sz="1200" dirty="0" err="1">
                <a:latin typeface="Arial"/>
                <a:cs typeface="Arial"/>
              </a:rPr>
              <a:t>two</a:t>
            </a:r>
            <a:r>
              <a:rPr lang="fr-FR" sz="1200" dirty="0">
                <a:latin typeface="Arial"/>
                <a:cs typeface="Arial"/>
              </a:rPr>
              <a:t> </a:t>
            </a:r>
            <a:r>
              <a:rPr lang="fr-FR" sz="1200" dirty="0" err="1">
                <a:latin typeface="Arial"/>
                <a:cs typeface="Arial"/>
              </a:rPr>
              <a:t>year</a:t>
            </a:r>
            <a:r>
              <a:rPr lang="fr-FR" sz="1200" dirty="0">
                <a:latin typeface="Arial"/>
                <a:cs typeface="Arial"/>
              </a:rPr>
              <a:t> post-doc: </a:t>
            </a:r>
          </a:p>
          <a:p>
            <a:pPr marL="1200150" lvl="3" indent="-285750" algn="just">
              <a:lnSpc>
                <a:spcPct val="140000"/>
              </a:lnSpc>
              <a:buFontTx/>
              <a:buChar char="-"/>
            </a:pPr>
            <a:r>
              <a:rPr lang="fr-FR" sz="1200" dirty="0">
                <a:latin typeface="Arial"/>
                <a:cs typeface="Arial"/>
              </a:rPr>
              <a:t>1 </a:t>
            </a:r>
            <a:r>
              <a:rPr lang="fr-FR" sz="1200" dirty="0" err="1">
                <a:latin typeface="Arial"/>
                <a:cs typeface="Arial"/>
              </a:rPr>
              <a:t>cometary</a:t>
            </a:r>
            <a:r>
              <a:rPr lang="fr-FR" sz="1200" dirty="0">
                <a:latin typeface="Arial"/>
                <a:cs typeface="Arial"/>
              </a:rPr>
              <a:t> </a:t>
            </a:r>
            <a:r>
              <a:rPr lang="fr-FR" sz="1200" dirty="0" err="1">
                <a:latin typeface="Arial"/>
                <a:cs typeface="Arial"/>
              </a:rPr>
              <a:t>matter</a:t>
            </a:r>
            <a:r>
              <a:rPr lang="fr-FR" sz="1200" dirty="0">
                <a:latin typeface="Arial"/>
                <a:cs typeface="Arial"/>
              </a:rPr>
              <a:t> (P2IO but not the </a:t>
            </a:r>
            <a:r>
              <a:rPr lang="fr-FR" sz="1200" dirty="0" err="1">
                <a:latin typeface="Arial"/>
                <a:cs typeface="Arial"/>
              </a:rPr>
              <a:t>flagship</a:t>
            </a:r>
            <a:r>
              <a:rPr lang="fr-FR" sz="1200" dirty="0">
                <a:latin typeface="Arial"/>
                <a:cs typeface="Arial"/>
              </a:rPr>
              <a:t> </a:t>
            </a:r>
            <a:r>
              <a:rPr lang="fr-FR" sz="1200" dirty="0" err="1">
                <a:latin typeface="Arial"/>
                <a:cs typeface="Arial"/>
              </a:rPr>
              <a:t>project</a:t>
            </a:r>
            <a:r>
              <a:rPr lang="fr-FR" sz="1200" dirty="0">
                <a:latin typeface="Arial"/>
                <a:cs typeface="Arial"/>
              </a:rPr>
              <a:t>): 2016-2017</a:t>
            </a:r>
          </a:p>
          <a:p>
            <a:pPr marL="1200150" lvl="3" indent="-285750" algn="just">
              <a:lnSpc>
                <a:spcPct val="140000"/>
              </a:lnSpc>
              <a:buFontTx/>
              <a:buChar char="-"/>
            </a:pPr>
            <a:r>
              <a:rPr lang="fr-FR" sz="1200" dirty="0">
                <a:latin typeface="Arial"/>
                <a:cs typeface="Arial"/>
              </a:rPr>
              <a:t>1 </a:t>
            </a:r>
            <a:r>
              <a:rPr lang="fr-FR" sz="1200" dirty="0" err="1">
                <a:latin typeface="Arial"/>
                <a:cs typeface="Arial"/>
              </a:rPr>
              <a:t>disks</a:t>
            </a:r>
            <a:r>
              <a:rPr lang="fr-FR" sz="1200" dirty="0">
                <a:latin typeface="Arial"/>
                <a:cs typeface="Arial"/>
              </a:rPr>
              <a:t> 2017-2019 (P2IO)</a:t>
            </a:r>
          </a:p>
          <a:p>
            <a:pPr marL="1200150" lvl="3" indent="-285750" algn="just">
              <a:lnSpc>
                <a:spcPct val="140000"/>
              </a:lnSpc>
              <a:buFontTx/>
              <a:buChar char="-"/>
            </a:pPr>
            <a:r>
              <a:rPr lang="fr-FR" sz="1200" dirty="0">
                <a:latin typeface="Arial"/>
                <a:cs typeface="Arial"/>
              </a:rPr>
              <a:t>1 </a:t>
            </a:r>
            <a:r>
              <a:rPr lang="fr-FR" sz="1200" dirty="0" err="1">
                <a:latin typeface="Arial"/>
                <a:cs typeface="Arial"/>
              </a:rPr>
              <a:t>exoplanets</a:t>
            </a:r>
            <a:r>
              <a:rPr lang="fr-FR" sz="1200" dirty="0">
                <a:latin typeface="Arial"/>
                <a:cs typeface="Arial"/>
              </a:rPr>
              <a:t> 2017-2019 (P2IO)</a:t>
            </a:r>
          </a:p>
          <a:p>
            <a:pPr marL="742950" lvl="2" indent="-285750" algn="just">
              <a:lnSpc>
                <a:spcPct val="140000"/>
              </a:lnSpc>
              <a:buFontTx/>
              <a:buChar char="-"/>
            </a:pPr>
            <a:r>
              <a:rPr lang="fr-FR" sz="1200" dirty="0">
                <a:latin typeface="Arial"/>
                <a:cs typeface="Arial"/>
              </a:rPr>
              <a:t>4 </a:t>
            </a:r>
            <a:r>
              <a:rPr lang="fr-FR" sz="1200" dirty="0" err="1">
                <a:latin typeface="Arial"/>
                <a:cs typeface="Arial"/>
              </a:rPr>
              <a:t>PhD</a:t>
            </a:r>
            <a:r>
              <a:rPr lang="fr-FR" sz="1200" dirty="0">
                <a:latin typeface="Arial"/>
                <a:cs typeface="Arial"/>
              </a:rPr>
              <a:t> in the initial </a:t>
            </a:r>
            <a:r>
              <a:rPr lang="fr-FR" sz="1200" dirty="0" err="1">
                <a:latin typeface="Arial"/>
                <a:cs typeface="Arial"/>
              </a:rPr>
              <a:t>project</a:t>
            </a:r>
            <a:r>
              <a:rPr lang="fr-FR" sz="1200" dirty="0">
                <a:latin typeface="Arial"/>
                <a:cs typeface="Arial"/>
              </a:rPr>
              <a:t> (</a:t>
            </a:r>
            <a:r>
              <a:rPr lang="fr-FR" sz="1200" dirty="0" err="1">
                <a:latin typeface="Arial"/>
                <a:cs typeface="Arial"/>
              </a:rPr>
              <a:t>only</a:t>
            </a:r>
            <a:r>
              <a:rPr lang="fr-FR" sz="1200" dirty="0">
                <a:latin typeface="Arial"/>
                <a:cs typeface="Arial"/>
              </a:rPr>
              <a:t> 2 ½ </a:t>
            </a:r>
            <a:r>
              <a:rPr lang="fr-FR" sz="1200" dirty="0" err="1">
                <a:latin typeface="Arial"/>
                <a:cs typeface="Arial"/>
              </a:rPr>
              <a:t>PhD</a:t>
            </a:r>
            <a:r>
              <a:rPr lang="fr-FR" sz="1200" dirty="0">
                <a:latin typeface="Arial"/>
                <a:cs typeface="Arial"/>
              </a:rPr>
              <a:t> </a:t>
            </a:r>
            <a:r>
              <a:rPr lang="fr-FR" sz="1200" dirty="0" err="1">
                <a:latin typeface="Arial"/>
                <a:cs typeface="Arial"/>
              </a:rPr>
              <a:t>founded</a:t>
            </a:r>
            <a:r>
              <a:rPr lang="fr-FR" sz="1200" dirty="0">
                <a:latin typeface="Arial"/>
                <a:cs typeface="Arial"/>
              </a:rPr>
              <a:t> by P2IO)</a:t>
            </a:r>
          </a:p>
          <a:p>
            <a:pPr marL="1200150" lvl="3" indent="-285750" algn="just">
              <a:lnSpc>
                <a:spcPct val="140000"/>
              </a:lnSpc>
              <a:buFontTx/>
              <a:buChar char="-"/>
            </a:pPr>
            <a:r>
              <a:rPr lang="fr-FR" sz="1200" dirty="0" smtClean="0">
                <a:latin typeface="Arial"/>
                <a:cs typeface="Arial"/>
              </a:rPr>
              <a:t>1 </a:t>
            </a:r>
            <a:r>
              <a:rPr lang="fr-FR" sz="1200" dirty="0" err="1">
                <a:latin typeface="Arial"/>
                <a:cs typeface="Arial"/>
              </a:rPr>
              <a:t>Disks</a:t>
            </a:r>
            <a:r>
              <a:rPr lang="fr-FR" sz="1200" dirty="0">
                <a:latin typeface="Arial"/>
                <a:cs typeface="Arial"/>
              </a:rPr>
              <a:t> (½ P2IO  -  ½ Paris-Sud) </a:t>
            </a:r>
            <a:r>
              <a:rPr lang="fr-FR" sz="1200" dirty="0" err="1">
                <a:latin typeface="Arial"/>
                <a:cs typeface="Arial"/>
              </a:rPr>
              <a:t>from</a:t>
            </a:r>
            <a:r>
              <a:rPr lang="fr-FR" sz="1200" dirty="0">
                <a:latin typeface="Arial"/>
                <a:cs typeface="Arial"/>
              </a:rPr>
              <a:t> oct. 2016 </a:t>
            </a:r>
          </a:p>
          <a:p>
            <a:pPr marL="1200150" lvl="3" indent="-285750" algn="just">
              <a:lnSpc>
                <a:spcPct val="140000"/>
              </a:lnSpc>
              <a:buFontTx/>
              <a:buChar char="-"/>
            </a:pPr>
            <a:r>
              <a:rPr lang="fr-FR" sz="1200" dirty="0" smtClean="0">
                <a:latin typeface="Arial"/>
                <a:cs typeface="Arial"/>
              </a:rPr>
              <a:t>1 </a:t>
            </a:r>
            <a:r>
              <a:rPr lang="fr-FR" sz="1200" dirty="0" err="1">
                <a:latin typeface="Arial"/>
                <a:cs typeface="Arial"/>
              </a:rPr>
              <a:t>exoplanets</a:t>
            </a:r>
            <a:r>
              <a:rPr lang="fr-FR" sz="1200" dirty="0">
                <a:latin typeface="Arial"/>
                <a:cs typeface="Arial"/>
              </a:rPr>
              <a:t> (½ CNES et ½ P7) </a:t>
            </a:r>
            <a:r>
              <a:rPr lang="fr-FR" sz="1200" dirty="0" err="1">
                <a:latin typeface="Arial"/>
                <a:cs typeface="Arial"/>
              </a:rPr>
              <a:t>from</a:t>
            </a:r>
            <a:r>
              <a:rPr lang="fr-FR" sz="1200" dirty="0">
                <a:latin typeface="Arial"/>
                <a:cs typeface="Arial"/>
              </a:rPr>
              <a:t> oct. 2017</a:t>
            </a:r>
          </a:p>
          <a:p>
            <a:pPr marL="1200150" lvl="3" indent="-285750" algn="just">
              <a:lnSpc>
                <a:spcPct val="140000"/>
              </a:lnSpc>
              <a:buFontTx/>
              <a:buChar char="-"/>
            </a:pPr>
            <a:r>
              <a:rPr lang="fr-FR" sz="1200" dirty="0" smtClean="0">
                <a:latin typeface="Arial"/>
                <a:cs typeface="Arial"/>
              </a:rPr>
              <a:t>1 </a:t>
            </a:r>
            <a:r>
              <a:rPr lang="fr-FR" sz="1200" dirty="0" err="1">
                <a:latin typeface="Arial"/>
                <a:cs typeface="Arial"/>
              </a:rPr>
              <a:t>PDRs</a:t>
            </a:r>
            <a:r>
              <a:rPr lang="fr-FR" sz="1200" dirty="0">
                <a:latin typeface="Arial"/>
                <a:cs typeface="Arial"/>
              </a:rPr>
              <a:t> (½ CNES et ½ P2IO) </a:t>
            </a:r>
            <a:r>
              <a:rPr lang="fr-FR" sz="1200" dirty="0" err="1">
                <a:latin typeface="Arial"/>
                <a:cs typeface="Arial"/>
              </a:rPr>
              <a:t>from</a:t>
            </a:r>
            <a:r>
              <a:rPr lang="fr-FR" sz="1200" dirty="0">
                <a:latin typeface="Arial"/>
                <a:cs typeface="Arial"/>
              </a:rPr>
              <a:t> oct. 2017 </a:t>
            </a:r>
          </a:p>
          <a:p>
            <a:pPr marL="1200150" lvl="3" indent="-285750" algn="just">
              <a:lnSpc>
                <a:spcPct val="140000"/>
              </a:lnSpc>
              <a:buFontTx/>
              <a:buChar char="-"/>
            </a:pPr>
            <a:r>
              <a:rPr lang="fr-FR" sz="1200" dirty="0" smtClean="0">
                <a:latin typeface="Arial"/>
                <a:cs typeface="Arial"/>
              </a:rPr>
              <a:t>1 </a:t>
            </a:r>
            <a:r>
              <a:rPr lang="fr-FR" sz="1200" dirty="0">
                <a:latin typeface="Arial"/>
                <a:cs typeface="Arial"/>
              </a:rPr>
              <a:t>Silicate </a:t>
            </a:r>
            <a:r>
              <a:rPr lang="fr-FR" sz="1200" dirty="0" err="1" smtClean="0">
                <a:latin typeface="Arial"/>
                <a:cs typeface="Arial"/>
              </a:rPr>
              <a:t>Matter</a:t>
            </a:r>
            <a:r>
              <a:rPr lang="fr-FR" sz="1200" dirty="0" smtClean="0">
                <a:latin typeface="Arial"/>
                <a:cs typeface="Arial"/>
              </a:rPr>
              <a:t> not </a:t>
            </a:r>
            <a:r>
              <a:rPr lang="fr-FR" sz="1200" dirty="0" err="1">
                <a:latin typeface="Arial"/>
                <a:cs typeface="Arial"/>
              </a:rPr>
              <a:t>started</a:t>
            </a:r>
            <a:r>
              <a:rPr lang="fr-FR" sz="1200" dirty="0">
                <a:latin typeface="Arial"/>
                <a:cs typeface="Arial"/>
              </a:rPr>
              <a:t> in 2017, </a:t>
            </a:r>
            <a:r>
              <a:rPr lang="fr-FR" sz="1200" dirty="0" err="1">
                <a:latin typeface="Arial"/>
                <a:cs typeface="Arial"/>
              </a:rPr>
              <a:t>expected</a:t>
            </a:r>
            <a:r>
              <a:rPr lang="fr-FR" sz="1200" dirty="0">
                <a:latin typeface="Arial"/>
                <a:cs typeface="Arial"/>
              </a:rPr>
              <a:t> </a:t>
            </a:r>
            <a:r>
              <a:rPr lang="fr-FR" sz="1200" dirty="0" err="1">
                <a:latin typeface="Arial"/>
                <a:cs typeface="Arial"/>
              </a:rPr>
              <a:t>from</a:t>
            </a:r>
            <a:r>
              <a:rPr lang="fr-FR" sz="1200" dirty="0">
                <a:latin typeface="Arial"/>
                <a:cs typeface="Arial"/>
              </a:rPr>
              <a:t> </a:t>
            </a:r>
            <a:r>
              <a:rPr lang="fr-FR" sz="1200" dirty="0" err="1">
                <a:latin typeface="Arial"/>
                <a:cs typeface="Arial"/>
              </a:rPr>
              <a:t>oct</a:t>
            </a:r>
            <a:r>
              <a:rPr lang="fr-FR" sz="1200" dirty="0">
                <a:latin typeface="Arial"/>
                <a:cs typeface="Arial"/>
              </a:rPr>
              <a:t> 2018  </a:t>
            </a:r>
          </a:p>
          <a:p>
            <a:pPr marL="1200150" lvl="3" indent="-285750" algn="just">
              <a:lnSpc>
                <a:spcPct val="140000"/>
              </a:lnSpc>
              <a:buFontTx/>
              <a:buChar char="-"/>
            </a:pPr>
            <a:r>
              <a:rPr lang="fr-FR" sz="1200" dirty="0" smtClean="0">
                <a:latin typeface="Arial"/>
                <a:cs typeface="Arial"/>
              </a:rPr>
              <a:t>+  </a:t>
            </a:r>
            <a:r>
              <a:rPr lang="fr-FR" sz="1200" dirty="0">
                <a:latin typeface="Arial"/>
                <a:cs typeface="Arial"/>
              </a:rPr>
              <a:t>1 IR and X micro-</a:t>
            </a:r>
            <a:r>
              <a:rPr lang="fr-FR" sz="1200" dirty="0" err="1">
                <a:latin typeface="Arial"/>
                <a:cs typeface="Arial"/>
              </a:rPr>
              <a:t>tomography</a:t>
            </a:r>
            <a:r>
              <a:rPr lang="fr-FR" sz="1200" dirty="0">
                <a:latin typeface="Arial"/>
                <a:cs typeface="Arial"/>
              </a:rPr>
              <a:t> (IDEX Paris-Saclay), 2015-2018	</a:t>
            </a:r>
          </a:p>
        </p:txBody>
      </p:sp>
      <p:sp>
        <p:nvSpPr>
          <p:cNvPr id="4" name="Text Box 2"/>
          <p:cNvSpPr txBox="1">
            <a:spLocks noChangeArrowheads="1"/>
          </p:cNvSpPr>
          <p:nvPr/>
        </p:nvSpPr>
        <p:spPr bwMode="auto">
          <a:xfrm>
            <a:off x="1979712" y="188640"/>
            <a:ext cx="547260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Conclusions</a:t>
            </a:r>
            <a:endParaRPr lang="en-GB" sz="2700" baseline="0" dirty="0">
              <a:solidFill>
                <a:srgbClr val="000000"/>
              </a:solidFill>
              <a:latin typeface="Bitstream Charter" charset="0"/>
            </a:endParaRP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49</a:t>
            </a:fld>
            <a:endParaRPr lang="fr-FR"/>
          </a:p>
        </p:txBody>
      </p:sp>
    </p:spTree>
    <p:extLst>
      <p:ext uri="{BB962C8B-B14F-4D97-AF65-F5344CB8AC3E}">
        <p14:creationId xmlns:p14="http://schemas.microsoft.com/office/powerpoint/2010/main" val="37296910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123728" y="260648"/>
            <a:ext cx="496855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Goals </a:t>
            </a:r>
            <a:r>
              <a:rPr lang="en-GB" sz="2700" baseline="0" dirty="0">
                <a:solidFill>
                  <a:srgbClr val="000000"/>
                </a:solidFill>
                <a:latin typeface="Bitstream Charter" charset="0"/>
              </a:rPr>
              <a:t>of our project</a:t>
            </a:r>
          </a:p>
        </p:txBody>
      </p:sp>
      <p:sp>
        <p:nvSpPr>
          <p:cNvPr id="6" name="Rectangle 5"/>
          <p:cNvSpPr/>
          <p:nvPr/>
        </p:nvSpPr>
        <p:spPr>
          <a:xfrm>
            <a:off x="107504" y="1340768"/>
            <a:ext cx="8784976" cy="1080296"/>
          </a:xfrm>
          <a:prstGeom prst="rect">
            <a:avLst/>
          </a:prstGeom>
          <a:solidFill>
            <a:schemeClr val="bg1"/>
          </a:solidFill>
          <a:ln w="57150" cmpd="sng">
            <a:noFill/>
          </a:ln>
        </p:spPr>
        <p:txBody>
          <a:bodyPr wrap="square">
            <a:spAutoFit/>
          </a:bodyPr>
          <a:lstStyle/>
          <a:p>
            <a:pPr marL="285750" lvl="1" indent="-285750" algn="just">
              <a:lnSpc>
                <a:spcPct val="120000"/>
              </a:lnSpc>
              <a:buFontTx/>
              <a:buChar char="-"/>
            </a:pPr>
            <a:r>
              <a:rPr lang="fr-FR" dirty="0" smtClean="0">
                <a:latin typeface="Arial"/>
                <a:cs typeface="Arial"/>
              </a:rPr>
              <a:t>Cycle of </a:t>
            </a:r>
            <a:r>
              <a:rPr lang="fr-FR" dirty="0" err="1" smtClean="0">
                <a:latin typeface="Arial"/>
                <a:cs typeface="Arial"/>
              </a:rPr>
              <a:t>dust</a:t>
            </a:r>
            <a:r>
              <a:rPr lang="fr-FR" dirty="0" smtClean="0">
                <a:latin typeface="Arial"/>
                <a:cs typeface="Arial"/>
              </a:rPr>
              <a:t> </a:t>
            </a:r>
            <a:r>
              <a:rPr lang="fr-FR" dirty="0" err="1" smtClean="0">
                <a:latin typeface="Arial"/>
                <a:cs typeface="Arial"/>
              </a:rPr>
              <a:t>particles</a:t>
            </a:r>
            <a:r>
              <a:rPr lang="fr-FR" dirty="0" smtClean="0">
                <a:latin typeface="Arial"/>
                <a:cs typeface="Arial"/>
              </a:rPr>
              <a:t> in Galaxies : </a:t>
            </a:r>
          </a:p>
          <a:p>
            <a:pPr marL="285750" lvl="1" indent="-285750" algn="just">
              <a:lnSpc>
                <a:spcPct val="120000"/>
              </a:lnSpc>
              <a:buFontTx/>
              <a:buChar char="-"/>
            </a:pPr>
            <a:endParaRPr lang="fr-FR" dirty="0" smtClean="0">
              <a:latin typeface="Arial"/>
              <a:cs typeface="Arial"/>
            </a:endParaRPr>
          </a:p>
          <a:p>
            <a:pPr marL="0" lvl="1" algn="just">
              <a:lnSpc>
                <a:spcPct val="120000"/>
              </a:lnSpc>
            </a:pPr>
            <a:endParaRPr lang="fr-FR" dirty="0">
              <a:latin typeface="Arial"/>
              <a:cs typeface="Arial"/>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5</a:t>
            </a:fld>
            <a:endParaRPr lang="fr-FR"/>
          </a:p>
        </p:txBody>
      </p:sp>
      <p:pic>
        <p:nvPicPr>
          <p:cNvPr id="7" name="Image 6" descr="aze.tiff"/>
          <p:cNvPicPr>
            <a:picLocks noChangeAspect="1"/>
          </p:cNvPicPr>
          <p:nvPr/>
        </p:nvPicPr>
        <p:blipFill rotWithShape="1">
          <a:blip r:embed="rId3">
            <a:extLst>
              <a:ext uri="{28A0092B-C50C-407E-A947-70E740481C1C}">
                <a14:useLocalDpi xmlns:a14="http://schemas.microsoft.com/office/drawing/2010/main" val="0"/>
              </a:ext>
            </a:extLst>
          </a:blip>
          <a:srcRect r="577"/>
          <a:stretch/>
        </p:blipFill>
        <p:spPr>
          <a:xfrm>
            <a:off x="1115616" y="1916832"/>
            <a:ext cx="7212596" cy="4536504"/>
          </a:xfrm>
          <a:prstGeom prst="rect">
            <a:avLst/>
          </a:prstGeom>
        </p:spPr>
      </p:pic>
    </p:spTree>
    <p:extLst>
      <p:ext uri="{BB962C8B-B14F-4D97-AF65-F5344CB8AC3E}">
        <p14:creationId xmlns:p14="http://schemas.microsoft.com/office/powerpoint/2010/main" val="7425770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919858B-083F-48B4-BC72-FA8395439ED8}" type="slidenum">
              <a:rPr lang="fr-FR" smtClean="0"/>
              <a:t>50</a:t>
            </a:fld>
            <a:endParaRPr lang="fr-FR"/>
          </a:p>
        </p:txBody>
      </p:sp>
    </p:spTree>
    <p:extLst>
      <p:ext uri="{BB962C8B-B14F-4D97-AF65-F5344CB8AC3E}">
        <p14:creationId xmlns:p14="http://schemas.microsoft.com/office/powerpoint/2010/main" val="10473034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691680" y="188640"/>
            <a:ext cx="568863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800" baseline="0" dirty="0" smtClean="0">
                <a:solidFill>
                  <a:srgbClr val="000000"/>
                </a:solidFill>
                <a:latin typeface="Arial"/>
                <a:cs typeface="Arial"/>
              </a:rPr>
              <a:t>Organisation chart</a:t>
            </a:r>
            <a:endParaRPr lang="en-GB" sz="2800" baseline="0" dirty="0">
              <a:solidFill>
                <a:srgbClr val="000000"/>
              </a:solidFill>
              <a:latin typeface="Arial"/>
              <a:cs typeface="Arial"/>
            </a:endParaRPr>
          </a:p>
          <a:p>
            <a:pPr algn="ctr" eaLnBrk="1">
              <a:lnSpc>
                <a:spcPct val="101000"/>
              </a:lnSpc>
            </a:pPr>
            <a:endParaRPr lang="en-GB" sz="1400" baseline="0" dirty="0">
              <a:solidFill>
                <a:srgbClr val="000000"/>
              </a:solidFill>
              <a:latin typeface="Arial"/>
              <a:cs typeface="Arial"/>
            </a:endParaRPr>
          </a:p>
        </p:txBody>
      </p:sp>
      <p:graphicFrame>
        <p:nvGraphicFramePr>
          <p:cNvPr id="6" name="Tableau 5"/>
          <p:cNvGraphicFramePr>
            <a:graphicFrameLocks noGrp="1"/>
          </p:cNvGraphicFramePr>
          <p:nvPr>
            <p:extLst>
              <p:ext uri="{D42A27DB-BD31-4B8C-83A1-F6EECF244321}">
                <p14:modId xmlns:p14="http://schemas.microsoft.com/office/powerpoint/2010/main" val="2419190105"/>
              </p:ext>
            </p:extLst>
          </p:nvPr>
        </p:nvGraphicFramePr>
        <p:xfrm>
          <a:off x="450813" y="4150395"/>
          <a:ext cx="1680797" cy="482600"/>
        </p:xfrm>
        <a:graphic>
          <a:graphicData uri="http://schemas.openxmlformats.org/drawingml/2006/table">
            <a:tbl>
              <a:tblPr/>
              <a:tblGrid>
                <a:gridCol w="1680797"/>
              </a:tblGrid>
              <a:tr h="482600">
                <a:tc>
                  <a:txBody>
                    <a:bodyPr/>
                    <a:lstStyle/>
                    <a:p>
                      <a:pPr marL="71438" marR="0" lvl="0" indent="0" algn="ctr" defTabSz="33655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err="1">
                          <a:ln>
                            <a:noFill/>
                          </a:ln>
                          <a:solidFill>
                            <a:schemeClr val="tx1"/>
                          </a:solidFill>
                          <a:effectLst/>
                          <a:latin typeface="Arial" charset="0"/>
                          <a:ea typeface="ヒラギノ角ゴ ProN W3" charset="0"/>
                          <a:cs typeface="ヒラギノ角ゴ ProN W3" charset="0"/>
                          <a:sym typeface="Gill Sans" charset="0"/>
                        </a:rPr>
                        <a:t>Dust</a:t>
                      </a: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 </a:t>
                      </a:r>
                      <a:r>
                        <a:rPr kumimoji="0" lang="fr-FR" sz="1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Gill Sans" charset="0"/>
                        </a:rPr>
                        <a:t>modeling</a:t>
                      </a:r>
                      <a:endPar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246459934"/>
              </p:ext>
            </p:extLst>
          </p:nvPr>
        </p:nvGraphicFramePr>
        <p:xfrm>
          <a:off x="583408" y="3284365"/>
          <a:ext cx="1468288" cy="405045"/>
        </p:xfrm>
        <a:graphic>
          <a:graphicData uri="http://schemas.openxmlformats.org/drawingml/2006/table">
            <a:tbl>
              <a:tblPr firstRow="1" bandRow="1">
                <a:tableStyleId>{BC89EF96-8CEA-46FF-86C4-4CE0E7609802}</a:tableStyleId>
              </a:tblPr>
              <a:tblGrid>
                <a:gridCol w="1468288"/>
              </a:tblGrid>
              <a:tr h="405045">
                <a:tc>
                  <a:txBody>
                    <a:bodyPr/>
                    <a:lstStyle/>
                    <a:p>
                      <a:pPr marL="71755" marR="71755" algn="ctr">
                        <a:lnSpc>
                          <a:spcPct val="115000"/>
                        </a:lnSpc>
                        <a:spcBef>
                          <a:spcPts val="300"/>
                        </a:spcBef>
                        <a:spcAft>
                          <a:spcPts val="300"/>
                        </a:spcAft>
                      </a:pPr>
                      <a:r>
                        <a:rPr lang="fr-FR" sz="1400" b="0" kern="1200" dirty="0" err="1" smtClean="0">
                          <a:latin typeface="Arial"/>
                          <a:cs typeface="Arial"/>
                        </a:rPr>
                        <a:t>Laboratory</a:t>
                      </a:r>
                      <a:r>
                        <a:rPr lang="fr-FR" sz="1400" b="0" kern="1200" dirty="0" smtClean="0">
                          <a:latin typeface="Arial"/>
                          <a:cs typeface="Arial"/>
                        </a:rPr>
                        <a:t> data</a:t>
                      </a:r>
                      <a:endParaRPr lang="fr-FR" sz="1400" b="0" dirty="0">
                        <a:noFill/>
                        <a:latin typeface="Arial"/>
                        <a:ea typeface="Arial"/>
                        <a:cs typeface="Aria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AFFF"/>
                    </a:solidFill>
                  </a:tcPr>
                </a:tc>
              </a:tr>
            </a:tbl>
          </a:graphicData>
        </a:graphic>
      </p:graphicFrame>
      <p:sp>
        <p:nvSpPr>
          <p:cNvPr id="8" name="Line 11"/>
          <p:cNvSpPr>
            <a:spLocks noChangeShapeType="1"/>
          </p:cNvSpPr>
          <p:nvPr/>
        </p:nvSpPr>
        <p:spPr bwMode="auto">
          <a:xfrm rot="10800000" flipH="1">
            <a:off x="1247982" y="2996284"/>
            <a:ext cx="0" cy="287337"/>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graphicFrame>
        <p:nvGraphicFramePr>
          <p:cNvPr id="9" name="Tableau 8"/>
          <p:cNvGraphicFramePr>
            <a:graphicFrameLocks noGrp="1"/>
          </p:cNvGraphicFramePr>
          <p:nvPr>
            <p:extLst>
              <p:ext uri="{D42A27DB-BD31-4B8C-83A1-F6EECF244321}">
                <p14:modId xmlns:p14="http://schemas.microsoft.com/office/powerpoint/2010/main" val="285103380"/>
              </p:ext>
            </p:extLst>
          </p:nvPr>
        </p:nvGraphicFramePr>
        <p:xfrm>
          <a:off x="2843786" y="4148808"/>
          <a:ext cx="2016246" cy="493712"/>
        </p:xfrm>
        <a:graphic>
          <a:graphicData uri="http://schemas.openxmlformats.org/drawingml/2006/table">
            <a:tbl>
              <a:tblPr/>
              <a:tblGrid>
                <a:gridCol w="2016246"/>
              </a:tblGrid>
              <a:tr h="493712">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Radiative </a:t>
                      </a:r>
                      <a:r>
                        <a:rPr kumimoji="0" lang="fr-FR" sz="1400" b="0" i="0" u="none" strike="noStrike" cap="none" normalizeH="0" baseline="0" dirty="0" err="1">
                          <a:ln>
                            <a:noFill/>
                          </a:ln>
                          <a:solidFill>
                            <a:schemeClr val="tx1"/>
                          </a:solidFill>
                          <a:effectLst/>
                          <a:latin typeface="Arial" charset="0"/>
                          <a:ea typeface="ヒラギノ角ゴ ProN W3" charset="0"/>
                          <a:cs typeface="ヒラギノ角ゴ ProN W3" charset="0"/>
                          <a:sym typeface="Gill Sans" charset="0"/>
                        </a:rPr>
                        <a:t>transfer</a:t>
                      </a: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 codes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10" name="Tableau 9"/>
          <p:cNvGraphicFramePr>
            <a:graphicFrameLocks noGrp="1"/>
          </p:cNvGraphicFramePr>
          <p:nvPr>
            <p:extLst>
              <p:ext uri="{D42A27DB-BD31-4B8C-83A1-F6EECF244321}">
                <p14:modId xmlns:p14="http://schemas.microsoft.com/office/powerpoint/2010/main" val="1797682569"/>
              </p:ext>
            </p:extLst>
          </p:nvPr>
        </p:nvGraphicFramePr>
        <p:xfrm>
          <a:off x="5569402" y="2780384"/>
          <a:ext cx="1569426" cy="809625"/>
        </p:xfrm>
        <a:graphic>
          <a:graphicData uri="http://schemas.openxmlformats.org/drawingml/2006/table">
            <a:tbl>
              <a:tblPr/>
              <a:tblGrid>
                <a:gridCol w="1569426"/>
              </a:tblGrid>
              <a:tr h="80962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Simulation of </a:t>
                      </a:r>
                      <a:r>
                        <a:rPr kumimoji="0" lang="fr-FR" sz="1400" b="0" i="0" u="none" strike="noStrike" cap="none" normalizeH="0" baseline="0" dirty="0" err="1">
                          <a:ln>
                            <a:noFill/>
                          </a:ln>
                          <a:solidFill>
                            <a:schemeClr val="tx1"/>
                          </a:solidFill>
                          <a:effectLst/>
                          <a:latin typeface="Arial" charset="0"/>
                          <a:ea typeface="ヒラギノ角ゴ ProN W3" charset="0"/>
                          <a:cs typeface="ヒラギノ角ゴ ProN W3" charset="0"/>
                          <a:sym typeface="Gill Sans" charset="0"/>
                        </a:rPr>
                        <a:t>exoplanetary</a:t>
                      </a: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 </a:t>
                      </a:r>
                      <a:r>
                        <a:rPr kumimoji="0" lang="fr-FR" sz="1400" b="0" i="0" u="none" strike="noStrike" cap="none" normalizeH="0" baseline="0" dirty="0" err="1">
                          <a:ln>
                            <a:noFill/>
                          </a:ln>
                          <a:solidFill>
                            <a:schemeClr val="tx1"/>
                          </a:solidFill>
                          <a:effectLst/>
                          <a:latin typeface="Arial" charset="0"/>
                          <a:ea typeface="ヒラギノ角ゴ ProN W3" charset="0"/>
                          <a:cs typeface="ヒラギノ角ゴ ProN W3" charset="0"/>
                          <a:sym typeface="Gill Sans" charset="0"/>
                        </a:rPr>
                        <a:t>atmospheres</a:t>
                      </a:r>
                      <a:endPar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4148240325"/>
              </p:ext>
            </p:extLst>
          </p:nvPr>
        </p:nvGraphicFramePr>
        <p:xfrm>
          <a:off x="583408" y="2420268"/>
          <a:ext cx="1395847" cy="576064"/>
        </p:xfrm>
        <a:graphic>
          <a:graphicData uri="http://schemas.openxmlformats.org/drawingml/2006/table">
            <a:tbl>
              <a:tblPr firstRow="1" bandRow="1">
                <a:tableStyleId>{BC89EF96-8CEA-46FF-86C4-4CE0E7609802}</a:tableStyleId>
              </a:tblPr>
              <a:tblGrid>
                <a:gridCol w="1395847"/>
              </a:tblGrid>
              <a:tr h="576064">
                <a:tc>
                  <a:txBody>
                    <a:bodyPr/>
                    <a:lstStyle/>
                    <a:p>
                      <a:pPr marL="71755" marR="71755" algn="ctr">
                        <a:lnSpc>
                          <a:spcPct val="115000"/>
                        </a:lnSpc>
                        <a:spcBef>
                          <a:spcPts val="300"/>
                        </a:spcBef>
                        <a:spcAft>
                          <a:spcPts val="300"/>
                        </a:spcAft>
                      </a:pPr>
                      <a:r>
                        <a:rPr lang="fr-FR" sz="1400" b="0" kern="1200" dirty="0" err="1" smtClean="0">
                          <a:latin typeface="Arial"/>
                          <a:cs typeface="Arial"/>
                        </a:rPr>
                        <a:t>Laboratory</a:t>
                      </a:r>
                      <a:r>
                        <a:rPr lang="fr-FR" sz="1400" b="0" kern="1200" dirty="0" smtClean="0">
                          <a:latin typeface="Arial"/>
                          <a:cs typeface="Arial"/>
                        </a:rPr>
                        <a:t> </a:t>
                      </a:r>
                      <a:r>
                        <a:rPr lang="fr-FR" sz="1400" b="0" kern="1200" dirty="0" err="1" smtClean="0">
                          <a:latin typeface="Arial"/>
                          <a:cs typeface="Arial"/>
                        </a:rPr>
                        <a:t>experiments</a:t>
                      </a:r>
                      <a:endParaRPr lang="fr-FR" sz="1400" b="0" dirty="0">
                        <a:noFill/>
                        <a:latin typeface="Arial"/>
                        <a:ea typeface="Arial"/>
                        <a:cs typeface="Aria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AFFF"/>
                    </a:solidFill>
                  </a:tcPr>
                </a:tc>
              </a:tr>
            </a:tbl>
          </a:graphicData>
        </a:graphic>
      </p:graphicFrame>
      <p:graphicFrame>
        <p:nvGraphicFramePr>
          <p:cNvPr id="12" name="Tableau 11"/>
          <p:cNvGraphicFramePr>
            <a:graphicFrameLocks noGrp="1"/>
          </p:cNvGraphicFramePr>
          <p:nvPr>
            <p:extLst>
              <p:ext uri="{D42A27DB-BD31-4B8C-83A1-F6EECF244321}">
                <p14:modId xmlns:p14="http://schemas.microsoft.com/office/powerpoint/2010/main" val="4193300373"/>
              </p:ext>
            </p:extLst>
          </p:nvPr>
        </p:nvGraphicFramePr>
        <p:xfrm>
          <a:off x="5502611" y="5228729"/>
          <a:ext cx="1728192" cy="658198"/>
        </p:xfrm>
        <a:graphic>
          <a:graphicData uri="http://schemas.openxmlformats.org/drawingml/2006/table">
            <a:tbl>
              <a:tblPr firstRow="1" bandRow="1">
                <a:tableStyleId>{BC89EF96-8CEA-46FF-86C4-4CE0E7609802}</a:tableStyleId>
              </a:tblPr>
              <a:tblGrid>
                <a:gridCol w="1728192"/>
              </a:tblGrid>
              <a:tr h="658198">
                <a:tc>
                  <a:txBody>
                    <a:bodyPr/>
                    <a:lstStyle/>
                    <a:p>
                      <a:pPr marL="71755" marR="71755" algn="ctr">
                        <a:lnSpc>
                          <a:spcPct val="115000"/>
                        </a:lnSpc>
                        <a:spcBef>
                          <a:spcPts val="300"/>
                        </a:spcBef>
                        <a:spcAft>
                          <a:spcPts val="300"/>
                        </a:spcAft>
                      </a:pPr>
                      <a:r>
                        <a:rPr lang="fr-FR" sz="1400" b="0" kern="1200" dirty="0" smtClean="0">
                          <a:solidFill>
                            <a:schemeClr val="tx1"/>
                          </a:solidFill>
                          <a:latin typeface="Arial"/>
                          <a:ea typeface="+mn-ea"/>
                          <a:cs typeface="Arial"/>
                        </a:rPr>
                        <a:t>JWST </a:t>
                      </a:r>
                      <a:r>
                        <a:rPr lang="fr-FR" sz="1400" b="0" kern="1200" dirty="0" err="1" smtClean="0">
                          <a:solidFill>
                            <a:schemeClr val="tx1"/>
                          </a:solidFill>
                          <a:latin typeface="Arial"/>
                          <a:ea typeface="+mn-ea"/>
                          <a:cs typeface="Arial"/>
                        </a:rPr>
                        <a:t>s</a:t>
                      </a:r>
                      <a:r>
                        <a:rPr lang="fr-FR" sz="1400" b="0" kern="1200" dirty="0" err="1" smtClean="0">
                          <a:latin typeface="Arial"/>
                          <a:cs typeface="Arial"/>
                        </a:rPr>
                        <a:t>imulated</a:t>
                      </a:r>
                      <a:endParaRPr lang="fr-FR" sz="1400" b="0" kern="1200" dirty="0" smtClean="0">
                        <a:latin typeface="Arial"/>
                        <a:cs typeface="Arial"/>
                      </a:endParaRPr>
                    </a:p>
                    <a:p>
                      <a:pPr marL="71755" marR="71755" algn="ctr">
                        <a:lnSpc>
                          <a:spcPct val="115000"/>
                        </a:lnSpc>
                        <a:spcBef>
                          <a:spcPts val="300"/>
                        </a:spcBef>
                        <a:spcAft>
                          <a:spcPts val="300"/>
                        </a:spcAft>
                      </a:pPr>
                      <a:r>
                        <a:rPr lang="fr-FR" sz="1400" b="0" kern="1200" baseline="0" dirty="0" smtClean="0">
                          <a:latin typeface="Arial"/>
                          <a:cs typeface="Arial"/>
                        </a:rPr>
                        <a:t> d</a:t>
                      </a:r>
                      <a:r>
                        <a:rPr lang="fr-FR" sz="1400" b="0" kern="1200" dirty="0" smtClean="0">
                          <a:latin typeface="Arial"/>
                          <a:cs typeface="Arial"/>
                        </a:rPr>
                        <a:t>ata</a:t>
                      </a:r>
                      <a:r>
                        <a:rPr lang="fr-FR" sz="1400" b="0" kern="1200" baseline="0" dirty="0" smtClean="0">
                          <a:latin typeface="Arial"/>
                          <a:cs typeface="Arial"/>
                        </a:rPr>
                        <a:t> </a:t>
                      </a:r>
                      <a:r>
                        <a:rPr lang="fr-FR" sz="1400" b="0" kern="1200" baseline="0" dirty="0" err="1" smtClean="0">
                          <a:latin typeface="Arial"/>
                          <a:cs typeface="Arial"/>
                        </a:rPr>
                        <a:t>processing</a:t>
                      </a:r>
                      <a:endParaRPr lang="fr-FR" sz="1400" b="0" dirty="0">
                        <a:noFill/>
                        <a:latin typeface="Arial"/>
                        <a:ea typeface="Arial"/>
                        <a:cs typeface="Aria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2046881157"/>
              </p:ext>
            </p:extLst>
          </p:nvPr>
        </p:nvGraphicFramePr>
        <p:xfrm>
          <a:off x="2311851" y="1354097"/>
          <a:ext cx="1263162" cy="562735"/>
        </p:xfrm>
        <a:graphic>
          <a:graphicData uri="http://schemas.openxmlformats.org/drawingml/2006/table">
            <a:tbl>
              <a:tblPr/>
              <a:tblGrid>
                <a:gridCol w="1263162"/>
              </a:tblGrid>
              <a:tr h="56273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err="1">
                          <a:ln>
                            <a:noFill/>
                          </a:ln>
                          <a:solidFill>
                            <a:schemeClr val="tx1"/>
                          </a:solidFill>
                          <a:effectLst/>
                          <a:latin typeface="Arial" charset="0"/>
                          <a:ea typeface="ヒラギノ角ゴ ProN W3" charset="0"/>
                          <a:cs typeface="ヒラギノ角ゴ ProN W3" charset="0"/>
                          <a:sym typeface="Gill Sans" charset="0"/>
                        </a:rPr>
                        <a:t>Pre</a:t>
                      </a: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-JWST </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data</a:t>
                      </a:r>
                      <a:endPar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4" name="Line 11"/>
          <p:cNvSpPr>
            <a:spLocks noChangeShapeType="1"/>
          </p:cNvSpPr>
          <p:nvPr/>
        </p:nvSpPr>
        <p:spPr bwMode="auto">
          <a:xfrm rot="10800000" flipV="1">
            <a:off x="3774305" y="4725071"/>
            <a:ext cx="0" cy="360363"/>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15" name="Line 11"/>
          <p:cNvSpPr>
            <a:spLocks noChangeShapeType="1"/>
          </p:cNvSpPr>
          <p:nvPr/>
        </p:nvSpPr>
        <p:spPr bwMode="auto">
          <a:xfrm rot="10800000">
            <a:off x="6300628" y="3643983"/>
            <a:ext cx="0" cy="288925"/>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16" name="Line 11"/>
          <p:cNvSpPr>
            <a:spLocks noChangeShapeType="1"/>
          </p:cNvSpPr>
          <p:nvPr/>
        </p:nvSpPr>
        <p:spPr bwMode="auto">
          <a:xfrm rot="10800000" flipH="1" flipV="1">
            <a:off x="1247982" y="3717009"/>
            <a:ext cx="0" cy="433387"/>
          </a:xfrm>
          <a:prstGeom prst="line">
            <a:avLst/>
          </a:prstGeom>
          <a:noFill/>
          <a:ln w="38100" cmpd="sng">
            <a:solidFill>
              <a:schemeClr val="tx1"/>
            </a:solidFill>
            <a:miter lim="800000"/>
            <a:headEnd type="stealth" w="lg" len="lg"/>
            <a:tailEnd type="stealth" w="lg" len="lg"/>
          </a:ln>
          <a:extLst>
            <a:ext uri="{909E8E84-426E-40dd-AFC4-6F175D3DCCD1}">
              <a14:hiddenFill xmlns:a14="http://schemas.microsoft.com/office/drawing/2010/main">
                <a:noFill/>
              </a14:hiddenFill>
            </a:ext>
          </a:extLst>
        </p:spPr>
        <p:txBody>
          <a:bodyPr lIns="0" tIns="0" rIns="0" bIns="0"/>
          <a:lstStyle/>
          <a:p>
            <a:pPr>
              <a:defRPr/>
            </a:pPr>
            <a:endParaRPr lang="en-GB" sz="1400">
              <a:ln>
                <a:solidFill>
                  <a:srgbClr val="000000"/>
                </a:solidFill>
              </a:ln>
              <a:latin typeface="Arial"/>
              <a:cs typeface="Arial"/>
            </a:endParaRPr>
          </a:p>
        </p:txBody>
      </p:sp>
      <p:graphicFrame>
        <p:nvGraphicFramePr>
          <p:cNvPr id="17" name="Tableau 16"/>
          <p:cNvGraphicFramePr>
            <a:graphicFrameLocks noGrp="1"/>
          </p:cNvGraphicFramePr>
          <p:nvPr>
            <p:extLst>
              <p:ext uri="{D42A27DB-BD31-4B8C-83A1-F6EECF244321}">
                <p14:modId xmlns:p14="http://schemas.microsoft.com/office/powerpoint/2010/main" val="84964418"/>
              </p:ext>
            </p:extLst>
          </p:nvPr>
        </p:nvGraphicFramePr>
        <p:xfrm>
          <a:off x="1713974" y="5876009"/>
          <a:ext cx="810358" cy="377825"/>
        </p:xfrm>
        <a:graphic>
          <a:graphicData uri="http://schemas.openxmlformats.org/drawingml/2006/table">
            <a:tbl>
              <a:tblPr/>
              <a:tblGrid>
                <a:gridCol w="810358"/>
              </a:tblGrid>
              <a:tr h="37782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WP3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graphicFrame>
        <p:nvGraphicFramePr>
          <p:cNvPr id="18" name="Tableau 17"/>
          <p:cNvGraphicFramePr>
            <a:graphicFrameLocks noGrp="1"/>
          </p:cNvGraphicFramePr>
          <p:nvPr>
            <p:extLst>
              <p:ext uri="{D42A27DB-BD31-4B8C-83A1-F6EECF244321}">
                <p14:modId xmlns:p14="http://schemas.microsoft.com/office/powerpoint/2010/main" val="854094488"/>
              </p:ext>
            </p:extLst>
          </p:nvPr>
        </p:nvGraphicFramePr>
        <p:xfrm>
          <a:off x="739494" y="5885534"/>
          <a:ext cx="810357" cy="377825"/>
        </p:xfrm>
        <a:graphic>
          <a:graphicData uri="http://schemas.openxmlformats.org/drawingml/2006/table">
            <a:tbl>
              <a:tblPr/>
              <a:tblGrid>
                <a:gridCol w="810357"/>
              </a:tblGrid>
              <a:tr h="37782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WP2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graphicFrame>
        <p:nvGraphicFramePr>
          <p:cNvPr id="19" name="Tableau 18"/>
          <p:cNvGraphicFramePr>
            <a:graphicFrameLocks noGrp="1"/>
          </p:cNvGraphicFramePr>
          <p:nvPr>
            <p:extLst>
              <p:ext uri="{D42A27DB-BD31-4B8C-83A1-F6EECF244321}">
                <p14:modId xmlns:p14="http://schemas.microsoft.com/office/powerpoint/2010/main" val="1198025573"/>
              </p:ext>
            </p:extLst>
          </p:nvPr>
        </p:nvGraphicFramePr>
        <p:xfrm>
          <a:off x="2644494" y="5876009"/>
          <a:ext cx="810357" cy="377825"/>
        </p:xfrm>
        <a:graphic>
          <a:graphicData uri="http://schemas.openxmlformats.org/drawingml/2006/table">
            <a:tbl>
              <a:tblPr/>
              <a:tblGrid>
                <a:gridCol w="810357"/>
              </a:tblGrid>
              <a:tr h="37782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WP4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AFFF"/>
                    </a:solidFill>
                  </a:tcPr>
                </a:tc>
              </a:tr>
            </a:tbl>
          </a:graphicData>
        </a:graphic>
      </p:graphicFrame>
      <p:sp>
        <p:nvSpPr>
          <p:cNvPr id="20" name="Line 11"/>
          <p:cNvSpPr>
            <a:spLocks noChangeShapeType="1"/>
          </p:cNvSpPr>
          <p:nvPr/>
        </p:nvSpPr>
        <p:spPr bwMode="auto">
          <a:xfrm rot="10800000" flipH="1">
            <a:off x="2179967" y="4365104"/>
            <a:ext cx="591833" cy="1191"/>
          </a:xfrm>
          <a:prstGeom prst="line">
            <a:avLst/>
          </a:prstGeom>
          <a:noFill/>
          <a:ln w="38100" cmpd="sng">
            <a:solidFill>
              <a:schemeClr val="tx1"/>
            </a:solidFill>
            <a:miter lim="800000"/>
            <a:headEnd type="stealth" w="lg" len="lg"/>
            <a:tailEnd type="stealth" w="lg" len="lg"/>
          </a:ln>
          <a:extLst>
            <a:ext uri="{909E8E84-426E-40dd-AFC4-6F175D3DCCD1}">
              <a14:hiddenFill xmlns:a14="http://schemas.microsoft.com/office/drawing/2010/main">
                <a:noFill/>
              </a14:hiddenFill>
            </a:ext>
          </a:extLst>
        </p:spPr>
        <p:txBody>
          <a:bodyPr lIns="0" tIns="0" rIns="0" bIns="0"/>
          <a:lstStyle/>
          <a:p>
            <a:pPr>
              <a:defRPr/>
            </a:pPr>
            <a:endParaRPr lang="en-GB" sz="1400">
              <a:ln>
                <a:solidFill>
                  <a:srgbClr val="000000"/>
                </a:solidFill>
              </a:ln>
              <a:latin typeface="Arial"/>
              <a:cs typeface="Arial"/>
            </a:endParaRPr>
          </a:p>
        </p:txBody>
      </p:sp>
      <p:sp>
        <p:nvSpPr>
          <p:cNvPr id="21" name="Line 11"/>
          <p:cNvSpPr>
            <a:spLocks noChangeShapeType="1"/>
          </p:cNvSpPr>
          <p:nvPr/>
        </p:nvSpPr>
        <p:spPr bwMode="auto">
          <a:xfrm rot="10800000" flipH="1" flipV="1">
            <a:off x="2045151" y="2708945"/>
            <a:ext cx="798635" cy="431800"/>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graphicFrame>
        <p:nvGraphicFramePr>
          <p:cNvPr id="22" name="Tableau 21"/>
          <p:cNvGraphicFramePr>
            <a:graphicFrameLocks noGrp="1"/>
          </p:cNvGraphicFramePr>
          <p:nvPr>
            <p:extLst>
              <p:ext uri="{D42A27DB-BD31-4B8C-83A1-F6EECF244321}">
                <p14:modId xmlns:p14="http://schemas.microsoft.com/office/powerpoint/2010/main" val="616810449"/>
              </p:ext>
            </p:extLst>
          </p:nvPr>
        </p:nvGraphicFramePr>
        <p:xfrm>
          <a:off x="5436051" y="4004346"/>
          <a:ext cx="1822938" cy="809625"/>
        </p:xfrm>
        <a:graphic>
          <a:graphicData uri="http://schemas.openxmlformats.org/drawingml/2006/table">
            <a:tbl>
              <a:tblPr/>
              <a:tblGrid>
                <a:gridCol w="1822938"/>
              </a:tblGrid>
              <a:tr h="80962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Simulations of JWST </a:t>
                      </a: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observations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sp>
        <p:nvSpPr>
          <p:cNvPr id="23" name="Line 11"/>
          <p:cNvSpPr>
            <a:spLocks noChangeShapeType="1"/>
          </p:cNvSpPr>
          <p:nvPr/>
        </p:nvSpPr>
        <p:spPr bwMode="auto">
          <a:xfrm rot="10800000" flipV="1">
            <a:off x="2112559" y="3285208"/>
            <a:ext cx="797169" cy="215900"/>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24" name="Line 11"/>
          <p:cNvSpPr>
            <a:spLocks noChangeShapeType="1"/>
          </p:cNvSpPr>
          <p:nvPr/>
        </p:nvSpPr>
        <p:spPr bwMode="auto">
          <a:xfrm rot="10800000" flipV="1">
            <a:off x="4932040" y="4365104"/>
            <a:ext cx="404650" cy="0"/>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graphicFrame>
        <p:nvGraphicFramePr>
          <p:cNvPr id="25" name="Tableau 24"/>
          <p:cNvGraphicFramePr>
            <a:graphicFrameLocks noGrp="1"/>
          </p:cNvGraphicFramePr>
          <p:nvPr>
            <p:extLst>
              <p:ext uri="{D42A27DB-BD31-4B8C-83A1-F6EECF244321}">
                <p14:modId xmlns:p14="http://schemas.microsoft.com/office/powerpoint/2010/main" val="2797330540"/>
              </p:ext>
            </p:extLst>
          </p:nvPr>
        </p:nvGraphicFramePr>
        <p:xfrm>
          <a:off x="395536" y="1556172"/>
          <a:ext cx="1800200" cy="576064"/>
        </p:xfrm>
        <a:graphic>
          <a:graphicData uri="http://schemas.openxmlformats.org/drawingml/2006/table">
            <a:tbl>
              <a:tblPr firstRow="1" bandRow="1">
                <a:tableStyleId>{BC89EF96-8CEA-46FF-86C4-4CE0E7609802}</a:tableStyleId>
              </a:tblPr>
              <a:tblGrid>
                <a:gridCol w="1800200"/>
              </a:tblGrid>
              <a:tr h="576064">
                <a:tc>
                  <a:txBody>
                    <a:bodyPr/>
                    <a:lstStyle/>
                    <a:p>
                      <a:pPr marL="71755" marR="71755" algn="ctr">
                        <a:lnSpc>
                          <a:spcPct val="115000"/>
                        </a:lnSpc>
                        <a:spcBef>
                          <a:spcPts val="300"/>
                        </a:spcBef>
                        <a:spcAft>
                          <a:spcPts val="300"/>
                        </a:spcAft>
                      </a:pPr>
                      <a:r>
                        <a:rPr lang="fr-FR" sz="1400" b="0" kern="1200" dirty="0" err="1" smtClean="0">
                          <a:latin typeface="Arial"/>
                          <a:cs typeface="Arial"/>
                        </a:rPr>
                        <a:t>Extraterrestrial</a:t>
                      </a:r>
                      <a:r>
                        <a:rPr lang="fr-FR" sz="1400" b="0" kern="1200" dirty="0" smtClean="0">
                          <a:latin typeface="Arial"/>
                          <a:cs typeface="Arial"/>
                        </a:rPr>
                        <a:t> </a:t>
                      </a:r>
                      <a:r>
                        <a:rPr lang="fr-FR" sz="1400" b="0" kern="1200" dirty="0" err="1" smtClean="0">
                          <a:latin typeface="Arial"/>
                          <a:cs typeface="Arial"/>
                        </a:rPr>
                        <a:t>material</a:t>
                      </a:r>
                      <a:r>
                        <a:rPr lang="fr-FR" sz="1400" b="0" kern="1200" dirty="0" smtClean="0">
                          <a:latin typeface="Arial"/>
                          <a:cs typeface="Arial"/>
                        </a:rPr>
                        <a:t> /</a:t>
                      </a:r>
                      <a:r>
                        <a:rPr lang="fr-FR" sz="1400" b="0" kern="1200" baseline="0" dirty="0" smtClean="0">
                          <a:latin typeface="Arial"/>
                          <a:cs typeface="Arial"/>
                        </a:rPr>
                        <a:t> </a:t>
                      </a:r>
                      <a:r>
                        <a:rPr lang="fr-FR" sz="1400" b="0" kern="1200" dirty="0" smtClean="0">
                          <a:latin typeface="Arial"/>
                          <a:cs typeface="Arial"/>
                        </a:rPr>
                        <a:t>analogues</a:t>
                      </a:r>
                      <a:endParaRPr lang="fr-FR" sz="1400" b="0" dirty="0">
                        <a:noFill/>
                        <a:latin typeface="Arial"/>
                        <a:ea typeface="Arial"/>
                        <a:cs typeface="Aria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AFFF"/>
                    </a:solidFill>
                  </a:tcPr>
                </a:tc>
              </a:tr>
            </a:tbl>
          </a:graphicData>
        </a:graphic>
      </p:graphicFrame>
      <p:sp>
        <p:nvSpPr>
          <p:cNvPr id="26" name="Line 11"/>
          <p:cNvSpPr>
            <a:spLocks noChangeShapeType="1"/>
          </p:cNvSpPr>
          <p:nvPr/>
        </p:nvSpPr>
        <p:spPr bwMode="auto">
          <a:xfrm rot="10800000" flipH="1">
            <a:off x="1247982" y="2132684"/>
            <a:ext cx="0" cy="287337"/>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27" name="Line 11"/>
          <p:cNvSpPr>
            <a:spLocks noChangeShapeType="1"/>
          </p:cNvSpPr>
          <p:nvPr/>
        </p:nvSpPr>
        <p:spPr bwMode="auto">
          <a:xfrm rot="10800000" flipH="1" flipV="1">
            <a:off x="3774305" y="3572546"/>
            <a:ext cx="0" cy="504825"/>
          </a:xfrm>
          <a:prstGeom prst="line">
            <a:avLst/>
          </a:prstGeom>
          <a:noFill/>
          <a:ln w="38100" cmpd="sng">
            <a:solidFill>
              <a:schemeClr val="tx1"/>
            </a:solidFill>
            <a:miter lim="800000"/>
            <a:headEnd type="stealth" w="lg" len="lg"/>
            <a:tailEnd type="stealth" w="lg" len="lg"/>
          </a:ln>
          <a:extLst>
            <a:ext uri="{909E8E84-426E-40dd-AFC4-6F175D3DCCD1}">
              <a14:hiddenFill xmlns:a14="http://schemas.microsoft.com/office/drawing/2010/main">
                <a:noFill/>
              </a14:hiddenFill>
            </a:ext>
          </a:extLst>
        </p:spPr>
        <p:txBody>
          <a:bodyPr lIns="0" tIns="0" rIns="0" bIns="0"/>
          <a:lstStyle/>
          <a:p>
            <a:pPr>
              <a:defRPr/>
            </a:pPr>
            <a:endParaRPr lang="en-GB" sz="1400">
              <a:ln>
                <a:solidFill>
                  <a:srgbClr val="000000"/>
                </a:solidFill>
              </a:ln>
              <a:latin typeface="Arial"/>
              <a:cs typeface="Arial"/>
            </a:endParaRPr>
          </a:p>
        </p:txBody>
      </p:sp>
      <p:graphicFrame>
        <p:nvGraphicFramePr>
          <p:cNvPr id="28" name="Tableau 27"/>
          <p:cNvGraphicFramePr>
            <a:graphicFrameLocks noGrp="1"/>
          </p:cNvGraphicFramePr>
          <p:nvPr>
            <p:extLst>
              <p:ext uri="{D42A27DB-BD31-4B8C-83A1-F6EECF244321}">
                <p14:modId xmlns:p14="http://schemas.microsoft.com/office/powerpoint/2010/main" val="3710295379"/>
              </p:ext>
            </p:extLst>
          </p:nvPr>
        </p:nvGraphicFramePr>
        <p:xfrm>
          <a:off x="2843786" y="5156871"/>
          <a:ext cx="2088254" cy="492125"/>
        </p:xfrm>
        <a:graphic>
          <a:graphicData uri="http://schemas.openxmlformats.org/drawingml/2006/table">
            <a:tbl>
              <a:tblPr/>
              <a:tblGrid>
                <a:gridCol w="2088254"/>
              </a:tblGrid>
              <a:tr h="492125">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Gill Sans" charset="0"/>
                        </a:rPr>
                        <a:t>Geometry</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 and </a:t>
                      </a:r>
                      <a:r>
                        <a:rPr kumimoji="0" lang="fr-FR" sz="1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Gill Sans" charset="0"/>
                        </a:rPr>
                        <a:t>chemical</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 structure </a:t>
                      </a: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of </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PDR &amp; </a:t>
                      </a:r>
                      <a:r>
                        <a:rPr kumimoji="0" lang="fr-FR" sz="1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Gill Sans" charset="0"/>
                        </a:rPr>
                        <a:t>disks</a:t>
                      </a:r>
                      <a:endPar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29" name="Line 11"/>
          <p:cNvSpPr>
            <a:spLocks noChangeShapeType="1"/>
          </p:cNvSpPr>
          <p:nvPr/>
        </p:nvSpPr>
        <p:spPr bwMode="auto">
          <a:xfrm rot="10800000" flipH="1" flipV="1">
            <a:off x="4637416" y="3212182"/>
            <a:ext cx="798679" cy="793"/>
          </a:xfrm>
          <a:prstGeom prst="line">
            <a:avLst/>
          </a:prstGeom>
          <a:noFill/>
          <a:ln w="38100" cmpd="sng">
            <a:solidFill>
              <a:schemeClr val="tx1"/>
            </a:solidFill>
            <a:miter lim="800000"/>
            <a:headEnd type="stealth" w="lg" len="lg"/>
            <a:tailEnd type="stealth" w="lg" len="lg"/>
          </a:ln>
          <a:extLst>
            <a:ext uri="{909E8E84-426E-40dd-AFC4-6F175D3DCCD1}">
              <a14:hiddenFill xmlns:a14="http://schemas.microsoft.com/office/drawing/2010/main">
                <a:noFill/>
              </a14:hiddenFill>
            </a:ext>
          </a:extLst>
        </p:spPr>
        <p:txBody>
          <a:bodyPr lIns="0" tIns="0" rIns="0" bIns="0"/>
          <a:lstStyle/>
          <a:p>
            <a:pPr>
              <a:defRPr/>
            </a:pPr>
            <a:endParaRPr lang="en-GB" sz="1400">
              <a:ln>
                <a:solidFill>
                  <a:srgbClr val="000000"/>
                </a:solidFill>
              </a:ln>
              <a:latin typeface="Arial"/>
              <a:cs typeface="Arial"/>
            </a:endParaRPr>
          </a:p>
        </p:txBody>
      </p:sp>
      <p:sp>
        <p:nvSpPr>
          <p:cNvPr id="30" name="Line 11"/>
          <p:cNvSpPr>
            <a:spLocks noChangeShapeType="1"/>
          </p:cNvSpPr>
          <p:nvPr/>
        </p:nvSpPr>
        <p:spPr bwMode="auto">
          <a:xfrm rot="10800000" flipH="1">
            <a:off x="6366571" y="4869534"/>
            <a:ext cx="0" cy="287337"/>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graphicFrame>
        <p:nvGraphicFramePr>
          <p:cNvPr id="31" name="Tableau 30"/>
          <p:cNvGraphicFramePr>
            <a:graphicFrameLocks noGrp="1"/>
          </p:cNvGraphicFramePr>
          <p:nvPr>
            <p:extLst>
              <p:ext uri="{D42A27DB-BD31-4B8C-83A1-F6EECF244321}">
                <p14:modId xmlns:p14="http://schemas.microsoft.com/office/powerpoint/2010/main" val="1604196653"/>
              </p:ext>
            </p:extLst>
          </p:nvPr>
        </p:nvGraphicFramePr>
        <p:xfrm>
          <a:off x="2976290" y="2996332"/>
          <a:ext cx="1620180" cy="504056"/>
        </p:xfrm>
        <a:graphic>
          <a:graphicData uri="http://schemas.openxmlformats.org/drawingml/2006/table">
            <a:tbl>
              <a:tblPr firstRow="1" bandRow="1">
                <a:tableStyleId>{BC89EF96-8CEA-46FF-86C4-4CE0E7609802}</a:tableStyleId>
              </a:tblPr>
              <a:tblGrid>
                <a:gridCol w="1620180"/>
              </a:tblGrid>
              <a:tr h="504056">
                <a:tc>
                  <a:txBody>
                    <a:bodyPr/>
                    <a:lstStyle/>
                    <a:p>
                      <a:pPr marL="71755" marR="71755" algn="ctr">
                        <a:lnSpc>
                          <a:spcPct val="115000"/>
                        </a:lnSpc>
                        <a:spcBef>
                          <a:spcPts val="300"/>
                        </a:spcBef>
                        <a:spcAft>
                          <a:spcPts val="300"/>
                        </a:spcAft>
                      </a:pPr>
                      <a:r>
                        <a:rPr lang="fr-FR" sz="1400" b="0" kern="1200" dirty="0" smtClean="0">
                          <a:latin typeface="+mj-lt"/>
                        </a:rPr>
                        <a:t>Data</a:t>
                      </a:r>
                      <a:r>
                        <a:rPr lang="fr-FR" sz="1400" b="0" kern="1200" baseline="0" dirty="0" smtClean="0">
                          <a:latin typeface="+mj-lt"/>
                        </a:rPr>
                        <a:t> </a:t>
                      </a:r>
                      <a:r>
                        <a:rPr lang="fr-FR" sz="1400" b="0" kern="1200" baseline="0" dirty="0" err="1" smtClean="0">
                          <a:latin typeface="+mj-lt"/>
                        </a:rPr>
                        <a:t>analysis</a:t>
                      </a:r>
                      <a:r>
                        <a:rPr lang="fr-FR" sz="1400" b="0" kern="1200" dirty="0" err="1" smtClean="0">
                          <a:noFill/>
                          <a:latin typeface="+mj-lt"/>
                          <a:ea typeface="Arial"/>
                          <a:cs typeface="Arial"/>
                        </a:rPr>
                        <a:t>N</a:t>
                      </a:r>
                      <a:endParaRPr lang="fr-FR" sz="1400" b="0" dirty="0">
                        <a:noFill/>
                        <a:latin typeface="+mj-lt"/>
                        <a:ea typeface="Arial"/>
                        <a:cs typeface="Arial"/>
                      </a:endParaRPr>
                    </a:p>
                  </a:txBody>
                  <a:tcPr marL="0" marR="0" marT="0" marB="0" anchor="ctr">
                    <a:lnL w="57150" cap="flat" cmpd="sng" algn="ctr">
                      <a:solidFill>
                        <a:srgbClr val="CCFFCC"/>
                      </a:solidFill>
                      <a:prstDash val="solid"/>
                      <a:round/>
                      <a:headEnd type="none" w="med" len="med"/>
                      <a:tailEnd type="none" w="med" len="med"/>
                    </a:lnL>
                    <a:lnR w="57150" cap="flat" cmpd="sng" algn="ctr">
                      <a:solidFill>
                        <a:srgbClr val="CCFFCC"/>
                      </a:solidFill>
                      <a:prstDash val="solid"/>
                      <a:round/>
                      <a:headEnd type="none" w="med" len="med"/>
                      <a:tailEnd type="none" w="med" len="med"/>
                    </a:lnR>
                    <a:lnT w="57150" cap="flat" cmpd="sng" algn="ctr">
                      <a:solidFill>
                        <a:srgbClr val="CCFFCC"/>
                      </a:solidFill>
                      <a:prstDash val="solid"/>
                      <a:round/>
                      <a:headEnd type="none" w="med" len="med"/>
                      <a:tailEnd type="none" w="med" len="med"/>
                    </a:lnT>
                    <a:lnB w="57150" cap="flat" cmpd="sng" algn="ctr">
                      <a:solidFill>
                        <a:srgbClr val="CCFFCC"/>
                      </a:solidFill>
                      <a:prstDash val="solid"/>
                      <a:round/>
                      <a:headEnd type="none" w="med" len="med"/>
                      <a:tailEnd type="none" w="med" len="med"/>
                    </a:lnB>
                    <a:pattFill prst="wdDnDiag">
                      <a:fgClr>
                        <a:srgbClr val="FFAFFF"/>
                      </a:fgClr>
                      <a:bgClr>
                        <a:srgbClr val="FFFF00"/>
                      </a:bgClr>
                    </a:pattFill>
                  </a:tcPr>
                </a:tc>
              </a:tr>
            </a:tbl>
          </a:graphicData>
        </a:graphic>
      </p:graphicFrame>
      <p:sp>
        <p:nvSpPr>
          <p:cNvPr id="32" name="Line 11"/>
          <p:cNvSpPr>
            <a:spLocks noChangeShapeType="1"/>
          </p:cNvSpPr>
          <p:nvPr/>
        </p:nvSpPr>
        <p:spPr bwMode="auto">
          <a:xfrm rot="10800000">
            <a:off x="2975671" y="1988220"/>
            <a:ext cx="332642" cy="863600"/>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33" name="Forme libre 16"/>
          <p:cNvSpPr>
            <a:spLocks/>
          </p:cNvSpPr>
          <p:nvPr/>
        </p:nvSpPr>
        <p:spPr bwMode="auto">
          <a:xfrm>
            <a:off x="8283294" y="2851820"/>
            <a:ext cx="674077" cy="560388"/>
          </a:xfrm>
          <a:custGeom>
            <a:avLst/>
            <a:gdLst>
              <a:gd name="T0" fmla="*/ 0 w 279400"/>
              <a:gd name="T1" fmla="*/ 0 h 584200"/>
              <a:gd name="T2" fmla="*/ 34091319 w 279400"/>
              <a:gd name="T3" fmla="*/ 473848 h 584200"/>
              <a:gd name="T4" fmla="*/ 0 60000 65536"/>
              <a:gd name="T5" fmla="*/ 0 60000 65536"/>
            </a:gdLst>
            <a:ahLst/>
            <a:cxnLst>
              <a:cxn ang="T4">
                <a:pos x="T0" y="T1"/>
              </a:cxn>
              <a:cxn ang="T5">
                <a:pos x="T2" y="T3"/>
              </a:cxn>
            </a:cxnLst>
            <a:rect l="0" t="0" r="r" b="b"/>
            <a:pathLst>
              <a:path w="279400" h="584200">
                <a:moveTo>
                  <a:pt x="0" y="0"/>
                </a:moveTo>
                <a:lnTo>
                  <a:pt x="279400" y="584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GB" sz="1400">
              <a:latin typeface="Arial"/>
              <a:cs typeface="Arial"/>
            </a:endParaRPr>
          </a:p>
        </p:txBody>
      </p:sp>
      <p:graphicFrame>
        <p:nvGraphicFramePr>
          <p:cNvPr id="34" name="Tableau 33"/>
          <p:cNvGraphicFramePr>
            <a:graphicFrameLocks noGrp="1"/>
          </p:cNvGraphicFramePr>
          <p:nvPr>
            <p:extLst>
              <p:ext uri="{D42A27DB-BD31-4B8C-83A1-F6EECF244321}">
                <p14:modId xmlns:p14="http://schemas.microsoft.com/office/powerpoint/2010/main" val="2157295559"/>
              </p:ext>
            </p:extLst>
          </p:nvPr>
        </p:nvGraphicFramePr>
        <p:xfrm>
          <a:off x="5502611" y="1340297"/>
          <a:ext cx="1661723" cy="504056"/>
        </p:xfrm>
        <a:graphic>
          <a:graphicData uri="http://schemas.openxmlformats.org/drawingml/2006/table">
            <a:tbl>
              <a:tblPr firstRow="1" bandRow="1">
                <a:tableStyleId>{BC89EF96-8CEA-46FF-86C4-4CE0E7609802}</a:tableStyleId>
              </a:tblPr>
              <a:tblGrid>
                <a:gridCol w="1661723"/>
              </a:tblGrid>
              <a:tr h="504056">
                <a:tc>
                  <a:txBody>
                    <a:bodyPr/>
                    <a:lstStyle/>
                    <a:p>
                      <a:pPr marL="71755" marR="71755" algn="ctr">
                        <a:lnSpc>
                          <a:spcPct val="115000"/>
                        </a:lnSpc>
                        <a:spcBef>
                          <a:spcPts val="300"/>
                        </a:spcBef>
                        <a:spcAft>
                          <a:spcPts val="300"/>
                        </a:spcAft>
                      </a:pPr>
                      <a:r>
                        <a:rPr lang="fr-FR" sz="1400" b="0" kern="1200" dirty="0" smtClean="0">
                          <a:latin typeface="Arial"/>
                          <a:cs typeface="Arial"/>
                        </a:rPr>
                        <a:t>JWST </a:t>
                      </a:r>
                      <a:r>
                        <a:rPr lang="fr-FR" sz="1400" b="0" kern="1200" dirty="0" err="1" smtClean="0">
                          <a:latin typeface="Arial"/>
                          <a:cs typeface="Arial"/>
                        </a:rPr>
                        <a:t>proposals</a:t>
                      </a:r>
                      <a:endParaRPr lang="fr-FR" sz="1400" b="0" dirty="0">
                        <a:noFill/>
                        <a:latin typeface="Arial"/>
                        <a:ea typeface="Arial"/>
                        <a:cs typeface="Arial"/>
                      </a:endParaRPr>
                    </a:p>
                  </a:txBody>
                  <a:tcPr marL="0" marR="0" marT="0" marB="0" anchor="ctr">
                    <a:lnL w="57150" cap="flat" cmpd="sng" algn="ctr">
                      <a:solidFill>
                        <a:srgbClr val="CCFFCC"/>
                      </a:solidFill>
                      <a:prstDash val="solid"/>
                      <a:round/>
                      <a:headEnd type="none" w="med" len="med"/>
                      <a:tailEnd type="none" w="med" len="med"/>
                    </a:lnL>
                    <a:lnR w="57150" cap="flat" cmpd="sng" algn="ctr">
                      <a:solidFill>
                        <a:srgbClr val="CCFFCC"/>
                      </a:solidFill>
                      <a:prstDash val="solid"/>
                      <a:round/>
                      <a:headEnd type="none" w="med" len="med"/>
                      <a:tailEnd type="none" w="med" len="med"/>
                    </a:lnR>
                    <a:lnT w="57150" cap="flat" cmpd="sng" algn="ctr">
                      <a:solidFill>
                        <a:srgbClr val="CCFFCC"/>
                      </a:solidFill>
                      <a:prstDash val="solid"/>
                      <a:round/>
                      <a:headEnd type="none" w="med" len="med"/>
                      <a:tailEnd type="none" w="med" len="med"/>
                    </a:lnT>
                    <a:lnB w="57150" cap="flat" cmpd="sng" algn="ctr">
                      <a:solidFill>
                        <a:srgbClr val="CCFFCC"/>
                      </a:solidFill>
                      <a:prstDash val="solid"/>
                      <a:round/>
                      <a:headEnd type="none" w="med" len="med"/>
                      <a:tailEnd type="none" w="med" len="med"/>
                    </a:lnB>
                    <a:pattFill prst="wdDnDiag">
                      <a:fgClr>
                        <a:srgbClr val="FFAFFF"/>
                      </a:fgClr>
                      <a:bgClr>
                        <a:srgbClr val="FFFF00"/>
                      </a:bgClr>
                    </a:pattFill>
                  </a:tcPr>
                </a:tc>
              </a:tr>
            </a:tbl>
          </a:graphicData>
        </a:graphic>
      </p:graphicFrame>
      <p:sp>
        <p:nvSpPr>
          <p:cNvPr id="35" name="Line 11"/>
          <p:cNvSpPr>
            <a:spLocks noChangeShapeType="1"/>
          </p:cNvSpPr>
          <p:nvPr/>
        </p:nvSpPr>
        <p:spPr bwMode="auto">
          <a:xfrm rot="10800000">
            <a:off x="7232613" y="4364708"/>
            <a:ext cx="464527" cy="0"/>
          </a:xfrm>
          <a:prstGeom prst="line">
            <a:avLst/>
          </a:prstGeom>
          <a:noFill/>
          <a:ln w="38100">
            <a:solidFill>
              <a:schemeClr val="tx1"/>
            </a:solidFill>
            <a:miter lim="800000"/>
            <a:headEnd type="none"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36" name="Line 11"/>
          <p:cNvSpPr>
            <a:spLocks noChangeShapeType="1"/>
          </p:cNvSpPr>
          <p:nvPr/>
        </p:nvSpPr>
        <p:spPr bwMode="auto">
          <a:xfrm rot="10800000" flipH="1">
            <a:off x="7163740" y="1556420"/>
            <a:ext cx="530469" cy="0"/>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37" name="Line 11"/>
          <p:cNvSpPr>
            <a:spLocks noChangeShapeType="1"/>
          </p:cNvSpPr>
          <p:nvPr/>
        </p:nvSpPr>
        <p:spPr bwMode="auto">
          <a:xfrm rot="10800000" flipV="1">
            <a:off x="7695674" y="1556421"/>
            <a:ext cx="0" cy="3960813"/>
          </a:xfrm>
          <a:prstGeom prst="line">
            <a:avLst/>
          </a:prstGeom>
          <a:noFill/>
          <a:ln w="38100">
            <a:solidFill>
              <a:schemeClr val="tx1"/>
            </a:solidFill>
            <a:miter lim="800000"/>
            <a:headEnd type="none"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38" name="Line 11"/>
          <p:cNvSpPr>
            <a:spLocks noChangeShapeType="1"/>
          </p:cNvSpPr>
          <p:nvPr/>
        </p:nvSpPr>
        <p:spPr bwMode="auto">
          <a:xfrm rot="10800000" flipV="1">
            <a:off x="2178502" y="3643983"/>
            <a:ext cx="1329103" cy="433387"/>
          </a:xfrm>
          <a:prstGeom prst="line">
            <a:avLst/>
          </a:prstGeom>
          <a:noFill/>
          <a:ln w="38100" cmpd="sng">
            <a:solidFill>
              <a:schemeClr val="tx1"/>
            </a:solidFill>
            <a:miter lim="800000"/>
            <a:headEnd type="stealth" w="lg" len="lg"/>
            <a:tailEnd type="stealth" w="lg" len="lg"/>
          </a:ln>
          <a:extLst>
            <a:ext uri="{909E8E84-426E-40dd-AFC4-6F175D3DCCD1}">
              <a14:hiddenFill xmlns:a14="http://schemas.microsoft.com/office/drawing/2010/main">
                <a:noFill/>
              </a14:hiddenFill>
            </a:ext>
          </a:extLst>
        </p:spPr>
        <p:txBody>
          <a:bodyPr lIns="0" tIns="0" rIns="0" bIns="0"/>
          <a:lstStyle/>
          <a:p>
            <a:pPr>
              <a:defRPr/>
            </a:pPr>
            <a:endParaRPr lang="en-GB" sz="1400">
              <a:ln>
                <a:solidFill>
                  <a:srgbClr val="000000"/>
                </a:solidFill>
              </a:ln>
              <a:latin typeface="Arial"/>
              <a:cs typeface="Arial"/>
            </a:endParaRPr>
          </a:p>
        </p:txBody>
      </p:sp>
      <p:graphicFrame>
        <p:nvGraphicFramePr>
          <p:cNvPr id="39" name="Tableau 38"/>
          <p:cNvGraphicFramePr>
            <a:graphicFrameLocks noGrp="1"/>
          </p:cNvGraphicFramePr>
          <p:nvPr>
            <p:extLst>
              <p:ext uri="{D42A27DB-BD31-4B8C-83A1-F6EECF244321}">
                <p14:modId xmlns:p14="http://schemas.microsoft.com/office/powerpoint/2010/main" val="4037163321"/>
              </p:ext>
            </p:extLst>
          </p:nvPr>
        </p:nvGraphicFramePr>
        <p:xfrm>
          <a:off x="3706897" y="1205583"/>
          <a:ext cx="1441167" cy="711200"/>
        </p:xfrm>
        <a:graphic>
          <a:graphicData uri="http://schemas.openxmlformats.org/drawingml/2006/table">
            <a:tbl>
              <a:tblPr/>
              <a:tblGrid>
                <a:gridCol w="1441167"/>
              </a:tblGrid>
              <a:tr h="711200">
                <a:tc>
                  <a:txBody>
                    <a:bodyPr/>
                    <a:lstStyle/>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rPr>
                        <a:t>JWST </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data</a:t>
                      </a:r>
                    </a:p>
                    <a:p>
                      <a:pPr marL="71438" marR="0" lvl="0" indent="0" algn="ctr" defTabSz="457200" rtl="0" eaLnBrk="1" fontAlgn="base" latinLnBrk="0" hangingPunct="1">
                        <a:lnSpc>
                          <a:spcPct val="115000"/>
                        </a:lnSpc>
                        <a:spcBef>
                          <a:spcPts val="300"/>
                        </a:spcBef>
                        <a:spcAft>
                          <a:spcPts val="300"/>
                        </a:spcAft>
                        <a:buClrTx/>
                        <a:buSzTx/>
                        <a:buFontTx/>
                        <a:buNone/>
                        <a:tabLst/>
                      </a:pP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a:t>
                      </a:r>
                      <a:r>
                        <a:rPr kumimoji="0" lang="fr-FR" sz="1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Gill Sans" charset="0"/>
                        </a:rPr>
                        <a:t>from</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 </a:t>
                      </a:r>
                      <a:r>
                        <a:rPr kumimoji="0" lang="fr-FR" sz="1400" b="0" i="0" u="none" strike="noStrike" cap="none" normalizeH="0" baseline="0" dirty="0" err="1" smtClean="0">
                          <a:ln>
                            <a:noFill/>
                          </a:ln>
                          <a:solidFill>
                            <a:schemeClr val="tx1"/>
                          </a:solidFill>
                          <a:effectLst/>
                          <a:latin typeface="Arial" charset="0"/>
                          <a:ea typeface="ヒラギノ角ゴ ProN W3" charset="0"/>
                          <a:cs typeface="ヒラギノ角ゴ ProN W3" charset="0"/>
                          <a:sym typeface="Gill Sans" charset="0"/>
                        </a:rPr>
                        <a:t>mid</a:t>
                      </a:r>
                      <a:r>
                        <a:rPr kumimoji="0" lang="fr-FR" sz="1400" b="0" i="0" u="none" strike="noStrike" cap="none" normalizeH="0" baseline="0" dirty="0" smtClean="0">
                          <a:ln>
                            <a:noFill/>
                          </a:ln>
                          <a:solidFill>
                            <a:schemeClr val="tx1"/>
                          </a:solidFill>
                          <a:effectLst/>
                          <a:latin typeface="Arial" charset="0"/>
                          <a:ea typeface="ヒラギノ角ゴ ProN W3" charset="0"/>
                          <a:cs typeface="ヒラギノ角ゴ ProN W3" charset="0"/>
                          <a:sym typeface="Gill Sans" charset="0"/>
                        </a:rPr>
                        <a:t>- 2019) </a:t>
                      </a:r>
                      <a:endParaRPr kumimoji="0" lang="fr-FR" sz="1400" b="0" i="0" u="none" strike="noStrike" cap="none" normalizeH="0" baseline="0" dirty="0">
                        <a:ln>
                          <a:noFill/>
                        </a:ln>
                        <a:solidFill>
                          <a:schemeClr val="tx1"/>
                        </a:solidFill>
                        <a:effectLst/>
                        <a:latin typeface="Arial" charset="0"/>
                        <a:ea typeface="ヒラギノ角ゴ ProN W3" charset="0"/>
                        <a:cs typeface="ヒラギノ角ゴ ProN W3" charset="0"/>
                        <a:sym typeface="Gill Sans"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40" name="Tableau 39"/>
          <p:cNvGraphicFramePr>
            <a:graphicFrameLocks noGrp="1"/>
          </p:cNvGraphicFramePr>
          <p:nvPr>
            <p:extLst>
              <p:ext uri="{D42A27DB-BD31-4B8C-83A1-F6EECF244321}">
                <p14:modId xmlns:p14="http://schemas.microsoft.com/office/powerpoint/2010/main" val="536597236"/>
              </p:ext>
            </p:extLst>
          </p:nvPr>
        </p:nvGraphicFramePr>
        <p:xfrm>
          <a:off x="3563888" y="2276401"/>
          <a:ext cx="1539956" cy="432048"/>
        </p:xfrm>
        <a:graphic>
          <a:graphicData uri="http://schemas.openxmlformats.org/drawingml/2006/table">
            <a:tbl>
              <a:tblPr firstRow="1" bandRow="1">
                <a:tableStyleId>{BC89EF96-8CEA-46FF-86C4-4CE0E7609802}</a:tableStyleId>
              </a:tblPr>
              <a:tblGrid>
                <a:gridCol w="1539956"/>
              </a:tblGrid>
              <a:tr h="432048">
                <a:tc>
                  <a:txBody>
                    <a:bodyPr/>
                    <a:lstStyle/>
                    <a:p>
                      <a:pPr marL="71755" marR="71755" algn="ctr">
                        <a:lnSpc>
                          <a:spcPct val="115000"/>
                        </a:lnSpc>
                        <a:spcBef>
                          <a:spcPts val="300"/>
                        </a:spcBef>
                        <a:spcAft>
                          <a:spcPts val="300"/>
                        </a:spcAft>
                      </a:pPr>
                      <a:r>
                        <a:rPr lang="fr-FR" sz="1400" b="0" kern="1200" baseline="0" dirty="0" smtClean="0">
                          <a:latin typeface="Arial"/>
                          <a:cs typeface="Arial"/>
                        </a:rPr>
                        <a:t>D</a:t>
                      </a:r>
                      <a:r>
                        <a:rPr lang="fr-FR" sz="1400" b="0" kern="1200" dirty="0" smtClean="0">
                          <a:latin typeface="Arial"/>
                          <a:cs typeface="Arial"/>
                        </a:rPr>
                        <a:t>ata</a:t>
                      </a:r>
                      <a:r>
                        <a:rPr lang="fr-FR" sz="1400" b="0" kern="1200" baseline="0" dirty="0" smtClean="0">
                          <a:latin typeface="Arial"/>
                          <a:cs typeface="Arial"/>
                        </a:rPr>
                        <a:t> </a:t>
                      </a:r>
                      <a:r>
                        <a:rPr lang="fr-FR" sz="1400" b="0" kern="1200" baseline="0" dirty="0" err="1" smtClean="0">
                          <a:latin typeface="Arial"/>
                          <a:cs typeface="Arial"/>
                        </a:rPr>
                        <a:t>processing</a:t>
                      </a:r>
                      <a:endParaRPr lang="fr-FR" sz="1400" b="0" dirty="0">
                        <a:noFill/>
                        <a:latin typeface="Arial"/>
                        <a:ea typeface="Arial"/>
                        <a:cs typeface="Arial"/>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tr>
            </a:tbl>
          </a:graphicData>
        </a:graphic>
      </p:graphicFrame>
      <p:sp>
        <p:nvSpPr>
          <p:cNvPr id="41" name="Line 11"/>
          <p:cNvSpPr>
            <a:spLocks noChangeShapeType="1"/>
          </p:cNvSpPr>
          <p:nvPr/>
        </p:nvSpPr>
        <p:spPr bwMode="auto">
          <a:xfrm rot="10800000" flipH="1">
            <a:off x="4438124" y="1988221"/>
            <a:ext cx="0" cy="288925"/>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42" name="Line 11"/>
          <p:cNvSpPr>
            <a:spLocks noChangeShapeType="1"/>
          </p:cNvSpPr>
          <p:nvPr/>
        </p:nvSpPr>
        <p:spPr bwMode="auto">
          <a:xfrm rot="10800000" flipH="1">
            <a:off x="3973597" y="2780384"/>
            <a:ext cx="332643" cy="142875"/>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43" name="Line 11"/>
          <p:cNvSpPr>
            <a:spLocks noChangeShapeType="1"/>
          </p:cNvSpPr>
          <p:nvPr/>
        </p:nvSpPr>
        <p:spPr bwMode="auto">
          <a:xfrm rot="10800000" flipH="1" flipV="1">
            <a:off x="5169351" y="1556420"/>
            <a:ext cx="266700" cy="0"/>
          </a:xfrm>
          <a:prstGeom prst="line">
            <a:avLst/>
          </a:prstGeom>
          <a:noFill/>
          <a:ln w="38100">
            <a:solidFill>
              <a:schemeClr val="tx1"/>
            </a:solidFill>
            <a:miter lim="800000"/>
            <a:headEnd type="stealth"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44" name="Line 11"/>
          <p:cNvSpPr>
            <a:spLocks noChangeShapeType="1"/>
          </p:cNvSpPr>
          <p:nvPr/>
        </p:nvSpPr>
        <p:spPr bwMode="auto">
          <a:xfrm rot="10800000">
            <a:off x="7231148" y="5517233"/>
            <a:ext cx="464526" cy="0"/>
          </a:xfrm>
          <a:prstGeom prst="line">
            <a:avLst/>
          </a:prstGeom>
          <a:noFill/>
          <a:ln w="38100">
            <a:solidFill>
              <a:schemeClr val="tx1"/>
            </a:solidFill>
            <a:miter lim="800000"/>
            <a:headEnd type="none" w="lg" len="lg"/>
            <a:tailEnd/>
          </a:ln>
          <a:extLst>
            <a:ext uri="{909E8E84-426E-40dd-AFC4-6F175D3DCCD1}">
              <a14:hiddenFill xmlns:a14="http://schemas.microsoft.com/office/drawing/2010/main">
                <a:noFill/>
              </a14:hiddenFill>
            </a:ext>
          </a:extLst>
        </p:spPr>
        <p:txBody>
          <a:bodyPr lIns="0" tIns="0" rIns="0" bIns="0"/>
          <a:lstStyle/>
          <a:p>
            <a:endParaRPr lang="en-GB" sz="1400">
              <a:latin typeface="Arial"/>
              <a:cs typeface="Arial"/>
            </a:endParaRPr>
          </a:p>
        </p:txBody>
      </p:sp>
      <p:sp>
        <p:nvSpPr>
          <p:cNvPr id="45" name="Rectangle 1"/>
          <p:cNvSpPr>
            <a:spLocks noChangeArrowheads="1"/>
          </p:cNvSpPr>
          <p:nvPr/>
        </p:nvSpPr>
        <p:spPr bwMode="auto">
          <a:xfrm>
            <a:off x="251520" y="908720"/>
            <a:ext cx="7842738" cy="5543550"/>
          </a:xfrm>
          <a:prstGeom prst="rect">
            <a:avLst/>
          </a:pr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400">
              <a:latin typeface="Arial"/>
              <a:cs typeface="Arial"/>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51</a:t>
            </a:fld>
            <a:endParaRPr lang="fr-FR" dirty="0"/>
          </a:p>
        </p:txBody>
      </p:sp>
    </p:spTree>
    <p:extLst>
      <p:ext uri="{BB962C8B-B14F-4D97-AF65-F5344CB8AC3E}">
        <p14:creationId xmlns:p14="http://schemas.microsoft.com/office/powerpoint/2010/main" val="23537917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4704"/>
            <a:ext cx="9144000" cy="5759526"/>
          </a:xfrm>
          <a:prstGeom prst="rect">
            <a:avLst/>
          </a:prstGeom>
          <a:solidFill>
            <a:schemeClr val="bg1"/>
          </a:solidFill>
          <a:ln w="57150" cmpd="sng">
            <a:noFill/>
          </a:ln>
        </p:spPr>
        <p:txBody>
          <a:bodyPr wrap="square">
            <a:spAutoFit/>
          </a:bodyPr>
          <a:lstStyle/>
          <a:p>
            <a:pPr marL="0" lvl="1">
              <a:lnSpc>
                <a:spcPct val="140000"/>
              </a:lnSpc>
            </a:pPr>
            <a:endParaRPr lang="fr-FR" sz="1600" dirty="0" smtClean="0">
              <a:latin typeface="Arial"/>
              <a:cs typeface="Arial"/>
            </a:endParaRPr>
          </a:p>
          <a:p>
            <a:pPr marL="0" lvl="1" algn="ctr">
              <a:lnSpc>
                <a:spcPct val="140000"/>
              </a:lnSpc>
            </a:pPr>
            <a:endParaRPr lang="fr-FR" sz="800" b="1" dirty="0">
              <a:solidFill>
                <a:srgbClr val="FF0000"/>
              </a:solidFill>
              <a:latin typeface="Arial"/>
              <a:cs typeface="Arial"/>
              <a:sym typeface="Wingdings"/>
            </a:endParaRPr>
          </a:p>
          <a:p>
            <a:pPr marL="285750" lvl="1" indent="-285750" algn="just">
              <a:lnSpc>
                <a:spcPct val="140000"/>
              </a:lnSpc>
              <a:buFontTx/>
              <a:buChar char="-"/>
            </a:pPr>
            <a:r>
              <a:rPr lang="fr-FR" sz="2000" dirty="0">
                <a:latin typeface="Arial"/>
                <a:cs typeface="Arial"/>
              </a:rPr>
              <a:t>3</a:t>
            </a:r>
            <a:r>
              <a:rPr lang="fr-FR" sz="2000" dirty="0" smtClean="0">
                <a:latin typeface="Arial"/>
                <a:cs typeface="Arial"/>
              </a:rPr>
              <a:t> </a:t>
            </a:r>
            <a:r>
              <a:rPr lang="fr-FR" sz="2000" dirty="0" err="1">
                <a:latin typeface="Arial"/>
                <a:cs typeface="Arial"/>
              </a:rPr>
              <a:t>two</a:t>
            </a:r>
            <a:r>
              <a:rPr lang="fr-FR" sz="2000" dirty="0">
                <a:latin typeface="Arial"/>
                <a:cs typeface="Arial"/>
              </a:rPr>
              <a:t> </a:t>
            </a:r>
            <a:r>
              <a:rPr lang="fr-FR" sz="2000" dirty="0" err="1">
                <a:latin typeface="Arial"/>
                <a:cs typeface="Arial"/>
              </a:rPr>
              <a:t>year</a:t>
            </a:r>
            <a:r>
              <a:rPr lang="fr-FR" sz="2000" dirty="0">
                <a:latin typeface="Arial"/>
                <a:cs typeface="Arial"/>
              </a:rPr>
              <a:t> post-</a:t>
            </a:r>
            <a:r>
              <a:rPr lang="fr-FR" sz="2000" dirty="0" smtClean="0">
                <a:latin typeface="Arial"/>
                <a:cs typeface="Arial"/>
              </a:rPr>
              <a:t>doc: </a:t>
            </a:r>
          </a:p>
          <a:p>
            <a:pPr marL="457200" lvl="2" algn="just">
              <a:lnSpc>
                <a:spcPct val="140000"/>
              </a:lnSpc>
            </a:pPr>
            <a:r>
              <a:rPr lang="fr-FR" sz="2000" dirty="0" smtClean="0">
                <a:latin typeface="Arial"/>
                <a:cs typeface="Arial"/>
              </a:rPr>
              <a:t>1 </a:t>
            </a:r>
            <a:r>
              <a:rPr lang="fr-FR" sz="2000" dirty="0" err="1" smtClean="0">
                <a:latin typeface="Arial"/>
                <a:cs typeface="Arial"/>
              </a:rPr>
              <a:t>cometary</a:t>
            </a:r>
            <a:r>
              <a:rPr lang="fr-FR" sz="2000" dirty="0" smtClean="0">
                <a:latin typeface="Arial"/>
                <a:cs typeface="Arial"/>
              </a:rPr>
              <a:t> </a:t>
            </a:r>
            <a:r>
              <a:rPr lang="fr-FR" sz="2000" dirty="0" err="1" smtClean="0">
                <a:latin typeface="Arial"/>
                <a:cs typeface="Arial"/>
              </a:rPr>
              <a:t>matter</a:t>
            </a:r>
            <a:r>
              <a:rPr lang="fr-FR" sz="2000" dirty="0" smtClean="0">
                <a:latin typeface="Arial"/>
                <a:cs typeface="Arial"/>
              </a:rPr>
              <a:t> (P2IO but not the </a:t>
            </a:r>
            <a:r>
              <a:rPr lang="fr-FR" sz="2000" dirty="0" err="1" smtClean="0">
                <a:latin typeface="Arial"/>
                <a:cs typeface="Arial"/>
              </a:rPr>
              <a:t>flagship</a:t>
            </a:r>
            <a:r>
              <a:rPr lang="fr-FR" sz="2000" dirty="0" smtClean="0">
                <a:latin typeface="Arial"/>
                <a:cs typeface="Arial"/>
              </a:rPr>
              <a:t> </a:t>
            </a:r>
            <a:r>
              <a:rPr lang="fr-FR" sz="2000" dirty="0" err="1" smtClean="0">
                <a:latin typeface="Arial"/>
                <a:cs typeface="Arial"/>
              </a:rPr>
              <a:t>project</a:t>
            </a:r>
            <a:r>
              <a:rPr lang="fr-FR" sz="2000" dirty="0" smtClean="0">
                <a:latin typeface="Arial"/>
                <a:cs typeface="Arial"/>
              </a:rPr>
              <a:t>): 2016-2017</a:t>
            </a:r>
          </a:p>
          <a:p>
            <a:pPr marL="457200" lvl="2" algn="just">
              <a:lnSpc>
                <a:spcPct val="140000"/>
              </a:lnSpc>
            </a:pPr>
            <a:r>
              <a:rPr lang="fr-FR" sz="2000" dirty="0" smtClean="0">
                <a:latin typeface="Arial"/>
                <a:cs typeface="Arial"/>
              </a:rPr>
              <a:t>1 </a:t>
            </a:r>
            <a:r>
              <a:rPr lang="fr-FR" sz="2000" dirty="0" err="1" smtClean="0">
                <a:latin typeface="Arial"/>
                <a:cs typeface="Arial"/>
              </a:rPr>
              <a:t>disks</a:t>
            </a:r>
            <a:r>
              <a:rPr lang="fr-FR" sz="2000" dirty="0">
                <a:latin typeface="Arial"/>
                <a:cs typeface="Arial"/>
              </a:rPr>
              <a:t> 2017-2019 </a:t>
            </a:r>
            <a:r>
              <a:rPr lang="fr-FR" sz="2000" dirty="0" smtClean="0">
                <a:latin typeface="Arial"/>
                <a:cs typeface="Arial"/>
              </a:rPr>
              <a:t>(P2IO)</a:t>
            </a:r>
            <a:endParaRPr lang="fr-FR" sz="2000" dirty="0">
              <a:latin typeface="Arial"/>
              <a:cs typeface="Arial"/>
            </a:endParaRPr>
          </a:p>
          <a:p>
            <a:pPr marL="457200" lvl="2" algn="just">
              <a:lnSpc>
                <a:spcPct val="140000"/>
              </a:lnSpc>
            </a:pPr>
            <a:r>
              <a:rPr lang="fr-FR" sz="2000" dirty="0" smtClean="0">
                <a:latin typeface="Arial"/>
                <a:cs typeface="Arial"/>
              </a:rPr>
              <a:t>1 </a:t>
            </a:r>
            <a:r>
              <a:rPr lang="fr-FR" sz="2000" dirty="0" err="1" smtClean="0">
                <a:latin typeface="Arial"/>
                <a:cs typeface="Arial"/>
              </a:rPr>
              <a:t>exoplanets</a:t>
            </a:r>
            <a:r>
              <a:rPr lang="fr-FR" sz="2000" dirty="0">
                <a:latin typeface="Arial"/>
                <a:cs typeface="Arial"/>
              </a:rPr>
              <a:t> </a:t>
            </a:r>
            <a:r>
              <a:rPr lang="fr-FR" sz="2000" dirty="0" smtClean="0">
                <a:latin typeface="Arial"/>
                <a:cs typeface="Arial"/>
              </a:rPr>
              <a:t>2017-2019 </a:t>
            </a:r>
            <a:r>
              <a:rPr lang="fr-FR" sz="2000" dirty="0">
                <a:latin typeface="Arial"/>
                <a:cs typeface="Arial"/>
              </a:rPr>
              <a:t>(P2IO</a:t>
            </a:r>
            <a:r>
              <a:rPr lang="fr-FR" sz="2000" dirty="0" smtClean="0">
                <a:latin typeface="Arial"/>
                <a:cs typeface="Arial"/>
              </a:rPr>
              <a:t>)</a:t>
            </a:r>
          </a:p>
          <a:p>
            <a:pPr marL="285750" lvl="1" indent="-285750" algn="just">
              <a:lnSpc>
                <a:spcPct val="140000"/>
              </a:lnSpc>
              <a:buFontTx/>
              <a:buChar char="-"/>
            </a:pPr>
            <a:r>
              <a:rPr lang="fr-FR" sz="2000" dirty="0" smtClean="0">
                <a:latin typeface="Arial"/>
                <a:cs typeface="Arial"/>
              </a:rPr>
              <a:t>4 </a:t>
            </a:r>
            <a:r>
              <a:rPr lang="fr-FR" sz="2000" dirty="0" err="1" smtClean="0">
                <a:latin typeface="Arial"/>
                <a:cs typeface="Arial"/>
              </a:rPr>
              <a:t>PhD</a:t>
            </a:r>
            <a:r>
              <a:rPr lang="fr-FR" sz="2000" dirty="0" smtClean="0">
                <a:latin typeface="Arial"/>
                <a:cs typeface="Arial"/>
              </a:rPr>
              <a:t> in the initial </a:t>
            </a:r>
            <a:r>
              <a:rPr lang="fr-FR" sz="2000" dirty="0" err="1" smtClean="0">
                <a:latin typeface="Arial"/>
                <a:cs typeface="Arial"/>
              </a:rPr>
              <a:t>project</a:t>
            </a:r>
            <a:r>
              <a:rPr lang="fr-FR" sz="2000" dirty="0" smtClean="0">
                <a:latin typeface="Arial"/>
                <a:cs typeface="Arial"/>
              </a:rPr>
              <a:t> (</a:t>
            </a:r>
            <a:r>
              <a:rPr lang="fr-FR" sz="2000" dirty="0" err="1" smtClean="0">
                <a:latin typeface="Arial"/>
                <a:cs typeface="Arial"/>
              </a:rPr>
              <a:t>only</a:t>
            </a:r>
            <a:r>
              <a:rPr lang="fr-FR" sz="2000" dirty="0" smtClean="0">
                <a:latin typeface="Arial"/>
                <a:cs typeface="Arial"/>
              </a:rPr>
              <a:t> 2 ½ </a:t>
            </a:r>
            <a:r>
              <a:rPr lang="fr-FR" sz="2000" dirty="0" err="1" smtClean="0">
                <a:latin typeface="Arial"/>
                <a:cs typeface="Arial"/>
              </a:rPr>
              <a:t>PhD</a:t>
            </a:r>
            <a:r>
              <a:rPr lang="fr-FR" sz="2000" dirty="0" smtClean="0">
                <a:latin typeface="Arial"/>
                <a:cs typeface="Arial"/>
              </a:rPr>
              <a:t> </a:t>
            </a:r>
            <a:r>
              <a:rPr lang="fr-FR" sz="2000" dirty="0" err="1" smtClean="0">
                <a:latin typeface="Arial"/>
                <a:cs typeface="Arial"/>
              </a:rPr>
              <a:t>founded</a:t>
            </a:r>
            <a:r>
              <a:rPr lang="fr-FR" sz="2000" dirty="0" smtClean="0">
                <a:latin typeface="Arial"/>
                <a:cs typeface="Arial"/>
              </a:rPr>
              <a:t> by P2IO)</a:t>
            </a:r>
          </a:p>
          <a:p>
            <a:pPr marL="457200" lvl="2" algn="just">
              <a:lnSpc>
                <a:spcPct val="140000"/>
              </a:lnSpc>
            </a:pPr>
            <a:r>
              <a:rPr lang="fr-FR" sz="2000" dirty="0">
                <a:latin typeface="Arial"/>
                <a:cs typeface="Arial"/>
              </a:rPr>
              <a:t>	</a:t>
            </a:r>
            <a:r>
              <a:rPr lang="fr-FR" sz="2000" dirty="0" smtClean="0">
                <a:latin typeface="Arial"/>
                <a:cs typeface="Arial"/>
              </a:rPr>
              <a:t>1 </a:t>
            </a:r>
            <a:r>
              <a:rPr lang="fr-FR" sz="2000" dirty="0" err="1" smtClean="0">
                <a:latin typeface="Arial"/>
                <a:cs typeface="Arial"/>
              </a:rPr>
              <a:t>Disks</a:t>
            </a:r>
            <a:r>
              <a:rPr lang="fr-FR" sz="2000" dirty="0" smtClean="0">
                <a:latin typeface="Arial"/>
                <a:cs typeface="Arial"/>
              </a:rPr>
              <a:t> (½ P2IO </a:t>
            </a:r>
            <a:r>
              <a:rPr lang="fr-FR" sz="2000" dirty="0">
                <a:latin typeface="Arial"/>
                <a:cs typeface="Arial"/>
              </a:rPr>
              <a:t> </a:t>
            </a:r>
            <a:r>
              <a:rPr lang="fr-FR" sz="2000" dirty="0" smtClean="0">
                <a:latin typeface="Arial"/>
                <a:cs typeface="Arial"/>
              </a:rPr>
              <a:t>-  ½ Paris-Sud</a:t>
            </a:r>
            <a:r>
              <a:rPr lang="fr-FR" sz="2000" dirty="0">
                <a:latin typeface="Arial"/>
                <a:cs typeface="Arial"/>
              </a:rPr>
              <a:t>) </a:t>
            </a:r>
            <a:r>
              <a:rPr lang="fr-FR" sz="2000" dirty="0" err="1" smtClean="0">
                <a:latin typeface="Arial"/>
                <a:cs typeface="Arial"/>
              </a:rPr>
              <a:t>from</a:t>
            </a:r>
            <a:r>
              <a:rPr lang="fr-FR" sz="2000" dirty="0" smtClean="0">
                <a:latin typeface="Arial"/>
                <a:cs typeface="Arial"/>
              </a:rPr>
              <a:t> oct</a:t>
            </a:r>
            <a:r>
              <a:rPr lang="fr-FR" sz="2000" dirty="0">
                <a:latin typeface="Arial"/>
                <a:cs typeface="Arial"/>
              </a:rPr>
              <a:t>. 2016 </a:t>
            </a:r>
            <a:endParaRPr lang="fr-FR" sz="2000" dirty="0" smtClean="0">
              <a:latin typeface="Arial"/>
              <a:cs typeface="Arial"/>
            </a:endParaRPr>
          </a:p>
          <a:p>
            <a:pPr marL="457200" lvl="2" algn="just">
              <a:lnSpc>
                <a:spcPct val="140000"/>
              </a:lnSpc>
            </a:pPr>
            <a:r>
              <a:rPr lang="fr-FR" sz="2000" dirty="0" smtClean="0">
                <a:latin typeface="Arial"/>
                <a:cs typeface="Arial"/>
              </a:rPr>
              <a:t>	1 </a:t>
            </a:r>
            <a:r>
              <a:rPr lang="fr-FR" sz="2000" dirty="0" err="1" smtClean="0">
                <a:latin typeface="Arial"/>
                <a:cs typeface="Arial"/>
              </a:rPr>
              <a:t>exoplanets</a:t>
            </a:r>
            <a:r>
              <a:rPr lang="fr-FR" sz="2000" dirty="0">
                <a:latin typeface="Arial"/>
                <a:cs typeface="Arial"/>
              </a:rPr>
              <a:t> (½ </a:t>
            </a:r>
            <a:r>
              <a:rPr lang="fr-FR" sz="2000" dirty="0" smtClean="0">
                <a:latin typeface="Arial"/>
                <a:cs typeface="Arial"/>
              </a:rPr>
              <a:t>CNES et </a:t>
            </a:r>
            <a:r>
              <a:rPr lang="fr-FR" sz="2000" dirty="0">
                <a:latin typeface="Arial"/>
                <a:cs typeface="Arial"/>
              </a:rPr>
              <a:t>½ </a:t>
            </a:r>
            <a:r>
              <a:rPr lang="fr-FR" sz="2000" dirty="0" smtClean="0">
                <a:latin typeface="Arial"/>
                <a:cs typeface="Arial"/>
              </a:rPr>
              <a:t>P7)</a:t>
            </a:r>
            <a:r>
              <a:rPr lang="fr-FR" sz="2000" dirty="0">
                <a:latin typeface="Arial"/>
                <a:cs typeface="Arial"/>
              </a:rPr>
              <a:t> </a:t>
            </a:r>
            <a:r>
              <a:rPr lang="fr-FR" sz="2000" dirty="0" err="1">
                <a:latin typeface="Arial"/>
                <a:cs typeface="Arial"/>
              </a:rPr>
              <a:t>from</a:t>
            </a:r>
            <a:r>
              <a:rPr lang="fr-FR" sz="2000" dirty="0">
                <a:latin typeface="Arial"/>
                <a:cs typeface="Arial"/>
              </a:rPr>
              <a:t> oct. </a:t>
            </a:r>
            <a:r>
              <a:rPr lang="fr-FR" sz="2000" dirty="0" smtClean="0">
                <a:latin typeface="Arial"/>
                <a:cs typeface="Arial"/>
              </a:rPr>
              <a:t>2017</a:t>
            </a:r>
          </a:p>
          <a:p>
            <a:pPr marL="457200" lvl="2" algn="just">
              <a:lnSpc>
                <a:spcPct val="140000"/>
              </a:lnSpc>
            </a:pPr>
            <a:r>
              <a:rPr lang="fr-FR" sz="2000" dirty="0" smtClean="0">
                <a:latin typeface="Arial"/>
                <a:cs typeface="Arial"/>
              </a:rPr>
              <a:t>	1 </a:t>
            </a:r>
            <a:r>
              <a:rPr lang="fr-FR" sz="2000" dirty="0" err="1" smtClean="0">
                <a:latin typeface="Arial"/>
                <a:cs typeface="Arial"/>
              </a:rPr>
              <a:t>PDRs</a:t>
            </a:r>
            <a:r>
              <a:rPr lang="fr-FR" sz="2000" dirty="0" smtClean="0">
                <a:latin typeface="Arial"/>
                <a:cs typeface="Arial"/>
              </a:rPr>
              <a:t> </a:t>
            </a:r>
            <a:r>
              <a:rPr lang="fr-FR" sz="2000" dirty="0">
                <a:latin typeface="Arial"/>
                <a:cs typeface="Arial"/>
              </a:rPr>
              <a:t>(½ CNES et ½ </a:t>
            </a:r>
            <a:r>
              <a:rPr lang="fr-FR" sz="2000" dirty="0" smtClean="0">
                <a:latin typeface="Arial"/>
                <a:cs typeface="Arial"/>
              </a:rPr>
              <a:t>P2IO) </a:t>
            </a:r>
            <a:r>
              <a:rPr lang="fr-FR" sz="2000" dirty="0" err="1">
                <a:latin typeface="Arial"/>
                <a:cs typeface="Arial"/>
              </a:rPr>
              <a:t>from</a:t>
            </a:r>
            <a:r>
              <a:rPr lang="fr-FR" sz="2000" dirty="0">
                <a:latin typeface="Arial"/>
                <a:cs typeface="Arial"/>
              </a:rPr>
              <a:t> oct. </a:t>
            </a:r>
            <a:r>
              <a:rPr lang="fr-FR" sz="2000" dirty="0" smtClean="0">
                <a:latin typeface="Arial"/>
                <a:cs typeface="Arial"/>
              </a:rPr>
              <a:t>2017 </a:t>
            </a:r>
            <a:endParaRPr lang="fr-FR" sz="2000" dirty="0">
              <a:latin typeface="Arial"/>
              <a:cs typeface="Arial"/>
            </a:endParaRPr>
          </a:p>
          <a:p>
            <a:pPr marL="457200" lvl="2" algn="just">
              <a:lnSpc>
                <a:spcPct val="140000"/>
              </a:lnSpc>
            </a:pPr>
            <a:r>
              <a:rPr lang="fr-FR" sz="2000" dirty="0">
                <a:latin typeface="Arial"/>
                <a:cs typeface="Arial"/>
              </a:rPr>
              <a:t>	</a:t>
            </a:r>
            <a:r>
              <a:rPr lang="fr-FR" sz="2000" dirty="0" smtClean="0">
                <a:latin typeface="Arial"/>
                <a:cs typeface="Arial"/>
              </a:rPr>
              <a:t>1 Silicate </a:t>
            </a:r>
            <a:r>
              <a:rPr lang="fr-FR" sz="2000" dirty="0" err="1" smtClean="0">
                <a:latin typeface="Arial"/>
                <a:cs typeface="Arial"/>
              </a:rPr>
              <a:t>Matter</a:t>
            </a:r>
            <a:r>
              <a:rPr lang="fr-FR" sz="2000" dirty="0">
                <a:latin typeface="Arial"/>
                <a:cs typeface="Arial"/>
              </a:rPr>
              <a:t>	</a:t>
            </a:r>
            <a:r>
              <a:rPr lang="fr-FR" sz="2000" dirty="0" smtClean="0">
                <a:latin typeface="Arial"/>
                <a:cs typeface="Arial"/>
              </a:rPr>
              <a:t> not </a:t>
            </a:r>
            <a:r>
              <a:rPr lang="fr-FR" sz="2000" dirty="0" err="1" smtClean="0">
                <a:latin typeface="Arial"/>
                <a:cs typeface="Arial"/>
              </a:rPr>
              <a:t>started</a:t>
            </a:r>
            <a:r>
              <a:rPr lang="fr-FR" sz="2000" dirty="0" smtClean="0">
                <a:latin typeface="Arial"/>
                <a:cs typeface="Arial"/>
              </a:rPr>
              <a:t> in 2017, </a:t>
            </a:r>
            <a:r>
              <a:rPr lang="fr-FR" sz="2000" dirty="0" err="1" smtClean="0">
                <a:latin typeface="Arial"/>
                <a:cs typeface="Arial"/>
              </a:rPr>
              <a:t>expected</a:t>
            </a:r>
            <a:r>
              <a:rPr lang="fr-FR" sz="2000" dirty="0" smtClean="0">
                <a:latin typeface="Arial"/>
                <a:cs typeface="Arial"/>
              </a:rPr>
              <a:t> </a:t>
            </a:r>
            <a:r>
              <a:rPr lang="fr-FR" sz="2000" dirty="0" err="1" smtClean="0">
                <a:latin typeface="Arial"/>
                <a:cs typeface="Arial"/>
              </a:rPr>
              <a:t>from</a:t>
            </a:r>
            <a:r>
              <a:rPr lang="fr-FR" sz="2000" dirty="0" smtClean="0">
                <a:latin typeface="Arial"/>
                <a:cs typeface="Arial"/>
              </a:rPr>
              <a:t> </a:t>
            </a:r>
            <a:r>
              <a:rPr lang="fr-FR" sz="2000" dirty="0" err="1" smtClean="0">
                <a:latin typeface="Arial"/>
                <a:cs typeface="Arial"/>
              </a:rPr>
              <a:t>oct</a:t>
            </a:r>
            <a:r>
              <a:rPr lang="fr-FR" sz="2000" dirty="0" smtClean="0">
                <a:latin typeface="Arial"/>
                <a:cs typeface="Arial"/>
              </a:rPr>
              <a:t> 2018  </a:t>
            </a:r>
          </a:p>
          <a:p>
            <a:pPr marL="457200" lvl="2" algn="just">
              <a:lnSpc>
                <a:spcPct val="140000"/>
              </a:lnSpc>
            </a:pPr>
            <a:r>
              <a:rPr lang="fr-FR" sz="2000" dirty="0" smtClean="0">
                <a:latin typeface="Arial"/>
                <a:cs typeface="Arial"/>
              </a:rPr>
              <a:t>	+  1 IR and X micro-</a:t>
            </a:r>
            <a:r>
              <a:rPr lang="fr-FR" sz="2000" dirty="0" err="1" smtClean="0">
                <a:latin typeface="Arial"/>
                <a:cs typeface="Arial"/>
              </a:rPr>
              <a:t>tomography</a:t>
            </a:r>
            <a:r>
              <a:rPr lang="fr-FR" sz="2000" dirty="0" smtClean="0">
                <a:latin typeface="Arial"/>
                <a:cs typeface="Arial"/>
              </a:rPr>
              <a:t> (IDEX Paris-Saclay), 2015-2018</a:t>
            </a:r>
            <a:r>
              <a:rPr lang="fr-FR" sz="2000" dirty="0">
                <a:latin typeface="Arial"/>
                <a:cs typeface="Arial"/>
              </a:rPr>
              <a:t>	</a:t>
            </a:r>
            <a:endParaRPr lang="fr-FR" sz="2000" dirty="0" smtClean="0">
              <a:latin typeface="Arial"/>
              <a:cs typeface="Arial"/>
            </a:endParaRPr>
          </a:p>
          <a:p>
            <a:pPr marL="457200" lvl="2" algn="just">
              <a:lnSpc>
                <a:spcPct val="140000"/>
              </a:lnSpc>
            </a:pPr>
            <a:r>
              <a:rPr lang="fr-FR" sz="2000" dirty="0">
                <a:latin typeface="Arial"/>
                <a:cs typeface="Arial"/>
              </a:rPr>
              <a:t>	</a:t>
            </a:r>
            <a:endParaRPr lang="fr-FR" sz="2000" dirty="0" smtClean="0">
              <a:latin typeface="Arial"/>
              <a:cs typeface="Arial"/>
            </a:endParaRPr>
          </a:p>
          <a:p>
            <a:pPr marL="457200" lvl="2" algn="just">
              <a:lnSpc>
                <a:spcPct val="140000"/>
              </a:lnSpc>
            </a:pPr>
            <a:r>
              <a:rPr lang="fr-FR" sz="2000" dirty="0" smtClean="0">
                <a:latin typeface="Arial"/>
                <a:cs typeface="Arial"/>
              </a:rPr>
              <a:t> </a:t>
            </a:r>
            <a:endParaRPr lang="fr-FR" dirty="0" smtClean="0">
              <a:latin typeface="Arial"/>
              <a:cs typeface="Arial"/>
            </a:endParaRPr>
          </a:p>
        </p:txBody>
      </p:sp>
      <p:sp>
        <p:nvSpPr>
          <p:cNvPr id="4" name="Text Box 2"/>
          <p:cNvSpPr txBox="1">
            <a:spLocks noChangeArrowheads="1"/>
          </p:cNvSpPr>
          <p:nvPr/>
        </p:nvSpPr>
        <p:spPr bwMode="auto">
          <a:xfrm>
            <a:off x="2339752" y="188640"/>
            <a:ext cx="424847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PhD and post-doc</a:t>
            </a:r>
            <a:endParaRPr lang="en-GB" sz="2700" baseline="0" dirty="0">
              <a:solidFill>
                <a:srgbClr val="000000"/>
              </a:solidFill>
              <a:latin typeface="Bitstream Charter" charset="0"/>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52</a:t>
            </a:fld>
            <a:endParaRPr lang="fr-FR"/>
          </a:p>
        </p:txBody>
      </p:sp>
    </p:spTree>
    <p:extLst>
      <p:ext uri="{BB962C8B-B14F-4D97-AF65-F5344CB8AC3E}">
        <p14:creationId xmlns:p14="http://schemas.microsoft.com/office/powerpoint/2010/main" val="32434121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39752" y="70078"/>
            <a:ext cx="424847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Budget</a:t>
            </a:r>
            <a:endParaRPr lang="en-GB" sz="2700" baseline="0" dirty="0">
              <a:solidFill>
                <a:srgbClr val="000000"/>
              </a:solidFill>
              <a:latin typeface="Bitstream Charter" charset="0"/>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53</a:t>
            </a:fld>
            <a:endParaRPr lang="fr-FR"/>
          </a:p>
        </p:txBody>
      </p:sp>
      <p:graphicFrame>
        <p:nvGraphicFramePr>
          <p:cNvPr id="7" name="Objet 6"/>
          <p:cNvGraphicFramePr>
            <a:graphicFrameLocks noChangeAspect="1"/>
          </p:cNvGraphicFramePr>
          <p:nvPr>
            <p:extLst>
              <p:ext uri="{D42A27DB-BD31-4B8C-83A1-F6EECF244321}">
                <p14:modId xmlns:p14="http://schemas.microsoft.com/office/powerpoint/2010/main" val="4007868213"/>
              </p:ext>
            </p:extLst>
          </p:nvPr>
        </p:nvGraphicFramePr>
        <p:xfrm>
          <a:off x="539552" y="908720"/>
          <a:ext cx="7344816" cy="5767708"/>
        </p:xfrm>
        <a:graphic>
          <a:graphicData uri="http://schemas.openxmlformats.org/presentationml/2006/ole">
            <mc:AlternateContent xmlns:mc="http://schemas.openxmlformats.org/markup-compatibility/2006">
              <mc:Choice xmlns:v="urn:schemas-microsoft-com:vml" Requires="v">
                <p:oleObj spid="_x0000_s7293" name="Feuille de calcul" r:id="rId4" imgW="13195300" imgH="10363200" progId="Excel.Sheet.12">
                  <p:embed/>
                </p:oleObj>
              </mc:Choice>
              <mc:Fallback>
                <p:oleObj name="Feuille de calcul" r:id="rId4" imgW="13195300" imgH="10363200" progId="Excel.Sheet.12">
                  <p:embed/>
                  <p:pic>
                    <p:nvPicPr>
                      <p:cNvPr id="0" name=""/>
                      <p:cNvPicPr/>
                      <p:nvPr/>
                    </p:nvPicPr>
                    <p:blipFill>
                      <a:blip r:embed="rId5"/>
                      <a:stretch>
                        <a:fillRect/>
                      </a:stretch>
                    </p:blipFill>
                    <p:spPr>
                      <a:xfrm>
                        <a:off x="539552" y="908720"/>
                        <a:ext cx="7344816" cy="5767708"/>
                      </a:xfrm>
                      <a:prstGeom prst="rect">
                        <a:avLst/>
                      </a:prstGeom>
                    </p:spPr>
                  </p:pic>
                </p:oleObj>
              </mc:Fallback>
            </mc:AlternateContent>
          </a:graphicData>
        </a:graphic>
      </p:graphicFrame>
    </p:spTree>
    <p:extLst>
      <p:ext uri="{BB962C8B-B14F-4D97-AF65-F5344CB8AC3E}">
        <p14:creationId xmlns:p14="http://schemas.microsoft.com/office/powerpoint/2010/main" val="36981096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ans titre-1 (glissé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96" y="3108595"/>
            <a:ext cx="3902030" cy="3638380"/>
          </a:xfrm>
          <a:prstGeom prst="rect">
            <a:avLst/>
          </a:prstGeom>
        </p:spPr>
      </p:pic>
      <p:pic>
        <p:nvPicPr>
          <p:cNvPr id="5" name="Image 4" descr="spect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579" y="3108595"/>
            <a:ext cx="4698740" cy="3430017"/>
          </a:xfrm>
          <a:prstGeom prst="rect">
            <a:avLst/>
          </a:prstGeom>
        </p:spPr>
      </p:pic>
      <p:sp>
        <p:nvSpPr>
          <p:cNvPr id="6" name="Rectangle 5"/>
          <p:cNvSpPr/>
          <p:nvPr/>
        </p:nvSpPr>
        <p:spPr>
          <a:xfrm>
            <a:off x="0" y="1077270"/>
            <a:ext cx="9078877" cy="2031325"/>
          </a:xfrm>
          <a:prstGeom prst="rect">
            <a:avLst/>
          </a:prstGeom>
        </p:spPr>
        <p:txBody>
          <a:bodyPr wrap="square">
            <a:spAutoFit/>
          </a:bodyPr>
          <a:lstStyle/>
          <a:p>
            <a:pPr marL="285750" indent="-285750">
              <a:buFont typeface="Arial"/>
              <a:buChar char="•"/>
            </a:pPr>
            <a:r>
              <a:rPr lang="fr-FR" dirty="0" smtClean="0"/>
              <a:t>Large international and </a:t>
            </a:r>
            <a:r>
              <a:rPr lang="fr-FR" dirty="0" err="1" smtClean="0"/>
              <a:t>interdisciplinary</a:t>
            </a:r>
            <a:r>
              <a:rPr lang="fr-FR" dirty="0" smtClean="0"/>
              <a:t> team of 138 </a:t>
            </a:r>
            <a:r>
              <a:rPr lang="fr-FR" dirty="0" err="1" smtClean="0"/>
              <a:t>scientists</a:t>
            </a:r>
            <a:r>
              <a:rPr lang="fr-FR" dirty="0" smtClean="0"/>
              <a:t>: </a:t>
            </a:r>
            <a:r>
              <a:rPr lang="fr-FR" dirty="0" err="1" smtClean="0"/>
              <a:t>astronomers</a:t>
            </a:r>
            <a:r>
              <a:rPr lang="fr-FR" dirty="0" smtClean="0"/>
              <a:t> </a:t>
            </a:r>
            <a:r>
              <a:rPr lang="fr-FR" dirty="0" err="1" smtClean="0"/>
              <a:t>interested</a:t>
            </a:r>
            <a:r>
              <a:rPr lang="fr-FR" dirty="0" smtClean="0"/>
              <a:t> a </a:t>
            </a:r>
            <a:r>
              <a:rPr lang="fr-FR" dirty="0" err="1" smtClean="0"/>
              <a:t>wide</a:t>
            </a:r>
            <a:r>
              <a:rPr lang="fr-FR" dirty="0" smtClean="0"/>
              <a:t> </a:t>
            </a:r>
            <a:r>
              <a:rPr lang="fr-FR" dirty="0" err="1" smtClean="0"/>
              <a:t>variety</a:t>
            </a:r>
            <a:r>
              <a:rPr lang="fr-FR" dirty="0" smtClean="0"/>
              <a:t> of </a:t>
            </a:r>
            <a:r>
              <a:rPr lang="fr-FR" dirty="0" err="1" smtClean="0"/>
              <a:t>targets</a:t>
            </a:r>
            <a:r>
              <a:rPr lang="fr-FR" dirty="0" smtClean="0"/>
              <a:t>, (</a:t>
            </a:r>
            <a:r>
              <a:rPr lang="fr-FR" dirty="0" err="1" smtClean="0"/>
              <a:t>astro</a:t>
            </a:r>
            <a:r>
              <a:rPr lang="fr-FR" dirty="0" smtClean="0"/>
              <a:t>)</a:t>
            </a:r>
            <a:r>
              <a:rPr lang="fr-FR" dirty="0" err="1" smtClean="0"/>
              <a:t>physicists</a:t>
            </a:r>
            <a:r>
              <a:rPr lang="fr-FR" dirty="0" smtClean="0"/>
              <a:t>, (</a:t>
            </a:r>
            <a:r>
              <a:rPr lang="fr-FR" dirty="0" err="1" smtClean="0"/>
              <a:t>astro</a:t>
            </a:r>
            <a:r>
              <a:rPr lang="fr-FR" dirty="0" smtClean="0"/>
              <a:t>)</a:t>
            </a:r>
            <a:r>
              <a:rPr lang="fr-FR" dirty="0" err="1" smtClean="0"/>
              <a:t>chemists</a:t>
            </a:r>
            <a:r>
              <a:rPr lang="fr-FR" dirty="0" smtClean="0"/>
              <a:t>, </a:t>
            </a:r>
            <a:r>
              <a:rPr lang="fr-FR" dirty="0" err="1" smtClean="0"/>
              <a:t>experimentalists</a:t>
            </a:r>
            <a:r>
              <a:rPr lang="fr-FR" dirty="0" smtClean="0"/>
              <a:t>, </a:t>
            </a:r>
            <a:r>
              <a:rPr lang="fr-FR" dirty="0" err="1" smtClean="0"/>
              <a:t>theoreticians</a:t>
            </a:r>
            <a:endParaRPr lang="fr-FR" dirty="0" smtClean="0"/>
          </a:p>
          <a:p>
            <a:endParaRPr lang="fr-FR" dirty="0" smtClean="0"/>
          </a:p>
          <a:p>
            <a:pPr marL="285750" indent="-285750">
              <a:buFont typeface="Arial"/>
              <a:buChar char="•"/>
            </a:pPr>
            <a:r>
              <a:rPr lang="fr-FR" dirty="0" err="1"/>
              <a:t>P</a:t>
            </a:r>
            <a:r>
              <a:rPr lang="fr-FR" dirty="0" err="1" smtClean="0"/>
              <a:t>rovide</a:t>
            </a:r>
            <a:r>
              <a:rPr lang="fr-FR" dirty="0" smtClean="0"/>
              <a:t> </a:t>
            </a:r>
            <a:r>
              <a:rPr lang="fr-FR" dirty="0" err="1" smtClean="0"/>
              <a:t>template</a:t>
            </a:r>
            <a:r>
              <a:rPr lang="fr-FR" dirty="0" smtClean="0"/>
              <a:t> </a:t>
            </a:r>
            <a:r>
              <a:rPr lang="fr-FR" dirty="0" err="1" smtClean="0"/>
              <a:t>datasets</a:t>
            </a:r>
            <a:r>
              <a:rPr lang="fr-FR" dirty="0" smtClean="0"/>
              <a:t> to guide the </a:t>
            </a:r>
            <a:r>
              <a:rPr lang="fr-FR" dirty="0" err="1" smtClean="0"/>
              <a:t>preparation</a:t>
            </a:r>
            <a:r>
              <a:rPr lang="fr-FR" dirty="0" smtClean="0"/>
              <a:t> of GO Cycle 2 </a:t>
            </a:r>
            <a:r>
              <a:rPr lang="fr-FR" dirty="0" err="1" smtClean="0"/>
              <a:t>proposals</a:t>
            </a:r>
            <a:r>
              <a:rPr lang="fr-FR" dirty="0" smtClean="0"/>
              <a:t> on star-</a:t>
            </a:r>
            <a:r>
              <a:rPr lang="fr-FR" dirty="0" err="1" smtClean="0"/>
              <a:t>forming</a:t>
            </a:r>
            <a:r>
              <a:rPr lang="fr-FR" dirty="0" smtClean="0"/>
              <a:t> </a:t>
            </a:r>
            <a:r>
              <a:rPr lang="fr-FR" dirty="0" err="1" smtClean="0"/>
              <a:t>regions</a:t>
            </a:r>
            <a:r>
              <a:rPr lang="fr-FR" dirty="0" smtClean="0"/>
              <a:t> in </a:t>
            </a:r>
            <a:r>
              <a:rPr lang="fr-FR" dirty="0" err="1" smtClean="0"/>
              <a:t>our</a:t>
            </a:r>
            <a:r>
              <a:rPr lang="fr-FR" dirty="0" smtClean="0"/>
              <a:t> </a:t>
            </a:r>
            <a:r>
              <a:rPr lang="fr-FR" dirty="0" err="1" smtClean="0"/>
              <a:t>Galaxy</a:t>
            </a:r>
            <a:r>
              <a:rPr lang="fr-FR" dirty="0" smtClean="0"/>
              <a:t> and </a:t>
            </a:r>
            <a:r>
              <a:rPr lang="fr-FR" dirty="0" err="1" smtClean="0"/>
              <a:t>beyond</a:t>
            </a:r>
            <a:r>
              <a:rPr lang="fr-FR" dirty="0" smtClean="0"/>
              <a:t>, as </a:t>
            </a:r>
            <a:r>
              <a:rPr lang="fr-FR" dirty="0" err="1" smtClean="0"/>
              <a:t>well</a:t>
            </a:r>
            <a:r>
              <a:rPr lang="fr-FR" dirty="0" smtClean="0"/>
              <a:t> as, </a:t>
            </a:r>
            <a:r>
              <a:rPr lang="fr-FR" dirty="0" err="1" smtClean="0"/>
              <a:t>several</a:t>
            </a:r>
            <a:r>
              <a:rPr lang="fr-FR" dirty="0" smtClean="0"/>
              <a:t> </a:t>
            </a:r>
            <a:r>
              <a:rPr lang="fr-FR" dirty="0"/>
              <a:t>science-</a:t>
            </a:r>
            <a:r>
              <a:rPr lang="fr-FR" dirty="0" err="1"/>
              <a:t>enabling</a:t>
            </a:r>
            <a:r>
              <a:rPr lang="fr-FR" dirty="0"/>
              <a:t> </a:t>
            </a:r>
            <a:r>
              <a:rPr lang="fr-FR" dirty="0" err="1"/>
              <a:t>products</a:t>
            </a:r>
            <a:r>
              <a:rPr lang="fr-FR" dirty="0"/>
              <a:t> (</a:t>
            </a:r>
            <a:r>
              <a:rPr lang="fr-FR" dirty="0" err="1"/>
              <a:t>e.g</a:t>
            </a:r>
            <a:r>
              <a:rPr lang="fr-FR" dirty="0"/>
              <a:t>., data </a:t>
            </a:r>
            <a:r>
              <a:rPr lang="fr-FR" dirty="0" err="1"/>
              <a:t>analysis</a:t>
            </a:r>
            <a:r>
              <a:rPr lang="fr-FR" dirty="0"/>
              <a:t> </a:t>
            </a:r>
            <a:r>
              <a:rPr lang="fr-FR" dirty="0" err="1"/>
              <a:t>tools</a:t>
            </a:r>
            <a:r>
              <a:rPr lang="fr-FR" dirty="0"/>
              <a:t>) for the </a:t>
            </a:r>
            <a:r>
              <a:rPr lang="fr-FR" dirty="0" err="1" smtClean="0"/>
              <a:t>community</a:t>
            </a:r>
            <a:endParaRPr lang="fr-FR" dirty="0" smtClean="0"/>
          </a:p>
          <a:p>
            <a:pPr marL="285750" indent="-285750">
              <a:buFont typeface="Arial"/>
              <a:buChar char="•"/>
            </a:pPr>
            <a:endParaRPr lang="fr-FR" dirty="0" smtClean="0"/>
          </a:p>
        </p:txBody>
      </p:sp>
      <p:sp>
        <p:nvSpPr>
          <p:cNvPr id="7" name="Rectangle 6"/>
          <p:cNvSpPr/>
          <p:nvPr/>
        </p:nvSpPr>
        <p:spPr>
          <a:xfrm>
            <a:off x="0" y="4591"/>
            <a:ext cx="9144000" cy="984885"/>
          </a:xfrm>
          <a:prstGeom prst="rect">
            <a:avLst/>
          </a:prstGeom>
          <a:noFill/>
        </p:spPr>
        <p:txBody>
          <a:bodyPr wrap="square">
            <a:spAutoFit/>
          </a:bodyPr>
          <a:lstStyle/>
          <a:p>
            <a:pPr algn="ctr"/>
            <a:r>
              <a:rPr lang="fr-FR" sz="4000" dirty="0" smtClean="0"/>
              <a:t>ERS program on </a:t>
            </a:r>
            <a:r>
              <a:rPr lang="fr-FR" sz="4000" dirty="0" err="1" smtClean="0"/>
              <a:t>PDRs</a:t>
            </a:r>
            <a:endParaRPr lang="fr-FR" sz="4000" dirty="0" smtClean="0"/>
          </a:p>
          <a:p>
            <a:pPr algn="ctr"/>
            <a:r>
              <a:rPr lang="fr-FR" dirty="0" smtClean="0"/>
              <a:t>(PI Olivier Berné &amp; Emilie Habart, </a:t>
            </a:r>
            <a:r>
              <a:rPr lang="fr-FR" dirty="0" err="1" smtClean="0"/>
              <a:t>Co-I</a:t>
            </a:r>
            <a:r>
              <a:rPr lang="fr-FR" dirty="0" smtClean="0"/>
              <a:t> Alain </a:t>
            </a:r>
            <a:r>
              <a:rPr lang="fr-FR" dirty="0" err="1" smtClean="0"/>
              <a:t>Abergel</a:t>
            </a:r>
            <a:r>
              <a:rPr lang="fr-FR" dirty="0" smtClean="0"/>
              <a:t> &amp; Emmanuel Dartois</a:t>
            </a:r>
          </a:p>
        </p:txBody>
      </p:sp>
      <p:sp>
        <p:nvSpPr>
          <p:cNvPr id="9" name="Rectangle 8"/>
          <p:cNvSpPr/>
          <p:nvPr/>
        </p:nvSpPr>
        <p:spPr>
          <a:xfrm>
            <a:off x="4561044" y="6472296"/>
            <a:ext cx="4213526" cy="369332"/>
          </a:xfrm>
          <a:prstGeom prst="rect">
            <a:avLst/>
          </a:prstGeom>
          <a:noFill/>
        </p:spPr>
        <p:txBody>
          <a:bodyPr wrap="none">
            <a:spAutoFit/>
          </a:bodyPr>
          <a:lstStyle/>
          <a:p>
            <a:r>
              <a:rPr lang="fr-FR" u="sng" dirty="0" smtClean="0"/>
              <a:t>=&gt; Spectral </a:t>
            </a:r>
            <a:r>
              <a:rPr lang="fr-FR" u="sng" dirty="0" err="1"/>
              <a:t>richness</a:t>
            </a:r>
            <a:r>
              <a:rPr lang="fr-FR" u="sng" dirty="0"/>
              <a:t> </a:t>
            </a:r>
            <a:r>
              <a:rPr lang="fr-FR" u="sng" dirty="0" err="1"/>
              <a:t>that</a:t>
            </a:r>
            <a:r>
              <a:rPr lang="fr-FR" u="sng" dirty="0"/>
              <a:t> JWST </a:t>
            </a:r>
            <a:r>
              <a:rPr lang="fr-FR" u="sng" dirty="0" err="1"/>
              <a:t>will</a:t>
            </a:r>
            <a:r>
              <a:rPr lang="fr-FR" u="sng" dirty="0"/>
              <a:t> observe</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54</a:t>
            </a:fld>
            <a:endParaRPr lang="fr-FR"/>
          </a:p>
        </p:txBody>
      </p:sp>
    </p:spTree>
    <p:extLst>
      <p:ext uri="{BB962C8B-B14F-4D97-AF65-F5344CB8AC3E}">
        <p14:creationId xmlns:p14="http://schemas.microsoft.com/office/powerpoint/2010/main" val="281975802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ans titre-1 (glissé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33" y="2539694"/>
            <a:ext cx="8520422" cy="3699657"/>
          </a:xfrm>
          <a:prstGeom prst="rect">
            <a:avLst/>
          </a:prstGeom>
        </p:spPr>
      </p:pic>
      <p:sp>
        <p:nvSpPr>
          <p:cNvPr id="5" name="Rectangle 4"/>
          <p:cNvSpPr/>
          <p:nvPr/>
        </p:nvSpPr>
        <p:spPr>
          <a:xfrm>
            <a:off x="411920" y="6223071"/>
            <a:ext cx="8396276" cy="369332"/>
          </a:xfrm>
          <a:prstGeom prst="rect">
            <a:avLst/>
          </a:prstGeom>
        </p:spPr>
        <p:txBody>
          <a:bodyPr wrap="square">
            <a:spAutoFit/>
          </a:bodyPr>
          <a:lstStyle/>
          <a:p>
            <a:pPr algn="ctr"/>
            <a:r>
              <a:rPr lang="fr-FR" dirty="0" smtClean="0"/>
              <a:t>Exemple of </a:t>
            </a:r>
            <a:r>
              <a:rPr lang="fr-FR" dirty="0" err="1"/>
              <a:t>s</a:t>
            </a:r>
            <a:r>
              <a:rPr lang="fr-FR" dirty="0" err="1" smtClean="0"/>
              <a:t>elected</a:t>
            </a:r>
            <a:r>
              <a:rPr lang="fr-FR" dirty="0" smtClean="0"/>
              <a:t> </a:t>
            </a:r>
            <a:r>
              <a:rPr lang="fr-FR" dirty="0" err="1" smtClean="0"/>
              <a:t>fields</a:t>
            </a:r>
            <a:r>
              <a:rPr lang="fr-FR" dirty="0" smtClean="0"/>
              <a:t> </a:t>
            </a:r>
            <a:r>
              <a:rPr lang="fr-FR" dirty="0"/>
              <a:t>of </a:t>
            </a:r>
            <a:r>
              <a:rPr lang="fr-FR" dirty="0" err="1"/>
              <a:t>view</a:t>
            </a:r>
            <a:r>
              <a:rPr lang="fr-FR" dirty="0"/>
              <a:t> </a:t>
            </a:r>
            <a:r>
              <a:rPr lang="fr-FR" dirty="0" smtClean="0"/>
              <a:t>of </a:t>
            </a:r>
            <a:r>
              <a:rPr lang="fr-FR" dirty="0" err="1"/>
              <a:t>NIRCam</a:t>
            </a:r>
            <a:r>
              <a:rPr lang="fr-FR" dirty="0"/>
              <a:t> and MIRI </a:t>
            </a:r>
            <a:r>
              <a:rPr lang="fr-FR" dirty="0" err="1" smtClean="0"/>
              <a:t>imaging</a:t>
            </a:r>
            <a:r>
              <a:rPr lang="fr-FR" dirty="0" smtClean="0"/>
              <a:t>, NIRSPEC </a:t>
            </a:r>
            <a:r>
              <a:rPr lang="fr-FR" dirty="0"/>
              <a:t>and MIRI </a:t>
            </a:r>
            <a:r>
              <a:rPr lang="fr-FR" dirty="0" smtClean="0"/>
              <a:t>IFU</a:t>
            </a:r>
            <a:endParaRPr lang="fr-FR" dirty="0"/>
          </a:p>
        </p:txBody>
      </p:sp>
      <p:sp>
        <p:nvSpPr>
          <p:cNvPr id="6" name="Rectangle 5"/>
          <p:cNvSpPr/>
          <p:nvPr/>
        </p:nvSpPr>
        <p:spPr>
          <a:xfrm>
            <a:off x="0" y="4591"/>
            <a:ext cx="9144000" cy="707886"/>
          </a:xfrm>
          <a:prstGeom prst="rect">
            <a:avLst/>
          </a:prstGeom>
          <a:noFill/>
        </p:spPr>
        <p:txBody>
          <a:bodyPr wrap="square">
            <a:spAutoFit/>
          </a:bodyPr>
          <a:lstStyle/>
          <a:p>
            <a:pPr algn="ctr"/>
            <a:r>
              <a:rPr lang="fr-FR" sz="4000" dirty="0" smtClean="0"/>
              <a:t>Target and </a:t>
            </a:r>
            <a:r>
              <a:rPr lang="fr-FR" sz="4000" dirty="0" err="1"/>
              <a:t>o</a:t>
            </a:r>
            <a:r>
              <a:rPr lang="fr-FR" sz="4000" dirty="0" err="1" smtClean="0"/>
              <a:t>bserving</a:t>
            </a:r>
            <a:r>
              <a:rPr lang="fr-FR" sz="4000" dirty="0" smtClean="0"/>
              <a:t> modes </a:t>
            </a:r>
          </a:p>
        </p:txBody>
      </p:sp>
      <p:sp>
        <p:nvSpPr>
          <p:cNvPr id="7" name="Rectangle 6"/>
          <p:cNvSpPr/>
          <p:nvPr/>
        </p:nvSpPr>
        <p:spPr>
          <a:xfrm>
            <a:off x="185709" y="730200"/>
            <a:ext cx="8648946" cy="1754327"/>
          </a:xfrm>
          <a:prstGeom prst="rect">
            <a:avLst/>
          </a:prstGeom>
        </p:spPr>
        <p:txBody>
          <a:bodyPr wrap="square">
            <a:spAutoFit/>
          </a:bodyPr>
          <a:lstStyle/>
          <a:p>
            <a:pPr marL="285750" indent="-285750">
              <a:buFont typeface="Arial"/>
              <a:buChar char="•"/>
            </a:pPr>
            <a:r>
              <a:rPr lang="fr-FR" dirty="0" err="1" smtClean="0"/>
              <a:t>Obtain</a:t>
            </a:r>
            <a:r>
              <a:rPr lang="fr-FR" dirty="0" smtClean="0"/>
              <a:t> an extensive data set </a:t>
            </a:r>
            <a:r>
              <a:rPr lang="fr-FR" dirty="0" err="1" smtClean="0"/>
              <a:t>using</a:t>
            </a:r>
            <a:r>
              <a:rPr lang="fr-FR" dirty="0" smtClean="0"/>
              <a:t> four of the JWST instruments on a single source to </a:t>
            </a:r>
            <a:r>
              <a:rPr lang="fr-FR" dirty="0" err="1" smtClean="0"/>
              <a:t>limit</a:t>
            </a:r>
            <a:r>
              <a:rPr lang="fr-FR" dirty="0" smtClean="0"/>
              <a:t> the </a:t>
            </a:r>
            <a:r>
              <a:rPr lang="fr-FR" dirty="0" err="1" smtClean="0"/>
              <a:t>overhead</a:t>
            </a:r>
            <a:r>
              <a:rPr lang="fr-FR" dirty="0" smtClean="0"/>
              <a:t> time, and </a:t>
            </a:r>
            <a:r>
              <a:rPr lang="fr-FR" dirty="0" err="1" smtClean="0"/>
              <a:t>simplify</a:t>
            </a:r>
            <a:r>
              <a:rPr lang="fr-FR" dirty="0" smtClean="0"/>
              <a:t> </a:t>
            </a:r>
            <a:r>
              <a:rPr lang="fr-FR" dirty="0" err="1" smtClean="0"/>
              <a:t>scheduling</a:t>
            </a:r>
            <a:r>
              <a:rPr lang="fr-FR" dirty="0" smtClean="0"/>
              <a:t> in the ERS </a:t>
            </a:r>
            <a:r>
              <a:rPr lang="fr-FR" dirty="0" err="1" smtClean="0"/>
              <a:t>window</a:t>
            </a:r>
            <a:endParaRPr lang="fr-FR" dirty="0" smtClean="0"/>
          </a:p>
          <a:p>
            <a:pPr marL="285750" indent="-285750">
              <a:buFont typeface="Arial"/>
              <a:buChar char="•"/>
            </a:pPr>
            <a:endParaRPr lang="fr-FR" dirty="0" smtClean="0"/>
          </a:p>
          <a:p>
            <a:pPr marL="285750" indent="-285750">
              <a:buFont typeface="Arial"/>
              <a:buChar char="•"/>
            </a:pPr>
            <a:r>
              <a:rPr lang="fr-FR" dirty="0" smtClean="0"/>
              <a:t>Select a massive star-</a:t>
            </a:r>
            <a:r>
              <a:rPr lang="fr-FR" dirty="0" err="1" smtClean="0"/>
              <a:t>forming</a:t>
            </a:r>
            <a:r>
              <a:rPr lang="fr-FR" dirty="0" smtClean="0"/>
              <a:t> </a:t>
            </a:r>
            <a:r>
              <a:rPr lang="fr-FR" dirty="0" err="1" smtClean="0"/>
              <a:t>region</a:t>
            </a:r>
            <a:r>
              <a:rPr lang="fr-FR" dirty="0" smtClean="0"/>
              <a:t> </a:t>
            </a:r>
            <a:r>
              <a:rPr lang="fr-FR" dirty="0" err="1" smtClean="0"/>
              <a:t>that</a:t>
            </a:r>
            <a:r>
              <a:rPr lang="fr-FR" dirty="0" smtClean="0"/>
              <a:t> i) </a:t>
            </a:r>
            <a:r>
              <a:rPr lang="fr-FR" dirty="0" err="1" smtClean="0"/>
              <a:t>is</a:t>
            </a:r>
            <a:r>
              <a:rPr lang="fr-FR" dirty="0" smtClean="0"/>
              <a:t> </a:t>
            </a:r>
            <a:r>
              <a:rPr lang="fr-FR" dirty="0" err="1" smtClean="0"/>
              <a:t>located</a:t>
            </a:r>
            <a:r>
              <a:rPr lang="fr-FR" dirty="0" smtClean="0"/>
              <a:t> </a:t>
            </a:r>
            <a:r>
              <a:rPr lang="fr-FR" dirty="0" err="1" smtClean="0"/>
              <a:t>within</a:t>
            </a:r>
            <a:r>
              <a:rPr lang="fr-FR" dirty="0" smtClean="0"/>
              <a:t> 2 </a:t>
            </a:r>
            <a:r>
              <a:rPr lang="fr-FR" dirty="0" err="1" smtClean="0"/>
              <a:t>kpc</a:t>
            </a:r>
            <a:r>
              <a:rPr lang="fr-FR" dirty="0" smtClean="0"/>
              <a:t> in </a:t>
            </a:r>
            <a:r>
              <a:rPr lang="fr-FR" dirty="0" err="1" smtClean="0"/>
              <a:t>order</a:t>
            </a:r>
            <a:r>
              <a:rPr lang="fr-FR" dirty="0" smtClean="0"/>
              <a:t> to </a:t>
            </a:r>
            <a:r>
              <a:rPr lang="fr-FR" dirty="0" err="1" smtClean="0"/>
              <a:t>resolve</a:t>
            </a:r>
            <a:r>
              <a:rPr lang="fr-FR" dirty="0" smtClean="0"/>
              <a:t> the PDR, ii) shows a </a:t>
            </a:r>
            <a:r>
              <a:rPr lang="fr-FR" dirty="0" err="1" smtClean="0"/>
              <a:t>clear</a:t>
            </a:r>
            <a:r>
              <a:rPr lang="fr-FR" dirty="0" smtClean="0"/>
              <a:t>, </a:t>
            </a:r>
            <a:r>
              <a:rPr lang="fr-FR" dirty="0" err="1" smtClean="0"/>
              <a:t>well-defined</a:t>
            </a:r>
            <a:r>
              <a:rPr lang="fr-FR" dirty="0" smtClean="0"/>
              <a:t> (</a:t>
            </a:r>
            <a:r>
              <a:rPr lang="fr-FR" dirty="0" err="1" smtClean="0"/>
              <a:t>almost</a:t>
            </a:r>
            <a:r>
              <a:rPr lang="fr-FR" dirty="0" smtClean="0"/>
              <a:t> </a:t>
            </a:r>
            <a:r>
              <a:rPr lang="fr-FR" dirty="0" err="1" smtClean="0"/>
              <a:t>edge</a:t>
            </a:r>
            <a:r>
              <a:rPr lang="fr-FR" dirty="0" smtClean="0"/>
              <a:t>-on) interface </a:t>
            </a:r>
            <a:r>
              <a:rPr lang="fr-FR" dirty="0" err="1" smtClean="0"/>
              <a:t>between</a:t>
            </a:r>
            <a:r>
              <a:rPr lang="fr-FR" dirty="0" smtClean="0"/>
              <a:t> a </a:t>
            </a:r>
            <a:r>
              <a:rPr lang="fr-FR" dirty="0" err="1" smtClean="0"/>
              <a:t>molecular</a:t>
            </a:r>
            <a:r>
              <a:rPr lang="fr-FR" dirty="0" smtClean="0"/>
              <a:t> </a:t>
            </a:r>
            <a:r>
              <a:rPr lang="fr-FR" dirty="0" err="1" smtClean="0"/>
              <a:t>cloud</a:t>
            </a:r>
            <a:r>
              <a:rPr lang="fr-FR" dirty="0" smtClean="0"/>
              <a:t> and the H ii </a:t>
            </a:r>
            <a:r>
              <a:rPr lang="fr-FR" dirty="0" err="1" smtClean="0"/>
              <a:t>region</a:t>
            </a:r>
            <a:endParaRPr lang="fr-FR" dirty="0" smtClean="0"/>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55</a:t>
            </a:fld>
            <a:endParaRPr lang="fr-FR"/>
          </a:p>
        </p:txBody>
      </p:sp>
    </p:spTree>
    <p:extLst>
      <p:ext uri="{BB962C8B-B14F-4D97-AF65-F5344CB8AC3E}">
        <p14:creationId xmlns:p14="http://schemas.microsoft.com/office/powerpoint/2010/main" val="36214247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395536" y="692696"/>
            <a:ext cx="4464496" cy="3030895"/>
            <a:chOff x="0" y="598362"/>
            <a:chExt cx="4595271" cy="3351561"/>
          </a:xfrm>
        </p:grpSpPr>
        <p:pic>
          <p:nvPicPr>
            <p:cNvPr id="4" name="Image 3"/>
            <p:cNvPicPr>
              <a:picLocks noChangeAspect="1"/>
            </p:cNvPicPr>
            <p:nvPr/>
          </p:nvPicPr>
          <p:blipFill rotWithShape="1">
            <a:blip r:embed="rId3"/>
            <a:srcRect b="23289"/>
            <a:stretch/>
          </p:blipFill>
          <p:spPr>
            <a:xfrm>
              <a:off x="0" y="598362"/>
              <a:ext cx="4595271" cy="2484584"/>
            </a:xfrm>
            <a:prstGeom prst="rect">
              <a:avLst/>
            </a:prstGeom>
          </p:spPr>
        </p:pic>
        <p:sp>
          <p:nvSpPr>
            <p:cNvPr id="12" name="Rectangle 11"/>
            <p:cNvSpPr/>
            <p:nvPr/>
          </p:nvSpPr>
          <p:spPr>
            <a:xfrm>
              <a:off x="102424" y="3011578"/>
              <a:ext cx="2273838"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sp>
          <p:nvSpPr>
            <p:cNvPr id="13" name="Rectangle 12"/>
            <p:cNvSpPr/>
            <p:nvPr/>
          </p:nvSpPr>
          <p:spPr>
            <a:xfrm>
              <a:off x="2528661" y="3068985"/>
              <a:ext cx="1896103"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grpSp>
      <p:grpSp>
        <p:nvGrpSpPr>
          <p:cNvPr id="65" name="Grouper 64"/>
          <p:cNvGrpSpPr>
            <a:grpSpLocks noChangeAspect="1"/>
          </p:cNvGrpSpPr>
          <p:nvPr/>
        </p:nvGrpSpPr>
        <p:grpSpPr>
          <a:xfrm>
            <a:off x="5940151" y="3645024"/>
            <a:ext cx="3201040" cy="2754453"/>
            <a:chOff x="7094389" y="1173836"/>
            <a:chExt cx="2510922" cy="2176051"/>
          </a:xfrm>
        </p:grpSpPr>
        <p:pic>
          <p:nvPicPr>
            <p:cNvPr id="5" name="Image 4"/>
            <p:cNvPicPr>
              <a:picLocks noChangeAspect="1"/>
            </p:cNvPicPr>
            <p:nvPr/>
          </p:nvPicPr>
          <p:blipFill>
            <a:blip r:embed="rId4"/>
            <a:stretch>
              <a:fillRect/>
            </a:stretch>
          </p:blipFill>
          <p:spPr>
            <a:xfrm>
              <a:off x="7094389" y="1422633"/>
              <a:ext cx="1899794" cy="1874802"/>
            </a:xfrm>
            <a:prstGeom prst="rect">
              <a:avLst/>
            </a:prstGeom>
          </p:spPr>
        </p:pic>
        <p:sp>
          <p:nvSpPr>
            <p:cNvPr id="20" name="ZoneTexte 19"/>
            <p:cNvSpPr txBox="1"/>
            <p:nvPr/>
          </p:nvSpPr>
          <p:spPr>
            <a:xfrm>
              <a:off x="8274432" y="2994226"/>
              <a:ext cx="1330879" cy="355661"/>
            </a:xfrm>
            <a:prstGeom prst="rect">
              <a:avLst/>
            </a:prstGeom>
            <a:noFill/>
          </p:spPr>
          <p:txBody>
            <a:bodyPr wrap="none" rtlCol="0">
              <a:spAutoFit/>
            </a:bodyPr>
            <a:lstStyle/>
            <a:p>
              <a:r>
                <a:rPr lang="fr-FR" sz="1100" dirty="0" smtClean="0">
                  <a:solidFill>
                    <a:srgbClr val="FFFFFF"/>
                  </a:solidFill>
                  <a:latin typeface="Arial"/>
                  <a:cs typeface="Arial"/>
                </a:rPr>
                <a:t>  0.1’’=14 AU</a:t>
              </a:r>
              <a:endParaRPr lang="fr-FR" sz="1100" dirty="0">
                <a:solidFill>
                  <a:srgbClr val="FFFFFF"/>
                </a:solidFill>
                <a:latin typeface="Arial"/>
                <a:cs typeface="Arial"/>
              </a:endParaRPr>
            </a:p>
          </p:txBody>
        </p:sp>
        <p:sp>
          <p:nvSpPr>
            <p:cNvPr id="21" name="Rectangle 20"/>
            <p:cNvSpPr/>
            <p:nvPr/>
          </p:nvSpPr>
          <p:spPr>
            <a:xfrm>
              <a:off x="7602743" y="1173836"/>
              <a:ext cx="1536181" cy="376582"/>
            </a:xfrm>
            <a:prstGeom prst="rect">
              <a:avLst/>
            </a:prstGeom>
          </p:spPr>
          <p:txBody>
            <a:bodyPr wrap="none">
              <a:spAutoFit/>
            </a:bodyPr>
            <a:lstStyle/>
            <a:p>
              <a:r>
                <a:rPr lang="fr-FR" sz="1200" dirty="0" smtClean="0">
                  <a:latin typeface="Arial"/>
                  <a:cs typeface="Arial"/>
                </a:rPr>
                <a:t>ALMA </a:t>
              </a:r>
              <a:r>
                <a:rPr lang="fr-FR" sz="1200" dirty="0">
                  <a:latin typeface="Arial"/>
                  <a:cs typeface="Arial"/>
                </a:rPr>
                <a:t>(</a:t>
              </a:r>
              <a:r>
                <a:rPr lang="fr-FR" sz="1200" dirty="0" smtClean="0">
                  <a:latin typeface="Arial"/>
                  <a:cs typeface="Arial"/>
                </a:rPr>
                <a:t>1 mm)</a:t>
              </a:r>
              <a:endParaRPr lang="fr-FR" sz="1200" dirty="0">
                <a:latin typeface="Arial"/>
                <a:cs typeface="Arial"/>
              </a:endParaRPr>
            </a:p>
          </p:txBody>
        </p:sp>
        <p:cxnSp>
          <p:nvCxnSpPr>
            <p:cNvPr id="23" name="Connecteur droit 22"/>
            <p:cNvCxnSpPr/>
            <p:nvPr/>
          </p:nvCxnSpPr>
          <p:spPr>
            <a:xfrm>
              <a:off x="8619449" y="2937339"/>
              <a:ext cx="141568"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53" name="Connecteur droit avec flèche 52"/>
          <p:cNvCxnSpPr/>
          <p:nvPr/>
        </p:nvCxnSpPr>
        <p:spPr>
          <a:xfrm>
            <a:off x="4644008" y="2204864"/>
            <a:ext cx="1152128" cy="2736304"/>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7" name="ZoneTexte 76"/>
          <p:cNvSpPr txBox="1"/>
          <p:nvPr/>
        </p:nvSpPr>
        <p:spPr>
          <a:xfrm rot="16200000">
            <a:off x="7249408" y="4637266"/>
            <a:ext cx="2647364" cy="230832"/>
          </a:xfrm>
          <a:prstGeom prst="rect">
            <a:avLst/>
          </a:prstGeom>
          <a:noFill/>
        </p:spPr>
        <p:txBody>
          <a:bodyPr wrap="square" rtlCol="0">
            <a:spAutoFit/>
          </a:bodyPr>
          <a:lstStyle/>
          <a:p>
            <a:r>
              <a:rPr lang="fr-FR" sz="900" dirty="0" smtClean="0">
                <a:latin typeface="Arial"/>
                <a:cs typeface="Arial"/>
              </a:rPr>
              <a:t>ALMA </a:t>
            </a:r>
            <a:r>
              <a:rPr lang="fr-FR" sz="900" dirty="0" err="1" smtClean="0">
                <a:latin typeface="Arial"/>
                <a:cs typeface="Arial"/>
              </a:rPr>
              <a:t>Patnership</a:t>
            </a:r>
            <a:r>
              <a:rPr lang="fr-FR" sz="900" dirty="0">
                <a:latin typeface="Arial"/>
                <a:cs typeface="Arial"/>
              </a:rPr>
              <a:t> </a:t>
            </a:r>
            <a:r>
              <a:rPr lang="fr-FR" sz="900" dirty="0" smtClean="0">
                <a:latin typeface="Arial"/>
                <a:cs typeface="Arial"/>
              </a:rPr>
              <a:t>et al. 2015</a:t>
            </a:r>
            <a:endParaRPr lang="fr-FR" sz="900" dirty="0">
              <a:latin typeface="Arial"/>
              <a:cs typeface="Arial"/>
            </a:endParaRPr>
          </a:p>
        </p:txBody>
      </p:sp>
      <p:sp>
        <p:nvSpPr>
          <p:cNvPr id="79" name="ZoneTexte 78"/>
          <p:cNvSpPr txBox="1"/>
          <p:nvPr/>
        </p:nvSpPr>
        <p:spPr>
          <a:xfrm>
            <a:off x="6372200" y="4077072"/>
            <a:ext cx="859737" cy="230832"/>
          </a:xfrm>
          <a:prstGeom prst="rect">
            <a:avLst/>
          </a:prstGeom>
          <a:noFill/>
        </p:spPr>
        <p:txBody>
          <a:bodyPr wrap="square" rtlCol="0">
            <a:spAutoFit/>
          </a:bodyPr>
          <a:lstStyle/>
          <a:p>
            <a:r>
              <a:rPr lang="fr-FR" sz="900" dirty="0" smtClean="0">
                <a:solidFill>
                  <a:schemeClr val="bg1"/>
                </a:solidFill>
                <a:latin typeface="Arial"/>
                <a:cs typeface="Arial"/>
              </a:rPr>
              <a:t>HL Tau</a:t>
            </a:r>
          </a:p>
        </p:txBody>
      </p:sp>
      <p:sp>
        <p:nvSpPr>
          <p:cNvPr id="15" name="Forme libre 14"/>
          <p:cNvSpPr/>
          <p:nvPr/>
        </p:nvSpPr>
        <p:spPr>
          <a:xfrm flipH="1">
            <a:off x="761096" y="1333182"/>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3" name="Forme libre 72"/>
          <p:cNvSpPr/>
          <p:nvPr/>
        </p:nvSpPr>
        <p:spPr>
          <a:xfrm flipH="1">
            <a:off x="1028936" y="1427850"/>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5" name="ZoneTexte 74"/>
          <p:cNvSpPr txBox="1"/>
          <p:nvPr/>
        </p:nvSpPr>
        <p:spPr>
          <a:xfrm>
            <a:off x="681166" y="1088089"/>
            <a:ext cx="501159" cy="276999"/>
          </a:xfrm>
          <a:prstGeom prst="rect">
            <a:avLst/>
          </a:prstGeom>
          <a:noFill/>
        </p:spPr>
        <p:txBody>
          <a:bodyPr wrap="none" rtlCol="0">
            <a:spAutoFit/>
          </a:bodyPr>
          <a:lstStyle/>
          <a:p>
            <a:r>
              <a:rPr lang="fr-FR" sz="1200" dirty="0" err="1" smtClean="0">
                <a:latin typeface="Arial"/>
                <a:cs typeface="Arial"/>
              </a:rPr>
              <a:t>infall</a:t>
            </a:r>
            <a:endParaRPr lang="fr-FR" sz="1200" dirty="0">
              <a:latin typeface="Arial"/>
              <a:cs typeface="Arial"/>
            </a:endParaRPr>
          </a:p>
        </p:txBody>
      </p:sp>
      <p:sp>
        <p:nvSpPr>
          <p:cNvPr id="134" name="Rectangle 133"/>
          <p:cNvSpPr/>
          <p:nvPr/>
        </p:nvSpPr>
        <p:spPr>
          <a:xfrm>
            <a:off x="1993057" y="1403576"/>
            <a:ext cx="1001521" cy="276999"/>
          </a:xfrm>
          <a:prstGeom prst="rect">
            <a:avLst/>
          </a:prstGeom>
        </p:spPr>
        <p:txBody>
          <a:bodyPr wrap="none">
            <a:spAutoFit/>
          </a:bodyPr>
          <a:lstStyle/>
          <a:p>
            <a:pPr algn="ctr"/>
            <a:r>
              <a:rPr lang="fr-FR" sz="1200" dirty="0" smtClean="0">
                <a:solidFill>
                  <a:srgbClr val="FF0000"/>
                </a:solidFill>
                <a:latin typeface="Arial"/>
                <a:cs typeface="Arial"/>
              </a:rPr>
              <a:t>(</a:t>
            </a:r>
            <a:r>
              <a:rPr lang="fr-FR" sz="1200" dirty="0" err="1" smtClean="0">
                <a:solidFill>
                  <a:srgbClr val="FF0000"/>
                </a:solidFill>
                <a:latin typeface="Arial"/>
                <a:cs typeface="Arial"/>
              </a:rPr>
              <a:t>gas</a:t>
            </a:r>
            <a:r>
              <a:rPr lang="fr-FR" sz="1200" dirty="0" smtClean="0">
                <a:solidFill>
                  <a:srgbClr val="FF0000"/>
                </a:solidFill>
                <a:latin typeface="Arial"/>
                <a:cs typeface="Arial"/>
              </a:rPr>
              <a:t> + </a:t>
            </a:r>
            <a:r>
              <a:rPr lang="fr-FR" sz="1200" dirty="0" err="1" smtClean="0">
                <a:solidFill>
                  <a:srgbClr val="FF0000"/>
                </a:solidFill>
                <a:latin typeface="Arial"/>
                <a:cs typeface="Arial"/>
              </a:rPr>
              <a:t>dust</a:t>
            </a:r>
            <a:r>
              <a:rPr lang="fr-FR" sz="1200" dirty="0" smtClean="0">
                <a:solidFill>
                  <a:srgbClr val="FF0000"/>
                </a:solidFill>
                <a:latin typeface="Arial"/>
                <a:cs typeface="Arial"/>
              </a:rPr>
              <a:t>) </a:t>
            </a:r>
            <a:endParaRPr lang="fr-FR" sz="1200" dirty="0">
              <a:solidFill>
                <a:srgbClr val="FF0000"/>
              </a:solidFill>
              <a:latin typeface="Arial"/>
              <a:cs typeface="Arial"/>
            </a:endParaRPr>
          </a:p>
        </p:txBody>
      </p:sp>
      <p:sp>
        <p:nvSpPr>
          <p:cNvPr id="14" name="Ellipse 13"/>
          <p:cNvSpPr/>
          <p:nvPr/>
        </p:nvSpPr>
        <p:spPr>
          <a:xfrm>
            <a:off x="2555776" y="2132856"/>
            <a:ext cx="180616" cy="19816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90" name="Text Box 2"/>
          <p:cNvSpPr txBox="1">
            <a:spLocks noChangeArrowheads="1"/>
          </p:cNvSpPr>
          <p:nvPr/>
        </p:nvSpPr>
        <p:spPr bwMode="auto">
          <a:xfrm>
            <a:off x="1043608" y="116632"/>
            <a:ext cx="691276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Dust evolution in </a:t>
            </a:r>
            <a:r>
              <a:rPr lang="en-GB" sz="2700" baseline="0" dirty="0" err="1" smtClean="0">
                <a:solidFill>
                  <a:srgbClr val="000000"/>
                </a:solidFill>
                <a:latin typeface="Bitstream Charter" charset="0"/>
              </a:rPr>
              <a:t>protoplanetary</a:t>
            </a:r>
            <a:r>
              <a:rPr lang="en-GB" sz="2700" baseline="0" dirty="0" smtClean="0">
                <a:solidFill>
                  <a:srgbClr val="000000"/>
                </a:solidFill>
                <a:latin typeface="Bitstream Charter" charset="0"/>
              </a:rPr>
              <a:t> </a:t>
            </a:r>
            <a:r>
              <a:rPr lang="en-GB" sz="2700" baseline="0" dirty="0">
                <a:solidFill>
                  <a:srgbClr val="000000"/>
                </a:solidFill>
                <a:latin typeface="Bitstream Charter" charset="0"/>
              </a:rPr>
              <a:t>disks</a:t>
            </a:r>
          </a:p>
        </p:txBody>
      </p:sp>
      <p:sp>
        <p:nvSpPr>
          <p:cNvPr id="10" name="Espace réservé du numéro de diapositive 9"/>
          <p:cNvSpPr>
            <a:spLocks noGrp="1"/>
          </p:cNvSpPr>
          <p:nvPr>
            <p:ph type="sldNum" sz="quarter" idx="12"/>
          </p:nvPr>
        </p:nvSpPr>
        <p:spPr/>
        <p:txBody>
          <a:bodyPr/>
          <a:lstStyle/>
          <a:p>
            <a:fld id="{C919858B-083F-48B4-BC72-FA8395439ED8}" type="slidenum">
              <a:rPr lang="fr-FR" smtClean="0"/>
              <a:t>56</a:t>
            </a:fld>
            <a:endParaRPr lang="fr-FR"/>
          </a:p>
        </p:txBody>
      </p:sp>
    </p:spTree>
    <p:extLst>
      <p:ext uri="{BB962C8B-B14F-4D97-AF65-F5344CB8AC3E}">
        <p14:creationId xmlns:p14="http://schemas.microsoft.com/office/powerpoint/2010/main" val="3491001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395536" y="692696"/>
            <a:ext cx="4464496" cy="3030895"/>
            <a:chOff x="0" y="598362"/>
            <a:chExt cx="4595271" cy="3351561"/>
          </a:xfrm>
        </p:grpSpPr>
        <p:pic>
          <p:nvPicPr>
            <p:cNvPr id="4" name="Image 3"/>
            <p:cNvPicPr>
              <a:picLocks noChangeAspect="1"/>
            </p:cNvPicPr>
            <p:nvPr/>
          </p:nvPicPr>
          <p:blipFill rotWithShape="1">
            <a:blip r:embed="rId3"/>
            <a:srcRect b="23289"/>
            <a:stretch/>
          </p:blipFill>
          <p:spPr>
            <a:xfrm>
              <a:off x="0" y="598362"/>
              <a:ext cx="4595271" cy="2484584"/>
            </a:xfrm>
            <a:prstGeom prst="rect">
              <a:avLst/>
            </a:prstGeom>
          </p:spPr>
        </p:pic>
        <p:sp>
          <p:nvSpPr>
            <p:cNvPr id="12" name="Rectangle 11"/>
            <p:cNvSpPr/>
            <p:nvPr/>
          </p:nvSpPr>
          <p:spPr>
            <a:xfrm>
              <a:off x="102424" y="3011578"/>
              <a:ext cx="2273838"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sp>
          <p:nvSpPr>
            <p:cNvPr id="13" name="Rectangle 12"/>
            <p:cNvSpPr/>
            <p:nvPr/>
          </p:nvSpPr>
          <p:spPr>
            <a:xfrm>
              <a:off x="2528661" y="3068985"/>
              <a:ext cx="1896103"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grpSp>
      <p:grpSp>
        <p:nvGrpSpPr>
          <p:cNvPr id="65" name="Grouper 64"/>
          <p:cNvGrpSpPr>
            <a:grpSpLocks noChangeAspect="1"/>
          </p:cNvGrpSpPr>
          <p:nvPr/>
        </p:nvGrpSpPr>
        <p:grpSpPr>
          <a:xfrm>
            <a:off x="5940151" y="3645024"/>
            <a:ext cx="3201040" cy="2754453"/>
            <a:chOff x="7094389" y="1173836"/>
            <a:chExt cx="2510922" cy="2176051"/>
          </a:xfrm>
        </p:grpSpPr>
        <p:pic>
          <p:nvPicPr>
            <p:cNvPr id="5" name="Image 4"/>
            <p:cNvPicPr>
              <a:picLocks noChangeAspect="1"/>
            </p:cNvPicPr>
            <p:nvPr/>
          </p:nvPicPr>
          <p:blipFill>
            <a:blip r:embed="rId4"/>
            <a:stretch>
              <a:fillRect/>
            </a:stretch>
          </p:blipFill>
          <p:spPr>
            <a:xfrm>
              <a:off x="7094389" y="1422633"/>
              <a:ext cx="1899794" cy="1874802"/>
            </a:xfrm>
            <a:prstGeom prst="rect">
              <a:avLst/>
            </a:prstGeom>
          </p:spPr>
        </p:pic>
        <p:sp>
          <p:nvSpPr>
            <p:cNvPr id="20" name="ZoneTexte 19"/>
            <p:cNvSpPr txBox="1"/>
            <p:nvPr/>
          </p:nvSpPr>
          <p:spPr>
            <a:xfrm>
              <a:off x="8274432" y="2994226"/>
              <a:ext cx="1330879" cy="355661"/>
            </a:xfrm>
            <a:prstGeom prst="rect">
              <a:avLst/>
            </a:prstGeom>
            <a:noFill/>
          </p:spPr>
          <p:txBody>
            <a:bodyPr wrap="none" rtlCol="0">
              <a:spAutoFit/>
            </a:bodyPr>
            <a:lstStyle/>
            <a:p>
              <a:r>
                <a:rPr lang="fr-FR" sz="1100" dirty="0" smtClean="0">
                  <a:solidFill>
                    <a:srgbClr val="FFFFFF"/>
                  </a:solidFill>
                  <a:latin typeface="Arial"/>
                  <a:cs typeface="Arial"/>
                </a:rPr>
                <a:t>  0.1’’=14 AU</a:t>
              </a:r>
              <a:endParaRPr lang="fr-FR" sz="1100" dirty="0">
                <a:solidFill>
                  <a:srgbClr val="FFFFFF"/>
                </a:solidFill>
                <a:latin typeface="Arial"/>
                <a:cs typeface="Arial"/>
              </a:endParaRPr>
            </a:p>
          </p:txBody>
        </p:sp>
        <p:sp>
          <p:nvSpPr>
            <p:cNvPr id="21" name="Rectangle 20"/>
            <p:cNvSpPr/>
            <p:nvPr/>
          </p:nvSpPr>
          <p:spPr>
            <a:xfrm>
              <a:off x="7602743" y="1173836"/>
              <a:ext cx="1536181" cy="376582"/>
            </a:xfrm>
            <a:prstGeom prst="rect">
              <a:avLst/>
            </a:prstGeom>
          </p:spPr>
          <p:txBody>
            <a:bodyPr wrap="none">
              <a:spAutoFit/>
            </a:bodyPr>
            <a:lstStyle/>
            <a:p>
              <a:r>
                <a:rPr lang="fr-FR" sz="1200" dirty="0" smtClean="0">
                  <a:latin typeface="Arial"/>
                  <a:cs typeface="Arial"/>
                </a:rPr>
                <a:t>ALMA </a:t>
              </a:r>
              <a:r>
                <a:rPr lang="fr-FR" sz="1200" dirty="0">
                  <a:latin typeface="Arial"/>
                  <a:cs typeface="Arial"/>
                </a:rPr>
                <a:t>(</a:t>
              </a:r>
              <a:r>
                <a:rPr lang="fr-FR" sz="1200" dirty="0" smtClean="0">
                  <a:latin typeface="Arial"/>
                  <a:cs typeface="Arial"/>
                </a:rPr>
                <a:t>1 mm)</a:t>
              </a:r>
              <a:endParaRPr lang="fr-FR" sz="1200" dirty="0">
                <a:latin typeface="Arial"/>
                <a:cs typeface="Arial"/>
              </a:endParaRPr>
            </a:p>
          </p:txBody>
        </p:sp>
        <p:cxnSp>
          <p:nvCxnSpPr>
            <p:cNvPr id="23" name="Connecteur droit 22"/>
            <p:cNvCxnSpPr/>
            <p:nvPr/>
          </p:nvCxnSpPr>
          <p:spPr>
            <a:xfrm>
              <a:off x="8619449" y="2937339"/>
              <a:ext cx="141568"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4" name="Grouper 63"/>
          <p:cNvGrpSpPr>
            <a:grpSpLocks noChangeAspect="1"/>
          </p:cNvGrpSpPr>
          <p:nvPr/>
        </p:nvGrpSpPr>
        <p:grpSpPr>
          <a:xfrm>
            <a:off x="5940151" y="764704"/>
            <a:ext cx="3114836" cy="2748585"/>
            <a:chOff x="5061585" y="766733"/>
            <a:chExt cx="2576764" cy="2290029"/>
          </a:xfrm>
        </p:grpSpPr>
        <p:grpSp>
          <p:nvGrpSpPr>
            <p:cNvPr id="17" name="Grouper 16"/>
            <p:cNvGrpSpPr/>
            <p:nvPr/>
          </p:nvGrpSpPr>
          <p:grpSpPr>
            <a:xfrm>
              <a:off x="5061585" y="766733"/>
              <a:ext cx="1962585" cy="2181853"/>
              <a:chOff x="5000130" y="766733"/>
              <a:chExt cx="1962585" cy="2181853"/>
            </a:xfrm>
          </p:grpSpPr>
          <p:pic>
            <p:nvPicPr>
              <p:cNvPr id="6" name="Image 5"/>
              <p:cNvPicPr>
                <a:picLocks noChangeAspect="1"/>
              </p:cNvPicPr>
              <p:nvPr/>
            </p:nvPicPr>
            <p:blipFill>
              <a:blip r:embed="rId5"/>
              <a:stretch>
                <a:fillRect/>
              </a:stretch>
            </p:blipFill>
            <p:spPr>
              <a:xfrm>
                <a:off x="5000130" y="986589"/>
                <a:ext cx="1942571" cy="1961997"/>
              </a:xfrm>
              <a:prstGeom prst="rect">
                <a:avLst/>
              </a:prstGeom>
            </p:spPr>
          </p:pic>
          <p:sp>
            <p:nvSpPr>
              <p:cNvPr id="8" name="ZoneTexte 7"/>
              <p:cNvSpPr txBox="1"/>
              <p:nvPr/>
            </p:nvSpPr>
            <p:spPr>
              <a:xfrm>
                <a:off x="5111504" y="766733"/>
                <a:ext cx="1851211" cy="391978"/>
              </a:xfrm>
              <a:prstGeom prst="rect">
                <a:avLst/>
              </a:prstGeom>
              <a:noFill/>
            </p:spPr>
            <p:txBody>
              <a:bodyPr wrap="square" rtlCol="0">
                <a:spAutoFit/>
              </a:bodyPr>
              <a:lstStyle/>
              <a:p>
                <a:pPr algn="ctr"/>
                <a:r>
                  <a:rPr lang="fr-FR" sz="1200" dirty="0" smtClean="0">
                    <a:solidFill>
                      <a:srgbClr val="000000"/>
                    </a:solidFill>
                    <a:latin typeface="Arial"/>
                    <a:cs typeface="Arial"/>
                  </a:rPr>
                  <a:t>HST </a:t>
                </a:r>
                <a:r>
                  <a:rPr lang="fr-FR" sz="1200" dirty="0">
                    <a:solidFill>
                      <a:srgbClr val="000000"/>
                    </a:solidFill>
                    <a:latin typeface="Arial"/>
                    <a:cs typeface="Arial"/>
                  </a:rPr>
                  <a:t> </a:t>
                </a:r>
                <a:r>
                  <a:rPr lang="fr-FR" sz="1200" dirty="0" smtClean="0">
                    <a:solidFill>
                      <a:srgbClr val="000000"/>
                    </a:solidFill>
                    <a:latin typeface="Arial"/>
                    <a:cs typeface="Arial"/>
                  </a:rPr>
                  <a:t>(1-2 </a:t>
                </a:r>
                <a:r>
                  <a:rPr lang="fr-FR" sz="1200" dirty="0" err="1" smtClean="0">
                    <a:solidFill>
                      <a:srgbClr val="000000"/>
                    </a:solidFill>
                    <a:latin typeface="Arial"/>
                    <a:cs typeface="Arial"/>
                  </a:rPr>
                  <a:t>μm</a:t>
                </a:r>
                <a:r>
                  <a:rPr lang="fr-FR" sz="1200" dirty="0" smtClean="0">
                    <a:solidFill>
                      <a:srgbClr val="000000"/>
                    </a:solidFill>
                    <a:latin typeface="Arial"/>
                    <a:cs typeface="Arial"/>
                  </a:rPr>
                  <a:t>)</a:t>
                </a:r>
                <a:endParaRPr lang="fr-FR" sz="1200" dirty="0">
                  <a:solidFill>
                    <a:srgbClr val="000000"/>
                  </a:solidFill>
                  <a:latin typeface="Arial"/>
                  <a:cs typeface="Arial"/>
                </a:endParaRPr>
              </a:p>
            </p:txBody>
          </p:sp>
        </p:grpSp>
        <p:grpSp>
          <p:nvGrpSpPr>
            <p:cNvPr id="63" name="Grouper 62"/>
            <p:cNvGrpSpPr/>
            <p:nvPr/>
          </p:nvGrpSpPr>
          <p:grpSpPr>
            <a:xfrm>
              <a:off x="6252966" y="2591714"/>
              <a:ext cx="1385383" cy="465048"/>
              <a:chOff x="6252966" y="2591714"/>
              <a:chExt cx="1385383" cy="465048"/>
            </a:xfrm>
          </p:grpSpPr>
          <p:cxnSp>
            <p:nvCxnSpPr>
              <p:cNvPr id="19" name="Connecteur droit 18"/>
              <p:cNvCxnSpPr/>
              <p:nvPr/>
            </p:nvCxnSpPr>
            <p:spPr>
              <a:xfrm>
                <a:off x="6414984" y="2591714"/>
                <a:ext cx="482062"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6252966" y="2686562"/>
                <a:ext cx="1385383" cy="370200"/>
              </a:xfrm>
              <a:prstGeom prst="rect">
                <a:avLst/>
              </a:prstGeom>
              <a:noFill/>
            </p:spPr>
            <p:txBody>
              <a:bodyPr wrap="none" rtlCol="0">
                <a:spAutoFit/>
              </a:bodyPr>
              <a:lstStyle/>
              <a:p>
                <a:r>
                  <a:rPr lang="fr-FR" sz="1100" dirty="0" smtClean="0">
                    <a:solidFill>
                      <a:srgbClr val="FFFFFF"/>
                    </a:solidFill>
                    <a:latin typeface="Arial"/>
                    <a:cs typeface="Arial"/>
                  </a:rPr>
                  <a:t>3.7’’=500 AU</a:t>
                </a:r>
                <a:endParaRPr lang="fr-FR" sz="1100" dirty="0">
                  <a:solidFill>
                    <a:srgbClr val="FFFFFF"/>
                  </a:solidFill>
                  <a:latin typeface="Arial"/>
                  <a:cs typeface="Arial"/>
                </a:endParaRPr>
              </a:p>
            </p:txBody>
          </p:sp>
        </p:grpSp>
      </p:grpSp>
      <p:cxnSp>
        <p:nvCxnSpPr>
          <p:cNvPr id="53" name="Connecteur droit avec flèche 52"/>
          <p:cNvCxnSpPr/>
          <p:nvPr/>
        </p:nvCxnSpPr>
        <p:spPr>
          <a:xfrm>
            <a:off x="4644008" y="2204864"/>
            <a:ext cx="1152128" cy="2736304"/>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7" name="ZoneTexte 76"/>
          <p:cNvSpPr txBox="1"/>
          <p:nvPr/>
        </p:nvSpPr>
        <p:spPr>
          <a:xfrm rot="16200000">
            <a:off x="7249408" y="4637266"/>
            <a:ext cx="2647364" cy="230832"/>
          </a:xfrm>
          <a:prstGeom prst="rect">
            <a:avLst/>
          </a:prstGeom>
          <a:noFill/>
        </p:spPr>
        <p:txBody>
          <a:bodyPr wrap="square" rtlCol="0">
            <a:spAutoFit/>
          </a:bodyPr>
          <a:lstStyle/>
          <a:p>
            <a:r>
              <a:rPr lang="fr-FR" sz="900" dirty="0" smtClean="0">
                <a:latin typeface="Arial"/>
                <a:cs typeface="Arial"/>
              </a:rPr>
              <a:t>ALMA </a:t>
            </a:r>
            <a:r>
              <a:rPr lang="fr-FR" sz="900" dirty="0" err="1" smtClean="0">
                <a:latin typeface="Arial"/>
                <a:cs typeface="Arial"/>
              </a:rPr>
              <a:t>Patnership</a:t>
            </a:r>
            <a:r>
              <a:rPr lang="fr-FR" sz="900" dirty="0">
                <a:latin typeface="Arial"/>
                <a:cs typeface="Arial"/>
              </a:rPr>
              <a:t> </a:t>
            </a:r>
            <a:r>
              <a:rPr lang="fr-FR" sz="900" dirty="0" smtClean="0">
                <a:latin typeface="Arial"/>
                <a:cs typeface="Arial"/>
              </a:rPr>
              <a:t>et al. 2015</a:t>
            </a:r>
            <a:endParaRPr lang="fr-FR" sz="900" dirty="0">
              <a:latin typeface="Arial"/>
              <a:cs typeface="Arial"/>
            </a:endParaRPr>
          </a:p>
        </p:txBody>
      </p:sp>
      <p:sp>
        <p:nvSpPr>
          <p:cNvPr id="79" name="ZoneTexte 78"/>
          <p:cNvSpPr txBox="1"/>
          <p:nvPr/>
        </p:nvSpPr>
        <p:spPr>
          <a:xfrm>
            <a:off x="6372200" y="4077072"/>
            <a:ext cx="859737" cy="230832"/>
          </a:xfrm>
          <a:prstGeom prst="rect">
            <a:avLst/>
          </a:prstGeom>
          <a:noFill/>
        </p:spPr>
        <p:txBody>
          <a:bodyPr wrap="square" rtlCol="0">
            <a:spAutoFit/>
          </a:bodyPr>
          <a:lstStyle/>
          <a:p>
            <a:r>
              <a:rPr lang="fr-FR" sz="900" dirty="0" smtClean="0">
                <a:solidFill>
                  <a:schemeClr val="bg1"/>
                </a:solidFill>
                <a:latin typeface="Arial"/>
                <a:cs typeface="Arial"/>
              </a:rPr>
              <a:t>HL Tau</a:t>
            </a:r>
          </a:p>
        </p:txBody>
      </p:sp>
      <p:sp>
        <p:nvSpPr>
          <p:cNvPr id="80" name="ZoneTexte 79"/>
          <p:cNvSpPr txBox="1"/>
          <p:nvPr/>
        </p:nvSpPr>
        <p:spPr>
          <a:xfrm>
            <a:off x="6300192" y="1124744"/>
            <a:ext cx="1234780" cy="230832"/>
          </a:xfrm>
          <a:prstGeom prst="rect">
            <a:avLst/>
          </a:prstGeom>
          <a:noFill/>
        </p:spPr>
        <p:txBody>
          <a:bodyPr wrap="square" rtlCol="0">
            <a:spAutoFit/>
          </a:bodyPr>
          <a:lstStyle/>
          <a:p>
            <a:r>
              <a:rPr lang="fr-FR" sz="900" dirty="0" smtClean="0">
                <a:solidFill>
                  <a:schemeClr val="bg1"/>
                </a:solidFill>
                <a:latin typeface="Arial"/>
                <a:cs typeface="Arial"/>
              </a:rPr>
              <a:t>IRAS 04302</a:t>
            </a:r>
          </a:p>
        </p:txBody>
      </p:sp>
      <p:sp>
        <p:nvSpPr>
          <p:cNvPr id="15" name="Forme libre 14"/>
          <p:cNvSpPr/>
          <p:nvPr/>
        </p:nvSpPr>
        <p:spPr>
          <a:xfrm flipH="1">
            <a:off x="761096" y="1333182"/>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3" name="Forme libre 72"/>
          <p:cNvSpPr/>
          <p:nvPr/>
        </p:nvSpPr>
        <p:spPr>
          <a:xfrm flipH="1">
            <a:off x="1028936" y="1427850"/>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5" name="ZoneTexte 74"/>
          <p:cNvSpPr txBox="1"/>
          <p:nvPr/>
        </p:nvSpPr>
        <p:spPr>
          <a:xfrm>
            <a:off x="681166" y="1088089"/>
            <a:ext cx="501159" cy="276999"/>
          </a:xfrm>
          <a:prstGeom prst="rect">
            <a:avLst/>
          </a:prstGeom>
          <a:noFill/>
        </p:spPr>
        <p:txBody>
          <a:bodyPr wrap="none" rtlCol="0">
            <a:spAutoFit/>
          </a:bodyPr>
          <a:lstStyle/>
          <a:p>
            <a:r>
              <a:rPr lang="fr-FR" sz="1200" dirty="0" err="1" smtClean="0">
                <a:latin typeface="Arial"/>
                <a:cs typeface="Arial"/>
              </a:rPr>
              <a:t>infall</a:t>
            </a:r>
            <a:endParaRPr lang="fr-FR" sz="1200" dirty="0">
              <a:latin typeface="Arial"/>
              <a:cs typeface="Arial"/>
            </a:endParaRPr>
          </a:p>
        </p:txBody>
      </p:sp>
      <p:cxnSp>
        <p:nvCxnSpPr>
          <p:cNvPr id="9" name="Connecteur droit avec flèche 8"/>
          <p:cNvCxnSpPr/>
          <p:nvPr/>
        </p:nvCxnSpPr>
        <p:spPr>
          <a:xfrm>
            <a:off x="4716016" y="1772816"/>
            <a:ext cx="1080120" cy="144016"/>
          </a:xfrm>
          <a:prstGeom prst="straightConnector1">
            <a:avLst/>
          </a:prstGeom>
          <a:ln>
            <a:solidFill>
              <a:srgbClr val="FFDC63"/>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1993057" y="1403576"/>
            <a:ext cx="1001521" cy="276999"/>
          </a:xfrm>
          <a:prstGeom prst="rect">
            <a:avLst/>
          </a:prstGeom>
        </p:spPr>
        <p:txBody>
          <a:bodyPr wrap="none">
            <a:spAutoFit/>
          </a:bodyPr>
          <a:lstStyle/>
          <a:p>
            <a:pPr algn="ctr"/>
            <a:r>
              <a:rPr lang="fr-FR" sz="1200" dirty="0" smtClean="0">
                <a:solidFill>
                  <a:srgbClr val="FF0000"/>
                </a:solidFill>
                <a:latin typeface="Arial"/>
                <a:cs typeface="Arial"/>
              </a:rPr>
              <a:t>(</a:t>
            </a:r>
            <a:r>
              <a:rPr lang="fr-FR" sz="1200" dirty="0" err="1" smtClean="0">
                <a:solidFill>
                  <a:srgbClr val="FF0000"/>
                </a:solidFill>
                <a:latin typeface="Arial"/>
                <a:cs typeface="Arial"/>
              </a:rPr>
              <a:t>gas</a:t>
            </a:r>
            <a:r>
              <a:rPr lang="fr-FR" sz="1200" dirty="0" smtClean="0">
                <a:solidFill>
                  <a:srgbClr val="FF0000"/>
                </a:solidFill>
                <a:latin typeface="Arial"/>
                <a:cs typeface="Arial"/>
              </a:rPr>
              <a:t> + </a:t>
            </a:r>
            <a:r>
              <a:rPr lang="fr-FR" sz="1200" dirty="0" err="1" smtClean="0">
                <a:solidFill>
                  <a:srgbClr val="FF0000"/>
                </a:solidFill>
                <a:latin typeface="Arial"/>
                <a:cs typeface="Arial"/>
              </a:rPr>
              <a:t>dust</a:t>
            </a:r>
            <a:r>
              <a:rPr lang="fr-FR" sz="1200" dirty="0" smtClean="0">
                <a:solidFill>
                  <a:srgbClr val="FF0000"/>
                </a:solidFill>
                <a:latin typeface="Arial"/>
                <a:cs typeface="Arial"/>
              </a:rPr>
              <a:t>) </a:t>
            </a:r>
            <a:endParaRPr lang="fr-FR" sz="1200" dirty="0">
              <a:solidFill>
                <a:srgbClr val="FF0000"/>
              </a:solidFill>
              <a:latin typeface="Arial"/>
              <a:cs typeface="Arial"/>
            </a:endParaRPr>
          </a:p>
        </p:txBody>
      </p:sp>
      <p:sp>
        <p:nvSpPr>
          <p:cNvPr id="90" name="Text Box 2"/>
          <p:cNvSpPr txBox="1">
            <a:spLocks noChangeArrowheads="1"/>
          </p:cNvSpPr>
          <p:nvPr/>
        </p:nvSpPr>
        <p:spPr bwMode="auto">
          <a:xfrm>
            <a:off x="1043608" y="116632"/>
            <a:ext cx="691276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Dust evolution in </a:t>
            </a:r>
            <a:r>
              <a:rPr lang="en-GB" sz="2700" baseline="0" dirty="0" err="1" smtClean="0">
                <a:solidFill>
                  <a:srgbClr val="000000"/>
                </a:solidFill>
                <a:latin typeface="Bitstream Charter" charset="0"/>
              </a:rPr>
              <a:t>protoplanetary</a:t>
            </a:r>
            <a:r>
              <a:rPr lang="en-GB" sz="2700" baseline="0" dirty="0" smtClean="0">
                <a:solidFill>
                  <a:srgbClr val="000000"/>
                </a:solidFill>
                <a:latin typeface="Bitstream Charter" charset="0"/>
              </a:rPr>
              <a:t> </a:t>
            </a:r>
            <a:r>
              <a:rPr lang="en-GB" sz="2700" baseline="0" dirty="0">
                <a:solidFill>
                  <a:srgbClr val="000000"/>
                </a:solidFill>
                <a:latin typeface="Bitstream Charter" charset="0"/>
              </a:rPr>
              <a:t>disks</a:t>
            </a:r>
          </a:p>
        </p:txBody>
      </p:sp>
      <p:sp>
        <p:nvSpPr>
          <p:cNvPr id="10" name="Espace réservé du numéro de diapositive 9"/>
          <p:cNvSpPr>
            <a:spLocks noGrp="1"/>
          </p:cNvSpPr>
          <p:nvPr>
            <p:ph type="sldNum" sz="quarter" idx="12"/>
          </p:nvPr>
        </p:nvSpPr>
        <p:spPr/>
        <p:txBody>
          <a:bodyPr/>
          <a:lstStyle/>
          <a:p>
            <a:fld id="{C919858B-083F-48B4-BC72-FA8395439ED8}" type="slidenum">
              <a:rPr lang="fr-FR" smtClean="0"/>
              <a:t>57</a:t>
            </a:fld>
            <a:endParaRPr lang="fr-FR"/>
          </a:p>
        </p:txBody>
      </p:sp>
      <p:sp>
        <p:nvSpPr>
          <p:cNvPr id="68" name="Ellipse 67"/>
          <p:cNvSpPr/>
          <p:nvPr/>
        </p:nvSpPr>
        <p:spPr>
          <a:xfrm>
            <a:off x="2555776" y="2132856"/>
            <a:ext cx="180616" cy="19816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Tree>
    <p:extLst>
      <p:ext uri="{BB962C8B-B14F-4D97-AF65-F5344CB8AC3E}">
        <p14:creationId xmlns:p14="http://schemas.microsoft.com/office/powerpoint/2010/main" val="5489689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r 15"/>
          <p:cNvGrpSpPr/>
          <p:nvPr/>
        </p:nvGrpSpPr>
        <p:grpSpPr>
          <a:xfrm>
            <a:off x="395536" y="692696"/>
            <a:ext cx="4464496" cy="3030895"/>
            <a:chOff x="0" y="598362"/>
            <a:chExt cx="4595271" cy="3351561"/>
          </a:xfrm>
        </p:grpSpPr>
        <p:pic>
          <p:nvPicPr>
            <p:cNvPr id="4" name="Image 3"/>
            <p:cNvPicPr>
              <a:picLocks noChangeAspect="1"/>
            </p:cNvPicPr>
            <p:nvPr/>
          </p:nvPicPr>
          <p:blipFill rotWithShape="1">
            <a:blip r:embed="rId3"/>
            <a:srcRect b="23289"/>
            <a:stretch/>
          </p:blipFill>
          <p:spPr>
            <a:xfrm>
              <a:off x="0" y="598362"/>
              <a:ext cx="4595271" cy="2484584"/>
            </a:xfrm>
            <a:prstGeom prst="rect">
              <a:avLst/>
            </a:prstGeom>
          </p:spPr>
        </p:pic>
        <p:sp>
          <p:nvSpPr>
            <p:cNvPr id="12" name="Rectangle 11"/>
            <p:cNvSpPr/>
            <p:nvPr/>
          </p:nvSpPr>
          <p:spPr>
            <a:xfrm>
              <a:off x="102424" y="3011578"/>
              <a:ext cx="2273838"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sp>
          <p:nvSpPr>
            <p:cNvPr id="13" name="Rectangle 12"/>
            <p:cNvSpPr/>
            <p:nvPr/>
          </p:nvSpPr>
          <p:spPr>
            <a:xfrm>
              <a:off x="2528661" y="3068985"/>
              <a:ext cx="1896103" cy="880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latin typeface="Arial"/>
                <a:cs typeface="Arial"/>
              </a:endParaRPr>
            </a:p>
          </p:txBody>
        </p:sp>
      </p:grpSp>
      <p:grpSp>
        <p:nvGrpSpPr>
          <p:cNvPr id="65" name="Grouper 64"/>
          <p:cNvGrpSpPr>
            <a:grpSpLocks noChangeAspect="1"/>
          </p:cNvGrpSpPr>
          <p:nvPr/>
        </p:nvGrpSpPr>
        <p:grpSpPr>
          <a:xfrm>
            <a:off x="5940151" y="3645024"/>
            <a:ext cx="3201040" cy="2754453"/>
            <a:chOff x="7094389" y="1173836"/>
            <a:chExt cx="2510922" cy="2176051"/>
          </a:xfrm>
        </p:grpSpPr>
        <p:pic>
          <p:nvPicPr>
            <p:cNvPr id="5" name="Image 4"/>
            <p:cNvPicPr>
              <a:picLocks noChangeAspect="1"/>
            </p:cNvPicPr>
            <p:nvPr/>
          </p:nvPicPr>
          <p:blipFill>
            <a:blip r:embed="rId4"/>
            <a:stretch>
              <a:fillRect/>
            </a:stretch>
          </p:blipFill>
          <p:spPr>
            <a:xfrm>
              <a:off x="7094389" y="1422633"/>
              <a:ext cx="1899794" cy="1874802"/>
            </a:xfrm>
            <a:prstGeom prst="rect">
              <a:avLst/>
            </a:prstGeom>
          </p:spPr>
        </p:pic>
        <p:sp>
          <p:nvSpPr>
            <p:cNvPr id="20" name="ZoneTexte 19"/>
            <p:cNvSpPr txBox="1"/>
            <p:nvPr/>
          </p:nvSpPr>
          <p:spPr>
            <a:xfrm>
              <a:off x="8274432" y="2994226"/>
              <a:ext cx="1330879" cy="355661"/>
            </a:xfrm>
            <a:prstGeom prst="rect">
              <a:avLst/>
            </a:prstGeom>
            <a:noFill/>
          </p:spPr>
          <p:txBody>
            <a:bodyPr wrap="none" rtlCol="0">
              <a:spAutoFit/>
            </a:bodyPr>
            <a:lstStyle/>
            <a:p>
              <a:r>
                <a:rPr lang="fr-FR" sz="1100" dirty="0" smtClean="0">
                  <a:solidFill>
                    <a:srgbClr val="FFFFFF"/>
                  </a:solidFill>
                  <a:latin typeface="Arial"/>
                  <a:cs typeface="Arial"/>
                </a:rPr>
                <a:t>  0.1’’=14 AU</a:t>
              </a:r>
              <a:endParaRPr lang="fr-FR" sz="1100" dirty="0">
                <a:solidFill>
                  <a:srgbClr val="FFFFFF"/>
                </a:solidFill>
                <a:latin typeface="Arial"/>
                <a:cs typeface="Arial"/>
              </a:endParaRPr>
            </a:p>
          </p:txBody>
        </p:sp>
        <p:sp>
          <p:nvSpPr>
            <p:cNvPr id="21" name="Rectangle 20"/>
            <p:cNvSpPr/>
            <p:nvPr/>
          </p:nvSpPr>
          <p:spPr>
            <a:xfrm>
              <a:off x="7602743" y="1173836"/>
              <a:ext cx="1536181" cy="376582"/>
            </a:xfrm>
            <a:prstGeom prst="rect">
              <a:avLst/>
            </a:prstGeom>
          </p:spPr>
          <p:txBody>
            <a:bodyPr wrap="none">
              <a:spAutoFit/>
            </a:bodyPr>
            <a:lstStyle/>
            <a:p>
              <a:r>
                <a:rPr lang="fr-FR" sz="1200" dirty="0" smtClean="0">
                  <a:latin typeface="Arial"/>
                  <a:cs typeface="Arial"/>
                </a:rPr>
                <a:t>ALMA </a:t>
              </a:r>
              <a:r>
                <a:rPr lang="fr-FR" sz="1200" dirty="0">
                  <a:latin typeface="Arial"/>
                  <a:cs typeface="Arial"/>
                </a:rPr>
                <a:t>(</a:t>
              </a:r>
              <a:r>
                <a:rPr lang="fr-FR" sz="1200" dirty="0" smtClean="0">
                  <a:latin typeface="Arial"/>
                  <a:cs typeface="Arial"/>
                </a:rPr>
                <a:t>1 mm)</a:t>
              </a:r>
              <a:endParaRPr lang="fr-FR" sz="1200" dirty="0">
                <a:latin typeface="Arial"/>
                <a:cs typeface="Arial"/>
              </a:endParaRPr>
            </a:p>
          </p:txBody>
        </p:sp>
        <p:cxnSp>
          <p:nvCxnSpPr>
            <p:cNvPr id="23" name="Connecteur droit 22"/>
            <p:cNvCxnSpPr/>
            <p:nvPr/>
          </p:nvCxnSpPr>
          <p:spPr>
            <a:xfrm>
              <a:off x="8619449" y="2937339"/>
              <a:ext cx="141568"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4" name="Grouper 63"/>
          <p:cNvGrpSpPr>
            <a:grpSpLocks noChangeAspect="1"/>
          </p:cNvGrpSpPr>
          <p:nvPr/>
        </p:nvGrpSpPr>
        <p:grpSpPr>
          <a:xfrm>
            <a:off x="5940151" y="764704"/>
            <a:ext cx="3114836" cy="2748585"/>
            <a:chOff x="5061585" y="766733"/>
            <a:chExt cx="2576764" cy="2290029"/>
          </a:xfrm>
        </p:grpSpPr>
        <p:grpSp>
          <p:nvGrpSpPr>
            <p:cNvPr id="17" name="Grouper 16"/>
            <p:cNvGrpSpPr/>
            <p:nvPr/>
          </p:nvGrpSpPr>
          <p:grpSpPr>
            <a:xfrm>
              <a:off x="5061585" y="766733"/>
              <a:ext cx="1962585" cy="2181853"/>
              <a:chOff x="5000130" y="766733"/>
              <a:chExt cx="1962585" cy="2181853"/>
            </a:xfrm>
          </p:grpSpPr>
          <p:pic>
            <p:nvPicPr>
              <p:cNvPr id="6" name="Image 5"/>
              <p:cNvPicPr>
                <a:picLocks noChangeAspect="1"/>
              </p:cNvPicPr>
              <p:nvPr/>
            </p:nvPicPr>
            <p:blipFill>
              <a:blip r:embed="rId5"/>
              <a:stretch>
                <a:fillRect/>
              </a:stretch>
            </p:blipFill>
            <p:spPr>
              <a:xfrm>
                <a:off x="5000130" y="986589"/>
                <a:ext cx="1942571" cy="1961997"/>
              </a:xfrm>
              <a:prstGeom prst="rect">
                <a:avLst/>
              </a:prstGeom>
            </p:spPr>
          </p:pic>
          <p:sp>
            <p:nvSpPr>
              <p:cNvPr id="8" name="ZoneTexte 7"/>
              <p:cNvSpPr txBox="1"/>
              <p:nvPr/>
            </p:nvSpPr>
            <p:spPr>
              <a:xfrm>
                <a:off x="5111504" y="766733"/>
                <a:ext cx="1851211" cy="391978"/>
              </a:xfrm>
              <a:prstGeom prst="rect">
                <a:avLst/>
              </a:prstGeom>
              <a:noFill/>
            </p:spPr>
            <p:txBody>
              <a:bodyPr wrap="square" rtlCol="0">
                <a:spAutoFit/>
              </a:bodyPr>
              <a:lstStyle/>
              <a:p>
                <a:pPr algn="ctr"/>
                <a:r>
                  <a:rPr lang="fr-FR" sz="1200" dirty="0" smtClean="0">
                    <a:solidFill>
                      <a:srgbClr val="000000"/>
                    </a:solidFill>
                    <a:latin typeface="Arial"/>
                    <a:cs typeface="Arial"/>
                  </a:rPr>
                  <a:t>HST </a:t>
                </a:r>
                <a:r>
                  <a:rPr lang="fr-FR" sz="1200" dirty="0">
                    <a:solidFill>
                      <a:srgbClr val="000000"/>
                    </a:solidFill>
                    <a:latin typeface="Arial"/>
                    <a:cs typeface="Arial"/>
                  </a:rPr>
                  <a:t> </a:t>
                </a:r>
                <a:r>
                  <a:rPr lang="fr-FR" sz="1200" dirty="0" smtClean="0">
                    <a:solidFill>
                      <a:srgbClr val="000000"/>
                    </a:solidFill>
                    <a:latin typeface="Arial"/>
                    <a:cs typeface="Arial"/>
                  </a:rPr>
                  <a:t>(1-2 </a:t>
                </a:r>
                <a:r>
                  <a:rPr lang="fr-FR" sz="1200" dirty="0" err="1" smtClean="0">
                    <a:solidFill>
                      <a:srgbClr val="000000"/>
                    </a:solidFill>
                    <a:latin typeface="Arial"/>
                    <a:cs typeface="Arial"/>
                  </a:rPr>
                  <a:t>μm</a:t>
                </a:r>
                <a:r>
                  <a:rPr lang="fr-FR" sz="1200" dirty="0" smtClean="0">
                    <a:solidFill>
                      <a:srgbClr val="000000"/>
                    </a:solidFill>
                    <a:latin typeface="Arial"/>
                    <a:cs typeface="Arial"/>
                  </a:rPr>
                  <a:t>)</a:t>
                </a:r>
                <a:endParaRPr lang="fr-FR" sz="1200" dirty="0">
                  <a:solidFill>
                    <a:srgbClr val="000000"/>
                  </a:solidFill>
                  <a:latin typeface="Arial"/>
                  <a:cs typeface="Arial"/>
                </a:endParaRPr>
              </a:p>
            </p:txBody>
          </p:sp>
        </p:grpSp>
        <p:grpSp>
          <p:nvGrpSpPr>
            <p:cNvPr id="63" name="Grouper 62"/>
            <p:cNvGrpSpPr/>
            <p:nvPr/>
          </p:nvGrpSpPr>
          <p:grpSpPr>
            <a:xfrm>
              <a:off x="6252966" y="2591714"/>
              <a:ext cx="1385383" cy="465048"/>
              <a:chOff x="6252966" y="2591714"/>
              <a:chExt cx="1385383" cy="465048"/>
            </a:xfrm>
          </p:grpSpPr>
          <p:cxnSp>
            <p:nvCxnSpPr>
              <p:cNvPr id="19" name="Connecteur droit 18"/>
              <p:cNvCxnSpPr/>
              <p:nvPr/>
            </p:nvCxnSpPr>
            <p:spPr>
              <a:xfrm>
                <a:off x="6414984" y="2591714"/>
                <a:ext cx="482062"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6252966" y="2686562"/>
                <a:ext cx="1385383" cy="370200"/>
              </a:xfrm>
              <a:prstGeom prst="rect">
                <a:avLst/>
              </a:prstGeom>
              <a:noFill/>
            </p:spPr>
            <p:txBody>
              <a:bodyPr wrap="none" rtlCol="0">
                <a:spAutoFit/>
              </a:bodyPr>
              <a:lstStyle/>
              <a:p>
                <a:r>
                  <a:rPr lang="fr-FR" sz="1100" dirty="0" smtClean="0">
                    <a:solidFill>
                      <a:srgbClr val="FFFFFF"/>
                    </a:solidFill>
                    <a:latin typeface="Arial"/>
                    <a:cs typeface="Arial"/>
                  </a:rPr>
                  <a:t>3.7’’=500 AU</a:t>
                </a:r>
                <a:endParaRPr lang="fr-FR" sz="1100" dirty="0">
                  <a:solidFill>
                    <a:srgbClr val="FFFFFF"/>
                  </a:solidFill>
                  <a:latin typeface="Arial"/>
                  <a:cs typeface="Arial"/>
                </a:endParaRPr>
              </a:p>
            </p:txBody>
          </p:sp>
        </p:grpSp>
      </p:grpSp>
      <p:sp>
        <p:nvSpPr>
          <p:cNvPr id="70" name="ZoneTexte 69"/>
          <p:cNvSpPr txBox="1"/>
          <p:nvPr/>
        </p:nvSpPr>
        <p:spPr>
          <a:xfrm>
            <a:off x="2123728" y="6423719"/>
            <a:ext cx="792088" cy="461665"/>
          </a:xfrm>
          <a:prstGeom prst="rect">
            <a:avLst/>
          </a:prstGeom>
          <a:noFill/>
        </p:spPr>
        <p:txBody>
          <a:bodyPr wrap="square" rtlCol="0">
            <a:spAutoFit/>
          </a:bodyPr>
          <a:lstStyle/>
          <a:p>
            <a:r>
              <a:rPr lang="fr-FR" sz="1200" dirty="0" smtClean="0">
                <a:latin typeface="Arial"/>
                <a:cs typeface="Arial"/>
              </a:rPr>
              <a:t>10</a:t>
            </a:r>
          </a:p>
          <a:p>
            <a:endParaRPr lang="fr-FR" sz="1200" dirty="0">
              <a:latin typeface="Arial"/>
              <a:cs typeface="Arial"/>
            </a:endParaRPr>
          </a:p>
        </p:txBody>
      </p:sp>
      <p:cxnSp>
        <p:nvCxnSpPr>
          <p:cNvPr id="53" name="Connecteur droit avec flèche 52"/>
          <p:cNvCxnSpPr/>
          <p:nvPr/>
        </p:nvCxnSpPr>
        <p:spPr>
          <a:xfrm>
            <a:off x="4644008" y="2204864"/>
            <a:ext cx="1152128" cy="2736304"/>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7" name="ZoneTexte 76"/>
          <p:cNvSpPr txBox="1"/>
          <p:nvPr/>
        </p:nvSpPr>
        <p:spPr>
          <a:xfrm rot="16200000">
            <a:off x="7249408" y="4637266"/>
            <a:ext cx="2647364" cy="230832"/>
          </a:xfrm>
          <a:prstGeom prst="rect">
            <a:avLst/>
          </a:prstGeom>
          <a:noFill/>
        </p:spPr>
        <p:txBody>
          <a:bodyPr wrap="square" rtlCol="0">
            <a:spAutoFit/>
          </a:bodyPr>
          <a:lstStyle/>
          <a:p>
            <a:r>
              <a:rPr lang="fr-FR" sz="900" dirty="0" smtClean="0">
                <a:latin typeface="Arial"/>
                <a:cs typeface="Arial"/>
              </a:rPr>
              <a:t>ALMA </a:t>
            </a:r>
            <a:r>
              <a:rPr lang="fr-FR" sz="900" dirty="0" err="1" smtClean="0">
                <a:latin typeface="Arial"/>
                <a:cs typeface="Arial"/>
              </a:rPr>
              <a:t>Patnership</a:t>
            </a:r>
            <a:r>
              <a:rPr lang="fr-FR" sz="900" dirty="0">
                <a:latin typeface="Arial"/>
                <a:cs typeface="Arial"/>
              </a:rPr>
              <a:t> </a:t>
            </a:r>
            <a:r>
              <a:rPr lang="fr-FR" sz="900" dirty="0" smtClean="0">
                <a:latin typeface="Arial"/>
                <a:cs typeface="Arial"/>
              </a:rPr>
              <a:t>et al. 2015</a:t>
            </a:r>
            <a:endParaRPr lang="fr-FR" sz="900" dirty="0">
              <a:latin typeface="Arial"/>
              <a:cs typeface="Arial"/>
            </a:endParaRPr>
          </a:p>
        </p:txBody>
      </p:sp>
      <p:sp>
        <p:nvSpPr>
          <p:cNvPr id="132" name="ZoneTexte 131"/>
          <p:cNvSpPr txBox="1"/>
          <p:nvPr/>
        </p:nvSpPr>
        <p:spPr>
          <a:xfrm>
            <a:off x="611560" y="2996952"/>
            <a:ext cx="1609861" cy="276999"/>
          </a:xfrm>
          <a:prstGeom prst="rect">
            <a:avLst/>
          </a:prstGeom>
          <a:noFill/>
          <a:ln w="12700" cmpd="sng">
            <a:solidFill>
              <a:srgbClr val="000000"/>
            </a:solidFill>
          </a:ln>
        </p:spPr>
        <p:txBody>
          <a:bodyPr wrap="none" rtlCol="0">
            <a:spAutoFit/>
          </a:bodyPr>
          <a:lstStyle/>
          <a:p>
            <a:r>
              <a:rPr lang="fr-FR" sz="1200" dirty="0" smtClean="0">
                <a:solidFill>
                  <a:srgbClr val="FF0000"/>
                </a:solidFill>
                <a:latin typeface="Arial"/>
                <a:cs typeface="Arial"/>
              </a:rPr>
              <a:t>IR (VLT, ISO/</a:t>
            </a:r>
            <a:r>
              <a:rPr lang="fr-FR" sz="1200" dirty="0" err="1" smtClean="0">
                <a:solidFill>
                  <a:srgbClr val="FF0000"/>
                </a:solidFill>
                <a:latin typeface="Arial"/>
                <a:cs typeface="Arial"/>
              </a:rPr>
              <a:t>Spitzer</a:t>
            </a:r>
            <a:r>
              <a:rPr lang="fr-FR" sz="1200" dirty="0" smtClean="0">
                <a:solidFill>
                  <a:srgbClr val="FF0000"/>
                </a:solidFill>
                <a:latin typeface="Arial"/>
                <a:cs typeface="Arial"/>
              </a:rPr>
              <a:t>)</a:t>
            </a:r>
            <a:endParaRPr lang="fr-FR" sz="1200" dirty="0">
              <a:solidFill>
                <a:srgbClr val="FF0000"/>
              </a:solidFill>
              <a:latin typeface="Arial"/>
              <a:cs typeface="Arial"/>
            </a:endParaRPr>
          </a:p>
        </p:txBody>
      </p:sp>
      <p:sp>
        <p:nvSpPr>
          <p:cNvPr id="79" name="ZoneTexte 78"/>
          <p:cNvSpPr txBox="1"/>
          <p:nvPr/>
        </p:nvSpPr>
        <p:spPr>
          <a:xfrm>
            <a:off x="6372200" y="4077072"/>
            <a:ext cx="859737" cy="230832"/>
          </a:xfrm>
          <a:prstGeom prst="rect">
            <a:avLst/>
          </a:prstGeom>
          <a:noFill/>
        </p:spPr>
        <p:txBody>
          <a:bodyPr wrap="square" rtlCol="0">
            <a:spAutoFit/>
          </a:bodyPr>
          <a:lstStyle/>
          <a:p>
            <a:r>
              <a:rPr lang="fr-FR" sz="900" dirty="0" smtClean="0">
                <a:solidFill>
                  <a:schemeClr val="bg1"/>
                </a:solidFill>
                <a:latin typeface="Arial"/>
                <a:cs typeface="Arial"/>
              </a:rPr>
              <a:t>HL Tau</a:t>
            </a:r>
          </a:p>
        </p:txBody>
      </p:sp>
      <p:sp>
        <p:nvSpPr>
          <p:cNvPr id="80" name="ZoneTexte 79"/>
          <p:cNvSpPr txBox="1"/>
          <p:nvPr/>
        </p:nvSpPr>
        <p:spPr>
          <a:xfrm>
            <a:off x="6300192" y="1124744"/>
            <a:ext cx="1234780" cy="230832"/>
          </a:xfrm>
          <a:prstGeom prst="rect">
            <a:avLst/>
          </a:prstGeom>
          <a:noFill/>
        </p:spPr>
        <p:txBody>
          <a:bodyPr wrap="square" rtlCol="0">
            <a:spAutoFit/>
          </a:bodyPr>
          <a:lstStyle/>
          <a:p>
            <a:r>
              <a:rPr lang="fr-FR" sz="900" dirty="0" smtClean="0">
                <a:solidFill>
                  <a:schemeClr val="bg1"/>
                </a:solidFill>
                <a:latin typeface="Arial"/>
                <a:cs typeface="Arial"/>
              </a:rPr>
              <a:t>IRAS 04302</a:t>
            </a:r>
          </a:p>
        </p:txBody>
      </p:sp>
      <p:sp>
        <p:nvSpPr>
          <p:cNvPr id="15" name="Forme libre 14"/>
          <p:cNvSpPr/>
          <p:nvPr/>
        </p:nvSpPr>
        <p:spPr>
          <a:xfrm flipH="1">
            <a:off x="761096" y="1333182"/>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3" name="Forme libre 72"/>
          <p:cNvSpPr/>
          <p:nvPr/>
        </p:nvSpPr>
        <p:spPr>
          <a:xfrm flipH="1">
            <a:off x="1028936" y="1427850"/>
            <a:ext cx="245820" cy="434884"/>
          </a:xfrm>
          <a:custGeom>
            <a:avLst/>
            <a:gdLst>
              <a:gd name="connsiteX0" fmla="*/ 286791 w 286791"/>
              <a:gd name="connsiteY0" fmla="*/ 0 h 614608"/>
              <a:gd name="connsiteX1" fmla="*/ 225336 w 286791"/>
              <a:gd name="connsiteY1" fmla="*/ 307304 h 614608"/>
              <a:gd name="connsiteX2" fmla="*/ 143396 w 286791"/>
              <a:gd name="connsiteY2" fmla="*/ 430225 h 614608"/>
              <a:gd name="connsiteX3" fmla="*/ 0 w 286791"/>
              <a:gd name="connsiteY3" fmla="*/ 614608 h 614608"/>
            </a:gdLst>
            <a:ahLst/>
            <a:cxnLst>
              <a:cxn ang="0">
                <a:pos x="connsiteX0" y="connsiteY0"/>
              </a:cxn>
              <a:cxn ang="0">
                <a:pos x="connsiteX1" y="connsiteY1"/>
              </a:cxn>
              <a:cxn ang="0">
                <a:pos x="connsiteX2" y="connsiteY2"/>
              </a:cxn>
              <a:cxn ang="0">
                <a:pos x="connsiteX3" y="connsiteY3"/>
              </a:cxn>
            </a:cxnLst>
            <a:rect l="l" t="t" r="r" b="b"/>
            <a:pathLst>
              <a:path w="286791" h="614608">
                <a:moveTo>
                  <a:pt x="286791" y="0"/>
                </a:moveTo>
                <a:cubicBezTo>
                  <a:pt x="268013" y="117800"/>
                  <a:pt x="249235" y="235600"/>
                  <a:pt x="225336" y="307304"/>
                </a:cubicBezTo>
                <a:cubicBezTo>
                  <a:pt x="201437" y="379008"/>
                  <a:pt x="180952" y="379008"/>
                  <a:pt x="143396" y="430225"/>
                </a:cubicBezTo>
                <a:cubicBezTo>
                  <a:pt x="105840" y="481442"/>
                  <a:pt x="0" y="614608"/>
                  <a:pt x="0" y="614608"/>
                </a:cubicBezTo>
              </a:path>
            </a:pathLst>
          </a:custGeom>
          <a:ln w="127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a:cs typeface="Arial"/>
            </a:endParaRPr>
          </a:p>
        </p:txBody>
      </p:sp>
      <p:sp>
        <p:nvSpPr>
          <p:cNvPr id="75" name="ZoneTexte 74"/>
          <p:cNvSpPr txBox="1"/>
          <p:nvPr/>
        </p:nvSpPr>
        <p:spPr>
          <a:xfrm>
            <a:off x="681166" y="1088089"/>
            <a:ext cx="501159" cy="276999"/>
          </a:xfrm>
          <a:prstGeom prst="rect">
            <a:avLst/>
          </a:prstGeom>
          <a:noFill/>
        </p:spPr>
        <p:txBody>
          <a:bodyPr wrap="none" rtlCol="0">
            <a:spAutoFit/>
          </a:bodyPr>
          <a:lstStyle/>
          <a:p>
            <a:r>
              <a:rPr lang="fr-FR" sz="1200" dirty="0" err="1" smtClean="0">
                <a:latin typeface="Arial"/>
                <a:cs typeface="Arial"/>
              </a:rPr>
              <a:t>infall</a:t>
            </a:r>
            <a:endParaRPr lang="fr-FR" sz="1200" dirty="0">
              <a:latin typeface="Arial"/>
              <a:cs typeface="Arial"/>
            </a:endParaRPr>
          </a:p>
        </p:txBody>
      </p:sp>
      <p:cxnSp>
        <p:nvCxnSpPr>
          <p:cNvPr id="9" name="Connecteur droit avec flèche 8"/>
          <p:cNvCxnSpPr/>
          <p:nvPr/>
        </p:nvCxnSpPr>
        <p:spPr>
          <a:xfrm>
            <a:off x="4716016" y="1772816"/>
            <a:ext cx="1080120" cy="144016"/>
          </a:xfrm>
          <a:prstGeom prst="straightConnector1">
            <a:avLst/>
          </a:prstGeom>
          <a:ln>
            <a:solidFill>
              <a:srgbClr val="FFDC63"/>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1993057" y="1403576"/>
            <a:ext cx="1001521" cy="276999"/>
          </a:xfrm>
          <a:prstGeom prst="rect">
            <a:avLst/>
          </a:prstGeom>
        </p:spPr>
        <p:txBody>
          <a:bodyPr wrap="none">
            <a:spAutoFit/>
          </a:bodyPr>
          <a:lstStyle/>
          <a:p>
            <a:pPr algn="ctr"/>
            <a:r>
              <a:rPr lang="fr-FR" sz="1200" dirty="0" smtClean="0">
                <a:solidFill>
                  <a:srgbClr val="FF0000"/>
                </a:solidFill>
                <a:latin typeface="Arial"/>
                <a:cs typeface="Arial"/>
              </a:rPr>
              <a:t>(</a:t>
            </a:r>
            <a:r>
              <a:rPr lang="fr-FR" sz="1200" dirty="0" err="1" smtClean="0">
                <a:solidFill>
                  <a:srgbClr val="FF0000"/>
                </a:solidFill>
                <a:latin typeface="Arial"/>
                <a:cs typeface="Arial"/>
              </a:rPr>
              <a:t>gas</a:t>
            </a:r>
            <a:r>
              <a:rPr lang="fr-FR" sz="1200" dirty="0" smtClean="0">
                <a:solidFill>
                  <a:srgbClr val="FF0000"/>
                </a:solidFill>
                <a:latin typeface="Arial"/>
                <a:cs typeface="Arial"/>
              </a:rPr>
              <a:t> + </a:t>
            </a:r>
            <a:r>
              <a:rPr lang="fr-FR" sz="1200" dirty="0" err="1" smtClean="0">
                <a:solidFill>
                  <a:srgbClr val="FF0000"/>
                </a:solidFill>
                <a:latin typeface="Arial"/>
                <a:cs typeface="Arial"/>
              </a:rPr>
              <a:t>dust</a:t>
            </a:r>
            <a:r>
              <a:rPr lang="fr-FR" sz="1200" dirty="0" smtClean="0">
                <a:solidFill>
                  <a:srgbClr val="FF0000"/>
                </a:solidFill>
                <a:latin typeface="Arial"/>
                <a:cs typeface="Arial"/>
              </a:rPr>
              <a:t>) </a:t>
            </a:r>
            <a:endParaRPr lang="fr-FR" sz="1200" dirty="0">
              <a:solidFill>
                <a:srgbClr val="FF0000"/>
              </a:solidFill>
              <a:latin typeface="Arial"/>
              <a:cs typeface="Arial"/>
            </a:endParaRPr>
          </a:p>
        </p:txBody>
      </p:sp>
      <p:sp>
        <p:nvSpPr>
          <p:cNvPr id="14" name="Ellipse 13"/>
          <p:cNvSpPr/>
          <p:nvPr/>
        </p:nvSpPr>
        <p:spPr>
          <a:xfrm>
            <a:off x="2555776" y="2132856"/>
            <a:ext cx="180616" cy="19816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27" name="Forme libre 26"/>
          <p:cNvSpPr/>
          <p:nvPr/>
        </p:nvSpPr>
        <p:spPr>
          <a:xfrm>
            <a:off x="2987824" y="2204864"/>
            <a:ext cx="1517108" cy="345488"/>
          </a:xfrm>
          <a:custGeom>
            <a:avLst/>
            <a:gdLst>
              <a:gd name="connsiteX0" fmla="*/ 1594 w 1445100"/>
              <a:gd name="connsiteY0" fmla="*/ 89 h 345488"/>
              <a:gd name="connsiteX1" fmla="*/ 26994 w 1445100"/>
              <a:gd name="connsiteY1" fmla="*/ 57239 h 345488"/>
              <a:gd name="connsiteX2" fmla="*/ 77794 w 1445100"/>
              <a:gd name="connsiteY2" fmla="*/ 88989 h 345488"/>
              <a:gd name="connsiteX3" fmla="*/ 122244 w 1445100"/>
              <a:gd name="connsiteY3" fmla="*/ 95339 h 345488"/>
              <a:gd name="connsiteX4" fmla="*/ 230194 w 1445100"/>
              <a:gd name="connsiteY4" fmla="*/ 114389 h 345488"/>
              <a:gd name="connsiteX5" fmla="*/ 293694 w 1445100"/>
              <a:gd name="connsiteY5" fmla="*/ 127089 h 345488"/>
              <a:gd name="connsiteX6" fmla="*/ 395294 w 1445100"/>
              <a:gd name="connsiteY6" fmla="*/ 127089 h 345488"/>
              <a:gd name="connsiteX7" fmla="*/ 477844 w 1445100"/>
              <a:gd name="connsiteY7" fmla="*/ 133439 h 345488"/>
              <a:gd name="connsiteX8" fmla="*/ 604844 w 1445100"/>
              <a:gd name="connsiteY8" fmla="*/ 146139 h 345488"/>
              <a:gd name="connsiteX9" fmla="*/ 719144 w 1445100"/>
              <a:gd name="connsiteY9" fmla="*/ 165189 h 345488"/>
              <a:gd name="connsiteX10" fmla="*/ 808044 w 1445100"/>
              <a:gd name="connsiteY10" fmla="*/ 177889 h 345488"/>
              <a:gd name="connsiteX11" fmla="*/ 973144 w 1445100"/>
              <a:gd name="connsiteY11" fmla="*/ 222339 h 345488"/>
              <a:gd name="connsiteX12" fmla="*/ 1074744 w 1445100"/>
              <a:gd name="connsiteY12" fmla="*/ 260439 h 345488"/>
              <a:gd name="connsiteX13" fmla="*/ 1157294 w 1445100"/>
              <a:gd name="connsiteY13" fmla="*/ 285839 h 345488"/>
              <a:gd name="connsiteX14" fmla="*/ 1239844 w 1445100"/>
              <a:gd name="connsiteY14" fmla="*/ 317589 h 345488"/>
              <a:gd name="connsiteX15" fmla="*/ 1322394 w 1445100"/>
              <a:gd name="connsiteY15" fmla="*/ 342989 h 345488"/>
              <a:gd name="connsiteX16" fmla="*/ 1423994 w 1445100"/>
              <a:gd name="connsiteY16" fmla="*/ 336639 h 345488"/>
              <a:gd name="connsiteX17" fmla="*/ 1443044 w 1445100"/>
              <a:gd name="connsiteY17" fmla="*/ 273139 h 345488"/>
              <a:gd name="connsiteX18" fmla="*/ 1436694 w 1445100"/>
              <a:gd name="connsiteY18" fmla="*/ 247739 h 345488"/>
              <a:gd name="connsiteX19" fmla="*/ 1373194 w 1445100"/>
              <a:gd name="connsiteY19" fmla="*/ 279489 h 345488"/>
              <a:gd name="connsiteX20" fmla="*/ 1290644 w 1445100"/>
              <a:gd name="connsiteY20" fmla="*/ 273139 h 345488"/>
              <a:gd name="connsiteX21" fmla="*/ 1214444 w 1445100"/>
              <a:gd name="connsiteY21" fmla="*/ 247739 h 345488"/>
              <a:gd name="connsiteX22" fmla="*/ 1119194 w 1445100"/>
              <a:gd name="connsiteY22" fmla="*/ 222339 h 345488"/>
              <a:gd name="connsiteX23" fmla="*/ 1017594 w 1445100"/>
              <a:gd name="connsiteY23" fmla="*/ 190589 h 345488"/>
              <a:gd name="connsiteX24" fmla="*/ 935044 w 1445100"/>
              <a:gd name="connsiteY24" fmla="*/ 165189 h 345488"/>
              <a:gd name="connsiteX25" fmla="*/ 858844 w 1445100"/>
              <a:gd name="connsiteY25" fmla="*/ 152489 h 345488"/>
              <a:gd name="connsiteX26" fmla="*/ 706444 w 1445100"/>
              <a:gd name="connsiteY26" fmla="*/ 139789 h 345488"/>
              <a:gd name="connsiteX27" fmla="*/ 579444 w 1445100"/>
              <a:gd name="connsiteY27" fmla="*/ 120739 h 345488"/>
              <a:gd name="connsiteX28" fmla="*/ 439744 w 1445100"/>
              <a:gd name="connsiteY28" fmla="*/ 101689 h 345488"/>
              <a:gd name="connsiteX29" fmla="*/ 331794 w 1445100"/>
              <a:gd name="connsiteY29" fmla="*/ 101689 h 345488"/>
              <a:gd name="connsiteX30" fmla="*/ 185744 w 1445100"/>
              <a:gd name="connsiteY30" fmla="*/ 76289 h 345488"/>
              <a:gd name="connsiteX31" fmla="*/ 71444 w 1445100"/>
              <a:gd name="connsiteY31" fmla="*/ 44539 h 345488"/>
              <a:gd name="connsiteX32" fmla="*/ 1594 w 1445100"/>
              <a:gd name="connsiteY32" fmla="*/ 89 h 3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45100" h="345488">
                <a:moveTo>
                  <a:pt x="1594" y="89"/>
                </a:moveTo>
                <a:cubicBezTo>
                  <a:pt x="-5814" y="2206"/>
                  <a:pt x="14294" y="42422"/>
                  <a:pt x="26994" y="57239"/>
                </a:cubicBezTo>
                <a:cubicBezTo>
                  <a:pt x="39694" y="72056"/>
                  <a:pt x="61919" y="82639"/>
                  <a:pt x="77794" y="88989"/>
                </a:cubicBezTo>
                <a:cubicBezTo>
                  <a:pt x="93669" y="95339"/>
                  <a:pt x="122244" y="95339"/>
                  <a:pt x="122244" y="95339"/>
                </a:cubicBezTo>
                <a:lnTo>
                  <a:pt x="230194" y="114389"/>
                </a:lnTo>
                <a:cubicBezTo>
                  <a:pt x="258769" y="119681"/>
                  <a:pt x="266177" y="124972"/>
                  <a:pt x="293694" y="127089"/>
                </a:cubicBezTo>
                <a:cubicBezTo>
                  <a:pt x="321211" y="129206"/>
                  <a:pt x="364602" y="126031"/>
                  <a:pt x="395294" y="127089"/>
                </a:cubicBezTo>
                <a:cubicBezTo>
                  <a:pt x="425986" y="128147"/>
                  <a:pt x="477844" y="133439"/>
                  <a:pt x="477844" y="133439"/>
                </a:cubicBezTo>
                <a:cubicBezTo>
                  <a:pt x="512769" y="136614"/>
                  <a:pt x="564627" y="140847"/>
                  <a:pt x="604844" y="146139"/>
                </a:cubicBezTo>
                <a:cubicBezTo>
                  <a:pt x="645061" y="151431"/>
                  <a:pt x="685277" y="159897"/>
                  <a:pt x="719144" y="165189"/>
                </a:cubicBezTo>
                <a:cubicBezTo>
                  <a:pt x="753011" y="170481"/>
                  <a:pt x="765711" y="168364"/>
                  <a:pt x="808044" y="177889"/>
                </a:cubicBezTo>
                <a:cubicBezTo>
                  <a:pt x="850377" y="187414"/>
                  <a:pt x="928694" y="208581"/>
                  <a:pt x="973144" y="222339"/>
                </a:cubicBezTo>
                <a:cubicBezTo>
                  <a:pt x="1017594" y="236097"/>
                  <a:pt x="1044052" y="249856"/>
                  <a:pt x="1074744" y="260439"/>
                </a:cubicBezTo>
                <a:cubicBezTo>
                  <a:pt x="1105436" y="271022"/>
                  <a:pt x="1129777" y="276314"/>
                  <a:pt x="1157294" y="285839"/>
                </a:cubicBezTo>
                <a:cubicBezTo>
                  <a:pt x="1184811" y="295364"/>
                  <a:pt x="1212327" y="308064"/>
                  <a:pt x="1239844" y="317589"/>
                </a:cubicBezTo>
                <a:cubicBezTo>
                  <a:pt x="1267361" y="327114"/>
                  <a:pt x="1291702" y="339814"/>
                  <a:pt x="1322394" y="342989"/>
                </a:cubicBezTo>
                <a:cubicBezTo>
                  <a:pt x="1353086" y="346164"/>
                  <a:pt x="1403886" y="348281"/>
                  <a:pt x="1423994" y="336639"/>
                </a:cubicBezTo>
                <a:cubicBezTo>
                  <a:pt x="1444102" y="324997"/>
                  <a:pt x="1440927" y="287956"/>
                  <a:pt x="1443044" y="273139"/>
                </a:cubicBezTo>
                <a:cubicBezTo>
                  <a:pt x="1445161" y="258322"/>
                  <a:pt x="1448336" y="246681"/>
                  <a:pt x="1436694" y="247739"/>
                </a:cubicBezTo>
                <a:cubicBezTo>
                  <a:pt x="1425052" y="248797"/>
                  <a:pt x="1397536" y="275256"/>
                  <a:pt x="1373194" y="279489"/>
                </a:cubicBezTo>
                <a:cubicBezTo>
                  <a:pt x="1348852" y="283722"/>
                  <a:pt x="1317102" y="278431"/>
                  <a:pt x="1290644" y="273139"/>
                </a:cubicBezTo>
                <a:cubicBezTo>
                  <a:pt x="1264186" y="267847"/>
                  <a:pt x="1243019" y="256206"/>
                  <a:pt x="1214444" y="247739"/>
                </a:cubicBezTo>
                <a:cubicBezTo>
                  <a:pt x="1185869" y="239272"/>
                  <a:pt x="1152002" y="231864"/>
                  <a:pt x="1119194" y="222339"/>
                </a:cubicBezTo>
                <a:cubicBezTo>
                  <a:pt x="1086386" y="212814"/>
                  <a:pt x="1017594" y="190589"/>
                  <a:pt x="1017594" y="190589"/>
                </a:cubicBezTo>
                <a:cubicBezTo>
                  <a:pt x="986902" y="181064"/>
                  <a:pt x="961502" y="171539"/>
                  <a:pt x="935044" y="165189"/>
                </a:cubicBezTo>
                <a:cubicBezTo>
                  <a:pt x="908586" y="158839"/>
                  <a:pt x="896944" y="156722"/>
                  <a:pt x="858844" y="152489"/>
                </a:cubicBezTo>
                <a:cubicBezTo>
                  <a:pt x="820744" y="148256"/>
                  <a:pt x="753011" y="145081"/>
                  <a:pt x="706444" y="139789"/>
                </a:cubicBezTo>
                <a:cubicBezTo>
                  <a:pt x="659877" y="134497"/>
                  <a:pt x="579444" y="120739"/>
                  <a:pt x="579444" y="120739"/>
                </a:cubicBezTo>
                <a:cubicBezTo>
                  <a:pt x="534994" y="114389"/>
                  <a:pt x="481019" y="104864"/>
                  <a:pt x="439744" y="101689"/>
                </a:cubicBezTo>
                <a:cubicBezTo>
                  <a:pt x="398469" y="98514"/>
                  <a:pt x="374127" y="105922"/>
                  <a:pt x="331794" y="101689"/>
                </a:cubicBezTo>
                <a:cubicBezTo>
                  <a:pt x="289461" y="97456"/>
                  <a:pt x="229136" y="85814"/>
                  <a:pt x="185744" y="76289"/>
                </a:cubicBezTo>
                <a:cubicBezTo>
                  <a:pt x="142352" y="66764"/>
                  <a:pt x="95786" y="55122"/>
                  <a:pt x="71444" y="44539"/>
                </a:cubicBezTo>
                <a:cubicBezTo>
                  <a:pt x="47102" y="33956"/>
                  <a:pt x="9002" y="-2028"/>
                  <a:pt x="1594" y="89"/>
                </a:cubicBezTo>
                <a:close/>
              </a:path>
            </a:pathLst>
          </a:cu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Arial"/>
              <a:cs typeface="Arial"/>
            </a:endParaRPr>
          </a:p>
        </p:txBody>
      </p:sp>
      <p:sp>
        <p:nvSpPr>
          <p:cNvPr id="28" name="Rectangle 27"/>
          <p:cNvSpPr/>
          <p:nvPr/>
        </p:nvSpPr>
        <p:spPr>
          <a:xfrm>
            <a:off x="3275856" y="2996952"/>
            <a:ext cx="898954" cy="184666"/>
          </a:xfrm>
          <a:prstGeom prst="rect">
            <a:avLst/>
          </a:prstGeom>
        </p:spPr>
        <p:txBody>
          <a:bodyPr wrap="none">
            <a:spAutoFit/>
          </a:bodyPr>
          <a:lstStyle/>
          <a:p>
            <a:r>
              <a:rPr lang="fr-FR" sz="900" baseline="30000" dirty="0" err="1">
                <a:solidFill>
                  <a:schemeClr val="tx2"/>
                </a:solidFill>
                <a:latin typeface="Arial"/>
                <a:cs typeface="Arial"/>
              </a:rPr>
              <a:t>stochastically</a:t>
            </a:r>
            <a:r>
              <a:rPr lang="fr-FR" sz="900" baseline="30000" dirty="0">
                <a:solidFill>
                  <a:schemeClr val="tx2"/>
                </a:solidFill>
                <a:latin typeface="Arial"/>
                <a:cs typeface="Arial"/>
              </a:rPr>
              <a:t> </a:t>
            </a:r>
            <a:r>
              <a:rPr lang="fr-FR" sz="900" baseline="30000" dirty="0" err="1">
                <a:solidFill>
                  <a:schemeClr val="tx2"/>
                </a:solidFill>
                <a:latin typeface="Arial"/>
                <a:cs typeface="Arial"/>
              </a:rPr>
              <a:t>heated</a:t>
            </a:r>
            <a:endParaRPr lang="fr-FR" sz="900" dirty="0">
              <a:solidFill>
                <a:schemeClr val="tx2"/>
              </a:solidFill>
              <a:latin typeface="Arial"/>
              <a:cs typeface="Arial"/>
            </a:endParaRPr>
          </a:p>
        </p:txBody>
      </p:sp>
      <p:grpSp>
        <p:nvGrpSpPr>
          <p:cNvPr id="62" name="Grouper 61"/>
          <p:cNvGrpSpPr/>
          <p:nvPr/>
        </p:nvGrpSpPr>
        <p:grpSpPr>
          <a:xfrm>
            <a:off x="553107" y="3424801"/>
            <a:ext cx="3409745" cy="1934910"/>
            <a:chOff x="5040824" y="2361958"/>
            <a:chExt cx="4076999" cy="2347714"/>
          </a:xfrm>
        </p:grpSpPr>
        <p:grpSp>
          <p:nvGrpSpPr>
            <p:cNvPr id="60" name="Grouper 59"/>
            <p:cNvGrpSpPr/>
            <p:nvPr/>
          </p:nvGrpSpPr>
          <p:grpSpPr>
            <a:xfrm>
              <a:off x="5054423" y="2361958"/>
              <a:ext cx="4044161" cy="2337319"/>
              <a:chOff x="5054423" y="3016254"/>
              <a:chExt cx="4044161" cy="2337319"/>
            </a:xfrm>
          </p:grpSpPr>
          <p:grpSp>
            <p:nvGrpSpPr>
              <p:cNvPr id="59" name="Grouper 58"/>
              <p:cNvGrpSpPr/>
              <p:nvPr/>
            </p:nvGrpSpPr>
            <p:grpSpPr>
              <a:xfrm>
                <a:off x="5054423" y="3016254"/>
                <a:ext cx="4044161" cy="2337319"/>
                <a:chOff x="5054423" y="3016254"/>
                <a:chExt cx="4044161" cy="2337319"/>
              </a:xfrm>
            </p:grpSpPr>
            <p:sp>
              <p:nvSpPr>
                <p:cNvPr id="34" name="ZoneTexte 33"/>
                <p:cNvSpPr txBox="1"/>
                <p:nvPr/>
              </p:nvSpPr>
              <p:spPr>
                <a:xfrm>
                  <a:off x="5054423" y="3016254"/>
                  <a:ext cx="4029790" cy="2128604"/>
                </a:xfrm>
                <a:prstGeom prst="rect">
                  <a:avLst/>
                </a:prstGeom>
                <a:solidFill>
                  <a:schemeClr val="tx1"/>
                </a:solidFill>
              </p:spPr>
              <p:txBody>
                <a:bodyPr wrap="square" rtlCol="0">
                  <a:spAutoFit/>
                </a:bodyPr>
                <a:lstStyle/>
                <a:p>
                  <a:endParaRPr lang="fr-FR" sz="1200" dirty="0" smtClean="0">
                    <a:solidFill>
                      <a:schemeClr val="bg1"/>
                    </a:solidFill>
                    <a:latin typeface="Arial"/>
                    <a:cs typeface="Arial"/>
                  </a:endParaRPr>
                </a:p>
                <a:p>
                  <a:endParaRPr lang="fr-FR" sz="1200" dirty="0">
                    <a:solidFill>
                      <a:schemeClr val="bg1"/>
                    </a:solidFill>
                    <a:latin typeface="Arial"/>
                    <a:cs typeface="Arial"/>
                  </a:endParaRPr>
                </a:p>
                <a:p>
                  <a:endParaRPr lang="fr-FR" sz="1200" dirty="0" smtClean="0">
                    <a:solidFill>
                      <a:schemeClr val="bg1"/>
                    </a:solidFill>
                    <a:latin typeface="Arial"/>
                    <a:cs typeface="Arial"/>
                  </a:endParaRPr>
                </a:p>
                <a:p>
                  <a:endParaRPr lang="fr-FR" sz="1200" dirty="0">
                    <a:solidFill>
                      <a:schemeClr val="bg1"/>
                    </a:solidFill>
                    <a:latin typeface="Arial"/>
                    <a:cs typeface="Arial"/>
                  </a:endParaRPr>
                </a:p>
                <a:p>
                  <a:endParaRPr lang="fr-FR" sz="1200" dirty="0" smtClean="0">
                    <a:solidFill>
                      <a:schemeClr val="bg1"/>
                    </a:solidFill>
                    <a:latin typeface="Arial"/>
                    <a:cs typeface="Arial"/>
                  </a:endParaRPr>
                </a:p>
                <a:p>
                  <a:endParaRPr lang="fr-FR" sz="1200" dirty="0">
                    <a:solidFill>
                      <a:schemeClr val="bg1"/>
                    </a:solidFill>
                    <a:latin typeface="Arial"/>
                    <a:cs typeface="Arial"/>
                  </a:endParaRPr>
                </a:p>
                <a:p>
                  <a:endParaRPr lang="fr-FR" sz="1200" dirty="0" smtClean="0">
                    <a:solidFill>
                      <a:schemeClr val="bg1"/>
                    </a:solidFill>
                    <a:latin typeface="Arial"/>
                    <a:cs typeface="Arial"/>
                  </a:endParaRPr>
                </a:p>
                <a:p>
                  <a:endParaRPr lang="fr-FR" sz="1200" dirty="0" smtClean="0">
                    <a:solidFill>
                      <a:schemeClr val="bg1"/>
                    </a:solidFill>
                    <a:latin typeface="Arial"/>
                    <a:cs typeface="Arial"/>
                  </a:endParaRPr>
                </a:p>
                <a:p>
                  <a:r>
                    <a:rPr lang="fr-FR" sz="1200" dirty="0" smtClean="0">
                      <a:solidFill>
                        <a:schemeClr val="bg1"/>
                      </a:solidFill>
                      <a:latin typeface="Arial"/>
                      <a:cs typeface="Arial"/>
                    </a:rPr>
                    <a:t>			</a:t>
                  </a:r>
                  <a:endParaRPr lang="fr-FR" sz="1200" dirty="0">
                    <a:solidFill>
                      <a:schemeClr val="bg1"/>
                    </a:solidFill>
                    <a:latin typeface="Arial"/>
                    <a:cs typeface="Arial"/>
                  </a:endParaRPr>
                </a:p>
              </p:txBody>
            </p:sp>
            <p:pic>
              <p:nvPicPr>
                <p:cNvPr id="2" name="Image 1" descr="Sans titre 2-1 (glissée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7975" y="3016255"/>
                  <a:ext cx="2630609" cy="2337318"/>
                </a:xfrm>
                <a:prstGeom prst="rect">
                  <a:avLst/>
                </a:prstGeom>
              </p:spPr>
            </p:pic>
            <p:pic>
              <p:nvPicPr>
                <p:cNvPr id="3" name="Image 2" descr="Sans titre 3-1 (glissées).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7959" y="3814185"/>
                  <a:ext cx="609145" cy="527926"/>
                </a:xfrm>
                <a:prstGeom prst="rect">
                  <a:avLst/>
                </a:prstGeom>
              </p:spPr>
            </p:pic>
          </p:grpSp>
          <p:sp>
            <p:nvSpPr>
              <p:cNvPr id="31" name="Rectangle 30"/>
              <p:cNvSpPr/>
              <p:nvPr/>
            </p:nvSpPr>
            <p:spPr>
              <a:xfrm>
                <a:off x="6457515" y="4804885"/>
                <a:ext cx="488265" cy="2653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solidFill>
                    <a:srgbClr val="FFFFFF"/>
                  </a:solidFill>
                  <a:latin typeface="Arial"/>
                  <a:cs typeface="Arial"/>
                </a:endParaRPr>
              </a:p>
            </p:txBody>
          </p:sp>
          <p:sp>
            <p:nvSpPr>
              <p:cNvPr id="47" name="Rectangle 46"/>
              <p:cNvSpPr/>
              <p:nvPr/>
            </p:nvSpPr>
            <p:spPr>
              <a:xfrm>
                <a:off x="8254132" y="3054743"/>
                <a:ext cx="825211" cy="48369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solidFill>
                    <a:schemeClr val="tx1"/>
                  </a:solidFill>
                  <a:latin typeface="Arial"/>
                  <a:cs typeface="Arial"/>
                </a:endParaRPr>
              </a:p>
            </p:txBody>
          </p:sp>
        </p:grpSp>
        <p:sp>
          <p:nvSpPr>
            <p:cNvPr id="33" name="Rectangle 32"/>
            <p:cNvSpPr/>
            <p:nvPr/>
          </p:nvSpPr>
          <p:spPr>
            <a:xfrm>
              <a:off x="5040824" y="4137708"/>
              <a:ext cx="4076999" cy="571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solidFill>
                  <a:srgbClr val="FFFFFF"/>
                </a:solidFill>
                <a:latin typeface="Arial"/>
                <a:cs typeface="Arial"/>
              </a:endParaRPr>
            </a:p>
          </p:txBody>
        </p:sp>
      </p:grpSp>
      <p:pic>
        <p:nvPicPr>
          <p:cNvPr id="82" name="Image 81" descr="Sans titre-1 (glissées).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993" y="4977165"/>
            <a:ext cx="3413601" cy="1534950"/>
          </a:xfrm>
          <a:prstGeom prst="rect">
            <a:avLst/>
          </a:prstGeom>
        </p:spPr>
      </p:pic>
      <p:grpSp>
        <p:nvGrpSpPr>
          <p:cNvPr id="66" name="Grouper 65"/>
          <p:cNvGrpSpPr/>
          <p:nvPr/>
        </p:nvGrpSpPr>
        <p:grpSpPr>
          <a:xfrm>
            <a:off x="2849291" y="4637251"/>
            <a:ext cx="1025128" cy="285497"/>
            <a:chOff x="7285776" y="4932323"/>
            <a:chExt cx="1074818" cy="289817"/>
          </a:xfrm>
        </p:grpSpPr>
        <p:sp>
          <p:nvSpPr>
            <p:cNvPr id="36" name="ZoneTexte 35"/>
            <p:cNvSpPr txBox="1"/>
            <p:nvPr/>
          </p:nvSpPr>
          <p:spPr>
            <a:xfrm>
              <a:off x="7285776" y="4956571"/>
              <a:ext cx="1074818" cy="265569"/>
            </a:xfrm>
            <a:prstGeom prst="rect">
              <a:avLst/>
            </a:prstGeom>
            <a:noFill/>
          </p:spPr>
          <p:txBody>
            <a:bodyPr wrap="none" rtlCol="0">
              <a:spAutoFit/>
            </a:bodyPr>
            <a:lstStyle/>
            <a:p>
              <a:r>
                <a:rPr lang="fr-FR" sz="1100" dirty="0" smtClean="0">
                  <a:solidFill>
                    <a:srgbClr val="FFFFFF"/>
                  </a:solidFill>
                  <a:latin typeface="Arial"/>
                  <a:cs typeface="Arial"/>
                </a:rPr>
                <a:t>   0.3’’=50 AU</a:t>
              </a:r>
              <a:endParaRPr lang="fr-FR" sz="1100" dirty="0">
                <a:solidFill>
                  <a:srgbClr val="FFFFFF"/>
                </a:solidFill>
                <a:latin typeface="Arial"/>
                <a:cs typeface="Arial"/>
              </a:endParaRPr>
            </a:p>
          </p:txBody>
        </p:sp>
        <p:cxnSp>
          <p:nvCxnSpPr>
            <p:cNvPr id="37" name="Connecteur droit 36"/>
            <p:cNvCxnSpPr/>
            <p:nvPr/>
          </p:nvCxnSpPr>
          <p:spPr>
            <a:xfrm>
              <a:off x="7950426" y="4932323"/>
              <a:ext cx="144000" cy="0"/>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48" name="ZoneTexte 47"/>
          <p:cNvSpPr txBox="1"/>
          <p:nvPr/>
        </p:nvSpPr>
        <p:spPr>
          <a:xfrm>
            <a:off x="683568" y="3501008"/>
            <a:ext cx="930884" cy="261610"/>
          </a:xfrm>
          <a:prstGeom prst="rect">
            <a:avLst/>
          </a:prstGeom>
          <a:noFill/>
        </p:spPr>
        <p:txBody>
          <a:bodyPr wrap="square" rtlCol="0">
            <a:spAutoFit/>
          </a:bodyPr>
          <a:lstStyle/>
          <a:p>
            <a:r>
              <a:rPr lang="fr-FR" sz="1100" dirty="0" err="1" smtClean="0">
                <a:solidFill>
                  <a:schemeClr val="bg1"/>
                </a:solidFill>
                <a:latin typeface="Arial"/>
                <a:cs typeface="Arial"/>
              </a:rPr>
              <a:t>Continnum</a:t>
            </a:r>
            <a:r>
              <a:rPr lang="fr-FR" sz="1100" dirty="0" smtClean="0">
                <a:solidFill>
                  <a:schemeClr val="bg1"/>
                </a:solidFill>
                <a:latin typeface="Arial"/>
                <a:cs typeface="Arial"/>
              </a:rPr>
              <a:t>  </a:t>
            </a:r>
            <a:endParaRPr lang="fr-FR" sz="1100" dirty="0">
              <a:solidFill>
                <a:schemeClr val="bg1"/>
              </a:solidFill>
              <a:latin typeface="Arial"/>
              <a:cs typeface="Arial"/>
            </a:endParaRPr>
          </a:p>
        </p:txBody>
      </p:sp>
      <p:sp>
        <p:nvSpPr>
          <p:cNvPr id="49" name="ZoneTexte 48"/>
          <p:cNvSpPr txBox="1"/>
          <p:nvPr/>
        </p:nvSpPr>
        <p:spPr>
          <a:xfrm>
            <a:off x="2123728" y="3501008"/>
            <a:ext cx="1725155" cy="430887"/>
          </a:xfrm>
          <a:prstGeom prst="rect">
            <a:avLst/>
          </a:prstGeom>
          <a:noFill/>
        </p:spPr>
        <p:txBody>
          <a:bodyPr wrap="square" rtlCol="0">
            <a:spAutoFit/>
          </a:bodyPr>
          <a:lstStyle/>
          <a:p>
            <a:r>
              <a:rPr lang="fr-FR" sz="1100" dirty="0" err="1" smtClean="0">
                <a:solidFill>
                  <a:schemeClr val="bg1"/>
                </a:solidFill>
                <a:latin typeface="Arial"/>
                <a:cs typeface="Arial"/>
              </a:rPr>
              <a:t>Aromatic</a:t>
            </a:r>
            <a:r>
              <a:rPr lang="fr-FR" sz="1100" dirty="0" smtClean="0">
                <a:solidFill>
                  <a:schemeClr val="bg1"/>
                </a:solidFill>
                <a:latin typeface="Arial"/>
                <a:cs typeface="Arial"/>
              </a:rPr>
              <a:t> </a:t>
            </a:r>
            <a:r>
              <a:rPr lang="fr-FR" sz="1100" dirty="0">
                <a:solidFill>
                  <a:schemeClr val="bg1"/>
                </a:solidFill>
                <a:latin typeface="Arial"/>
                <a:cs typeface="Arial"/>
              </a:rPr>
              <a:t>band (</a:t>
            </a:r>
            <a:r>
              <a:rPr lang="fr-FR" sz="1100" dirty="0" smtClean="0">
                <a:solidFill>
                  <a:schemeClr val="bg1"/>
                </a:solidFill>
                <a:latin typeface="Arial"/>
                <a:cs typeface="Arial"/>
              </a:rPr>
              <a:t>8.6 </a:t>
            </a:r>
            <a:r>
              <a:rPr lang="fr-FR" sz="1100" dirty="0" err="1" smtClean="0">
                <a:solidFill>
                  <a:schemeClr val="bg1"/>
                </a:solidFill>
                <a:latin typeface="Arial"/>
                <a:cs typeface="Arial"/>
              </a:rPr>
              <a:t>μm</a:t>
            </a:r>
            <a:r>
              <a:rPr lang="fr-FR" sz="1100" dirty="0" smtClean="0">
                <a:solidFill>
                  <a:schemeClr val="bg1"/>
                </a:solidFill>
                <a:latin typeface="Arial"/>
                <a:cs typeface="Arial"/>
              </a:rPr>
              <a:t>)</a:t>
            </a:r>
            <a:endParaRPr lang="fr-FR" sz="1100" dirty="0">
              <a:solidFill>
                <a:schemeClr val="bg1"/>
              </a:solidFill>
              <a:latin typeface="Arial"/>
              <a:cs typeface="Arial"/>
            </a:endParaRPr>
          </a:p>
          <a:p>
            <a:endParaRPr lang="fr-FR" sz="1100" dirty="0">
              <a:solidFill>
                <a:schemeClr val="bg1"/>
              </a:solidFill>
              <a:latin typeface="Arial"/>
              <a:cs typeface="Arial"/>
            </a:endParaRPr>
          </a:p>
        </p:txBody>
      </p:sp>
      <p:sp>
        <p:nvSpPr>
          <p:cNvPr id="55" name="ZoneTexte 54"/>
          <p:cNvSpPr txBox="1"/>
          <p:nvPr/>
        </p:nvSpPr>
        <p:spPr>
          <a:xfrm>
            <a:off x="1291619" y="5048539"/>
            <a:ext cx="690614" cy="246221"/>
          </a:xfrm>
          <a:prstGeom prst="rect">
            <a:avLst/>
          </a:prstGeom>
          <a:solidFill>
            <a:srgbClr val="FFFFFF"/>
          </a:solidFill>
          <a:ln>
            <a:solidFill>
              <a:schemeClr val="tx1"/>
            </a:solidFill>
          </a:ln>
        </p:spPr>
        <p:txBody>
          <a:bodyPr wrap="none" rtlCol="0">
            <a:spAutoFit/>
          </a:bodyPr>
          <a:lstStyle/>
          <a:p>
            <a:pPr algn="ctr"/>
            <a:r>
              <a:rPr lang="fr-FR" sz="1000" dirty="0" err="1">
                <a:latin typeface="Arial"/>
                <a:cs typeface="Arial"/>
              </a:rPr>
              <a:t>A</a:t>
            </a:r>
            <a:r>
              <a:rPr lang="fr-FR" sz="1000" dirty="0" err="1" smtClean="0">
                <a:latin typeface="Arial"/>
                <a:cs typeface="Arial"/>
              </a:rPr>
              <a:t>romatic</a:t>
            </a:r>
            <a:endParaRPr lang="fr-FR" sz="1000" dirty="0">
              <a:latin typeface="Arial"/>
              <a:cs typeface="Arial"/>
            </a:endParaRPr>
          </a:p>
        </p:txBody>
      </p:sp>
      <p:sp>
        <p:nvSpPr>
          <p:cNvPr id="57" name="ZoneTexte 56"/>
          <p:cNvSpPr txBox="1"/>
          <p:nvPr/>
        </p:nvSpPr>
        <p:spPr>
          <a:xfrm>
            <a:off x="2853948" y="5840184"/>
            <a:ext cx="869249" cy="553998"/>
          </a:xfrm>
          <a:prstGeom prst="rect">
            <a:avLst/>
          </a:prstGeom>
          <a:solidFill>
            <a:schemeClr val="bg1"/>
          </a:solidFill>
          <a:ln>
            <a:solidFill>
              <a:srgbClr val="FF0000"/>
            </a:solidFill>
          </a:ln>
        </p:spPr>
        <p:txBody>
          <a:bodyPr wrap="square" rtlCol="0">
            <a:spAutoFit/>
          </a:bodyPr>
          <a:lstStyle/>
          <a:p>
            <a:pPr algn="ctr"/>
            <a:r>
              <a:rPr lang="fr-FR" sz="1000" dirty="0" err="1" smtClean="0">
                <a:solidFill>
                  <a:srgbClr val="FF0000"/>
                </a:solidFill>
                <a:latin typeface="Arial"/>
                <a:cs typeface="Arial"/>
              </a:rPr>
              <a:t>Amorphous</a:t>
            </a:r>
            <a:r>
              <a:rPr lang="fr-FR" sz="1000" dirty="0">
                <a:solidFill>
                  <a:srgbClr val="FF0000"/>
                </a:solidFill>
                <a:latin typeface="Arial"/>
                <a:cs typeface="Arial"/>
              </a:rPr>
              <a:t>/</a:t>
            </a:r>
            <a:r>
              <a:rPr lang="fr-FR" sz="1000" dirty="0" err="1" smtClean="0">
                <a:solidFill>
                  <a:srgbClr val="FF0000"/>
                </a:solidFill>
                <a:latin typeface="Arial"/>
                <a:cs typeface="Arial"/>
              </a:rPr>
              <a:t>Crystalline</a:t>
            </a:r>
            <a:r>
              <a:rPr lang="fr-FR" sz="1000" dirty="0" smtClean="0">
                <a:solidFill>
                  <a:srgbClr val="FF0000"/>
                </a:solidFill>
                <a:latin typeface="Arial"/>
                <a:cs typeface="Arial"/>
              </a:rPr>
              <a:t> </a:t>
            </a:r>
          </a:p>
          <a:p>
            <a:pPr algn="ctr"/>
            <a:r>
              <a:rPr lang="fr-FR" sz="1000" dirty="0" smtClean="0">
                <a:solidFill>
                  <a:srgbClr val="FF0000"/>
                </a:solidFill>
                <a:latin typeface="Arial"/>
                <a:cs typeface="Arial"/>
              </a:rPr>
              <a:t>Silicates</a:t>
            </a:r>
            <a:endParaRPr lang="fr-FR" sz="1000" dirty="0">
              <a:solidFill>
                <a:srgbClr val="FF0000"/>
              </a:solidFill>
              <a:latin typeface="Arial"/>
              <a:cs typeface="Arial"/>
            </a:endParaRPr>
          </a:p>
        </p:txBody>
      </p:sp>
      <p:sp>
        <p:nvSpPr>
          <p:cNvPr id="67" name="ZoneTexte 66"/>
          <p:cNvSpPr txBox="1"/>
          <p:nvPr/>
        </p:nvSpPr>
        <p:spPr>
          <a:xfrm>
            <a:off x="854189" y="5396312"/>
            <a:ext cx="761997" cy="246221"/>
          </a:xfrm>
          <a:prstGeom prst="rect">
            <a:avLst/>
          </a:prstGeom>
          <a:solidFill>
            <a:srgbClr val="FFFFFF"/>
          </a:solidFill>
          <a:ln>
            <a:solidFill>
              <a:srgbClr val="3366FF"/>
            </a:solidFill>
          </a:ln>
        </p:spPr>
        <p:txBody>
          <a:bodyPr wrap="none" rtlCol="0">
            <a:spAutoFit/>
          </a:bodyPr>
          <a:lstStyle/>
          <a:p>
            <a:pPr algn="ctr"/>
            <a:r>
              <a:rPr lang="fr-FR" sz="1000" dirty="0" err="1" smtClean="0">
                <a:solidFill>
                  <a:srgbClr val="3366FF"/>
                </a:solidFill>
                <a:latin typeface="Arial"/>
                <a:cs typeface="Arial"/>
              </a:rPr>
              <a:t>Diamonds</a:t>
            </a:r>
            <a:endParaRPr lang="fr-FR" sz="1000" dirty="0">
              <a:solidFill>
                <a:srgbClr val="3366FF"/>
              </a:solidFill>
              <a:latin typeface="Arial"/>
              <a:cs typeface="Arial"/>
            </a:endParaRPr>
          </a:p>
        </p:txBody>
      </p:sp>
      <p:sp>
        <p:nvSpPr>
          <p:cNvPr id="69" name="ZoneTexte 68"/>
          <p:cNvSpPr txBox="1"/>
          <p:nvPr/>
        </p:nvSpPr>
        <p:spPr>
          <a:xfrm>
            <a:off x="1882228" y="6065366"/>
            <a:ext cx="993199" cy="369332"/>
          </a:xfrm>
          <a:prstGeom prst="rect">
            <a:avLst/>
          </a:prstGeom>
          <a:noFill/>
        </p:spPr>
        <p:txBody>
          <a:bodyPr wrap="none" rtlCol="0">
            <a:spAutoFit/>
          </a:bodyPr>
          <a:lstStyle/>
          <a:p>
            <a:r>
              <a:rPr lang="fr-FR" sz="900" dirty="0" smtClean="0">
                <a:latin typeface="Arial"/>
                <a:cs typeface="Arial"/>
              </a:rPr>
              <a:t>___ HD 97048</a:t>
            </a:r>
          </a:p>
          <a:p>
            <a:r>
              <a:rPr lang="fr-FR" sz="900" dirty="0" smtClean="0">
                <a:solidFill>
                  <a:srgbClr val="FF0000"/>
                </a:solidFill>
                <a:latin typeface="Arial"/>
                <a:cs typeface="Arial"/>
              </a:rPr>
              <a:t>___ HD 100546</a:t>
            </a:r>
            <a:endParaRPr lang="fr-FR" sz="900" dirty="0">
              <a:solidFill>
                <a:srgbClr val="FF0000"/>
              </a:solidFill>
              <a:latin typeface="Arial"/>
              <a:cs typeface="Arial"/>
            </a:endParaRPr>
          </a:p>
        </p:txBody>
      </p:sp>
      <p:sp>
        <p:nvSpPr>
          <p:cNvPr id="71" name="ZoneTexte 70"/>
          <p:cNvSpPr txBox="1"/>
          <p:nvPr/>
        </p:nvSpPr>
        <p:spPr>
          <a:xfrm rot="16200000">
            <a:off x="-128483" y="5600840"/>
            <a:ext cx="982485" cy="276999"/>
          </a:xfrm>
          <a:prstGeom prst="rect">
            <a:avLst/>
          </a:prstGeom>
          <a:noFill/>
        </p:spPr>
        <p:txBody>
          <a:bodyPr wrap="none" rtlCol="0">
            <a:spAutoFit/>
          </a:bodyPr>
          <a:lstStyle/>
          <a:p>
            <a:r>
              <a:rPr lang="fr-FR" sz="1200" dirty="0" err="1" smtClean="0">
                <a:latin typeface="Arial"/>
                <a:cs typeface="Arial"/>
              </a:rPr>
              <a:t>F</a:t>
            </a:r>
            <a:r>
              <a:rPr lang="fr-FR" sz="1200" baseline="-25000" dirty="0" err="1" smtClean="0">
                <a:latin typeface="Arial"/>
                <a:cs typeface="Arial"/>
              </a:rPr>
              <a:t>ν</a:t>
            </a:r>
            <a:r>
              <a:rPr lang="fr-FR" sz="1200" baseline="-25000" dirty="0" smtClean="0">
                <a:latin typeface="Arial"/>
                <a:cs typeface="Arial"/>
              </a:rPr>
              <a:t> </a:t>
            </a:r>
            <a:r>
              <a:rPr lang="fr-FR" sz="1200" dirty="0" smtClean="0">
                <a:latin typeface="Arial"/>
                <a:cs typeface="Arial"/>
              </a:rPr>
              <a:t>/ max(</a:t>
            </a:r>
            <a:r>
              <a:rPr lang="fr-FR" sz="1200" dirty="0" err="1" smtClean="0">
                <a:latin typeface="Arial"/>
                <a:cs typeface="Arial"/>
              </a:rPr>
              <a:t>F</a:t>
            </a:r>
            <a:r>
              <a:rPr lang="fr-FR" sz="1200" baseline="-25000" dirty="0" err="1" smtClean="0">
                <a:latin typeface="Arial"/>
                <a:cs typeface="Arial"/>
              </a:rPr>
              <a:t>ν</a:t>
            </a:r>
            <a:r>
              <a:rPr lang="fr-FR" sz="1200" dirty="0" smtClean="0">
                <a:latin typeface="Arial"/>
                <a:cs typeface="Arial"/>
              </a:rPr>
              <a:t>)</a:t>
            </a:r>
            <a:endParaRPr lang="fr-FR" sz="1200" dirty="0">
              <a:latin typeface="Arial"/>
              <a:cs typeface="Arial"/>
            </a:endParaRPr>
          </a:p>
        </p:txBody>
      </p:sp>
      <p:sp>
        <p:nvSpPr>
          <p:cNvPr id="72" name="ZoneTexte 71"/>
          <p:cNvSpPr txBox="1"/>
          <p:nvPr/>
        </p:nvSpPr>
        <p:spPr>
          <a:xfrm>
            <a:off x="695413" y="6557627"/>
            <a:ext cx="3300523" cy="276999"/>
          </a:xfrm>
          <a:prstGeom prst="rect">
            <a:avLst/>
          </a:prstGeom>
          <a:noFill/>
        </p:spPr>
        <p:txBody>
          <a:bodyPr wrap="square" rtlCol="0">
            <a:spAutoFit/>
          </a:bodyPr>
          <a:lstStyle/>
          <a:p>
            <a:pPr algn="ctr"/>
            <a:r>
              <a:rPr lang="fr-FR" sz="1200" dirty="0" err="1" smtClean="0">
                <a:latin typeface="Arial"/>
                <a:cs typeface="Arial"/>
              </a:rPr>
              <a:t>λ</a:t>
            </a:r>
            <a:r>
              <a:rPr lang="fr-FR" sz="1200" dirty="0" smtClean="0">
                <a:latin typeface="Arial"/>
                <a:cs typeface="Arial"/>
              </a:rPr>
              <a:t> (</a:t>
            </a:r>
            <a:r>
              <a:rPr lang="fr-FR" sz="1200" dirty="0" err="1" smtClean="0">
                <a:latin typeface="Arial"/>
                <a:cs typeface="Arial"/>
              </a:rPr>
              <a:t>μm</a:t>
            </a:r>
            <a:r>
              <a:rPr lang="fr-FR" sz="1200" dirty="0" smtClean="0">
                <a:latin typeface="Arial"/>
                <a:cs typeface="Arial"/>
              </a:rPr>
              <a:t>)</a:t>
            </a:r>
            <a:endParaRPr lang="fr-FR" sz="1200" dirty="0">
              <a:latin typeface="Arial"/>
              <a:cs typeface="Arial"/>
            </a:endParaRPr>
          </a:p>
        </p:txBody>
      </p:sp>
      <p:sp>
        <p:nvSpPr>
          <p:cNvPr id="38" name="Rectangle 37"/>
          <p:cNvSpPr/>
          <p:nvPr/>
        </p:nvSpPr>
        <p:spPr>
          <a:xfrm>
            <a:off x="3795899" y="3394907"/>
            <a:ext cx="438433" cy="1512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a:latin typeface="Arial"/>
              <a:cs typeface="Arial"/>
            </a:endParaRPr>
          </a:p>
        </p:txBody>
      </p:sp>
      <p:sp>
        <p:nvSpPr>
          <p:cNvPr id="44" name="ZoneTexte 43"/>
          <p:cNvSpPr txBox="1"/>
          <p:nvPr/>
        </p:nvSpPr>
        <p:spPr>
          <a:xfrm rot="16200000">
            <a:off x="3148538" y="4132383"/>
            <a:ext cx="1668377" cy="261610"/>
          </a:xfrm>
          <a:prstGeom prst="rect">
            <a:avLst/>
          </a:prstGeom>
          <a:noFill/>
        </p:spPr>
        <p:txBody>
          <a:bodyPr wrap="square" rtlCol="0">
            <a:spAutoFit/>
          </a:bodyPr>
          <a:lstStyle/>
          <a:p>
            <a:pPr algn="r"/>
            <a:r>
              <a:rPr lang="fr-FR" sz="1100" dirty="0" err="1" smtClean="0">
                <a:latin typeface="Arial"/>
                <a:cs typeface="Arial"/>
              </a:rPr>
              <a:t>Lagage</a:t>
            </a:r>
            <a:r>
              <a:rPr lang="fr-FR" sz="1100" dirty="0">
                <a:latin typeface="Arial"/>
                <a:cs typeface="Arial"/>
              </a:rPr>
              <a:t> </a:t>
            </a:r>
            <a:r>
              <a:rPr lang="fr-FR" sz="1100" dirty="0" smtClean="0">
                <a:latin typeface="Arial"/>
                <a:cs typeface="Arial"/>
              </a:rPr>
              <a:t>et al. 2006</a:t>
            </a:r>
          </a:p>
        </p:txBody>
      </p:sp>
      <p:cxnSp>
        <p:nvCxnSpPr>
          <p:cNvPr id="81" name="Connecteur droit avec flèche 80"/>
          <p:cNvCxnSpPr/>
          <p:nvPr/>
        </p:nvCxnSpPr>
        <p:spPr>
          <a:xfrm flipV="1">
            <a:off x="3344464" y="5238324"/>
            <a:ext cx="0" cy="574855"/>
          </a:xfrm>
          <a:prstGeom prst="straightConnector1">
            <a:avLst/>
          </a:prstGeom>
          <a:ln w="127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Connecteur droit avec flèche 82"/>
          <p:cNvCxnSpPr>
            <a:stCxn id="57" idx="1"/>
          </p:cNvCxnSpPr>
          <p:nvPr/>
        </p:nvCxnSpPr>
        <p:spPr>
          <a:xfrm flipH="1" flipV="1">
            <a:off x="2340535" y="5630679"/>
            <a:ext cx="513413" cy="486504"/>
          </a:xfrm>
          <a:prstGeom prst="straightConnector1">
            <a:avLst/>
          </a:prstGeom>
          <a:ln w="190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0" name="Connecteur droit 99"/>
          <p:cNvCxnSpPr/>
          <p:nvPr/>
        </p:nvCxnSpPr>
        <p:spPr>
          <a:xfrm>
            <a:off x="649607" y="5340467"/>
            <a:ext cx="1871999"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1" name="ZoneTexte 100"/>
          <p:cNvSpPr txBox="1"/>
          <p:nvPr/>
        </p:nvSpPr>
        <p:spPr>
          <a:xfrm>
            <a:off x="856896" y="5701283"/>
            <a:ext cx="671979" cy="246221"/>
          </a:xfrm>
          <a:prstGeom prst="rect">
            <a:avLst/>
          </a:prstGeom>
          <a:solidFill>
            <a:srgbClr val="FFFFFF"/>
          </a:solidFill>
          <a:ln>
            <a:solidFill>
              <a:schemeClr val="tx1"/>
            </a:solidFill>
          </a:ln>
        </p:spPr>
        <p:txBody>
          <a:bodyPr wrap="none" rtlCol="0">
            <a:spAutoFit/>
          </a:bodyPr>
          <a:lstStyle/>
          <a:p>
            <a:pPr algn="ctr"/>
            <a:r>
              <a:rPr lang="fr-FR" sz="1000" dirty="0" err="1" smtClean="0">
                <a:latin typeface="Arial"/>
                <a:cs typeface="Arial"/>
              </a:rPr>
              <a:t>Aliphatic</a:t>
            </a:r>
            <a:r>
              <a:rPr lang="fr-FR" sz="1000" dirty="0" smtClean="0">
                <a:latin typeface="Arial"/>
                <a:cs typeface="Arial"/>
              </a:rPr>
              <a:t> </a:t>
            </a:r>
            <a:endParaRPr lang="fr-FR" sz="1000" dirty="0">
              <a:latin typeface="Arial"/>
              <a:cs typeface="Arial"/>
            </a:endParaRPr>
          </a:p>
        </p:txBody>
      </p:sp>
      <p:cxnSp>
        <p:nvCxnSpPr>
          <p:cNvPr id="103" name="Connecteur droit avec flèche 102"/>
          <p:cNvCxnSpPr/>
          <p:nvPr/>
        </p:nvCxnSpPr>
        <p:spPr>
          <a:xfrm flipH="1">
            <a:off x="787941" y="5947504"/>
            <a:ext cx="192398" cy="331214"/>
          </a:xfrm>
          <a:prstGeom prst="straightConnector1">
            <a:avLst/>
          </a:prstGeom>
          <a:ln w="127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4" name="Connecteur droit avec flèche 123"/>
          <p:cNvCxnSpPr/>
          <p:nvPr/>
        </p:nvCxnSpPr>
        <p:spPr>
          <a:xfrm flipH="1">
            <a:off x="787941" y="5484096"/>
            <a:ext cx="94678" cy="329083"/>
          </a:xfrm>
          <a:prstGeom prst="straightConnector1">
            <a:avLst/>
          </a:prstGeom>
          <a:ln w="127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5" name="Rectangle 134"/>
          <p:cNvSpPr/>
          <p:nvPr/>
        </p:nvSpPr>
        <p:spPr>
          <a:xfrm rot="16200000">
            <a:off x="3058618" y="4880827"/>
            <a:ext cx="2520967" cy="769441"/>
          </a:xfrm>
          <a:prstGeom prst="rect">
            <a:avLst/>
          </a:prstGeom>
        </p:spPr>
        <p:txBody>
          <a:bodyPr wrap="square">
            <a:spAutoFit/>
          </a:bodyPr>
          <a:lstStyle/>
          <a:p>
            <a:r>
              <a:rPr lang="fr-FR" sz="1100" dirty="0">
                <a:latin typeface="Arial"/>
                <a:cs typeface="Arial"/>
              </a:rPr>
              <a:t>Van </a:t>
            </a:r>
            <a:r>
              <a:rPr lang="fr-FR" sz="1100" dirty="0" err="1">
                <a:latin typeface="Arial"/>
                <a:cs typeface="Arial"/>
              </a:rPr>
              <a:t>Kerckoven</a:t>
            </a:r>
            <a:r>
              <a:rPr lang="fr-FR" sz="1100" dirty="0">
                <a:latin typeface="Arial"/>
                <a:cs typeface="Arial"/>
              </a:rPr>
              <a:t> et al.</a:t>
            </a:r>
            <a:r>
              <a:rPr lang="fr-FR" sz="1100" dirty="0" smtClean="0">
                <a:latin typeface="Arial"/>
                <a:cs typeface="Arial"/>
              </a:rPr>
              <a:t>2002</a:t>
            </a:r>
          </a:p>
          <a:p>
            <a:r>
              <a:rPr lang="fr-FR" sz="1100" dirty="0" err="1" smtClean="0">
                <a:latin typeface="Arial"/>
                <a:cs typeface="Arial"/>
              </a:rPr>
              <a:t>Bouwman</a:t>
            </a:r>
            <a:r>
              <a:rPr lang="fr-FR" sz="1100" dirty="0" smtClean="0">
                <a:latin typeface="Arial"/>
                <a:cs typeface="Arial"/>
              </a:rPr>
              <a:t> et </a:t>
            </a:r>
            <a:r>
              <a:rPr lang="fr-FR" sz="1100" dirty="0">
                <a:latin typeface="Arial"/>
                <a:cs typeface="Arial"/>
              </a:rPr>
              <a:t>al. 2003</a:t>
            </a:r>
          </a:p>
          <a:p>
            <a:r>
              <a:rPr lang="fr-FR" sz="1100" dirty="0" smtClean="0">
                <a:latin typeface="Arial"/>
                <a:cs typeface="Arial"/>
              </a:rPr>
              <a:t>Habart </a:t>
            </a:r>
            <a:r>
              <a:rPr lang="fr-FR" sz="1100" dirty="0">
                <a:latin typeface="Arial"/>
                <a:cs typeface="Arial"/>
              </a:rPr>
              <a:t>et al. 2004, 2006 </a:t>
            </a:r>
          </a:p>
          <a:p>
            <a:endParaRPr lang="fr-FR" sz="1100" dirty="0">
              <a:latin typeface="Arial"/>
              <a:cs typeface="Arial"/>
            </a:endParaRPr>
          </a:p>
        </p:txBody>
      </p:sp>
      <p:sp>
        <p:nvSpPr>
          <p:cNvPr id="78" name="ZoneTexte 77"/>
          <p:cNvSpPr txBox="1"/>
          <p:nvPr/>
        </p:nvSpPr>
        <p:spPr>
          <a:xfrm>
            <a:off x="683568" y="4509120"/>
            <a:ext cx="704377" cy="230832"/>
          </a:xfrm>
          <a:prstGeom prst="rect">
            <a:avLst/>
          </a:prstGeom>
          <a:noFill/>
        </p:spPr>
        <p:txBody>
          <a:bodyPr wrap="none" rtlCol="0">
            <a:spAutoFit/>
          </a:bodyPr>
          <a:lstStyle/>
          <a:p>
            <a:r>
              <a:rPr lang="fr-FR" sz="900" dirty="0" smtClean="0">
                <a:solidFill>
                  <a:schemeClr val="bg1"/>
                </a:solidFill>
                <a:latin typeface="Arial"/>
                <a:cs typeface="Arial"/>
              </a:rPr>
              <a:t>HD 97048</a:t>
            </a:r>
          </a:p>
        </p:txBody>
      </p:sp>
      <p:cxnSp>
        <p:nvCxnSpPr>
          <p:cNvPr id="58" name="Connecteur droit avec flèche 57"/>
          <p:cNvCxnSpPr/>
          <p:nvPr/>
        </p:nvCxnSpPr>
        <p:spPr>
          <a:xfrm flipH="1">
            <a:off x="1835696" y="2420888"/>
            <a:ext cx="1296144" cy="1296144"/>
          </a:xfrm>
          <a:prstGeom prst="straightConnector1">
            <a:avLst/>
          </a:prstGeom>
          <a:ln>
            <a:solidFill>
              <a:srgbClr val="008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4" name="Connecteur droit avec flèche 73"/>
          <p:cNvCxnSpPr/>
          <p:nvPr/>
        </p:nvCxnSpPr>
        <p:spPr>
          <a:xfrm flipH="1">
            <a:off x="3203848" y="2492896"/>
            <a:ext cx="576065" cy="1224136"/>
          </a:xfrm>
          <a:prstGeom prst="straightConnector1">
            <a:avLst/>
          </a:prstGeom>
          <a:ln>
            <a:solidFill>
              <a:schemeClr val="accent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90" name="Text Box 2"/>
          <p:cNvSpPr txBox="1">
            <a:spLocks noChangeArrowheads="1"/>
          </p:cNvSpPr>
          <p:nvPr/>
        </p:nvSpPr>
        <p:spPr bwMode="auto">
          <a:xfrm>
            <a:off x="1043608" y="116632"/>
            <a:ext cx="6912768"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Dust evolution in </a:t>
            </a:r>
            <a:r>
              <a:rPr lang="en-GB" sz="2700" baseline="0" dirty="0" err="1" smtClean="0">
                <a:solidFill>
                  <a:srgbClr val="000000"/>
                </a:solidFill>
                <a:latin typeface="Bitstream Charter" charset="0"/>
              </a:rPr>
              <a:t>protoplanetary</a:t>
            </a:r>
            <a:r>
              <a:rPr lang="en-GB" sz="2700" baseline="0" dirty="0" smtClean="0">
                <a:solidFill>
                  <a:srgbClr val="000000"/>
                </a:solidFill>
                <a:latin typeface="Bitstream Charter" charset="0"/>
              </a:rPr>
              <a:t> </a:t>
            </a:r>
            <a:r>
              <a:rPr lang="en-GB" sz="2700" baseline="0" dirty="0">
                <a:solidFill>
                  <a:srgbClr val="000000"/>
                </a:solidFill>
                <a:latin typeface="Bitstream Charter" charset="0"/>
              </a:rPr>
              <a:t>disks</a:t>
            </a:r>
          </a:p>
        </p:txBody>
      </p:sp>
      <p:sp>
        <p:nvSpPr>
          <p:cNvPr id="10" name="Espace réservé du numéro de diapositive 9"/>
          <p:cNvSpPr>
            <a:spLocks noGrp="1"/>
          </p:cNvSpPr>
          <p:nvPr>
            <p:ph type="sldNum" sz="quarter" idx="12"/>
          </p:nvPr>
        </p:nvSpPr>
        <p:spPr/>
        <p:txBody>
          <a:bodyPr/>
          <a:lstStyle/>
          <a:p>
            <a:fld id="{C919858B-083F-48B4-BC72-FA8395439ED8}" type="slidenum">
              <a:rPr lang="fr-FR" smtClean="0"/>
              <a:t>58</a:t>
            </a:fld>
            <a:endParaRPr lang="fr-FR"/>
          </a:p>
        </p:txBody>
      </p:sp>
    </p:spTree>
    <p:extLst>
      <p:ext uri="{BB962C8B-B14F-4D97-AF65-F5344CB8AC3E}">
        <p14:creationId xmlns:p14="http://schemas.microsoft.com/office/powerpoint/2010/main" val="10903117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123728" y="260648"/>
            <a:ext cx="496855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smtClean="0">
                <a:solidFill>
                  <a:srgbClr val="000000"/>
                </a:solidFill>
                <a:latin typeface="Bitstream Charter" charset="0"/>
              </a:rPr>
              <a:t>Goals </a:t>
            </a:r>
            <a:r>
              <a:rPr lang="en-GB" sz="2700" baseline="0" dirty="0">
                <a:solidFill>
                  <a:srgbClr val="000000"/>
                </a:solidFill>
                <a:latin typeface="Bitstream Charter" charset="0"/>
              </a:rPr>
              <a:t>of our project</a:t>
            </a:r>
          </a:p>
        </p:txBody>
      </p:sp>
      <p:sp>
        <p:nvSpPr>
          <p:cNvPr id="6" name="Rectangle 5"/>
          <p:cNvSpPr/>
          <p:nvPr/>
        </p:nvSpPr>
        <p:spPr>
          <a:xfrm>
            <a:off x="179512" y="1124744"/>
            <a:ext cx="8784976" cy="1412694"/>
          </a:xfrm>
          <a:prstGeom prst="rect">
            <a:avLst/>
          </a:prstGeom>
          <a:solidFill>
            <a:schemeClr val="bg1"/>
          </a:solidFill>
          <a:ln w="57150" cmpd="sng">
            <a:noFill/>
          </a:ln>
        </p:spPr>
        <p:txBody>
          <a:bodyPr wrap="square">
            <a:spAutoFit/>
          </a:bodyPr>
          <a:lstStyle/>
          <a:p>
            <a:pPr marL="285750" lvl="1" indent="-285750" algn="just">
              <a:lnSpc>
                <a:spcPct val="120000"/>
              </a:lnSpc>
              <a:buFontTx/>
              <a:buChar char="-"/>
            </a:pPr>
            <a:r>
              <a:rPr lang="fr-FR" dirty="0" err="1" smtClean="0">
                <a:latin typeface="Arial"/>
                <a:cs typeface="Arial"/>
              </a:rPr>
              <a:t>Understanding</a:t>
            </a:r>
            <a:r>
              <a:rPr lang="fr-FR" dirty="0" smtClean="0">
                <a:latin typeface="Arial"/>
                <a:cs typeface="Arial"/>
              </a:rPr>
              <a:t> </a:t>
            </a:r>
            <a:r>
              <a:rPr lang="fr-FR" dirty="0" err="1" smtClean="0">
                <a:latin typeface="Arial"/>
                <a:cs typeface="Arial"/>
              </a:rPr>
              <a:t>physical</a:t>
            </a:r>
            <a:r>
              <a:rPr lang="fr-FR" dirty="0" smtClean="0">
                <a:latin typeface="Arial"/>
                <a:cs typeface="Arial"/>
              </a:rPr>
              <a:t> </a:t>
            </a:r>
            <a:r>
              <a:rPr lang="fr-FR" dirty="0" err="1" smtClean="0">
                <a:latin typeface="Arial"/>
                <a:cs typeface="Arial"/>
              </a:rPr>
              <a:t>processes</a:t>
            </a:r>
            <a:r>
              <a:rPr lang="fr-FR" dirty="0" smtClean="0">
                <a:latin typeface="Arial"/>
                <a:cs typeface="Arial"/>
              </a:rPr>
              <a:t> </a:t>
            </a:r>
            <a:r>
              <a:rPr lang="fr-FR" dirty="0" err="1" smtClean="0">
                <a:latin typeface="Arial"/>
                <a:cs typeface="Arial"/>
              </a:rPr>
              <a:t>which</a:t>
            </a:r>
            <a:r>
              <a:rPr lang="fr-FR" dirty="0" smtClean="0">
                <a:latin typeface="Arial"/>
                <a:cs typeface="Arial"/>
              </a:rPr>
              <a:t> </a:t>
            </a:r>
            <a:r>
              <a:rPr lang="fr-FR" dirty="0">
                <a:latin typeface="Arial"/>
                <a:cs typeface="Arial"/>
              </a:rPr>
              <a:t>are </a:t>
            </a:r>
            <a:r>
              <a:rPr lang="fr-FR" dirty="0" smtClean="0">
                <a:latin typeface="Arial"/>
                <a:cs typeface="Arial"/>
              </a:rPr>
              <a:t>acting on the </a:t>
            </a:r>
            <a:r>
              <a:rPr lang="fr-FR" dirty="0" err="1" smtClean="0">
                <a:latin typeface="Arial"/>
                <a:cs typeface="Arial"/>
              </a:rPr>
              <a:t>matter</a:t>
            </a:r>
            <a:r>
              <a:rPr lang="fr-FR" dirty="0" smtClean="0">
                <a:latin typeface="Arial"/>
                <a:cs typeface="Arial"/>
              </a:rPr>
              <a:t> </a:t>
            </a:r>
            <a:r>
              <a:rPr lang="fr-FR" dirty="0">
                <a:latin typeface="Arial"/>
                <a:cs typeface="Arial"/>
              </a:rPr>
              <a:t>in the </a:t>
            </a:r>
            <a:r>
              <a:rPr lang="fr-FR" dirty="0" err="1">
                <a:latin typeface="Arial"/>
                <a:cs typeface="Arial"/>
              </a:rPr>
              <a:t>evolutionary</a:t>
            </a:r>
            <a:r>
              <a:rPr lang="fr-FR" dirty="0">
                <a:latin typeface="Arial"/>
                <a:cs typeface="Arial"/>
              </a:rPr>
              <a:t> </a:t>
            </a:r>
            <a:r>
              <a:rPr lang="fr-FR" dirty="0" err="1">
                <a:latin typeface="Arial"/>
                <a:cs typeface="Arial"/>
              </a:rPr>
              <a:t>sequence</a:t>
            </a:r>
            <a:r>
              <a:rPr lang="fr-FR" dirty="0">
                <a:latin typeface="Arial"/>
                <a:cs typeface="Arial"/>
              </a:rPr>
              <a:t> </a:t>
            </a:r>
            <a:r>
              <a:rPr lang="fr-FR" dirty="0" err="1">
                <a:latin typeface="Arial"/>
                <a:cs typeface="Arial"/>
              </a:rPr>
              <a:t>from</a:t>
            </a:r>
            <a:r>
              <a:rPr lang="fr-FR" dirty="0">
                <a:latin typeface="Arial"/>
                <a:cs typeface="Arial"/>
              </a:rPr>
              <a:t> the </a:t>
            </a:r>
            <a:r>
              <a:rPr lang="fr-FR" dirty="0" err="1" smtClean="0">
                <a:latin typeface="Arial"/>
                <a:cs typeface="Arial"/>
              </a:rPr>
              <a:t>interstellar</a:t>
            </a:r>
            <a:r>
              <a:rPr lang="fr-FR" dirty="0" smtClean="0">
                <a:latin typeface="Arial"/>
                <a:cs typeface="Arial"/>
              </a:rPr>
              <a:t> medium to </a:t>
            </a:r>
            <a:r>
              <a:rPr lang="fr-FR" dirty="0">
                <a:latin typeface="Arial"/>
                <a:cs typeface="Arial"/>
              </a:rPr>
              <a:t>the formation of </a:t>
            </a:r>
            <a:r>
              <a:rPr lang="fr-FR" dirty="0" err="1" smtClean="0">
                <a:latin typeface="Arial"/>
                <a:cs typeface="Arial"/>
              </a:rPr>
              <a:t>planets</a:t>
            </a:r>
            <a:endParaRPr lang="fr-FR" dirty="0" smtClean="0">
              <a:latin typeface="Arial"/>
              <a:cs typeface="Arial"/>
            </a:endParaRPr>
          </a:p>
          <a:p>
            <a:pPr marL="285750" lvl="1" indent="-285750" algn="just">
              <a:lnSpc>
                <a:spcPct val="120000"/>
              </a:lnSpc>
              <a:buFontTx/>
              <a:buChar char="-"/>
            </a:pPr>
            <a:endParaRPr lang="fr-FR" dirty="0" smtClean="0">
              <a:latin typeface="Arial"/>
              <a:cs typeface="Arial"/>
            </a:endParaRPr>
          </a:p>
          <a:p>
            <a:pPr marL="0" lvl="1" algn="just">
              <a:lnSpc>
                <a:spcPct val="120000"/>
              </a:lnSpc>
            </a:pPr>
            <a:endParaRPr lang="fr-FR" dirty="0">
              <a:latin typeface="Arial"/>
              <a:cs typeface="Arial"/>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6</a:t>
            </a:fld>
            <a:endParaRPr lang="fr-FR"/>
          </a:p>
        </p:txBody>
      </p:sp>
      <p:pic>
        <p:nvPicPr>
          <p:cNvPr id="7" name="Image 6" descr="aze.tiff"/>
          <p:cNvPicPr>
            <a:picLocks noChangeAspect="1"/>
          </p:cNvPicPr>
          <p:nvPr/>
        </p:nvPicPr>
        <p:blipFill rotWithShape="1">
          <a:blip r:embed="rId3">
            <a:extLst>
              <a:ext uri="{28A0092B-C50C-407E-A947-70E740481C1C}">
                <a14:useLocalDpi xmlns:a14="http://schemas.microsoft.com/office/drawing/2010/main" val="0"/>
              </a:ext>
            </a:extLst>
          </a:blip>
          <a:srcRect r="577"/>
          <a:stretch/>
        </p:blipFill>
        <p:spPr>
          <a:xfrm>
            <a:off x="1115616" y="1916832"/>
            <a:ext cx="7212596" cy="4536504"/>
          </a:xfrm>
          <a:prstGeom prst="rect">
            <a:avLst/>
          </a:prstGeom>
        </p:spPr>
      </p:pic>
      <p:sp>
        <p:nvSpPr>
          <p:cNvPr id="8" name="Ellipse 7"/>
          <p:cNvSpPr/>
          <p:nvPr/>
        </p:nvSpPr>
        <p:spPr>
          <a:xfrm rot="16478102">
            <a:off x="4659445" y="1510600"/>
            <a:ext cx="3462538" cy="5274123"/>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6648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420" y="1124744"/>
            <a:ext cx="9036496" cy="2745367"/>
          </a:xfrm>
          <a:prstGeom prst="rect">
            <a:avLst/>
          </a:prstGeom>
          <a:solidFill>
            <a:schemeClr val="bg1"/>
          </a:solidFill>
          <a:ln w="57150" cmpd="sng">
            <a:noFill/>
          </a:ln>
        </p:spPr>
        <p:txBody>
          <a:bodyPr wrap="square">
            <a:spAutoFit/>
          </a:bodyPr>
          <a:lstStyle/>
          <a:p>
            <a:pPr marL="0" lvl="1">
              <a:lnSpc>
                <a:spcPct val="140000"/>
              </a:lnSpc>
            </a:pPr>
            <a:endParaRPr lang="fr-FR" sz="1600" dirty="0" smtClean="0">
              <a:latin typeface="Arial"/>
              <a:cs typeface="Arial"/>
            </a:endParaRPr>
          </a:p>
          <a:p>
            <a:pPr marL="0" lvl="1" algn="just">
              <a:lnSpc>
                <a:spcPct val="140000"/>
              </a:lnSpc>
              <a:tabLst>
                <a:tab pos="3324225" algn="l"/>
              </a:tabLst>
            </a:pPr>
            <a:r>
              <a:rPr lang="fr-FR" b="1" dirty="0" smtClean="0">
                <a:latin typeface="Arial"/>
                <a:cs typeface="Arial"/>
              </a:rPr>
              <a:t>WP1 </a:t>
            </a:r>
            <a:r>
              <a:rPr lang="fr-FR" b="1" dirty="0" err="1">
                <a:latin typeface="Arial"/>
                <a:cs typeface="Arial"/>
              </a:rPr>
              <a:t>Scientific</a:t>
            </a:r>
            <a:r>
              <a:rPr lang="fr-FR" b="1" dirty="0">
                <a:latin typeface="Arial"/>
                <a:cs typeface="Arial"/>
              </a:rPr>
              <a:t> coordination</a:t>
            </a:r>
            <a:r>
              <a:rPr lang="fr-FR" b="1" dirty="0" smtClean="0">
                <a:latin typeface="Arial"/>
                <a:cs typeface="Arial"/>
              </a:rPr>
              <a:t>: </a:t>
            </a:r>
            <a:r>
              <a:rPr lang="fr-FR" dirty="0" smtClean="0">
                <a:latin typeface="Arial"/>
                <a:cs typeface="Arial"/>
              </a:rPr>
              <a:t>Alain Abergel (IAS)</a:t>
            </a:r>
            <a:endParaRPr lang="fr-FR" dirty="0">
              <a:latin typeface="Arial"/>
              <a:cs typeface="Arial"/>
            </a:endParaRPr>
          </a:p>
          <a:p>
            <a:pPr marL="0" lvl="1" algn="just">
              <a:lnSpc>
                <a:spcPct val="140000"/>
              </a:lnSpc>
            </a:pPr>
            <a:r>
              <a:rPr lang="fr-FR" b="1" dirty="0">
                <a:latin typeface="Arial"/>
                <a:cs typeface="Arial"/>
              </a:rPr>
              <a:t>WP2 </a:t>
            </a:r>
            <a:r>
              <a:rPr lang="fr-FR" b="1" dirty="0" err="1">
                <a:latin typeface="Arial"/>
                <a:cs typeface="Arial"/>
              </a:rPr>
              <a:t>Preparation</a:t>
            </a:r>
            <a:r>
              <a:rPr lang="fr-FR" b="1" dirty="0">
                <a:latin typeface="Arial"/>
                <a:cs typeface="Arial"/>
              </a:rPr>
              <a:t> of JWST observations: </a:t>
            </a:r>
            <a:r>
              <a:rPr lang="fr-FR" dirty="0">
                <a:latin typeface="Arial"/>
                <a:cs typeface="Arial"/>
              </a:rPr>
              <a:t>P.-O. </a:t>
            </a:r>
            <a:r>
              <a:rPr lang="fr-FR" dirty="0" err="1">
                <a:latin typeface="Arial"/>
                <a:cs typeface="Arial"/>
              </a:rPr>
              <a:t>Lagage</a:t>
            </a:r>
            <a:r>
              <a:rPr lang="fr-FR" dirty="0">
                <a:latin typeface="Arial"/>
                <a:cs typeface="Arial"/>
              </a:rPr>
              <a:t> (</a:t>
            </a:r>
            <a:r>
              <a:rPr lang="fr-FR" dirty="0" err="1" smtClean="0">
                <a:latin typeface="Arial"/>
                <a:cs typeface="Arial"/>
              </a:rPr>
              <a:t>SAp</a:t>
            </a:r>
            <a:r>
              <a:rPr lang="fr-FR" dirty="0" smtClean="0">
                <a:latin typeface="Arial"/>
                <a:cs typeface="Arial"/>
              </a:rPr>
              <a:t>/AIM)</a:t>
            </a:r>
            <a:endParaRPr lang="fr-FR" dirty="0">
              <a:latin typeface="Arial"/>
              <a:cs typeface="Arial"/>
            </a:endParaRPr>
          </a:p>
          <a:p>
            <a:pPr marL="0" lvl="1" algn="just" defTabSz="581025">
              <a:lnSpc>
                <a:spcPct val="140000"/>
              </a:lnSpc>
              <a:tabLst>
                <a:tab pos="3324225" algn="l"/>
              </a:tabLst>
            </a:pPr>
            <a:r>
              <a:rPr lang="fr-FR" b="1" dirty="0">
                <a:latin typeface="Arial"/>
                <a:cs typeface="Arial"/>
              </a:rPr>
              <a:t>WP3 </a:t>
            </a:r>
            <a:r>
              <a:rPr lang="fr-FR" b="1" dirty="0" err="1">
                <a:latin typeface="Arial"/>
                <a:cs typeface="Arial"/>
              </a:rPr>
              <a:t>M</a:t>
            </a:r>
            <a:r>
              <a:rPr lang="fr-FR" b="1" dirty="0" err="1" smtClean="0">
                <a:latin typeface="Arial"/>
                <a:cs typeface="Arial"/>
              </a:rPr>
              <a:t>odeling</a:t>
            </a:r>
            <a:r>
              <a:rPr lang="fr-FR" b="1" dirty="0" smtClean="0">
                <a:latin typeface="Arial"/>
                <a:cs typeface="Arial"/>
              </a:rPr>
              <a:t> </a:t>
            </a:r>
            <a:r>
              <a:rPr lang="fr-FR" b="1" dirty="0">
                <a:latin typeface="Arial"/>
                <a:cs typeface="Arial"/>
              </a:rPr>
              <a:t>and simulations </a:t>
            </a:r>
            <a:r>
              <a:rPr lang="fr-FR" b="1" dirty="0" smtClean="0">
                <a:latin typeface="Arial"/>
                <a:cs typeface="Arial"/>
              </a:rPr>
              <a:t>: </a:t>
            </a:r>
            <a:r>
              <a:rPr lang="fr-FR" dirty="0" smtClean="0">
                <a:latin typeface="Arial"/>
                <a:cs typeface="Arial"/>
              </a:rPr>
              <a:t>E</a:t>
            </a:r>
            <a:r>
              <a:rPr lang="fr-FR" dirty="0">
                <a:latin typeface="Arial"/>
                <a:cs typeface="Arial"/>
              </a:rPr>
              <a:t>. </a:t>
            </a:r>
            <a:r>
              <a:rPr lang="fr-FR" dirty="0" err="1">
                <a:latin typeface="Arial"/>
                <a:cs typeface="Arial"/>
              </a:rPr>
              <a:t>Habart</a:t>
            </a:r>
            <a:r>
              <a:rPr lang="fr-FR" dirty="0">
                <a:latin typeface="Arial"/>
                <a:cs typeface="Arial"/>
              </a:rPr>
              <a:t> (IAS)</a:t>
            </a:r>
          </a:p>
          <a:p>
            <a:pPr marL="0" lvl="1" algn="just" defTabSz="581025">
              <a:lnSpc>
                <a:spcPct val="140000"/>
              </a:lnSpc>
              <a:tabLst>
                <a:tab pos="3324225" algn="l"/>
              </a:tabLst>
            </a:pPr>
            <a:r>
              <a:rPr lang="fr-FR" b="1" dirty="0">
                <a:latin typeface="Arial"/>
                <a:cs typeface="Arial"/>
              </a:rPr>
              <a:t>WP4 </a:t>
            </a:r>
            <a:r>
              <a:rPr lang="fr-FR" b="1" dirty="0" err="1">
                <a:latin typeface="Arial"/>
                <a:cs typeface="Arial"/>
              </a:rPr>
              <a:t>Laboratory</a:t>
            </a:r>
            <a:r>
              <a:rPr lang="fr-FR" b="1" dirty="0">
                <a:latin typeface="Arial"/>
                <a:cs typeface="Arial"/>
              </a:rPr>
              <a:t> </a:t>
            </a:r>
            <a:r>
              <a:rPr lang="fr-FR" b="1" dirty="0" err="1" smtClean="0">
                <a:latin typeface="Arial"/>
                <a:cs typeface="Arial"/>
              </a:rPr>
              <a:t>experiments</a:t>
            </a:r>
            <a:r>
              <a:rPr lang="fr-FR" b="1" dirty="0" smtClean="0">
                <a:latin typeface="Arial"/>
                <a:cs typeface="Arial"/>
              </a:rPr>
              <a:t> :    </a:t>
            </a:r>
            <a:r>
              <a:rPr lang="fr-FR" dirty="0" smtClean="0">
                <a:latin typeface="Arial"/>
                <a:cs typeface="Arial"/>
              </a:rPr>
              <a:t>C. </a:t>
            </a:r>
            <a:r>
              <a:rPr lang="fr-FR" dirty="0" err="1" smtClean="0">
                <a:latin typeface="Arial"/>
                <a:cs typeface="Arial"/>
              </a:rPr>
              <a:t>Engrand</a:t>
            </a:r>
            <a:r>
              <a:rPr lang="fr-FR" dirty="0" smtClean="0">
                <a:latin typeface="Arial"/>
                <a:cs typeface="Arial"/>
              </a:rPr>
              <a:t> (CSNSM) &amp; A. </a:t>
            </a:r>
            <a:r>
              <a:rPr lang="fr-FR" dirty="0" err="1" smtClean="0">
                <a:latin typeface="Arial"/>
                <a:cs typeface="Arial"/>
              </a:rPr>
              <a:t>Aléon-Toppani</a:t>
            </a:r>
            <a:r>
              <a:rPr lang="fr-FR" dirty="0" smtClean="0">
                <a:latin typeface="Arial"/>
                <a:cs typeface="Arial"/>
              </a:rPr>
              <a:t> (IAS)</a:t>
            </a:r>
          </a:p>
          <a:p>
            <a:pPr marL="285750" lvl="1" indent="-285750" algn="just">
              <a:lnSpc>
                <a:spcPct val="140000"/>
              </a:lnSpc>
              <a:buFontTx/>
              <a:buChar char="-"/>
              <a:tabLst>
                <a:tab pos="3324225" algn="l"/>
              </a:tabLst>
            </a:pPr>
            <a:endParaRPr lang="fr-FR" b="1" dirty="0">
              <a:latin typeface="Arial"/>
              <a:cs typeface="Arial"/>
            </a:endParaRPr>
          </a:p>
          <a:p>
            <a:pPr marL="285750" lvl="1" indent="-285750" algn="just">
              <a:lnSpc>
                <a:spcPct val="140000"/>
              </a:lnSpc>
              <a:buFontTx/>
              <a:buChar char="-"/>
              <a:tabLst>
                <a:tab pos="3324225" algn="l"/>
              </a:tabLst>
            </a:pPr>
            <a:endParaRPr lang="fr-FR" dirty="0">
              <a:latin typeface="Arial"/>
              <a:cs typeface="Arial"/>
            </a:endParaRPr>
          </a:p>
        </p:txBody>
      </p:sp>
      <p:sp>
        <p:nvSpPr>
          <p:cNvPr id="4" name="Text Box 2"/>
          <p:cNvSpPr txBox="1">
            <a:spLocks noChangeArrowheads="1"/>
          </p:cNvSpPr>
          <p:nvPr/>
        </p:nvSpPr>
        <p:spPr bwMode="auto">
          <a:xfrm>
            <a:off x="1691680" y="188640"/>
            <a:ext cx="568863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700" baseline="0" dirty="0">
                <a:solidFill>
                  <a:srgbClr val="000000"/>
                </a:solidFill>
                <a:latin typeface="Bitstream Charter" charset="0"/>
              </a:rPr>
              <a:t>Organisation: 4 work-</a:t>
            </a:r>
            <a:r>
              <a:rPr lang="en-GB" sz="2700" baseline="0" dirty="0" smtClean="0">
                <a:solidFill>
                  <a:srgbClr val="000000"/>
                </a:solidFill>
                <a:latin typeface="Bitstream Charter" charset="0"/>
              </a:rPr>
              <a:t>packages</a:t>
            </a:r>
            <a:endParaRPr lang="en-GB" sz="2700" baseline="0" dirty="0">
              <a:solidFill>
                <a:srgbClr val="000000"/>
              </a:solidFill>
              <a:latin typeface="Bitstream Charter" charset="0"/>
            </a:endParaRPr>
          </a:p>
          <a:p>
            <a:pPr algn="ctr" eaLnBrk="1">
              <a:lnSpc>
                <a:spcPct val="101000"/>
              </a:lnSpc>
            </a:pPr>
            <a:endParaRPr lang="en-GB" sz="2700" baseline="0" dirty="0">
              <a:solidFill>
                <a:srgbClr val="000000"/>
              </a:solidFill>
              <a:latin typeface="Bitstream Charter" charset="0"/>
            </a:endParaRPr>
          </a:p>
        </p:txBody>
      </p:sp>
      <p:sp>
        <p:nvSpPr>
          <p:cNvPr id="3" name="Espace réservé du numéro de diapositive 2"/>
          <p:cNvSpPr>
            <a:spLocks noGrp="1"/>
          </p:cNvSpPr>
          <p:nvPr>
            <p:ph type="sldNum" sz="quarter" idx="12"/>
          </p:nvPr>
        </p:nvSpPr>
        <p:spPr/>
        <p:txBody>
          <a:bodyPr/>
          <a:lstStyle/>
          <a:p>
            <a:fld id="{C919858B-083F-48B4-BC72-FA8395439ED8}" type="slidenum">
              <a:rPr lang="fr-FR" smtClean="0"/>
              <a:t>7</a:t>
            </a:fld>
            <a:endParaRPr lang="fr-FR"/>
          </a:p>
        </p:txBody>
      </p:sp>
    </p:spTree>
    <p:extLst>
      <p:ext uri="{BB962C8B-B14F-4D97-AF65-F5344CB8AC3E}">
        <p14:creationId xmlns:p14="http://schemas.microsoft.com/office/powerpoint/2010/main" val="3216662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9512" y="5013176"/>
            <a:ext cx="8784976" cy="584776"/>
          </a:xfrm>
          <a:prstGeom prst="rect">
            <a:avLst/>
          </a:prstGeom>
          <a:noFill/>
        </p:spPr>
        <p:txBody>
          <a:bodyPr wrap="square" rtlCol="0">
            <a:spAutoFit/>
          </a:bodyPr>
          <a:lstStyle/>
          <a:p>
            <a:r>
              <a:rPr lang="fr-FR" sz="1600" dirty="0" smtClean="0">
                <a:latin typeface="Arial"/>
                <a:cs typeface="Arial"/>
              </a:rPr>
              <a:t>Participation to (and support </a:t>
            </a:r>
            <a:r>
              <a:rPr lang="fr-FR" sz="1600" dirty="0" err="1" smtClean="0">
                <a:latin typeface="Arial"/>
                <a:cs typeface="Arial"/>
              </a:rPr>
              <a:t>from</a:t>
            </a:r>
            <a:r>
              <a:rPr lang="fr-FR" sz="1600" dirty="0" smtClean="0">
                <a:latin typeface="Arial"/>
                <a:cs typeface="Arial"/>
              </a:rPr>
              <a:t>) the French Center </a:t>
            </a:r>
            <a:r>
              <a:rPr lang="fr-FR" sz="1600" dirty="0">
                <a:latin typeface="Arial"/>
                <a:cs typeface="Arial"/>
              </a:rPr>
              <a:t>of </a:t>
            </a:r>
            <a:r>
              <a:rPr lang="fr-FR" sz="1600" dirty="0" smtClean="0">
                <a:latin typeface="Arial"/>
                <a:cs typeface="Arial"/>
              </a:rPr>
              <a:t>Expertise for MIRI </a:t>
            </a:r>
            <a:r>
              <a:rPr lang="fr-FR" sz="1600" dirty="0" err="1" smtClean="0">
                <a:latin typeface="Arial"/>
                <a:cs typeface="Arial"/>
              </a:rPr>
              <a:t>located</a:t>
            </a:r>
            <a:r>
              <a:rPr lang="fr-FR" sz="1600" dirty="0" smtClean="0">
                <a:latin typeface="Arial"/>
                <a:cs typeface="Arial"/>
              </a:rPr>
              <a:t> </a:t>
            </a:r>
            <a:r>
              <a:rPr lang="fr-FR" sz="1600" dirty="0" err="1" smtClean="0">
                <a:latin typeface="Arial"/>
                <a:cs typeface="Arial"/>
              </a:rPr>
              <a:t>at</a:t>
            </a:r>
            <a:r>
              <a:rPr lang="fr-FR" sz="1600" dirty="0" smtClean="0">
                <a:latin typeface="Arial"/>
                <a:cs typeface="Arial"/>
              </a:rPr>
              <a:t> Paris-Saclay</a:t>
            </a:r>
          </a:p>
        </p:txBody>
      </p:sp>
      <p:sp>
        <p:nvSpPr>
          <p:cNvPr id="4" name="ZoneTexte 3"/>
          <p:cNvSpPr txBox="1"/>
          <p:nvPr/>
        </p:nvSpPr>
        <p:spPr>
          <a:xfrm>
            <a:off x="323528" y="1556792"/>
            <a:ext cx="8424936" cy="1569660"/>
          </a:xfrm>
          <a:prstGeom prst="rect">
            <a:avLst/>
          </a:prstGeom>
          <a:noFill/>
        </p:spPr>
        <p:txBody>
          <a:bodyPr wrap="square" rtlCol="0">
            <a:spAutoFit/>
          </a:bodyPr>
          <a:lstStyle/>
          <a:p>
            <a:pPr defTabSz="339725"/>
            <a:r>
              <a:rPr lang="fr-FR" sz="1600" b="1" dirty="0" err="1" smtClean="0">
                <a:latin typeface="Arial"/>
                <a:cs typeface="Arial"/>
              </a:rPr>
              <a:t>Task</a:t>
            </a:r>
            <a:r>
              <a:rPr lang="fr-FR" sz="1600" b="1" dirty="0" smtClean="0">
                <a:latin typeface="Arial"/>
                <a:cs typeface="Arial"/>
              </a:rPr>
              <a:t> 1: 		</a:t>
            </a:r>
            <a:r>
              <a:rPr lang="fr-FR" sz="1600" dirty="0" smtClean="0">
                <a:latin typeface="Arial"/>
                <a:cs typeface="Arial"/>
              </a:rPr>
              <a:t>Simulations of JWST observations, 	</a:t>
            </a:r>
          </a:p>
          <a:p>
            <a:pPr defTabSz="339725"/>
            <a:r>
              <a:rPr lang="fr-FR" sz="1600" dirty="0" smtClean="0">
                <a:latin typeface="Arial"/>
                <a:cs typeface="Arial"/>
                <a:sym typeface="Wingdings"/>
              </a:rPr>
              <a:t>				</a:t>
            </a:r>
            <a:endParaRPr lang="fr-FR" sz="1600" dirty="0">
              <a:latin typeface="Arial"/>
              <a:cs typeface="Arial"/>
            </a:endParaRPr>
          </a:p>
          <a:p>
            <a:pPr defTabSz="339725"/>
            <a:r>
              <a:rPr lang="fr-FR" sz="1600" b="1" dirty="0" err="1">
                <a:latin typeface="Arial"/>
                <a:cs typeface="Arial"/>
              </a:rPr>
              <a:t>Tasks</a:t>
            </a:r>
            <a:r>
              <a:rPr lang="fr-FR" sz="1600" b="1" dirty="0">
                <a:latin typeface="Arial"/>
                <a:cs typeface="Arial"/>
              </a:rPr>
              <a:t> 2 &amp; 3: 	</a:t>
            </a:r>
            <a:r>
              <a:rPr lang="fr-FR" sz="1600" dirty="0" err="1">
                <a:latin typeface="Arial"/>
                <a:cs typeface="Arial"/>
              </a:rPr>
              <a:t>Keep</a:t>
            </a:r>
            <a:r>
              <a:rPr lang="fr-FR" sz="1600" dirty="0">
                <a:latin typeface="Arial"/>
                <a:cs typeface="Arial"/>
              </a:rPr>
              <a:t> on </a:t>
            </a:r>
            <a:r>
              <a:rPr lang="fr-FR" sz="1600" dirty="0" err="1">
                <a:latin typeface="Arial"/>
                <a:cs typeface="Arial"/>
              </a:rPr>
              <a:t>acquiring</a:t>
            </a:r>
            <a:r>
              <a:rPr lang="fr-FR" sz="1600" dirty="0">
                <a:latin typeface="Arial"/>
                <a:cs typeface="Arial"/>
              </a:rPr>
              <a:t> expertise (</a:t>
            </a:r>
            <a:r>
              <a:rPr lang="fr-FR" sz="1600" dirty="0" err="1">
                <a:latin typeface="Arial"/>
                <a:cs typeface="Arial"/>
              </a:rPr>
              <a:t>Optics</a:t>
            </a:r>
            <a:r>
              <a:rPr lang="fr-FR" sz="1600" dirty="0">
                <a:latin typeface="Arial"/>
                <a:cs typeface="Arial"/>
              </a:rPr>
              <a:t>, Detector, </a:t>
            </a:r>
            <a:r>
              <a:rPr lang="fr-FR" sz="1600" dirty="0" err="1">
                <a:latin typeface="Arial"/>
                <a:cs typeface="Arial"/>
              </a:rPr>
              <a:t>etc</a:t>
            </a:r>
            <a:r>
              <a:rPr lang="fr-FR" sz="1600" dirty="0">
                <a:latin typeface="Arial"/>
                <a:cs typeface="Arial"/>
              </a:rPr>
              <a:t>)</a:t>
            </a:r>
          </a:p>
          <a:p>
            <a:pPr defTabSz="339725"/>
            <a:r>
              <a:rPr lang="fr-FR" sz="1600" dirty="0">
                <a:latin typeface="Arial"/>
                <a:cs typeface="Arial"/>
              </a:rPr>
              <a:t>		</a:t>
            </a:r>
            <a:r>
              <a:rPr lang="fr-FR" sz="1600" dirty="0" smtClean="0">
                <a:latin typeface="Arial"/>
                <a:cs typeface="Arial"/>
              </a:rPr>
              <a:t>		Data </a:t>
            </a:r>
            <a:r>
              <a:rPr lang="fr-FR" sz="1600" dirty="0" err="1">
                <a:latin typeface="Arial"/>
                <a:cs typeface="Arial"/>
              </a:rPr>
              <a:t>reduction</a:t>
            </a:r>
            <a:r>
              <a:rPr lang="fr-FR" sz="1600" dirty="0">
                <a:latin typeface="Arial"/>
                <a:cs typeface="Arial"/>
              </a:rPr>
              <a:t> pipeline: </a:t>
            </a:r>
            <a:r>
              <a:rPr lang="fr-FR" sz="1600" dirty="0" err="1">
                <a:latin typeface="Arial"/>
                <a:cs typeface="Arial"/>
              </a:rPr>
              <a:t>Implementation</a:t>
            </a:r>
            <a:r>
              <a:rPr lang="fr-FR" sz="1600" dirty="0">
                <a:latin typeface="Arial"/>
                <a:cs typeface="Arial"/>
              </a:rPr>
              <a:t>, use, </a:t>
            </a:r>
            <a:r>
              <a:rPr lang="fr-FR" sz="1600" dirty="0" err="1">
                <a:latin typeface="Arial"/>
                <a:cs typeface="Arial"/>
              </a:rPr>
              <a:t>improvement</a:t>
            </a:r>
            <a:r>
              <a:rPr lang="fr-FR" sz="1600" dirty="0">
                <a:latin typeface="Arial"/>
                <a:cs typeface="Arial"/>
              </a:rPr>
              <a:t> </a:t>
            </a:r>
          </a:p>
          <a:p>
            <a:pPr defTabSz="339725"/>
            <a:r>
              <a:rPr lang="fr-FR" sz="1600" dirty="0">
                <a:latin typeface="Arial"/>
                <a:cs typeface="Arial"/>
              </a:rPr>
              <a:t>		</a:t>
            </a:r>
            <a:r>
              <a:rPr lang="fr-FR" sz="1600" dirty="0" smtClean="0">
                <a:latin typeface="Arial"/>
                <a:cs typeface="Arial"/>
              </a:rPr>
              <a:t>		Participation </a:t>
            </a:r>
            <a:r>
              <a:rPr lang="fr-FR" sz="1600" dirty="0">
                <a:latin typeface="Arial"/>
                <a:cs typeface="Arial"/>
              </a:rPr>
              <a:t>in the data challenges (</a:t>
            </a:r>
            <a:r>
              <a:rPr lang="fr-FR" sz="1600" dirty="0" err="1">
                <a:latin typeface="Arial"/>
                <a:cs typeface="Arial"/>
              </a:rPr>
              <a:t>planned</a:t>
            </a:r>
            <a:r>
              <a:rPr lang="fr-FR" sz="1600" dirty="0">
                <a:latin typeface="Arial"/>
                <a:cs typeface="Arial"/>
              </a:rPr>
              <a:t> for </a:t>
            </a:r>
            <a:r>
              <a:rPr lang="fr-FR" sz="1600" dirty="0" err="1">
                <a:latin typeface="Arial"/>
                <a:cs typeface="Arial"/>
              </a:rPr>
              <a:t>exoplanets</a:t>
            </a:r>
            <a:r>
              <a:rPr lang="fr-FR" sz="1600" dirty="0">
                <a:latin typeface="Arial"/>
                <a:cs typeface="Arial"/>
              </a:rPr>
              <a:t>)  </a:t>
            </a:r>
            <a:endParaRPr lang="fr-FR" sz="1600" dirty="0" smtClean="0">
              <a:latin typeface="Arial"/>
              <a:cs typeface="Arial"/>
            </a:endParaRPr>
          </a:p>
          <a:p>
            <a:endParaRPr lang="fr-FR" sz="1600" dirty="0">
              <a:latin typeface="Arial"/>
              <a:cs typeface="Arial"/>
            </a:endParaRPr>
          </a:p>
        </p:txBody>
      </p:sp>
      <p:sp>
        <p:nvSpPr>
          <p:cNvPr id="6" name="ZoneTexte 5"/>
          <p:cNvSpPr txBox="1"/>
          <p:nvPr/>
        </p:nvSpPr>
        <p:spPr>
          <a:xfrm>
            <a:off x="539552" y="3645024"/>
            <a:ext cx="7917753" cy="1323439"/>
          </a:xfrm>
          <a:prstGeom prst="rect">
            <a:avLst/>
          </a:prstGeom>
          <a:noFill/>
        </p:spPr>
        <p:txBody>
          <a:bodyPr wrap="none" rtlCol="0">
            <a:spAutoFit/>
          </a:bodyPr>
          <a:lstStyle/>
          <a:p>
            <a:r>
              <a:rPr lang="fr-FR" sz="1600" dirty="0" smtClean="0">
                <a:latin typeface="Arial"/>
                <a:cs typeface="Arial"/>
              </a:rPr>
              <a:t>As </a:t>
            </a:r>
            <a:r>
              <a:rPr lang="fr-FR" sz="1600" dirty="0" err="1" smtClean="0">
                <a:latin typeface="Arial"/>
                <a:cs typeface="Arial"/>
              </a:rPr>
              <a:t>soon</a:t>
            </a:r>
            <a:r>
              <a:rPr lang="fr-FR" sz="1600" dirty="0" smtClean="0">
                <a:latin typeface="Arial"/>
                <a:cs typeface="Arial"/>
              </a:rPr>
              <a:t> as data are </a:t>
            </a:r>
            <a:r>
              <a:rPr lang="fr-FR" sz="1600" dirty="0" err="1" smtClean="0">
                <a:latin typeface="Arial"/>
                <a:cs typeface="Arial"/>
              </a:rPr>
              <a:t>available</a:t>
            </a:r>
            <a:r>
              <a:rPr lang="fr-FR" sz="1600" dirty="0" smtClean="0">
                <a:latin typeface="Arial"/>
                <a:cs typeface="Arial"/>
              </a:rPr>
              <a:t> (</a:t>
            </a:r>
            <a:r>
              <a:rPr lang="fr-FR" sz="1600" dirty="0" err="1" smtClean="0">
                <a:latin typeface="Arial"/>
                <a:cs typeface="Arial"/>
              </a:rPr>
              <a:t>great</a:t>
            </a:r>
            <a:r>
              <a:rPr lang="fr-FR" sz="1600" dirty="0" smtClean="0">
                <a:latin typeface="Arial"/>
                <a:cs typeface="Arial"/>
              </a:rPr>
              <a:t> </a:t>
            </a:r>
            <a:r>
              <a:rPr lang="fr-FR" sz="1600" dirty="0" err="1" smtClean="0">
                <a:latin typeface="Arial"/>
                <a:cs typeface="Arial"/>
              </a:rPr>
              <a:t>advantage</a:t>
            </a:r>
            <a:r>
              <a:rPr lang="fr-FR" sz="1600" dirty="0" smtClean="0">
                <a:latin typeface="Arial"/>
                <a:cs typeface="Arial"/>
              </a:rPr>
              <a:t> : </a:t>
            </a:r>
            <a:r>
              <a:rPr lang="fr-FR" sz="1600" dirty="0" err="1" smtClean="0">
                <a:latin typeface="Arial"/>
                <a:cs typeface="Arial"/>
              </a:rPr>
              <a:t>access</a:t>
            </a:r>
            <a:r>
              <a:rPr lang="fr-FR" sz="1600" dirty="0" smtClean="0">
                <a:latin typeface="Arial"/>
                <a:cs typeface="Arial"/>
              </a:rPr>
              <a:t> to the </a:t>
            </a:r>
            <a:r>
              <a:rPr lang="fr-FR" sz="1600" dirty="0" err="1" smtClean="0">
                <a:latin typeface="Arial"/>
                <a:cs typeface="Arial"/>
              </a:rPr>
              <a:t>commissionning</a:t>
            </a:r>
            <a:r>
              <a:rPr lang="fr-FR" sz="1600" dirty="0" smtClean="0">
                <a:latin typeface="Arial"/>
                <a:cs typeface="Arial"/>
              </a:rPr>
              <a:t> data)</a:t>
            </a:r>
          </a:p>
          <a:p>
            <a:r>
              <a:rPr lang="fr-FR" sz="1600" dirty="0" smtClean="0">
                <a:latin typeface="Arial"/>
                <a:cs typeface="Arial"/>
              </a:rPr>
              <a:t>	</a:t>
            </a:r>
            <a:r>
              <a:rPr lang="fr-FR" sz="1600" dirty="0" err="1" smtClean="0">
                <a:latin typeface="Arial"/>
                <a:cs typeface="Arial"/>
              </a:rPr>
              <a:t>run</a:t>
            </a:r>
            <a:r>
              <a:rPr lang="fr-FR" sz="1600" dirty="0" smtClean="0">
                <a:latin typeface="Arial"/>
                <a:cs typeface="Arial"/>
              </a:rPr>
              <a:t> the data </a:t>
            </a:r>
            <a:r>
              <a:rPr lang="fr-FR" sz="1600" dirty="0" err="1" smtClean="0">
                <a:latin typeface="Arial"/>
                <a:cs typeface="Arial"/>
              </a:rPr>
              <a:t>reduction</a:t>
            </a:r>
            <a:r>
              <a:rPr lang="fr-FR" sz="1600" dirty="0" smtClean="0">
                <a:latin typeface="Arial"/>
                <a:cs typeface="Arial"/>
              </a:rPr>
              <a:t> pipeline, </a:t>
            </a:r>
            <a:r>
              <a:rPr lang="fr-FR" sz="1600" dirty="0" err="1" smtClean="0">
                <a:latin typeface="Arial"/>
                <a:cs typeface="Arial"/>
              </a:rPr>
              <a:t>assess</a:t>
            </a:r>
            <a:r>
              <a:rPr lang="fr-FR" sz="1600" dirty="0" smtClean="0">
                <a:latin typeface="Arial"/>
                <a:cs typeface="Arial"/>
              </a:rPr>
              <a:t> the </a:t>
            </a:r>
            <a:r>
              <a:rPr lang="fr-FR" sz="1600" dirty="0" err="1" smtClean="0">
                <a:latin typeface="Arial"/>
                <a:cs typeface="Arial"/>
              </a:rPr>
              <a:t>uncertainties</a:t>
            </a:r>
            <a:r>
              <a:rPr lang="fr-FR" sz="1600" dirty="0" smtClean="0">
                <a:latin typeface="Arial"/>
                <a:cs typeface="Arial"/>
              </a:rPr>
              <a:t> </a:t>
            </a:r>
          </a:p>
          <a:p>
            <a:endParaRPr lang="fr-FR" sz="1600" dirty="0" smtClean="0">
              <a:latin typeface="Arial"/>
              <a:cs typeface="Arial"/>
            </a:endParaRPr>
          </a:p>
          <a:p>
            <a:r>
              <a:rPr lang="fr-FR" sz="1600" b="1" dirty="0">
                <a:solidFill>
                  <a:srgbClr val="C00000"/>
                </a:solidFill>
                <a:latin typeface="Arial"/>
                <a:cs typeface="Arial"/>
              </a:rPr>
              <a:t>	</a:t>
            </a:r>
            <a:r>
              <a:rPr lang="fr-FR" sz="1600" b="1" dirty="0" smtClean="0">
                <a:solidFill>
                  <a:srgbClr val="FF0000"/>
                </a:solidFill>
                <a:latin typeface="Arial"/>
                <a:cs typeface="Arial"/>
                <a:sym typeface="Wingdings"/>
              </a:rPr>
              <a:t> </a:t>
            </a:r>
            <a:r>
              <a:rPr lang="fr-FR" sz="1600" b="1" dirty="0" smtClean="0">
                <a:solidFill>
                  <a:srgbClr val="FF0000"/>
                </a:solidFill>
                <a:latin typeface="Arial"/>
                <a:cs typeface="Arial"/>
              </a:rPr>
              <a:t>to </a:t>
            </a:r>
            <a:r>
              <a:rPr lang="fr-FR" sz="1600" b="1" dirty="0" err="1" smtClean="0">
                <a:solidFill>
                  <a:srgbClr val="FF0000"/>
                </a:solidFill>
                <a:latin typeface="Arial"/>
                <a:cs typeface="Arial"/>
              </a:rPr>
              <a:t>be</a:t>
            </a:r>
            <a:r>
              <a:rPr lang="fr-FR" sz="1600" b="1" dirty="0" smtClean="0">
                <a:solidFill>
                  <a:srgbClr val="FF0000"/>
                </a:solidFill>
                <a:latin typeface="Arial"/>
                <a:cs typeface="Arial"/>
              </a:rPr>
              <a:t> </a:t>
            </a:r>
            <a:r>
              <a:rPr lang="fr-FR" sz="1600" b="1" dirty="0" err="1" smtClean="0">
                <a:solidFill>
                  <a:srgbClr val="FF0000"/>
                </a:solidFill>
                <a:latin typeface="Arial"/>
                <a:cs typeface="Arial"/>
              </a:rPr>
              <a:t>rapidly</a:t>
            </a:r>
            <a:r>
              <a:rPr lang="fr-FR" sz="1600" b="1" dirty="0" smtClean="0">
                <a:solidFill>
                  <a:srgbClr val="FF0000"/>
                </a:solidFill>
                <a:latin typeface="Arial"/>
                <a:cs typeface="Arial"/>
              </a:rPr>
              <a:t> in a position to </a:t>
            </a:r>
            <a:r>
              <a:rPr lang="fr-FR" sz="1600" b="1" dirty="0" err="1" smtClean="0">
                <a:solidFill>
                  <a:srgbClr val="FF0000"/>
                </a:solidFill>
                <a:latin typeface="Arial"/>
                <a:cs typeface="Arial"/>
              </a:rPr>
              <a:t>interpret</a:t>
            </a:r>
            <a:r>
              <a:rPr lang="fr-FR" sz="1600" b="1" dirty="0" smtClean="0">
                <a:solidFill>
                  <a:srgbClr val="FF0000"/>
                </a:solidFill>
                <a:latin typeface="Arial"/>
                <a:cs typeface="Arial"/>
              </a:rPr>
              <a:t> the data  </a:t>
            </a:r>
          </a:p>
          <a:p>
            <a:endParaRPr lang="fr-FR" sz="1600" b="1" dirty="0">
              <a:solidFill>
                <a:srgbClr val="FF0000"/>
              </a:solidFill>
              <a:latin typeface="Arial"/>
              <a:cs typeface="Arial"/>
            </a:endParaRPr>
          </a:p>
        </p:txBody>
      </p:sp>
      <p:sp>
        <p:nvSpPr>
          <p:cNvPr id="8" name="ZoneTexte 7"/>
          <p:cNvSpPr txBox="1"/>
          <p:nvPr/>
        </p:nvSpPr>
        <p:spPr>
          <a:xfrm>
            <a:off x="107504" y="1124744"/>
            <a:ext cx="3135218" cy="369332"/>
          </a:xfrm>
          <a:prstGeom prst="rect">
            <a:avLst/>
          </a:prstGeom>
          <a:noFill/>
        </p:spPr>
        <p:txBody>
          <a:bodyPr wrap="none" rtlCol="0">
            <a:spAutoFit/>
          </a:bodyPr>
          <a:lstStyle/>
          <a:p>
            <a:r>
              <a:rPr lang="fr-FR" b="1" dirty="0" smtClean="0">
                <a:latin typeface="Arial"/>
                <a:cs typeface="Arial"/>
              </a:rPr>
              <a:t>Prior to </a:t>
            </a:r>
            <a:r>
              <a:rPr lang="fr-FR" b="1" dirty="0" err="1" smtClean="0">
                <a:latin typeface="Arial"/>
                <a:cs typeface="Arial"/>
              </a:rPr>
              <a:t>launch</a:t>
            </a:r>
            <a:r>
              <a:rPr lang="fr-FR" b="1" dirty="0" smtClean="0">
                <a:latin typeface="Arial"/>
                <a:cs typeface="Arial"/>
              </a:rPr>
              <a:t> (2016-2018)</a:t>
            </a:r>
            <a:endParaRPr lang="fr-FR" b="1" dirty="0">
              <a:latin typeface="Arial"/>
              <a:cs typeface="Arial"/>
            </a:endParaRPr>
          </a:p>
        </p:txBody>
      </p:sp>
      <p:sp>
        <p:nvSpPr>
          <p:cNvPr id="10" name="ZoneTexte 9"/>
          <p:cNvSpPr txBox="1"/>
          <p:nvPr/>
        </p:nvSpPr>
        <p:spPr>
          <a:xfrm>
            <a:off x="179512" y="3212976"/>
            <a:ext cx="2698688" cy="369332"/>
          </a:xfrm>
          <a:prstGeom prst="rect">
            <a:avLst/>
          </a:prstGeom>
          <a:noFill/>
        </p:spPr>
        <p:txBody>
          <a:bodyPr wrap="none" rtlCol="0">
            <a:spAutoFit/>
          </a:bodyPr>
          <a:lstStyle/>
          <a:p>
            <a:r>
              <a:rPr lang="fr-FR" b="1" dirty="0" err="1" smtClean="0">
                <a:latin typeface="Arial"/>
                <a:cs typeface="Arial"/>
              </a:rPr>
              <a:t>After</a:t>
            </a:r>
            <a:r>
              <a:rPr lang="fr-FR" b="1" dirty="0" smtClean="0">
                <a:latin typeface="Arial"/>
                <a:cs typeface="Arial"/>
              </a:rPr>
              <a:t> </a:t>
            </a:r>
            <a:r>
              <a:rPr lang="fr-FR" b="1" dirty="0" err="1" smtClean="0">
                <a:latin typeface="Arial"/>
                <a:cs typeface="Arial"/>
              </a:rPr>
              <a:t>launch</a:t>
            </a:r>
            <a:r>
              <a:rPr lang="fr-FR" b="1" dirty="0" smtClean="0">
                <a:latin typeface="Arial"/>
                <a:cs typeface="Arial"/>
              </a:rPr>
              <a:t> (2019 - …)</a:t>
            </a:r>
            <a:endParaRPr lang="fr-FR" b="1" dirty="0">
              <a:latin typeface="Arial"/>
              <a:cs typeface="Arial"/>
            </a:endParaRPr>
          </a:p>
        </p:txBody>
      </p:sp>
      <p:sp>
        <p:nvSpPr>
          <p:cNvPr id="15" name="Text Box 2"/>
          <p:cNvSpPr txBox="1">
            <a:spLocks noChangeArrowheads="1"/>
          </p:cNvSpPr>
          <p:nvPr/>
        </p:nvSpPr>
        <p:spPr bwMode="auto">
          <a:xfrm>
            <a:off x="467544" y="188640"/>
            <a:ext cx="784887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800" baseline="0" dirty="0" smtClean="0">
                <a:solidFill>
                  <a:srgbClr val="000000"/>
                </a:solidFill>
                <a:latin typeface="Arial"/>
                <a:cs typeface="Arial"/>
              </a:rPr>
              <a:t>WP2 : Preparation </a:t>
            </a:r>
            <a:r>
              <a:rPr lang="en-GB" sz="2800" baseline="0" dirty="0">
                <a:solidFill>
                  <a:srgbClr val="000000"/>
                </a:solidFill>
                <a:latin typeface="Arial"/>
                <a:cs typeface="Arial"/>
              </a:rPr>
              <a:t>of the JWST observations</a:t>
            </a:r>
          </a:p>
        </p:txBody>
      </p:sp>
      <p:sp>
        <p:nvSpPr>
          <p:cNvPr id="16" name="Espace réservé du numéro de diapositive 15"/>
          <p:cNvSpPr>
            <a:spLocks noGrp="1"/>
          </p:cNvSpPr>
          <p:nvPr>
            <p:ph type="sldNum" sz="quarter" idx="12"/>
          </p:nvPr>
        </p:nvSpPr>
        <p:spPr/>
        <p:txBody>
          <a:bodyPr/>
          <a:lstStyle/>
          <a:p>
            <a:fld id="{C919858B-083F-48B4-BC72-FA8395439ED8}" type="slidenum">
              <a:rPr lang="fr-FR" smtClean="0"/>
              <a:t>8</a:t>
            </a:fld>
            <a:endParaRPr lang="fr-FR" dirty="0"/>
          </a:p>
        </p:txBody>
      </p:sp>
    </p:spTree>
    <p:extLst>
      <p:ext uri="{BB962C8B-B14F-4D97-AF65-F5344CB8AC3E}">
        <p14:creationId xmlns:p14="http://schemas.microsoft.com/office/powerpoint/2010/main" val="26155310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67544" y="188640"/>
            <a:ext cx="7848872" cy="622618"/>
          </a:xfrm>
          <a:prstGeom prst="rect">
            <a:avLst/>
          </a:prstGeom>
          <a:solidFill>
            <a:srgbClr val="FFFF00"/>
          </a:solidFill>
          <a:ln w="12700">
            <a:solidFill>
              <a:schemeClr val="tx1"/>
            </a:solidFill>
            <a:round/>
            <a:headEnd/>
            <a:tailEnd/>
          </a:ln>
        </p:spPr>
        <p:txBody>
          <a:bodyPr lIns="81632" tIns="40816" rIns="81632" bIns="40816"/>
          <a:lstStyle>
            <a:lvl1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ＭＳ Ｐゴシック" charset="0"/>
                <a:cs typeface="DejaVu Sans" charset="0"/>
              </a:defRPr>
            </a:lvl1pPr>
            <a:lvl2pPr marL="37931725" indent="-37474525"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2pPr>
            <a:lvl3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3pPr>
            <a:lvl4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4pPr>
            <a:lvl5pPr eaLnBrk="0">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5pPr>
            <a:lvl6pPr marL="4572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6pPr>
            <a:lvl7pPr marL="9144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7pPr>
            <a:lvl8pPr marL="13716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8pPr>
            <a:lvl9pPr marL="1828800" eaLnBrk="0" fontAlgn="base" hangingPunct="0">
              <a:lnSpc>
                <a:spcPct val="104000"/>
              </a:lnSpc>
              <a:spcBef>
                <a:spcPct val="0"/>
              </a:spcBef>
              <a:spcAft>
                <a:spcPct val="0"/>
              </a:spcAft>
              <a:tabLst>
                <a:tab pos="698500" algn="l"/>
                <a:tab pos="1398588" algn="l"/>
                <a:tab pos="2097088" algn="l"/>
                <a:tab pos="2797175" algn="l"/>
                <a:tab pos="3495675" algn="l"/>
                <a:tab pos="4195763" algn="l"/>
                <a:tab pos="4894263" algn="l"/>
                <a:tab pos="5594350" algn="l"/>
                <a:tab pos="6294438" algn="l"/>
                <a:tab pos="6992938" algn="l"/>
                <a:tab pos="7693025" algn="l"/>
                <a:tab pos="8391525" algn="l"/>
                <a:tab pos="9091613" algn="l"/>
                <a:tab pos="9790113" algn="l"/>
              </a:tabLst>
              <a:defRPr sz="2400" baseline="-25000">
                <a:solidFill>
                  <a:schemeClr val="tx1"/>
                </a:solidFill>
                <a:latin typeface="Arial" charset="0"/>
                <a:ea typeface="DejaVu Sans" charset="0"/>
                <a:cs typeface="DejaVu Sans" charset="0"/>
              </a:defRPr>
            </a:lvl9pPr>
          </a:lstStyle>
          <a:p>
            <a:pPr algn="ctr" eaLnBrk="1">
              <a:lnSpc>
                <a:spcPct val="101000"/>
              </a:lnSpc>
            </a:pPr>
            <a:r>
              <a:rPr lang="en-GB" sz="2800" baseline="0" dirty="0" smtClean="0">
                <a:solidFill>
                  <a:srgbClr val="000000"/>
                </a:solidFill>
                <a:latin typeface="Arial"/>
                <a:cs typeface="Arial"/>
              </a:rPr>
              <a:t>WP2 : Preparation </a:t>
            </a:r>
            <a:r>
              <a:rPr lang="en-GB" sz="2800" baseline="0" dirty="0">
                <a:solidFill>
                  <a:srgbClr val="000000"/>
                </a:solidFill>
                <a:latin typeface="Arial"/>
                <a:cs typeface="Arial"/>
              </a:rPr>
              <a:t>of the JWST observations</a:t>
            </a:r>
          </a:p>
        </p:txBody>
      </p:sp>
      <p:graphicFrame>
        <p:nvGraphicFramePr>
          <p:cNvPr id="3" name="Objet 2"/>
          <p:cNvGraphicFramePr>
            <a:graphicFrameLocks noChangeAspect="1"/>
          </p:cNvGraphicFramePr>
          <p:nvPr>
            <p:extLst>
              <p:ext uri="{D42A27DB-BD31-4B8C-83A1-F6EECF244321}">
                <p14:modId xmlns:p14="http://schemas.microsoft.com/office/powerpoint/2010/main" val="2075634552"/>
              </p:ext>
            </p:extLst>
          </p:nvPr>
        </p:nvGraphicFramePr>
        <p:xfrm>
          <a:off x="-47625" y="981075"/>
          <a:ext cx="10194925" cy="4751388"/>
        </p:xfrm>
        <a:graphic>
          <a:graphicData uri="http://schemas.openxmlformats.org/presentationml/2006/ole">
            <mc:AlternateContent xmlns:mc="http://schemas.openxmlformats.org/markup-compatibility/2006">
              <mc:Choice xmlns:v="urn:schemas-microsoft-com:vml" Requires="v">
                <p:oleObj spid="_x0000_s1115" name="Document" r:id="rId3" imgW="9398000" imgH="4381500" progId="Word.Document.12">
                  <p:embed/>
                </p:oleObj>
              </mc:Choice>
              <mc:Fallback>
                <p:oleObj name="Document" r:id="rId3" imgW="9398000" imgH="4381500" progId="Word.Document.12">
                  <p:embed/>
                  <p:pic>
                    <p:nvPicPr>
                      <p:cNvPr id="0" name=""/>
                      <p:cNvPicPr/>
                      <p:nvPr/>
                    </p:nvPicPr>
                    <p:blipFill>
                      <a:blip r:embed="rId4"/>
                      <a:stretch>
                        <a:fillRect/>
                      </a:stretch>
                    </p:blipFill>
                    <p:spPr>
                      <a:xfrm>
                        <a:off x="-47625" y="981075"/>
                        <a:ext cx="10194925" cy="4751388"/>
                      </a:xfrm>
                      <a:prstGeom prst="rect">
                        <a:avLst/>
                      </a:prstGeom>
                    </p:spPr>
                  </p:pic>
                </p:oleObj>
              </mc:Fallback>
            </mc:AlternateContent>
          </a:graphicData>
        </a:graphic>
      </p:graphicFrame>
      <p:sp>
        <p:nvSpPr>
          <p:cNvPr id="5" name="ZoneTexte 4"/>
          <p:cNvSpPr txBox="1"/>
          <p:nvPr/>
        </p:nvSpPr>
        <p:spPr>
          <a:xfrm>
            <a:off x="251520" y="5661248"/>
            <a:ext cx="8568952" cy="1077218"/>
          </a:xfrm>
          <a:prstGeom prst="rect">
            <a:avLst/>
          </a:prstGeom>
          <a:noFill/>
        </p:spPr>
        <p:txBody>
          <a:bodyPr wrap="square" rtlCol="0">
            <a:spAutoFit/>
          </a:bodyPr>
          <a:lstStyle/>
          <a:p>
            <a:endParaRPr lang="fr-FR" sz="1600" dirty="0">
              <a:latin typeface="Arial"/>
              <a:cs typeface="Arial"/>
            </a:endParaRPr>
          </a:p>
          <a:p>
            <a:pPr marL="285750" indent="-285750">
              <a:buFont typeface="Wingdings" charset="0"/>
              <a:buChar char="à"/>
            </a:pPr>
            <a:r>
              <a:rPr lang="fr-FR" sz="1600" dirty="0" smtClean="0">
                <a:latin typeface="Arial"/>
                <a:cs typeface="Arial"/>
                <a:sym typeface="Wingdings"/>
              </a:rPr>
              <a:t>1 </a:t>
            </a:r>
            <a:r>
              <a:rPr lang="fr-FR" sz="1600" dirty="0" err="1" smtClean="0">
                <a:latin typeface="Arial"/>
                <a:cs typeface="Arial"/>
              </a:rPr>
              <a:t>PhD</a:t>
            </a:r>
            <a:r>
              <a:rPr lang="fr-FR" sz="1600" dirty="0" smtClean="0">
                <a:latin typeface="Arial"/>
                <a:cs typeface="Arial"/>
              </a:rPr>
              <a:t> </a:t>
            </a:r>
            <a:r>
              <a:rPr lang="fr-FR" sz="1600" dirty="0">
                <a:latin typeface="Arial"/>
                <a:cs typeface="Arial"/>
              </a:rPr>
              <a:t>Marine Martin-Lagarde (</a:t>
            </a:r>
            <a:r>
              <a:rPr lang="fr-FR" sz="1600" dirty="0" smtClean="0">
                <a:latin typeface="Arial"/>
                <a:cs typeface="Arial"/>
              </a:rPr>
              <a:t>2017-2020): 	</a:t>
            </a:r>
          </a:p>
          <a:p>
            <a:pPr lvl="2"/>
            <a:r>
              <a:rPr lang="fr-FR" sz="1600" dirty="0" smtClean="0">
                <a:latin typeface="Arial"/>
                <a:cs typeface="Arial"/>
              </a:rPr>
              <a:t>	</a:t>
            </a:r>
            <a:r>
              <a:rPr lang="fr-FR" sz="1600" dirty="0" err="1" smtClean="0">
                <a:latin typeface="Arial"/>
                <a:cs typeface="Arial"/>
              </a:rPr>
              <a:t>Exoplanet</a:t>
            </a:r>
            <a:r>
              <a:rPr lang="fr-FR" sz="1600" dirty="0" smtClean="0">
                <a:latin typeface="Arial"/>
                <a:cs typeface="Arial"/>
              </a:rPr>
              <a:t> </a:t>
            </a:r>
            <a:r>
              <a:rPr lang="fr-FR" sz="1600" dirty="0" err="1" smtClean="0">
                <a:latin typeface="Arial"/>
                <a:cs typeface="Arial"/>
              </a:rPr>
              <a:t>atmosphere</a:t>
            </a:r>
            <a:r>
              <a:rPr lang="fr-FR" sz="1600" dirty="0" smtClean="0">
                <a:latin typeface="Arial"/>
                <a:cs typeface="Arial"/>
              </a:rPr>
              <a:t> </a:t>
            </a:r>
            <a:r>
              <a:rPr lang="fr-FR" sz="1600" dirty="0" err="1" smtClean="0">
                <a:latin typeface="Arial"/>
                <a:cs typeface="Arial"/>
              </a:rPr>
              <a:t>characterization</a:t>
            </a:r>
            <a:r>
              <a:rPr lang="fr-FR" sz="1600" dirty="0" smtClean="0">
                <a:latin typeface="Arial"/>
                <a:cs typeface="Arial"/>
              </a:rPr>
              <a:t> </a:t>
            </a:r>
            <a:r>
              <a:rPr lang="fr-FR" sz="1600" dirty="0" err="1" smtClean="0">
                <a:latin typeface="Arial"/>
                <a:cs typeface="Arial"/>
              </a:rPr>
              <a:t>with</a:t>
            </a:r>
            <a:r>
              <a:rPr lang="fr-FR" sz="1600" dirty="0" smtClean="0">
                <a:latin typeface="Arial"/>
                <a:cs typeface="Arial"/>
              </a:rPr>
              <a:t> the JWST</a:t>
            </a:r>
          </a:p>
          <a:p>
            <a:pPr lvl="2"/>
            <a:r>
              <a:rPr lang="fr-FR" sz="1600" dirty="0" smtClean="0">
                <a:latin typeface="Arial"/>
                <a:cs typeface="Arial"/>
              </a:rPr>
              <a:t>	</a:t>
            </a:r>
            <a:r>
              <a:rPr lang="fr-FR" sz="1600" dirty="0" err="1" smtClean="0">
                <a:latin typeface="Arial"/>
                <a:cs typeface="Arial"/>
              </a:rPr>
              <a:t>Observing</a:t>
            </a:r>
            <a:r>
              <a:rPr lang="fr-FR" sz="1600" dirty="0" smtClean="0">
                <a:latin typeface="Arial"/>
                <a:cs typeface="Arial"/>
              </a:rPr>
              <a:t> programs, data challenge </a:t>
            </a:r>
          </a:p>
        </p:txBody>
      </p:sp>
      <p:sp>
        <p:nvSpPr>
          <p:cNvPr id="2" name="Espace réservé du numéro de diapositive 1"/>
          <p:cNvSpPr>
            <a:spLocks noGrp="1"/>
          </p:cNvSpPr>
          <p:nvPr>
            <p:ph type="sldNum" sz="quarter" idx="12"/>
          </p:nvPr>
        </p:nvSpPr>
        <p:spPr/>
        <p:txBody>
          <a:bodyPr/>
          <a:lstStyle/>
          <a:p>
            <a:fld id="{C919858B-083F-48B4-BC72-FA8395439ED8}" type="slidenum">
              <a:rPr lang="fr-FR" smtClean="0"/>
              <a:t>9</a:t>
            </a:fld>
            <a:endParaRPr lang="fr-FR"/>
          </a:p>
        </p:txBody>
      </p:sp>
    </p:spTree>
    <p:extLst>
      <p:ext uri="{BB962C8B-B14F-4D97-AF65-F5344CB8AC3E}">
        <p14:creationId xmlns:p14="http://schemas.microsoft.com/office/powerpoint/2010/main" val="15514218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15463</TotalTime>
  <Words>4183</Words>
  <Application>Microsoft Macintosh PowerPoint</Application>
  <PresentationFormat>Présentation à l'écran (4:3)</PresentationFormat>
  <Paragraphs>695</Paragraphs>
  <Slides>58</Slides>
  <Notes>40</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58</vt:i4>
      </vt:variant>
    </vt:vector>
  </HeadingPairs>
  <TitlesOfParts>
    <vt:vector size="61" baseType="lpstr">
      <vt:lpstr>Thème Office</vt:lpstr>
      <vt:lpstr>Document</vt:lpstr>
      <vt:lpstr>Feuille de calcul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Ant Jones, Nathalie Ysard, Melanie Köhler, Laurent Verstraete, Marco Bocchio  Jones et al. 2013, 2016, 2017, Koehler et al. 2015, Ysard et al. 2015, 2016, 2018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WP 4.3 Cosmic rays irradiation of interstellar dust analogues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Lagage Pierre-Olivier</dc:creator>
  <cp:lastModifiedBy>Alain/Abergel</cp:lastModifiedBy>
  <cp:revision>576</cp:revision>
  <cp:lastPrinted>2016-11-15T07:53:05Z</cp:lastPrinted>
  <dcterms:created xsi:type="dcterms:W3CDTF">2016-01-07T17:15:54Z</dcterms:created>
  <dcterms:modified xsi:type="dcterms:W3CDTF">2017-11-14T20:00:45Z</dcterms:modified>
</cp:coreProperties>
</file>