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series noise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438670166229223"/>
          <c:y val="0.17171296296296296"/>
          <c:w val="0.58057973084690861"/>
          <c:h val="0.62271617089530473"/>
        </c:manualLayout>
      </c:layout>
      <c:scatterChart>
        <c:scatterStyle val="smoothMarker"/>
        <c:varyColors val="0"/>
        <c:ser>
          <c:idx val="0"/>
          <c:order val="0"/>
          <c:tx>
            <c:v>measured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(EC!$U$3,EC!$U$4,EC!$U$5)</c:f>
              <c:numCache>
                <c:formatCode>0.000</c:formatCode>
                <c:ptCount val="3"/>
                <c:pt idx="0">
                  <c:v>3.9979381443298969</c:v>
                </c:pt>
                <c:pt idx="1">
                  <c:v>2.4666666666666668</c:v>
                </c:pt>
                <c:pt idx="2">
                  <c:v>0.94026548672566368</c:v>
                </c:pt>
              </c:numCache>
            </c:numRef>
          </c:xVal>
          <c:yVal>
            <c:numRef>
              <c:f>(EC!$X$3,EC!$X$4,EC!$X$5)</c:f>
              <c:numCache>
                <c:formatCode>0.00</c:formatCode>
                <c:ptCount val="3"/>
                <c:pt idx="0">
                  <c:v>0.56510560146745914</c:v>
                </c:pt>
                <c:pt idx="1">
                  <c:v>0.6008352188152476</c:v>
                </c:pt>
                <c:pt idx="2">
                  <c:v>0.7483012089651242</c:v>
                </c:pt>
              </c:numCache>
            </c:numRef>
          </c:yVal>
          <c:smooth val="1"/>
        </c:ser>
        <c:ser>
          <c:idx val="1"/>
          <c:order val="1"/>
          <c:tx>
            <c:v>calculated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(EC!$U$3,EC!$U$4,EC!$U$5)</c:f>
              <c:numCache>
                <c:formatCode>0.000</c:formatCode>
                <c:ptCount val="3"/>
                <c:pt idx="0">
                  <c:v>3.9979381443298969</c:v>
                </c:pt>
                <c:pt idx="1">
                  <c:v>2.4666666666666668</c:v>
                </c:pt>
                <c:pt idx="2">
                  <c:v>0.94026548672566368</c:v>
                </c:pt>
              </c:numCache>
            </c:numRef>
          </c:xVal>
          <c:yVal>
            <c:numRef>
              <c:f>(EC!$Y$3,EC!$Y$4,EC!$Y$5)</c:f>
              <c:numCache>
                <c:formatCode>0.00</c:formatCode>
                <c:ptCount val="3"/>
                <c:pt idx="0">
                  <c:v>0.3010889191048669</c:v>
                </c:pt>
                <c:pt idx="1">
                  <c:v>0.37967297121883065</c:v>
                </c:pt>
                <c:pt idx="2">
                  <c:v>0.590526013170525</c:v>
                </c:pt>
              </c:numCache>
            </c:numRef>
          </c:yVal>
          <c:smooth val="1"/>
        </c:ser>
        <c:ser>
          <c:idx val="3"/>
          <c:order val="3"/>
          <c:tx>
            <c:v>simulated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EC!$U$3:$U$5</c:f>
              <c:numCache>
                <c:formatCode>0.000</c:formatCode>
                <c:ptCount val="3"/>
                <c:pt idx="0">
                  <c:v>3.9979381443298969</c:v>
                </c:pt>
                <c:pt idx="1">
                  <c:v>2.4666666666666668</c:v>
                </c:pt>
                <c:pt idx="2">
                  <c:v>0.94026548672566368</c:v>
                </c:pt>
              </c:numCache>
            </c:numRef>
          </c:xVal>
          <c:yVal>
            <c:numRef>
              <c:f>EC!$Z$3:$Z$5</c:f>
              <c:numCache>
                <c:formatCode>General</c:formatCode>
                <c:ptCount val="3"/>
                <c:pt idx="0">
                  <c:v>0.23</c:v>
                </c:pt>
                <c:pt idx="1">
                  <c:v>0.26</c:v>
                </c:pt>
                <c:pt idx="2">
                  <c:v>0.34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96143640"/>
        <c:axId val="29614246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v>quad diff (meas,calc)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EC!$U$3:$U$5</c15:sqref>
                        </c15:formulaRef>
                      </c:ext>
                    </c:extLst>
                    <c:numCache>
                      <c:formatCode>0.000</c:formatCode>
                      <c:ptCount val="3"/>
                      <c:pt idx="0">
                        <c:v>3.9979381443298969</c:v>
                      </c:pt>
                      <c:pt idx="1">
                        <c:v>2.4666666666666668</c:v>
                      </c:pt>
                      <c:pt idx="2">
                        <c:v>0.94026548672566368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EC!$AA$3:$AA$5</c15:sqref>
                        </c15:formulaRef>
                      </c:ext>
                    </c:extLst>
                    <c:numCache>
                      <c:formatCode>0.000</c:formatCode>
                      <c:ptCount val="3"/>
                      <c:pt idx="0">
                        <c:v>0.47821522727968596</c:v>
                      </c:pt>
                      <c:pt idx="1">
                        <c:v>0.46567305601100806</c:v>
                      </c:pt>
                      <c:pt idx="2">
                        <c:v>0.45960170485714197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296143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Id (mA)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6142464"/>
        <c:crosses val="autoZero"/>
        <c:crossBetween val="midCat"/>
      </c:valAx>
      <c:valAx>
        <c:axId val="2961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en (nV/sqrtHz)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6143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80691297931"/>
          <c:y val="0.30634186351706039"/>
          <c:w val="0.18031369911890133"/>
          <c:h val="0.31250218722659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CdLT HGCAL electronics   Lyon 16 mar 2017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6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2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CdLT HGCAL electronics   Lyon 16 mar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0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CdLT HGCAL electronics   Lyon 16 mar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CdLT HGCAL electronics   Lyon 16 mar 2017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74C64A-F892-4D24-8DE4-95AE196E3A2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9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Input transistor noise simulation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387" y="1006828"/>
            <a:ext cx="4320480" cy="5265738"/>
          </a:xfrm>
        </p:spPr>
        <p:txBody>
          <a:bodyPr/>
          <a:lstStyle/>
          <a:p>
            <a:r>
              <a:rPr lang="fr-FR" sz="2000" dirty="0"/>
              <a:t>Input transistor (nmos1v) </a:t>
            </a:r>
            <a:r>
              <a:rPr lang="fr-FR" sz="2000" dirty="0" err="1"/>
              <a:t>varied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100/0.2 to 10 000/0.2</a:t>
            </a:r>
          </a:p>
          <a:p>
            <a:r>
              <a:rPr lang="fr-FR" sz="2000" dirty="0"/>
              <a:t>Id=1 mA</a:t>
            </a:r>
          </a:p>
          <a:p>
            <a:endParaRPr lang="fr-FR" sz="2000" dirty="0"/>
          </a:p>
          <a:p>
            <a:r>
              <a:rPr lang="fr-FR" sz="2000" dirty="0"/>
              <a:t>100/0.2  </a:t>
            </a:r>
            <a:r>
              <a:rPr lang="fr-FR" sz="2000" dirty="0" err="1"/>
              <a:t>gm</a:t>
            </a:r>
            <a:r>
              <a:rPr lang="fr-FR" sz="2000" dirty="0"/>
              <a:t>=16 mA/V  en=0.7 </a:t>
            </a:r>
            <a:r>
              <a:rPr lang="fr-FR" sz="2000" dirty="0" err="1"/>
              <a:t>nV</a:t>
            </a:r>
            <a:r>
              <a:rPr lang="fr-FR" sz="2000" dirty="0"/>
              <a:t>/</a:t>
            </a:r>
            <a:r>
              <a:rPr lang="fr-FR" sz="2000" dirty="0" err="1"/>
              <a:t>sqrt</a:t>
            </a:r>
            <a:r>
              <a:rPr lang="fr-FR" sz="2000" dirty="0"/>
              <a:t>(Hz) </a:t>
            </a:r>
            <a:r>
              <a:rPr lang="fr-FR" sz="2000" dirty="0" err="1"/>
              <a:t>expect</a:t>
            </a:r>
            <a:r>
              <a:rPr lang="fr-FR" sz="2000" dirty="0"/>
              <a:t> </a:t>
            </a:r>
            <a:r>
              <a:rPr lang="fr-FR" sz="2000" dirty="0" err="1"/>
              <a:t>sqrt</a:t>
            </a:r>
            <a:r>
              <a:rPr lang="fr-FR" sz="2000" dirty="0"/>
              <a:t>(4kT/2gm)=0.72</a:t>
            </a:r>
          </a:p>
          <a:p>
            <a:r>
              <a:rPr lang="fr-FR" sz="2000" dirty="0"/>
              <a:t>1000/0.2  </a:t>
            </a:r>
            <a:r>
              <a:rPr lang="fr-FR" sz="2000" dirty="0" err="1"/>
              <a:t>gm</a:t>
            </a:r>
            <a:r>
              <a:rPr lang="fr-FR" sz="2000" dirty="0"/>
              <a:t>=23 mA/V  en=0.4 </a:t>
            </a:r>
            <a:r>
              <a:rPr lang="fr-FR" sz="2000" dirty="0" err="1"/>
              <a:t>nV</a:t>
            </a:r>
            <a:r>
              <a:rPr lang="fr-FR" sz="2000" dirty="0"/>
              <a:t>/</a:t>
            </a:r>
            <a:r>
              <a:rPr lang="fr-FR" sz="2000" dirty="0" err="1"/>
              <a:t>sqrt</a:t>
            </a:r>
            <a:r>
              <a:rPr lang="fr-FR" sz="2000" dirty="0"/>
              <a:t>(Hz), </a:t>
            </a:r>
            <a:r>
              <a:rPr lang="fr-FR" sz="2000" dirty="0" err="1"/>
              <a:t>expect</a:t>
            </a:r>
            <a:r>
              <a:rPr lang="fr-FR" sz="2000" dirty="0"/>
              <a:t> 0.60</a:t>
            </a:r>
          </a:p>
          <a:p>
            <a:r>
              <a:rPr lang="fr-FR" sz="2000" dirty="0"/>
              <a:t>10000/0.2  </a:t>
            </a:r>
            <a:r>
              <a:rPr lang="fr-FR" sz="2000" dirty="0" err="1"/>
              <a:t>gm</a:t>
            </a:r>
            <a:r>
              <a:rPr lang="fr-FR" sz="2000" dirty="0"/>
              <a:t>=27 mA/V en=0,3 </a:t>
            </a:r>
            <a:r>
              <a:rPr lang="fr-FR" sz="2000" dirty="0" err="1"/>
              <a:t>nV</a:t>
            </a:r>
            <a:r>
              <a:rPr lang="fr-FR" sz="2000" dirty="0"/>
              <a:t>, </a:t>
            </a:r>
            <a:r>
              <a:rPr lang="fr-FR" sz="2000" dirty="0" err="1"/>
              <a:t>expect</a:t>
            </a:r>
            <a:r>
              <a:rPr lang="fr-FR" sz="2000" dirty="0"/>
              <a:t> 0.55, </a:t>
            </a:r>
            <a:r>
              <a:rPr lang="fr-FR" sz="2000" dirty="0" err="1"/>
              <a:t>almost</a:t>
            </a:r>
            <a:r>
              <a:rPr lang="fr-FR" sz="2000" dirty="0"/>
              <a:t> factor 2 !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omega3.polytechnique.fr:63 (delataille) - VNC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9" t="39024" r="3600" b="8618"/>
          <a:stretch/>
        </p:blipFill>
        <p:spPr>
          <a:xfrm>
            <a:off x="5339256" y="871155"/>
            <a:ext cx="6292866" cy="5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TV2: </a:t>
            </a:r>
            <a:r>
              <a:rPr lang="en-US" smtClean="0"/>
              <a:t>Noise </a:t>
            </a:r>
            <a:r>
              <a:rPr lang="en-US" smtClean="0"/>
              <a:t>measurements  [CMS HGCAL]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Test Vehicles for CMS HGCAL - TWEPP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52737"/>
            <a:ext cx="9144000" cy="52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"/>
            <a:ext cx="7596336" cy="620713"/>
          </a:xfrm>
        </p:spPr>
        <p:txBody>
          <a:bodyPr/>
          <a:lstStyle/>
          <a:p>
            <a:r>
              <a:rPr lang="fr-FR" dirty="0" err="1" smtClean="0"/>
              <a:t>Series</a:t>
            </a:r>
            <a:r>
              <a:rPr lang="fr-FR" dirty="0" smtClean="0"/>
              <a:t> noise input transistor  </a:t>
            </a:r>
            <a:r>
              <a:rPr lang="fr-FR" sz="2000" b="0" dirty="0"/>
              <a:t>[ATLAS LAUROC]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LAUROC noise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947731" y="800102"/>
            <a:ext cx="8324601" cy="5265738"/>
          </a:xfrm>
        </p:spPr>
        <p:txBody>
          <a:bodyPr/>
          <a:lstStyle/>
          <a:p>
            <a:r>
              <a:rPr lang="fr-FR" dirty="0" err="1" smtClean="0"/>
              <a:t>Measured</a:t>
            </a:r>
            <a:r>
              <a:rPr lang="fr-FR" dirty="0" smtClean="0"/>
              <a:t> and </a:t>
            </a:r>
            <a:r>
              <a:rPr lang="fr-FR" dirty="0" err="1" smtClean="0"/>
              <a:t>calculated</a:t>
            </a:r>
            <a:r>
              <a:rPr lang="fr-FR" dirty="0" smtClean="0"/>
              <a:t>  for 3000/0.26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871864" y="2924944"/>
            <a:ext cx="0" cy="142739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Graphique 11"/>
          <p:cNvGraphicFramePr>
            <a:graphicFrameLocks/>
          </p:cNvGraphicFramePr>
          <p:nvPr>
            <p:extLst/>
          </p:nvPr>
        </p:nvGraphicFramePr>
        <p:xfrm>
          <a:off x="2365614" y="1556792"/>
          <a:ext cx="7488832" cy="504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926826"/>
      </p:ext>
    </p:extLst>
  </p:cSld>
  <p:clrMapOvr>
    <a:masterClrMapping/>
  </p:clrMapOvr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Grand écran</PresentationFormat>
  <Paragraphs>17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Bryant Medium Compressed</vt:lpstr>
      <vt:lpstr>OMEGA</vt:lpstr>
      <vt:lpstr>Input transistor noise simulation</vt:lpstr>
      <vt:lpstr>TV2: Noise measurements  [CMS HGCAL]</vt:lpstr>
      <vt:lpstr>Series noise input transistor  [ATLAS LAUROC]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transistor noise simulation</dc:title>
  <dc:creator>taille</dc:creator>
  <cp:lastModifiedBy>taille</cp:lastModifiedBy>
  <cp:revision>3</cp:revision>
  <dcterms:created xsi:type="dcterms:W3CDTF">2017-09-06T05:54:39Z</dcterms:created>
  <dcterms:modified xsi:type="dcterms:W3CDTF">2017-09-29T05:55:22Z</dcterms:modified>
</cp:coreProperties>
</file>