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51" r:id="rId1"/>
  </p:sldMasterIdLst>
  <p:notesMasterIdLst>
    <p:notesMasterId r:id="rId7"/>
  </p:notesMasterIdLst>
  <p:handoutMasterIdLst>
    <p:handoutMasterId r:id="rId8"/>
  </p:handoutMasterIdLst>
  <p:sldIdLst>
    <p:sldId id="256" r:id="rId2"/>
    <p:sldId id="393" r:id="rId3"/>
    <p:sldId id="416" r:id="rId4"/>
    <p:sldId id="413" r:id="rId5"/>
    <p:sldId id="419" r:id="rId6"/>
  </p:sldIdLst>
  <p:sldSz cx="9144000" cy="6858000" type="screen4x3"/>
  <p:notesSz cx="6623050" cy="981075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100" b="1" kern="1200">
        <a:solidFill>
          <a:srgbClr val="23346C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100" b="1" kern="1200">
        <a:solidFill>
          <a:srgbClr val="23346C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100" b="1" kern="1200">
        <a:solidFill>
          <a:srgbClr val="23346C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100" b="1" kern="1200">
        <a:solidFill>
          <a:srgbClr val="23346C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100" b="1" kern="1200">
        <a:solidFill>
          <a:srgbClr val="23346C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1100" b="1" kern="1200">
        <a:solidFill>
          <a:srgbClr val="23346C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1100" b="1" kern="1200">
        <a:solidFill>
          <a:srgbClr val="23346C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1100" b="1" kern="1200">
        <a:solidFill>
          <a:srgbClr val="23346C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1100" b="1" kern="1200">
        <a:solidFill>
          <a:srgbClr val="23346C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0">
          <p15:clr>
            <a:srgbClr val="A4A3A4"/>
          </p15:clr>
        </p15:guide>
        <p15:guide id="2" pos="208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rve Mathez" initials="HM" lastIdx="5" clrIdx="0"/>
  <p:cmAuthor id="1" name="Nicolas Pillet" initials="NP" lastIdx="17" clrIdx="1">
    <p:extLst/>
  </p:cmAuthor>
  <p:cmAuthor id="2" name="Laurent" initials="L" lastIdx="56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0000"/>
    <a:srgbClr val="FF9966"/>
    <a:srgbClr val="FFCCCC"/>
    <a:srgbClr val="FFFFFF"/>
    <a:srgbClr val="FFCCFF"/>
    <a:srgbClr val="00FF00"/>
    <a:srgbClr val="6600CC"/>
    <a:srgbClr val="BAFCCE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66" autoAdjust="0"/>
    <p:restoredTop sz="99822" autoAdjust="0"/>
  </p:normalViewPr>
  <p:slideViewPr>
    <p:cSldViewPr snapToGrid="0">
      <p:cViewPr varScale="1">
        <p:scale>
          <a:sx n="136" d="100"/>
          <a:sy n="136" d="100"/>
        </p:scale>
        <p:origin x="252" y="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50" d="100"/>
          <a:sy n="150" d="100"/>
        </p:scale>
        <p:origin x="-662" y="806"/>
      </p:cViewPr>
      <p:guideLst>
        <p:guide orient="horz" pos="3090"/>
        <p:guide pos="208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base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51263" y="0"/>
            <a:ext cx="28702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base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74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18625"/>
            <a:ext cx="28702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fontAlgn="base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74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51263" y="9318625"/>
            <a:ext cx="28702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base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F1E44C4-1C3D-499E-8D44-2E4E5F1BE19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0041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base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51263" y="0"/>
            <a:ext cx="28702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base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8838" y="735013"/>
            <a:ext cx="4905375" cy="3679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1988" y="4659313"/>
            <a:ext cx="5299075" cy="441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18625"/>
            <a:ext cx="28702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fontAlgn="base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51263" y="9318625"/>
            <a:ext cx="28702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base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10120D9-A2EC-4D68-8B7C-1A91302ABAD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5111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F626EB-51EF-4381-91C3-80EF050E0A1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8838" y="735013"/>
            <a:ext cx="4905375" cy="3679825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7"/>
          <p:cNvSpPr txBox="1">
            <a:spLocks noChangeArrowheads="1"/>
          </p:cNvSpPr>
          <p:nvPr/>
        </p:nvSpPr>
        <p:spPr bwMode="auto">
          <a:xfrm>
            <a:off x="1295400" y="0"/>
            <a:ext cx="7620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l" fontAlgn="ctr">
              <a:spcBef>
                <a:spcPct val="50000"/>
              </a:spcBef>
              <a:defRPr/>
            </a:pPr>
            <a:endParaRPr lang="fr-FR" sz="2400" b="0" smtClean="0">
              <a:solidFill>
                <a:schemeClr val="tx1"/>
              </a:solidFill>
            </a:endParaRPr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1828800" y="0"/>
            <a:ext cx="6629400" cy="457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l" fontAlgn="ctr">
              <a:spcBef>
                <a:spcPct val="50000"/>
              </a:spcBef>
              <a:defRPr/>
            </a:pPr>
            <a:endParaRPr lang="fr-FR" sz="2400" b="0" smtClean="0">
              <a:solidFill>
                <a:schemeClr val="tx1"/>
              </a:solidFill>
            </a:endParaRPr>
          </a:p>
        </p:txBody>
      </p:sp>
      <p:pic>
        <p:nvPicPr>
          <p:cNvPr id="10" name="Image 20" descr="sf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621" y="111082"/>
            <a:ext cx="3816350" cy="113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7"/>
          <p:cNvSpPr txBox="1">
            <a:spLocks noChangeArrowheads="1"/>
          </p:cNvSpPr>
          <p:nvPr userDrawn="1"/>
        </p:nvSpPr>
        <p:spPr bwMode="auto">
          <a:xfrm>
            <a:off x="3677144" y="6638925"/>
            <a:ext cx="2331087" cy="2616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r>
              <a:rPr lang="fr-FR" baseline="0" dirty="0" smtClean="0"/>
              <a:t>Nicolas.pillet@clermont.in2p3.fr</a:t>
            </a:r>
            <a:endParaRPr lang="fr-FR" dirty="0" smtClean="0"/>
          </a:p>
        </p:txBody>
      </p:sp>
      <p:sp>
        <p:nvSpPr>
          <p:cNvPr id="12" name="Line 17"/>
          <p:cNvSpPr>
            <a:spLocks noChangeShapeType="1"/>
          </p:cNvSpPr>
          <p:nvPr userDrawn="1"/>
        </p:nvSpPr>
        <p:spPr bwMode="auto">
          <a:xfrm>
            <a:off x="0" y="6653213"/>
            <a:ext cx="9144000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217092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noProof="0" smtClean="0"/>
              <a:t>Cliquez pour modifier le style du titre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17"/>
          <p:cNvSpPr txBox="1">
            <a:spLocks noChangeArrowheads="1"/>
          </p:cNvSpPr>
          <p:nvPr/>
        </p:nvSpPr>
        <p:spPr bwMode="auto">
          <a:xfrm>
            <a:off x="1319213" y="-169863"/>
            <a:ext cx="7620000" cy="45720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l" fontAlgn="ctr">
              <a:spcBef>
                <a:spcPct val="50000"/>
              </a:spcBef>
              <a:defRPr/>
            </a:pPr>
            <a:endParaRPr lang="fr-FR" sz="2400" b="0" smtClean="0">
              <a:solidFill>
                <a:schemeClr val="tx1"/>
              </a:solidFill>
            </a:endParaRPr>
          </a:p>
        </p:txBody>
      </p:sp>
      <p:sp>
        <p:nvSpPr>
          <p:cNvPr id="1027" name="Text Box 18"/>
          <p:cNvSpPr txBox="1">
            <a:spLocks noChangeArrowheads="1"/>
          </p:cNvSpPr>
          <p:nvPr/>
        </p:nvSpPr>
        <p:spPr bwMode="auto">
          <a:xfrm>
            <a:off x="1852613" y="-169863"/>
            <a:ext cx="6629400" cy="45720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l" fontAlgn="ctr">
              <a:spcBef>
                <a:spcPct val="50000"/>
              </a:spcBef>
              <a:defRPr/>
            </a:pPr>
            <a:endParaRPr lang="fr-FR" sz="2400" b="0" smtClean="0">
              <a:solidFill>
                <a:schemeClr val="tx1"/>
              </a:solidFill>
            </a:endParaRPr>
          </a:p>
        </p:txBody>
      </p:sp>
      <p:sp>
        <p:nvSpPr>
          <p:cNvPr id="102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1831975" y="7938"/>
            <a:ext cx="7086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18"/>
          <p:cNvSpPr>
            <a:spLocks noChangeArrowheads="1"/>
          </p:cNvSpPr>
          <p:nvPr userDrawn="1"/>
        </p:nvSpPr>
        <p:spPr bwMode="auto">
          <a:xfrm>
            <a:off x="204790" y="484188"/>
            <a:ext cx="752475" cy="1079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32" name="Line 17"/>
          <p:cNvSpPr>
            <a:spLocks noChangeShapeType="1"/>
          </p:cNvSpPr>
          <p:nvPr userDrawn="1"/>
        </p:nvSpPr>
        <p:spPr bwMode="auto">
          <a:xfrm>
            <a:off x="1730375" y="484188"/>
            <a:ext cx="7323138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033" name="Text Box 25"/>
          <p:cNvSpPr txBox="1">
            <a:spLocks noChangeArrowheads="1"/>
          </p:cNvSpPr>
          <p:nvPr userDrawn="1"/>
        </p:nvSpPr>
        <p:spPr bwMode="auto">
          <a:xfrm>
            <a:off x="8648700" y="6631518"/>
            <a:ext cx="495300" cy="260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fld id="{CC9E1DBD-3B32-4BAD-B7DA-64BC8364ED9D}" type="slidenum">
              <a:rPr lang="fr-FR" smtClean="0"/>
              <a:pPr>
                <a:spcBef>
                  <a:spcPct val="50000"/>
                </a:spcBef>
                <a:defRPr/>
              </a:pPr>
              <a:t>‹N°›</a:t>
            </a:fld>
            <a:endParaRPr lang="fr-FR" dirty="0" smtClean="0"/>
          </a:p>
        </p:txBody>
      </p:sp>
      <p:pic>
        <p:nvPicPr>
          <p:cNvPr id="2" name="Image 10" descr="sf.png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" y="153988"/>
            <a:ext cx="1768475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Line 17"/>
          <p:cNvSpPr>
            <a:spLocks noChangeShapeType="1"/>
          </p:cNvSpPr>
          <p:nvPr userDrawn="1"/>
        </p:nvSpPr>
        <p:spPr bwMode="auto">
          <a:xfrm>
            <a:off x="0" y="6653213"/>
            <a:ext cx="9144000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1" name="Text Box 7"/>
          <p:cNvSpPr txBox="1">
            <a:spLocks noChangeArrowheads="1"/>
          </p:cNvSpPr>
          <p:nvPr userDrawn="1"/>
        </p:nvSpPr>
        <p:spPr bwMode="auto">
          <a:xfrm>
            <a:off x="3677145" y="6638925"/>
            <a:ext cx="2331087" cy="2616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100" b="1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r>
              <a:rPr lang="fr-FR" baseline="0" dirty="0" smtClean="0"/>
              <a:t>Nicolas.pillet@clermont.in2p3.fr</a:t>
            </a:r>
            <a:endParaRPr lang="fr-FR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84" r:id="rId2"/>
    <p:sldLayoutId id="2147484085" r:id="rId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23346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23346C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23346C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23346C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23346C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Arial Unicode MS" pitchFamily="34" charset="-128"/>
          <a:cs typeface="Arial Unicode MS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Arial Unicode MS" pitchFamily="34" charset="-128"/>
          <a:cs typeface="Arial Unicode MS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Arial Unicode MS" pitchFamily="34" charset="-128"/>
          <a:cs typeface="Arial Unicode MS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23346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b="1">
          <a:solidFill>
            <a:srgbClr val="23346C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jp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3" y="2060484"/>
            <a:ext cx="9144000" cy="1810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fr-FR" sz="3200" dirty="0" smtClean="0">
                <a:solidFill>
                  <a:srgbClr val="0070C0"/>
                </a:solidFill>
              </a:rPr>
              <a:t>Bloc disponible @LPC</a:t>
            </a:r>
            <a:endParaRPr lang="fr-FR" sz="3200" dirty="0" smtClean="0">
              <a:solidFill>
                <a:srgbClr val="0070C0"/>
              </a:solidFill>
            </a:endParaRPr>
          </a:p>
          <a:p>
            <a:r>
              <a:rPr lang="fr-FR" sz="2000" i="1" dirty="0" smtClean="0">
                <a:solidFill>
                  <a:srgbClr val="0070C0"/>
                </a:solidFill>
              </a:rPr>
              <a:t>Nicolas </a:t>
            </a:r>
            <a:r>
              <a:rPr lang="fr-FR" sz="2000" i="1" dirty="0">
                <a:solidFill>
                  <a:srgbClr val="0070C0"/>
                </a:solidFill>
              </a:rPr>
              <a:t>Pillet pour </a:t>
            </a:r>
            <a:r>
              <a:rPr lang="fr-FR" sz="2000" i="1" dirty="0" smtClean="0">
                <a:solidFill>
                  <a:srgbClr val="0070C0"/>
                </a:solidFill>
              </a:rPr>
              <a:t>la collaboration BB130</a:t>
            </a:r>
            <a:endParaRPr lang="fr-FR" sz="3200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151" y="5222270"/>
            <a:ext cx="701790" cy="70179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976" y="5150270"/>
            <a:ext cx="1649268" cy="845791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70932" y="5214384"/>
            <a:ext cx="744875" cy="71756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2481" y="5222270"/>
            <a:ext cx="983322" cy="70179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237" y="5330754"/>
            <a:ext cx="1327203" cy="484823"/>
          </a:xfrm>
          <a:prstGeom prst="rect">
            <a:avLst/>
          </a:prstGeom>
        </p:spPr>
      </p:pic>
      <p:pic>
        <p:nvPicPr>
          <p:cNvPr id="1026" name="Picture 2" descr="https://s1.qwant.com/thumbr/0x0/1/a/be58f14a7650b58aa4b0b319a31278/b_1_q_0_p_0.jpg?u=http%3A%2F%2Fenseignementsup.blog.lemonde.fr%2Ffiles%2F2013%2F12%2Flogo-X.jpg&amp;q=0&amp;b=1&amp;p=0&amp;a=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798" y="5039221"/>
            <a:ext cx="780692" cy="1067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5351" y="223321"/>
            <a:ext cx="2013724" cy="77708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794" y="5251925"/>
            <a:ext cx="991255" cy="64248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040" y="5245777"/>
            <a:ext cx="1291945" cy="654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0" y="41275"/>
            <a:ext cx="9144000" cy="4000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23346C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fr-FR" b="0" kern="0" dirty="0" smtClean="0">
                <a:solidFill>
                  <a:srgbClr val="0070C0"/>
                </a:solidFill>
              </a:rPr>
              <a:t>Introduction</a:t>
            </a:r>
            <a:endParaRPr lang="fr-FR" b="0" kern="0" dirty="0" smtClean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9747" y="2018278"/>
            <a:ext cx="88205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algn="l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1600" dirty="0" smtClean="0">
                <a:solidFill>
                  <a:srgbClr val="002060"/>
                </a:solidFill>
              </a:rPr>
              <a:t>Les blocs sont issus des développements autour du circuit </a:t>
            </a:r>
            <a:r>
              <a:rPr lang="fr-FR" sz="1600" dirty="0">
                <a:solidFill>
                  <a:srgbClr val="002060"/>
                </a:solidFill>
              </a:rPr>
              <a:t>P</a:t>
            </a:r>
            <a:r>
              <a:rPr lang="fr-FR" sz="1600" dirty="0" smtClean="0">
                <a:solidFill>
                  <a:srgbClr val="002060"/>
                </a:solidFill>
              </a:rPr>
              <a:t>acific pour le </a:t>
            </a:r>
            <a:r>
              <a:rPr lang="fr-FR" sz="1600" dirty="0" err="1" smtClean="0">
                <a:solidFill>
                  <a:srgbClr val="002060"/>
                </a:solidFill>
              </a:rPr>
              <a:t>SciFi</a:t>
            </a:r>
            <a:r>
              <a:rPr lang="fr-FR" sz="1600" dirty="0" smtClean="0">
                <a:solidFill>
                  <a:srgbClr val="002060"/>
                </a:solidFill>
              </a:rPr>
              <a:t> de </a:t>
            </a:r>
            <a:r>
              <a:rPr lang="fr-FR" sz="1600" dirty="0" err="1" smtClean="0">
                <a:solidFill>
                  <a:srgbClr val="002060"/>
                </a:solidFill>
              </a:rPr>
              <a:t>LHCb</a:t>
            </a:r>
            <a:r>
              <a:rPr lang="fr-FR" sz="1600" dirty="0" smtClean="0">
                <a:solidFill>
                  <a:srgbClr val="002060"/>
                </a:solidFill>
              </a:rPr>
              <a:t> </a:t>
            </a:r>
            <a:endParaRPr lang="fr-FR" sz="1600" dirty="0" smtClean="0">
              <a:solidFill>
                <a:srgbClr val="002060"/>
              </a:solidFill>
            </a:endParaRPr>
          </a:p>
          <a:p>
            <a:pPr marL="285750" indent="-285750" algn="l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1600" dirty="0" smtClean="0">
                <a:solidFill>
                  <a:srgbClr val="002060"/>
                </a:solidFill>
              </a:rPr>
              <a:t>La plupart de ces blocs ont été soumis mais pas forcement caractérisé seul</a:t>
            </a:r>
            <a:endParaRPr lang="fr-FR" sz="1600" dirty="0" smtClean="0">
              <a:solidFill>
                <a:srgbClr val="FF0000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0980" y="1"/>
            <a:ext cx="1293019" cy="498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26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0" y="41275"/>
            <a:ext cx="9144000" cy="4000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23346C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fr-FR" b="0" kern="0" dirty="0" smtClean="0">
                <a:solidFill>
                  <a:srgbClr val="0070C0"/>
                </a:solidFill>
              </a:rPr>
              <a:t>ADC à rampe 10b</a:t>
            </a:r>
            <a:endParaRPr lang="fr-FR" b="0" kern="0" dirty="0" smtClean="0">
              <a:solidFill>
                <a:srgbClr val="FF0000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0980" y="1"/>
            <a:ext cx="1293019" cy="498966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911" y="1640011"/>
            <a:ext cx="4889606" cy="4106505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641144" y="2341835"/>
            <a:ext cx="338140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algn="l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1600" dirty="0" smtClean="0">
                <a:solidFill>
                  <a:srgbClr val="002060"/>
                </a:solidFill>
              </a:rPr>
              <a:t>ADC 10bits 50kHz</a:t>
            </a:r>
          </a:p>
          <a:p>
            <a:pPr marL="285750" indent="-285750" algn="l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1600" dirty="0" smtClean="0">
                <a:solidFill>
                  <a:srgbClr val="002060"/>
                </a:solidFill>
              </a:rPr>
              <a:t>Game dynamique : 100mV-1,1V</a:t>
            </a:r>
            <a:endParaRPr lang="fr-FR" sz="1600" dirty="0" smtClean="0">
              <a:solidFill>
                <a:srgbClr val="002060"/>
              </a:solidFill>
            </a:endParaRPr>
          </a:p>
          <a:p>
            <a:pPr marL="285750" indent="-285750" algn="l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1600" dirty="0" smtClean="0">
                <a:solidFill>
                  <a:srgbClr val="002060"/>
                </a:solidFill>
              </a:rPr>
              <a:t>Utilisé uniquement en statique pour caractérisation interne des </a:t>
            </a:r>
            <a:r>
              <a:rPr lang="fr-FR" sz="1600" dirty="0" err="1" smtClean="0">
                <a:solidFill>
                  <a:srgbClr val="002060"/>
                </a:solidFill>
              </a:rPr>
              <a:t>DACs</a:t>
            </a:r>
            <a:r>
              <a:rPr lang="fr-FR" sz="1600" dirty="0" smtClean="0">
                <a:solidFill>
                  <a:srgbClr val="002060"/>
                </a:solidFill>
              </a:rPr>
              <a:t> de Pacific</a:t>
            </a:r>
            <a:endParaRPr lang="fr-FR" sz="16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87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0" y="41275"/>
            <a:ext cx="9144000" cy="4000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23346C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fr-FR" b="0" kern="0" dirty="0" err="1" smtClean="0">
                <a:solidFill>
                  <a:srgbClr val="0070C0"/>
                </a:solidFill>
              </a:rPr>
              <a:t>Bandgap</a:t>
            </a:r>
            <a:endParaRPr lang="fr-FR" b="0" kern="0" dirty="0" smtClean="0">
              <a:solidFill>
                <a:srgbClr val="FF0000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0980" y="1"/>
            <a:ext cx="1293019" cy="498966"/>
          </a:xfrm>
          <a:prstGeom prst="rect">
            <a:avLst/>
          </a:prstGeom>
        </p:spPr>
      </p:pic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232802"/>
              </p:ext>
            </p:extLst>
          </p:nvPr>
        </p:nvGraphicFramePr>
        <p:xfrm>
          <a:off x="674036" y="5082431"/>
          <a:ext cx="4400550" cy="1287592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2924810">
                  <a:extLst>
                    <a:ext uri="{9D8B030D-6E8A-4147-A177-3AD203B41FA5}">
                      <a16:colId xmlns:a16="http://schemas.microsoft.com/office/drawing/2014/main" val="450934864"/>
                    </a:ext>
                  </a:extLst>
                </a:gridCol>
                <a:gridCol w="1475740">
                  <a:extLst>
                    <a:ext uri="{9D8B030D-6E8A-4147-A177-3AD203B41FA5}">
                      <a16:colId xmlns:a16="http://schemas.microsoft.com/office/drawing/2014/main" val="8851142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</a:rPr>
                        <a:t>Performances</a:t>
                      </a:r>
                      <a:r>
                        <a:rPr lang="fr-FR" sz="1100" dirty="0">
                          <a:effectLst/>
                        </a:rPr>
                        <a:t> 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</a:rPr>
                        <a:t>Valeurs obtenues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18279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Tensions de référence : Vref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572mV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25246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Variation de Vref en fonction de la température entre 20°C et 60°C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1.63mV entre 0°C et 70°C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55619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Variation de Vref en fonction de la tension d’alimentation entre 1.1V et 1.4V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2.17mV entre 1.1V et 1.4V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85225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Consommation en courant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375uA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1446442"/>
                  </a:ext>
                </a:extLst>
              </a:tr>
            </a:tbl>
          </a:graphicData>
        </a:graphic>
      </p:graphicFrame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4" y="922895"/>
            <a:ext cx="5528814" cy="3886797"/>
          </a:xfrm>
          <a:prstGeom prst="rect">
            <a:avLst/>
          </a:prstGeom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859199" y="922895"/>
            <a:ext cx="322150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algn="l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1600" dirty="0" smtClean="0">
                <a:solidFill>
                  <a:srgbClr val="002060"/>
                </a:solidFill>
              </a:rPr>
              <a:t>Architecture « classique » avec startup</a:t>
            </a:r>
          </a:p>
          <a:p>
            <a:pPr marL="285750" indent="-285750" algn="l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1600" dirty="0" smtClean="0">
                <a:solidFill>
                  <a:srgbClr val="002060"/>
                </a:solidFill>
              </a:rPr>
              <a:t>Fondu en IBM mais pas en TSMC</a:t>
            </a:r>
            <a:endParaRPr lang="fr-FR" sz="1600" dirty="0" smtClean="0">
              <a:solidFill>
                <a:srgbClr val="002060"/>
              </a:solidFill>
            </a:endParaRPr>
          </a:p>
        </p:txBody>
      </p:sp>
      <p:pic>
        <p:nvPicPr>
          <p:cNvPr id="9" name="Image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932" y="2916483"/>
            <a:ext cx="3193415" cy="17945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342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0" y="41275"/>
            <a:ext cx="9144000" cy="4000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23346C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23346C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fr-FR" b="0" kern="0" dirty="0" smtClean="0">
                <a:solidFill>
                  <a:srgbClr val="0070C0"/>
                </a:solidFill>
              </a:rPr>
              <a:t>Amplificateur</a:t>
            </a:r>
            <a:endParaRPr lang="fr-FR" b="0" kern="0" dirty="0" smtClean="0">
              <a:solidFill>
                <a:srgbClr val="FF0000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0980" y="1"/>
            <a:ext cx="1293019" cy="498966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26532" y="1116809"/>
            <a:ext cx="8820596" cy="785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algn="l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1600" dirty="0" smtClean="0">
                <a:solidFill>
                  <a:srgbClr val="002060"/>
                </a:solidFill>
              </a:rPr>
              <a:t>OTA </a:t>
            </a:r>
            <a:r>
              <a:rPr lang="fr-FR" sz="1600" dirty="0" err="1" smtClean="0">
                <a:solidFill>
                  <a:srgbClr val="002060"/>
                </a:solidFill>
              </a:rPr>
              <a:t>miller</a:t>
            </a:r>
            <a:r>
              <a:rPr lang="fr-FR" sz="1600" dirty="0" smtClean="0">
                <a:solidFill>
                  <a:srgbClr val="002060"/>
                </a:solidFill>
              </a:rPr>
              <a:t> « classique » issus de l’intégrateur de Pacific</a:t>
            </a:r>
          </a:p>
          <a:p>
            <a:pPr marL="285750" indent="-285750" algn="l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1600" dirty="0" smtClean="0">
                <a:solidFill>
                  <a:srgbClr val="002060"/>
                </a:solidFill>
              </a:rPr>
              <a:t>Caractéristique à découvrir en jouant avec le banc de test disponible dans le projet ;)</a:t>
            </a:r>
            <a:endParaRPr lang="fr-FR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87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chrau_LR">
  <a:themeElements>
    <a:clrScheme name="michrau_L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ichrau_LR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1" i="0" u="none" strike="noStrike" cap="none" normalizeH="0" baseline="0" smtClean="0">
            <a:ln>
              <a:noFill/>
            </a:ln>
            <a:solidFill>
              <a:srgbClr val="23346C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1" i="0" u="none" strike="noStrike" cap="none" normalizeH="0" baseline="0" smtClean="0">
            <a:ln>
              <a:noFill/>
            </a:ln>
            <a:solidFill>
              <a:srgbClr val="23346C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michrau_L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hrau_L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hrau_L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hrau_L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hrau_L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hrau_L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hrau_L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hrau_L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hrau_L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hrau_L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hrau_L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hrau_L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19133</TotalTime>
  <Words>115</Words>
  <Application>Microsoft Office PowerPoint</Application>
  <PresentationFormat>Affichage à l'écran (4:3)</PresentationFormat>
  <Paragraphs>26</Paragraphs>
  <Slides>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 Unicode MS</vt:lpstr>
      <vt:lpstr>Arial</vt:lpstr>
      <vt:lpstr>Calibri</vt:lpstr>
      <vt:lpstr>Times New Roman</vt:lpstr>
      <vt:lpstr>Wingdings</vt:lpstr>
      <vt:lpstr>michrau_LR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Cornell LEPP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Nicolas Pillet</dc:creator>
  <cp:lastModifiedBy>Nicolas Pillet</cp:lastModifiedBy>
  <cp:revision>1474</cp:revision>
  <dcterms:created xsi:type="dcterms:W3CDTF">2005-11-21T04:08:26Z</dcterms:created>
  <dcterms:modified xsi:type="dcterms:W3CDTF">2017-09-27T14:22:12Z</dcterms:modified>
</cp:coreProperties>
</file>