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BE181-1321-4D15-8F77-7EE552EE225F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94CBB-555E-4A34-941B-A051740A14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5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E1C1-97CF-4057-B8FF-9A629ABDD29B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541-E081-47E8-B088-B8DE3F416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4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E1C1-97CF-4057-B8FF-9A629ABDD29B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541-E081-47E8-B088-B8DE3F416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6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E1C1-97CF-4057-B8FF-9A629ABDD29B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541-E081-47E8-B088-B8DE3F416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3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E1C1-97CF-4057-B8FF-9A629ABDD29B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541-E081-47E8-B088-B8DE3F416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7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E1C1-97CF-4057-B8FF-9A629ABDD29B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541-E081-47E8-B088-B8DE3F416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9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E1C1-97CF-4057-B8FF-9A629ABDD29B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541-E081-47E8-B088-B8DE3F416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0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E1C1-97CF-4057-B8FF-9A629ABDD29B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541-E081-47E8-B088-B8DE3F416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E1C1-97CF-4057-B8FF-9A629ABDD29B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541-E081-47E8-B088-B8DE3F416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3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E1C1-97CF-4057-B8FF-9A629ABDD29B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541-E081-47E8-B088-B8DE3F416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E1C1-97CF-4057-B8FF-9A629ABDD29B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541-E081-47E8-B088-B8DE3F416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E1C1-97CF-4057-B8FF-9A629ABDD29B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5541-E081-47E8-B088-B8DE3F416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E1C1-97CF-4057-B8FF-9A629ABDD29B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75541-E081-47E8-B088-B8DE3F416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4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1861"/>
            <a:ext cx="10515600" cy="82475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TV2: 10/11b 20MHz SAR ADC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80836"/>
            <a:ext cx="10515600" cy="192650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Requirement for CMS HGCAL: 11 bit ADC/40MHz; low noise &lt;1mW</a:t>
            </a:r>
          </a:p>
          <a:p>
            <a:r>
              <a:rPr lang="en-US" dirty="0"/>
              <a:t>TV2 submitted in January </a:t>
            </a:r>
            <a:r>
              <a:rPr lang="en-US" dirty="0" smtClean="0"/>
              <a:t>2017</a:t>
            </a:r>
          </a:p>
          <a:p>
            <a:r>
              <a:rPr lang="en-US" dirty="0" smtClean="0"/>
              <a:t>20MHz sampling Clock </a:t>
            </a:r>
          </a:p>
          <a:p>
            <a:r>
              <a:rPr lang="en-US" dirty="0" smtClean="0"/>
              <a:t>2 types of ADC submitted : Synchronous/Asynchronous conversion logic (tunable settling delay)</a:t>
            </a:r>
          </a:p>
          <a:p>
            <a:r>
              <a:rPr lang="en-US" dirty="0" smtClean="0"/>
              <a:t>Architecture based on a Split 6b/4b capacitor array DAC</a:t>
            </a:r>
          </a:p>
          <a:p>
            <a:r>
              <a:rPr lang="en-US" dirty="0" smtClean="0"/>
              <a:t>MSB given by the input signal sign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552" y="2707339"/>
            <a:ext cx="10357971" cy="40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8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15" y="457200"/>
            <a:ext cx="10858835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4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9148"/>
            <a:ext cx="10515600" cy="53944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TV2: SAR ADC tests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26738"/>
            <a:ext cx="5683786" cy="16273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Maximum sampling frequency: 15MHz, but 10MHz achieve better results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DC characterization: INL, DNL, </a:t>
            </a:r>
            <a:r>
              <a:rPr lang="en-US" dirty="0" err="1" smtClean="0"/>
              <a:t>capa</a:t>
            </a:r>
            <a:r>
              <a:rPr lang="en-US" dirty="0" smtClean="0"/>
              <a:t> network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Many parameters to be explored: delay, reference voltages, dynamic performance…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5" y="2819341"/>
            <a:ext cx="6475511" cy="381946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7511" y="4978858"/>
            <a:ext cx="489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Channel 1, </a:t>
            </a:r>
            <a:r>
              <a:rPr lang="en-US" dirty="0" err="1">
                <a:solidFill>
                  <a:srgbClr val="A50021"/>
                </a:solidFill>
              </a:rPr>
              <a:t>async</a:t>
            </a:r>
            <a:r>
              <a:rPr lang="en-US" dirty="0">
                <a:solidFill>
                  <a:srgbClr val="A50021"/>
                </a:solidFill>
              </a:rPr>
              <a:t> version, no bootstrap, @ 10 MHz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12" y="3456910"/>
            <a:ext cx="5534673" cy="32645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11" y="129148"/>
            <a:ext cx="5534673" cy="32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3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1527"/>
            <a:ext cx="10515600" cy="4995435"/>
          </a:xfrm>
        </p:spPr>
        <p:txBody>
          <a:bodyPr/>
          <a:lstStyle/>
          <a:p>
            <a:r>
              <a:rPr lang="en-US" dirty="0" smtClean="0"/>
              <a:t>HGROC chip for CMOS HGCAL</a:t>
            </a:r>
          </a:p>
          <a:p>
            <a:r>
              <a:rPr lang="en-US" dirty="0" smtClean="0"/>
              <a:t>Submitted in July 2017</a:t>
            </a:r>
          </a:p>
          <a:p>
            <a:r>
              <a:rPr lang="en-US" dirty="0" smtClean="0"/>
              <a:t>Based on TV2 architecture</a:t>
            </a:r>
          </a:p>
          <a:p>
            <a:r>
              <a:rPr lang="en-US" dirty="0" smtClean="0"/>
              <a:t>Improved digital</a:t>
            </a:r>
          </a:p>
          <a:p>
            <a:r>
              <a:rPr lang="en-US" dirty="0" smtClean="0"/>
              <a:t>40MHz </a:t>
            </a:r>
            <a:r>
              <a:rPr lang="en-US" dirty="0"/>
              <a:t>sampling Clock </a:t>
            </a:r>
            <a:r>
              <a:rPr lang="en-US" dirty="0" smtClean="0"/>
              <a:t>expected</a:t>
            </a:r>
          </a:p>
          <a:p>
            <a:r>
              <a:rPr lang="en-US" dirty="0" smtClean="0"/>
              <a:t>Asynchronous logic</a:t>
            </a:r>
          </a:p>
          <a:p>
            <a:r>
              <a:rPr lang="en-US" dirty="0" smtClean="0"/>
              <a:t>2 capacitor array architectures</a:t>
            </a:r>
            <a:endParaRPr lang="en-US" dirty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129148"/>
            <a:ext cx="10515600" cy="53944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HGROC: 11-bit SAR ADC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1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70" y="714343"/>
            <a:ext cx="7851715" cy="3950445"/>
          </a:xfrm>
        </p:spPr>
      </p:pic>
      <p:grpSp>
        <p:nvGrpSpPr>
          <p:cNvPr id="5" name="Groupe 4"/>
          <p:cNvGrpSpPr/>
          <p:nvPr/>
        </p:nvGrpSpPr>
        <p:grpSpPr>
          <a:xfrm>
            <a:off x="3452116" y="4956945"/>
            <a:ext cx="5601771" cy="1474679"/>
            <a:chOff x="5875533" y="1844207"/>
            <a:chExt cx="6634965" cy="2260135"/>
          </a:xfrm>
        </p:grpSpPr>
        <p:sp>
          <p:nvSpPr>
            <p:cNvPr id="6" name="ZoneTexte 5"/>
            <p:cNvSpPr txBox="1"/>
            <p:nvPr/>
          </p:nvSpPr>
          <p:spPr>
            <a:xfrm>
              <a:off x="11445410" y="3051425"/>
              <a:ext cx="1065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175um</a:t>
              </a:r>
              <a:endParaRPr lang="fr-FR" dirty="0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5875533" y="1844207"/>
              <a:ext cx="5897367" cy="2260135"/>
              <a:chOff x="4571999" y="2712915"/>
              <a:chExt cx="6339156" cy="2465669"/>
            </a:xfrm>
          </p:grpSpPr>
          <p:pic>
            <p:nvPicPr>
              <p:cNvPr id="8" name="Espace réservé du contenu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807" r="-390" b="21577"/>
              <a:stretch/>
            </p:blipFill>
            <p:spPr>
              <a:xfrm>
                <a:off x="4571999" y="3168704"/>
                <a:ext cx="6095632" cy="2009880"/>
              </a:xfrm>
              <a:prstGeom prst="rect">
                <a:avLst/>
              </a:prstGeom>
            </p:spPr>
          </p:pic>
          <p:cxnSp>
            <p:nvCxnSpPr>
              <p:cNvPr id="9" name="Connecteur droit avec flèche 8"/>
              <p:cNvCxnSpPr/>
              <p:nvPr/>
            </p:nvCxnSpPr>
            <p:spPr>
              <a:xfrm>
                <a:off x="10900881" y="3328827"/>
                <a:ext cx="10274" cy="159249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/>
              <p:cNvCxnSpPr/>
              <p:nvPr/>
            </p:nvCxnSpPr>
            <p:spPr>
              <a:xfrm>
                <a:off x="4880225" y="3082247"/>
                <a:ext cx="5455577" cy="3082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/>
              <p:cNvSpPr txBox="1"/>
              <p:nvPr/>
            </p:nvSpPr>
            <p:spPr>
              <a:xfrm>
                <a:off x="7416229" y="2712915"/>
                <a:ext cx="1065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600um</a:t>
                </a:r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144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PLL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119102" cy="4351338"/>
          </a:xfrm>
        </p:spPr>
        <p:txBody>
          <a:bodyPr/>
          <a:lstStyle/>
          <a:p>
            <a:r>
              <a:rPr lang="en-US" dirty="0" smtClean="0"/>
              <a:t>320MHz clock input (</a:t>
            </a:r>
            <a:r>
              <a:rPr lang="en-US" dirty="0" err="1" smtClean="0"/>
              <a:t>LpGBT</a:t>
            </a:r>
            <a:r>
              <a:rPr lang="en-US" dirty="0" smtClean="0"/>
              <a:t> fast command clock, adjustable phase)</a:t>
            </a:r>
          </a:p>
          <a:p>
            <a:r>
              <a:rPr lang="en-US" dirty="0" smtClean="0"/>
              <a:t>1,28GHz VCO frequency</a:t>
            </a:r>
          </a:p>
          <a:p>
            <a:r>
              <a:rPr lang="en-US" dirty="0" smtClean="0"/>
              <a:t>“CLPS” receiver</a:t>
            </a:r>
          </a:p>
          <a:p>
            <a:pPr marL="457200" lvl="1" indent="0">
              <a:buNone/>
            </a:pPr>
            <a:r>
              <a:rPr lang="en-US" dirty="0" smtClean="0"/>
              <a:t>- Submitted and used, not really tested apart</a:t>
            </a:r>
          </a:p>
          <a:p>
            <a:r>
              <a:rPr lang="en-US" dirty="0" smtClean="0"/>
              <a:t>“CLPS” driver</a:t>
            </a:r>
          </a:p>
          <a:p>
            <a:pPr lvl="1">
              <a:buFontTx/>
              <a:buChar char="-"/>
            </a:pPr>
            <a:r>
              <a:rPr lang="en-US" dirty="0" smtClean="0"/>
              <a:t>Driving current: 0,5 to 4 mA, step 0,5mA</a:t>
            </a:r>
          </a:p>
          <a:p>
            <a:pPr lvl="1">
              <a:buFontTx/>
              <a:buChar char="-"/>
            </a:pPr>
            <a:r>
              <a:rPr lang="en-US" dirty="0" smtClean="0"/>
              <a:t>Pre-emphasis: 0,5 to 4 mA, step 0,5 mA, pulse width 200, 300, 400</a:t>
            </a:r>
            <a:r>
              <a:rPr lang="en-US" dirty="0"/>
              <a:t>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</a:p>
          <a:p>
            <a:pPr lvl="1">
              <a:buFontTx/>
              <a:buChar char="-"/>
            </a:pPr>
            <a:r>
              <a:rPr lang="en-US" dirty="0" smtClean="0"/>
              <a:t>Submitted, reception by November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8028796" y="2739796"/>
          <a:ext cx="2928506" cy="158241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09454"/>
                <a:gridCol w="1319052"/>
              </a:tblGrid>
              <a:tr h="416178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Specification</a:t>
                      </a:r>
                    </a:p>
                    <a:p>
                      <a:pPr algn="ctr"/>
                      <a:r>
                        <a:rPr lang="en-US" sz="1100" noProof="0" dirty="0" smtClean="0"/>
                        <a:t>description</a:t>
                      </a:r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Value</a:t>
                      </a:r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5247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err="1" smtClean="0">
                          <a:solidFill>
                            <a:schemeClr val="tx1"/>
                          </a:solidFill>
                        </a:rPr>
                        <a:t>Vcm</a:t>
                      </a:r>
                      <a:r>
                        <a:rPr lang="en-US" sz="1050" baseline="0" noProof="0" dirty="0" smtClean="0">
                          <a:solidFill>
                            <a:schemeClr val="tx1"/>
                          </a:solidFill>
                        </a:rPr>
                        <a:t> (common voltage)</a:t>
                      </a:r>
                      <a:endParaRPr lang="en-US" sz="105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0,6 V</a:t>
                      </a:r>
                      <a:endParaRPr lang="en-US" sz="105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14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err="1" smtClean="0"/>
                        <a:t>Vdiff</a:t>
                      </a:r>
                      <a:r>
                        <a:rPr lang="en-US" sz="1050" baseline="0" noProof="0" dirty="0" smtClean="0"/>
                        <a:t> (differential voltage)</a:t>
                      </a:r>
                      <a:endParaRPr lang="en-US" sz="105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100 to 200 mV</a:t>
                      </a:r>
                      <a:endParaRPr lang="en-US" sz="105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47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Pre-emphasis current</a:t>
                      </a:r>
                      <a:endParaRPr lang="en-US" sz="105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0,5 to 4 mA</a:t>
                      </a:r>
                      <a:endParaRPr lang="en-US" sz="105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47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Termination load</a:t>
                      </a:r>
                      <a:endParaRPr lang="en-US" sz="6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kumimoji="0" lang="el-G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49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43000" y="161925"/>
            <a:ext cx="954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Clk</a:t>
            </a:r>
            <a:r>
              <a:rPr lang="en-US" dirty="0" smtClean="0"/>
              <a:t>=640MHz; </a:t>
            </a:r>
            <a:r>
              <a:rPr lang="en-US" dirty="0" err="1" smtClean="0"/>
              <a:t>Cp</a:t>
            </a:r>
            <a:r>
              <a:rPr lang="en-US" dirty="0" smtClean="0"/>
              <a:t>=0 1p 5p 10p; driver strength=2mA; Pre-Emphasis strength=1mA, pulse width=20% 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3" y="600456"/>
            <a:ext cx="9485714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9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43000" y="161925"/>
            <a:ext cx="93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Clk</a:t>
            </a:r>
            <a:r>
              <a:rPr lang="en-US" dirty="0" smtClean="0"/>
              <a:t>=640MHz; </a:t>
            </a:r>
            <a:r>
              <a:rPr lang="en-US" dirty="0" err="1" smtClean="0"/>
              <a:t>Cp</a:t>
            </a:r>
            <a:r>
              <a:rPr lang="en-US" dirty="0" smtClean="0"/>
              <a:t>=10p; driver strength=2mA; Pre-Emphasis strength=0,5 to 4mA, pulse width=20% 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68" y="695706"/>
            <a:ext cx="9485714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3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5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61" y="352425"/>
            <a:ext cx="10742639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210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267</Words>
  <Application>Microsoft Office PowerPoint</Application>
  <PresentationFormat>Grand écran</PresentationFormat>
  <Paragraphs>44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TV2: 10/11b 20MHz SAR ADC</vt:lpstr>
      <vt:lpstr>TV2: SAR ADC tests</vt:lpstr>
      <vt:lpstr>HGROC: 11-bit SAR ADC</vt:lpstr>
      <vt:lpstr>Présentation PowerPoint</vt:lpstr>
      <vt:lpstr>PLL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Elink for trigger readout</dc:title>
  <dc:creator>Damien Thienpont</dc:creator>
  <cp:lastModifiedBy>Damien Thienpont</cp:lastModifiedBy>
  <cp:revision>38</cp:revision>
  <dcterms:created xsi:type="dcterms:W3CDTF">2017-09-20T12:17:53Z</dcterms:created>
  <dcterms:modified xsi:type="dcterms:W3CDTF">2017-09-28T14:37:24Z</dcterms:modified>
</cp:coreProperties>
</file>