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5"/>
    <p:sldMasterId id="2147483773" r:id="rId6"/>
    <p:sldMasterId id="2147483786" r:id="rId7"/>
    <p:sldMasterId id="2147483818" r:id="rId8"/>
    <p:sldMasterId id="2147483842" r:id="rId9"/>
    <p:sldMasterId id="2147483850" r:id="rId10"/>
  </p:sldMasterIdLst>
  <p:notesMasterIdLst>
    <p:notesMasterId r:id="rId46"/>
  </p:notesMasterIdLst>
  <p:handoutMasterIdLst>
    <p:handoutMasterId r:id="rId47"/>
  </p:handoutMasterIdLst>
  <p:sldIdLst>
    <p:sldId id="293" r:id="rId11"/>
    <p:sldId id="294" r:id="rId12"/>
    <p:sldId id="358" r:id="rId13"/>
    <p:sldId id="344" r:id="rId14"/>
    <p:sldId id="355" r:id="rId15"/>
    <p:sldId id="345" r:id="rId16"/>
    <p:sldId id="346" r:id="rId17"/>
    <p:sldId id="361" r:id="rId18"/>
    <p:sldId id="347" r:id="rId19"/>
    <p:sldId id="360" r:id="rId20"/>
    <p:sldId id="354" r:id="rId21"/>
    <p:sldId id="362" r:id="rId22"/>
    <p:sldId id="359" r:id="rId23"/>
    <p:sldId id="364" r:id="rId24"/>
    <p:sldId id="365" r:id="rId25"/>
    <p:sldId id="366" r:id="rId26"/>
    <p:sldId id="367" r:id="rId27"/>
    <p:sldId id="368" r:id="rId28"/>
    <p:sldId id="369" r:id="rId29"/>
    <p:sldId id="349" r:id="rId30"/>
    <p:sldId id="371" r:id="rId31"/>
    <p:sldId id="372" r:id="rId32"/>
    <p:sldId id="379" r:id="rId33"/>
    <p:sldId id="374" r:id="rId34"/>
    <p:sldId id="351" r:id="rId35"/>
    <p:sldId id="352" r:id="rId36"/>
    <p:sldId id="370" r:id="rId37"/>
    <p:sldId id="353" r:id="rId38"/>
    <p:sldId id="377" r:id="rId39"/>
    <p:sldId id="378" r:id="rId40"/>
    <p:sldId id="375" r:id="rId41"/>
    <p:sldId id="376" r:id="rId42"/>
    <p:sldId id="363" r:id="rId43"/>
    <p:sldId id="356" r:id="rId44"/>
    <p:sldId id="342" r:id="rId45"/>
  </p:sldIdLst>
  <p:sldSz cx="9144000" cy="5143500" type="screen16x9"/>
  <p:notesSz cx="7099300" cy="10234613"/>
  <p:defaultTextStyle>
    <a:defPPr>
      <a:defRPr lang="fr-FR"/>
    </a:defPPr>
    <a:lvl1pPr marL="0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76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352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9028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703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379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8055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731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7407" algn="l" defTabSz="67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93"/>
            <p14:sldId id="294"/>
            <p14:sldId id="358"/>
            <p14:sldId id="344"/>
            <p14:sldId id="355"/>
            <p14:sldId id="345"/>
            <p14:sldId id="346"/>
            <p14:sldId id="361"/>
            <p14:sldId id="347"/>
            <p14:sldId id="360"/>
            <p14:sldId id="354"/>
            <p14:sldId id="362"/>
            <p14:sldId id="359"/>
            <p14:sldId id="364"/>
            <p14:sldId id="365"/>
            <p14:sldId id="366"/>
            <p14:sldId id="367"/>
            <p14:sldId id="368"/>
            <p14:sldId id="369"/>
            <p14:sldId id="349"/>
            <p14:sldId id="371"/>
            <p14:sldId id="372"/>
            <p14:sldId id="379"/>
            <p14:sldId id="374"/>
            <p14:sldId id="351"/>
            <p14:sldId id="352"/>
            <p14:sldId id="370"/>
            <p14:sldId id="353"/>
            <p14:sldId id="377"/>
            <p14:sldId id="378"/>
            <p14:sldId id="375"/>
            <p14:sldId id="376"/>
            <p14:sldId id="363"/>
            <p14:sldId id="356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66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cour Sebastien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0EE"/>
    <a:srgbClr val="FD6B79"/>
    <a:srgbClr val="FF0000"/>
    <a:srgbClr val="FF6565"/>
    <a:srgbClr val="ED7D31"/>
    <a:srgbClr val="FF9933"/>
    <a:srgbClr val="CFF4F9"/>
    <a:srgbClr val="000000"/>
    <a:srgbClr val="FFFF99"/>
    <a:srgbClr val="FDB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49733" autoAdjust="0"/>
  </p:normalViewPr>
  <p:slideViewPr>
    <p:cSldViewPr snapToGrid="0" snapToObjects="1">
      <p:cViewPr varScale="1">
        <p:scale>
          <a:sx n="63" d="100"/>
          <a:sy n="63" d="100"/>
        </p:scale>
        <p:origin x="-1776" y="-102"/>
      </p:cViewPr>
      <p:guideLst>
        <p:guide orient="horz" pos="19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4123" y="-8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F14-D968-46EF-B3E6-08E64A03A7EB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3AF65-EEA7-4D90-8EF5-D4881DE6DA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6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9" tIns="49519" rIns="99039" bIns="49519" rtlCol="0"/>
          <a:lstStyle>
            <a:lvl1pPr algn="r">
              <a:defRPr sz="1300"/>
            </a:lvl1pPr>
          </a:lstStyle>
          <a:p>
            <a:fld id="{31B93242-A1A9-CC43-A2EE-9EE798A2CEAF}" type="datetimeFigureOut">
              <a:rPr lang="fr-FR" smtClean="0"/>
              <a:t>16/05/2018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19" rIns="99039" bIns="4951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39" tIns="49519" rIns="99039" bIns="4951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9" tIns="49519" rIns="99039" bIns="49519" rtlCol="0" anchor="b"/>
          <a:lstStyle>
            <a:lvl1pPr algn="r">
              <a:defRPr sz="1300"/>
            </a:lvl1pPr>
          </a:lstStyle>
          <a:p>
            <a:fld id="{410E462F-C152-3342-BD7F-580EF8FA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39676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9352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19028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58703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98379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38055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77731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17407" algn="l" defTabSz="6793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6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13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2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7E7E6637-9A75-44D9-A8EC-E0C31E5AE1FC}" type="slidenum">
              <a:rPr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387F6B1C-2690-4AC6-8D25-D82B198E2D7D}" type="slidenum">
              <a:rPr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2D450A8A-C09B-49AD-B387-45D1BC427FBF}" type="slidenum">
              <a:rPr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09CF9F91-E1D0-4C16-A2E1-535CD4462C8A}" type="slidenum">
              <a:rPr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FC01FF17-04E2-42F0-B747-9D91370BACAC}" type="slidenum">
              <a:rPr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C596A805-549C-47D6-BE27-80484A6028AA}" type="slidenum">
              <a:rPr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26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  <a:p>
            <a:endParaRPr lang="fr-FR" baseline="0" smtClean="0"/>
          </a:p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0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26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3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0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0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13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13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1916961"/>
            <a:ext cx="6858000" cy="314136"/>
          </a:xfrm>
          <a:prstGeom prst="rect">
            <a:avLst/>
          </a:prstGeom>
        </p:spPr>
        <p:txBody>
          <a:bodyPr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15301"/>
            <a:ext cx="6858000" cy="340297"/>
          </a:xfrm>
        </p:spPr>
        <p:txBody>
          <a:bodyPr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547704"/>
            <a:ext cx="6858000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5" y="498732"/>
            <a:ext cx="7874738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1098873" y="226135"/>
            <a:ext cx="5820840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</a:t>
            </a:r>
            <a:r>
              <a:rPr lang="fr-FR" dirty="0" smtClean="0"/>
              <a:t>PRESENTATION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298453" y="1085851"/>
            <a:ext cx="8288340" cy="3574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0" y="77638"/>
            <a:ext cx="816493" cy="3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70339" y="4930558"/>
            <a:ext cx="4001373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r-FR" sz="1000" smtClean="0">
                <a:solidFill>
                  <a:schemeClr val="bg1"/>
                </a:solidFill>
              </a:rPr>
              <a:t>3rd SVOM Scientific Workshop – May 13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-</a:t>
            </a:r>
            <a:r>
              <a:rPr lang="fr-FR" sz="1000" baseline="0" smtClean="0">
                <a:solidFill>
                  <a:schemeClr val="bg1"/>
                </a:solidFill>
              </a:rPr>
              <a:t>18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 2018 – Les</a:t>
            </a:r>
            <a:r>
              <a:rPr lang="fr-FR" sz="1000" baseline="0" smtClean="0">
                <a:solidFill>
                  <a:schemeClr val="bg1"/>
                </a:solidFill>
              </a:rPr>
              <a:t> Houches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0428" y="498732"/>
            <a:ext cx="4772026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7" y="1085459"/>
            <a:ext cx="5186366" cy="35736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646981"/>
            <a:ext cx="3181610" cy="44965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00" i="1">
                <a:solidFill>
                  <a:srgbClr val="002060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226135"/>
            <a:ext cx="4063632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</a:t>
            </a:r>
            <a:r>
              <a:rPr lang="fr-FR" dirty="0" smtClean="0"/>
              <a:t>PRESENTATION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2" y="97051"/>
            <a:ext cx="770131" cy="32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70339" y="4930558"/>
            <a:ext cx="4001373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r-FR" sz="1000" smtClean="0">
                <a:solidFill>
                  <a:schemeClr val="bg1"/>
                </a:solidFill>
              </a:rPr>
              <a:t>3rd SVOM Scientific Workshop – May 13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-</a:t>
            </a:r>
            <a:r>
              <a:rPr lang="fr-FR" sz="1000" baseline="0" smtClean="0">
                <a:solidFill>
                  <a:schemeClr val="bg1"/>
                </a:solidFill>
              </a:rPr>
              <a:t>18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 2018 – Les</a:t>
            </a:r>
            <a:r>
              <a:rPr lang="fr-FR" sz="1000" baseline="0" smtClean="0">
                <a:solidFill>
                  <a:schemeClr val="bg1"/>
                </a:solidFill>
              </a:rPr>
              <a:t> Houches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83" y="498732"/>
            <a:ext cx="7885371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1154612" y="226135"/>
            <a:ext cx="6309445" cy="2385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</a:t>
            </a:r>
            <a:r>
              <a:rPr lang="fr-FR" dirty="0" smtClean="0"/>
              <a:t>PRESENTATION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287080" y="1085459"/>
            <a:ext cx="4127646" cy="357369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40877" indent="-216456">
              <a:buFont typeface="Wingdings" panose="05000000000000000000" pitchFamily="2" charset="2"/>
              <a:buChar char="v"/>
              <a:defRPr/>
            </a:lvl2pPr>
            <a:lvl3pPr marL="579490" indent="-216456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4766934" y="1085459"/>
            <a:ext cx="4127646" cy="357369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38095"/>
            <a:ext cx="672083" cy="28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 userDrawn="1"/>
        </p:nvSpPr>
        <p:spPr>
          <a:xfrm>
            <a:off x="70339" y="4930558"/>
            <a:ext cx="4001373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r-FR" sz="1000" smtClean="0">
                <a:solidFill>
                  <a:schemeClr val="bg1"/>
                </a:solidFill>
              </a:rPr>
              <a:t>3rd SVOM Scientific Workshop – May 13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-</a:t>
            </a:r>
            <a:r>
              <a:rPr lang="fr-FR" sz="1000" baseline="0" smtClean="0">
                <a:solidFill>
                  <a:schemeClr val="bg1"/>
                </a:solidFill>
              </a:rPr>
              <a:t>18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 2018 – Les</a:t>
            </a:r>
            <a:r>
              <a:rPr lang="fr-FR" sz="1000" baseline="0" smtClean="0">
                <a:solidFill>
                  <a:schemeClr val="bg1"/>
                </a:solidFill>
              </a:rPr>
              <a:t> Houches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401" y="180771"/>
            <a:ext cx="6254847" cy="31413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7084" y="680608"/>
            <a:ext cx="8607498" cy="3978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079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42" y="77168"/>
            <a:ext cx="650731" cy="31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70338" y="4935753"/>
            <a:ext cx="4103965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1000" smtClean="0">
                <a:solidFill>
                  <a:schemeClr val="tx1"/>
                </a:solidFill>
              </a:rPr>
              <a:t>3rd SVOM Scientific Workshop – May 13th-18th 2018 – Les Houches</a:t>
            </a:r>
            <a:r>
              <a:rPr lang="fr-FR" sz="1000" smtClean="0">
                <a:solidFill>
                  <a:schemeClr val="tx1"/>
                </a:solidFill>
              </a:rPr>
              <a:t> 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287084" y="703115"/>
            <a:ext cx="8607498" cy="3956043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bg1"/>
                </a:solidFill>
              </a:defRPr>
            </a:lvl1pPr>
            <a:lvl2pPr marL="124420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7479" y="4796282"/>
            <a:ext cx="358902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42" y="77168"/>
            <a:ext cx="650731" cy="31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70339" y="4935753"/>
            <a:ext cx="4068699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sz="1000" smtClean="0">
                <a:solidFill>
                  <a:schemeClr val="tx1"/>
                </a:solidFill>
              </a:rPr>
              <a:t>3rd SVOM Scientific Workshop – May 13th-18th 2018 – Les Houches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403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0260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25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1" y="1221581"/>
            <a:ext cx="3956050" cy="3348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21581"/>
            <a:ext cx="3956050" cy="3348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105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8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4"/>
            <a:ext cx="9144000" cy="1598043"/>
          </a:xfrm>
        </p:spPr>
        <p:txBody>
          <a:bodyPr anchor="t"/>
          <a:lstStyle>
            <a:lvl1pPr marL="0" indent="0">
              <a:buNone/>
              <a:defRPr sz="2300" i="1">
                <a:solidFill>
                  <a:schemeClr val="bg1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1916961"/>
            <a:ext cx="6858000" cy="314136"/>
          </a:xfrm>
          <a:prstGeom prst="rect">
            <a:avLst/>
          </a:prstGeom>
        </p:spPr>
        <p:txBody>
          <a:bodyPr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15301"/>
            <a:ext cx="6858000" cy="340297"/>
          </a:xfrm>
        </p:spPr>
        <p:txBody>
          <a:bodyPr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547704"/>
            <a:ext cx="6858000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3396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5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5299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839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2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6" y="86919"/>
            <a:ext cx="2016125" cy="448270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1" y="86919"/>
            <a:ext cx="5895975" cy="44827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1802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3193" y="556147"/>
            <a:ext cx="4660863" cy="31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03193" y="273984"/>
            <a:ext cx="4660863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03195" y="1081333"/>
            <a:ext cx="6091383" cy="3577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1193" y="4841323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68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97712" y="226135"/>
            <a:ext cx="7166344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298451" y="1085851"/>
            <a:ext cx="8288340" cy="35744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342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0425" y="498730"/>
            <a:ext cx="4772026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00425" y="1085459"/>
            <a:ext cx="5186366" cy="35736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181610" cy="51435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300" i="1">
                <a:solidFill>
                  <a:srgbClr val="002060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400424" y="226135"/>
            <a:ext cx="4063632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272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80" y="498730"/>
            <a:ext cx="7885371" cy="314136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80" y="226135"/>
            <a:ext cx="7176978" cy="2385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9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287080" y="1085459"/>
            <a:ext cx="4127646" cy="3573695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40877" indent="-216456">
              <a:buFont typeface="Wingdings" panose="05000000000000000000" pitchFamily="2" charset="2"/>
              <a:buChar char="v"/>
              <a:defRPr/>
            </a:lvl2pPr>
            <a:lvl3pPr marL="579490" indent="-216456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4766931" y="1085459"/>
            <a:ext cx="4127646" cy="357369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7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57533"/>
            <a:ext cx="4364182" cy="4185968"/>
          </a:xfrm>
        </p:spPr>
        <p:txBody>
          <a:bodyPr anchor="t"/>
          <a:lstStyle>
            <a:lvl1pPr marL="0" indent="0">
              <a:buNone/>
              <a:defRPr sz="2300" i="1">
                <a:solidFill>
                  <a:schemeClr val="bg1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364184" y="1763668"/>
            <a:ext cx="4779819" cy="314136"/>
          </a:xfrm>
          <a:prstGeom prst="rect">
            <a:avLst/>
          </a:prstGeom>
        </p:spPr>
        <p:txBody>
          <a:bodyPr wrap="square"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4" y="2062009"/>
            <a:ext cx="4779819" cy="340297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364184" y="2394412"/>
            <a:ext cx="4779819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42" y="77168"/>
            <a:ext cx="650731" cy="31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80" y="517869"/>
            <a:ext cx="7176978" cy="314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287080" y="235706"/>
            <a:ext cx="7176978" cy="238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9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287081" y="1062193"/>
            <a:ext cx="8607498" cy="3596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079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046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287081" y="703113"/>
            <a:ext cx="8607498" cy="3956043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bg1"/>
                </a:solidFill>
              </a:defRPr>
            </a:lvl1pPr>
            <a:lvl2pPr marL="124420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7476" y="4796282"/>
            <a:ext cx="358902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81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287081" y="703113"/>
            <a:ext cx="8607498" cy="2181244"/>
          </a:xfrm>
          <a:prstGeom prst="rect">
            <a:avLst/>
          </a:prstGeom>
        </p:spPr>
        <p:txBody>
          <a:bodyPr/>
          <a:lstStyle>
            <a:lvl1pPr algn="ctr">
              <a:defRPr sz="1700">
                <a:solidFill>
                  <a:schemeClr val="bg1"/>
                </a:solidFill>
              </a:defRPr>
            </a:lvl1pPr>
            <a:lvl2pPr marL="124420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427668"/>
            <a:ext cx="9144000" cy="591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fr-FR" sz="15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86079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757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360" y="841409"/>
            <a:ext cx="6857280" cy="1790828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2701364"/>
            <a:ext cx="6857280" cy="1242130"/>
          </a:xfrm>
        </p:spPr>
        <p:txBody>
          <a:bodyPr/>
          <a:lstStyle>
            <a:lvl1pPr marL="0" indent="0" algn="ctr">
              <a:buNone/>
              <a:defRPr sz="1900"/>
            </a:lvl1pPr>
            <a:lvl2pPr marL="370286" indent="0" algn="ctr">
              <a:buNone/>
              <a:defRPr sz="1600"/>
            </a:lvl2pPr>
            <a:lvl3pPr marL="740573" indent="0" algn="ctr">
              <a:buNone/>
              <a:defRPr sz="1500"/>
            </a:lvl3pPr>
            <a:lvl4pPr marL="1110859" indent="0" algn="ctr">
              <a:buNone/>
              <a:defRPr sz="1300"/>
            </a:lvl4pPr>
            <a:lvl5pPr marL="1481145" indent="0" algn="ctr">
              <a:buNone/>
              <a:defRPr sz="1300"/>
            </a:lvl5pPr>
            <a:lvl6pPr marL="1851431" indent="0" algn="ctr">
              <a:buNone/>
              <a:defRPr sz="1300"/>
            </a:lvl6pPr>
            <a:lvl7pPr marL="2221718" indent="0" algn="ctr">
              <a:buNone/>
              <a:defRPr sz="1300"/>
            </a:lvl7pPr>
            <a:lvl8pPr marL="2592004" indent="0" algn="ctr">
              <a:buNone/>
              <a:defRPr sz="1300"/>
            </a:lvl8pPr>
            <a:lvl9pPr marL="2962290" indent="0" algn="ctr">
              <a:buNone/>
              <a:defRPr sz="13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982A-5DEB-48BD-96D9-BEF046816644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D589-F2C2-4240-AD41-F3A49A5B3127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521" y="1282095"/>
            <a:ext cx="7886880" cy="2139704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521" y="3442322"/>
            <a:ext cx="7886880" cy="1124398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D21E-4C50-4C5F-912E-9F33D0172484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29832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6400" cy="29832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941A-DCB8-4484-8FE1-0F225F6E4BC1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1" y="274349"/>
            <a:ext cx="7886880" cy="99370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280" y="1878317"/>
            <a:ext cx="3869280" cy="276401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600" y="1260493"/>
            <a:ext cx="3886560" cy="61782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600" y="1878317"/>
            <a:ext cx="3886560" cy="276401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ED85-1830-4EFA-8A75-4D5B2D6DFB61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1FA4-C911-4A7D-988B-54D8DA8E7D4B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CF95-1322-4124-92EB-85F143A6B99C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proje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672859"/>
            <a:ext cx="4364182" cy="4470641"/>
          </a:xfrm>
        </p:spPr>
        <p:txBody>
          <a:bodyPr anchor="t"/>
          <a:lstStyle>
            <a:lvl1pPr marL="0" indent="0">
              <a:buNone/>
              <a:defRPr sz="2300" i="1">
                <a:solidFill>
                  <a:schemeClr val="bg1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364184" y="1755595"/>
            <a:ext cx="4779819" cy="314136"/>
          </a:xfrm>
          <a:prstGeom prst="rect">
            <a:avLst/>
          </a:prstGeom>
        </p:spPr>
        <p:txBody>
          <a:bodyPr wrap="square"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4" y="2053935"/>
            <a:ext cx="4779819" cy="340297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364184" y="2386338"/>
            <a:ext cx="4779819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42" y="77168"/>
            <a:ext cx="650731" cy="31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8000" y="740958"/>
            <a:ext cx="4628160" cy="365510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300"/>
            </a:lvl1pPr>
            <a:lvl2pPr marL="370286" indent="0">
              <a:buNone/>
              <a:defRPr sz="1100"/>
            </a:lvl2pPr>
            <a:lvl3pPr marL="740573" indent="0">
              <a:buNone/>
              <a:defRPr sz="1000"/>
            </a:lvl3pPr>
            <a:lvl4pPr marL="1110859" indent="0">
              <a:buNone/>
              <a:defRPr sz="800"/>
            </a:lvl4pPr>
            <a:lvl5pPr marL="1481145" indent="0">
              <a:buNone/>
              <a:defRPr sz="800"/>
            </a:lvl5pPr>
            <a:lvl6pPr marL="1851431" indent="0">
              <a:buNone/>
              <a:defRPr sz="800"/>
            </a:lvl6pPr>
            <a:lvl7pPr marL="2221718" indent="0">
              <a:buNone/>
              <a:defRPr sz="800"/>
            </a:lvl7pPr>
            <a:lvl8pPr marL="2592004" indent="0">
              <a:buNone/>
              <a:defRPr sz="800"/>
            </a:lvl8pPr>
            <a:lvl9pPr marL="2962290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0301-2B22-4A50-A548-893CFE4A0F1B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8000" y="740958"/>
            <a:ext cx="4628160" cy="365510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300"/>
            </a:lvl1pPr>
            <a:lvl2pPr marL="370286" indent="0">
              <a:buNone/>
              <a:defRPr sz="1100"/>
            </a:lvl2pPr>
            <a:lvl3pPr marL="740573" indent="0">
              <a:buNone/>
              <a:defRPr sz="1000"/>
            </a:lvl3pPr>
            <a:lvl4pPr marL="1110859" indent="0">
              <a:buNone/>
              <a:defRPr sz="800"/>
            </a:lvl4pPr>
            <a:lvl5pPr marL="1481145" indent="0">
              <a:buNone/>
              <a:defRPr sz="800"/>
            </a:lvl5pPr>
            <a:lvl6pPr marL="1851431" indent="0">
              <a:buNone/>
              <a:defRPr sz="800"/>
            </a:lvl6pPr>
            <a:lvl7pPr marL="2221718" indent="0">
              <a:buNone/>
              <a:defRPr sz="800"/>
            </a:lvl7pPr>
            <a:lvl8pPr marL="2592004" indent="0">
              <a:buNone/>
              <a:defRPr sz="800"/>
            </a:lvl8pPr>
            <a:lvl9pPr marL="2962290" indent="0">
              <a:buNone/>
              <a:defRPr sz="8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25FD-1657-443A-AC64-B398A777FC94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99B2-677D-41F4-8836-05A14F646F39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760" y="205222"/>
            <a:ext cx="2056320" cy="39812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5040" cy="398129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947AD-0C74-4467-80FE-00D5054457D9}" type="slidenum">
              <a:rPr>
                <a:solidFill>
                  <a:prstClr val="black"/>
                </a:solidFill>
              </a:rPr>
              <a:pPr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ES - couv photo vert. co-bran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03520"/>
            <a:ext cx="4364182" cy="5039983"/>
          </a:xfrm>
        </p:spPr>
        <p:txBody>
          <a:bodyPr anchor="t"/>
          <a:lstStyle>
            <a:lvl1pPr marL="0" indent="0">
              <a:buNone/>
              <a:defRPr sz="2300" i="1">
                <a:solidFill>
                  <a:schemeClr val="bg1"/>
                </a:solidFill>
              </a:defRPr>
            </a:lvl1pPr>
            <a:lvl2pPr marL="324685" indent="0">
              <a:buNone/>
              <a:defRPr sz="2000"/>
            </a:lvl2pPr>
            <a:lvl3pPr marL="649370" indent="0">
              <a:buNone/>
              <a:defRPr sz="1700"/>
            </a:lvl3pPr>
            <a:lvl4pPr marL="974055" indent="0">
              <a:buNone/>
              <a:defRPr sz="1400"/>
            </a:lvl4pPr>
            <a:lvl5pPr marL="1298740" indent="0">
              <a:buNone/>
              <a:defRPr sz="1400"/>
            </a:lvl5pPr>
            <a:lvl6pPr marL="1623425" indent="0">
              <a:buNone/>
              <a:defRPr sz="1400"/>
            </a:lvl6pPr>
            <a:lvl7pPr marL="1948110" indent="0">
              <a:buNone/>
              <a:defRPr sz="1400"/>
            </a:lvl7pPr>
            <a:lvl8pPr marL="2272794" indent="0">
              <a:buNone/>
              <a:defRPr sz="1400"/>
            </a:lvl8pPr>
            <a:lvl9pPr marL="2597480" indent="0">
              <a:buNone/>
              <a:defRPr sz="1400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364184" y="1755595"/>
            <a:ext cx="4779819" cy="314136"/>
          </a:xfrm>
          <a:prstGeom prst="rect">
            <a:avLst/>
          </a:prstGeom>
        </p:spPr>
        <p:txBody>
          <a:bodyPr wrap="square"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4184" y="2053935"/>
            <a:ext cx="4779819" cy="340297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364184" y="2386338"/>
            <a:ext cx="4779819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NES - couv institutionnel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143000" y="1916961"/>
            <a:ext cx="6858000" cy="314136"/>
          </a:xfrm>
          <a:prstGeom prst="rect">
            <a:avLst/>
          </a:prstGeom>
        </p:spPr>
        <p:txBody>
          <a:bodyPr lIns="77925" tIns="38963" rIns="77925" bIns="38963" anchor="ctr" anchorCtr="0">
            <a:spAutoFit/>
          </a:bodyPr>
          <a:lstStyle>
            <a:lvl1pPr algn="ctr">
              <a:defRPr lang="fr-FR" sz="17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15301"/>
            <a:ext cx="6858000" cy="340297"/>
          </a:xfrm>
        </p:spPr>
        <p:txBody>
          <a:bodyPr>
            <a:spAutoFit/>
          </a:bodyPr>
          <a:lstStyle>
            <a:lvl1pPr marL="0" indent="0" algn="ctr">
              <a:buNone/>
              <a:defRPr lang="fr-FR" sz="17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143000" y="2547704"/>
            <a:ext cx="6858000" cy="4324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75915" y="466324"/>
            <a:ext cx="6292983" cy="31413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753" y="1368742"/>
            <a:ext cx="4527423" cy="326469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170538" y="224514"/>
            <a:ext cx="5998358" cy="21718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</a:t>
            </a:r>
            <a:r>
              <a:rPr lang="fr-FR" dirty="0" smtClean="0"/>
              <a:t>PRESENTATION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401055" y="1368742"/>
            <a:ext cx="485774" cy="32646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30752" y="466324"/>
            <a:ext cx="3438144" cy="314136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0753" y="1368742"/>
            <a:ext cx="4527423" cy="326469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730752" y="224514"/>
            <a:ext cx="3438144" cy="217186"/>
          </a:xfrm>
        </p:spPr>
        <p:txBody>
          <a:bodyPr wrap="square">
            <a:spAutoFit/>
          </a:bodyPr>
          <a:lstStyle>
            <a:lvl1pPr marL="0" indent="0" algn="l">
              <a:buNone/>
              <a:defRPr sz="9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32913" indent="0" algn="ctr">
              <a:buNone/>
              <a:defRPr sz="1900"/>
            </a:lvl2pPr>
            <a:lvl3pPr marL="865827" indent="0" algn="ctr">
              <a:buNone/>
              <a:defRPr sz="1700"/>
            </a:lvl3pPr>
            <a:lvl4pPr marL="1298740" indent="0" algn="ctr">
              <a:buNone/>
              <a:defRPr sz="1500"/>
            </a:lvl4pPr>
            <a:lvl5pPr marL="1731653" indent="0" algn="ctr">
              <a:buNone/>
              <a:defRPr sz="1500"/>
            </a:lvl5pPr>
            <a:lvl6pPr marL="2164567" indent="0" algn="ctr">
              <a:buNone/>
              <a:defRPr sz="1500"/>
            </a:lvl6pPr>
            <a:lvl7pPr marL="2597480" indent="0" algn="ctr">
              <a:buNone/>
              <a:defRPr sz="1500"/>
            </a:lvl7pPr>
            <a:lvl8pPr marL="3030393" indent="0" algn="ctr">
              <a:buNone/>
              <a:defRPr sz="1500"/>
            </a:lvl8pPr>
            <a:lvl9pPr marL="3463306" indent="0" algn="ctr">
              <a:buNone/>
              <a:defRPr sz="1500"/>
            </a:lvl9pPr>
          </a:lstStyle>
          <a:p>
            <a:r>
              <a:rPr lang="fr-FR" dirty="0"/>
              <a:t>INDIQUEZ L’OBJET DE LA </a:t>
            </a:r>
            <a:r>
              <a:rPr lang="fr-FR" dirty="0" smtClean="0"/>
              <a:t>PRESENTATION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8401055" y="1368742"/>
            <a:ext cx="485774" cy="32646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1" y="556406"/>
            <a:ext cx="3243263" cy="4587096"/>
          </a:xfrm>
        </p:spPr>
        <p:txBody>
          <a:bodyPr/>
          <a:lstStyle>
            <a:lvl1pPr marL="0" indent="0">
              <a:buNone/>
              <a:defRPr sz="3000"/>
            </a:lvl1pPr>
            <a:lvl2pPr marL="432913" indent="0">
              <a:buNone/>
              <a:defRPr sz="2700"/>
            </a:lvl2pPr>
            <a:lvl3pPr marL="865827" indent="0">
              <a:buNone/>
              <a:defRPr sz="2300"/>
            </a:lvl3pPr>
            <a:lvl4pPr marL="1298740" indent="0">
              <a:buNone/>
              <a:defRPr sz="1900"/>
            </a:lvl4pPr>
            <a:lvl5pPr marL="1731653" indent="0">
              <a:buNone/>
              <a:defRPr sz="1900"/>
            </a:lvl5pPr>
            <a:lvl6pPr marL="2164567" indent="0">
              <a:buNone/>
              <a:defRPr sz="1900"/>
            </a:lvl6pPr>
            <a:lvl7pPr marL="2597480" indent="0">
              <a:buNone/>
              <a:defRPr sz="1900"/>
            </a:lvl7pPr>
            <a:lvl8pPr marL="3030393" indent="0">
              <a:buNone/>
              <a:defRPr sz="1900"/>
            </a:lvl8pPr>
            <a:lvl9pPr marL="3463306" indent="0">
              <a:buNone/>
              <a:defRPr sz="1900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734" y="1599889"/>
            <a:ext cx="5838092" cy="452636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1196" y="4841323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257" y="3034145"/>
            <a:ext cx="3211817" cy="15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70338" y="4727943"/>
            <a:ext cx="4036639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r-FR" sz="1000" smtClean="0">
                <a:solidFill>
                  <a:schemeClr val="bg1"/>
                </a:solidFill>
              </a:rPr>
              <a:t>3rd SVOM Scientific Workshop – May 13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-</a:t>
            </a:r>
            <a:r>
              <a:rPr lang="fr-FR" sz="1000" baseline="0" smtClean="0">
                <a:solidFill>
                  <a:schemeClr val="bg1"/>
                </a:solidFill>
              </a:rPr>
              <a:t>18</a:t>
            </a:r>
            <a:r>
              <a:rPr lang="fr-FR" sz="1000" baseline="30000" smtClean="0">
                <a:solidFill>
                  <a:schemeClr val="bg1"/>
                </a:solidFill>
              </a:rPr>
              <a:t>th</a:t>
            </a:r>
            <a:r>
              <a:rPr lang="fr-FR" sz="1000" smtClean="0">
                <a:solidFill>
                  <a:schemeClr val="bg1"/>
                </a:solidFill>
              </a:rPr>
              <a:t> 2018 – Les</a:t>
            </a:r>
            <a:r>
              <a:rPr lang="fr-FR" sz="1000" baseline="0" smtClean="0">
                <a:solidFill>
                  <a:schemeClr val="bg1"/>
                </a:solidFill>
              </a:rPr>
              <a:t> Houches</a:t>
            </a:r>
            <a:r>
              <a:rPr lang="fr-FR" sz="1000" smtClean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1" y="1870366"/>
            <a:ext cx="7886700" cy="206259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434" y="293714"/>
            <a:ext cx="2001164" cy="9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9" r:id="rId2"/>
    <p:sldLayoutId id="2147483770" r:id="rId3"/>
    <p:sldLayoutId id="2147483771" r:id="rId4"/>
    <p:sldLayoutId id="2147483772" r:id="rId5"/>
    <p:sldLayoutId id="2147483817" r:id="rId6"/>
  </p:sldLayoutIdLst>
  <p:hf hdr="0" dt="0"/>
  <p:txStyles>
    <p:titleStyle>
      <a:lvl1pPr algn="ctr" defTabSz="865827" rtl="0" eaLnBrk="1" latinLnBrk="0" hangingPunct="1">
        <a:lnSpc>
          <a:spcPct val="90000"/>
        </a:lnSpc>
        <a:spcBef>
          <a:spcPct val="0"/>
        </a:spcBef>
        <a:buNone/>
        <a:defRPr lang="fr-FR" sz="15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865827" rtl="0" eaLnBrk="1" latinLnBrk="0" hangingPunct="1">
        <a:lnSpc>
          <a:spcPct val="100000"/>
        </a:lnSpc>
        <a:spcBef>
          <a:spcPts val="947"/>
        </a:spcBef>
        <a:buFont typeface="Arial"/>
        <a:buNone/>
        <a:defRPr sz="15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6493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5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08228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9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51519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194811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38102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93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85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76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91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82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4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5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56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48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39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306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35170" y="466324"/>
            <a:ext cx="7480181" cy="314136"/>
          </a:xfrm>
          <a:prstGeom prst="rect">
            <a:avLst/>
          </a:prstGeom>
        </p:spPr>
        <p:txBody>
          <a:bodyPr vert="horz" wrap="square" lIns="77925" tIns="38963" rIns="77925" bIns="38963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30755" y="1368742"/>
            <a:ext cx="4784598" cy="326469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4" y="148412"/>
            <a:ext cx="647439" cy="2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 userDrawn="1"/>
        </p:nvSpPr>
        <p:spPr>
          <a:xfrm>
            <a:off x="70343" y="4935753"/>
            <a:ext cx="3209490" cy="232575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System Interface </a:t>
            </a:r>
            <a:r>
              <a:rPr lang="fr-FR" sz="1000" dirty="0" err="1" smtClean="0">
                <a:solidFill>
                  <a:schemeClr val="bg1"/>
                </a:solidFill>
              </a:rPr>
              <a:t>Review</a:t>
            </a:r>
            <a:r>
              <a:rPr lang="fr-FR" sz="1000" dirty="0" smtClean="0">
                <a:solidFill>
                  <a:schemeClr val="bg1"/>
                </a:solidFill>
              </a:rPr>
              <a:t>  - </a:t>
            </a:r>
            <a:r>
              <a:rPr lang="fr-FR" sz="1000" dirty="0" err="1" smtClean="0">
                <a:solidFill>
                  <a:schemeClr val="bg1"/>
                </a:solidFill>
              </a:rPr>
              <a:t>October</a:t>
            </a:r>
            <a:r>
              <a:rPr lang="fr-FR" sz="1000" dirty="0" smtClean="0">
                <a:solidFill>
                  <a:schemeClr val="bg1"/>
                </a:solidFill>
              </a:rPr>
              <a:t> 16</a:t>
            </a:r>
            <a:r>
              <a:rPr lang="fr-FR" sz="1000" baseline="30000" dirty="0" smtClean="0">
                <a:solidFill>
                  <a:schemeClr val="bg1"/>
                </a:solidFill>
              </a:rPr>
              <a:t>th</a:t>
            </a:r>
            <a:r>
              <a:rPr lang="fr-FR" sz="1000" dirty="0" smtClean="0">
                <a:solidFill>
                  <a:schemeClr val="bg1"/>
                </a:solidFill>
              </a:rPr>
              <a:t> -</a:t>
            </a:r>
            <a:r>
              <a:rPr lang="fr-FR" sz="1000" baseline="0" dirty="0" smtClean="0">
                <a:solidFill>
                  <a:schemeClr val="bg1"/>
                </a:solidFill>
              </a:rPr>
              <a:t> 19</a:t>
            </a:r>
            <a:r>
              <a:rPr lang="fr-FR" sz="1000" baseline="30000" dirty="0" smtClean="0">
                <a:solidFill>
                  <a:schemeClr val="bg1"/>
                </a:solidFill>
              </a:rPr>
              <a:t>th</a:t>
            </a:r>
            <a:r>
              <a:rPr lang="fr-FR" sz="1000" dirty="0" smtClean="0">
                <a:solidFill>
                  <a:schemeClr val="bg1"/>
                </a:solidFill>
              </a:rPr>
              <a:t> 2017 - </a:t>
            </a:r>
            <a:r>
              <a:rPr lang="fr-FR" sz="1000" dirty="0" err="1" smtClean="0">
                <a:solidFill>
                  <a:schemeClr val="bg1"/>
                </a:solidFill>
              </a:rPr>
              <a:t>Xi’An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865827" rtl="0" eaLnBrk="1" latinLnBrk="0" hangingPunct="1">
        <a:lnSpc>
          <a:spcPct val="90000"/>
        </a:lnSpc>
        <a:spcBef>
          <a:spcPct val="0"/>
        </a:spcBef>
        <a:buNone/>
        <a:defRPr sz="17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Font typeface="Arial"/>
        <a:buNone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649370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v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082283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Ø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515196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Courier New" panose="02070309020205020404" pitchFamily="49" charset="0"/>
        <a:buChar char="o"/>
        <a:defRPr sz="13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1948110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Arial"/>
        <a:buChar char="•"/>
        <a:defRPr sz="12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38102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93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85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76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91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82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4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5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56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48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39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306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51" y="498732"/>
            <a:ext cx="7886700" cy="314136"/>
          </a:xfrm>
          <a:prstGeom prst="rect">
            <a:avLst/>
          </a:prstGeom>
        </p:spPr>
        <p:txBody>
          <a:bodyPr vert="horz" lIns="77925" tIns="38963" rIns="77925" bIns="38963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28651" y="1368742"/>
            <a:ext cx="7886700" cy="326469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</p:sldLayoutIdLst>
  <p:hf hdr="0" dt="0"/>
  <p:txStyles>
    <p:titleStyle>
      <a:lvl1pPr algn="l" defTabSz="865827" rtl="0" eaLnBrk="1" latinLnBrk="0" hangingPunct="1">
        <a:lnSpc>
          <a:spcPct val="90000"/>
        </a:lnSpc>
        <a:spcBef>
          <a:spcPct val="0"/>
        </a:spcBef>
        <a:buNone/>
        <a:defRPr lang="fr-FR" sz="17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Font typeface="Arial"/>
        <a:buNone/>
        <a:defRPr lang="fr-FR" sz="15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40877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v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579490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Ø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51519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194811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38102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93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85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76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91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82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4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5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56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48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39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306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9" y="4349354"/>
            <a:ext cx="1655762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86918"/>
            <a:ext cx="80645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DE LA PAGE  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789385"/>
            <a:ext cx="8064500" cy="378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Sous-titre Arial 20</a:t>
            </a:r>
          </a:p>
          <a:p>
            <a:pPr lvl="0"/>
            <a:endParaRPr lang="fr-FR" altLang="fr-FR" smtClean="0"/>
          </a:p>
          <a:p>
            <a:pPr lvl="1"/>
            <a:r>
              <a:rPr lang="fr-FR" altLang="fr-FR" smtClean="0"/>
              <a:t> Puce de niveau 1Arial 18</a:t>
            </a:r>
          </a:p>
          <a:p>
            <a:pPr lvl="2"/>
            <a:r>
              <a:rPr lang="fr-FR" altLang="fr-FR" smtClean="0"/>
              <a:t> Puce de niveau 2 Arial 16</a:t>
            </a:r>
          </a:p>
          <a:p>
            <a:pPr lvl="3"/>
            <a:r>
              <a:rPr lang="fr-FR" altLang="fr-FR" smtClean="0"/>
              <a:t> Puce de niveau 3 Arial 14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gray">
          <a:xfrm rot="5400000">
            <a:off x="8482212" y="551458"/>
            <a:ext cx="134541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925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500" smtClean="0">
              <a:solidFill>
                <a:srgbClr val="EC7405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gray">
          <a:xfrm rot="5400000">
            <a:off x="4572000" y="-3377406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925" tIns="38963" rIns="77925" bIns="38963"/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</a:pPr>
            <a:endParaRPr lang="fr-FR" sz="1500">
              <a:solidFill>
                <a:srgbClr val="EC7405"/>
              </a:solidFill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gray">
          <a:xfrm rot="5400000">
            <a:off x="527248" y="551459"/>
            <a:ext cx="134541" cy="179388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lIns="77925" tIns="38963" rIns="77925" bIns="3896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925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500" smtClean="0">
              <a:solidFill>
                <a:srgbClr val="EC7405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1" y="4895852"/>
            <a:ext cx="431800" cy="1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79252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F62FBD3F-114F-461F-B21B-749C34F6F73D}" type="slidenum">
              <a:rPr lang="fr-FR" sz="700" b="1" smtClean="0">
                <a:solidFill>
                  <a:srgbClr val="005191"/>
                </a:solidFill>
                <a:ea typeface="ヒラギノ角ゴ Pro W3" charset="-128"/>
              </a:rPr>
              <a:pPr algn="ctr" defTabSz="779252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700" b="1" smtClean="0">
              <a:solidFill>
                <a:srgbClr val="005191"/>
              </a:solidFill>
              <a:ea typeface="ヒラギノ角ゴ Pro W3" charset="-128"/>
            </a:endParaRPr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1685"/>
            <a:ext cx="8715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3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353" indent="-1353" algn="just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56933" indent="-154227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09807" indent="-151521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400">
          <a:solidFill>
            <a:srgbClr val="000000"/>
          </a:solidFill>
          <a:latin typeface="+mn-lt"/>
          <a:cs typeface="+mn-cs"/>
        </a:defRPr>
      </a:lvl3pPr>
      <a:lvl4pPr marL="459975" indent="-14881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200">
          <a:solidFill>
            <a:srgbClr val="000000"/>
          </a:solidFill>
          <a:latin typeface="+mn-lt"/>
          <a:cs typeface="+mn-cs"/>
        </a:defRPr>
      </a:lvl4pPr>
      <a:lvl5pPr marL="626378" indent="-1650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900">
          <a:solidFill>
            <a:srgbClr val="000000"/>
          </a:solidFill>
          <a:latin typeface="+mn-lt"/>
          <a:cs typeface="+mn-cs"/>
        </a:defRPr>
      </a:lvl5pPr>
      <a:lvl6pPr marL="1016004" indent="-165050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900">
          <a:solidFill>
            <a:srgbClr val="000000"/>
          </a:solidFill>
          <a:latin typeface="+mn-lt"/>
          <a:cs typeface="+mn-cs"/>
        </a:defRPr>
      </a:lvl6pPr>
      <a:lvl7pPr marL="1405630" indent="-165050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900">
          <a:solidFill>
            <a:srgbClr val="000000"/>
          </a:solidFill>
          <a:latin typeface="+mn-lt"/>
          <a:cs typeface="+mn-cs"/>
        </a:defRPr>
      </a:lvl7pPr>
      <a:lvl8pPr marL="1795256" indent="-165050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900">
          <a:solidFill>
            <a:srgbClr val="000000"/>
          </a:solidFill>
          <a:latin typeface="+mn-lt"/>
          <a:cs typeface="+mn-cs"/>
        </a:defRPr>
      </a:lvl8pPr>
      <a:lvl9pPr marL="2184881" indent="-165050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5751" y="498730"/>
            <a:ext cx="7886700" cy="314136"/>
          </a:xfrm>
          <a:prstGeom prst="rect">
            <a:avLst/>
          </a:prstGeom>
        </p:spPr>
        <p:txBody>
          <a:bodyPr vert="horz" lIns="77925" tIns="38963" rIns="77925" bIns="38963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28651" y="1368742"/>
            <a:ext cx="7886700" cy="3264695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69941" y="4809049"/>
            <a:ext cx="334698" cy="272891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5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54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</p:sldLayoutIdLst>
  <p:hf hdr="0" dt="0"/>
  <p:txStyles>
    <p:titleStyle>
      <a:lvl1pPr algn="l" defTabSz="865827" rtl="0" eaLnBrk="1" latinLnBrk="0" hangingPunct="1">
        <a:lnSpc>
          <a:spcPct val="90000"/>
        </a:lnSpc>
        <a:spcBef>
          <a:spcPct val="0"/>
        </a:spcBef>
        <a:buNone/>
        <a:defRPr lang="fr-FR" sz="17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Font typeface="Arial"/>
        <a:buNone/>
        <a:defRPr lang="fr-FR" sz="15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40877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v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579490" indent="-216456" algn="l" defTabSz="865827" rtl="0" eaLnBrk="1" latinLnBrk="0" hangingPunct="1">
        <a:lnSpc>
          <a:spcPct val="100000"/>
        </a:lnSpc>
        <a:spcBef>
          <a:spcPts val="0"/>
        </a:spcBef>
        <a:spcAft>
          <a:spcPts val="1136"/>
        </a:spcAft>
        <a:buClr>
          <a:srgbClr val="00B0F0"/>
        </a:buClr>
        <a:buFont typeface="Wingdings" panose="05000000000000000000" pitchFamily="2" charset="2"/>
        <a:buChar char="Ø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51519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194811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38102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936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850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9763" indent="-216456" algn="l" defTabSz="865827" rtl="0" eaLnBrk="1" latinLnBrk="0" hangingPunct="1">
        <a:lnSpc>
          <a:spcPct val="90000"/>
        </a:lnSpc>
        <a:spcBef>
          <a:spcPts val="474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91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82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4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165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4567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7480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0393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306" algn="l" defTabSz="8658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171" y="205014"/>
            <a:ext cx="8228763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171" y="1203631"/>
            <a:ext cx="8228763" cy="29831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171" y="4685930"/>
            <a:ext cx="2130093" cy="3546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1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defTabSz="740573"/>
            <a:endParaRPr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7054" y="4685930"/>
            <a:ext cx="2898142" cy="3546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1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defTabSz="740573"/>
            <a:endParaRPr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4685930"/>
            <a:ext cx="2130093" cy="3546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1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defTabSz="740573"/>
            <a:fld id="{99E91C0B-33E2-4FFD-A85F-4661D64BE111}" type="slidenum">
              <a:rPr>
                <a:solidFill>
                  <a:prstClr val="black"/>
                </a:solidFill>
              </a:rPr>
              <a:pPr defTabSz="740573"/>
              <a:t>‹N°›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fr-FR" sz="36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148"/>
        </a:spcBef>
        <a:spcAft>
          <a:spcPts val="0"/>
        </a:spcAft>
        <a:tabLst/>
        <a:defRPr lang="fr-FR" sz="26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555429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5716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2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88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575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61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47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433" indent="-185143" algn="l" defTabSz="740573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1475" y="1371363"/>
            <a:ext cx="6346354" cy="909684"/>
          </a:xfrm>
        </p:spPr>
        <p:txBody>
          <a:bodyPr/>
          <a:lstStyle/>
          <a:p>
            <a:r>
              <a:rPr lang="en-US" sz="2000"/>
              <a:t>SVOM</a:t>
            </a:r>
            <a:br>
              <a:rPr lang="en-US" sz="2000"/>
            </a:br>
            <a:r>
              <a:rPr lang="en-US" sz="2000" smtClean="0"/>
              <a:t>ToO-Multi_Messenger</a:t>
            </a:r>
            <a:r>
              <a:rPr lang="en-US" sz="2000"/>
              <a:t> </a:t>
            </a:r>
            <a:r>
              <a:rPr lang="en-US" sz="2000" smtClean="0"/>
              <a:t>Programming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Principles and Simulation Overview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0535" y="4196686"/>
            <a:ext cx="3971071" cy="4787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fr-FR" i="1" smtClean="0">
                <a:solidFill>
                  <a:schemeClr val="bg1"/>
                </a:solidFill>
              </a:rPr>
              <a:t>J. JAUBERT</a:t>
            </a:r>
            <a:r>
              <a:rPr lang="fr-FR" i="1">
                <a:solidFill>
                  <a:schemeClr val="bg1"/>
                </a:solidFill>
              </a:rPr>
              <a:t> </a:t>
            </a:r>
            <a:r>
              <a:rPr lang="fr-FR" i="1" smtClean="0">
                <a:solidFill>
                  <a:schemeClr val="bg1"/>
                </a:solidFill>
              </a:rPr>
              <a:t>(CNES) – V. DEBOUT (CS for CNES)</a:t>
            </a:r>
          </a:p>
          <a:p>
            <a:r>
              <a:rPr lang="fr-FR" i="1" smtClean="0">
                <a:solidFill>
                  <a:schemeClr val="bg1"/>
                </a:solidFill>
              </a:rPr>
              <a:t>N. LEROY – J.G. DUCOIN (LAL)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fr-FR"/>
              <a:t>SVOM Mission Planning – Status report of activities – </a:t>
            </a:r>
            <a:r>
              <a:rPr lang="fr-FR" smtClean="0"/>
              <a:t>03/05/2018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74996" y="830649"/>
            <a:ext cx="7972227" cy="395040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111599" y="1258420"/>
            <a:ext cx="777519" cy="276999"/>
          </a:xfrm>
          <a:prstGeom prst="rect">
            <a:avLst/>
          </a:prstGeom>
          <a:solidFill>
            <a:srgbClr val="CFF4F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smtClean="0"/>
              <a:t>S-Band</a:t>
            </a:r>
            <a:endParaRPr lang="fr-FR" sz="1200"/>
          </a:p>
        </p:txBody>
      </p:sp>
      <p:sp>
        <p:nvSpPr>
          <p:cNvPr id="13" name="ZoneTexte 12"/>
          <p:cNvSpPr txBox="1"/>
          <p:nvPr/>
        </p:nvSpPr>
        <p:spPr>
          <a:xfrm>
            <a:off x="5086034" y="3517457"/>
            <a:ext cx="1025565" cy="276999"/>
          </a:xfrm>
          <a:prstGeom prst="rect">
            <a:avLst/>
          </a:prstGeom>
          <a:solidFill>
            <a:srgbClr val="F78B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smtClean="0"/>
              <a:t>S+X-Band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2766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/>
              <a:t>SVOM Tiles Programming – Principles and Simulation Overview</a:t>
            </a:r>
            <a:endParaRPr lang="fr-FR" sz="12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8464" y="716864"/>
            <a:ext cx="1854973" cy="263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Tile</a:t>
            </a:r>
            <a:r>
              <a:rPr lang="fr-FR" sz="1200" b="1" dirty="0">
                <a:solidFill>
                  <a:srgbClr val="000000"/>
                </a:solidFill>
              </a:rPr>
              <a:t> 1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l-GR" sz="1200" dirty="0">
                <a:solidFill>
                  <a:srgbClr val="000000"/>
                </a:solidFill>
              </a:rPr>
              <a:t>α</a:t>
            </a:r>
            <a:r>
              <a:rPr lang="fr-FR" sz="1200" dirty="0">
                <a:solidFill>
                  <a:srgbClr val="000000"/>
                </a:solidFill>
              </a:rPr>
              <a:t>1,</a:t>
            </a:r>
            <a:r>
              <a:rPr lang="el-GR" sz="1200" dirty="0">
                <a:solidFill>
                  <a:srgbClr val="000000"/>
                </a:solidFill>
              </a:rPr>
              <a:t>δ</a:t>
            </a:r>
            <a:r>
              <a:rPr lang="fr-FR" sz="1200" dirty="0">
                <a:solidFill>
                  <a:srgbClr val="000000"/>
                </a:solidFill>
              </a:rPr>
              <a:t>1</a:t>
            </a:r>
            <a:r>
              <a:rPr lang="fr-FR" sz="1200">
                <a:solidFill>
                  <a:srgbClr val="000000"/>
                </a:solidFill>
              </a:rPr>
              <a:t>),d1,p1 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8464" y="973645"/>
            <a:ext cx="1854973" cy="263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Tile</a:t>
            </a:r>
            <a:r>
              <a:rPr lang="fr-FR" sz="1200" b="1" dirty="0">
                <a:solidFill>
                  <a:srgbClr val="000000"/>
                </a:solidFill>
              </a:rPr>
              <a:t> 2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l-GR" sz="1200" dirty="0">
                <a:solidFill>
                  <a:srgbClr val="000000"/>
                </a:solidFill>
              </a:rPr>
              <a:t>α</a:t>
            </a:r>
            <a:r>
              <a:rPr lang="fr-FR" sz="1200" dirty="0">
                <a:solidFill>
                  <a:srgbClr val="000000"/>
                </a:solidFill>
              </a:rPr>
              <a:t>2,</a:t>
            </a:r>
            <a:r>
              <a:rPr lang="el-GR" sz="1200" dirty="0">
                <a:solidFill>
                  <a:srgbClr val="000000"/>
                </a:solidFill>
              </a:rPr>
              <a:t>δ</a:t>
            </a:r>
            <a:r>
              <a:rPr lang="fr-FR" sz="1200" dirty="0">
                <a:solidFill>
                  <a:srgbClr val="000000"/>
                </a:solidFill>
              </a:rPr>
              <a:t>2),d2,p2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8464" y="1229034"/>
            <a:ext cx="1854973" cy="263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Tile</a:t>
            </a:r>
            <a:r>
              <a:rPr lang="fr-FR" sz="1200" b="1" dirty="0">
                <a:solidFill>
                  <a:srgbClr val="000000"/>
                </a:solidFill>
              </a:rPr>
              <a:t> 3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l-GR" sz="1200" dirty="0">
                <a:solidFill>
                  <a:srgbClr val="000000"/>
                </a:solidFill>
              </a:rPr>
              <a:t>α</a:t>
            </a:r>
            <a:r>
              <a:rPr lang="fr-FR" sz="1200" dirty="0">
                <a:solidFill>
                  <a:srgbClr val="000000"/>
                </a:solidFill>
              </a:rPr>
              <a:t>3,</a:t>
            </a:r>
            <a:r>
              <a:rPr lang="el-GR" sz="1200" dirty="0">
                <a:solidFill>
                  <a:srgbClr val="000000"/>
                </a:solidFill>
              </a:rPr>
              <a:t>δ</a:t>
            </a:r>
            <a:r>
              <a:rPr lang="fr-FR" sz="1200" dirty="0">
                <a:solidFill>
                  <a:srgbClr val="000000"/>
                </a:solidFill>
              </a:rPr>
              <a:t>3),d3,p3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8464" y="1708873"/>
            <a:ext cx="1854973" cy="2633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 dirty="0" err="1">
                <a:solidFill>
                  <a:srgbClr val="000000"/>
                </a:solidFill>
              </a:rPr>
              <a:t>Tile</a:t>
            </a:r>
            <a:r>
              <a:rPr lang="fr-FR" sz="1200" b="1" dirty="0">
                <a:solidFill>
                  <a:srgbClr val="000000"/>
                </a:solidFill>
              </a:rPr>
              <a:t> N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l-GR" sz="1200" dirty="0">
                <a:solidFill>
                  <a:srgbClr val="000000"/>
                </a:solidFill>
              </a:rPr>
              <a:t>α</a:t>
            </a:r>
            <a:r>
              <a:rPr lang="fr-FR" sz="1200" dirty="0">
                <a:solidFill>
                  <a:srgbClr val="000000"/>
                </a:solidFill>
              </a:rPr>
              <a:t>n,</a:t>
            </a:r>
            <a:r>
              <a:rPr lang="el-GR" sz="1200" dirty="0">
                <a:solidFill>
                  <a:srgbClr val="000000"/>
                </a:solidFill>
              </a:rPr>
              <a:t>δ</a:t>
            </a:r>
            <a:r>
              <a:rPr lang="fr-FR" sz="1200" dirty="0">
                <a:solidFill>
                  <a:srgbClr val="000000"/>
                </a:solidFill>
              </a:rPr>
              <a:t>n),</a:t>
            </a:r>
            <a:r>
              <a:rPr lang="fr-FR" sz="1200" dirty="0" err="1">
                <a:solidFill>
                  <a:srgbClr val="000000"/>
                </a:solidFill>
              </a:rPr>
              <a:t>dn,pn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15945" y="1491014"/>
            <a:ext cx="4907" cy="19537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843085" y="1229030"/>
            <a:ext cx="5941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89773" y="1097127"/>
            <a:ext cx="716471" cy="230833"/>
          </a:xfrm>
          <a:prstGeom prst="rect">
            <a:avLst/>
          </a:prstGeom>
          <a:solidFill>
            <a:srgbClr val="9FE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9373" y="1097668"/>
            <a:ext cx="579066" cy="230833"/>
          </a:xfrm>
          <a:prstGeom prst="rect">
            <a:avLst/>
          </a:prstGeom>
          <a:solidFill>
            <a:srgbClr val="9FE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4173" y="1097668"/>
            <a:ext cx="794989" cy="230833"/>
          </a:xfrm>
          <a:prstGeom prst="rect">
            <a:avLst/>
          </a:prstGeom>
          <a:solidFill>
            <a:srgbClr val="9FE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8592" y="1113618"/>
            <a:ext cx="1040356" cy="230833"/>
          </a:xfrm>
          <a:prstGeom prst="rect">
            <a:avLst/>
          </a:prstGeom>
          <a:solidFill>
            <a:srgbClr val="9FE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89767" y="1120747"/>
            <a:ext cx="74591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S-band 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15948" y="1120747"/>
            <a:ext cx="74591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S-band 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58705" y="1113612"/>
            <a:ext cx="74591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S-band 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635813" y="1130926"/>
            <a:ext cx="74591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S-band 4</a:t>
            </a:r>
          </a:p>
        </p:txBody>
      </p:sp>
      <p:cxnSp>
        <p:nvCxnSpPr>
          <p:cNvPr id="20" name="Connecteur droit 19"/>
          <p:cNvCxnSpPr>
            <a:stCxn id="17" idx="3"/>
          </p:cNvCxnSpPr>
          <p:nvPr/>
        </p:nvCxnSpPr>
        <p:spPr>
          <a:xfrm flipH="1">
            <a:off x="1786282" y="1229340"/>
            <a:ext cx="3675580" cy="163381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endCxn id="74" idx="1"/>
          </p:cNvCxnSpPr>
          <p:nvPr/>
        </p:nvCxnSpPr>
        <p:spPr>
          <a:xfrm>
            <a:off x="7125450" y="1211718"/>
            <a:ext cx="1177761" cy="1715562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56278" y="3133948"/>
            <a:ext cx="7331557" cy="4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511465" y="3022311"/>
            <a:ext cx="765544" cy="27874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426960" y="3055156"/>
            <a:ext cx="765544" cy="217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 err="1">
                <a:solidFill>
                  <a:srgbClr val="000000"/>
                </a:solidFill>
              </a:rPr>
              <a:t>Earth</a:t>
            </a:r>
            <a:r>
              <a:rPr lang="fr-FR" sz="900" dirty="0">
                <a:solidFill>
                  <a:srgbClr val="000000"/>
                </a:solidFill>
              </a:rPr>
              <a:t> </a:t>
            </a:r>
            <a:r>
              <a:rPr lang="fr-FR" sz="900" dirty="0" err="1">
                <a:solidFill>
                  <a:srgbClr val="000000"/>
                </a:solidFill>
              </a:rPr>
              <a:t>Occ</a:t>
            </a:r>
            <a:r>
              <a:rPr lang="fr-FR" sz="9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09736" y="2880876"/>
            <a:ext cx="526722" cy="217186"/>
          </a:xfrm>
          <a:prstGeom prst="rect">
            <a:avLst/>
          </a:prstGeom>
          <a:solidFill>
            <a:srgbClr val="EDFC96"/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SAA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94945" y="3073947"/>
            <a:ext cx="765544" cy="217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Earth Occ.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51546" y="2889281"/>
            <a:ext cx="526722" cy="217186"/>
          </a:xfrm>
          <a:prstGeom prst="rect">
            <a:avLst/>
          </a:prstGeom>
          <a:solidFill>
            <a:srgbClr val="EDFC96"/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SAA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285933" y="3065543"/>
            <a:ext cx="765544" cy="217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Earth Occ.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2336454" y="3033852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983598" y="3022305"/>
            <a:ext cx="11347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878267" y="3037840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85933" y="3022305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031846" y="3033852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829750" y="3065543"/>
            <a:ext cx="765544" cy="217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Earth Occ.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341209" y="3089468"/>
            <a:ext cx="765544" cy="217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Earth Occ.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105662" y="2904801"/>
            <a:ext cx="471104" cy="217186"/>
          </a:xfrm>
          <a:prstGeom prst="rect">
            <a:avLst/>
          </a:prstGeom>
          <a:solidFill>
            <a:srgbClr val="EDFC96"/>
          </a:solidFill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>
                <a:solidFill>
                  <a:srgbClr val="000000"/>
                </a:solidFill>
              </a:rPr>
              <a:t>SAA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5829750" y="3022305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595293" y="3022305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115469" y="3018739"/>
            <a:ext cx="0" cy="6618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8087121" y="2997127"/>
            <a:ext cx="0" cy="6870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336454" y="3620386"/>
            <a:ext cx="658491" cy="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895446" y="3620386"/>
            <a:ext cx="39049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031846" y="3604442"/>
            <a:ext cx="797904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6595299" y="3604442"/>
            <a:ext cx="520176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021171" y="2778797"/>
            <a:ext cx="17994" cy="14875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579477" y="3620386"/>
            <a:ext cx="0" cy="661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878267" y="3620386"/>
            <a:ext cx="0" cy="661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2039159" y="4178600"/>
            <a:ext cx="540318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070727" y="4266318"/>
            <a:ext cx="504485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 err="1">
                <a:solidFill>
                  <a:srgbClr val="000000"/>
                </a:solidFill>
              </a:rPr>
              <a:t>Tile</a:t>
            </a:r>
            <a:r>
              <a:rPr lang="fr-FR" sz="900" dirty="0">
                <a:solidFill>
                  <a:srgbClr val="000000"/>
                </a:solidFill>
              </a:rPr>
              <a:t> 5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619369" y="4178595"/>
            <a:ext cx="36422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606769" y="4266794"/>
            <a:ext cx="398095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smtClean="0">
                <a:solidFill>
                  <a:srgbClr val="000000"/>
                </a:solidFill>
              </a:rPr>
              <a:t>Ti </a:t>
            </a:r>
            <a:r>
              <a:rPr lang="fr-FR" sz="9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5239230" y="3620386"/>
            <a:ext cx="0" cy="661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2989270" y="4178595"/>
            <a:ext cx="1176893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070521" y="4265124"/>
            <a:ext cx="1095642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</a:rPr>
              <a:t>Tile4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320455" y="3699723"/>
            <a:ext cx="389417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rgbClr val="000000"/>
                </a:solidFill>
              </a:rPr>
              <a:t>d5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447513" y="3701907"/>
            <a:ext cx="54381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el-GR" sz="900" dirty="0">
                <a:solidFill>
                  <a:srgbClr val="000000"/>
                </a:solidFill>
              </a:rPr>
              <a:t>Σ</a:t>
            </a:r>
            <a:r>
              <a:rPr lang="fr-FR" sz="900" dirty="0">
                <a:solidFill>
                  <a:srgbClr val="000000"/>
                </a:solidFill>
              </a:rPr>
              <a:t>= d7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4166162" y="4178595"/>
            <a:ext cx="1084521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198872" y="4265124"/>
            <a:ext cx="1045595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</a:rPr>
              <a:t>Tile7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352046" y="3699723"/>
            <a:ext cx="389417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rgbClr val="000000"/>
                </a:solidFill>
              </a:rPr>
              <a:t>d1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2030162" y="4178597"/>
            <a:ext cx="0" cy="4306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770472" y="4609214"/>
            <a:ext cx="418350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rgbClr val="000000"/>
                </a:solidFill>
              </a:rPr>
              <a:t>First </a:t>
            </a:r>
            <a:r>
              <a:rPr lang="fr-FR" sz="900" dirty="0" err="1">
                <a:solidFill>
                  <a:srgbClr val="000000"/>
                </a:solidFill>
              </a:rPr>
              <a:t>slew</a:t>
            </a:r>
            <a:endParaRPr lang="fr-FR" sz="900" dirty="0">
              <a:solidFill>
                <a:srgbClr val="000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2575206" y="4178597"/>
            <a:ext cx="0" cy="4306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289859" y="4610477"/>
            <a:ext cx="715011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rgbClr val="F96A1B">
                    <a:lumMod val="75000"/>
                  </a:srgbClr>
                </a:solidFill>
              </a:rPr>
              <a:t>Slew</a:t>
            </a:r>
            <a:r>
              <a:rPr lang="fr-FR" sz="900" dirty="0">
                <a:solidFill>
                  <a:srgbClr val="F96A1B">
                    <a:lumMod val="75000"/>
                  </a:srgbClr>
                </a:solidFill>
              </a:rPr>
              <a:t> &lt;5°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3004863" y="4179853"/>
            <a:ext cx="0" cy="4306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2959371" y="4610477"/>
            <a:ext cx="711484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rgbClr val="000000"/>
                </a:solidFill>
              </a:rPr>
              <a:t>Slew</a:t>
            </a:r>
            <a:r>
              <a:rPr lang="fr-FR" sz="900" dirty="0">
                <a:solidFill>
                  <a:srgbClr val="000000"/>
                </a:solidFill>
              </a:rPr>
              <a:t> &gt; 5°</a:t>
            </a:r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4166163" y="4178597"/>
            <a:ext cx="0" cy="4306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956991" y="4610477"/>
            <a:ext cx="677275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rgbClr val="F96A1B">
                    <a:lumMod val="75000"/>
                  </a:srgbClr>
                </a:solidFill>
              </a:rPr>
              <a:t>Slew</a:t>
            </a:r>
            <a:r>
              <a:rPr lang="fr-FR" sz="900" dirty="0">
                <a:solidFill>
                  <a:srgbClr val="F96A1B">
                    <a:lumMod val="75000"/>
                  </a:srgbClr>
                </a:solidFill>
              </a:rPr>
              <a:t> &lt;5°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7938268" y="4266317"/>
            <a:ext cx="526722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 err="1">
                <a:solidFill>
                  <a:srgbClr val="000000"/>
                </a:solidFill>
              </a:rPr>
              <a:t>Tile</a:t>
            </a:r>
            <a:r>
              <a:rPr lang="fr-FR" sz="900" dirty="0">
                <a:solidFill>
                  <a:srgbClr val="000000"/>
                </a:solidFill>
              </a:rPr>
              <a:t> N</a:t>
            </a:r>
          </a:p>
        </p:txBody>
      </p:sp>
      <p:cxnSp>
        <p:nvCxnSpPr>
          <p:cNvPr id="69" name="Connecteur droit 68"/>
          <p:cNvCxnSpPr/>
          <p:nvPr/>
        </p:nvCxnSpPr>
        <p:spPr>
          <a:xfrm>
            <a:off x="8072403" y="3604442"/>
            <a:ext cx="392587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8464988" y="2816585"/>
            <a:ext cx="0" cy="14497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7723986" y="4178600"/>
            <a:ext cx="741008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975391" y="4178595"/>
            <a:ext cx="1547395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1226016" y="2736760"/>
            <a:ext cx="569251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1000" b="1">
                <a:solidFill>
                  <a:srgbClr val="000000"/>
                </a:solidFill>
              </a:rPr>
              <a:t>Tstart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8303211" y="2810992"/>
            <a:ext cx="569251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1000" b="1">
                <a:solidFill>
                  <a:srgbClr val="000000"/>
                </a:solidFill>
              </a:rPr>
              <a:t>Tend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716330" y="1868179"/>
            <a:ext cx="2463106" cy="232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rgbClr val="000000"/>
                </a:solidFill>
              </a:rPr>
              <a:t>Tiling </a:t>
            </a:r>
            <a:r>
              <a:rPr lang="fr-FR" sz="1000" b="1" dirty="0" err="1">
                <a:solidFill>
                  <a:srgbClr val="000000"/>
                </a:solidFill>
              </a:rPr>
              <a:t>sequence</a:t>
            </a:r>
            <a:r>
              <a:rPr lang="fr-FR" sz="1000" b="1" dirty="0">
                <a:solidFill>
                  <a:srgbClr val="000000"/>
                </a:solidFill>
              </a:rPr>
              <a:t> </a:t>
            </a:r>
            <a:r>
              <a:rPr lang="fr-FR" sz="1000" b="1" dirty="0" err="1">
                <a:solidFill>
                  <a:srgbClr val="000000"/>
                </a:solidFill>
              </a:rPr>
              <a:t>after</a:t>
            </a:r>
            <a:r>
              <a:rPr lang="fr-FR" sz="1000" b="1" dirty="0">
                <a:solidFill>
                  <a:srgbClr val="000000"/>
                </a:solidFill>
              </a:rPr>
              <a:t> S-band 2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01320" y="3491967"/>
            <a:ext cx="1099243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rgbClr val="F96A1B"/>
                </a:solidFill>
              </a:rPr>
              <a:t>Available slots for observing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01319" y="4150893"/>
            <a:ext cx="1099243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b="1">
                <a:solidFill>
                  <a:srgbClr val="00B0F0"/>
                </a:solidFill>
              </a:rPr>
              <a:t>Pointings programming</a:t>
            </a:r>
          </a:p>
        </p:txBody>
      </p:sp>
      <p:sp>
        <p:nvSpPr>
          <p:cNvPr id="78" name="Accolade fermante 77"/>
          <p:cNvSpPr/>
          <p:nvPr/>
        </p:nvSpPr>
        <p:spPr>
          <a:xfrm rot="16200000">
            <a:off x="5264594" y="-60112"/>
            <a:ext cx="328746" cy="4815372"/>
          </a:xfrm>
          <a:prstGeom prst="rightBrace">
            <a:avLst>
              <a:gd name="adj1" fmla="val 39894"/>
              <a:gd name="adj2" fmla="val 497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094489" y="3682925"/>
            <a:ext cx="389417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rgbClr val="000000"/>
                </a:solidFill>
              </a:rPr>
              <a:t>dn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403392" y="980352"/>
            <a:ext cx="569251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1000" b="1">
                <a:solidFill>
                  <a:srgbClr val="000000"/>
                </a:solidFill>
              </a:rPr>
              <a:t>Tstart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6968512" y="978921"/>
            <a:ext cx="569251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1000" b="1">
                <a:solidFill>
                  <a:srgbClr val="000000"/>
                </a:solidFill>
              </a:rPr>
              <a:t>Tend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5475357" y="1186666"/>
            <a:ext cx="0" cy="12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7122994" y="1177026"/>
            <a:ext cx="0" cy="12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à coins arrondis 83"/>
          <p:cNvSpPr/>
          <p:nvPr/>
        </p:nvSpPr>
        <p:spPr>
          <a:xfrm>
            <a:off x="166856" y="672854"/>
            <a:ext cx="2178950" cy="1413804"/>
          </a:xfrm>
          <a:prstGeom prst="roundRect">
            <a:avLst/>
          </a:prstGeom>
          <a:noFill/>
          <a:ln w="28575">
            <a:solidFill>
              <a:srgbClr val="F43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-49817" y="454338"/>
            <a:ext cx="2612191" cy="232575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000" b="1" dirty="0">
                <a:solidFill>
                  <a:srgbClr val="F434DD"/>
                </a:solidFill>
              </a:rPr>
              <a:t>Science Center / Scenario N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596541" y="533198"/>
            <a:ext cx="1613712" cy="294131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400" b="1">
                <a:solidFill>
                  <a:srgbClr val="00B050"/>
                </a:solidFill>
              </a:rPr>
              <a:t>Mission Center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579476" y="3699723"/>
            <a:ext cx="389417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rgbClr val="000000"/>
                </a:solidFill>
              </a:rPr>
              <a:t>d2</a:t>
            </a:r>
          </a:p>
        </p:txBody>
      </p:sp>
      <p:cxnSp>
        <p:nvCxnSpPr>
          <p:cNvPr id="88" name="Connecteur droit 87"/>
          <p:cNvCxnSpPr/>
          <p:nvPr/>
        </p:nvCxnSpPr>
        <p:spPr>
          <a:xfrm>
            <a:off x="3004863" y="3620386"/>
            <a:ext cx="0" cy="661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4166163" y="3620387"/>
            <a:ext cx="0" cy="6618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3868451" y="3684188"/>
            <a:ext cx="389417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rgbClr val="000000"/>
                </a:solidFill>
              </a:rPr>
              <a:t>d4</a:t>
            </a:r>
          </a:p>
        </p:txBody>
      </p:sp>
      <p:cxnSp>
        <p:nvCxnSpPr>
          <p:cNvPr id="91" name="Connecteur droit 90"/>
          <p:cNvCxnSpPr>
            <a:endCxn id="56" idx="1"/>
          </p:cNvCxnSpPr>
          <p:nvPr/>
        </p:nvCxnSpPr>
        <p:spPr>
          <a:xfrm>
            <a:off x="4285934" y="3684187"/>
            <a:ext cx="161579" cy="126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>
            <a:stCxn id="56" idx="3"/>
          </p:cNvCxnSpPr>
          <p:nvPr/>
        </p:nvCxnSpPr>
        <p:spPr>
          <a:xfrm flipV="1">
            <a:off x="4991327" y="3699725"/>
            <a:ext cx="92509" cy="11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5283400" y="4265124"/>
            <a:ext cx="526722" cy="2171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900" dirty="0">
                <a:solidFill>
                  <a:srgbClr val="000000"/>
                </a:solidFill>
              </a:rPr>
              <a:t>Tile1</a:t>
            </a:r>
          </a:p>
        </p:txBody>
      </p:sp>
      <p:cxnSp>
        <p:nvCxnSpPr>
          <p:cNvPr id="94" name="Connecteur droit avec flèche 93"/>
          <p:cNvCxnSpPr/>
          <p:nvPr/>
        </p:nvCxnSpPr>
        <p:spPr>
          <a:xfrm>
            <a:off x="5235962" y="4178595"/>
            <a:ext cx="505501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orme libre 94"/>
          <p:cNvSpPr/>
          <p:nvPr/>
        </p:nvSpPr>
        <p:spPr>
          <a:xfrm>
            <a:off x="196294" y="614030"/>
            <a:ext cx="2443853" cy="1610833"/>
          </a:xfrm>
          <a:custGeom>
            <a:avLst/>
            <a:gdLst>
              <a:gd name="connsiteX0" fmla="*/ 2647507 w 2647507"/>
              <a:gd name="connsiteY0" fmla="*/ 0 h 2147777"/>
              <a:gd name="connsiteX1" fmla="*/ 2636875 w 2647507"/>
              <a:gd name="connsiteY1" fmla="*/ 2147777 h 2147777"/>
              <a:gd name="connsiteX2" fmla="*/ 0 w 2647507"/>
              <a:gd name="connsiteY2" fmla="*/ 2137144 h 2147777"/>
              <a:gd name="connsiteX3" fmla="*/ 0 w 2647507"/>
              <a:gd name="connsiteY3" fmla="*/ 2147777 h 21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507" h="2147777">
                <a:moveTo>
                  <a:pt x="2647507" y="0"/>
                </a:moveTo>
                <a:lnTo>
                  <a:pt x="2636875" y="2147777"/>
                </a:lnTo>
                <a:lnTo>
                  <a:pt x="0" y="2137144"/>
                </a:lnTo>
                <a:lnTo>
                  <a:pt x="0" y="21477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5250683" y="4178597"/>
            <a:ext cx="0" cy="430619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5063920" y="4610477"/>
            <a:ext cx="665985" cy="2171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rgbClr val="F96A1B">
                    <a:lumMod val="75000"/>
                  </a:srgbClr>
                </a:solidFill>
              </a:rPr>
              <a:t>Slew</a:t>
            </a:r>
            <a:r>
              <a:rPr lang="fr-FR" sz="900" dirty="0">
                <a:solidFill>
                  <a:srgbClr val="F96A1B">
                    <a:lumMod val="75000"/>
                  </a:srgbClr>
                </a:solidFill>
              </a:rPr>
              <a:t> &lt;5°</a:t>
            </a:r>
          </a:p>
        </p:txBody>
      </p:sp>
      <p:sp>
        <p:nvSpPr>
          <p:cNvPr id="98" name="Rectangle avec flèche vers le bas 97"/>
          <p:cNvSpPr/>
          <p:nvPr/>
        </p:nvSpPr>
        <p:spPr>
          <a:xfrm>
            <a:off x="2464442" y="713102"/>
            <a:ext cx="843640" cy="531629"/>
          </a:xfrm>
          <a:prstGeom prst="downArrowCallout">
            <a:avLst>
              <a:gd name="adj1" fmla="val 21641"/>
              <a:gd name="adj2" fmla="val 2668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900" dirty="0" err="1">
                <a:solidFill>
                  <a:srgbClr val="FFFFFF"/>
                </a:solidFill>
              </a:rPr>
              <a:t>ToO</a:t>
            </a:r>
            <a:r>
              <a:rPr lang="en-US" sz="900" dirty="0">
                <a:solidFill>
                  <a:srgbClr val="FFFFFF"/>
                </a:solidFill>
              </a:rPr>
              <a:t> MM alert trigger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288464" y="4554717"/>
            <a:ext cx="1373632" cy="232575"/>
          </a:xfrm>
          <a:prstGeom prst="rect">
            <a:avLst/>
          </a:prstGeom>
          <a:noFill/>
          <a:ln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000" b="1">
                <a:solidFill>
                  <a:srgbClr val="000000"/>
                </a:solidFill>
              </a:rPr>
              <a:t>(priority ranking)</a:t>
            </a:r>
            <a:endParaRPr lang="fr-FR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altLang="fr-FR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Reminders of ToO-MM scope and programming principles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Prototype for tiles sequencing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>
                <a:solidFill>
                  <a:srgbClr val="FFFF00"/>
                </a:solidFill>
              </a:rPr>
              <a:t>Examples of </a:t>
            </a:r>
            <a:r>
              <a:rPr lang="en-GB" altLang="fr-FR">
                <a:solidFill>
                  <a:srgbClr val="FFFF00"/>
                </a:solidFill>
              </a:rPr>
              <a:t>scenarios and </a:t>
            </a:r>
            <a:r>
              <a:rPr lang="en-GB" altLang="fr-FR" smtClean="0">
                <a:solidFill>
                  <a:srgbClr val="FFFF00"/>
                </a:solidFill>
              </a:rPr>
              <a:t>results</a:t>
            </a:r>
          </a:p>
          <a:p>
            <a:pPr marL="584393" lvl="1" indent="-243516">
              <a:buFont typeface="Courier New" panose="02070309020205020404" pitchFamily="49" charset="0"/>
              <a:buChar char="o"/>
            </a:pPr>
            <a:r>
              <a:rPr lang="en-GB" altLang="fr-FR" smtClean="0">
                <a:solidFill>
                  <a:srgbClr val="FFFF00"/>
                </a:solidFill>
              </a:rPr>
              <a:t>Tiles definition process</a:t>
            </a:r>
          </a:p>
          <a:p>
            <a:pPr marL="584393" lvl="1" indent="-243516">
              <a:buFont typeface="Courier New" panose="02070309020205020404" pitchFamily="49" charset="0"/>
              <a:buChar char="o"/>
            </a:pPr>
            <a:r>
              <a:rPr lang="en-GB" altLang="fr-FR" smtClean="0">
                <a:solidFill>
                  <a:srgbClr val="FFFF00"/>
                </a:solidFill>
              </a:rPr>
              <a:t>Tiles programming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Conclusion and Further Prospects</a:t>
            </a:r>
            <a:endParaRPr lang="en-GB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D:\Utilisateurs\jaubertj\Documents\PROJETS\SVOM\Divers\SVOM_2015_Illustre_A_1920x1393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3" y="2497678"/>
            <a:ext cx="3121269" cy="18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fr-FR"/>
              <a:t>SVOM Mission Planning – Status report of activities – </a:t>
            </a:r>
            <a:r>
              <a:rPr lang="fr-FR" smtClean="0"/>
              <a:t>03/05/2018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5"/>
          </p:nvPr>
        </p:nvSpPr>
        <p:spPr>
          <a:xfrm>
            <a:off x="297713" y="991093"/>
            <a:ext cx="8754542" cy="3601556"/>
          </a:xfrm>
        </p:spPr>
        <p:txBody>
          <a:bodyPr>
            <a:normAutofit/>
          </a:bodyPr>
          <a:lstStyle/>
          <a:p>
            <a:pPr marL="892886" lvl="1" indent="-243516">
              <a:buFont typeface="Wingdings" panose="05000000000000000000" pitchFamily="2" charset="2"/>
              <a:buChar char="ü"/>
            </a:pPr>
            <a:endParaRPr lang="fr-FR" sz="1400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mtClean="0"/>
              <a:t>Representative scenarios of ToO-MM requests delivered by LAL (N. Leroy / JG Ducoin) :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/>
              <a:t>2 </a:t>
            </a:r>
            <a:r>
              <a:rPr lang="fr-FR" sz="1400" smtClean="0"/>
              <a:t>scenarios :</a:t>
            </a:r>
          </a:p>
          <a:p>
            <a:pPr marL="1173733" lvl="2" indent="-285750">
              <a:buFont typeface="Arial" panose="020B0604020202020204" pitchFamily="34" charset="0"/>
              <a:buChar char="•"/>
            </a:pPr>
            <a:r>
              <a:rPr lang="fr-FR" sz="1300" smtClean="0"/>
              <a:t>GW170814 : 42 tiles / </a:t>
            </a:r>
            <a:r>
              <a:rPr lang="fr-FR" sz="1300"/>
              <a:t>10 mn obs per </a:t>
            </a:r>
            <a:r>
              <a:rPr lang="fr-FR" sz="1300" smtClean="0"/>
              <a:t>tile</a:t>
            </a:r>
          </a:p>
          <a:p>
            <a:pPr marL="1173733" lvl="2" indent="-285750">
              <a:buFont typeface="Arial" panose="020B0604020202020204" pitchFamily="34" charset="0"/>
              <a:buChar char="•"/>
            </a:pPr>
            <a:r>
              <a:rPr lang="fr-FR" sz="1300" smtClean="0"/>
              <a:t>GW170817 </a:t>
            </a:r>
            <a:r>
              <a:rPr lang="fr-FR" sz="1300"/>
              <a:t>: </a:t>
            </a:r>
            <a:r>
              <a:rPr lang="fr-FR" sz="1300" smtClean="0"/>
              <a:t>36 </a:t>
            </a:r>
            <a:r>
              <a:rPr lang="fr-FR" sz="1300"/>
              <a:t>tiles / 10 mn obs per tile</a:t>
            </a:r>
            <a:endParaRPr lang="fr-FR" sz="1300" smtClean="0"/>
          </a:p>
          <a:p>
            <a:pPr marL="892886" lvl="1" indent="-243516">
              <a:buFont typeface="Wingdings" panose="05000000000000000000" pitchFamily="2" charset="2"/>
              <a:buChar char="ü"/>
            </a:pPr>
            <a:endParaRPr lang="fr-FR" sz="1400" smtClean="0"/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~ 3500 </a:t>
            </a:r>
            <a:r>
              <a:rPr lang="fr-FR" sz="1400"/>
              <a:t>useful </a:t>
            </a:r>
            <a:r>
              <a:rPr lang="fr-FR" sz="1400" smtClean="0"/>
              <a:t>passes over 1 year (when Sun constraint ok)</a:t>
            </a:r>
            <a:endParaRPr lang="fr-FR" sz="1400"/>
          </a:p>
          <a:p>
            <a:pPr>
              <a:buClr>
                <a:srgbClr val="00B0F0"/>
              </a:buClr>
            </a:pPr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172" y="255970"/>
            <a:ext cx="8228763" cy="492443"/>
          </a:xfrm>
        </p:spPr>
        <p:txBody>
          <a:bodyPr>
            <a:spAutoFit/>
          </a:bodyPr>
          <a:lstStyle/>
          <a:p>
            <a:pPr lvl="0"/>
            <a:r>
              <a:rPr lang="fr-FR" sz="3200"/>
              <a:t>Scheduling by probability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470336" y="855679"/>
            <a:ext cx="8228763" cy="1090042"/>
          </a:xfrm>
        </p:spPr>
        <p:txBody>
          <a:bodyPr anchor="t">
            <a:spAutoFit/>
          </a:bodyPr>
          <a:lstStyle/>
          <a:p>
            <a:pPr lvl="0" algn="ctr"/>
            <a:r>
              <a:rPr lang="fr-FR" sz="1500"/>
              <a:t> Prioritizing tiles by probability inside each </a:t>
            </a:r>
            <a:r>
              <a:rPr lang="fr-FR" sz="1500" smtClean="0"/>
              <a:t>tile - Improve </a:t>
            </a:r>
            <a:r>
              <a:rPr lang="fr-FR" sz="1500"/>
              <a:t>search with 3 tiles per orbit</a:t>
            </a:r>
          </a:p>
          <a:p>
            <a:pPr lvl="0" algn="ctr"/>
            <a:r>
              <a:rPr lang="fr-FR" sz="1500" u="sng"/>
              <a:t>BBH Exemple : 170814</a:t>
            </a:r>
          </a:p>
          <a:p>
            <a:pPr lvl="0" algn="ctr">
              <a:lnSpc>
                <a:spcPct val="150000"/>
              </a:lnSpc>
            </a:pPr>
            <a:r>
              <a:rPr lang="fr-FR" sz="1500"/>
              <a:t>Probability performed for 42 tiles : 48,96 %</a:t>
            </a:r>
            <a:endParaRPr lang="fr-FR" sz="16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050" y="2099145"/>
            <a:ext cx="5630053" cy="296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55540" y="2035534"/>
            <a:ext cx="4588460" cy="2863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497" y="388172"/>
            <a:ext cx="8228763" cy="492443"/>
          </a:xfrm>
        </p:spPr>
        <p:txBody>
          <a:bodyPr>
            <a:spAutoFit/>
          </a:bodyPr>
          <a:lstStyle/>
          <a:p>
            <a:pPr lvl="0"/>
            <a:r>
              <a:rPr lang="fr-FR" sz="3200"/>
              <a:t>Scheduling by probability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497" y="1006369"/>
            <a:ext cx="8228763" cy="10387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spAutoFit/>
          </a:bodyPr>
          <a:lstStyle/>
          <a:p>
            <a:pPr algn="ctr" defTabSz="740500" hangingPunct="0"/>
            <a:r>
              <a:rPr lang="fr-FR" sz="150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rPr>
              <a:t> Prioritizing tiles by probability inside each tile</a:t>
            </a:r>
          </a:p>
          <a:p>
            <a:pPr defTabSz="740500" hangingPunct="0"/>
            <a:endParaRPr lang="fr-FR" sz="1500">
              <a:solidFill>
                <a:prstClr val="black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ctr" defTabSz="740500" hangingPunct="0"/>
            <a:r>
              <a:rPr lang="fr-FR" sz="1500" u="sng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rPr>
              <a:t>BNS Exemple : 170817</a:t>
            </a:r>
          </a:p>
          <a:p>
            <a:pPr algn="ctr" defTabSz="740500" hangingPunct="0">
              <a:lnSpc>
                <a:spcPct val="150000"/>
              </a:lnSpc>
            </a:pPr>
            <a:r>
              <a:rPr lang="fr-FR" sz="150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Noto Sans CJK SC Regular" pitchFamily="2"/>
                <a:cs typeface="FreeSans" pitchFamily="2"/>
              </a:rPr>
              <a:t>Probability performed for 42 tiles : 90,27 %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" y="2218414"/>
            <a:ext cx="5294631" cy="292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0818" y="2045116"/>
            <a:ext cx="4473182" cy="2969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8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2743030" y="1126719"/>
            <a:ext cx="3787994" cy="4898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CC3300"/>
            </a:solidFill>
            <a:prstDash val="solid"/>
          </a:ln>
        </p:spPr>
        <p:txBody>
          <a:bodyPr vert="horz" wrap="none" lIns="72884" tIns="36442" rIns="72884" bIns="36442" anchor="ctr" anchorCtr="0" compatLnSpc="0">
            <a:noAutofit/>
          </a:bodyPr>
          <a:lstStyle/>
          <a:p>
            <a:pPr defTabSz="740500" hangingPunct="0"/>
            <a:endParaRPr lang="fr-FR" sz="1500">
              <a:solidFill>
                <a:prstClr val="black"/>
              </a:solidFill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/>
              <a:t>Galaxies targeting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392187" y="1866682"/>
            <a:ext cx="8228763" cy="2983113"/>
          </a:xfrm>
        </p:spPr>
        <p:txBody>
          <a:bodyPr/>
          <a:lstStyle/>
          <a:p>
            <a:pPr lvl="0"/>
            <a:endParaRPr lang="fr-FR" sz="1600"/>
          </a:p>
          <a:p>
            <a:pPr marL="285750" lvl="0" indent="-285750">
              <a:buSzPct val="45000"/>
              <a:buFont typeface="Wingdings" panose="05000000000000000000" pitchFamily="2" charset="2"/>
              <a:buChar char="Ø"/>
            </a:pPr>
            <a:r>
              <a:rPr lang="fr-FR" sz="1600"/>
              <a:t>C</a:t>
            </a:r>
            <a:r>
              <a:rPr lang="fr-FR" sz="1600" smtClean="0"/>
              <a:t>atalog </a:t>
            </a:r>
            <a:r>
              <a:rPr lang="fr-FR" sz="1600"/>
              <a:t>selection </a:t>
            </a:r>
            <a:r>
              <a:rPr lang="fr-FR" sz="1600">
                <a:latin typeface="Liberation Sans" pitchFamily="34"/>
              </a:rPr>
              <a:t>→</a:t>
            </a:r>
            <a:r>
              <a:rPr lang="fr-FR" sz="1600"/>
              <a:t> First example with GLADE</a:t>
            </a:r>
          </a:p>
          <a:p>
            <a:pPr lvl="1">
              <a:buSzPct val="45000"/>
              <a:buFont typeface="Wingdings" panose="05000000000000000000" pitchFamily="2" charset="2"/>
              <a:buChar char="ü"/>
            </a:pPr>
            <a:r>
              <a:rPr lang="fr-FR" sz="1200"/>
              <a:t>constructed from four existing galaxies </a:t>
            </a:r>
            <a:r>
              <a:rPr lang="fr-FR" sz="1200" smtClean="0"/>
              <a:t>catalogs : </a:t>
            </a:r>
            <a:r>
              <a:rPr lang="fr-FR" sz="1200"/>
              <a:t>GWGC, 2MPZ, 2MASS XSC and </a:t>
            </a:r>
            <a:r>
              <a:rPr lang="fr-FR" sz="1200" smtClean="0"/>
              <a:t>HyperLEDA.</a:t>
            </a:r>
          </a:p>
          <a:p>
            <a:pPr lvl="1">
              <a:buSzPct val="45000"/>
              <a:buFont typeface="Wingdings" panose="05000000000000000000" pitchFamily="2" charset="2"/>
              <a:buChar char="ü"/>
            </a:pPr>
            <a:r>
              <a:rPr lang="fr-FR" sz="1200" smtClean="0"/>
              <a:t>GLADE </a:t>
            </a:r>
            <a:r>
              <a:rPr lang="fr-FR" sz="1200"/>
              <a:t>contains 3,262,883 objects. </a:t>
            </a:r>
            <a:r>
              <a:rPr lang="fr-FR" sz="1100"/>
              <a:t>(http://aquarius.elte.hu/glade/</a:t>
            </a:r>
            <a:r>
              <a:rPr lang="fr-FR" sz="1100">
                <a:solidFill>
                  <a:srgbClr val="000000"/>
                </a:solidFill>
              </a:rPr>
              <a:t>)</a:t>
            </a:r>
          </a:p>
          <a:p>
            <a:pPr marL="285750" lvl="0" indent="-285750">
              <a:buSzPct val="45000"/>
              <a:buFont typeface="Wingdings" panose="05000000000000000000" pitchFamily="2" charset="2"/>
              <a:buChar char="Ø"/>
            </a:pPr>
            <a:r>
              <a:rPr lang="fr-FR" sz="1600"/>
              <a:t>Selection of galaxies inside the 3D volume RA, Dec, distance (using 3 sigma error for the latest)</a:t>
            </a:r>
          </a:p>
          <a:p>
            <a:pPr marL="285750" lvl="0" indent="-285750">
              <a:buSzPct val="45000"/>
              <a:buFont typeface="Wingdings" panose="05000000000000000000" pitchFamily="2" charset="2"/>
              <a:buChar char="Ø"/>
            </a:pPr>
            <a:r>
              <a:rPr lang="fr-FR" sz="1600"/>
              <a:t>Priorisation of tiles using the number of galaxies inside each of them</a:t>
            </a:r>
          </a:p>
          <a:p>
            <a:pPr lvl="0">
              <a:buSzPct val="45000"/>
              <a:buFont typeface="StarSymbol"/>
              <a:buChar char="●"/>
            </a:pPr>
            <a:endParaRPr lang="fr-FR" sz="1600"/>
          </a:p>
        </p:txBody>
      </p:sp>
      <p:sp>
        <p:nvSpPr>
          <p:cNvPr id="5" name="ZoneTexte 4"/>
          <p:cNvSpPr txBox="1"/>
          <p:nvPr/>
        </p:nvSpPr>
        <p:spPr>
          <a:xfrm>
            <a:off x="3011757" y="1126719"/>
            <a:ext cx="3250542" cy="515896"/>
          </a:xfrm>
          <a:prstGeom prst="rect">
            <a:avLst/>
          </a:prstGeom>
          <a:noFill/>
          <a:ln>
            <a:noFill/>
          </a:ln>
        </p:spPr>
        <p:txBody>
          <a:bodyPr vert="horz" wrap="none" lIns="72884" tIns="36442" rIns="72884" bIns="36442" anchorCtr="0" compatLnSpc="0">
            <a:spAutoFit/>
          </a:bodyPr>
          <a:lstStyle/>
          <a:p>
            <a:pPr algn="ctr" defTabSz="740500" hangingPunct="0"/>
            <a:r>
              <a:rPr lang="fr-FR" sz="1500" u="sng">
                <a:solidFill>
                  <a:srgbClr val="CC3300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Hypothesis</a:t>
            </a:r>
          </a:p>
          <a:p>
            <a:pPr algn="ctr" defTabSz="740500" hangingPunct="0"/>
            <a:r>
              <a:rPr lang="fr-FR" sz="1500">
                <a:solidFill>
                  <a:srgbClr val="CC3300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Researched events </a:t>
            </a:r>
            <a:r>
              <a:rPr lang="fr-FR" sz="1500" smtClean="0">
                <a:solidFill>
                  <a:srgbClr val="CC3300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happened </a:t>
            </a:r>
            <a:r>
              <a:rPr lang="fr-FR" sz="1500">
                <a:solidFill>
                  <a:srgbClr val="CC3300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in a galaxy</a:t>
            </a:r>
          </a:p>
        </p:txBody>
      </p:sp>
    </p:spTree>
    <p:extLst>
      <p:ext uri="{BB962C8B-B14F-4D97-AF65-F5344CB8AC3E}">
        <p14:creationId xmlns:p14="http://schemas.microsoft.com/office/powerpoint/2010/main" val="40939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/>
              <a:t>Galaxies targeting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r>
              <a:rPr lang="fr-FR" sz="1900" u="sng"/>
              <a:t>BBH CASE : GW 170814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01783" y="1492660"/>
            <a:ext cx="7045015" cy="33571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85538"/>
              </p:ext>
            </p:extLst>
          </p:nvPr>
        </p:nvGraphicFramePr>
        <p:xfrm>
          <a:off x="4435546" y="2343577"/>
          <a:ext cx="4604044" cy="1601901"/>
        </p:xfrm>
        <a:graphic>
          <a:graphicData uri="http://schemas.openxmlformats.org/drawingml/2006/table">
            <a:tbl>
              <a:tblPr firstRow="1" bandRow="1"/>
              <a:tblGrid>
                <a:gridCol w="1150766">
                  <a:extLst>
                    <a:ext uri="{9D8B030D-6E8A-4147-A177-3AD203B41FA5}">
                      <a16:colId xmlns:a16="http://schemas.microsoft.com/office/drawing/2014/main" xmlns="" val="2542702845"/>
                    </a:ext>
                  </a:extLst>
                </a:gridCol>
                <a:gridCol w="1150766">
                  <a:extLst>
                    <a:ext uri="{9D8B030D-6E8A-4147-A177-3AD203B41FA5}">
                      <a16:colId xmlns:a16="http://schemas.microsoft.com/office/drawing/2014/main" xmlns="" val="81982882"/>
                    </a:ext>
                  </a:extLst>
                </a:gridCol>
                <a:gridCol w="1150766">
                  <a:extLst>
                    <a:ext uri="{9D8B030D-6E8A-4147-A177-3AD203B41FA5}">
                      <a16:colId xmlns:a16="http://schemas.microsoft.com/office/drawing/2014/main" xmlns="" val="1996616448"/>
                    </a:ext>
                  </a:extLst>
                </a:gridCol>
                <a:gridCol w="1151746">
                  <a:extLst>
                    <a:ext uri="{9D8B030D-6E8A-4147-A177-3AD203B41FA5}">
                      <a16:colId xmlns:a16="http://schemas.microsoft.com/office/drawing/2014/main" xmlns="" val="927611048"/>
                    </a:ext>
                  </a:extLst>
                </a:gridCol>
              </a:tblGrid>
              <a:tr h="622145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2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Galaxies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performed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Orbit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(max 14)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2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Noto Sans CJK SC Regular" pitchFamily="2"/>
                        <a:cs typeface="FreeSans" pitchFamily="2"/>
                      </a:endParaRP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Number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of tile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(max 42)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851503"/>
                  </a:ext>
                </a:extLst>
              </a:tr>
              <a:tr h="48963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50 %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1197/1218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14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42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886329"/>
                  </a:ext>
                </a:extLst>
              </a:tr>
              <a:tr h="49012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90 %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4493/9914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14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42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745402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571716" y="1821857"/>
            <a:ext cx="3437836" cy="294747"/>
          </a:xfrm>
          <a:prstGeom prst="rect">
            <a:avLst/>
          </a:prstGeom>
          <a:noFill/>
          <a:ln>
            <a:noFill/>
          </a:ln>
        </p:spPr>
        <p:txBody>
          <a:bodyPr vert="horz" wrap="none" lIns="72884" tIns="36442" rIns="72884" bIns="36442" anchorCtr="0" compatLnSpc="0">
            <a:spAutoFit/>
          </a:bodyPr>
          <a:lstStyle/>
          <a:p>
            <a:pPr defTabSz="740500" hangingPunct="0"/>
            <a:r>
              <a:rPr lang="fr-FR" sz="1500">
                <a:solidFill>
                  <a:prstClr val="black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Limitation of 14 orbits and 3 tiles per orbit</a:t>
            </a:r>
          </a:p>
        </p:txBody>
      </p:sp>
    </p:spTree>
    <p:extLst>
      <p:ext uri="{BB962C8B-B14F-4D97-AF65-F5344CB8AC3E}">
        <p14:creationId xmlns:p14="http://schemas.microsoft.com/office/powerpoint/2010/main" val="13637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/>
              <a:t>Galaxies targeting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497" y="1203877"/>
            <a:ext cx="8228763" cy="2983113"/>
          </a:xfrm>
        </p:spPr>
        <p:txBody>
          <a:bodyPr/>
          <a:lstStyle/>
          <a:p>
            <a:pPr lvl="0" algn="ctr"/>
            <a:r>
              <a:rPr lang="fr-FR" sz="1900" u="sng"/>
              <a:t>BNS CASE : GW 170817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00578" y="1613169"/>
            <a:ext cx="7409120" cy="35305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94290"/>
              </p:ext>
            </p:extLst>
          </p:nvPr>
        </p:nvGraphicFramePr>
        <p:xfrm>
          <a:off x="4435871" y="2343822"/>
          <a:ext cx="4604044" cy="1601901"/>
        </p:xfrm>
        <a:graphic>
          <a:graphicData uri="http://schemas.openxmlformats.org/drawingml/2006/table">
            <a:tbl>
              <a:tblPr firstRow="1" bandRow="1"/>
              <a:tblGrid>
                <a:gridCol w="1150766">
                  <a:extLst>
                    <a:ext uri="{9D8B030D-6E8A-4147-A177-3AD203B41FA5}">
                      <a16:colId xmlns:a16="http://schemas.microsoft.com/office/drawing/2014/main" xmlns="" val="102568455"/>
                    </a:ext>
                  </a:extLst>
                </a:gridCol>
                <a:gridCol w="1150766">
                  <a:extLst>
                    <a:ext uri="{9D8B030D-6E8A-4147-A177-3AD203B41FA5}">
                      <a16:colId xmlns:a16="http://schemas.microsoft.com/office/drawing/2014/main" xmlns="" val="2656493077"/>
                    </a:ext>
                  </a:extLst>
                </a:gridCol>
                <a:gridCol w="1150766">
                  <a:extLst>
                    <a:ext uri="{9D8B030D-6E8A-4147-A177-3AD203B41FA5}">
                      <a16:colId xmlns:a16="http://schemas.microsoft.com/office/drawing/2014/main" xmlns="" val="2956167851"/>
                    </a:ext>
                  </a:extLst>
                </a:gridCol>
                <a:gridCol w="1151746">
                  <a:extLst>
                    <a:ext uri="{9D8B030D-6E8A-4147-A177-3AD203B41FA5}">
                      <a16:colId xmlns:a16="http://schemas.microsoft.com/office/drawing/2014/main" xmlns="" val="589490569"/>
                    </a:ext>
                  </a:extLst>
                </a:gridCol>
              </a:tblGrid>
              <a:tr h="622145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200" b="0" i="0" u="none" strike="noStrike" kern="1200" cap="none">
                        <a:ln>
                          <a:noFill/>
                        </a:ln>
                        <a:latin typeface="Liberation Sans" pitchFamily="18"/>
                      </a:endParaRP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Galaxies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performed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Orbit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(max 14)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2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Noto Sans CJK SC Regular" pitchFamily="2"/>
                        <a:cs typeface="FreeSans" pitchFamily="2"/>
                      </a:endParaRP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Number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of tile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(max 42)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9658505"/>
                  </a:ext>
                </a:extLst>
              </a:tr>
              <a:tr h="48963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50 %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70/70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4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11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855299"/>
                  </a:ext>
                </a:extLst>
              </a:tr>
              <a:tr h="490123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90 %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185/185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13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2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Noto Sans CJK SC Regular" pitchFamily="2"/>
                          <a:cs typeface="FreeSans" pitchFamily="2"/>
                        </a:rPr>
                        <a:t>36</a:t>
                      </a:r>
                    </a:p>
                  </a:txBody>
                  <a:tcPr marL="82944" marR="82944" marT="31107" marB="3110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08923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571716" y="1821857"/>
            <a:ext cx="3437836" cy="294747"/>
          </a:xfrm>
          <a:prstGeom prst="rect">
            <a:avLst/>
          </a:prstGeom>
          <a:noFill/>
          <a:ln>
            <a:noFill/>
          </a:ln>
        </p:spPr>
        <p:txBody>
          <a:bodyPr vert="horz" wrap="none" lIns="72884" tIns="36442" rIns="72884" bIns="36442" anchorCtr="0" compatLnSpc="0">
            <a:spAutoFit/>
          </a:bodyPr>
          <a:lstStyle/>
          <a:p>
            <a:pPr defTabSz="740500" hangingPunct="0"/>
            <a:r>
              <a:rPr lang="fr-FR" sz="1500">
                <a:solidFill>
                  <a:prstClr val="black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Limitation of 14 orbits and 3 tiles per orbit</a:t>
            </a:r>
          </a:p>
        </p:txBody>
      </p:sp>
    </p:spTree>
    <p:extLst>
      <p:ext uri="{BB962C8B-B14F-4D97-AF65-F5344CB8AC3E}">
        <p14:creationId xmlns:p14="http://schemas.microsoft.com/office/powerpoint/2010/main" val="870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sz="3200"/>
              <a:t>Galaxies targeting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300" u="sng" smtClean="0"/>
              <a:t>Ongoing</a:t>
            </a:r>
            <a:r>
              <a:rPr lang="fr-FR" sz="2300" u="sng"/>
              <a:t> :</a:t>
            </a:r>
          </a:p>
          <a:p>
            <a:pPr lvl="0"/>
            <a:r>
              <a:rPr lang="fr-FR" sz="1600"/>
              <a:t>- </a:t>
            </a:r>
            <a:r>
              <a:rPr lang="fr-FR" sz="1600" smtClean="0"/>
              <a:t>Study </a:t>
            </a:r>
            <a:r>
              <a:rPr lang="fr-FR" sz="1600"/>
              <a:t>different catalogs : completness issue, distance computation, …</a:t>
            </a:r>
          </a:p>
          <a:p>
            <a:pPr lvl="0"/>
            <a:r>
              <a:rPr lang="fr-FR" sz="1600"/>
              <a:t>- </a:t>
            </a:r>
            <a:r>
              <a:rPr lang="fr-FR" sz="1600" smtClean="0"/>
              <a:t>Include </a:t>
            </a:r>
            <a:r>
              <a:rPr lang="fr-FR" sz="1600"/>
              <a:t>type of galaxy ?</a:t>
            </a:r>
          </a:p>
          <a:p>
            <a:pPr lvl="0"/>
            <a:r>
              <a:rPr lang="fr-FR" sz="1600"/>
              <a:t>- More tests are performed with :</a:t>
            </a:r>
          </a:p>
          <a:p>
            <a:pPr lvl="0"/>
            <a:r>
              <a:rPr lang="fr-FR" sz="1600"/>
              <a:t>   </a:t>
            </a:r>
            <a:r>
              <a:rPr lang="fr-FR" sz="1600" smtClean="0"/>
              <a:t>	~</a:t>
            </a:r>
            <a:r>
              <a:rPr lang="fr-FR" sz="1600"/>
              <a:t>200 simulated 02 skymaps triple coincidence</a:t>
            </a:r>
          </a:p>
          <a:p>
            <a:pPr lvl="0"/>
            <a:r>
              <a:rPr lang="fr-FR" sz="1600"/>
              <a:t>   </a:t>
            </a:r>
            <a:r>
              <a:rPr lang="fr-FR" sz="1600" smtClean="0"/>
              <a:t>	Distance </a:t>
            </a:r>
            <a:r>
              <a:rPr lang="fr-FR" sz="1600"/>
              <a:t>between 5 and 270 Mpc</a:t>
            </a:r>
          </a:p>
          <a:p>
            <a:pPr lvl="0"/>
            <a:r>
              <a:rPr lang="fr-FR" sz="1600"/>
              <a:t>   </a:t>
            </a:r>
            <a:r>
              <a:rPr lang="fr-FR" sz="1600" smtClean="0"/>
              <a:t>	Error </a:t>
            </a:r>
            <a:r>
              <a:rPr lang="fr-FR" sz="1600"/>
              <a:t>region spanning from 1.2 and 3000 </a:t>
            </a:r>
            <a:r>
              <a:rPr lang="fr-FR" sz="1600" smtClean="0"/>
              <a:t>deg2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4430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altLang="fr-FR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Reminders of ToO-MM scope and programming principles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Prototype for tiles sequencing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Examples of scenarios and results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Conclusion and Further Prospects</a:t>
            </a:r>
            <a:endParaRPr lang="en-GB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6" name="Picture 2" descr="D:\Utilisateurs\jaubertj\Documents\PROJETS\SVOM\Divers\SVOM_2015_Illustre_A_1920x1393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3" y="2497678"/>
            <a:ext cx="3121269" cy="18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Utilisateurs\jaubertj\Documents\PROJETS\SVOM\Simulation\ToO MM\Res_14_05_2018\GW170817_tileOrd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6419" r="6392" b="6362"/>
          <a:stretch/>
        </p:blipFill>
        <p:spPr bwMode="auto">
          <a:xfrm>
            <a:off x="5602494" y="1154434"/>
            <a:ext cx="3002145" cy="37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tilisateurs\jaubertj\Documents\PROJETS\SVOM\Simulation\ToO MM\Res_14_05_2018\GW170814_tileOrd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419" r="8851" b="6362"/>
          <a:stretch/>
        </p:blipFill>
        <p:spPr bwMode="auto">
          <a:xfrm>
            <a:off x="61835" y="1326984"/>
            <a:ext cx="3830434" cy="32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1033123" y="867083"/>
            <a:ext cx="1901439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GW170814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</a:t>
            </a:r>
            <a:endParaRPr lang="fr-FR" sz="15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43727" y="844915"/>
            <a:ext cx="1901439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</a:t>
            </a:r>
            <a:endParaRPr lang="fr-FR" sz="15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4530475" y="2875164"/>
            <a:ext cx="431006" cy="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230037" y="2910023"/>
            <a:ext cx="10561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Slews &gt; 5°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3127" y="4202472"/>
            <a:ext cx="926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/>
              <a:t>7 slews &gt; 5°</a:t>
            </a:r>
            <a:br>
              <a:rPr lang="fr-FR" sz="1000" b="1" smtClean="0"/>
            </a:br>
            <a:r>
              <a:rPr lang="fr-FR" sz="1000" b="1" smtClean="0"/>
              <a:t>Max ~ 11°</a:t>
            </a:r>
            <a:endParaRPr lang="fr-FR" sz="1000" b="1"/>
          </a:p>
        </p:txBody>
      </p:sp>
      <p:sp>
        <p:nvSpPr>
          <p:cNvPr id="2" name="ZoneTexte 1"/>
          <p:cNvSpPr txBox="1"/>
          <p:nvPr/>
        </p:nvSpPr>
        <p:spPr>
          <a:xfrm>
            <a:off x="5318760" y="4602582"/>
            <a:ext cx="413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smtClean="0"/>
              <a:t>deg</a:t>
            </a:r>
            <a:endParaRPr lang="fr-FR" sz="900"/>
          </a:p>
        </p:txBody>
      </p:sp>
      <p:sp>
        <p:nvSpPr>
          <p:cNvPr id="14" name="ZoneTexte 13"/>
          <p:cNvSpPr txBox="1"/>
          <p:nvPr/>
        </p:nvSpPr>
        <p:spPr>
          <a:xfrm>
            <a:off x="0" y="4469196"/>
            <a:ext cx="413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smtClean="0"/>
              <a:t>deg</a:t>
            </a:r>
            <a:endParaRPr lang="fr-FR" sz="900"/>
          </a:p>
        </p:txBody>
      </p:sp>
      <p:sp>
        <p:nvSpPr>
          <p:cNvPr id="4" name="ZoneTexte 3"/>
          <p:cNvSpPr txBox="1"/>
          <p:nvPr/>
        </p:nvSpPr>
        <p:spPr>
          <a:xfrm>
            <a:off x="4078385" y="1577947"/>
            <a:ext cx="1335186" cy="10926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Simplified representation of tiles centered on tiles n°1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593902" y="3785939"/>
            <a:ext cx="103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/>
              <a:t>8</a:t>
            </a:r>
            <a:r>
              <a:rPr lang="fr-FR" sz="1000" b="1" smtClean="0"/>
              <a:t> slews &gt;&gt; 5°</a:t>
            </a:r>
            <a:br>
              <a:rPr lang="fr-FR" sz="1000" b="1" smtClean="0"/>
            </a:br>
            <a:r>
              <a:rPr lang="fr-FR" sz="1000" b="1" smtClean="0"/>
              <a:t>Max ~ 25°</a:t>
            </a:r>
            <a:endParaRPr lang="fr-FR" sz="1000" b="1"/>
          </a:p>
        </p:txBody>
      </p:sp>
      <p:sp>
        <p:nvSpPr>
          <p:cNvPr id="12" name="ZoneTexte 11"/>
          <p:cNvSpPr txBox="1"/>
          <p:nvPr/>
        </p:nvSpPr>
        <p:spPr>
          <a:xfrm>
            <a:off x="1454131" y="4678244"/>
            <a:ext cx="3310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smtClean="0"/>
              <a:t>Note</a:t>
            </a:r>
            <a:r>
              <a:rPr lang="fr-FR" sz="1100" smtClean="0"/>
              <a:t> : Tiling built to insert slews &gt; 5° every 3 tiles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7698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tilisateurs\jaubertj\Documents\PROJETS\SVOM\Simulation\ToO MM\Res_14_05_2018\GW170817_3tpc\GW170817_duration_3tp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6286" r="10019" b="4209"/>
          <a:stretch/>
        </p:blipFill>
        <p:spPr bwMode="auto">
          <a:xfrm>
            <a:off x="895939" y="998362"/>
            <a:ext cx="5412921" cy="37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7062975" y="1561050"/>
            <a:ext cx="1853381" cy="136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whole sequence duration for all S-band passes over 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853298" y="3096943"/>
            <a:ext cx="2063059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fr-FR" sz="1200" b="1"/>
              <a:t> T</a:t>
            </a:r>
            <a:r>
              <a:rPr lang="fr-FR" sz="1200" b="1" baseline="-25000"/>
              <a:t>0 </a:t>
            </a:r>
            <a:r>
              <a:rPr lang="fr-FR" sz="1200" b="1" smtClean="0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1200" b="1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Start S-band slot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89923" y="4611375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T</a:t>
            </a:r>
            <a:r>
              <a:rPr lang="fr-FR" sz="1050" baseline="-25000" smtClean="0"/>
              <a:t>0</a:t>
            </a:r>
            <a:r>
              <a:rPr lang="fr-FR" sz="1050" smtClean="0"/>
              <a:t> </a:t>
            </a:r>
            <a:r>
              <a:rPr lang="fr-FR" sz="1050" smtClean="0">
                <a:sym typeface="Wingdings" panose="05000000000000000000" pitchFamily="2" charset="2"/>
              </a:rPr>
              <a:t> End last tile (hours)</a:t>
            </a:r>
            <a:endParaRPr lang="fr-FR" sz="1050" baseline="-25000"/>
          </a:p>
        </p:txBody>
      </p:sp>
      <p:sp>
        <p:nvSpPr>
          <p:cNvPr id="11" name="ZoneTexte 10"/>
          <p:cNvSpPr txBox="1"/>
          <p:nvPr/>
        </p:nvSpPr>
        <p:spPr>
          <a:xfrm>
            <a:off x="6853298" y="3451286"/>
            <a:ext cx="2063058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Min = 18 h</a:t>
            </a:r>
          </a:p>
          <a:p>
            <a:r>
              <a:rPr lang="fr-FR" smtClean="0"/>
              <a:t>Max = </a:t>
            </a:r>
            <a:r>
              <a:rPr lang="fr-FR" smtClean="0">
                <a:solidFill>
                  <a:srgbClr val="FF0000"/>
                </a:solidFill>
              </a:rPr>
              <a:t>25</a:t>
            </a:r>
            <a:r>
              <a:rPr lang="fr-FR" smtClean="0"/>
              <a:t> h / 79 h (Moon)</a:t>
            </a:r>
          </a:p>
          <a:p>
            <a:r>
              <a:rPr lang="fr-FR" smtClean="0"/>
              <a:t>Aver. = 22 h</a:t>
            </a:r>
            <a:endParaRPr lang="fr-FR"/>
          </a:p>
        </p:txBody>
      </p:sp>
      <p:sp>
        <p:nvSpPr>
          <p:cNvPr id="2" name="Accolade fermante 1"/>
          <p:cNvSpPr/>
          <p:nvPr/>
        </p:nvSpPr>
        <p:spPr>
          <a:xfrm rot="16200000">
            <a:off x="3929129" y="2333253"/>
            <a:ext cx="263769" cy="3585883"/>
          </a:xfrm>
          <a:prstGeom prst="rightBrace">
            <a:avLst>
              <a:gd name="adj1" fmla="val 88333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77660" y="3651341"/>
            <a:ext cx="15446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Moon disturbance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878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Utilisateurs\jaubertj\Documents\PROJETS\SVOM\Simulation\ToO MM\Res_14_05_2018\GW170817_3tpc\GW170817_planning_3tp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10064" r="11626" b="5614"/>
          <a:stretch/>
        </p:blipFill>
        <p:spPr bwMode="auto">
          <a:xfrm>
            <a:off x="588397" y="1025426"/>
            <a:ext cx="7895645" cy="37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1" name="Picture 2" descr="D:\Utilisateurs\jaubertj\Documents\PROJETS\SVOM\Simulation\ToO MM\Res_14_05_2018\GW170817\GW170817_visi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48184" r="86454" b="6059"/>
          <a:stretch/>
        </p:blipFill>
        <p:spPr bwMode="auto">
          <a:xfrm>
            <a:off x="2088775" y="1143532"/>
            <a:ext cx="896472" cy="3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Utilisateurs\jaubertj\Documents\PROJETS\SVOM\Simulation\ToO MM\Res_14_05_2018\GW170817_3tpc\GW170817_planning_3tp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8" t="48269" r="47905" b="5613"/>
          <a:stretch/>
        </p:blipFill>
        <p:spPr bwMode="auto">
          <a:xfrm>
            <a:off x="3293458" y="1183992"/>
            <a:ext cx="2643538" cy="36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tilisateurs\jaubertj\Documents\PROJETS\SVOM\Simulation\ToO MM\Res_14_05_2018\GW170817_3tpc\GW170817_tileOrbit_3tp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7130" r="11005" b="4824"/>
          <a:stretch/>
        </p:blipFill>
        <p:spPr bwMode="auto">
          <a:xfrm>
            <a:off x="1224501" y="1083792"/>
            <a:ext cx="4937760" cy="33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427665" y="3576112"/>
            <a:ext cx="2678997" cy="27874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FR" b="1" smtClean="0"/>
              <a:t>Most of orbits with 3 tiles</a:t>
            </a:r>
            <a:endParaRPr lang="fr-FR" b="1"/>
          </a:p>
        </p:txBody>
      </p:sp>
      <p:sp>
        <p:nvSpPr>
          <p:cNvPr id="14" name="ZoneTexte 13"/>
          <p:cNvSpPr txBox="1"/>
          <p:nvPr/>
        </p:nvSpPr>
        <p:spPr>
          <a:xfrm>
            <a:off x="2961236" y="4336327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Nb tiles / orbit</a:t>
            </a:r>
            <a:endParaRPr lang="fr-FR" sz="1050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7062975" y="1561050"/>
            <a:ext cx="1853381" cy="174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</a:t>
            </a:r>
            <a:r>
              <a:rPr lang="fr-FR" sz="1200" b="1" smtClean="0">
                <a:solidFill>
                  <a:srgbClr val="000000"/>
                </a:solidFill>
              </a:rPr>
              <a:t>numbers of tiles per orbit over all sequences for all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S-band passes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over </a:t>
            </a:r>
            <a:r>
              <a:rPr lang="fr-FR" sz="1200" b="1">
                <a:solidFill>
                  <a:srgbClr val="000000"/>
                </a:solidFill>
              </a:rPr>
              <a:t>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68791" y="4317405"/>
            <a:ext cx="2227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Orbits begin/end at subsolar point</a:t>
            </a:r>
            <a:endParaRPr lang="fr-FR" sz="1050"/>
          </a:p>
        </p:txBody>
      </p:sp>
      <p:sp>
        <p:nvSpPr>
          <p:cNvPr id="15" name="ZoneTexte 14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456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tilisateurs\jaubertj\Documents\PROJETS\SVOM\Simulation\ToO MM\Res_14_05_2018\GW170817\GW170817_durat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6541" r="9960" b="4529"/>
          <a:stretch/>
        </p:blipFill>
        <p:spPr bwMode="auto">
          <a:xfrm>
            <a:off x="961673" y="1010088"/>
            <a:ext cx="5421197" cy="37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306276" y="648205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7062975" y="1561050"/>
            <a:ext cx="1853381" cy="136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whole sequence duration for all S-band passes over 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853298" y="3096943"/>
            <a:ext cx="2063059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fr-FR" sz="1200" b="1"/>
              <a:t> T</a:t>
            </a:r>
            <a:r>
              <a:rPr lang="fr-FR" sz="1200" b="1" baseline="-25000"/>
              <a:t>0 </a:t>
            </a:r>
            <a:r>
              <a:rPr lang="fr-FR" sz="1200" b="1" smtClean="0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1200" b="1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Start S-band slot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69436" y="4576778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T</a:t>
            </a:r>
            <a:r>
              <a:rPr lang="fr-FR" sz="1050" baseline="-25000" smtClean="0"/>
              <a:t>0</a:t>
            </a:r>
            <a:r>
              <a:rPr lang="fr-FR" sz="1050" smtClean="0"/>
              <a:t> </a:t>
            </a:r>
            <a:r>
              <a:rPr lang="fr-FR" sz="1050" smtClean="0">
                <a:sym typeface="Wingdings" panose="05000000000000000000" pitchFamily="2" charset="2"/>
              </a:rPr>
              <a:t> End last tile (hours)</a:t>
            </a:r>
            <a:endParaRPr lang="fr-FR" sz="1050" baseline="-25000"/>
          </a:p>
        </p:txBody>
      </p:sp>
      <p:sp>
        <p:nvSpPr>
          <p:cNvPr id="11" name="ZoneTexte 10"/>
          <p:cNvSpPr txBox="1"/>
          <p:nvPr/>
        </p:nvSpPr>
        <p:spPr>
          <a:xfrm>
            <a:off x="6853298" y="3409141"/>
            <a:ext cx="2063058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Min = 12 h</a:t>
            </a:r>
          </a:p>
          <a:p>
            <a:r>
              <a:rPr lang="fr-FR" smtClean="0"/>
              <a:t>Max = 21 h / 75 h (Moon)</a:t>
            </a:r>
          </a:p>
          <a:p>
            <a:r>
              <a:rPr lang="fr-FR" smtClean="0"/>
              <a:t>Aver. = 15 h</a:t>
            </a:r>
            <a:endParaRPr lang="fr-FR"/>
          </a:p>
        </p:txBody>
      </p:sp>
      <p:sp>
        <p:nvSpPr>
          <p:cNvPr id="2" name="Accolade fermante 1"/>
          <p:cNvSpPr/>
          <p:nvPr/>
        </p:nvSpPr>
        <p:spPr>
          <a:xfrm rot="16200000">
            <a:off x="3929129" y="2285547"/>
            <a:ext cx="263769" cy="3585883"/>
          </a:xfrm>
          <a:prstGeom prst="rightBrace">
            <a:avLst>
              <a:gd name="adj1" fmla="val 88333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77660" y="3603635"/>
            <a:ext cx="15446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Moon disturbance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  <p:sp>
        <p:nvSpPr>
          <p:cNvPr id="14" name="ZoneTexte 13"/>
          <p:cNvSpPr txBox="1"/>
          <p:nvPr/>
        </p:nvSpPr>
        <p:spPr>
          <a:xfrm>
            <a:off x="6855479" y="4172794"/>
            <a:ext cx="2063058" cy="6001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smtClean="0"/>
              <a:t>Min = 18 h</a:t>
            </a:r>
          </a:p>
          <a:p>
            <a:r>
              <a:rPr lang="fr-FR" sz="1100" smtClean="0"/>
              <a:t>Max = 25 h / 79 h (Moon)</a:t>
            </a:r>
          </a:p>
          <a:p>
            <a:r>
              <a:rPr lang="fr-FR" sz="1100" smtClean="0"/>
              <a:t>Aver. = 22 h</a:t>
            </a:r>
            <a:endParaRPr lang="fr-FR" sz="1100"/>
          </a:p>
        </p:txBody>
      </p:sp>
      <p:sp>
        <p:nvSpPr>
          <p:cNvPr id="16" name="ZoneTexte 15"/>
          <p:cNvSpPr txBox="1"/>
          <p:nvPr/>
        </p:nvSpPr>
        <p:spPr>
          <a:xfrm>
            <a:off x="7133573" y="4730382"/>
            <a:ext cx="1252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smtClean="0"/>
              <a:t>Limited 3 tiles / orb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4296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06276" y="648205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Utilisateurs\jaubertj\Documents\PROJETS\SVOM\Simulation\ToO MM\Res_14_05_2018\GW170817_nolimit\GW170817_plann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0462" r="11729" b="5813"/>
          <a:stretch/>
        </p:blipFill>
        <p:spPr bwMode="auto">
          <a:xfrm>
            <a:off x="667659" y="1020536"/>
            <a:ext cx="7936980" cy="37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06276" y="648205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tilisateurs\jaubertj\Documents\PROJETS\SVOM\Simulation\ToO MM\Res_14_05_2018\GW170817\GW170817_visi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48184" r="86454" b="6059"/>
          <a:stretch/>
        </p:blipFill>
        <p:spPr bwMode="auto">
          <a:xfrm>
            <a:off x="2088775" y="1200176"/>
            <a:ext cx="896472" cy="3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tilisateurs\jaubertj\Documents\PROJETS\SVOM\Simulation\ToO MM\Res_14_05_2018\GW170817_nolimit\GW170817_planni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7" t="48171" r="38958" b="5813"/>
          <a:stretch/>
        </p:blipFill>
        <p:spPr bwMode="auto">
          <a:xfrm>
            <a:off x="3713417" y="1200176"/>
            <a:ext cx="2181197" cy="3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427665" y="3576112"/>
            <a:ext cx="2678997" cy="4787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FR" b="1" smtClean="0"/>
              <a:t>Up to 5 tiles / orbit useful</a:t>
            </a:r>
            <a:br>
              <a:rPr lang="fr-FR" b="1" smtClean="0"/>
            </a:br>
            <a:r>
              <a:rPr lang="fr-FR" b="1" smtClean="0"/>
              <a:t>if feasible</a:t>
            </a:r>
            <a:endParaRPr lang="fr-FR" b="1"/>
          </a:p>
        </p:txBody>
      </p:sp>
      <p:pic>
        <p:nvPicPr>
          <p:cNvPr id="4098" name="Picture 2" descr="D:\Utilisateurs\jaubertj\Documents\PROJETS\SVOM\Simulation\ToO MM\Res_14_05_2018\GW170817\GW170817_tileOrbi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6960" r="11071" b="4644"/>
          <a:stretch/>
        </p:blipFill>
        <p:spPr bwMode="auto">
          <a:xfrm>
            <a:off x="1503960" y="1103751"/>
            <a:ext cx="4762340" cy="33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306276" y="648205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GW170817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tiles,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tile, </a:t>
            </a:r>
            <a:r>
              <a:rPr lang="fr-FR" sz="1500" ker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48701" y="4309711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Nb tiles / orbit</a:t>
            </a:r>
            <a:endParaRPr lang="fr-FR" sz="1050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7062975" y="1561050"/>
            <a:ext cx="1853381" cy="174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</a:t>
            </a:r>
            <a:r>
              <a:rPr lang="fr-FR" sz="1200" b="1" smtClean="0">
                <a:solidFill>
                  <a:srgbClr val="000000"/>
                </a:solidFill>
              </a:rPr>
              <a:t>numbers of tiles per orbit over all sequences for all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S-band passes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over </a:t>
            </a:r>
            <a:r>
              <a:rPr lang="fr-FR" sz="1200" b="1">
                <a:solidFill>
                  <a:srgbClr val="000000"/>
                </a:solidFill>
              </a:rPr>
              <a:t>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68791" y="4317405"/>
            <a:ext cx="2227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Orbits begin/end at subsolar point</a:t>
            </a:r>
            <a:endParaRPr lang="fr-FR" sz="1050"/>
          </a:p>
        </p:txBody>
      </p:sp>
      <p:sp>
        <p:nvSpPr>
          <p:cNvPr id="11" name="ZoneTexte 10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14235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tilisateurs\jaubertj\Documents\PROJETS\SVOM\Simulation\ToO MM\Res_14_05_2018\GW170814_3tpc\GW170814_duration_3tp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6667" r="10900" b="3472"/>
          <a:stretch/>
        </p:blipFill>
        <p:spPr bwMode="auto">
          <a:xfrm>
            <a:off x="1129689" y="1063258"/>
            <a:ext cx="5195087" cy="36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GW170814 : 42 tiles, 10 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7062975" y="1561050"/>
            <a:ext cx="1853381" cy="136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whole sequence duration for all S-band passes over 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853298" y="3096943"/>
            <a:ext cx="2063059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fr-FR" sz="1200" b="1"/>
              <a:t> T</a:t>
            </a:r>
            <a:r>
              <a:rPr lang="fr-FR" sz="1200" b="1" baseline="-25000"/>
              <a:t>0 </a:t>
            </a:r>
            <a:r>
              <a:rPr lang="fr-FR" sz="1200" b="1" smtClean="0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1200" b="1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Start S-band slot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76040" y="4572227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T</a:t>
            </a:r>
            <a:r>
              <a:rPr lang="fr-FR" sz="1050" baseline="-25000" smtClean="0"/>
              <a:t>0</a:t>
            </a:r>
            <a:r>
              <a:rPr lang="fr-FR" sz="1050" smtClean="0"/>
              <a:t> </a:t>
            </a:r>
            <a:r>
              <a:rPr lang="fr-FR" sz="1050" smtClean="0">
                <a:sym typeface="Wingdings" panose="05000000000000000000" pitchFamily="2" charset="2"/>
              </a:rPr>
              <a:t> End last tile (hours)</a:t>
            </a:r>
            <a:endParaRPr lang="fr-FR" sz="1050" baseline="-25000"/>
          </a:p>
        </p:txBody>
      </p:sp>
      <p:sp>
        <p:nvSpPr>
          <p:cNvPr id="11" name="ZoneTexte 10"/>
          <p:cNvSpPr txBox="1"/>
          <p:nvPr/>
        </p:nvSpPr>
        <p:spPr>
          <a:xfrm>
            <a:off x="6919713" y="3596943"/>
            <a:ext cx="1069952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Min = 22 h</a:t>
            </a:r>
          </a:p>
          <a:p>
            <a:r>
              <a:rPr lang="fr-FR" smtClean="0"/>
              <a:t>Max = </a:t>
            </a:r>
            <a:r>
              <a:rPr lang="fr-FR" smtClean="0">
                <a:solidFill>
                  <a:srgbClr val="FF0000"/>
                </a:solidFill>
              </a:rPr>
              <a:t>29 </a:t>
            </a:r>
            <a:r>
              <a:rPr lang="fr-FR" smtClean="0"/>
              <a:t>h</a:t>
            </a:r>
          </a:p>
          <a:p>
            <a:r>
              <a:rPr lang="fr-FR" smtClean="0"/>
              <a:t>Aver. = 25 h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10034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ToO-Multi Messengers scope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/>
              <a:t>SVOM Tiles Programming – Principles and Simulation Overview</a:t>
            </a:r>
            <a:endParaRPr lang="fr-FR" sz="1200"/>
          </a:p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52" y="892206"/>
            <a:ext cx="8436985" cy="3916843"/>
          </a:xfrm>
        </p:spPr>
        <p:txBody>
          <a:bodyPr>
            <a:normAutofit/>
          </a:bodyPr>
          <a:lstStyle/>
          <a:p>
            <a:pPr lvl="1"/>
            <a:r>
              <a:rPr lang="fr-FR" altLang="fr-FR" sz="2200" smtClean="0"/>
              <a:t>Definition for the system</a:t>
            </a:r>
            <a:r>
              <a:rPr lang="fr-FR" altLang="fr-FR" sz="2000" smtClean="0"/>
              <a:t> </a:t>
            </a:r>
            <a:r>
              <a:rPr lang="fr-FR" altLang="fr-FR" sz="2000"/>
              <a:t>:</a:t>
            </a:r>
            <a:endParaRPr lang="en-GB" altLang="fr-FR" sz="2000"/>
          </a:p>
          <a:p>
            <a:pPr lvl="2"/>
            <a:r>
              <a:rPr lang="fr-FR" altLang="fr-FR" sz="1600" smtClean="0"/>
              <a:t>Like all Target of Opportunity, unplanned observation requests decided from ground</a:t>
            </a:r>
          </a:p>
          <a:p>
            <a:pPr lvl="2"/>
            <a:r>
              <a:rPr lang="fr-FR" altLang="fr-FR" sz="1600" smtClean="0"/>
              <a:t>Supplement ToO-Exceptional subset</a:t>
            </a:r>
          </a:p>
          <a:p>
            <a:pPr lvl="2"/>
            <a:r>
              <a:rPr lang="fr-FR" altLang="fr-FR" sz="1600" smtClean="0"/>
              <a:t>To be performed within short delays / as soon as possible</a:t>
            </a:r>
          </a:p>
          <a:p>
            <a:pPr lvl="2"/>
            <a:r>
              <a:rPr lang="fr-FR" altLang="fr-FR" sz="1600" smtClean="0"/>
              <a:t>Need a tiling of a sky area (e g, error box linked to GW detection), with for each tile 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400" smtClean="0"/>
              <a:t>Pointing direction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400" smtClean="0"/>
              <a:t>Effective observing duration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400" smtClean="0"/>
              <a:t>Priority</a:t>
            </a:r>
            <a:endParaRPr lang="fr-FR" altLang="fr-FR" sz="1400"/>
          </a:p>
          <a:p>
            <a:pPr marL="124421" lvl="1" indent="0">
              <a:buNone/>
            </a:pPr>
            <a:endParaRPr lang="en-GB" altLang="fr-FR" sz="180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0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tilisateurs\jaubertj\Documents\PROJETS\SVOM\Simulation\ToO MM\Res_14_05_2018\GW170814_3tpc\GW170814_tileOrbit_3tp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6237" r="10063" b="4160"/>
          <a:stretch/>
        </p:blipFill>
        <p:spPr bwMode="auto">
          <a:xfrm>
            <a:off x="1414919" y="1037719"/>
            <a:ext cx="4947976" cy="34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129621" y="4301053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Nb tiles / orbit</a:t>
            </a:r>
            <a:endParaRPr lang="fr-FR" sz="1050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7062975" y="1561050"/>
            <a:ext cx="1853381" cy="174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</a:t>
            </a:r>
            <a:r>
              <a:rPr lang="fr-FR" sz="1200" b="1" smtClean="0">
                <a:solidFill>
                  <a:srgbClr val="000000"/>
                </a:solidFill>
              </a:rPr>
              <a:t>numbers of tiles per orbit over all sequences for all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S-band passes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over </a:t>
            </a:r>
            <a:r>
              <a:rPr lang="fr-FR" sz="1200" b="1">
                <a:solidFill>
                  <a:srgbClr val="000000"/>
                </a:solidFill>
              </a:rPr>
              <a:t>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68791" y="4317405"/>
            <a:ext cx="2227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Orbits begin/end at subsolar point</a:t>
            </a:r>
            <a:endParaRPr lang="fr-FR" sz="1050"/>
          </a:p>
        </p:txBody>
      </p:sp>
      <p:sp>
        <p:nvSpPr>
          <p:cNvPr id="11" name="ZoneTexte 10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  <p:sp>
        <p:nvSpPr>
          <p:cNvPr id="13" name="ZoneTexte 12"/>
          <p:cNvSpPr txBox="1"/>
          <p:nvPr/>
        </p:nvSpPr>
        <p:spPr>
          <a:xfrm>
            <a:off x="4306276" y="648205"/>
            <a:ext cx="46057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GW170814 : 42 tiles, 10 mn / tile,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limited 3 tiles </a:t>
            </a:r>
            <a:r>
              <a:rPr lang="fr-FR" sz="1500" ker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fr-FR" sz="1500" kern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orb</a:t>
            </a:r>
            <a:endParaRPr lang="fr-FR" sz="15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27665" y="3576112"/>
            <a:ext cx="2678997" cy="27874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FR" b="1" smtClean="0"/>
              <a:t>Most of orbits with 3 tiles</a:t>
            </a:r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647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tilisateurs\jaubertj\Documents\PROJETS\SVOM\Simulation\ToO MM\Res_14_05_2018\GW170814_nolimit\GW170814_duration_nolimi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6668" r="10277" b="4245"/>
          <a:stretch/>
        </p:blipFill>
        <p:spPr bwMode="auto">
          <a:xfrm>
            <a:off x="1366984" y="1129849"/>
            <a:ext cx="5211272" cy="36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351099" y="697666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GW170814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tile, </a:t>
            </a:r>
            <a:r>
              <a:rPr lang="fr-FR" sz="15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7062975" y="1561050"/>
            <a:ext cx="1853381" cy="1361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whole sequence duration for all S-band passes over 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853297" y="3101214"/>
            <a:ext cx="2063059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779252"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fr-FR" sz="1200" b="1"/>
              <a:t> T</a:t>
            </a:r>
            <a:r>
              <a:rPr lang="fr-FR" sz="1200" b="1" baseline="-25000"/>
              <a:t>0 </a:t>
            </a:r>
            <a:r>
              <a:rPr lang="fr-FR" sz="1200" b="1" smtClean="0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1200" b="1">
                <a:solidFill>
                  <a:srgbClr val="EC7405"/>
                </a:solidFill>
                <a:latin typeface="Arial" pitchFamily="34" charset="0"/>
                <a:cs typeface="Arial" pitchFamily="34" charset="0"/>
              </a:rPr>
              <a:t>Start S-band slot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13335" y="4626151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T</a:t>
            </a:r>
            <a:r>
              <a:rPr lang="fr-FR" sz="1050" baseline="-25000" smtClean="0"/>
              <a:t>0</a:t>
            </a:r>
            <a:r>
              <a:rPr lang="fr-FR" sz="1050" smtClean="0"/>
              <a:t> </a:t>
            </a:r>
            <a:r>
              <a:rPr lang="fr-FR" sz="1050" smtClean="0">
                <a:sym typeface="Wingdings" panose="05000000000000000000" pitchFamily="2" charset="2"/>
              </a:rPr>
              <a:t> End last tile (hours)</a:t>
            </a:r>
            <a:endParaRPr lang="fr-FR" sz="1050" baseline="-25000"/>
          </a:p>
        </p:txBody>
      </p:sp>
      <p:sp>
        <p:nvSpPr>
          <p:cNvPr id="3" name="ZoneTexte 2"/>
          <p:cNvSpPr txBox="1"/>
          <p:nvPr/>
        </p:nvSpPr>
        <p:spPr>
          <a:xfrm>
            <a:off x="7133573" y="3410733"/>
            <a:ext cx="1136367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Min = 14 h</a:t>
            </a:r>
          </a:p>
          <a:p>
            <a:r>
              <a:rPr lang="fr-FR" smtClean="0"/>
              <a:t>Max = 23 h</a:t>
            </a:r>
          </a:p>
          <a:p>
            <a:r>
              <a:rPr lang="fr-FR" smtClean="0"/>
              <a:t>Aver. = 19 h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  <p:sp>
        <p:nvSpPr>
          <p:cNvPr id="12" name="ZoneTexte 11"/>
          <p:cNvSpPr txBox="1"/>
          <p:nvPr/>
        </p:nvSpPr>
        <p:spPr>
          <a:xfrm>
            <a:off x="7133573" y="4148518"/>
            <a:ext cx="1316972" cy="6001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smtClean="0"/>
              <a:t>Min = 22 h</a:t>
            </a:r>
          </a:p>
          <a:p>
            <a:r>
              <a:rPr lang="fr-FR" sz="1100" smtClean="0"/>
              <a:t>Max = 29 h</a:t>
            </a:r>
          </a:p>
          <a:p>
            <a:r>
              <a:rPr lang="fr-FR" sz="1100" smtClean="0"/>
              <a:t>Aver. = </a:t>
            </a:r>
            <a:r>
              <a:rPr lang="fr-FR" sz="1100"/>
              <a:t>2</a:t>
            </a:r>
            <a:r>
              <a:rPr lang="fr-FR" sz="1100" smtClean="0"/>
              <a:t>5 h</a:t>
            </a:r>
            <a:endParaRPr lang="fr-FR" sz="1100"/>
          </a:p>
        </p:txBody>
      </p:sp>
      <p:sp>
        <p:nvSpPr>
          <p:cNvPr id="13" name="ZoneTexte 12"/>
          <p:cNvSpPr txBox="1"/>
          <p:nvPr/>
        </p:nvSpPr>
        <p:spPr>
          <a:xfrm>
            <a:off x="7133573" y="4730382"/>
            <a:ext cx="1252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smtClean="0"/>
              <a:t>Limited 3 tiles / orb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0635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tilisateurs\jaubertj\Documents\PROJETS\SVOM\Simulation\ToO MM\Res_14_05_2018\GW170814_nolimit\GW170814_tileOrbit_nolimi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6495" r="10111" b="3902"/>
          <a:stretch/>
        </p:blipFill>
        <p:spPr bwMode="auto">
          <a:xfrm>
            <a:off x="1310873" y="1084447"/>
            <a:ext cx="4928086" cy="34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Tiles Programming – Principles and Simulation Overview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427665" y="3576112"/>
            <a:ext cx="2678997" cy="4787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fr-FR" b="1" smtClean="0"/>
              <a:t>Up to 5 tiles / orbit useful</a:t>
            </a:r>
            <a:br>
              <a:rPr lang="fr-FR" b="1" smtClean="0"/>
            </a:br>
            <a:r>
              <a:rPr lang="fr-FR" b="1" smtClean="0"/>
              <a:t>if feasible</a:t>
            </a:r>
            <a:endParaRPr lang="fr-FR" b="1"/>
          </a:p>
        </p:txBody>
      </p:sp>
      <p:sp>
        <p:nvSpPr>
          <p:cNvPr id="14" name="ZoneTexte 13"/>
          <p:cNvSpPr txBox="1"/>
          <p:nvPr/>
        </p:nvSpPr>
        <p:spPr>
          <a:xfrm>
            <a:off x="3048701" y="4363954"/>
            <a:ext cx="187462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Nb tiles / orbit</a:t>
            </a:r>
            <a:endParaRPr lang="fr-FR" sz="1050" baseline="-25000"/>
          </a:p>
        </p:txBody>
      </p:sp>
      <p:sp>
        <p:nvSpPr>
          <p:cNvPr id="10" name="ZoneTexte 9"/>
          <p:cNvSpPr txBox="1"/>
          <p:nvPr/>
        </p:nvSpPr>
        <p:spPr>
          <a:xfrm>
            <a:off x="7062975" y="1561050"/>
            <a:ext cx="1853381" cy="1740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Histogram and cumulative distribution of </a:t>
            </a:r>
            <a:r>
              <a:rPr lang="fr-FR" sz="1200" b="1" smtClean="0">
                <a:solidFill>
                  <a:srgbClr val="000000"/>
                </a:solidFill>
              </a:rPr>
              <a:t>numbers of tiles per orbit over all sequences for all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S-band passes</a:t>
            </a:r>
            <a:br>
              <a:rPr lang="fr-FR" sz="1200" b="1" smtClean="0">
                <a:solidFill>
                  <a:srgbClr val="000000"/>
                </a:solidFill>
              </a:rPr>
            </a:br>
            <a:r>
              <a:rPr lang="fr-FR" sz="1200" b="1" smtClean="0">
                <a:solidFill>
                  <a:srgbClr val="000000"/>
                </a:solidFill>
              </a:rPr>
              <a:t>over </a:t>
            </a:r>
            <a:r>
              <a:rPr lang="fr-FR" sz="1200" b="1">
                <a:solidFill>
                  <a:srgbClr val="000000"/>
                </a:solidFill>
              </a:rPr>
              <a:t>1 year</a:t>
            </a:r>
          </a:p>
          <a:p>
            <a:pPr algn="ctr">
              <a:defRPr/>
            </a:pPr>
            <a:r>
              <a:rPr lang="fr-FR" sz="1200" b="1">
                <a:solidFill>
                  <a:srgbClr val="000000"/>
                </a:solidFill>
              </a:rPr>
              <a:t>(</a:t>
            </a:r>
            <a:r>
              <a:rPr lang="fr-FR" sz="1200" b="1">
                <a:solidFill>
                  <a:srgbClr val="FF0000"/>
                </a:solidFill>
              </a:rPr>
              <a:t>sequencing with tiles priorities</a:t>
            </a:r>
            <a:r>
              <a:rPr lang="fr-FR" sz="1200" b="1">
                <a:solidFill>
                  <a:srgbClr val="000000"/>
                </a:solidFill>
              </a:rPr>
              <a:t>)</a:t>
            </a:r>
            <a:endParaRPr lang="fr-FR" sz="1200" b="1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68791" y="4317405"/>
            <a:ext cx="22270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smtClean="0"/>
              <a:t>Orbits begin/end at subsolar point</a:t>
            </a:r>
            <a:endParaRPr lang="fr-FR" sz="1050"/>
          </a:p>
        </p:txBody>
      </p:sp>
      <p:sp>
        <p:nvSpPr>
          <p:cNvPr id="11" name="ZoneTexte 10"/>
          <p:cNvSpPr txBox="1"/>
          <p:nvPr/>
        </p:nvSpPr>
        <p:spPr>
          <a:xfrm>
            <a:off x="7062975" y="953643"/>
            <a:ext cx="2009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Slews &gt; 5° not constrained</a:t>
            </a:r>
            <a:endParaRPr lang="fr-FR" sz="1100"/>
          </a:p>
        </p:txBody>
      </p:sp>
      <p:sp>
        <p:nvSpPr>
          <p:cNvPr id="12" name="ZoneTexte 11"/>
          <p:cNvSpPr txBox="1"/>
          <p:nvPr/>
        </p:nvSpPr>
        <p:spPr>
          <a:xfrm>
            <a:off x="4351099" y="697666"/>
            <a:ext cx="4766006" cy="30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77925" tIns="38963" rIns="77925" bIns="38963" rtlCol="0">
            <a:spAutoFit/>
          </a:bodyPr>
          <a:lstStyle/>
          <a:p>
            <a:pPr defTabSz="7792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GW170814 :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tiles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10 </a:t>
            </a:r>
            <a:r>
              <a:rPr lang="fr-FR" sz="1500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 / </a:t>
            </a:r>
            <a:r>
              <a:rPr lang="fr-FR" sz="1500" kern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tile, </a:t>
            </a:r>
            <a:r>
              <a:rPr lang="fr-FR" sz="1500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tiles / orb not limited</a:t>
            </a:r>
            <a:endParaRPr lang="fr-FR" sz="1500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altLang="fr-FR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Reminders of ToO-MM scope and programming principles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Prototype for tiles sequencing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Examples of </a:t>
            </a:r>
            <a:r>
              <a:rPr lang="en-GB" altLang="fr-FR"/>
              <a:t>scenarios and results</a:t>
            </a: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>
                <a:solidFill>
                  <a:srgbClr val="FFFF00"/>
                </a:solidFill>
              </a:rPr>
              <a:t>Conclusion and Further Prospects</a:t>
            </a:r>
            <a:endParaRPr lang="en-GB" altLang="fr-FR" dirty="0">
              <a:solidFill>
                <a:srgbClr val="FFFF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026" name="Picture 2" descr="D:\Utilisateurs\jaubertj\Documents\PROJETS\SVOM\Divers\SVOM_2015_Illustre_A_1920x1393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3" y="2497678"/>
            <a:ext cx="3121269" cy="18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Conclusions and further prospects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fr-FR"/>
              <a:t>SVOM Mission Planning – Status report of activities – </a:t>
            </a:r>
            <a:r>
              <a:rPr lang="fr-FR" smtClean="0"/>
              <a:t>03/05/2018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5"/>
          </p:nvPr>
        </p:nvSpPr>
        <p:spPr>
          <a:xfrm>
            <a:off x="297713" y="991093"/>
            <a:ext cx="8754542" cy="3601556"/>
          </a:xfrm>
        </p:spPr>
        <p:txBody>
          <a:bodyPr>
            <a:normAutofit fontScale="92500" lnSpcReduction="10000"/>
          </a:bodyPr>
          <a:lstStyle/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smtClean="0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/>
              <a:t>The prototype implemented currently allows for statistically </a:t>
            </a:r>
            <a:r>
              <a:rPr lang="fr-FR" smtClean="0"/>
              <a:t>assessing the </a:t>
            </a:r>
            <a:r>
              <a:rPr lang="fr-FR"/>
              <a:t>duration of whole sequences of tiling relating to ToO-MM scenarios with possible variations for </a:t>
            </a:r>
            <a:r>
              <a:rPr lang="fr-FR" smtClean="0"/>
              <a:t>constraints</a:t>
            </a:r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mtClean="0"/>
              <a:t>Refine consideration of constraints (slew constraints / occultation periods if needed)</a:t>
            </a:r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/>
              <a:t>Implement model for ground delays from MM alert up to S-band TC upload</a:t>
            </a:r>
            <a:br>
              <a:rPr lang="fr-FR"/>
            </a:br>
            <a:r>
              <a:rPr lang="fr-FR">
                <a:sym typeface="Wingdings" panose="05000000000000000000" pitchFamily="2" charset="2"/>
              </a:rPr>
              <a:t> Total response time for ToO-MM </a:t>
            </a:r>
            <a:r>
              <a:rPr lang="fr-FR" smtClean="0">
                <a:sym typeface="Wingdings" panose="05000000000000000000" pitchFamily="2" charset="2"/>
              </a:rPr>
              <a:t>requests</a:t>
            </a:r>
            <a:endParaRPr lang="fr-FR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mtClean="0"/>
              <a:t>Simulations to be performed with additional scenarios of ToO-MM requests delivered by LAL :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~200 new </a:t>
            </a:r>
            <a:r>
              <a:rPr lang="fr-FR" sz="1400"/>
              <a:t>scenarios </a:t>
            </a:r>
            <a:r>
              <a:rPr lang="fr-FR" sz="1400" smtClean="0"/>
              <a:t>simulated from skymaps</a:t>
            </a:r>
            <a:endParaRPr lang="fr-FR" sz="1400"/>
          </a:p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fr-FR" smtClean="0"/>
          </a:p>
          <a:p>
            <a:pPr>
              <a:buClr>
                <a:srgbClr val="00B0F0"/>
              </a:buClr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0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en-US"/>
              <a:t>SVOM Mission Planning and Programming Overview</a:t>
            </a:r>
          </a:p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8" name="矩形 4"/>
          <p:cNvSpPr txBox="1">
            <a:spLocks/>
          </p:cNvSpPr>
          <p:nvPr/>
        </p:nvSpPr>
        <p:spPr>
          <a:xfrm>
            <a:off x="3119376" y="1743076"/>
            <a:ext cx="2613209" cy="1199507"/>
          </a:xfrm>
          <a:prstGeom prst="rect">
            <a:avLst/>
          </a:prstGeom>
          <a:extLst/>
        </p:spPr>
        <p:txBody>
          <a:bodyPr wrap="square" lIns="77925" tIns="38963" rIns="77925" bIns="38963">
            <a:spAutoFit/>
          </a:bodyPr>
          <a:lstStyle>
            <a:lvl1pPr marL="0" indent="0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Arial"/>
              <a:buNone/>
              <a:defRPr lang="fr-FR" sz="1800" b="1" kern="1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399996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v"/>
              <a:defRPr sz="18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679993" indent="-253997" algn="l" defTabSz="10159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rgbClr val="00B0F0"/>
              </a:buClr>
              <a:buFont typeface="Wingdings" panose="05000000000000000000" pitchFamily="2" charset="2"/>
              <a:buChar char="Ø"/>
              <a:defRPr sz="16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77798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28597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79397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1015990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fr-FR" sz="3100"/>
              <a:t>谢谢</a:t>
            </a:r>
          </a:p>
          <a:p>
            <a:pPr algn="ctr">
              <a:defRPr/>
            </a:pPr>
            <a:r>
              <a:rPr lang="fr-FR" altLang="zh-CN" sz="31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宋体" pitchFamily="2" charset="-122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722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ToO-MM main requirements for tiles programming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/>
              <a:t>SVOM Tiles Programming – Principles and Simulation Overview</a:t>
            </a:r>
            <a:endParaRPr lang="fr-FR" sz="1200"/>
          </a:p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53" y="892206"/>
            <a:ext cx="8288340" cy="3916843"/>
          </a:xfrm>
        </p:spPr>
        <p:txBody>
          <a:bodyPr>
            <a:normAutofit/>
          </a:bodyPr>
          <a:lstStyle/>
          <a:p>
            <a:pPr lvl="1"/>
            <a:r>
              <a:rPr lang="fr-FR" altLang="fr-FR" sz="2200"/>
              <a:t>Current requirements from </a:t>
            </a:r>
            <a:r>
              <a:rPr lang="fr-FR" altLang="fr-FR" sz="2000"/>
              <a:t>MRR + SRD </a:t>
            </a:r>
            <a:r>
              <a:rPr lang="fr-FR" altLang="fr-FR" sz="2000" smtClean="0"/>
              <a:t>documents :</a:t>
            </a:r>
            <a:endParaRPr lang="en-GB" altLang="fr-FR" sz="2000"/>
          </a:p>
          <a:p>
            <a:pPr lvl="2"/>
            <a:r>
              <a:rPr lang="fr-FR" altLang="fr-FR" sz="1600" smtClean="0"/>
              <a:t>1 ToO-MM / month (</a:t>
            </a:r>
            <a:r>
              <a:rPr lang="fr-FR" altLang="fr-FR" sz="1600" smtClean="0">
                <a:sym typeface="Wingdings" panose="05000000000000000000" pitchFamily="2" charset="2"/>
              </a:rPr>
              <a:t> goal : 1 ToO-MM / week)</a:t>
            </a:r>
            <a:endParaRPr lang="fr-FR" altLang="fr-FR" sz="1600" smtClean="0"/>
          </a:p>
          <a:p>
            <a:pPr lvl="2"/>
            <a:r>
              <a:rPr lang="fr-FR" altLang="fr-FR" sz="1600" smtClean="0"/>
              <a:t>Observation </a:t>
            </a:r>
            <a:r>
              <a:rPr lang="fr-FR" altLang="fr-FR" sz="1600"/>
              <a:t>start (1rst tile) &lt; 12h from ToO-MM alert acceptance</a:t>
            </a:r>
          </a:p>
          <a:p>
            <a:pPr lvl="2"/>
            <a:r>
              <a:rPr lang="fr-FR" altLang="fr-FR" sz="1600"/>
              <a:t>ToO-MM : from 4 up to 25 tiles with effective observation duration </a:t>
            </a:r>
            <a:r>
              <a:rPr lang="fr-FR" altLang="fr-FR" sz="1600" smtClean="0"/>
              <a:t>~ </a:t>
            </a:r>
            <a:r>
              <a:rPr lang="fr-FR" altLang="fr-FR" sz="1600"/>
              <a:t>10mn / tile</a:t>
            </a:r>
          </a:p>
          <a:p>
            <a:pPr lvl="2"/>
            <a:r>
              <a:rPr lang="fr-FR" altLang="fr-FR" sz="1600"/>
              <a:t>Max 14 </a:t>
            </a:r>
            <a:r>
              <a:rPr lang="fr-FR" altLang="fr-FR" sz="1600" smtClean="0"/>
              <a:t>orbits (~1 day)</a:t>
            </a:r>
            <a:endParaRPr lang="fr-FR" altLang="fr-FR" sz="1600"/>
          </a:p>
          <a:p>
            <a:pPr lvl="2"/>
            <a:r>
              <a:rPr lang="fr-FR" altLang="fr-FR" sz="1600"/>
              <a:t>Max 3 tiles / </a:t>
            </a:r>
            <a:r>
              <a:rPr lang="fr-FR" altLang="fr-FR" sz="1600" smtClean="0"/>
              <a:t>orbit (</a:t>
            </a:r>
            <a:r>
              <a:rPr lang="fr-FR" altLang="fr-FR" sz="1600" smtClean="0">
                <a:sym typeface="Wingdings" panose="05000000000000000000" pitchFamily="2" charset="2"/>
              </a:rPr>
              <a:t> goal : 5 tiles / orbit)</a:t>
            </a:r>
            <a:endParaRPr lang="fr-FR" altLang="fr-FR" sz="1600"/>
          </a:p>
          <a:p>
            <a:pPr lvl="2"/>
            <a:r>
              <a:rPr lang="fr-FR" altLang="fr-FR" sz="1600"/>
              <a:t>Tiles </a:t>
            </a:r>
            <a:r>
              <a:rPr lang="fr-FR" altLang="fr-FR" sz="1600">
                <a:sym typeface="Symbol"/>
              </a:rPr>
              <a:t></a:t>
            </a:r>
            <a:r>
              <a:rPr lang="fr-FR" altLang="fr-FR" sz="1600"/>
              <a:t> (5°x5°) in each orbit</a:t>
            </a:r>
          </a:p>
          <a:p>
            <a:pPr lvl="2"/>
            <a:r>
              <a:rPr lang="fr-FR" altLang="fr-FR" sz="1600"/>
              <a:t>Implicit : Tiles observed out of Earth occultation and South-Atlantic Anomaly </a:t>
            </a:r>
            <a:r>
              <a:rPr lang="fr-FR" altLang="fr-FR" sz="1600" smtClean="0"/>
              <a:t>(SAA) </a:t>
            </a:r>
            <a:r>
              <a:rPr lang="fr-FR" altLang="fr-FR" sz="1600"/>
              <a:t>crossings, Sun and Moon constraints for MXT &amp; VT </a:t>
            </a:r>
            <a:r>
              <a:rPr lang="fr-FR" altLang="fr-FR" sz="1600" smtClean="0"/>
              <a:t>applicable</a:t>
            </a:r>
          </a:p>
          <a:p>
            <a:pPr lvl="2"/>
            <a:r>
              <a:rPr lang="fr-FR" altLang="fr-FR" sz="1600"/>
              <a:t>MXT photons and VT attitude </a:t>
            </a:r>
            <a:r>
              <a:rPr lang="fr-FR" altLang="fr-FR" sz="1600" smtClean="0"/>
              <a:t>charts sent to ground </a:t>
            </a:r>
            <a:r>
              <a:rPr lang="fr-FR" altLang="fr-FR" sz="1600"/>
              <a:t>via </a:t>
            </a:r>
            <a:r>
              <a:rPr lang="fr-FR" altLang="fr-FR" sz="1600" smtClean="0"/>
              <a:t>VHF network (for each tile)</a:t>
            </a:r>
            <a:endParaRPr lang="fr-FR" altLang="fr-FR" sz="1600"/>
          </a:p>
          <a:p>
            <a:pPr lvl="1"/>
            <a:endParaRPr lang="en-GB" altLang="fr-FR" sz="180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7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ToO-MM main requirements for tiles programming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/>
              <a:t>SVOM Tiles Programming – Principles and Simulation Overview</a:t>
            </a:r>
            <a:endParaRPr lang="fr-FR" sz="1200"/>
          </a:p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98452" y="892206"/>
            <a:ext cx="8505079" cy="3916843"/>
          </a:xfrm>
        </p:spPr>
        <p:txBody>
          <a:bodyPr>
            <a:normAutofit/>
          </a:bodyPr>
          <a:lstStyle/>
          <a:p>
            <a:pPr lvl="1"/>
            <a:r>
              <a:rPr lang="fr-FR" altLang="fr-FR" sz="2200" smtClean="0"/>
              <a:t>Additional </a:t>
            </a:r>
            <a:r>
              <a:rPr lang="fr-FR" altLang="fr-FR" sz="2200"/>
              <a:t>requirements for tiles programming </a:t>
            </a:r>
            <a:r>
              <a:rPr lang="fr-FR" altLang="fr-FR" sz="2200" smtClean="0"/>
              <a:t>process :</a:t>
            </a:r>
            <a:endParaRPr lang="fr-FR" altLang="fr-FR" sz="2200"/>
          </a:p>
          <a:p>
            <a:pPr lvl="2"/>
            <a:r>
              <a:rPr lang="fr-FR" altLang="fr-FR" sz="1600"/>
              <a:t>Tiles have priority levels assigned by </a:t>
            </a:r>
            <a:r>
              <a:rPr lang="fr-FR" altLang="fr-FR" sz="1600" smtClean="0"/>
              <a:t>scientific users (tiling definition process) </a:t>
            </a:r>
            <a:endParaRPr lang="fr-FR" altLang="fr-FR" sz="1600"/>
          </a:p>
          <a:p>
            <a:pPr lvl="2"/>
            <a:r>
              <a:rPr lang="fr-FR" altLang="fr-FR" sz="1600" smtClean="0"/>
              <a:t>Slews (i.e. attitude maneuvers) </a:t>
            </a:r>
            <a:r>
              <a:rPr lang="fr-FR" altLang="fr-FR" sz="1600"/>
              <a:t>&gt; 5° performed during Earth </a:t>
            </a:r>
            <a:r>
              <a:rPr lang="fr-FR" altLang="fr-FR" sz="1600" smtClean="0"/>
              <a:t>occultations or SAA crossings (not mandatory, as </a:t>
            </a:r>
            <a:r>
              <a:rPr lang="fr-FR" altLang="fr-FR" sz="1600"/>
              <a:t>much as possible)</a:t>
            </a:r>
          </a:p>
          <a:p>
            <a:pPr lvl="2"/>
            <a:r>
              <a:rPr lang="fr-FR" altLang="fr-FR" sz="1600"/>
              <a:t>Tiles possible sequencing </a:t>
            </a:r>
            <a:r>
              <a:rPr lang="fr-FR" altLang="fr-FR" sz="1600" smtClean="0"/>
              <a:t>criteria :</a:t>
            </a:r>
            <a:endParaRPr lang="fr-FR" altLang="fr-FR" sz="1600"/>
          </a:p>
          <a:p>
            <a:pPr marL="920376" lvl="2">
              <a:buFont typeface="Wingdings" panose="05000000000000000000" pitchFamily="2" charset="2"/>
              <a:buChar char="ü"/>
            </a:pPr>
            <a:r>
              <a:rPr lang="fr-FR" altLang="fr-FR"/>
              <a:t>Priority </a:t>
            </a:r>
            <a:r>
              <a:rPr lang="fr-FR" altLang="fr-FR" smtClean="0"/>
              <a:t>levels (Nominal) </a:t>
            </a:r>
          </a:p>
          <a:p>
            <a:pPr marL="920376" lvl="2">
              <a:buFont typeface="Wingdings" panose="05000000000000000000" pitchFamily="2" charset="2"/>
              <a:buChar char="ü"/>
            </a:pPr>
            <a:r>
              <a:rPr lang="fr-FR" altLang="fr-FR" smtClean="0"/>
              <a:t>Minimization </a:t>
            </a:r>
            <a:r>
              <a:rPr lang="fr-FR" altLang="fr-FR"/>
              <a:t>of whole sequence </a:t>
            </a:r>
            <a:r>
              <a:rPr lang="fr-FR" altLang="fr-FR" smtClean="0"/>
              <a:t>duration (Alternative TBC)</a:t>
            </a:r>
            <a:endParaRPr lang="fr-FR" altLang="fr-FR"/>
          </a:p>
          <a:p>
            <a:pPr marL="920376" lvl="2">
              <a:buFont typeface="Wingdings" panose="05000000000000000000" pitchFamily="2" charset="2"/>
              <a:buChar char="ü"/>
            </a:pPr>
            <a:r>
              <a:rPr lang="fr-FR" altLang="fr-FR"/>
              <a:t>Minimization of sum of slews </a:t>
            </a:r>
            <a:r>
              <a:rPr lang="fr-FR" altLang="fr-FR" smtClean="0"/>
              <a:t>amplitudes or </a:t>
            </a:r>
            <a:r>
              <a:rPr lang="fr-FR" altLang="fr-FR"/>
              <a:t>amplitude of largest </a:t>
            </a:r>
            <a:r>
              <a:rPr lang="fr-FR" altLang="fr-FR" smtClean="0"/>
              <a:t>slew (Alternative TBC)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6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15" y="512581"/>
            <a:ext cx="7874738" cy="286436"/>
          </a:xfrm>
        </p:spPr>
        <p:txBody>
          <a:bodyPr/>
          <a:lstStyle/>
          <a:p>
            <a:r>
              <a:rPr lang="en-US" sz="1500" smtClean="0"/>
              <a:t>Main Constraint : Available </a:t>
            </a:r>
            <a:r>
              <a:rPr lang="en-US" sz="1500"/>
              <a:t>observing duration per orbit</a:t>
            </a:r>
            <a:endParaRPr lang="fr-FR" sz="150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/>
              <a:t>SVOM Tiles Programming – Principles and Simulation Overview</a:t>
            </a:r>
            <a:endParaRPr lang="fr-FR" sz="12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Espace réservé du contenu 4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8287" r="14081" b="5787"/>
          <a:stretch/>
        </p:blipFill>
        <p:spPr>
          <a:xfrm>
            <a:off x="280025" y="1482854"/>
            <a:ext cx="4540654" cy="23069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4517" y="829330"/>
            <a:ext cx="8380700" cy="4787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err="1" smtClean="0"/>
              <a:t>specific</a:t>
            </a:r>
            <a:r>
              <a:rPr lang="fr-FR" smtClean="0"/>
              <a:t> target directions, accessibility periods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a lot </a:t>
            </a:r>
            <a:r>
              <a:rPr lang="fr-FR" dirty="0" err="1" smtClean="0"/>
              <a:t>from</a:t>
            </a:r>
            <a:r>
              <a:rPr lang="fr-FR" dirty="0" smtClean="0"/>
              <a:t> one </a:t>
            </a:r>
            <a:r>
              <a:rPr lang="fr-FR" dirty="0" err="1" smtClean="0"/>
              <a:t>orbit</a:t>
            </a:r>
            <a:r>
              <a:rPr lang="fr-FR" dirty="0" smtClean="0"/>
              <a:t> to </a:t>
            </a:r>
            <a:r>
              <a:rPr lang="fr-FR" smtClean="0"/>
              <a:t>the next one due to Earth occultations and South-Atlantic Anomaly (SAA) crossings combining together :</a:t>
            </a:r>
            <a:endParaRPr lang="fr-FR" dirty="0" smtClean="0"/>
          </a:p>
        </p:txBody>
      </p:sp>
      <p:pic>
        <p:nvPicPr>
          <p:cNvPr id="8" name="Espace réservé du contenu 4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t="6927" r="9581"/>
          <a:stretch/>
        </p:blipFill>
        <p:spPr>
          <a:xfrm>
            <a:off x="4864747" y="2203288"/>
            <a:ext cx="4209679" cy="26300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6815" y="4141177"/>
            <a:ext cx="3488736" cy="692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smtClean="0"/>
              <a:t>Tiles Programming and Duration of whole ToO-MM sequence can vary a lot depending on the start date</a:t>
            </a:r>
            <a:endParaRPr lang="fr-FR" b="1"/>
          </a:p>
        </p:txBody>
      </p:sp>
      <p:sp>
        <p:nvSpPr>
          <p:cNvPr id="9" name="Flèche droite 8"/>
          <p:cNvSpPr/>
          <p:nvPr/>
        </p:nvSpPr>
        <p:spPr>
          <a:xfrm>
            <a:off x="324093" y="4198326"/>
            <a:ext cx="528762" cy="378143"/>
          </a:xfrm>
          <a:prstGeom prst="rightArrow">
            <a:avLst>
              <a:gd name="adj1" fmla="val 3604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12538" y="1821308"/>
            <a:ext cx="2609805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Min = 27 mn – Max = 79 mn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6319173" y="1849584"/>
            <a:ext cx="1042518" cy="15678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TC </a:t>
            </a:r>
            <a:r>
              <a:rPr lang="en-US" sz="1200" b="1" smtClean="0">
                <a:solidFill>
                  <a:schemeClr val="tx1"/>
                </a:solidFill>
              </a:rPr>
              <a:t>plan </a:t>
            </a:r>
            <a:r>
              <a:rPr lang="en-US" sz="1200">
                <a:solidFill>
                  <a:schemeClr val="tx1"/>
                </a:solidFill>
              </a:rPr>
              <a:t>generation </a:t>
            </a:r>
            <a:r>
              <a:rPr lang="en-US" sz="1200" smtClean="0">
                <a:solidFill>
                  <a:schemeClr val="tx1"/>
                </a:solidFill>
              </a:rPr>
              <a:t>process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/>
              <a:t>SVOM Tiles Programming – Principles and Simulation Overview</a:t>
            </a:r>
            <a:endParaRPr lang="fr-FR" sz="12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Picture 4" descr="https://s1.qwant.com/thumbr/0x0/b/2/9a0279f9cef17327f5b4b846cf66d4/b_1_q_0_p_0.jpg?u=http%3A%2F%2Fspinoff.nasa.gov%2Fspinoff2002%2Fimages%2F108.jp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48" y="651593"/>
            <a:ext cx="478281" cy="6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a droite 7"/>
          <p:cNvSpPr/>
          <p:nvPr/>
        </p:nvSpPr>
        <p:spPr>
          <a:xfrm rot="16200000">
            <a:off x="7676609" y="1297416"/>
            <a:ext cx="608791" cy="546584"/>
          </a:xfrm>
          <a:prstGeom prst="rightArrow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140295" y="1853656"/>
            <a:ext cx="1531411" cy="1563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Tiling scenario </a:t>
            </a:r>
            <a:r>
              <a:rPr lang="en-US" sz="1200" b="1">
                <a:solidFill>
                  <a:schemeClr val="tx1"/>
                </a:solidFill>
              </a:rPr>
              <a:t>implementation </a:t>
            </a:r>
            <a:r>
              <a:rPr lang="en-US" sz="1200" smtClean="0">
                <a:solidFill>
                  <a:schemeClr val="tx1"/>
                </a:solidFill>
              </a:rPr>
              <a:t>picked up at the date for WP  elaboration </a:t>
            </a:r>
            <a:r>
              <a:rPr lang="en-US" sz="1200" b="1" smtClean="0">
                <a:solidFill>
                  <a:schemeClr val="tx1"/>
                </a:solidFill>
              </a:rPr>
              <a:t>at </a:t>
            </a:r>
            <a:r>
              <a:rPr lang="en-US" sz="1200" b="1">
                <a:solidFill>
                  <a:schemeClr val="tx1"/>
                </a:solidFill>
              </a:rPr>
              <a:t>the lates</a:t>
            </a:r>
            <a:r>
              <a:rPr lang="en-US" sz="1200">
                <a:solidFill>
                  <a:schemeClr val="tx1"/>
                </a:solidFill>
              </a:rPr>
              <a:t>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60098" y="1848550"/>
            <a:ext cx="1089249" cy="1568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Work P</a:t>
            </a:r>
            <a:r>
              <a:rPr lang="en-US" sz="1200" b="1" smtClean="0">
                <a:solidFill>
                  <a:schemeClr val="tx1"/>
                </a:solidFill>
              </a:rPr>
              <a:t>lan </a:t>
            </a:r>
            <a:r>
              <a:rPr lang="en-US" sz="1200" dirty="0">
                <a:solidFill>
                  <a:schemeClr val="tx1"/>
                </a:solidFill>
              </a:rPr>
              <a:t>elaboration</a:t>
            </a:r>
          </a:p>
          <a:p>
            <a:pPr algn="ctr"/>
            <a:endParaRPr lang="en-US" sz="1200" dirty="0">
              <a:solidFill>
                <a:prstClr val="white"/>
              </a:solidFill>
            </a:endParaRPr>
          </a:p>
          <a:p>
            <a:pPr algn="ct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492105" y="1821396"/>
            <a:ext cx="948511" cy="1595998"/>
          </a:xfrm>
          <a:prstGeom prst="roundRect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sz="1200" dirty="0">
              <a:solidFill>
                <a:prstClr val="white"/>
              </a:solidFill>
            </a:endParaRPr>
          </a:p>
          <a:p>
            <a:pPr algn="ctr"/>
            <a:r>
              <a:rPr lang="en-US" sz="1200" b="1" smtClean="0">
                <a:solidFill>
                  <a:schemeClr val="tx1"/>
                </a:solidFill>
              </a:rPr>
              <a:t>TC plan Upload</a:t>
            </a:r>
          </a:p>
          <a:p>
            <a:pPr algn="ctr"/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062625" y="496825"/>
            <a:ext cx="2754795" cy="846299"/>
          </a:xfrm>
          <a:prstGeom prst="roundRect">
            <a:avLst/>
          </a:prstGeom>
          <a:solidFill>
            <a:srgbClr val="FF6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200" b="1" smtClean="0">
                <a:solidFill>
                  <a:schemeClr val="tx1"/>
                </a:solidFill>
              </a:rPr>
              <a:t>S-band </a:t>
            </a:r>
            <a:r>
              <a:rPr lang="en-US" sz="1200" b="1" dirty="0">
                <a:solidFill>
                  <a:schemeClr val="tx1"/>
                </a:solidFill>
              </a:rPr>
              <a:t>pass selection process </a:t>
            </a:r>
          </a:p>
          <a:p>
            <a:pPr algn="ctr"/>
            <a:r>
              <a:rPr lang="en-US" sz="1200" smtClean="0">
                <a:solidFill>
                  <a:schemeClr val="tx1"/>
                </a:solidFill>
              </a:rPr>
              <a:t>(e.g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>
                <a:solidFill>
                  <a:schemeClr val="tx1"/>
                </a:solidFill>
              </a:rPr>
              <a:t>Pass </a:t>
            </a:r>
            <a:r>
              <a:rPr lang="en-US" sz="1200" smtClean="0">
                <a:solidFill>
                  <a:schemeClr val="tx1"/>
                </a:solidFill>
              </a:rPr>
              <a:t>N+3 selected)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a</a:t>
            </a:r>
            <a:r>
              <a:rPr lang="en-US" sz="1200" smtClean="0">
                <a:solidFill>
                  <a:schemeClr val="tx1"/>
                </a:solidFill>
              </a:rPr>
              <a:t>t Chinese Control Center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77950" y="1393576"/>
            <a:ext cx="794595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Times New Roman"/>
              </a:rPr>
              <a:t>e.g.</a:t>
            </a:r>
          </a:p>
          <a:p>
            <a:r>
              <a:rPr lang="en-US" sz="1200" b="1" dirty="0">
                <a:solidFill>
                  <a:prstClr val="white"/>
                </a:solidFill>
                <a:latin typeface="Times New Roman"/>
              </a:rPr>
              <a:t>Pass N+3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54668" y="2249974"/>
            <a:ext cx="1834071" cy="10153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1050" b="1" smtClean="0">
                <a:solidFill>
                  <a:schemeClr val="tx1"/>
                </a:solidFill>
              </a:rPr>
              <a:t>ToO-MM Tiling Process</a:t>
            </a:r>
            <a:r>
              <a:rPr lang="en-US" sz="1050" smtClean="0">
                <a:solidFill>
                  <a:schemeClr val="tx1"/>
                </a:solidFill>
              </a:rPr>
              <a:t/>
            </a:r>
            <a:br>
              <a:rPr lang="en-US" sz="1050" smtClean="0">
                <a:solidFill>
                  <a:schemeClr val="tx1"/>
                </a:solidFill>
              </a:rPr>
            </a:br>
            <a:r>
              <a:rPr lang="en-US" sz="1050" smtClean="0">
                <a:solidFill>
                  <a:schemeClr val="tx1"/>
                </a:solidFill>
              </a:rPr>
              <a:t>providing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smtClean="0">
                <a:solidFill>
                  <a:schemeClr val="tx1"/>
                </a:solidFill>
              </a:rPr>
              <a:t>scenarios </a:t>
            </a:r>
            <a:r>
              <a:rPr lang="en-US" sz="1050" b="1" smtClean="0">
                <a:solidFill>
                  <a:schemeClr val="tx1"/>
                </a:solidFill>
              </a:rPr>
              <a:t>updated along time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5" name="Flèche vers la droite 118"/>
          <p:cNvSpPr/>
          <p:nvPr/>
        </p:nvSpPr>
        <p:spPr>
          <a:xfrm rot="10800000" flipH="1">
            <a:off x="4671376" y="2416932"/>
            <a:ext cx="241821" cy="239204"/>
          </a:xfrm>
          <a:prstGeom prst="rightArrow">
            <a:avLst>
              <a:gd name="adj1" fmla="val 70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568365" y="507620"/>
            <a:ext cx="1186405" cy="558050"/>
          </a:xfrm>
          <a:prstGeom prst="downArrowCallout">
            <a:avLst>
              <a:gd name="adj1" fmla="val 21641"/>
              <a:gd name="adj2" fmla="val 2668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MM Alert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07904" y="410400"/>
            <a:ext cx="1229532" cy="50957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Times New Roman"/>
              </a:rPr>
              <a:t>ToO</a:t>
            </a:r>
            <a:r>
              <a:rPr lang="en-US" sz="1400" b="1" dirty="0">
                <a:solidFill>
                  <a:srgbClr val="FF0000"/>
                </a:solidFill>
                <a:latin typeface="Times New Roman"/>
              </a:rPr>
              <a:t> MM Alert trigger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447387" y="1351329"/>
            <a:ext cx="0" cy="558021"/>
          </a:xfrm>
          <a:prstGeom prst="straightConnector1">
            <a:avLst/>
          </a:prstGeom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47387" y="1393576"/>
            <a:ext cx="2217876" cy="26335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  <a:latin typeface="Times New Roman"/>
              </a:rPr>
              <a:t>S-band </a:t>
            </a:r>
            <a:r>
              <a:rPr lang="en-US" sz="1200" b="1">
                <a:solidFill>
                  <a:srgbClr val="FF0000"/>
                </a:solidFill>
                <a:latin typeface="Times New Roman"/>
              </a:rPr>
              <a:t>pass </a:t>
            </a:r>
            <a:r>
              <a:rPr lang="en-US" sz="1200" b="1" smtClean="0">
                <a:solidFill>
                  <a:srgbClr val="FF0000"/>
                </a:solidFill>
                <a:latin typeface="Times New Roman"/>
              </a:rPr>
              <a:t>selected</a:t>
            </a:r>
            <a:endParaRPr lang="en-US" sz="12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/>
          <a:srcRect t="3911" r="4123" b="23159"/>
          <a:stretch/>
        </p:blipFill>
        <p:spPr>
          <a:xfrm>
            <a:off x="172970" y="3648238"/>
            <a:ext cx="1174497" cy="103912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892332" y="3709781"/>
            <a:ext cx="5712308" cy="11866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r>
              <a:rPr lang="fr-FR" sz="1200" smtClean="0">
                <a:latin typeface="Arial"/>
              </a:rPr>
              <a:t>Mission Center </a:t>
            </a:r>
            <a:r>
              <a:rPr lang="fr-FR" sz="1200" dirty="0" err="1">
                <a:latin typeface="Arial"/>
              </a:rPr>
              <a:t>computes</a:t>
            </a:r>
            <a:r>
              <a:rPr lang="fr-FR" sz="1200" dirty="0">
                <a:latin typeface="Arial"/>
              </a:rPr>
              <a:t> the </a:t>
            </a:r>
            <a:r>
              <a:rPr lang="fr-FR" sz="1200" err="1">
                <a:latin typeface="Arial"/>
              </a:rPr>
              <a:t>absolute</a:t>
            </a:r>
            <a:r>
              <a:rPr lang="fr-FR" sz="1200">
                <a:latin typeface="Arial"/>
              </a:rPr>
              <a:t> </a:t>
            </a:r>
            <a:r>
              <a:rPr lang="fr-FR" sz="1200" smtClean="0">
                <a:latin typeface="Arial"/>
              </a:rPr>
              <a:t>times of observing slots for </a:t>
            </a:r>
            <a:r>
              <a:rPr lang="fr-FR" sz="1200" dirty="0" err="1">
                <a:latin typeface="Arial"/>
              </a:rPr>
              <a:t>each</a:t>
            </a:r>
            <a:r>
              <a:rPr lang="fr-FR" sz="1200" dirty="0">
                <a:latin typeface="Arial"/>
              </a:rPr>
              <a:t> </a:t>
            </a:r>
            <a:r>
              <a:rPr lang="fr-FR" sz="1200" err="1">
                <a:latin typeface="Arial"/>
              </a:rPr>
              <a:t>tile</a:t>
            </a:r>
            <a:r>
              <a:rPr lang="fr-FR" sz="1200">
                <a:latin typeface="Arial"/>
              </a:rPr>
              <a:t> </a:t>
            </a:r>
            <a:r>
              <a:rPr lang="fr-FR" sz="1200" smtClean="0">
                <a:latin typeface="Arial"/>
              </a:rPr>
              <a:t>of the sequence from</a:t>
            </a:r>
            <a:r>
              <a:rPr lang="fr-FR" sz="1200" dirty="0">
                <a:latin typeface="Arial"/>
              </a:rPr>
              <a:t> </a:t>
            </a:r>
            <a:r>
              <a:rPr lang="fr-FR" sz="1200" smtClean="0">
                <a:latin typeface="Arial"/>
                <a:sym typeface="Wingdings" panose="05000000000000000000" pitchFamily="2" charset="2"/>
              </a:rPr>
              <a:t>scenario available at Science Center </a:t>
            </a:r>
            <a:r>
              <a:rPr lang="fr-FR" sz="1200" b="1" smtClean="0">
                <a:latin typeface="Arial"/>
                <a:sym typeface="Wingdings" panose="05000000000000000000" pitchFamily="2" charset="2"/>
              </a:rPr>
              <a:t>at the date at the latest </a:t>
            </a:r>
            <a:r>
              <a:rPr lang="fr-FR" sz="1200" smtClean="0">
                <a:latin typeface="Arial"/>
                <a:sym typeface="Wingdings" panose="05000000000000000000" pitchFamily="2" charset="2"/>
              </a:rPr>
              <a:t>for workplan elaboration depending on S-band pass selected by CCC (CLTC) and considering :</a:t>
            </a:r>
            <a:endParaRPr lang="fr-FR" sz="1200" smtClean="0">
              <a:latin typeface="Arial"/>
            </a:endParaRP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fr-FR" sz="1200" smtClean="0">
                <a:latin typeface="Arial"/>
              </a:rPr>
              <a:t>Orbit, Earth occultations &amp; SAA crossings prediction</a:t>
            </a:r>
          </a:p>
          <a:p>
            <a:pPr marL="243516" indent="-243516">
              <a:buFont typeface="Arial" panose="020B0604020202020204" pitchFamily="34" charset="0"/>
              <a:buChar char="•"/>
            </a:pPr>
            <a:r>
              <a:rPr lang="fr-FR" sz="1200" smtClean="0">
                <a:latin typeface="Arial"/>
              </a:rPr>
              <a:t>Tiles sequencing criterion (e g, priorities assigned)</a:t>
            </a:r>
            <a:endParaRPr lang="fr-FR" sz="1200" dirty="0">
              <a:latin typeface="Arial"/>
            </a:endParaRPr>
          </a:p>
        </p:txBody>
      </p:sp>
      <p:sp>
        <p:nvSpPr>
          <p:cNvPr id="23" name="Flèche vers la droite 118"/>
          <p:cNvSpPr/>
          <p:nvPr/>
        </p:nvSpPr>
        <p:spPr>
          <a:xfrm rot="10800000" flipH="1">
            <a:off x="7333569" y="2377544"/>
            <a:ext cx="241821" cy="239204"/>
          </a:xfrm>
          <a:prstGeom prst="rightArrow">
            <a:avLst>
              <a:gd name="adj1" fmla="val 704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5400000">
            <a:off x="1045323" y="1996758"/>
            <a:ext cx="226388" cy="28198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44954" y="1077890"/>
            <a:ext cx="2205026" cy="958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fr-FR" sz="1000" b="1">
                <a:solidFill>
                  <a:schemeClr val="tx1"/>
                </a:solidFill>
              </a:rPr>
              <a:t>Alert Validation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at Science Center</a:t>
            </a:r>
          </a:p>
          <a:p>
            <a:pPr algn="ctr"/>
            <a:r>
              <a:rPr lang="fr-FR" sz="1000" smtClean="0">
                <a:solidFill>
                  <a:schemeClr val="tx1"/>
                </a:solidFill>
              </a:rPr>
              <a:t>Verification </a:t>
            </a:r>
            <a:r>
              <a:rPr lang="fr-FR" sz="1000" dirty="0">
                <a:solidFill>
                  <a:schemeClr val="tx1"/>
                </a:solidFill>
              </a:rPr>
              <a:t>of </a:t>
            </a:r>
            <a:r>
              <a:rPr lang="fr-FR" sz="1000" dirty="0" err="1">
                <a:solidFill>
                  <a:schemeClr val="tx1"/>
                </a:solidFill>
              </a:rPr>
              <a:t>accessibility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000">
                <a:solidFill>
                  <a:schemeClr val="tx1"/>
                </a:solidFill>
              </a:rPr>
              <a:t>v</a:t>
            </a:r>
            <a:r>
              <a:rPr lang="fr-FR" sz="1000" smtClean="0">
                <a:solidFill>
                  <a:schemeClr val="tx1"/>
                </a:solidFill>
              </a:rPr>
              <a:t>s Sun/Moon </a:t>
            </a:r>
            <a:r>
              <a:rPr lang="fr-FR" sz="1000" dirty="0">
                <a:solidFill>
                  <a:schemeClr val="tx1"/>
                </a:solidFill>
              </a:rPr>
              <a:t>and </a:t>
            </a:r>
            <a:r>
              <a:rPr lang="fr-FR" sz="1000" dirty="0" err="1">
                <a:solidFill>
                  <a:schemeClr val="tx1"/>
                </a:solidFill>
              </a:rPr>
              <a:t>ToO</a:t>
            </a:r>
            <a:r>
              <a:rPr lang="fr-FR" sz="1000" dirty="0">
                <a:solidFill>
                  <a:schemeClr val="tx1"/>
                </a:solidFill>
              </a:rPr>
              <a:t> MM </a:t>
            </a:r>
            <a:r>
              <a:rPr lang="fr-FR" sz="1000" dirty="0" err="1">
                <a:solidFill>
                  <a:schemeClr val="tx1"/>
                </a:solidFill>
              </a:rPr>
              <a:t>constraints</a:t>
            </a:r>
            <a:r>
              <a:rPr lang="fr-FR" sz="1000" dirty="0">
                <a:solidFill>
                  <a:schemeClr val="tx1"/>
                </a:solidFill>
              </a:rPr>
              <a:t> (</a:t>
            </a:r>
            <a:r>
              <a:rPr lang="fr-FR" sz="1000" err="1">
                <a:solidFill>
                  <a:schemeClr val="tx1"/>
                </a:solidFill>
              </a:rPr>
              <a:t>error</a:t>
            </a:r>
            <a:r>
              <a:rPr lang="fr-FR" sz="1000">
                <a:solidFill>
                  <a:schemeClr val="tx1"/>
                </a:solidFill>
              </a:rPr>
              <a:t> </a:t>
            </a:r>
            <a:r>
              <a:rPr lang="fr-FR" sz="1000" smtClean="0">
                <a:solidFill>
                  <a:schemeClr val="tx1"/>
                </a:solidFill>
              </a:rPr>
              <a:t>box, </a:t>
            </a:r>
            <a:r>
              <a:rPr lang="fr-FR" sz="1000" dirty="0">
                <a:solidFill>
                  <a:schemeClr val="tx1"/>
                </a:solidFill>
              </a:rPr>
              <a:t>etc</a:t>
            </a:r>
            <a:r>
              <a:rPr lang="fr-FR" sz="1000">
                <a:solidFill>
                  <a:schemeClr val="tx1"/>
                </a:solidFill>
              </a:rPr>
              <a:t>…) </a:t>
            </a:r>
            <a:endParaRPr lang="fr-FR" sz="1000" dirty="0">
              <a:solidFill>
                <a:schemeClr val="tx1"/>
              </a:solidFill>
            </a:endParaRPr>
          </a:p>
        </p:txBody>
      </p:sp>
      <p:cxnSp>
        <p:nvCxnSpPr>
          <p:cNvPr id="27" name="Connecteur en angle 26"/>
          <p:cNvCxnSpPr/>
          <p:nvPr/>
        </p:nvCxnSpPr>
        <p:spPr>
          <a:xfrm flipV="1">
            <a:off x="2250831" y="919975"/>
            <a:ext cx="1811794" cy="1080017"/>
          </a:xfrm>
          <a:prstGeom prst="bentConnector3">
            <a:avLst>
              <a:gd name="adj1" fmla="val 38353"/>
            </a:avLst>
          </a:prstGeom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71703" y="4079112"/>
            <a:ext cx="995180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1200" smtClean="0">
                <a:latin typeface="Times New Roman"/>
              </a:rPr>
              <a:t>Iterative</a:t>
            </a:r>
            <a:br>
              <a:rPr lang="en-US" sz="1200" smtClean="0">
                <a:latin typeface="Times New Roman"/>
              </a:rPr>
            </a:br>
            <a:r>
              <a:rPr lang="en-US" sz="1200" smtClean="0">
                <a:latin typeface="Times New Roman"/>
              </a:rPr>
              <a:t>update</a:t>
            </a:r>
            <a:endParaRPr lang="en-US" sz="1200" dirty="0">
              <a:latin typeface="Times New Roman"/>
            </a:endParaRPr>
          </a:p>
        </p:txBody>
      </p:sp>
      <p:sp>
        <p:nvSpPr>
          <p:cNvPr id="31" name="Double flèche horizontale 30"/>
          <p:cNvSpPr/>
          <p:nvPr/>
        </p:nvSpPr>
        <p:spPr>
          <a:xfrm>
            <a:off x="2051658" y="2377542"/>
            <a:ext cx="1124883" cy="697287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smtClean="0">
                <a:solidFill>
                  <a:srgbClr val="0070C0"/>
                </a:solidFill>
              </a:rPr>
              <a:t>Tiling Scenario</a:t>
            </a:r>
            <a:endParaRPr lang="fr-FR" sz="1100" b="1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030817" y="3417393"/>
            <a:ext cx="17924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0070C0"/>
                </a:solidFill>
              </a:rPr>
              <a:t>Mission Center</a:t>
            </a:r>
            <a:endParaRPr lang="fr-FR" b="1">
              <a:solidFill>
                <a:srgbClr val="0070C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2517" y="3265329"/>
            <a:ext cx="15773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chemeClr val="accent2"/>
                </a:solidFill>
              </a:rPr>
              <a:t>Science Center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34428" y="769061"/>
            <a:ext cx="6563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CCC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648314" y="3417395"/>
            <a:ext cx="6563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CCC</a:t>
            </a:r>
            <a:endParaRPr lang="fr-FR" b="1">
              <a:solidFill>
                <a:srgbClr val="FF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2829405" y="2005134"/>
            <a:ext cx="461222" cy="0"/>
          </a:xfrm>
          <a:prstGeom prst="straightConnector1">
            <a:avLst/>
          </a:prstGeom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vers la droite 117"/>
          <p:cNvSpPr/>
          <p:nvPr/>
        </p:nvSpPr>
        <p:spPr>
          <a:xfrm>
            <a:off x="5942844" y="1999992"/>
            <a:ext cx="407859" cy="1098035"/>
          </a:xfrm>
          <a:prstGeom prst="rightArrow">
            <a:avLst>
              <a:gd name="adj1" fmla="val 50000"/>
              <a:gd name="adj2" fmla="val 560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OCG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154000" y="738022"/>
            <a:ext cx="6563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mtClean="0"/>
              <a:t>S-band station</a:t>
            </a:r>
            <a:endParaRPr lang="fr-FR" sz="1050" b="1"/>
          </a:p>
        </p:txBody>
      </p:sp>
    </p:spTree>
    <p:extLst>
      <p:ext uri="{BB962C8B-B14F-4D97-AF65-F5344CB8AC3E}">
        <p14:creationId xmlns:p14="http://schemas.microsoft.com/office/powerpoint/2010/main" val="21061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altLang="fr-FR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Reminders of ToO-MM scope and programming principles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>
                <a:solidFill>
                  <a:srgbClr val="FFFF00"/>
                </a:solidFill>
              </a:rPr>
              <a:t>Prototype for tiles sequencing</a:t>
            </a:r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Examples of </a:t>
            </a:r>
            <a:r>
              <a:rPr lang="en-GB" altLang="fr-FR"/>
              <a:t>scenarios and results</a:t>
            </a: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endParaRPr lang="en-GB" altLang="fr-FR" smtClean="0"/>
          </a:p>
          <a:p>
            <a:pPr marL="243516" indent="-243516">
              <a:buFont typeface="Courier New" panose="02070309020205020404" pitchFamily="49" charset="0"/>
              <a:buChar char="o"/>
            </a:pPr>
            <a:r>
              <a:rPr lang="en-GB" altLang="fr-FR" smtClean="0"/>
              <a:t>Conclusion and Further Prospects</a:t>
            </a:r>
            <a:endParaRPr lang="en-GB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26" name="Picture 2" descr="D:\Utilisateurs\jaubertj\Documents\PROJETS\SVOM\Divers\SVOM_2015_Illustre_A_1920x1393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3" y="2497678"/>
            <a:ext cx="3121269" cy="183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97713" y="498730"/>
            <a:ext cx="7874738" cy="314136"/>
          </a:xfrm>
        </p:spPr>
        <p:txBody>
          <a:bodyPr/>
          <a:lstStyle/>
          <a:p>
            <a:r>
              <a:rPr lang="fr-FR" smtClean="0"/>
              <a:t>ToO-Multi-Messenger Prototype</a:t>
            </a:r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4"/>
          </p:nvPr>
        </p:nvSpPr>
        <p:spPr/>
        <p:txBody>
          <a:bodyPr>
            <a:noAutofit/>
          </a:bodyPr>
          <a:lstStyle/>
          <a:p>
            <a:r>
              <a:rPr lang="fr-FR"/>
              <a:t>SVOM Mission Planning – Status report of activities – </a:t>
            </a:r>
            <a:r>
              <a:rPr lang="fr-FR" smtClean="0"/>
              <a:t>03/05/2018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5"/>
          </p:nvPr>
        </p:nvSpPr>
        <p:spPr>
          <a:xfrm>
            <a:off x="297713" y="991092"/>
            <a:ext cx="8754542" cy="3750589"/>
          </a:xfrm>
        </p:spPr>
        <p:txBody>
          <a:bodyPr>
            <a:normAutofit fontScale="85000" lnSpcReduction="20000"/>
          </a:bodyPr>
          <a:lstStyle/>
          <a:p>
            <a:pPr marL="243516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mtClean="0"/>
              <a:t>A first version of a prototype is implemented to program all the tiles of a ToO-MM request considering :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The definition of the tiles (number, pointing directions, observing duration, priorities)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The </a:t>
            </a:r>
            <a:r>
              <a:rPr lang="fr-FR" sz="1400"/>
              <a:t>S-band pass </a:t>
            </a:r>
            <a:r>
              <a:rPr lang="fr-FR" sz="1400" smtClean="0"/>
              <a:t>selected for </a:t>
            </a:r>
            <a:r>
              <a:rPr lang="fr-FR" sz="1400"/>
              <a:t>TC </a:t>
            </a:r>
            <a:r>
              <a:rPr lang="fr-FR" sz="1400" smtClean="0"/>
              <a:t>upload (</a:t>
            </a:r>
            <a:r>
              <a:rPr lang="fr-FR" sz="1400" smtClean="0">
                <a:sym typeface="Wingdings" panose="05000000000000000000" pitchFamily="2" charset="2"/>
              </a:rPr>
              <a:t> earliest start date)</a:t>
            </a:r>
            <a:endParaRPr lang="fr-FR" sz="1400"/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/>
              <a:t>The available observing duration on following orbits (Earth </a:t>
            </a:r>
            <a:r>
              <a:rPr lang="fr-FR" sz="1400" smtClean="0"/>
              <a:t>occultations, SAA crossings)</a:t>
            </a:r>
            <a:endParaRPr lang="fr-FR" sz="1400"/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/>
              <a:t>The instruments constraints (MXT, VT) wrt Sun &amp; </a:t>
            </a:r>
            <a:r>
              <a:rPr lang="fr-FR" sz="1400" smtClean="0"/>
              <a:t>Moon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The slew speed (4 deg / mn) with random draw for the current pointing preceding ToO-MM start date</a:t>
            </a:r>
          </a:p>
          <a:p>
            <a:pPr marL="892886" lvl="1" indent="-243516">
              <a:buFont typeface="Wingdings" panose="05000000000000000000" pitchFamily="2" charset="2"/>
              <a:buChar char="ü"/>
            </a:pPr>
            <a:r>
              <a:rPr lang="fr-FR" sz="1400" smtClean="0"/>
              <a:t>The </a:t>
            </a:r>
            <a:r>
              <a:rPr lang="fr-FR" sz="1400"/>
              <a:t>system constraints </a:t>
            </a:r>
            <a:r>
              <a:rPr lang="fr-FR" sz="1400" smtClean="0"/>
              <a:t>with some possible relaxation to assess results and impacts :</a:t>
            </a:r>
          </a:p>
          <a:p>
            <a:pPr marL="1173733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/>
              <a:t>T</a:t>
            </a:r>
            <a:r>
              <a:rPr lang="fr-FR" sz="1300" smtClean="0"/>
              <a:t>otal number of tiles (can be more than 25),</a:t>
            </a:r>
          </a:p>
          <a:p>
            <a:pPr marL="1173733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/>
              <a:t>S</a:t>
            </a:r>
            <a:r>
              <a:rPr lang="fr-FR" sz="1300" smtClean="0"/>
              <a:t>equence duration (can be longer than 14 orbits),</a:t>
            </a:r>
          </a:p>
          <a:p>
            <a:pPr marL="1173733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/>
              <a:t>N</a:t>
            </a:r>
            <a:r>
              <a:rPr lang="fr-FR" sz="1300" smtClean="0"/>
              <a:t>umber </a:t>
            </a:r>
            <a:r>
              <a:rPr lang="fr-FR" sz="1300"/>
              <a:t>of tiles / </a:t>
            </a:r>
            <a:r>
              <a:rPr lang="fr-FR" sz="1300" smtClean="0"/>
              <a:t>orbit (can be more than 3 tiles / orbit),</a:t>
            </a:r>
          </a:p>
          <a:p>
            <a:pPr marL="1173733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300" smtClean="0"/>
              <a:t>Slews &gt; 5° during occultation or not, tiles of one given orbit in (5°x5°) or not</a:t>
            </a:r>
          </a:p>
          <a:p>
            <a:pPr marL="1173733" lvl="2" indent="-285750">
              <a:buFont typeface="Courier New" panose="02070309020205020404" pitchFamily="49" charset="0"/>
              <a:buChar char="o"/>
            </a:pPr>
            <a:r>
              <a:rPr lang="fr-FR" sz="1300" smtClean="0"/>
              <a:t>Criteria for sequencing (tiles priority is the nominal, alternatives for sequence duration or slews minimization)</a:t>
            </a:r>
          </a:p>
          <a:p>
            <a:pPr marL="243516" lvl="0" indent="-24351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fr-FR" smtClean="0"/>
              <a:t>Consideration of all S-band passes over a time span (part of year when Sun constraint is ok)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>
                <a:sym typeface="Wingdings" panose="05000000000000000000" pitchFamily="2" charset="2"/>
              </a:rPr>
              <a:t> Statistics on tiling sequences (sequence duration, tiles distribution, slews, …)</a:t>
            </a:r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8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7945d1-b978-40ed-8388-93b2edfdea69">KUV63SRHW25U-615-158</_dlc_DocId>
    <_dlc_DocIdUrl xmlns="e27945d1-b978-40ed-8388-93b2edfdea69">
      <Url>http://espace-collaboratif/sites/DCT-Proj/P_GP/SVOM/_layouts/DocIdRedir.aspx?ID=KUV63SRHW25U-615-158</Url>
      <Description>KUV63SRHW25U-615-158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995F4A4CBD64CBB9CD2DE0DFDFC60" ma:contentTypeVersion="0" ma:contentTypeDescription="Crée un document." ma:contentTypeScope="" ma:versionID="89f3276a64c8a7a6aae4195925339013">
  <xsd:schema xmlns:xsd="http://www.w3.org/2001/XMLSchema" xmlns:xs="http://www.w3.org/2001/XMLSchema" xmlns:p="http://schemas.microsoft.com/office/2006/metadata/properties" xmlns:ns2="e27945d1-b978-40ed-8388-93b2edfdea69" targetNamespace="http://schemas.microsoft.com/office/2006/metadata/properties" ma:root="true" ma:fieldsID="93691c210b82fd1e199e8f81b968c2ca" ns2:_="">
    <xsd:import namespace="e27945d1-b978-40ed-8388-93b2edfdea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945d1-b978-40ed-8388-93b2edfdea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4870E-0B36-4F7F-85A9-8EBDACEF109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e27945d1-b978-40ed-8388-93b2edfdea6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159482-C21B-423F-BA02-39BFDD51DA7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9155D06-A0D7-4C08-BE8B-CEAE37235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945d1-b978-40ed-8388-93b2edfde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DEB32DE-B02B-4A02-A245-DCC6C78C56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21230</TotalTime>
  <Words>2167</Words>
  <Application>Microsoft Office PowerPoint</Application>
  <PresentationFormat>Affichage à l'écran (16:9)</PresentationFormat>
  <Paragraphs>434</Paragraphs>
  <Slides>35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CNES - Diapos Titre</vt:lpstr>
      <vt:lpstr>CNES - Sommaires</vt:lpstr>
      <vt:lpstr>CNES - Texte</vt:lpstr>
      <vt:lpstr>1_CNES_v4</vt:lpstr>
      <vt:lpstr>1_CNES - Texte</vt:lpstr>
      <vt:lpstr>Default</vt:lpstr>
      <vt:lpstr>SVOM ToO-Multi_Messenger Programming Principles and Simulation Overview</vt:lpstr>
      <vt:lpstr>AGENDA</vt:lpstr>
      <vt:lpstr>ToO-Multi Messengers scope</vt:lpstr>
      <vt:lpstr>ToO-MM main requirements for tiles programming</vt:lpstr>
      <vt:lpstr>ToO-MM main requirements for tiles programming</vt:lpstr>
      <vt:lpstr>Main Constraint : Available observing duration per orbit</vt:lpstr>
      <vt:lpstr>Présentation PowerPoint</vt:lpstr>
      <vt:lpstr>AGENDA</vt:lpstr>
      <vt:lpstr>ToO-Multi-Messenger Prototype</vt:lpstr>
      <vt:lpstr>ToO-Multi-Messenger Prototype</vt:lpstr>
      <vt:lpstr>Présentation PowerPoint</vt:lpstr>
      <vt:lpstr>AGENDA</vt:lpstr>
      <vt:lpstr>ToO-Multi-Messenger Prototype</vt:lpstr>
      <vt:lpstr>Scheduling by probability</vt:lpstr>
      <vt:lpstr>Scheduling by probability</vt:lpstr>
      <vt:lpstr>Galaxies targeting</vt:lpstr>
      <vt:lpstr>Galaxies targeting</vt:lpstr>
      <vt:lpstr>Galaxies targeting</vt:lpstr>
      <vt:lpstr>Galaxies targeting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ToO-Multi-Messenger Prototype</vt:lpstr>
      <vt:lpstr>AGENDA</vt:lpstr>
      <vt:lpstr>Conclusions and further prospects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finalisée</dc:title>
  <dc:creator>Lola PEIRE</dc:creator>
  <cp:lastModifiedBy>Jaubert</cp:lastModifiedBy>
  <cp:revision>779</cp:revision>
  <cp:lastPrinted>2017-09-26T08:09:40Z</cp:lastPrinted>
  <dcterms:created xsi:type="dcterms:W3CDTF">2017-04-10T17:55:28Z</dcterms:created>
  <dcterms:modified xsi:type="dcterms:W3CDTF">2018-05-16T08:41:17Z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0x010100B72995F4A4CBD64CBB9CD2DE0DFDFC60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cfEtablissements">
    <vt:lpwstr/>
  </property>
  <property fmtid="{D5CDD505-2E9C-101B-9397-08002B2CF9AE}" pid="6" name="_dlc_DocIdItemGuid">
    <vt:lpwstr>0dda3a54-c9e0-4f6e-9a92-f335980b1e6d</vt:lpwstr>
  </property>
</Properties>
</file>