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21"/>
  </p:notesMasterIdLst>
  <p:handoutMasterIdLst>
    <p:handoutMasterId r:id="rId22"/>
  </p:handoutMasterIdLst>
  <p:sldIdLst>
    <p:sldId id="256" r:id="rId3"/>
    <p:sldId id="283" r:id="rId4"/>
    <p:sldId id="312" r:id="rId5"/>
    <p:sldId id="313" r:id="rId6"/>
    <p:sldId id="314" r:id="rId7"/>
    <p:sldId id="315" r:id="rId8"/>
    <p:sldId id="316" r:id="rId9"/>
    <p:sldId id="320" r:id="rId10"/>
    <p:sldId id="317" r:id="rId11"/>
    <p:sldId id="318" r:id="rId12"/>
    <p:sldId id="321" r:id="rId13"/>
    <p:sldId id="323" r:id="rId14"/>
    <p:sldId id="324" r:id="rId15"/>
    <p:sldId id="327" r:id="rId16"/>
    <p:sldId id="326" r:id="rId17"/>
    <p:sldId id="319" r:id="rId18"/>
    <p:sldId id="322" r:id="rId19"/>
    <p:sldId id="311" r:id="rId2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00000"/>
    <a:srgbClr val="3333FF"/>
    <a:srgbClr val="FFCC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094" autoAdjust="0"/>
    <p:restoredTop sz="95400" autoAdjust="0"/>
  </p:normalViewPr>
  <p:slideViewPr>
    <p:cSldViewPr>
      <p:cViewPr varScale="1">
        <p:scale>
          <a:sx n="65" d="100"/>
          <a:sy n="65" d="100"/>
        </p:scale>
        <p:origin x="-92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168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07306-3B64-4F14-88F3-9E55D64559A5}" type="datetimeFigureOut">
              <a:rPr lang="zh-CN" altLang="en-US" smtClean="0"/>
              <a:pPr/>
              <a:t>2018/5/17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FD6D13-2CF1-49D8-B17D-0D00B73137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47805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>
                <a:latin typeface="Arial" panose="0208060402020202020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>
                <a:latin typeface="Arial" panose="0208060402020202020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 smtClean="0">
                <a:latin typeface="Arial" panose="0208060402020202020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>
                <a:latin typeface="Arial" panose="02080604020202020204" charset="0"/>
              </a:defRPr>
            </a:lvl1pPr>
          </a:lstStyle>
          <a:p>
            <a:pPr>
              <a:defRPr/>
            </a:pPr>
            <a:fld id="{C05B0E60-322B-4D63-BFBA-E310B7F8E77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1515352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8060402020202020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8060402020202020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8060402020202020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8060402020202020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8060402020202020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5B0E60-322B-4D63-BFBA-E310B7F8E77A}" type="slidenum">
              <a:rPr lang="en-US" altLang="zh-CN" smtClean="0"/>
              <a:pPr>
                <a:defRPr/>
              </a:pPr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772838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AR_首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457200" y="1124744"/>
            <a:ext cx="8229600" cy="1044116"/>
          </a:xfrm>
        </p:spPr>
        <p:txBody>
          <a:bodyPr/>
          <a:lstStyle>
            <a:lvl1pPr>
              <a:defRPr sz="4000" b="1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 algn="r" eaLnBrk="1" hangingPunct="1">
              <a:defRPr/>
            </a:pPr>
            <a:r>
              <a:rPr lang="zh-CN" altLang="en-US" dirty="0" smtClean="0"/>
              <a:t>中法合作</a:t>
            </a:r>
            <a:r>
              <a:rPr lang="en-US" altLang="zh-CN" dirty="0" smtClean="0"/>
              <a:t>SVOM</a:t>
            </a:r>
            <a:r>
              <a:rPr lang="zh-CN" altLang="en-US" dirty="0" smtClean="0"/>
              <a:t>天文卫星</a:t>
            </a:r>
            <a:endParaRPr lang="en-US" altLang="zh-CN" sz="3200" dirty="0">
              <a:solidFill>
                <a:srgbClr val="FF0000"/>
              </a:solidFill>
            </a:endParaRPr>
          </a:p>
        </p:txBody>
      </p:sp>
      <p:sp>
        <p:nvSpPr>
          <p:cNvPr id="14" name="Rectangle 3"/>
          <p:cNvSpPr>
            <a:spLocks noGrp="1" noChangeArrowheads="1"/>
          </p:cNvSpPr>
          <p:nvPr>
            <p:ph type="body" sz="quarter" idx="10" hasCustomPrompt="1"/>
          </p:nvPr>
        </p:nvSpPr>
        <p:spPr>
          <a:xfrm>
            <a:off x="1437878" y="3717032"/>
            <a:ext cx="4286250" cy="1193800"/>
          </a:xfrm>
        </p:spPr>
        <p:txBody>
          <a:bodyPr/>
          <a:lstStyle>
            <a:lvl1pPr marL="0" indent="0" algn="ctr">
              <a:buNone/>
              <a:defRPr sz="2000" b="1">
                <a:solidFill>
                  <a:srgbClr val="000000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eaLnBrk="1" hangingPunct="1">
              <a:defRPr/>
            </a:pPr>
            <a:r>
              <a:rPr lang="zh-CN" altLang="en-US" sz="2400" dirty="0"/>
              <a:t>孙建</a:t>
            </a:r>
            <a:r>
              <a:rPr lang="zh-CN" altLang="en-US" sz="2400" dirty="0" smtClean="0"/>
              <a:t>超</a:t>
            </a:r>
          </a:p>
          <a:p>
            <a:pPr eaLnBrk="1" hangingPunct="1">
              <a:defRPr/>
            </a:pPr>
            <a:r>
              <a:rPr lang="zh-CN" altLang="en-US" sz="2400" dirty="0" smtClean="0"/>
              <a:t>中科院高能物理研究所</a:t>
            </a:r>
            <a:endParaRPr lang="en-US" altLang="zh-CN" sz="2400" dirty="0" smtClean="0"/>
          </a:p>
          <a:p>
            <a:pPr eaLnBrk="1" hangingPunct="1">
              <a:defRPr/>
            </a:pPr>
            <a:r>
              <a:rPr lang="en-US" altLang="zh-CN" sz="1600" dirty="0" smtClean="0"/>
              <a:t>01/12/2014</a:t>
            </a:r>
            <a:endParaRPr lang="en-US" altLang="zh-CN" sz="1600" dirty="0"/>
          </a:p>
        </p:txBody>
      </p:sp>
      <p:pic>
        <p:nvPicPr>
          <p:cNvPr id="4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1925" y="2528900"/>
            <a:ext cx="136842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3793" y="3320988"/>
            <a:ext cx="3164691" cy="296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848600" cy="498475"/>
          </a:xfrm>
        </p:spPr>
        <p:txBody>
          <a:bodyPr>
            <a:normAutofit/>
          </a:bodyPr>
          <a:lstStyle>
            <a:lvl1pPr>
              <a:defRPr sz="24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257800"/>
          </a:xfrm>
        </p:spPr>
        <p:txBody>
          <a:bodyPr/>
          <a:lstStyle>
            <a:lvl1pPr>
              <a:defRPr sz="2000" b="1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defRPr>
            </a:lvl1pPr>
            <a:lvl2pPr>
              <a:defRPr sz="1800">
                <a:solidFill>
                  <a:srgbClr val="0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defRPr>
            </a:lvl2pPr>
            <a:lvl3pPr>
              <a:defRPr sz="160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defRPr>
            </a:lvl3pPr>
            <a:lvl4pPr>
              <a:defRPr sz="140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defRPr>
            </a:lvl4pPr>
            <a:lvl5pPr>
              <a:defRPr sz="120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200400" y="6248400"/>
            <a:ext cx="4953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34400" y="6477635"/>
            <a:ext cx="609600" cy="3651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1D2CA7CF-255A-4519-A8FB-D856E7619CEC}" type="slidenum">
              <a:rPr lang="zh-CN" altLang="en-US" smtClean="0"/>
              <a:pPr/>
              <a:t>‹#›</a:t>
            </a:fld>
            <a:endParaRPr lang="en-US" altLang="zh-CN" dirty="0" smtClean="0"/>
          </a:p>
        </p:txBody>
      </p:sp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1901" y="232998"/>
            <a:ext cx="1186603" cy="68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icture 14" descr="POLAR模板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6" name="Group 2"/>
          <p:cNvGrpSpPr/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/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/>
              <p:cNvSpPr/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70" name="Freeform 5"/>
              <p:cNvSpPr/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71" name="Freeform 6"/>
              <p:cNvSpPr/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72" name="Freeform 7"/>
              <p:cNvSpPr/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73" name="Freeform 8"/>
              <p:cNvSpPr/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74" name="Freeform 9"/>
              <p:cNvSpPr/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75" name="Freeform 10"/>
              <p:cNvSpPr/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76" name="Freeform 11"/>
              <p:cNvSpPr/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77" name="Freeform 12"/>
              <p:cNvSpPr/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78" name="Freeform 13"/>
              <p:cNvSpPr/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79" name="Freeform 14"/>
              <p:cNvSpPr/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80" name="Freeform 15"/>
              <p:cNvSpPr/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81" name="Freeform 16"/>
              <p:cNvSpPr/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033" name="Group 17"/>
            <p:cNvGrpSpPr/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97" name="Freeform 81"/>
              <p:cNvSpPr/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54" name="Freeform 138"/>
              <p:cNvSpPr/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55" name="Freeform 139"/>
              <p:cNvSpPr/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56" name="Freeform 140"/>
              <p:cNvSpPr/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57" name="Freeform 141"/>
              <p:cNvSpPr/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58" name="Freeform 142"/>
              <p:cNvSpPr/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59" name="Freeform 143"/>
              <p:cNvSpPr/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60" name="Freeform 144"/>
              <p:cNvSpPr/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61" name="Freeform 145"/>
              <p:cNvSpPr/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62" name="Freeform 146"/>
              <p:cNvSpPr/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65" name="Freeform 149"/>
              <p:cNvSpPr/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66" name="Freeform 150"/>
              <p:cNvSpPr/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46 h 154"/>
                  <a:gd name="T2" fmla="*/ 28 w 144"/>
                  <a:gd name="T3" fmla="*/ 69 h 154"/>
                  <a:gd name="T4" fmla="*/ 55 w 144"/>
                  <a:gd name="T5" fmla="*/ 54 h 154"/>
                  <a:gd name="T6" fmla="*/ 29 w 144"/>
                  <a:gd name="T7" fmla="*/ 25 h 154"/>
                  <a:gd name="T8" fmla="*/ 49 w 144"/>
                  <a:gd name="T9" fmla="*/ 15 h 154"/>
                  <a:gd name="T10" fmla="*/ 55 w 144"/>
                  <a:gd name="T11" fmla="*/ 24 h 154"/>
                  <a:gd name="T12" fmla="*/ 67 w 144"/>
                  <a:gd name="T13" fmla="*/ 21 h 154"/>
                  <a:gd name="T14" fmla="*/ 46 w 144"/>
                  <a:gd name="T15" fmla="*/ 1 h 154"/>
                  <a:gd name="T16" fmla="*/ 17 w 144"/>
                  <a:gd name="T17" fmla="*/ 15 h 154"/>
                  <a:gd name="T18" fmla="*/ 43 w 144"/>
                  <a:gd name="T19" fmla="*/ 48 h 154"/>
                  <a:gd name="T20" fmla="*/ 13 w 144"/>
                  <a:gd name="T21" fmla="*/ 45 h 154"/>
                  <a:gd name="T22" fmla="*/ 0 w 144"/>
                  <a:gd name="T23" fmla="*/ 46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543" name="Freeform 151"/>
              <p:cNvSpPr/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9544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sp>
        <p:nvSpPr>
          <p:cNvPr id="59545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59546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000" smtClean="0">
                <a:latin typeface="Arial" panose="0208060402020202020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9547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000" smtClean="0">
                <a:latin typeface="Arial" panose="0208060402020202020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9548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000">
                <a:latin typeface="Arial" panose="02080604020202020204" charset="0"/>
              </a:defRPr>
            </a:lvl1pPr>
          </a:lstStyle>
          <a:p>
            <a:pPr>
              <a:defRPr/>
            </a:pPr>
            <a:fld id="{1D2CA7CF-255A-4519-A8FB-D856E7619CEC}" type="slidenum">
              <a:rPr lang="zh-CN" altLang="en-US" smtClean="0"/>
              <a:pPr>
                <a:defRPr/>
              </a:pPr>
              <a:t>‹#›</a:t>
            </a:fld>
            <a:endParaRPr lang="en-US" altLang="zh-CN" dirty="0" smtClean="0"/>
          </a:p>
        </p:txBody>
      </p:sp>
      <p:sp>
        <p:nvSpPr>
          <p:cNvPr id="59549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80604020202020204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80604020202020204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8060402020202020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8060402020202020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8060402020202020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8060402020202020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8060402020202020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POLAR模板2_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200400" y="6248400"/>
            <a:ext cx="4953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defRPr>
            </a:lvl1pPr>
          </a:lstStyle>
          <a:p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8060402020202020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8060402020202020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8060402020202020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8060402020202020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8060402020202020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8060402020202020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8060402020202020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8060402020202020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8060402020202020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24744"/>
            <a:ext cx="8229600" cy="13430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4400" dirty="0" smtClean="0">
                <a:cs typeface="Calibri" panose="020F0502020204030204" pitchFamily="34" charset="0"/>
              </a:rPr>
              <a:t>Engine-powered optical transients</a:t>
            </a:r>
            <a:endParaRPr lang="en-US" altLang="zh-CN" sz="4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719572" y="3000372"/>
            <a:ext cx="4860540" cy="1571636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Lingjun</a:t>
            </a:r>
            <a:r>
              <a:rPr lang="en-US" altLang="zh-CN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Wang</a:t>
            </a:r>
            <a:endParaRPr lang="zh-CN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US" altLang="zh-CN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IHEP, CAS</a:t>
            </a:r>
          </a:p>
          <a:p>
            <a:pPr eaLnBrk="1" hangingPunct="1">
              <a:defRPr/>
            </a:pPr>
            <a:r>
              <a:rPr lang="en-US" altLang="zh-CN" sz="2800" dirty="0" smtClean="0">
                <a:cs typeface="Calibri" panose="020F0502020204030204" pitchFamily="34" charset="0"/>
              </a:rPr>
              <a:t>2018/05/17@Les </a:t>
            </a:r>
            <a:r>
              <a:rPr lang="en-US" altLang="zh-CN" sz="2800" dirty="0" err="1" smtClean="0">
                <a:cs typeface="Calibri" panose="020F0502020204030204" pitchFamily="34" charset="0"/>
              </a:rPr>
              <a:t>Houches</a:t>
            </a:r>
            <a:endParaRPr lang="en-US" altLang="zh-CN" sz="2800" dirty="0" smtClean="0"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200" dirty="0" err="1" smtClean="0">
                <a:latin typeface="+mn-lt"/>
              </a:rPr>
              <a:t>Magnetar</a:t>
            </a:r>
            <a:r>
              <a:rPr lang="en-US" altLang="zh-CN" sz="3200" dirty="0" smtClean="0">
                <a:latin typeface="+mn-lt"/>
              </a:rPr>
              <a:t>-powered GRB afterglows</a:t>
            </a:r>
            <a:endParaRPr lang="zh-CN" altLang="en-US" sz="3200" dirty="0">
              <a:latin typeface="+mn-lt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072066" y="914400"/>
            <a:ext cx="3714776" cy="5300682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cs typeface="Calibri" panose="020F0502020204030204" pitchFamily="34" charset="0"/>
              </a:rPr>
              <a:t>X-ray flares discovered by swift.</a:t>
            </a:r>
          </a:p>
          <a:p>
            <a:endParaRPr lang="en-US" altLang="zh-CN" sz="2400" dirty="0" smtClean="0">
              <a:cs typeface="Calibri" panose="020F0502020204030204" pitchFamily="34" charset="0"/>
            </a:endParaRPr>
          </a:p>
          <a:p>
            <a:r>
              <a:rPr lang="en-US" altLang="zh-CN" sz="2400" dirty="0" smtClean="0">
                <a:cs typeface="Calibri" panose="020F0502020204030204" pitchFamily="34" charset="0"/>
              </a:rPr>
              <a:t>Dai+2006 put forward a magnetic amplification model to account for X-ray flares by assuming the formation of stable </a:t>
            </a:r>
            <a:r>
              <a:rPr lang="en-US" altLang="zh-CN" sz="2400" dirty="0" err="1" smtClean="0">
                <a:cs typeface="Calibri" panose="020F0502020204030204" pitchFamily="34" charset="0"/>
              </a:rPr>
              <a:t>magnetars</a:t>
            </a:r>
            <a:r>
              <a:rPr lang="en-US" altLang="zh-CN" sz="2400" dirty="0" smtClean="0">
                <a:cs typeface="Calibri" panose="020F0502020204030204" pitchFamily="34" charset="0"/>
              </a:rPr>
              <a:t> following double neutron star mergers.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A7CF-255A-4519-A8FB-D856E7619CEC}" type="slidenum">
              <a:rPr lang="zh-CN" altLang="en-US" smtClean="0"/>
              <a:pPr/>
              <a:t>10</a:t>
            </a:fld>
            <a:endParaRPr lang="en-US" altLang="zh-CN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357694"/>
            <a:ext cx="459105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785794"/>
            <a:ext cx="35115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4114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200" dirty="0" err="1" smtClean="0">
                <a:latin typeface="+mn-lt"/>
              </a:rPr>
              <a:t>Magnetar</a:t>
            </a:r>
            <a:r>
              <a:rPr lang="en-US" altLang="zh-CN" sz="3200" dirty="0" smtClean="0">
                <a:latin typeface="+mn-lt"/>
              </a:rPr>
              <a:t>-powered GRB afterglows</a:t>
            </a:r>
            <a:endParaRPr lang="zh-CN" altLang="en-US" sz="3200" dirty="0">
              <a:latin typeface="+mn-lt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A7CF-255A-4519-A8FB-D856E7619CEC}" type="slidenum">
              <a:rPr lang="zh-CN" altLang="en-US" smtClean="0"/>
              <a:pPr/>
              <a:t>11</a:t>
            </a:fld>
            <a:endParaRPr lang="en-US" altLang="zh-CN" dirty="0" smtClean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072066" y="914400"/>
            <a:ext cx="3714776" cy="5300682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cs typeface="Calibri" panose="020F0502020204030204" pitchFamily="34" charset="0"/>
              </a:rPr>
              <a:t>Evidence for </a:t>
            </a:r>
            <a:r>
              <a:rPr lang="en-US" altLang="zh-CN" sz="2400" dirty="0" err="1" smtClean="0">
                <a:cs typeface="Calibri" panose="020F0502020204030204" pitchFamily="34" charset="0"/>
              </a:rPr>
              <a:t>magnetar</a:t>
            </a:r>
            <a:r>
              <a:rPr lang="en-US" altLang="zh-CN" sz="2400" dirty="0" smtClean="0">
                <a:cs typeface="Calibri" panose="020F0502020204030204" pitchFamily="34" charset="0"/>
              </a:rPr>
              <a:t> central engine for short GRBs (</a:t>
            </a:r>
            <a:r>
              <a:rPr lang="en-US" altLang="zh-CN" sz="2400" dirty="0" err="1" smtClean="0">
                <a:cs typeface="Calibri" panose="020F0502020204030204" pitchFamily="34" charset="0"/>
              </a:rPr>
              <a:t>Rowlinson</a:t>
            </a:r>
            <a:r>
              <a:rPr lang="en-US" altLang="zh-CN" sz="2400" dirty="0" smtClean="0">
                <a:cs typeface="Calibri" panose="020F0502020204030204" pitchFamily="34" charset="0"/>
              </a:rPr>
              <a:t>+ 2010, 2013, Lü+2015)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428868"/>
            <a:ext cx="4451350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785794"/>
            <a:ext cx="453390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4114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200" dirty="0" err="1" smtClean="0">
                <a:latin typeface="+mn-lt"/>
              </a:rPr>
              <a:t>Magnetar</a:t>
            </a:r>
            <a:r>
              <a:rPr lang="en-US" altLang="zh-CN" sz="3200" dirty="0" smtClean="0">
                <a:latin typeface="+mn-lt"/>
              </a:rPr>
              <a:t>-powered GRB afterglows</a:t>
            </a:r>
            <a:endParaRPr lang="zh-CN" altLang="en-US" sz="3200" dirty="0">
              <a:latin typeface="+mn-lt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A7CF-255A-4519-A8FB-D856E7619CEC}" type="slidenum">
              <a:rPr lang="zh-CN" altLang="en-US" smtClean="0"/>
              <a:pPr/>
              <a:t>12</a:t>
            </a:fld>
            <a:endParaRPr lang="en-US" altLang="zh-CN" dirty="0" smtClean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072066" y="914400"/>
            <a:ext cx="3714776" cy="5300682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cs typeface="Calibri" panose="020F0502020204030204" pitchFamily="34" charset="0"/>
              </a:rPr>
              <a:t>Bright multi-band emission powered by </a:t>
            </a:r>
            <a:r>
              <a:rPr lang="en-US" altLang="zh-CN" sz="2400" dirty="0" err="1" smtClean="0">
                <a:cs typeface="Calibri" panose="020F0502020204030204" pitchFamily="34" charset="0"/>
              </a:rPr>
              <a:t>magnetars</a:t>
            </a:r>
            <a:r>
              <a:rPr lang="en-US" altLang="zh-CN" sz="2400" dirty="0" smtClean="0">
                <a:cs typeface="Calibri" panose="020F0502020204030204" pitchFamily="34" charset="0"/>
              </a:rPr>
              <a:t> following neutron star mergers (Gao+2013).</a:t>
            </a:r>
          </a:p>
          <a:p>
            <a:r>
              <a:rPr lang="en-US" altLang="zh-CN" sz="2400" dirty="0" smtClean="0">
                <a:cs typeface="Calibri" panose="020F0502020204030204" pitchFamily="34" charset="0"/>
              </a:rPr>
              <a:t>PTF11agg might be the afterglow of a short GRB powered by a </a:t>
            </a:r>
            <a:r>
              <a:rPr lang="en-US" altLang="zh-CN" sz="2400" dirty="0" err="1" smtClean="0">
                <a:cs typeface="Calibri" panose="020F0502020204030204" pitchFamily="34" charset="0"/>
              </a:rPr>
              <a:t>magnetar</a:t>
            </a:r>
            <a:r>
              <a:rPr lang="en-US" altLang="zh-CN" sz="2400" dirty="0" smtClean="0">
                <a:cs typeface="Calibri" panose="020F0502020204030204" pitchFamily="34" charset="0"/>
              </a:rPr>
              <a:t> (Wang &amp; Dai 2013).</a:t>
            </a:r>
          </a:p>
          <a:p>
            <a:endParaRPr lang="en-US" altLang="zh-CN" sz="2400" dirty="0" smtClean="0">
              <a:cs typeface="Calibri" panose="020F050202020403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857232"/>
            <a:ext cx="3643338" cy="2628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571876"/>
            <a:ext cx="3214710" cy="247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矩形 7"/>
          <p:cNvSpPr/>
          <p:nvPr/>
        </p:nvSpPr>
        <p:spPr>
          <a:xfrm>
            <a:off x="3428992" y="6000768"/>
            <a:ext cx="15453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Calibri" panose="020F0502020204030204" pitchFamily="34" charset="0"/>
              </a:rPr>
              <a:t>Wang &amp; Dai 2013</a:t>
            </a:r>
            <a:endParaRPr lang="zh-CN" altLang="en-US" sz="1400" b="1" dirty="0" smtClean="0">
              <a:solidFill>
                <a:srgbClr val="0000FF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Calibri" panose="020F050202020403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63795" y="1357298"/>
            <a:ext cx="9653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Calibri" panose="020F0502020204030204" pitchFamily="34" charset="0"/>
              </a:rPr>
              <a:t>Gao+2013</a:t>
            </a:r>
            <a:endParaRPr lang="zh-CN" altLang="en-US" sz="1400" b="1" dirty="0" smtClean="0">
              <a:solidFill>
                <a:srgbClr val="0000FF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114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200" dirty="0" err="1" smtClean="0">
                <a:latin typeface="+mn-lt"/>
              </a:rPr>
              <a:t>Magnetar</a:t>
            </a:r>
            <a:r>
              <a:rPr lang="en-US" altLang="zh-CN" sz="3200" dirty="0" smtClean="0">
                <a:latin typeface="+mn-lt"/>
              </a:rPr>
              <a:t>-powered GRB afterglows</a:t>
            </a:r>
            <a:endParaRPr lang="zh-CN" altLang="en-US" sz="3200" dirty="0">
              <a:latin typeface="+mn-lt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A7CF-255A-4519-A8FB-D856E7619CEC}" type="slidenum">
              <a:rPr lang="zh-CN" altLang="en-US" smtClean="0"/>
              <a:pPr/>
              <a:t>13</a:t>
            </a:fld>
            <a:endParaRPr lang="en-US" altLang="zh-CN" dirty="0" smtClean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072066" y="914400"/>
            <a:ext cx="3714776" cy="5300682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cs typeface="Calibri" panose="020F0502020204030204" pitchFamily="34" charset="0"/>
              </a:rPr>
              <a:t>The X-ray flare and optical bump in the afterglow of GRB 050724 may be the signature of a long-lived </a:t>
            </a:r>
            <a:r>
              <a:rPr lang="en-US" altLang="zh-CN" sz="2400" dirty="0" err="1" smtClean="0">
                <a:cs typeface="Calibri" panose="020F0502020204030204" pitchFamily="34" charset="0"/>
              </a:rPr>
              <a:t>magnetar</a:t>
            </a:r>
            <a:r>
              <a:rPr lang="en-US" altLang="zh-CN" sz="2400" dirty="0" smtClean="0"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" name="矩形 7"/>
          <p:cNvSpPr/>
          <p:nvPr/>
        </p:nvSpPr>
        <p:spPr>
          <a:xfrm>
            <a:off x="4000496" y="4214818"/>
            <a:ext cx="14141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Calibri" panose="020F0502020204030204" pitchFamily="34" charset="0"/>
              </a:rPr>
              <a:t>Gao+2015, 2017</a:t>
            </a:r>
            <a:endParaRPr lang="zh-CN" altLang="en-US" sz="1400" b="1" dirty="0" smtClean="0">
              <a:solidFill>
                <a:srgbClr val="0000FF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286124"/>
            <a:ext cx="3105002" cy="253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857232"/>
            <a:ext cx="4108453" cy="2477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4114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857232"/>
            <a:ext cx="3071834" cy="2745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200" dirty="0" smtClean="0">
                <a:latin typeface="+mn-lt"/>
              </a:rPr>
              <a:t>The pulsar wind nebula (PWN) model</a:t>
            </a:r>
            <a:endParaRPr lang="zh-CN" altLang="en-US" sz="3200" dirty="0">
              <a:latin typeface="+mn-lt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A7CF-255A-4519-A8FB-D856E7619CEC}" type="slidenum">
              <a:rPr lang="zh-CN" altLang="en-US" smtClean="0"/>
              <a:pPr/>
              <a:t>14</a:t>
            </a:fld>
            <a:endParaRPr lang="en-US" altLang="zh-CN" dirty="0" smtClean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71472" y="3571876"/>
            <a:ext cx="3714776" cy="2657476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sz="2400" dirty="0" smtClean="0">
                <a:cs typeface="Calibri" panose="020F0502020204030204" pitchFamily="34" charset="0"/>
              </a:rPr>
              <a:t>The X-ray flare and optical bump in the afterglow of GRB 050724 may be the signature of a </a:t>
            </a:r>
            <a:r>
              <a:rPr lang="en-US" altLang="zh-CN" sz="2400" dirty="0" err="1" smtClean="0">
                <a:cs typeface="Calibri" panose="020F0502020204030204" pitchFamily="34" charset="0"/>
              </a:rPr>
              <a:t>magnetar</a:t>
            </a:r>
            <a:r>
              <a:rPr lang="en-US" altLang="zh-CN" sz="2400" dirty="0" smtClean="0">
                <a:cs typeface="Calibri" panose="020F0502020204030204" pitchFamily="34" charset="0"/>
              </a:rPr>
              <a:t>.</a:t>
            </a:r>
          </a:p>
          <a:p>
            <a:r>
              <a:rPr lang="en-US" altLang="zh-CN" sz="2400" dirty="0" smtClean="0">
                <a:cs typeface="Calibri" panose="020F0502020204030204" pitchFamily="34" charset="0"/>
              </a:rPr>
              <a:t>A bare PWN without surrounding SN ejecta might be the source of repeating fast radio bursts (Dai+2017).</a:t>
            </a:r>
          </a:p>
        </p:txBody>
      </p:sp>
      <p:sp>
        <p:nvSpPr>
          <p:cNvPr id="8" name="矩形 7"/>
          <p:cNvSpPr/>
          <p:nvPr/>
        </p:nvSpPr>
        <p:spPr>
          <a:xfrm>
            <a:off x="4071934" y="1571612"/>
            <a:ext cx="9156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Calibri" panose="020F0502020204030204" pitchFamily="34" charset="0"/>
              </a:rPr>
              <a:t>Lin+2018</a:t>
            </a:r>
            <a:endParaRPr lang="zh-CN" altLang="en-US" sz="1400" b="1" dirty="0" smtClean="0">
              <a:solidFill>
                <a:srgbClr val="0000FF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857232"/>
            <a:ext cx="2520578" cy="556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4114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000108"/>
            <a:ext cx="3871912" cy="279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000108"/>
            <a:ext cx="38227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200" dirty="0" smtClean="0">
                <a:latin typeface="+mn-lt"/>
              </a:rPr>
              <a:t>High energy emission as a signature of </a:t>
            </a:r>
            <a:r>
              <a:rPr lang="en-US" altLang="zh-CN" sz="3200" dirty="0" err="1" smtClean="0">
                <a:latin typeface="+mn-lt"/>
              </a:rPr>
              <a:t>mag</a:t>
            </a:r>
            <a:endParaRPr lang="zh-CN" altLang="en-US" sz="3200" dirty="0">
              <a:latin typeface="+mn-lt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A7CF-255A-4519-A8FB-D856E7619CEC}" type="slidenum">
              <a:rPr lang="zh-CN" altLang="en-US" smtClean="0"/>
              <a:pPr/>
              <a:t>15</a:t>
            </a:fld>
            <a:endParaRPr lang="en-US" altLang="zh-CN" dirty="0" smtClean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71472" y="4429132"/>
            <a:ext cx="3714776" cy="1643074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cs typeface="Calibri" panose="020F0502020204030204" pitchFamily="34" charset="0"/>
              </a:rPr>
              <a:t>High energy emission as a signature of </a:t>
            </a:r>
            <a:r>
              <a:rPr lang="en-US" altLang="zh-CN" sz="2400" dirty="0" err="1" smtClean="0">
                <a:cs typeface="Calibri" panose="020F0502020204030204" pitchFamily="34" charset="0"/>
              </a:rPr>
              <a:t>magnetars</a:t>
            </a:r>
            <a:r>
              <a:rPr lang="en-US" altLang="zh-CN" sz="2400" dirty="0" smtClean="0">
                <a:cs typeface="Calibri" panose="020F0502020204030204" pitchFamily="34" charset="0"/>
              </a:rPr>
              <a:t> caused by IC scattering.</a:t>
            </a:r>
          </a:p>
        </p:txBody>
      </p:sp>
      <p:sp>
        <p:nvSpPr>
          <p:cNvPr id="8" name="矩形 7"/>
          <p:cNvSpPr/>
          <p:nvPr/>
        </p:nvSpPr>
        <p:spPr>
          <a:xfrm>
            <a:off x="5857884" y="4214818"/>
            <a:ext cx="21814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Calibri" panose="020F0502020204030204" pitchFamily="34" charset="0"/>
              </a:rPr>
              <a:t>Wang+2015, </a:t>
            </a:r>
            <a:r>
              <a:rPr lang="en-US" altLang="zh-CN" sz="1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Calibri" panose="020F0502020204030204" pitchFamily="34" charset="0"/>
              </a:rPr>
              <a:t>ApJ</a:t>
            </a:r>
            <a:r>
              <a:rPr lang="en-US" altLang="zh-CN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Calibri" panose="020F0502020204030204" pitchFamily="34" charset="0"/>
              </a:rPr>
              <a:t>, 800</a:t>
            </a:r>
            <a:r>
              <a:rPr lang="en-US" altLang="zh-CN" sz="1400" b="1" smtClean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Calibri" panose="020F0502020204030204" pitchFamily="34" charset="0"/>
              </a:rPr>
              <a:t>, 79</a:t>
            </a:r>
            <a:endParaRPr lang="en-US" altLang="zh-CN" sz="1400" b="1" dirty="0" smtClean="0">
              <a:solidFill>
                <a:srgbClr val="0000FF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Calibri" panose="020F0502020204030204" pitchFamily="34" charset="0"/>
            </a:endParaRPr>
          </a:p>
          <a:p>
            <a:r>
              <a:rPr lang="en-US" altLang="zh-CN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Calibri" panose="020F0502020204030204" pitchFamily="34" charset="0"/>
              </a:rPr>
              <a:t>Wang+2016</a:t>
            </a:r>
            <a:r>
              <a:rPr lang="en-US" altLang="zh-CN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Calibri" panose="020F0502020204030204" pitchFamily="34" charset="0"/>
              </a:rPr>
              <a:t>, </a:t>
            </a:r>
            <a:r>
              <a:rPr lang="en-US" altLang="zh-CN" sz="1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Calibri" panose="020F0502020204030204" pitchFamily="34" charset="0"/>
              </a:rPr>
              <a:t>ApJ</a:t>
            </a:r>
            <a:r>
              <a:rPr lang="en-US" altLang="zh-CN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Calibri" panose="020F0502020204030204" pitchFamily="34" charset="0"/>
              </a:rPr>
              <a:t>, 823, 15</a:t>
            </a:r>
            <a:endParaRPr lang="zh-CN" altLang="en-US" sz="1400" b="1" dirty="0" smtClean="0">
              <a:solidFill>
                <a:srgbClr val="0000FF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57290" y="3786190"/>
            <a:ext cx="28375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Calibri" panose="020F0502020204030204" pitchFamily="34" charset="0"/>
              </a:rPr>
              <a:t>Light curves @ 1GeV and 100GeV</a:t>
            </a:r>
            <a:endParaRPr lang="zh-CN" altLang="en-US" sz="1400" b="1" dirty="0" smtClean="0">
              <a:solidFill>
                <a:srgbClr val="0000FF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857884" y="3786190"/>
            <a:ext cx="23374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Calibri" panose="020F0502020204030204" pitchFamily="34" charset="0"/>
              </a:rPr>
              <a:t>Spectral energy distribution</a:t>
            </a:r>
            <a:endParaRPr lang="zh-CN" altLang="en-US" sz="1400" b="1" dirty="0" smtClean="0">
              <a:solidFill>
                <a:srgbClr val="0000FF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114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72009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771792"/>
            <a:ext cx="36449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200" dirty="0" smtClean="0">
                <a:latin typeface="+mn-lt"/>
              </a:rPr>
              <a:t>Accretion-powered supernovae</a:t>
            </a:r>
            <a:endParaRPr lang="zh-CN" altLang="en-US" sz="3200" dirty="0">
              <a:latin typeface="+mn-lt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072066" y="2714620"/>
            <a:ext cx="3714776" cy="3500462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cs typeface="Calibri" panose="020F0502020204030204" pitchFamily="34" charset="0"/>
              </a:rPr>
              <a:t>Fallback accretion-powered supernovae.</a:t>
            </a:r>
          </a:p>
          <a:p>
            <a:r>
              <a:rPr lang="en-US" altLang="zh-CN" sz="2400" dirty="0" smtClean="0">
                <a:cs typeface="Calibri" panose="020F0502020204030204" pitchFamily="34" charset="0"/>
              </a:rPr>
              <a:t>Disk instability could result in intermittent accretion and multi-peaked supernovae, like iPTF14hls (Wang+2018).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A7CF-255A-4519-A8FB-D856E7619CEC}" type="slidenum">
              <a:rPr lang="zh-CN" altLang="en-US" smtClean="0"/>
              <a:pPr/>
              <a:t>16</a:t>
            </a:fld>
            <a:endParaRPr lang="en-US" altLang="zh-CN" dirty="0" smtClean="0"/>
          </a:p>
        </p:txBody>
      </p:sp>
      <p:sp>
        <p:nvSpPr>
          <p:cNvPr id="10" name="矩形 9"/>
          <p:cNvSpPr/>
          <p:nvPr/>
        </p:nvSpPr>
        <p:spPr>
          <a:xfrm>
            <a:off x="1976887" y="4643446"/>
            <a:ext cx="10949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Calibri" panose="020F0502020204030204" pitchFamily="34" charset="0"/>
              </a:rPr>
              <a:t>Wang+2018</a:t>
            </a:r>
            <a:endParaRPr lang="zh-CN" altLang="en-US" sz="1400" b="1" dirty="0" smtClean="0">
              <a:solidFill>
                <a:srgbClr val="0000FF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114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000372"/>
            <a:ext cx="272513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928670"/>
            <a:ext cx="51117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200" dirty="0" smtClean="0">
                <a:latin typeface="+mn-lt"/>
              </a:rPr>
              <a:t>Accretion-powered GRB afterglows</a:t>
            </a:r>
            <a:endParaRPr lang="zh-CN" altLang="en-US" sz="3200" dirty="0">
              <a:latin typeface="+mn-lt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072066" y="914400"/>
            <a:ext cx="3714776" cy="5300682"/>
          </a:xfrm>
        </p:spPr>
        <p:txBody>
          <a:bodyPr>
            <a:normAutofit/>
          </a:bodyPr>
          <a:lstStyle/>
          <a:p>
            <a:r>
              <a:rPr lang="en-US" altLang="zh-CN" sz="2400" dirty="0" err="1" smtClean="0">
                <a:cs typeface="Calibri" panose="020F0502020204030204" pitchFamily="34" charset="0"/>
              </a:rPr>
              <a:t>Rebrightening</a:t>
            </a:r>
            <a:r>
              <a:rPr lang="en-US" altLang="zh-CN" sz="2400" dirty="0" smtClean="0">
                <a:cs typeface="Calibri" panose="020F0502020204030204" pitchFamily="34" charset="0"/>
              </a:rPr>
              <a:t> because of the propeller effect of </a:t>
            </a:r>
            <a:r>
              <a:rPr lang="en-US" altLang="zh-CN" sz="2400" dirty="0" err="1" smtClean="0">
                <a:cs typeface="Calibri" panose="020F0502020204030204" pitchFamily="34" charset="0"/>
              </a:rPr>
              <a:t>magnetar</a:t>
            </a:r>
            <a:r>
              <a:rPr lang="en-US" altLang="zh-CN" sz="2400" dirty="0" smtClean="0">
                <a:cs typeface="Calibri" panose="020F0502020204030204" pitchFamily="34" charset="0"/>
              </a:rPr>
              <a:t> </a:t>
            </a:r>
            <a:r>
              <a:rPr lang="en-US" altLang="zh-CN" sz="2400" dirty="0" err="1" smtClean="0">
                <a:cs typeface="Calibri" panose="020F0502020204030204" pitchFamily="34" charset="0"/>
              </a:rPr>
              <a:t>hyperaccretion</a:t>
            </a:r>
            <a:r>
              <a:rPr lang="en-US" altLang="zh-CN" sz="2400" dirty="0" smtClean="0">
                <a:cs typeface="Calibri" panose="020F0502020204030204" pitchFamily="34" charset="0"/>
              </a:rPr>
              <a:t> (Dai &amp; Liu 2012).</a:t>
            </a:r>
          </a:p>
          <a:p>
            <a:r>
              <a:rPr lang="en-US" altLang="zh-CN" sz="2400" dirty="0" smtClean="0">
                <a:cs typeface="Calibri" panose="020F0502020204030204" pitchFamily="34" charset="0"/>
              </a:rPr>
              <a:t>Giant X-ray bump caused by fallback onto black holes (Wu+2013).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A7CF-255A-4519-A8FB-D856E7619CEC}" type="slidenum">
              <a:rPr lang="zh-CN" altLang="en-US" smtClean="0"/>
              <a:pPr/>
              <a:t>17</a:t>
            </a:fld>
            <a:endParaRPr lang="en-US" altLang="zh-CN" dirty="0" smtClean="0"/>
          </a:p>
        </p:txBody>
      </p:sp>
      <p:sp>
        <p:nvSpPr>
          <p:cNvPr id="10" name="矩形 9"/>
          <p:cNvSpPr/>
          <p:nvPr/>
        </p:nvSpPr>
        <p:spPr>
          <a:xfrm>
            <a:off x="785786" y="1357298"/>
            <a:ext cx="13660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Calibri" panose="020F0502020204030204" pitchFamily="34" charset="0"/>
              </a:rPr>
              <a:t>Dai &amp; Liu 2012</a:t>
            </a:r>
            <a:endParaRPr lang="zh-CN" altLang="en-US" sz="1400" b="1" dirty="0" smtClean="0">
              <a:solidFill>
                <a:srgbClr val="0000FF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5" y="2928934"/>
            <a:ext cx="2286016" cy="2380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矩形 10"/>
          <p:cNvSpPr/>
          <p:nvPr/>
        </p:nvSpPr>
        <p:spPr>
          <a:xfrm>
            <a:off x="2435570" y="5500702"/>
            <a:ext cx="9219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Calibri" panose="020F0502020204030204" pitchFamily="34" charset="0"/>
              </a:rPr>
              <a:t>Wu+2013</a:t>
            </a:r>
            <a:endParaRPr lang="zh-CN" altLang="en-US" sz="1400" b="1" dirty="0" smtClean="0">
              <a:solidFill>
                <a:srgbClr val="0000FF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114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zh-CN" altLang="en-US" sz="2800" dirty="0">
              <a:latin typeface="+mn-lt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altLang="zh-CN" sz="2400" dirty="0" smtClean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algn="ctr"/>
            <a:endParaRPr lang="en-US" altLang="zh-CN" sz="2400" dirty="0" smtClean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algn="ctr"/>
            <a:endParaRPr lang="en-US" altLang="zh-CN" sz="2400" dirty="0" smtClean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algn="ctr"/>
            <a:endParaRPr lang="en-US" altLang="zh-CN" sz="2400" dirty="0" smtClean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algn="ctr">
              <a:buNone/>
            </a:pPr>
            <a:r>
              <a:rPr lang="en-US" altLang="zh-CN" sz="3600" dirty="0" smtClean="0">
                <a:solidFill>
                  <a:srgbClr val="000000"/>
                </a:solidFill>
                <a:cs typeface="Calibri" panose="020F0502020204030204" pitchFamily="34" charset="0"/>
              </a:rPr>
              <a:t>Thank you!</a:t>
            </a:r>
          </a:p>
          <a:p>
            <a:pPr algn="ctr">
              <a:buNone/>
            </a:pPr>
            <a:r>
              <a:rPr lang="en-US" altLang="zh-CN" sz="3600" dirty="0" smtClean="0">
                <a:solidFill>
                  <a:srgbClr val="000000"/>
                </a:solidFill>
                <a:cs typeface="Calibri" panose="020F0502020204030204" pitchFamily="34" charset="0"/>
              </a:rPr>
              <a:t>merci</a:t>
            </a:r>
            <a:endParaRPr lang="zh-CN" altLang="en-US" sz="3600" dirty="0" smtClean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A7CF-255A-4519-A8FB-D856E7619CEC}" type="slidenum">
              <a:rPr lang="zh-CN" altLang="en-US" smtClean="0"/>
              <a:pPr/>
              <a:t>18</a:t>
            </a:fld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xmlns="" val="215873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200" dirty="0" smtClean="0">
                <a:latin typeface="+mn-lt"/>
              </a:rPr>
              <a:t>Contents</a:t>
            </a:r>
            <a:endParaRPr lang="zh-CN" altLang="en-US" sz="3200" dirty="0">
              <a:latin typeface="+mn-lt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CN" sz="2800" dirty="0" smtClean="0">
              <a:cs typeface="Calibri" panose="020F0502020204030204" pitchFamily="34" charset="0"/>
            </a:endParaRPr>
          </a:p>
          <a:p>
            <a:r>
              <a:rPr lang="en-US" altLang="zh-CN" sz="2800" dirty="0" err="1" smtClean="0">
                <a:cs typeface="Calibri" panose="020F0502020204030204" pitchFamily="34" charset="0"/>
              </a:rPr>
              <a:t>Magnetar</a:t>
            </a:r>
            <a:r>
              <a:rPr lang="en-US" altLang="zh-CN" sz="2800" dirty="0" smtClean="0">
                <a:cs typeface="Calibri" panose="020F0502020204030204" pitchFamily="34" charset="0"/>
              </a:rPr>
              <a:t> spin-down powered transients</a:t>
            </a:r>
          </a:p>
          <a:p>
            <a:pPr lvl="1"/>
            <a:r>
              <a:rPr lang="en-US" altLang="zh-CN" sz="2600" dirty="0" smtClean="0">
                <a:cs typeface="Calibri" panose="020F0502020204030204" pitchFamily="34" charset="0"/>
              </a:rPr>
              <a:t>Supernovae</a:t>
            </a:r>
          </a:p>
          <a:p>
            <a:pPr lvl="1"/>
            <a:r>
              <a:rPr lang="en-US" altLang="zh-CN" sz="2600" dirty="0" smtClean="0">
                <a:cs typeface="Calibri" panose="020F0502020204030204" pitchFamily="34" charset="0"/>
              </a:rPr>
              <a:t>GRB afterglows</a:t>
            </a:r>
          </a:p>
          <a:p>
            <a:endParaRPr lang="en-US" altLang="zh-CN" sz="2800" dirty="0" smtClean="0">
              <a:latin typeface="+mn-lt"/>
              <a:cs typeface="Calibri" panose="020F0502020204030204" pitchFamily="34" charset="0"/>
            </a:endParaRPr>
          </a:p>
          <a:p>
            <a:r>
              <a:rPr lang="en-US" altLang="zh-CN" sz="2800" dirty="0" smtClean="0">
                <a:cs typeface="Calibri" panose="020F0502020204030204" pitchFamily="34" charset="0"/>
              </a:rPr>
              <a:t>Accretion (onto black holes or </a:t>
            </a:r>
            <a:r>
              <a:rPr lang="en-US" altLang="zh-CN" sz="2800" dirty="0" err="1" smtClean="0">
                <a:cs typeface="Calibri" panose="020F0502020204030204" pitchFamily="34" charset="0"/>
              </a:rPr>
              <a:t>magnetars</a:t>
            </a:r>
            <a:r>
              <a:rPr lang="en-US" altLang="zh-CN" sz="2800" dirty="0" smtClean="0">
                <a:cs typeface="Calibri" panose="020F0502020204030204" pitchFamily="34" charset="0"/>
              </a:rPr>
              <a:t>) powered transients</a:t>
            </a:r>
          </a:p>
          <a:p>
            <a:pPr lvl="1"/>
            <a:r>
              <a:rPr lang="en-US" altLang="zh-CN" sz="2600" dirty="0" smtClean="0">
                <a:cs typeface="Calibri" panose="020F0502020204030204" pitchFamily="34" charset="0"/>
              </a:rPr>
              <a:t>Supernovae</a:t>
            </a:r>
          </a:p>
          <a:p>
            <a:pPr lvl="1"/>
            <a:r>
              <a:rPr lang="en-US" altLang="zh-CN" sz="2600" dirty="0" smtClean="0">
                <a:cs typeface="Calibri" panose="020F0502020204030204" pitchFamily="34" charset="0"/>
              </a:rPr>
              <a:t>GRB afterglows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A7CF-255A-4519-A8FB-D856E7619CEC}" type="slidenum">
              <a:rPr lang="zh-CN" altLang="en-US" smtClean="0"/>
              <a:pPr/>
              <a:t>2</a:t>
            </a:fld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xmlns="" val="254114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200" dirty="0" err="1" smtClean="0">
                <a:latin typeface="+mn-lt"/>
              </a:rPr>
              <a:t>Superluminous</a:t>
            </a:r>
            <a:r>
              <a:rPr lang="en-US" altLang="zh-CN" sz="3200" dirty="0" smtClean="0">
                <a:latin typeface="+mn-lt"/>
              </a:rPr>
              <a:t> supernovae</a:t>
            </a:r>
            <a:endParaRPr lang="zh-CN" altLang="en-US" sz="3200" dirty="0">
              <a:latin typeface="+mn-lt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143372" y="914400"/>
            <a:ext cx="4848228" cy="942964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cs typeface="Calibri" panose="020F0502020204030204" pitchFamily="34" charset="0"/>
              </a:rPr>
              <a:t>It is suggested that </a:t>
            </a:r>
            <a:r>
              <a:rPr lang="en-US" altLang="zh-CN" sz="2400" dirty="0" err="1" smtClean="0">
                <a:cs typeface="Calibri" panose="020F0502020204030204" pitchFamily="34" charset="0"/>
              </a:rPr>
              <a:t>SLSNe</a:t>
            </a:r>
            <a:r>
              <a:rPr lang="en-US" altLang="zh-CN" sz="2400" dirty="0" smtClean="0">
                <a:cs typeface="Calibri" panose="020F0502020204030204" pitchFamily="34" charset="0"/>
              </a:rPr>
              <a:t> I are powered by </a:t>
            </a:r>
            <a:r>
              <a:rPr lang="en-US" altLang="zh-CN" sz="2400" dirty="0" err="1" smtClean="0">
                <a:cs typeface="Calibri" panose="020F0502020204030204" pitchFamily="34" charset="0"/>
              </a:rPr>
              <a:t>magnetars</a:t>
            </a:r>
            <a:r>
              <a:rPr lang="en-US" altLang="zh-CN" sz="2400" dirty="0" smtClean="0"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A7CF-255A-4519-A8FB-D856E7619CEC}" type="slidenum">
              <a:rPr lang="zh-CN" altLang="en-US" smtClean="0"/>
              <a:pPr/>
              <a:t>3</a:t>
            </a:fld>
            <a:endParaRPr lang="en-US" altLang="zh-CN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857232"/>
            <a:ext cx="304883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287171"/>
            <a:ext cx="3143272" cy="262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矩形 7"/>
          <p:cNvSpPr/>
          <p:nvPr/>
        </p:nvSpPr>
        <p:spPr>
          <a:xfrm>
            <a:off x="2106138" y="2714620"/>
            <a:ext cx="1394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Calibri" panose="020F0502020204030204" pitchFamily="34" charset="0"/>
              </a:rPr>
              <a:t>Gal-Yam (2012)</a:t>
            </a:r>
            <a:endParaRPr lang="zh-CN" altLang="en-US" sz="1400" b="1" dirty="0" smtClean="0">
              <a:solidFill>
                <a:srgbClr val="0000FF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Calibri" panose="020F050202020403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03655" y="3478413"/>
            <a:ext cx="20537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Calibri" panose="020F0502020204030204" pitchFamily="34" charset="0"/>
              </a:rPr>
              <a:t>Kasen</a:t>
            </a:r>
            <a:r>
              <a:rPr lang="en-US" altLang="zh-CN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Calibri" panose="020F0502020204030204" pitchFamily="34" charset="0"/>
              </a:rPr>
              <a:t> &amp; </a:t>
            </a:r>
            <a:r>
              <a:rPr lang="en-US" altLang="zh-CN" sz="1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Calibri" panose="020F0502020204030204" pitchFamily="34" charset="0"/>
              </a:rPr>
              <a:t>Bildsten</a:t>
            </a:r>
            <a:r>
              <a:rPr lang="en-US" altLang="zh-CN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Calibri" panose="020F0502020204030204" pitchFamily="34" charset="0"/>
              </a:rPr>
              <a:t> (2010)</a:t>
            </a:r>
            <a:endParaRPr lang="zh-CN" altLang="en-US" sz="1400" b="1" dirty="0" smtClean="0">
              <a:solidFill>
                <a:srgbClr val="0000FF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3929066"/>
            <a:ext cx="2734165" cy="2049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矩形 10"/>
          <p:cNvSpPr/>
          <p:nvPr/>
        </p:nvSpPr>
        <p:spPr>
          <a:xfrm>
            <a:off x="5011363" y="4071942"/>
            <a:ext cx="13465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Calibri" panose="020F0502020204030204" pitchFamily="34" charset="0"/>
              </a:rPr>
              <a:t>Woosley</a:t>
            </a:r>
            <a:r>
              <a:rPr lang="en-US" altLang="zh-CN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Calibri" panose="020F0502020204030204" pitchFamily="34" charset="0"/>
              </a:rPr>
              <a:t> (2010)</a:t>
            </a:r>
            <a:endParaRPr lang="zh-CN" altLang="en-US" sz="1400" b="1" dirty="0" smtClean="0">
              <a:solidFill>
                <a:srgbClr val="0000FF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1714488"/>
            <a:ext cx="5264161" cy="201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矩形 12"/>
          <p:cNvSpPr/>
          <p:nvPr/>
        </p:nvSpPr>
        <p:spPr>
          <a:xfrm>
            <a:off x="7500958" y="1857364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Calibri" panose="020F0502020204030204" pitchFamily="34" charset="0"/>
              </a:rPr>
              <a:t>Inserra</a:t>
            </a:r>
            <a:r>
              <a:rPr lang="en-US" altLang="zh-CN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Calibri" panose="020F0502020204030204" pitchFamily="34" charset="0"/>
              </a:rPr>
              <a:t>+ 2013</a:t>
            </a:r>
            <a:endParaRPr lang="zh-CN" altLang="en-US" sz="1400" b="1" dirty="0" smtClean="0">
              <a:solidFill>
                <a:srgbClr val="0000FF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114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200" dirty="0" err="1" smtClean="0">
                <a:latin typeface="+mn-lt"/>
              </a:rPr>
              <a:t>SLSNe</a:t>
            </a:r>
            <a:r>
              <a:rPr lang="en-US" altLang="zh-CN" sz="3200" dirty="0" smtClean="0">
                <a:latin typeface="+mn-lt"/>
              </a:rPr>
              <a:t>: Hard emission leakage</a:t>
            </a:r>
            <a:endParaRPr lang="zh-CN" altLang="en-US" sz="3200" dirty="0">
              <a:latin typeface="+mn-lt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429388" y="914400"/>
            <a:ext cx="2562212" cy="2871790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cs typeface="Calibri" panose="020F0502020204030204" pitchFamily="34" charset="0"/>
              </a:rPr>
              <a:t>The late-time low luminosity is suggested to be caused by hard emission leakage.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A7CF-255A-4519-A8FB-D856E7619CEC}" type="slidenum">
              <a:rPr lang="zh-CN" altLang="en-US" smtClean="0"/>
              <a:pPr/>
              <a:t>4</a:t>
            </a:fld>
            <a:endParaRPr lang="en-US" altLang="zh-CN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5738822" cy="198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矩形 12"/>
          <p:cNvSpPr/>
          <p:nvPr/>
        </p:nvSpPr>
        <p:spPr>
          <a:xfrm>
            <a:off x="2714612" y="2786058"/>
            <a:ext cx="12843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Calibri" panose="020F0502020204030204" pitchFamily="34" charset="0"/>
              </a:rPr>
              <a:t>Nicholl</a:t>
            </a:r>
            <a:r>
              <a:rPr lang="en-US" altLang="zh-CN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Calibri" panose="020F0502020204030204" pitchFamily="34" charset="0"/>
              </a:rPr>
              <a:t> + 2014</a:t>
            </a:r>
            <a:endParaRPr lang="zh-CN" altLang="en-US" sz="1400" b="1" dirty="0" smtClean="0">
              <a:solidFill>
                <a:srgbClr val="0000FF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446929"/>
            <a:ext cx="5857915" cy="210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矩形 14"/>
          <p:cNvSpPr/>
          <p:nvPr/>
        </p:nvSpPr>
        <p:spPr>
          <a:xfrm>
            <a:off x="2714612" y="5572140"/>
            <a:ext cx="23466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Calibri" panose="020F0502020204030204" pitchFamily="34" charset="0"/>
              </a:rPr>
              <a:t>Wang + 2015, </a:t>
            </a:r>
            <a:r>
              <a:rPr lang="en-US" altLang="zh-CN" sz="1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Calibri" panose="020F0502020204030204" pitchFamily="34" charset="0"/>
              </a:rPr>
              <a:t>ApJ</a:t>
            </a:r>
            <a:r>
              <a:rPr lang="en-US" altLang="zh-CN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Calibri" panose="020F0502020204030204" pitchFamily="34" charset="0"/>
              </a:rPr>
              <a:t>, 799, 107</a:t>
            </a:r>
            <a:endParaRPr lang="zh-CN" altLang="en-US" sz="1400" b="1" dirty="0" smtClean="0">
              <a:solidFill>
                <a:srgbClr val="0000FF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114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200" dirty="0" smtClean="0">
                <a:latin typeface="+mn-lt"/>
              </a:rPr>
              <a:t>Ejecta acceleration by </a:t>
            </a:r>
            <a:r>
              <a:rPr lang="en-US" altLang="zh-CN" sz="3200" dirty="0" err="1" smtClean="0">
                <a:latin typeface="+mn-lt"/>
              </a:rPr>
              <a:t>magnetar</a:t>
            </a:r>
            <a:r>
              <a:rPr lang="en-US" altLang="zh-CN" sz="3200" dirty="0" smtClean="0">
                <a:latin typeface="+mn-lt"/>
              </a:rPr>
              <a:t> spin-down</a:t>
            </a:r>
            <a:endParaRPr lang="zh-CN" altLang="en-US" sz="3200" dirty="0">
              <a:latin typeface="+mn-lt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429388" y="914400"/>
            <a:ext cx="2562212" cy="5300682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cs typeface="Calibri" panose="020F0502020204030204" pitchFamily="34" charset="0"/>
              </a:rPr>
              <a:t>The acceleration of </a:t>
            </a:r>
            <a:r>
              <a:rPr lang="en-US" altLang="zh-CN" sz="2400" dirty="0" err="1" smtClean="0">
                <a:cs typeface="Calibri" panose="020F0502020204030204" pitchFamily="34" charset="0"/>
              </a:rPr>
              <a:t>ejecta</a:t>
            </a:r>
            <a:r>
              <a:rPr lang="en-US" altLang="zh-CN" sz="2400" dirty="0" smtClean="0">
                <a:cs typeface="Calibri" panose="020F0502020204030204" pitchFamily="34" charset="0"/>
              </a:rPr>
              <a:t> by </a:t>
            </a:r>
            <a:r>
              <a:rPr lang="en-US" altLang="zh-CN" sz="2400" dirty="0" err="1" smtClean="0">
                <a:cs typeface="Calibri" panose="020F0502020204030204" pitchFamily="34" charset="0"/>
              </a:rPr>
              <a:t>magnetar</a:t>
            </a:r>
            <a:r>
              <a:rPr lang="en-US" altLang="zh-CN" sz="2400" dirty="0" smtClean="0">
                <a:cs typeface="Calibri" panose="020F0502020204030204" pitchFamily="34" charset="0"/>
              </a:rPr>
              <a:t> spin-down is quantitatively calculated.</a:t>
            </a:r>
          </a:p>
          <a:p>
            <a:pPr>
              <a:buNone/>
            </a:pPr>
            <a:r>
              <a:rPr lang="en-US" altLang="zh-CN" sz="2400" dirty="0" smtClean="0">
                <a:solidFill>
                  <a:srgbClr val="FF0000"/>
                </a:solidFill>
                <a:cs typeface="Calibri" panose="020F0502020204030204" pitchFamily="34" charset="0"/>
              </a:rPr>
              <a:t>-&gt;</a:t>
            </a:r>
          </a:p>
          <a:p>
            <a:r>
              <a:rPr lang="en-US" altLang="zh-CN" sz="2400" dirty="0" smtClean="0">
                <a:cs typeface="Calibri" panose="020F0502020204030204" pitchFamily="34" charset="0"/>
              </a:rPr>
              <a:t>A possible way to provide </a:t>
            </a:r>
            <a:r>
              <a:rPr lang="en-US" altLang="zh-CN" sz="2400" dirty="0" err="1" smtClean="0">
                <a:cs typeface="Calibri" panose="020F0502020204030204" pitchFamily="34" charset="0"/>
              </a:rPr>
              <a:t>SNe</a:t>
            </a:r>
            <a:r>
              <a:rPr lang="en-US" altLang="zh-CN" sz="2400" dirty="0" smtClean="0">
                <a:cs typeface="Calibri" panose="020F0502020204030204" pitchFamily="34" charset="0"/>
              </a:rPr>
              <a:t> </a:t>
            </a:r>
            <a:r>
              <a:rPr lang="en-US" altLang="zh-CN" sz="2400" dirty="0" err="1" smtClean="0">
                <a:cs typeface="Calibri" panose="020F0502020204030204" pitchFamily="34" charset="0"/>
              </a:rPr>
              <a:t>Ic</a:t>
            </a:r>
            <a:r>
              <a:rPr lang="en-US" altLang="zh-CN" sz="2400" dirty="0" smtClean="0">
                <a:cs typeface="Calibri" panose="020F0502020204030204" pitchFamily="34" charset="0"/>
              </a:rPr>
              <a:t>-BL with large kinetic energy.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A7CF-255A-4519-A8FB-D856E7619CEC}" type="slidenum">
              <a:rPr lang="zh-CN" altLang="en-US" smtClean="0"/>
              <a:pPr/>
              <a:t>5</a:t>
            </a:fld>
            <a:endParaRPr lang="en-US" altLang="zh-CN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4" y="857232"/>
            <a:ext cx="6286512" cy="232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矩形 14"/>
          <p:cNvSpPr/>
          <p:nvPr/>
        </p:nvSpPr>
        <p:spPr>
          <a:xfrm>
            <a:off x="3428992" y="3071810"/>
            <a:ext cx="22119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Calibri" panose="020F0502020204030204" pitchFamily="34" charset="0"/>
              </a:rPr>
              <a:t>Wang + 2016, </a:t>
            </a:r>
            <a:r>
              <a:rPr lang="en-US" altLang="zh-CN" sz="1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Calibri" panose="020F0502020204030204" pitchFamily="34" charset="0"/>
              </a:rPr>
              <a:t>ApJ</a:t>
            </a:r>
            <a:r>
              <a:rPr lang="en-US" altLang="zh-CN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Calibri" panose="020F0502020204030204" pitchFamily="34" charset="0"/>
              </a:rPr>
              <a:t>, 821, 22</a:t>
            </a:r>
            <a:endParaRPr lang="zh-CN" altLang="en-US" sz="1400" b="1" dirty="0" smtClean="0">
              <a:solidFill>
                <a:srgbClr val="0000FF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143248"/>
            <a:ext cx="2921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矩形 10"/>
          <p:cNvSpPr/>
          <p:nvPr/>
        </p:nvSpPr>
        <p:spPr>
          <a:xfrm>
            <a:off x="928662" y="3643314"/>
            <a:ext cx="12554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Calibri" panose="020F0502020204030204" pitchFamily="34" charset="0"/>
              </a:rPr>
              <a:t>Mazzali+2014</a:t>
            </a:r>
            <a:endParaRPr lang="zh-CN" altLang="en-US" sz="1400" b="1" dirty="0" smtClean="0">
              <a:solidFill>
                <a:srgbClr val="0000FF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286116" y="3571876"/>
            <a:ext cx="2571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GRBs/</a:t>
            </a:r>
            <a:r>
              <a:rPr lang="en-US" altLang="zh-CN" dirty="0" err="1" smtClean="0"/>
              <a:t>SNe</a:t>
            </a:r>
            <a:r>
              <a:rPr lang="en-US" altLang="zh-CN" dirty="0" smtClean="0"/>
              <a:t> (broad-lined type </a:t>
            </a:r>
            <a:r>
              <a:rPr lang="en-US" altLang="zh-CN" dirty="0" err="1" smtClean="0"/>
              <a:t>Ic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SNe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SNe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Ic</a:t>
            </a:r>
            <a:r>
              <a:rPr lang="en-US" altLang="zh-CN" dirty="0" smtClean="0"/>
              <a:t>-BL) are powered by </a:t>
            </a:r>
            <a:r>
              <a:rPr lang="en-US" altLang="zh-CN" dirty="0" err="1" smtClean="0"/>
              <a:t>magnetars</a:t>
            </a:r>
            <a:r>
              <a:rPr lang="en-US" altLang="zh-CN" dirty="0" smtClean="0"/>
              <a:t>?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4114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058" y="814380"/>
            <a:ext cx="6649387" cy="14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200" dirty="0" smtClean="0">
                <a:latin typeface="+mn-lt"/>
              </a:rPr>
              <a:t>Broad-lined </a:t>
            </a:r>
            <a:r>
              <a:rPr lang="en-US" altLang="zh-CN" sz="3200" dirty="0" err="1" smtClean="0">
                <a:latin typeface="+mn-lt"/>
              </a:rPr>
              <a:t>SNe</a:t>
            </a:r>
            <a:r>
              <a:rPr lang="en-US" altLang="zh-CN" sz="3200" dirty="0" smtClean="0">
                <a:latin typeface="+mn-lt"/>
              </a:rPr>
              <a:t> </a:t>
            </a:r>
            <a:r>
              <a:rPr lang="en-US" altLang="zh-CN" sz="3200" dirty="0" err="1" smtClean="0">
                <a:latin typeface="+mn-lt"/>
              </a:rPr>
              <a:t>Ic</a:t>
            </a:r>
            <a:r>
              <a:rPr lang="en-US" altLang="zh-CN" sz="3200" dirty="0" smtClean="0">
                <a:latin typeface="+mn-lt"/>
              </a:rPr>
              <a:t> (</a:t>
            </a:r>
            <a:r>
              <a:rPr lang="en-US" altLang="zh-CN" sz="3200" dirty="0" err="1" smtClean="0">
                <a:latin typeface="+mn-lt"/>
              </a:rPr>
              <a:t>SNe</a:t>
            </a:r>
            <a:r>
              <a:rPr lang="en-US" altLang="zh-CN" sz="3200" dirty="0" smtClean="0">
                <a:latin typeface="+mn-lt"/>
              </a:rPr>
              <a:t> </a:t>
            </a:r>
            <a:r>
              <a:rPr lang="en-US" altLang="zh-CN" sz="3200" dirty="0" err="1" smtClean="0">
                <a:latin typeface="+mn-lt"/>
              </a:rPr>
              <a:t>Ic</a:t>
            </a:r>
            <a:r>
              <a:rPr lang="en-US" altLang="zh-CN" sz="3200" dirty="0" smtClean="0">
                <a:latin typeface="+mn-lt"/>
              </a:rPr>
              <a:t>-BL)</a:t>
            </a:r>
            <a:endParaRPr lang="zh-CN" altLang="en-US" sz="3200" dirty="0">
              <a:latin typeface="+mn-lt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429388" y="914400"/>
            <a:ext cx="2562212" cy="5300682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sz="2400" dirty="0" smtClean="0">
                <a:cs typeface="Calibri" panose="020F0502020204030204" pitchFamily="34" charset="0"/>
              </a:rPr>
              <a:t>The </a:t>
            </a:r>
            <a:r>
              <a:rPr lang="en-US" altLang="zh-CN" sz="2400" baseline="30000" dirty="0" smtClean="0">
                <a:cs typeface="Calibri" panose="020F0502020204030204" pitchFamily="34" charset="0"/>
              </a:rPr>
              <a:t>56</a:t>
            </a:r>
            <a:r>
              <a:rPr lang="en-US" altLang="zh-CN" sz="2400" dirty="0" smtClean="0">
                <a:cs typeface="Calibri" panose="020F0502020204030204" pitchFamily="34" charset="0"/>
              </a:rPr>
              <a:t>Ni problem of </a:t>
            </a:r>
            <a:r>
              <a:rPr lang="en-US" altLang="zh-CN" sz="2400" dirty="0" err="1" smtClean="0">
                <a:cs typeface="Calibri" panose="020F0502020204030204" pitchFamily="34" charset="0"/>
              </a:rPr>
              <a:t>magnetar</a:t>
            </a:r>
            <a:r>
              <a:rPr lang="en-US" altLang="zh-CN" sz="2400" dirty="0" smtClean="0">
                <a:cs typeface="Calibri" panose="020F0502020204030204" pitchFamily="34" charset="0"/>
              </a:rPr>
              <a:t>-powered </a:t>
            </a:r>
            <a:r>
              <a:rPr lang="en-US" altLang="zh-CN" sz="2400" dirty="0" err="1" smtClean="0">
                <a:cs typeface="Calibri" panose="020F0502020204030204" pitchFamily="34" charset="0"/>
              </a:rPr>
              <a:t>SNe</a:t>
            </a:r>
            <a:r>
              <a:rPr lang="en-US" altLang="zh-CN" sz="2400" dirty="0" smtClean="0">
                <a:cs typeface="Calibri" panose="020F0502020204030204" pitchFamily="34" charset="0"/>
              </a:rPr>
              <a:t> </a:t>
            </a:r>
            <a:r>
              <a:rPr lang="en-US" altLang="zh-CN" sz="2400" dirty="0" err="1" smtClean="0">
                <a:cs typeface="Calibri" panose="020F0502020204030204" pitchFamily="34" charset="0"/>
              </a:rPr>
              <a:t>Ic</a:t>
            </a:r>
            <a:r>
              <a:rPr lang="en-US" altLang="zh-CN" sz="2400" dirty="0" smtClean="0">
                <a:cs typeface="Calibri" panose="020F0502020204030204" pitchFamily="34" charset="0"/>
              </a:rPr>
              <a:t>-BL can be solved.</a:t>
            </a:r>
          </a:p>
          <a:p>
            <a:r>
              <a:rPr lang="en-US" altLang="zh-CN" sz="2400" dirty="0" smtClean="0">
                <a:cs typeface="Calibri" panose="020F0502020204030204" pitchFamily="34" charset="0"/>
              </a:rPr>
              <a:t>The peaks in the lights curve of </a:t>
            </a:r>
            <a:r>
              <a:rPr lang="en-US" altLang="zh-CN" sz="2400" dirty="0" err="1" smtClean="0">
                <a:cs typeface="Calibri" panose="020F0502020204030204" pitchFamily="34" charset="0"/>
              </a:rPr>
              <a:t>SNe</a:t>
            </a:r>
            <a:r>
              <a:rPr lang="en-US" altLang="zh-CN" sz="2400" dirty="0" smtClean="0">
                <a:cs typeface="Calibri" panose="020F0502020204030204" pitchFamily="34" charset="0"/>
              </a:rPr>
              <a:t> </a:t>
            </a:r>
            <a:r>
              <a:rPr lang="en-US" altLang="zh-CN" sz="2400" dirty="0" err="1" smtClean="0">
                <a:cs typeface="Calibri" panose="020F0502020204030204" pitchFamily="34" charset="0"/>
              </a:rPr>
              <a:t>Ic</a:t>
            </a:r>
            <a:r>
              <a:rPr lang="en-US" altLang="zh-CN" sz="2400" dirty="0" smtClean="0">
                <a:cs typeface="Calibri" panose="020F0502020204030204" pitchFamily="34" charset="0"/>
              </a:rPr>
              <a:t>-BL are powered by </a:t>
            </a:r>
            <a:r>
              <a:rPr lang="en-US" altLang="zh-CN" sz="2400" dirty="0" err="1" smtClean="0">
                <a:cs typeface="Calibri" panose="020F0502020204030204" pitchFamily="34" charset="0"/>
              </a:rPr>
              <a:t>magnetars</a:t>
            </a:r>
            <a:r>
              <a:rPr lang="en-US" altLang="zh-CN" sz="2400" dirty="0" smtClean="0">
                <a:cs typeface="Calibri" panose="020F0502020204030204" pitchFamily="34" charset="0"/>
              </a:rPr>
              <a:t>, while the exponential decay is powered by </a:t>
            </a:r>
            <a:r>
              <a:rPr lang="en-US" altLang="zh-CN" sz="2400" baseline="30000" dirty="0" smtClean="0">
                <a:cs typeface="Calibri" panose="020F0502020204030204" pitchFamily="34" charset="0"/>
              </a:rPr>
              <a:t>56</a:t>
            </a:r>
            <a:r>
              <a:rPr lang="en-US" altLang="zh-CN" sz="2400" dirty="0" smtClean="0">
                <a:cs typeface="Calibri" panose="020F0502020204030204" pitchFamily="34" charset="0"/>
              </a:rPr>
              <a:t>Ni cascade decay.</a:t>
            </a:r>
          </a:p>
          <a:p>
            <a:r>
              <a:rPr lang="en-US" altLang="zh-CN" sz="2400" dirty="0" smtClean="0">
                <a:cs typeface="Calibri" panose="020F0502020204030204" pitchFamily="34" charset="0"/>
              </a:rPr>
              <a:t>The </a:t>
            </a:r>
            <a:r>
              <a:rPr lang="en-US" altLang="zh-CN" sz="2400" dirty="0" err="1" smtClean="0">
                <a:cs typeface="Calibri" panose="020F0502020204030204" pitchFamily="34" charset="0"/>
              </a:rPr>
              <a:t>magnetar</a:t>
            </a:r>
            <a:r>
              <a:rPr lang="en-US" altLang="zh-CN" sz="2400" dirty="0" smtClean="0">
                <a:cs typeface="Calibri" panose="020F0502020204030204" pitchFamily="34" charset="0"/>
              </a:rPr>
              <a:t> can contribute significantly to the kinetic energy of </a:t>
            </a:r>
            <a:r>
              <a:rPr lang="en-US" altLang="zh-CN" sz="2400" dirty="0" err="1" smtClean="0">
                <a:cs typeface="Calibri" panose="020F0502020204030204" pitchFamily="34" charset="0"/>
              </a:rPr>
              <a:t>SNe</a:t>
            </a:r>
            <a:r>
              <a:rPr lang="en-US" altLang="zh-CN" sz="2400" dirty="0" smtClean="0">
                <a:cs typeface="Calibri" panose="020F0502020204030204" pitchFamily="34" charset="0"/>
              </a:rPr>
              <a:t> </a:t>
            </a:r>
            <a:r>
              <a:rPr lang="en-US" altLang="zh-CN" sz="2400" dirty="0" err="1" smtClean="0">
                <a:cs typeface="Calibri" panose="020F0502020204030204" pitchFamily="34" charset="0"/>
              </a:rPr>
              <a:t>Ic</a:t>
            </a:r>
            <a:r>
              <a:rPr lang="en-US" altLang="zh-CN" sz="2400" dirty="0" smtClean="0">
                <a:cs typeface="Calibri" panose="020F0502020204030204" pitchFamily="34" charset="0"/>
              </a:rPr>
              <a:t>-BL.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A7CF-255A-4519-A8FB-D856E7619CEC}" type="slidenum">
              <a:rPr lang="zh-CN" altLang="en-US" smtClean="0"/>
              <a:pPr/>
              <a:t>6</a:t>
            </a:fld>
            <a:endParaRPr lang="en-US" altLang="zh-CN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714752"/>
            <a:ext cx="319362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72523" y="3786190"/>
            <a:ext cx="296467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2214554"/>
            <a:ext cx="6643734" cy="1391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矩形 13"/>
          <p:cNvSpPr/>
          <p:nvPr/>
        </p:nvSpPr>
        <p:spPr>
          <a:xfrm>
            <a:off x="3357554" y="6072206"/>
            <a:ext cx="22119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Calibri" panose="020F0502020204030204" pitchFamily="34" charset="0"/>
              </a:rPr>
              <a:t>Wang + 2016, </a:t>
            </a:r>
            <a:r>
              <a:rPr lang="en-US" altLang="zh-CN" sz="1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Calibri" panose="020F0502020204030204" pitchFamily="34" charset="0"/>
              </a:rPr>
              <a:t>ApJ</a:t>
            </a:r>
            <a:r>
              <a:rPr lang="en-US" altLang="zh-CN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Calibri" panose="020F0502020204030204" pitchFamily="34" charset="0"/>
              </a:rPr>
              <a:t>, 831, 41</a:t>
            </a:r>
            <a:endParaRPr lang="zh-CN" altLang="en-US" sz="1400" b="1" dirty="0" smtClean="0">
              <a:solidFill>
                <a:srgbClr val="0000FF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114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200" dirty="0" err="1" smtClean="0">
                <a:latin typeface="+mn-lt"/>
              </a:rPr>
              <a:t>SNe</a:t>
            </a:r>
            <a:r>
              <a:rPr lang="en-US" altLang="zh-CN" sz="3200" dirty="0" smtClean="0">
                <a:latin typeface="+mn-lt"/>
              </a:rPr>
              <a:t> </a:t>
            </a:r>
            <a:r>
              <a:rPr lang="en-US" altLang="zh-CN" sz="3200" dirty="0" err="1" smtClean="0">
                <a:latin typeface="+mn-lt"/>
              </a:rPr>
              <a:t>Ic</a:t>
            </a:r>
            <a:r>
              <a:rPr lang="en-US" altLang="zh-CN" sz="3200" dirty="0" smtClean="0">
                <a:latin typeface="+mn-lt"/>
              </a:rPr>
              <a:t>-BL 1998bw and 2002ap</a:t>
            </a:r>
            <a:endParaRPr lang="zh-CN" altLang="en-US" sz="3200" dirty="0">
              <a:latin typeface="+mn-lt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072066" y="914400"/>
            <a:ext cx="3714776" cy="5300682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cs typeface="Calibri" panose="020F0502020204030204" pitchFamily="34" charset="0"/>
              </a:rPr>
              <a:t>SN 1998bw was associated with GRB980425.</a:t>
            </a:r>
          </a:p>
          <a:p>
            <a:r>
              <a:rPr lang="en-US" altLang="zh-CN" sz="2400" dirty="0" smtClean="0">
                <a:cs typeface="Calibri" panose="020F0502020204030204" pitchFamily="34" charset="0"/>
              </a:rPr>
              <a:t>Evidence for </a:t>
            </a:r>
            <a:r>
              <a:rPr lang="en-US" altLang="zh-CN" sz="2400" dirty="0" err="1" smtClean="0">
                <a:cs typeface="Calibri" panose="020F0502020204030204" pitchFamily="34" charset="0"/>
              </a:rPr>
              <a:t>magnetar</a:t>
            </a:r>
            <a:r>
              <a:rPr lang="en-US" altLang="zh-CN" sz="2400" dirty="0" smtClean="0">
                <a:cs typeface="Calibri" panose="020F0502020204030204" pitchFamily="34" charset="0"/>
              </a:rPr>
              <a:t>-powered GRB-</a:t>
            </a:r>
            <a:r>
              <a:rPr lang="en-US" altLang="zh-CN" sz="2400" dirty="0" err="1" smtClean="0">
                <a:cs typeface="Calibri" panose="020F0502020204030204" pitchFamily="34" charset="0"/>
              </a:rPr>
              <a:t>SNe</a:t>
            </a:r>
            <a:r>
              <a:rPr lang="en-US" altLang="zh-CN" sz="2400" dirty="0" smtClean="0">
                <a:cs typeface="Calibri" panose="020F0502020204030204" pitchFamily="34" charset="0"/>
              </a:rPr>
              <a:t>.</a:t>
            </a:r>
          </a:p>
          <a:p>
            <a:r>
              <a:rPr lang="en-US" altLang="zh-CN" sz="2400" dirty="0" smtClean="0">
                <a:cs typeface="Calibri" panose="020F0502020204030204" pitchFamily="34" charset="0"/>
              </a:rPr>
              <a:t>See also Wang+2017, </a:t>
            </a:r>
            <a:r>
              <a:rPr lang="en-US" altLang="zh-CN" sz="2400" dirty="0" err="1" smtClean="0">
                <a:cs typeface="Calibri" panose="020F0502020204030204" pitchFamily="34" charset="0"/>
              </a:rPr>
              <a:t>ApJ</a:t>
            </a:r>
            <a:r>
              <a:rPr lang="en-US" altLang="zh-CN" sz="2400" dirty="0" smtClean="0">
                <a:cs typeface="Calibri" panose="020F0502020204030204" pitchFamily="34" charset="0"/>
              </a:rPr>
              <a:t>, 851, 54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A7CF-255A-4519-A8FB-D856E7619CEC}" type="slidenum">
              <a:rPr lang="zh-CN" altLang="en-US" smtClean="0"/>
              <a:pPr/>
              <a:t>7</a:t>
            </a:fld>
            <a:endParaRPr lang="en-US" altLang="zh-CN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857232"/>
            <a:ext cx="3286148" cy="2435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228547"/>
            <a:ext cx="3357586" cy="265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矩形 13"/>
          <p:cNvSpPr/>
          <p:nvPr/>
        </p:nvSpPr>
        <p:spPr>
          <a:xfrm>
            <a:off x="3357554" y="5643578"/>
            <a:ext cx="23466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Calibri" panose="020F0502020204030204" pitchFamily="34" charset="0"/>
              </a:rPr>
              <a:t>Wang + 2017, </a:t>
            </a:r>
            <a:r>
              <a:rPr lang="en-US" altLang="zh-CN" sz="1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Calibri" panose="020F0502020204030204" pitchFamily="34" charset="0"/>
              </a:rPr>
              <a:t>ApJ</a:t>
            </a:r>
            <a:r>
              <a:rPr lang="en-US" altLang="zh-CN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Calibri" panose="020F0502020204030204" pitchFamily="34" charset="0"/>
              </a:rPr>
              <a:t>, 837, 128</a:t>
            </a:r>
            <a:endParaRPr lang="zh-CN" altLang="en-US" sz="1400" b="1" dirty="0" smtClean="0">
              <a:solidFill>
                <a:srgbClr val="0000FF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114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200" dirty="0" smtClean="0">
                <a:latin typeface="+mn-lt"/>
              </a:rPr>
              <a:t>Other energy sources (interaction &amp; cooling)</a:t>
            </a:r>
            <a:endParaRPr lang="zh-CN" altLang="en-US" sz="3200" dirty="0">
              <a:latin typeface="+mn-lt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072066" y="928670"/>
            <a:ext cx="3714776" cy="5300682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cs typeface="Calibri" panose="020F0502020204030204" pitchFamily="34" charset="0"/>
              </a:rPr>
              <a:t>Sometimes magnetar+</a:t>
            </a:r>
            <a:r>
              <a:rPr lang="en-US" altLang="zh-CN" sz="2400" baseline="30000" dirty="0" smtClean="0">
                <a:cs typeface="Calibri" panose="020F0502020204030204" pitchFamily="34" charset="0"/>
              </a:rPr>
              <a:t>56</a:t>
            </a:r>
            <a:r>
              <a:rPr lang="en-US" altLang="zh-CN" sz="2400" dirty="0" smtClean="0">
                <a:cs typeface="Calibri" panose="020F0502020204030204" pitchFamily="34" charset="0"/>
              </a:rPr>
              <a:t>Ni cannot account for the light curves, other energy sources should be included, for example, CSM-ejecta interaction (iPTF13ehe, Wang+2016, 828, 87; iPTF16asu, Wang+2017, 1712.07359), shock cooling (2011kl, Wang+2017, 850, 148).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A7CF-255A-4519-A8FB-D856E7619CEC}" type="slidenum">
              <a:rPr lang="zh-CN" altLang="en-US" smtClean="0"/>
              <a:pPr/>
              <a:t>8</a:t>
            </a:fld>
            <a:endParaRPr lang="en-US" altLang="zh-CN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782448"/>
            <a:ext cx="2857521" cy="24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925324"/>
            <a:ext cx="266724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214686"/>
            <a:ext cx="272386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矩形 10"/>
          <p:cNvSpPr/>
          <p:nvPr/>
        </p:nvSpPr>
        <p:spPr>
          <a:xfrm>
            <a:off x="3214678" y="3214686"/>
            <a:ext cx="21272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Calibri" panose="020F0502020204030204" pitchFamily="34" charset="0"/>
              </a:rPr>
              <a:t>Wang + 2017, 1712.07359</a:t>
            </a:r>
            <a:endParaRPr lang="zh-CN" altLang="en-US" sz="1400" b="1" dirty="0" smtClean="0">
              <a:solidFill>
                <a:srgbClr val="0000FF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85786" y="2857496"/>
            <a:ext cx="22119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Calibri" panose="020F0502020204030204" pitchFamily="34" charset="0"/>
              </a:rPr>
              <a:t>Wang + 2016, </a:t>
            </a:r>
            <a:r>
              <a:rPr lang="en-US" altLang="zh-CN" sz="1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Calibri" panose="020F0502020204030204" pitchFamily="34" charset="0"/>
              </a:rPr>
              <a:t>ApJ</a:t>
            </a:r>
            <a:r>
              <a:rPr lang="en-US" altLang="zh-CN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Calibri" panose="020F0502020204030204" pitchFamily="34" charset="0"/>
              </a:rPr>
              <a:t>, 828, 87</a:t>
            </a:r>
            <a:endParaRPr lang="zh-CN" altLang="en-US" sz="1400" b="1" dirty="0" smtClean="0">
              <a:solidFill>
                <a:srgbClr val="0000FF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85786" y="5264363"/>
            <a:ext cx="23466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Calibri" panose="020F0502020204030204" pitchFamily="34" charset="0"/>
              </a:rPr>
              <a:t>Wang + 2017, </a:t>
            </a:r>
            <a:r>
              <a:rPr lang="en-US" altLang="zh-CN" sz="1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Calibri" panose="020F0502020204030204" pitchFamily="34" charset="0"/>
              </a:rPr>
              <a:t>ApJ</a:t>
            </a:r>
            <a:r>
              <a:rPr lang="en-US" altLang="zh-CN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Calibri" panose="020F0502020204030204" pitchFamily="34" charset="0"/>
              </a:rPr>
              <a:t>, 850, 148</a:t>
            </a:r>
            <a:endParaRPr lang="zh-CN" altLang="en-US" sz="1400" b="1" dirty="0" smtClean="0">
              <a:solidFill>
                <a:srgbClr val="0000FF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114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200" dirty="0" err="1" smtClean="0">
                <a:latin typeface="+mn-lt"/>
              </a:rPr>
              <a:t>Magnetar</a:t>
            </a:r>
            <a:r>
              <a:rPr lang="en-US" altLang="zh-CN" sz="3200" dirty="0" smtClean="0">
                <a:latin typeface="+mn-lt"/>
              </a:rPr>
              <a:t>-powered GRB afterglows</a:t>
            </a:r>
            <a:endParaRPr lang="zh-CN" altLang="en-US" sz="3200" dirty="0">
              <a:latin typeface="+mn-lt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072066" y="914400"/>
            <a:ext cx="3714776" cy="5300682"/>
          </a:xfrm>
        </p:spPr>
        <p:txBody>
          <a:bodyPr>
            <a:normAutofit/>
          </a:bodyPr>
          <a:lstStyle/>
          <a:p>
            <a:r>
              <a:rPr lang="en-US" altLang="zh-CN" sz="2400" dirty="0" err="1" smtClean="0">
                <a:cs typeface="Calibri" panose="020F0502020204030204" pitchFamily="34" charset="0"/>
              </a:rPr>
              <a:t>Usov</a:t>
            </a:r>
            <a:r>
              <a:rPr lang="en-US" altLang="zh-CN" sz="2400" dirty="0" smtClean="0">
                <a:cs typeface="Calibri" panose="020F0502020204030204" pitchFamily="34" charset="0"/>
              </a:rPr>
              <a:t> (1992) proposed </a:t>
            </a:r>
            <a:r>
              <a:rPr lang="en-US" altLang="zh-CN" sz="2400" dirty="0" err="1" smtClean="0">
                <a:cs typeface="Calibri" panose="020F0502020204030204" pitchFamily="34" charset="0"/>
              </a:rPr>
              <a:t>magnetar</a:t>
            </a:r>
            <a:r>
              <a:rPr lang="en-US" altLang="zh-CN" sz="2400" dirty="0" smtClean="0">
                <a:cs typeface="Calibri" panose="020F0502020204030204" pitchFamily="34" charset="0"/>
              </a:rPr>
              <a:t> model for long GRBs.</a:t>
            </a:r>
          </a:p>
          <a:p>
            <a:r>
              <a:rPr lang="en-US" altLang="zh-CN" sz="2400" dirty="0" smtClean="0">
                <a:cs typeface="Calibri" panose="020F0502020204030204" pitchFamily="34" charset="0"/>
              </a:rPr>
              <a:t>Dai &amp; Lu (1998a, 1998b) proposed that the double neutron star mergers may result in stable </a:t>
            </a:r>
            <a:r>
              <a:rPr lang="en-US" altLang="zh-CN" sz="2400" dirty="0" err="1" smtClean="0">
                <a:cs typeface="Calibri" panose="020F0502020204030204" pitchFamily="34" charset="0"/>
              </a:rPr>
              <a:t>magnetars</a:t>
            </a:r>
            <a:r>
              <a:rPr lang="en-US" altLang="zh-CN" sz="2400" dirty="0" smtClean="0">
                <a:cs typeface="Calibri" panose="020F0502020204030204" pitchFamily="34" charset="0"/>
              </a:rPr>
              <a:t>.</a:t>
            </a:r>
          </a:p>
          <a:p>
            <a:r>
              <a:rPr lang="en-US" altLang="zh-CN" sz="2400" dirty="0" smtClean="0">
                <a:cs typeface="Calibri" panose="020F0502020204030204" pitchFamily="34" charset="0"/>
              </a:rPr>
              <a:t>A shallow decay in the afterglow of GRBs.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A7CF-255A-4519-A8FB-D856E7619CEC}" type="slidenum">
              <a:rPr lang="zh-CN" altLang="en-US" smtClean="0"/>
              <a:pPr/>
              <a:t>9</a:t>
            </a:fld>
            <a:endParaRPr lang="en-US" altLang="zh-CN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857232"/>
            <a:ext cx="3575050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矩形 13"/>
          <p:cNvSpPr/>
          <p:nvPr/>
        </p:nvSpPr>
        <p:spPr>
          <a:xfrm>
            <a:off x="2612672" y="1214422"/>
            <a:ext cx="13163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Calibri" panose="020F0502020204030204" pitchFamily="34" charset="0"/>
              </a:rPr>
              <a:t>Dai &amp; Lu 2001</a:t>
            </a:r>
            <a:endParaRPr lang="zh-CN" altLang="en-US" sz="1400" b="1" dirty="0" smtClean="0">
              <a:solidFill>
                <a:srgbClr val="0000FF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286124"/>
            <a:ext cx="355793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矩形 9"/>
          <p:cNvSpPr/>
          <p:nvPr/>
        </p:nvSpPr>
        <p:spPr>
          <a:xfrm>
            <a:off x="1928794" y="5143512"/>
            <a:ext cx="8579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Calibri" panose="020F0502020204030204" pitchFamily="34" charset="0"/>
              </a:rPr>
              <a:t>Dai 2004</a:t>
            </a:r>
            <a:endParaRPr lang="zh-CN" altLang="en-US" sz="1400" b="1" dirty="0" smtClean="0">
              <a:solidFill>
                <a:srgbClr val="0000FF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114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4325</TotalTime>
  <Words>667</Words>
  <Application>Microsoft Office PowerPoint</Application>
  <PresentationFormat>全屏显示(4:3)</PresentationFormat>
  <Paragraphs>108</Paragraphs>
  <Slides>18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0" baseType="lpstr">
      <vt:lpstr>Compass</vt:lpstr>
      <vt:lpstr>自定义设计方案</vt:lpstr>
      <vt:lpstr>Engine-powered optical transients</vt:lpstr>
      <vt:lpstr>Contents</vt:lpstr>
      <vt:lpstr>Superluminous supernovae</vt:lpstr>
      <vt:lpstr>SLSNe: Hard emission leakage</vt:lpstr>
      <vt:lpstr>Ejecta acceleration by magnetar spin-down</vt:lpstr>
      <vt:lpstr>Broad-lined SNe Ic (SNe Ic-BL)</vt:lpstr>
      <vt:lpstr>SNe Ic-BL 1998bw and 2002ap</vt:lpstr>
      <vt:lpstr>Other energy sources (interaction &amp; cooling)</vt:lpstr>
      <vt:lpstr>Magnetar-powered GRB afterglows</vt:lpstr>
      <vt:lpstr>Magnetar-powered GRB afterglows</vt:lpstr>
      <vt:lpstr>Magnetar-powered GRB afterglows</vt:lpstr>
      <vt:lpstr>Magnetar-powered GRB afterglows</vt:lpstr>
      <vt:lpstr>Magnetar-powered GRB afterglows</vt:lpstr>
      <vt:lpstr>The pulsar wind nebula (PWN) model</vt:lpstr>
      <vt:lpstr>High energy emission as a signature of mag</vt:lpstr>
      <vt:lpstr>Accretion-powered supernovae</vt:lpstr>
      <vt:lpstr>Accretion-powered GRB afterglows</vt:lpstr>
      <vt:lpstr>幻灯片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sunjc</dc:creator>
  <cp:lastModifiedBy>wang</cp:lastModifiedBy>
  <cp:revision>1925</cp:revision>
  <cp:lastPrinted>2018-01-31T02:31:35Z</cp:lastPrinted>
  <dcterms:created xsi:type="dcterms:W3CDTF">2018-01-31T02:31:35Z</dcterms:created>
  <dcterms:modified xsi:type="dcterms:W3CDTF">2018-05-16T19:44:42Z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2052-10.1.0.5707</vt:lpwstr>
  </property>
</Properties>
</file>