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95" r:id="rId14"/>
    <p:sldId id="267" r:id="rId15"/>
    <p:sldId id="288" r:id="rId16"/>
    <p:sldId id="269" r:id="rId17"/>
    <p:sldId id="273" r:id="rId18"/>
    <p:sldId id="270" r:id="rId19"/>
    <p:sldId id="285" r:id="rId20"/>
    <p:sldId id="272" r:id="rId21"/>
    <p:sldId id="271" r:id="rId22"/>
    <p:sldId id="275" r:id="rId23"/>
    <p:sldId id="276" r:id="rId24"/>
    <p:sldId id="278" r:id="rId25"/>
    <p:sldId id="290" r:id="rId26"/>
    <p:sldId id="281" r:id="rId27"/>
    <p:sldId id="283" r:id="rId28"/>
    <p:sldId id="292" r:id="rId29"/>
    <p:sldId id="268" r:id="rId30"/>
    <p:sldId id="291" r:id="rId31"/>
    <p:sldId id="28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EFFE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AFFC-2E2B-47FA-A7D5-FDC5BA08DCA4}" type="datetimeFigureOut">
              <a:rPr lang="fr-FR" smtClean="0"/>
              <a:t>17/05/2018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6801B-A5ED-4FC0-9F69-A2B571019E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7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BA3FA-0712-4CFC-852E-B9A813B75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6957E31-0360-466C-A728-2AFE659BC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7933B8-9947-46CB-9BCC-F80FD7D7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DCD8-3A4E-46DB-A9F7-FE9EC62E77B9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5BF0B5-28B5-44EC-9693-20714A83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929A6A-5CA2-48C1-8113-6D32F6F4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51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D6B9A-AC10-4A87-B970-12040468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853FD2-C876-4C9F-84CE-DB58E238D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509AAC-9174-424D-A31A-EC720671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A5E7-5F2D-4987-8124-20081AF37EE9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2E2454-1CF5-4706-AF3E-D2A7973C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54C173-A23F-4C94-9F85-85585EC9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62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3A5914-8979-46BF-890E-B7999C263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C2C856-0DEF-4F66-B3D7-6225AA3B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B0C3A-958E-47C4-AC55-F4047462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98E7-A2C8-413E-891E-62ECA8B74B44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BDCE8-F017-4D9D-AAB0-93C0E049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0B53E-7332-4F19-89CC-0AA8C4FA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9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CFB2C-EB1B-4319-A3F6-99197B45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296DDF-0150-4D98-8F12-AD1595786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691932-C8CD-4E9F-B922-17CEE715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44F6-6F17-40A6-B411-01279065CD47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0D8F1E-D5A8-43AD-BCC9-46EC1294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B7638B-BDE8-4764-91C7-10ECBF32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48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6E8E8-5508-4972-B555-E3F7DF7B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2E5BFD-9071-41AF-8AC2-1B49BEC67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BB7998-A43E-46F0-9846-49E0F375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386C-377E-405C-9F30-B3E4D4DC73A5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F4880B-5E11-4CA5-95F2-25A49DF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3062B7-35DE-47B0-A183-D29693D6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78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D542B-C859-45D0-A4A1-61E64337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F3754-1A4E-4D7C-A980-976319F2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E23C87-0845-475A-B191-9B2326BA0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15444C-DA9B-45DB-9CBF-BAC2281D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C230-A0D6-42BE-B9E7-1F7DCFD07274}" type="datetime1">
              <a:rPr lang="fr-FR" smtClean="0"/>
              <a:t>17/05/2018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B1D962-3665-4756-AE56-72895C97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89F5E4-EE96-4652-B230-B0885E37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8D314-A0F5-42B4-8325-17260953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C10227-DCF1-46F9-A456-D37A166C4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32C440-23FD-4727-B51B-73FF153C7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5C36D5-5DF9-4FD1-ABB8-7D0CA8351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BD2DD-E036-416A-BF23-6CAD8BC80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819B85-390F-422C-91A8-717B4819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FEC4-9471-47C9-9FBB-926F469A4EC0}" type="datetime1">
              <a:rPr lang="fr-FR" smtClean="0"/>
              <a:t>17/05/2018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7147B4-6DC5-49F1-9733-0E5030BF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7EA941-CA88-40E0-9216-F84BC163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27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6133E-1453-48C3-AA0F-E9659029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089DF8-F807-4143-8F61-BDE423DD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AD37-9CE9-4B10-9F30-8B3760F2FD1E}" type="datetime1">
              <a:rPr lang="fr-FR" smtClean="0"/>
              <a:t>17/05/2018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CD0367-3AC8-4469-9A92-E2AAF488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9CCCC8-A4DD-4588-8F6B-5846E283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336F4A-B82A-4240-BA1E-FB5B3AA6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0F24-9688-406B-B5E7-0BDD98688AEE}" type="datetime1">
              <a:rPr lang="fr-FR" smtClean="0"/>
              <a:t>17/05/2018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98DB25-0C09-42B4-A933-705BD08B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4906DB-8E25-4118-A377-D1630C72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29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6B6BA-5309-4595-943C-7198C978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F07C9-7DAD-4754-A84C-4887ACCE8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66E3A9-FEF3-437C-91DE-F7A36AF76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27A662-9E76-472C-B49C-09222C7A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507B-F96D-4FBB-A8CB-A507AF8DFB81}" type="datetime1">
              <a:rPr lang="fr-FR" smtClean="0"/>
              <a:t>17/05/2018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0B1BA0-A8DE-4192-8865-2F299FF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95BAD4-4358-4878-9DB6-21271792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74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DAC56B-F796-4324-A8D8-36D00615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3CF864-D7D4-497A-AEC6-4EAF3DE33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071F74-C076-454F-BE08-E7CF63F1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0A885A-4698-4B41-AED8-CA0CEFFB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683C-FCC6-423F-B897-879206ADA045}" type="datetime1">
              <a:rPr lang="fr-FR" smtClean="0"/>
              <a:t>17/05/2018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BAFAD3-9C0A-46F3-891D-1E682352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CDE0AE-7D4C-437B-824D-A165DAA2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B29272-E259-4C9F-8D69-C6EDF25B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972FB7-324E-4377-9796-672D89B22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14B569-B3C4-40DB-B02A-A28BDC516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A927-5430-4BBD-AC23-4FD4A74E182F}" type="datetime1">
              <a:rPr lang="fr-FR" smtClean="0"/>
              <a:t>17/05/2018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FE15ED-87EC-4018-9FA3-817E8105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1D52B6-8E58-47EF-B97E-4403D69D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CC3E-5603-49B2-9E75-154BBA566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1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2E7CBA1-A0AA-4F34-B503-B6FFC068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77347" cy="9147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6EA459-546B-4884-96E5-C7BF7AEDC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23" y="5410"/>
            <a:ext cx="9255130" cy="68938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7B7E60-9039-4532-AB75-EC5FD5683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098" y="24030"/>
            <a:ext cx="5243804" cy="83688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/>
              <a:t>GRANDMA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F4BACA-316A-4E73-8368-7FDE29A5C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347" y="1217004"/>
            <a:ext cx="9237306" cy="72153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bg1"/>
                </a:solidFill>
              </a:rPr>
              <a:t>A network of </a:t>
            </a:r>
            <a:r>
              <a:rPr lang="fr-FR" dirty="0" err="1">
                <a:solidFill>
                  <a:schemeClr val="bg1"/>
                </a:solidFill>
              </a:rPr>
              <a:t>facilities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dedicated</a:t>
            </a:r>
            <a:r>
              <a:rPr lang="fr-FR" dirty="0">
                <a:solidFill>
                  <a:schemeClr val="bg1"/>
                </a:solidFill>
              </a:rPr>
              <a:t> to the </a:t>
            </a:r>
            <a:r>
              <a:rPr lang="fr-FR" dirty="0" err="1">
                <a:solidFill>
                  <a:schemeClr val="bg1"/>
                </a:solidFill>
              </a:rPr>
              <a:t>electromagnetic</a:t>
            </a:r>
            <a:r>
              <a:rPr lang="fr-FR" dirty="0">
                <a:solidFill>
                  <a:schemeClr val="bg1"/>
                </a:solidFill>
              </a:rPr>
              <a:t> follow-up of the GW-O3 candidates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273A5-3629-4BC1-9EB7-7D2A4C8C3A28}"/>
              </a:ext>
            </a:extLst>
          </p:cNvPr>
          <p:cNvSpPr/>
          <p:nvPr/>
        </p:nvSpPr>
        <p:spPr>
          <a:xfrm>
            <a:off x="0" y="5776911"/>
            <a:ext cx="12192000" cy="11223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7D6FEB-4236-4A14-90C2-1E8B511AF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2" y="6013493"/>
            <a:ext cx="1079896" cy="6942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222C50-94EF-44BA-9B12-C34D8CB70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96" y="6079826"/>
            <a:ext cx="2331831" cy="5477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E5FCA20-38D7-400F-AD73-0DEAD84B42EB}"/>
              </a:ext>
            </a:extLst>
          </p:cNvPr>
          <p:cNvSpPr txBox="1"/>
          <p:nvPr/>
        </p:nvSpPr>
        <p:spPr>
          <a:xfrm>
            <a:off x="547396" y="4487876"/>
            <a:ext cx="55486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Damien TURPIN </a:t>
            </a:r>
          </a:p>
          <a:p>
            <a:pPr algn="ctr"/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</a:t>
            </a:r>
            <a:r>
              <a:rPr lang="fr-FR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behalf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the GRANDMA team</a:t>
            </a:r>
          </a:p>
          <a:p>
            <a:pPr algn="ctr"/>
            <a:r>
              <a:rPr lang="fr-FR" i="1" dirty="0">
                <a:solidFill>
                  <a:schemeClr val="bg1"/>
                </a:solidFill>
              </a:rPr>
              <a:t>dturpin@nao.cas.cn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6EB7AA-52BC-4090-B8F0-191ADF07C95A}"/>
              </a:ext>
            </a:extLst>
          </p:cNvPr>
          <p:cNvSpPr txBox="1"/>
          <p:nvPr/>
        </p:nvSpPr>
        <p:spPr>
          <a:xfrm>
            <a:off x="2646369" y="5919734"/>
            <a:ext cx="689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abriola" panose="04040605051002020D02" pitchFamily="82" charset="0"/>
              </a:rPr>
              <a:t>Les Houches May, 2018</a:t>
            </a:r>
          </a:p>
          <a:p>
            <a:r>
              <a:rPr lang="en-US" sz="2000" dirty="0">
                <a:latin typeface="Gabriola" panose="04040605051002020D02" pitchFamily="82" charset="0"/>
              </a:rPr>
              <a:t>3rd SVOM Scientific Workshop --- Disentangling the merging universe with SVOM</a:t>
            </a:r>
            <a:endParaRPr lang="fr-FR" sz="2000" dirty="0">
              <a:latin typeface="Gabriola" panose="04040605051002020D02" pitchFamily="82" charset="0"/>
            </a:endParaRP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A2580CE5-B43B-4B4E-AD94-1EE3C4F3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710886"/>
            <a:ext cx="8331200" cy="45223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solidFill>
                <a:schemeClr val="bg1"/>
              </a:solidFill>
              <a:latin typeface="Bodoni MT" panose="02070603080606020203" pitchFamily="18" charset="0"/>
              <a:cs typeface="MV Boli" panose="02000500030200090000" pitchFamily="2" charset="0"/>
            </a:endParaRPr>
          </a:p>
          <a:p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Antier S. , Boer M., Christensen N., Cordier B., Coward D., </a:t>
            </a:r>
            <a:r>
              <a:rPr lang="fr-FR" dirty="0" err="1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Ducoin</a:t>
            </a: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J~G, Gendre B., Han X.H, </a:t>
            </a:r>
            <a:r>
              <a:rPr lang="fr-FR" dirty="0" err="1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Khanthanakorn</a:t>
            </a: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N., Klotz A., Jing W., Leroy N., Mao J., Turpin D., Xin L.P., Wei J.Y., Wu C., Zheng W.K.</a:t>
            </a:r>
          </a:p>
          <a:p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311B1E-86D2-49EC-A85C-5841866F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9" y="3940871"/>
            <a:ext cx="1068593" cy="7108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05C4E5-0D89-4DF4-94C6-7DA2833DF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0" y="1938540"/>
            <a:ext cx="1418910" cy="7378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F949709-4ADB-41D9-AEE6-3AFC6BFD5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" y="1818565"/>
            <a:ext cx="1118922" cy="9147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1650D8-E0B5-4417-AC83-DA443D45F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71" y="21880"/>
            <a:ext cx="1477347" cy="9147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49B523-50D6-4BD0-BA69-353B795ED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93" y="3801527"/>
            <a:ext cx="1360817" cy="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7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A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need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for a world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wide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network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78992-48CA-4FFB-88E6-06A2951D4923}"/>
              </a:ext>
            </a:extLst>
          </p:cNvPr>
          <p:cNvSpPr txBox="1"/>
          <p:nvPr/>
        </p:nvSpPr>
        <p:spPr>
          <a:xfrm>
            <a:off x="3372165" y="2256817"/>
            <a:ext cx="4781235" cy="13234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Have a large </a:t>
            </a:r>
            <a:r>
              <a:rPr lang="fr-FR" sz="2000" dirty="0" err="1">
                <a:latin typeface="Gabriola" panose="04040605051002020D02" pitchFamily="82" charset="0"/>
              </a:rPr>
              <a:t>FoV</a:t>
            </a:r>
            <a:r>
              <a:rPr lang="fr-FR" sz="2000" dirty="0">
                <a:latin typeface="Gabriola" panose="04040605051002020D02" pitchFamily="82" charset="0"/>
              </a:rPr>
              <a:t> </a:t>
            </a: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Fast</a:t>
            </a: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</a:t>
            </a:r>
            <a:r>
              <a:rPr lang="fr-FR" sz="2000" dirty="0" err="1">
                <a:latin typeface="Gabriola" panose="04040605051002020D02" pitchFamily="82" charset="0"/>
              </a:rPr>
              <a:t>deep</a:t>
            </a:r>
            <a:r>
              <a:rPr lang="fr-FR" sz="2000" dirty="0">
                <a:latin typeface="Gabriola" panose="04040605051002020D02" pitchFamily="82" charset="0"/>
              </a:rPr>
              <a:t> in </a:t>
            </a:r>
            <a:r>
              <a:rPr lang="fr-FR" sz="2000" dirty="0" err="1">
                <a:latin typeface="Gabriola" panose="04040605051002020D02" pitchFamily="82" charset="0"/>
              </a:rPr>
              <a:t>photometry</a:t>
            </a:r>
            <a:endParaRPr lang="fr-FR" sz="2000" dirty="0">
              <a:latin typeface="Gabriola" panose="04040605051002020D02" pitchFamily="82" charset="0"/>
            </a:endParaRP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efficient in </a:t>
            </a:r>
            <a:r>
              <a:rPr lang="fr-FR" sz="2000" dirty="0" err="1">
                <a:latin typeface="Gabriola" panose="04040605051002020D02" pitchFamily="82" charset="0"/>
              </a:rPr>
              <a:t>identifying</a:t>
            </a:r>
            <a:r>
              <a:rPr lang="fr-FR" sz="2000" dirty="0">
                <a:latin typeface="Gabriola" panose="04040605051002020D02" pitchFamily="82" charset="0"/>
              </a:rPr>
              <a:t> the good EM </a:t>
            </a:r>
            <a:r>
              <a:rPr lang="fr-FR" sz="2000" dirty="0" err="1">
                <a:latin typeface="Gabriola" panose="04040605051002020D02" pitchFamily="82" charset="0"/>
              </a:rPr>
              <a:t>counterpart</a:t>
            </a:r>
            <a:r>
              <a:rPr lang="fr-FR" sz="2000" dirty="0">
                <a:latin typeface="Gabriola" panose="04040605051002020D02" pitchFamily="82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407A6B-D00D-46CE-94A8-4D55C25DA1EB}"/>
              </a:ext>
            </a:extLst>
          </p:cNvPr>
          <p:cNvSpPr txBox="1"/>
          <p:nvPr/>
        </p:nvSpPr>
        <p:spPr>
          <a:xfrm>
            <a:off x="2770397" y="1549626"/>
            <a:ext cx="613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latin typeface="Gabriola" panose="04040605051002020D02" pitchFamily="82" charset="0"/>
              </a:rPr>
              <a:t>The « Four GW </a:t>
            </a:r>
            <a:r>
              <a:rPr lang="fr-FR" sz="2800" b="1" u="sng" dirty="0" err="1">
                <a:latin typeface="Gabriola" panose="04040605051002020D02" pitchFamily="82" charset="0"/>
              </a:rPr>
              <a:t>commandments</a:t>
            </a:r>
            <a:r>
              <a:rPr lang="fr-FR" sz="2800" b="1" u="sng" dirty="0">
                <a:latin typeface="Gabriola" panose="04040605051002020D02" pitchFamily="82" charset="0"/>
              </a:rPr>
              <a:t> » for the </a:t>
            </a:r>
            <a:r>
              <a:rPr lang="fr-FR" sz="2800" b="1" u="sng" dirty="0" err="1">
                <a:latin typeface="Gabriola" panose="04040605051002020D02" pitchFamily="82" charset="0"/>
              </a:rPr>
              <a:t>astronomers</a:t>
            </a:r>
            <a:endParaRPr lang="fr-FR" sz="2800" b="1" u="sng" dirty="0">
              <a:latin typeface="Gabriola" panose="04040605051002020D02" pitchFamily="8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41A509-8EFC-4E8B-9479-A77C2DD5B53E}"/>
              </a:ext>
            </a:extLst>
          </p:cNvPr>
          <p:cNvSpPr txBox="1"/>
          <p:nvPr/>
        </p:nvSpPr>
        <p:spPr>
          <a:xfrm>
            <a:off x="1439476" y="3888321"/>
            <a:ext cx="9313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One </a:t>
            </a:r>
            <a:r>
              <a:rPr lang="fr-FR" sz="2000" dirty="0" err="1"/>
              <a:t>telescope</a:t>
            </a:r>
            <a:r>
              <a:rPr lang="fr-FR" sz="2000" dirty="0"/>
              <a:t> can not </a:t>
            </a:r>
            <a:r>
              <a:rPr lang="fr-FR" sz="2000" dirty="0" err="1"/>
              <a:t>fulfill</a:t>
            </a:r>
            <a:r>
              <a:rPr lang="fr-FR" sz="2000" dirty="0"/>
              <a:t>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task</a:t>
            </a:r>
            <a:r>
              <a:rPr lang="fr-FR" sz="2000" dirty="0"/>
              <a:t> ! </a:t>
            </a:r>
          </a:p>
          <a:p>
            <a:pPr algn="ctr"/>
            <a:endParaRPr lang="fr-FR" sz="2000" dirty="0"/>
          </a:p>
          <a:p>
            <a:r>
              <a:rPr lang="fr-FR" sz="2000" dirty="0"/>
              <a:t>- EM (and GW) </a:t>
            </a:r>
            <a:r>
              <a:rPr lang="fr-FR" sz="2000" dirty="0" err="1"/>
              <a:t>observers</a:t>
            </a:r>
            <a:r>
              <a:rPr lang="fr-FR" sz="2000" dirty="0"/>
              <a:t> must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connected</a:t>
            </a:r>
            <a:r>
              <a:rPr lang="fr-FR" sz="2000" dirty="0"/>
              <a:t> and </a:t>
            </a:r>
            <a:r>
              <a:rPr lang="fr-FR" sz="2000" dirty="0" err="1"/>
              <a:t>share</a:t>
            </a:r>
            <a:r>
              <a:rPr lang="fr-FR" sz="2000" dirty="0"/>
              <a:t> the </a:t>
            </a:r>
            <a:r>
              <a:rPr lang="fr-FR" sz="2000" dirty="0" err="1"/>
              <a:t>huge</a:t>
            </a:r>
            <a:r>
              <a:rPr lang="fr-FR" sz="2000" dirty="0"/>
              <a:t> </a:t>
            </a:r>
            <a:r>
              <a:rPr lang="fr-FR" sz="2000" dirty="0" err="1"/>
              <a:t>observational</a:t>
            </a:r>
            <a:r>
              <a:rPr lang="fr-FR" sz="2000" dirty="0"/>
              <a:t> </a:t>
            </a:r>
            <a:r>
              <a:rPr lang="fr-FR" sz="2000" dirty="0" err="1"/>
              <a:t>work</a:t>
            </a:r>
            <a:r>
              <a:rPr lang="fr-FR" sz="2000" dirty="0"/>
              <a:t>. </a:t>
            </a:r>
          </a:p>
          <a:p>
            <a:r>
              <a:rPr lang="fr-FR" sz="2000" dirty="0"/>
              <a:t>- A world </a:t>
            </a:r>
            <a:r>
              <a:rPr lang="fr-FR" sz="2000" dirty="0" err="1"/>
              <a:t>wide</a:t>
            </a:r>
            <a:r>
              <a:rPr lang="fr-FR" sz="2000" dirty="0"/>
              <a:t> network of </a:t>
            </a:r>
            <a:r>
              <a:rPr lang="fr-FR" sz="2000" dirty="0" err="1"/>
              <a:t>telescope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needed</a:t>
            </a:r>
            <a:r>
              <a:rPr lang="fr-FR" sz="2000" dirty="0"/>
              <a:t> to </a:t>
            </a:r>
            <a:r>
              <a:rPr lang="fr-FR" sz="2000" dirty="0" err="1"/>
              <a:t>get</a:t>
            </a:r>
            <a:r>
              <a:rPr lang="fr-FR" sz="2000" dirty="0"/>
              <a:t> the </a:t>
            </a:r>
            <a:r>
              <a:rPr lang="fr-FR" sz="2000" dirty="0" err="1"/>
              <a:t>most</a:t>
            </a:r>
            <a:r>
              <a:rPr lang="fr-FR" sz="2000" dirty="0"/>
              <a:t>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returns</a:t>
            </a:r>
            <a:r>
              <a:rPr lang="fr-FR" sz="2000" dirty="0"/>
              <a:t> back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each</a:t>
            </a:r>
            <a:r>
              <a:rPr lang="fr-FR" sz="2000" dirty="0"/>
              <a:t> GW/EM follow-up </a:t>
            </a:r>
            <a:r>
              <a:rPr lang="fr-FR" sz="2000" dirty="0" err="1"/>
              <a:t>campaign</a:t>
            </a:r>
            <a:r>
              <a:rPr lang="fr-FR" sz="20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4023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D1722-10FB-4A0C-B61B-575E0F94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0" y="3631360"/>
            <a:ext cx="12126157" cy="3652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/>
              <a:t>II.</a:t>
            </a:r>
          </a:p>
          <a:p>
            <a:pPr marL="0" indent="0" algn="ctr">
              <a:buNone/>
            </a:pPr>
            <a:r>
              <a:rPr lang="fr-FR" sz="4400" dirty="0"/>
              <a:t>GRANDMA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en-US" sz="3600" b="1" dirty="0"/>
              <a:t>G</a:t>
            </a:r>
            <a:r>
              <a:rPr lang="en-US" sz="3600" dirty="0"/>
              <a:t>lobal </a:t>
            </a:r>
            <a:r>
              <a:rPr lang="en-US" sz="3600" b="1" dirty="0"/>
              <a:t>R</a:t>
            </a:r>
            <a:r>
              <a:rPr lang="en-US" sz="3600" dirty="0"/>
              <a:t>apid </a:t>
            </a:r>
            <a:r>
              <a:rPr lang="en-US" sz="3600" b="1" dirty="0"/>
              <a:t>A</a:t>
            </a:r>
            <a:r>
              <a:rPr lang="en-US" sz="3600" dirty="0"/>
              <a:t>dvanced </a:t>
            </a:r>
            <a:r>
              <a:rPr lang="en-US" sz="3600" b="1" dirty="0"/>
              <a:t>N</a:t>
            </a:r>
            <a:r>
              <a:rPr lang="en-US" sz="3600" dirty="0"/>
              <a:t>etwork </a:t>
            </a:r>
            <a:r>
              <a:rPr lang="en-US" sz="3600" b="1" dirty="0"/>
              <a:t>D</a:t>
            </a:r>
            <a:r>
              <a:rPr lang="en-US" sz="3600" dirty="0"/>
              <a:t>evoted to the </a:t>
            </a:r>
            <a:r>
              <a:rPr lang="en-US" sz="3600" b="1" dirty="0"/>
              <a:t>M</a:t>
            </a:r>
            <a:r>
              <a:rPr lang="en-US" sz="3600" dirty="0"/>
              <a:t>m </a:t>
            </a:r>
            <a:r>
              <a:rPr lang="en-US" sz="3600" b="1" dirty="0"/>
              <a:t>A</a:t>
            </a:r>
            <a:r>
              <a:rPr lang="en-US" sz="3600" dirty="0"/>
              <a:t>ddicts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1AD082-D5A9-43AB-8965-4F33A54E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2" y="0"/>
            <a:ext cx="1417983" cy="1256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6BB67F-497F-4073-A920-28C3A229B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73" y="0"/>
            <a:ext cx="987287" cy="12563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4BFD98-42D8-4A20-A9D5-4545A290A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08" y="0"/>
            <a:ext cx="1417983" cy="23290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2C5F3B-2573-470A-BC77-37C61F4E2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628187"/>
            <a:ext cx="1256375" cy="1256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214A30-D530-4B48-A8BA-AC5CB4812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27" y="0"/>
            <a:ext cx="671341" cy="12534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770617-B4EB-4AAD-AE77-E21E174D2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73" y="0"/>
            <a:ext cx="1502397" cy="12534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EFB052-145F-4A37-B872-20191DDD77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471" y="626714"/>
            <a:ext cx="1265216" cy="18978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1152DC-A30E-4392-A6BF-3C966C8008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08" y="1667165"/>
            <a:ext cx="1671237" cy="12534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3C21AD-2275-4547-A299-B1F5A65057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96" y="1667165"/>
            <a:ext cx="1255260" cy="13033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4C240AB-377F-4AE5-965E-0578F229C02D}"/>
              </a:ext>
            </a:extLst>
          </p:cNvPr>
          <p:cNvSpPr txBox="1"/>
          <p:nvPr/>
        </p:nvSpPr>
        <p:spPr>
          <a:xfrm>
            <a:off x="190088" y="1919296"/>
            <a:ext cx="882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Forte" panose="03060902040502070203" pitchFamily="66" charset="0"/>
              </a:rPr>
              <a:t>Zadko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46EA4F-393E-4AC5-B956-70E9966DD828}"/>
              </a:ext>
            </a:extLst>
          </p:cNvPr>
          <p:cNvSpPr txBox="1"/>
          <p:nvPr/>
        </p:nvSpPr>
        <p:spPr>
          <a:xfrm>
            <a:off x="1388256" y="1238749"/>
            <a:ext cx="1329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</a:t>
            </a:r>
            <a:r>
              <a:rPr lang="fr-FR" sz="1600" dirty="0" err="1">
                <a:latin typeface="Forte" panose="03060902040502070203" pitchFamily="66" charset="0"/>
              </a:rPr>
              <a:t>Calern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AE2F32-E113-4789-8E9D-3BCBCC3F0DEA}"/>
              </a:ext>
            </a:extLst>
          </p:cNvPr>
          <p:cNvSpPr txBox="1"/>
          <p:nvPr/>
        </p:nvSpPr>
        <p:spPr>
          <a:xfrm>
            <a:off x="2308782" y="2957754"/>
            <a:ext cx="158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</a:t>
            </a:r>
            <a:r>
              <a:rPr lang="fr-FR" sz="1600" dirty="0" err="1">
                <a:latin typeface="Forte" panose="03060902040502070203" pitchFamily="66" charset="0"/>
              </a:rPr>
              <a:t>Reunion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51C82E9-4291-42DF-9E39-E05A3E9E2950}"/>
              </a:ext>
            </a:extLst>
          </p:cNvPr>
          <p:cNvSpPr txBox="1"/>
          <p:nvPr/>
        </p:nvSpPr>
        <p:spPr>
          <a:xfrm>
            <a:off x="3310289" y="1251204"/>
            <a:ext cx="1329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TAROT-Chile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414C4D-FAFA-4BD7-84FD-11F3B8B0FAE1}"/>
              </a:ext>
            </a:extLst>
          </p:cNvPr>
          <p:cNvSpPr txBox="1"/>
          <p:nvPr/>
        </p:nvSpPr>
        <p:spPr>
          <a:xfrm>
            <a:off x="5763893" y="2329085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GWAC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5AF25F-FF7B-4BD3-A145-3145F2242474}"/>
              </a:ext>
            </a:extLst>
          </p:cNvPr>
          <p:cNvSpPr txBox="1"/>
          <p:nvPr/>
        </p:nvSpPr>
        <p:spPr>
          <a:xfrm>
            <a:off x="8023157" y="1227812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F60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928C3C-382B-4990-967F-1EF9294F78B0}"/>
              </a:ext>
            </a:extLst>
          </p:cNvPr>
          <p:cNvSpPr txBox="1"/>
          <p:nvPr/>
        </p:nvSpPr>
        <p:spPr>
          <a:xfrm>
            <a:off x="9757426" y="1222841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30cm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60FBE2-97A7-4EEC-BB6C-DDFF8C0E95EE}"/>
              </a:ext>
            </a:extLst>
          </p:cNvPr>
          <p:cNvSpPr txBox="1"/>
          <p:nvPr/>
        </p:nvSpPr>
        <p:spPr>
          <a:xfrm>
            <a:off x="8807315" y="2930914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C-GFT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45B4E1-E4D6-4FC8-848E-58FD9345C777}"/>
              </a:ext>
            </a:extLst>
          </p:cNvPr>
          <p:cNvSpPr txBox="1"/>
          <p:nvPr/>
        </p:nvSpPr>
        <p:spPr>
          <a:xfrm>
            <a:off x="10678939" y="2498362"/>
            <a:ext cx="1754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2.16 m </a:t>
            </a:r>
            <a:r>
              <a:rPr lang="fr-FR" sz="1600" dirty="0" err="1">
                <a:latin typeface="Forte" panose="03060902040502070203" pitchFamily="66" charset="0"/>
              </a:rPr>
              <a:t>Xinglong</a:t>
            </a:r>
            <a:endParaRPr lang="fr-FR" sz="1600" dirty="0">
              <a:latin typeface="Forte" panose="03060902040502070203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01C0E5-0B62-485F-B00F-62D404524B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/>
          <a:stretch/>
        </p:blipFill>
        <p:spPr>
          <a:xfrm>
            <a:off x="10098363" y="2970472"/>
            <a:ext cx="1294158" cy="177447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079E0B0-721F-41F0-8EEB-31A4E50A8D2B}"/>
              </a:ext>
            </a:extLst>
          </p:cNvPr>
          <p:cNvSpPr txBox="1"/>
          <p:nvPr/>
        </p:nvSpPr>
        <p:spPr>
          <a:xfrm>
            <a:off x="10140103" y="4693216"/>
            <a:ext cx="1754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2.4 m GMG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024D63-F1D4-4A4B-BE7C-5D30B5E21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2970472"/>
            <a:ext cx="1329983" cy="177447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DA1B67D-9640-483A-90F1-3D66B2DE149C}"/>
              </a:ext>
            </a:extLst>
          </p:cNvPr>
          <p:cNvSpPr txBox="1"/>
          <p:nvPr/>
        </p:nvSpPr>
        <p:spPr>
          <a:xfrm>
            <a:off x="480839" y="4703537"/>
            <a:ext cx="1495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TNT </a:t>
            </a:r>
            <a:r>
              <a:rPr lang="fr-FR" sz="1600" dirty="0" err="1">
                <a:latin typeface="Forte" panose="03060902040502070203" pitchFamily="66" charset="0"/>
              </a:rPr>
              <a:t>Xinglong</a:t>
            </a:r>
            <a:endParaRPr lang="fr-FR" sz="16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3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7B5C677-8C95-41CA-A902-FE5D8CE24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67" y="1258692"/>
            <a:ext cx="6357521" cy="51916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The network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7288" y="6356350"/>
            <a:ext cx="416511" cy="365125"/>
          </a:xfrm>
        </p:spPr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86A709-9DD0-4C73-95F7-903F0BF9C757}"/>
              </a:ext>
            </a:extLst>
          </p:cNvPr>
          <p:cNvSpPr txBox="1"/>
          <p:nvPr/>
        </p:nvSpPr>
        <p:spPr>
          <a:xfrm>
            <a:off x="3565347" y="1258691"/>
            <a:ext cx="648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fusion of the TZAC &amp; </a:t>
            </a:r>
            <a:r>
              <a:rPr lang="fr-FR" dirty="0" err="1"/>
              <a:t>Chinese</a:t>
            </a:r>
            <a:r>
              <a:rPr lang="fr-FR" dirty="0"/>
              <a:t> networks of </a:t>
            </a:r>
            <a:r>
              <a:rPr lang="fr-FR" dirty="0" err="1"/>
              <a:t>telescope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907F84-711E-4119-9E89-B08896DA9895}"/>
              </a:ext>
            </a:extLst>
          </p:cNvPr>
          <p:cNvSpPr txBox="1"/>
          <p:nvPr/>
        </p:nvSpPr>
        <p:spPr>
          <a:xfrm>
            <a:off x="3754329" y="3350596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96EFFE"/>
                </a:solidFill>
              </a:rPr>
              <a:t>CFHT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2F0ABAB-51C5-4769-ABC1-84D72AF01161}"/>
              </a:ext>
            </a:extLst>
          </p:cNvPr>
          <p:cNvSpPr txBox="1"/>
          <p:nvPr/>
        </p:nvSpPr>
        <p:spPr>
          <a:xfrm>
            <a:off x="4450958" y="3091737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</a:t>
            </a:r>
            <a:r>
              <a:rPr lang="fr-FR" sz="1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McO</a:t>
            </a:r>
            <a:endParaRPr lang="fr-FR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4321AD-32F1-4CC5-9365-91FB99677ABE}"/>
              </a:ext>
            </a:extLst>
          </p:cNvPr>
          <p:cNvSpPr txBox="1"/>
          <p:nvPr/>
        </p:nvSpPr>
        <p:spPr>
          <a:xfrm>
            <a:off x="4881525" y="4490791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LCO-CTIO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4F19E3-DCE2-47E0-8ADF-8B03CC824F09}"/>
              </a:ext>
            </a:extLst>
          </p:cNvPr>
          <p:cNvSpPr txBox="1"/>
          <p:nvPr/>
        </p:nvSpPr>
        <p:spPr>
          <a:xfrm>
            <a:off x="6138928" y="4571012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LCO-SAAO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5561F3F-F3B3-4EE6-B121-DC4C65C984FD}"/>
              </a:ext>
            </a:extLst>
          </p:cNvPr>
          <p:cNvSpPr txBox="1"/>
          <p:nvPr/>
        </p:nvSpPr>
        <p:spPr>
          <a:xfrm>
            <a:off x="7927038" y="4571011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LCO-SSO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FE7BC5-D136-4AF9-A86B-60183D56E0C3}"/>
              </a:ext>
            </a:extLst>
          </p:cNvPr>
          <p:cNvSpPr txBox="1"/>
          <p:nvPr/>
        </p:nvSpPr>
        <p:spPr>
          <a:xfrm>
            <a:off x="6219528" y="3100493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LCO-WO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EF4298-32C8-47D9-BFD0-FAF0B8C56DF6}"/>
              </a:ext>
            </a:extLst>
          </p:cNvPr>
          <p:cNvSpPr txBox="1"/>
          <p:nvPr/>
        </p:nvSpPr>
        <p:spPr>
          <a:xfrm>
            <a:off x="6827561" y="2753796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LCO-Ali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1B6BCE9-2ABA-45CA-9244-7E2717884F19}"/>
              </a:ext>
            </a:extLst>
          </p:cNvPr>
          <p:cNvSpPr txBox="1"/>
          <p:nvPr/>
        </p:nvSpPr>
        <p:spPr>
          <a:xfrm>
            <a:off x="5961041" y="2489252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TCA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674D81-2C84-4EC1-9826-12C7B80D388F}"/>
              </a:ext>
            </a:extLst>
          </p:cNvPr>
          <p:cNvSpPr txBox="1"/>
          <p:nvPr/>
        </p:nvSpPr>
        <p:spPr>
          <a:xfrm>
            <a:off x="6806066" y="3960378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TRE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53CD73-2E45-4BC4-A3DB-D1B6816A1EFF}"/>
              </a:ext>
            </a:extLst>
          </p:cNvPr>
          <p:cNvSpPr txBox="1"/>
          <p:nvPr/>
        </p:nvSpPr>
        <p:spPr>
          <a:xfrm>
            <a:off x="4910150" y="4213792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TCH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A73294C-F2C5-48F2-9743-9EA75E621220}"/>
              </a:ext>
            </a:extLst>
          </p:cNvPr>
          <p:cNvSpPr txBox="1"/>
          <p:nvPr/>
        </p:nvSpPr>
        <p:spPr>
          <a:xfrm>
            <a:off x="7390884" y="4192741"/>
            <a:ext cx="86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Zadko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50FAA46-FB45-441B-B8AF-7AEFA422827E}"/>
              </a:ext>
            </a:extLst>
          </p:cNvPr>
          <p:cNvSpPr txBox="1"/>
          <p:nvPr/>
        </p:nvSpPr>
        <p:spPr>
          <a:xfrm>
            <a:off x="6867636" y="3148286"/>
            <a:ext cx="105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GMG-</a:t>
            </a:r>
            <a:r>
              <a:rPr lang="fr-FR" sz="1200" dirty="0" err="1">
                <a:solidFill>
                  <a:srgbClr val="FF0000"/>
                </a:solidFill>
              </a:rPr>
              <a:t>Lijiang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B254D94-0EE1-4F6E-874A-6BA0461A4AC4}"/>
              </a:ext>
            </a:extLst>
          </p:cNvPr>
          <p:cNvSpPr txBox="1"/>
          <p:nvPr/>
        </p:nvSpPr>
        <p:spPr>
          <a:xfrm>
            <a:off x="7784152" y="2505263"/>
            <a:ext cx="143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C-GFT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E24761C-5C73-49B2-8B27-2C7D967103B0}"/>
              </a:ext>
            </a:extLst>
          </p:cNvPr>
          <p:cNvSpPr txBox="1"/>
          <p:nvPr/>
        </p:nvSpPr>
        <p:spPr>
          <a:xfrm>
            <a:off x="7165407" y="2564661"/>
            <a:ext cx="143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Xinglong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6B1F38E-043F-4FF8-9FEE-D668DFE0A4A7}"/>
              </a:ext>
            </a:extLst>
          </p:cNvPr>
          <p:cNvSpPr txBox="1"/>
          <p:nvPr/>
        </p:nvSpPr>
        <p:spPr>
          <a:xfrm>
            <a:off x="7897610" y="3161336"/>
            <a:ext cx="143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LOT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9EDAE1-CAB4-4EE8-9EBF-47F999A1D9AB}"/>
              </a:ext>
            </a:extLst>
          </p:cNvPr>
          <p:cNvSpPr txBox="1"/>
          <p:nvPr/>
        </p:nvSpPr>
        <p:spPr>
          <a:xfrm>
            <a:off x="-19834" y="1786560"/>
            <a:ext cx="3371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TAROT &amp; </a:t>
            </a:r>
            <a:r>
              <a:rPr lang="fr-FR" sz="1600" b="1" dirty="0" err="1">
                <a:solidFill>
                  <a:srgbClr val="0070C0"/>
                </a:solidFill>
              </a:rPr>
              <a:t>Zadko</a:t>
            </a:r>
            <a:endParaRPr lang="fr-FR" sz="1600" b="1" dirty="0">
              <a:solidFill>
                <a:srgbClr val="0070C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70C0"/>
                </a:solidFill>
              </a:rPr>
              <a:t>experience</a:t>
            </a:r>
            <a:r>
              <a:rPr lang="fr-FR" sz="1600" b="1" dirty="0">
                <a:solidFill>
                  <a:srgbClr val="0070C0"/>
                </a:solidFill>
              </a:rPr>
              <a:t> on the MM </a:t>
            </a:r>
            <a:r>
              <a:rPr lang="fr-FR" sz="1600" b="1" dirty="0" err="1">
                <a:solidFill>
                  <a:srgbClr val="0070C0"/>
                </a:solidFill>
              </a:rPr>
              <a:t>astronomy</a:t>
            </a:r>
            <a:endParaRPr lang="fr-FR" sz="1600" b="1" dirty="0">
              <a:solidFill>
                <a:srgbClr val="0070C0"/>
              </a:solidFill>
            </a:endParaRPr>
          </a:p>
          <a:p>
            <a:pPr algn="ctr"/>
            <a:endParaRPr lang="fr-FR" sz="1600" b="1" dirty="0">
              <a:solidFill>
                <a:srgbClr val="0070C0"/>
              </a:solidFill>
            </a:endParaRPr>
          </a:p>
          <a:p>
            <a:pPr algn="ctr"/>
            <a:r>
              <a:rPr lang="fr-FR" sz="1600" dirty="0"/>
              <a:t>GRB / neutrinos / GW  </a:t>
            </a:r>
          </a:p>
          <a:p>
            <a:pPr algn="ctr"/>
            <a:r>
              <a:rPr lang="fr-FR" sz="1600" dirty="0"/>
              <a:t>&gt;200 </a:t>
            </a:r>
            <a:r>
              <a:rPr lang="fr-FR" sz="1600" dirty="0" err="1"/>
              <a:t>GCNs</a:t>
            </a:r>
            <a:r>
              <a:rPr lang="fr-FR" sz="1600" dirty="0"/>
              <a:t>, ~40 publications</a:t>
            </a:r>
          </a:p>
          <a:p>
            <a:endParaRPr lang="fr-FR" sz="1600" dirty="0"/>
          </a:p>
          <a:p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1B2D38-9265-4D70-877D-F313AC1D19F6}"/>
              </a:ext>
            </a:extLst>
          </p:cNvPr>
          <p:cNvSpPr txBox="1"/>
          <p:nvPr/>
        </p:nvSpPr>
        <p:spPr>
          <a:xfrm>
            <a:off x="8788172" y="1687689"/>
            <a:ext cx="32221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70C0"/>
                </a:solidFill>
              </a:rPr>
              <a:t>Chinese</a:t>
            </a:r>
            <a:r>
              <a:rPr lang="fr-FR" sz="1600" b="1" dirty="0">
                <a:solidFill>
                  <a:srgbClr val="0070C0"/>
                </a:solidFill>
              </a:rPr>
              <a:t> </a:t>
            </a:r>
            <a:r>
              <a:rPr lang="fr-FR" sz="1600" b="1" dirty="0" err="1">
                <a:solidFill>
                  <a:srgbClr val="0070C0"/>
                </a:solidFill>
              </a:rPr>
              <a:t>facilities</a:t>
            </a:r>
            <a:endParaRPr lang="fr-FR" sz="1600" b="1" dirty="0">
              <a:solidFill>
                <a:srgbClr val="0070C0"/>
              </a:solidFill>
            </a:endParaRPr>
          </a:p>
          <a:p>
            <a:pPr algn="ctr"/>
            <a:r>
              <a:rPr lang="fr-FR" sz="1600" b="1" dirty="0" err="1">
                <a:solidFill>
                  <a:srgbClr val="0070C0"/>
                </a:solidFill>
              </a:rPr>
              <a:t>experience</a:t>
            </a:r>
            <a:r>
              <a:rPr lang="fr-FR" sz="1600" b="1" dirty="0">
                <a:solidFill>
                  <a:srgbClr val="0070C0"/>
                </a:solidFill>
              </a:rPr>
              <a:t> on the MM </a:t>
            </a:r>
            <a:r>
              <a:rPr lang="fr-FR" sz="1600" b="1" dirty="0" err="1">
                <a:solidFill>
                  <a:srgbClr val="0070C0"/>
                </a:solidFill>
              </a:rPr>
              <a:t>astronomy</a:t>
            </a:r>
            <a:endParaRPr lang="fr-FR" sz="1600" b="1" dirty="0">
              <a:solidFill>
                <a:srgbClr val="0070C0"/>
              </a:solidFill>
            </a:endParaRPr>
          </a:p>
          <a:p>
            <a:endParaRPr lang="fr-FR" sz="1600" dirty="0"/>
          </a:p>
          <a:p>
            <a:r>
              <a:rPr lang="fr-FR" sz="1600" b="1" i="1" u="sng" dirty="0"/>
              <a:t>(mini-)GWAC</a:t>
            </a:r>
            <a:r>
              <a:rPr lang="fr-FR" sz="1600" dirty="0"/>
              <a:t> : O2 </a:t>
            </a:r>
            <a:r>
              <a:rPr lang="fr-FR" sz="1600" dirty="0" err="1"/>
              <a:t>campaign</a:t>
            </a:r>
            <a:r>
              <a:rPr lang="fr-FR" sz="1600" dirty="0"/>
              <a:t> / Fermi GRB follow-up </a:t>
            </a:r>
          </a:p>
          <a:p>
            <a:endParaRPr lang="fr-FR" sz="1600" b="1" i="1" u="sng" dirty="0"/>
          </a:p>
          <a:p>
            <a:r>
              <a:rPr lang="fr-FR" sz="1600" b="1" i="1" u="sng" dirty="0"/>
              <a:t>TNT</a:t>
            </a:r>
            <a:r>
              <a:rPr lang="fr-FR" sz="1600" b="1" i="1" dirty="0"/>
              <a:t> :</a:t>
            </a:r>
            <a:r>
              <a:rPr lang="fr-FR" sz="1600" dirty="0"/>
              <a:t> GRB science </a:t>
            </a:r>
          </a:p>
          <a:p>
            <a:r>
              <a:rPr lang="fr-FR" sz="1600" dirty="0"/>
              <a:t>&gt; 130 </a:t>
            </a:r>
            <a:r>
              <a:rPr lang="fr-FR" sz="1600" dirty="0" err="1"/>
              <a:t>GCNs</a:t>
            </a:r>
            <a:endParaRPr lang="fr-FR" sz="1600" dirty="0"/>
          </a:p>
          <a:p>
            <a:endParaRPr lang="fr-FR" sz="1600" dirty="0"/>
          </a:p>
          <a:p>
            <a:r>
              <a:rPr lang="fr-FR" sz="1600" b="1" i="1" u="sng" dirty="0"/>
              <a:t>GMG</a:t>
            </a:r>
            <a:r>
              <a:rPr lang="fr-FR" sz="1600" b="1" i="1" dirty="0"/>
              <a:t> :</a:t>
            </a:r>
            <a:r>
              <a:rPr lang="fr-FR" sz="1600" dirty="0"/>
              <a:t> GRB science</a:t>
            </a:r>
          </a:p>
          <a:p>
            <a:r>
              <a:rPr lang="fr-FR" sz="1600" dirty="0"/>
              <a:t>35 </a:t>
            </a:r>
            <a:r>
              <a:rPr lang="fr-FR" sz="1600" dirty="0" err="1"/>
              <a:t>GCNs</a:t>
            </a:r>
            <a:r>
              <a:rPr lang="fr-FR" sz="1600" dirty="0"/>
              <a:t>, 1 </a:t>
            </a:r>
            <a:r>
              <a:rPr lang="fr-FR" sz="1600" dirty="0" err="1"/>
              <a:t>paper</a:t>
            </a:r>
            <a:endParaRPr lang="fr-FR" sz="1600" dirty="0"/>
          </a:p>
          <a:p>
            <a:endParaRPr lang="fr-FR" sz="1600" dirty="0"/>
          </a:p>
          <a:p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CECFBE6-485C-48E9-902B-C664967BDC15}"/>
              </a:ext>
            </a:extLst>
          </p:cNvPr>
          <p:cNvSpPr txBox="1"/>
          <p:nvPr/>
        </p:nvSpPr>
        <p:spPr>
          <a:xfrm>
            <a:off x="177114" y="5491314"/>
            <a:ext cx="3083917" cy="92333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 </a:t>
            </a:r>
            <a:r>
              <a:rPr lang="fr-FR" dirty="0" err="1">
                <a:solidFill>
                  <a:schemeClr val="accent1"/>
                </a:solidFill>
              </a:rPr>
              <a:t>strong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experience</a:t>
            </a:r>
            <a:r>
              <a:rPr lang="fr-FR" dirty="0">
                <a:solidFill>
                  <a:schemeClr val="accent1"/>
                </a:solidFill>
              </a:rPr>
              <a:t> on the </a:t>
            </a:r>
            <a:r>
              <a:rPr lang="fr-FR" dirty="0" err="1">
                <a:solidFill>
                  <a:schemeClr val="accent1"/>
                </a:solidFill>
              </a:rPr>
              <a:t>field</a:t>
            </a:r>
            <a:r>
              <a:rPr lang="fr-FR" dirty="0">
                <a:solidFill>
                  <a:schemeClr val="accent1"/>
                </a:solidFill>
              </a:rPr>
              <a:t> of the time-</a:t>
            </a:r>
            <a:r>
              <a:rPr lang="fr-FR" dirty="0" err="1">
                <a:solidFill>
                  <a:schemeClr val="accent1"/>
                </a:solidFill>
              </a:rPr>
              <a:t>domain</a:t>
            </a:r>
            <a:r>
              <a:rPr lang="fr-FR" dirty="0">
                <a:solidFill>
                  <a:schemeClr val="accent1"/>
                </a:solidFill>
              </a:rPr>
              <a:t> &amp; MM </a:t>
            </a:r>
            <a:r>
              <a:rPr lang="fr-FR" dirty="0" err="1">
                <a:solidFill>
                  <a:schemeClr val="accent1"/>
                </a:solidFill>
              </a:rPr>
              <a:t>astronomy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52F8DD51-AEA0-4210-89F7-1403D290BF97}"/>
              </a:ext>
            </a:extLst>
          </p:cNvPr>
          <p:cNvSpPr/>
          <p:nvPr/>
        </p:nvSpPr>
        <p:spPr>
          <a:xfrm rot="19622898">
            <a:off x="61216" y="5082376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5D3E660-C455-4B65-8D02-8944C853C5CA}"/>
              </a:ext>
            </a:extLst>
          </p:cNvPr>
          <p:cNvSpPr txBox="1"/>
          <p:nvPr/>
        </p:nvSpPr>
        <p:spPr>
          <a:xfrm>
            <a:off x="10208250" y="2768881"/>
            <a:ext cx="221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err="1"/>
              <a:t>See</a:t>
            </a:r>
            <a:r>
              <a:rPr lang="fr-FR" i="1" u="sng" dirty="0"/>
              <a:t> X.H </a:t>
            </a:r>
            <a:r>
              <a:rPr lang="fr-FR" i="1" u="sng" dirty="0" err="1"/>
              <a:t>Han’s</a:t>
            </a:r>
            <a:r>
              <a:rPr lang="fr-FR" i="1" u="sng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783815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86">
            <a:extLst>
              <a:ext uri="{FF2B5EF4-FFF2-40B4-BE49-F238E27FC236}">
                <a16:creationId xmlns:a16="http://schemas.microsoft.com/office/drawing/2014/main" id="{E929B488-1B4C-4B39-9282-5294ED646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40" y="3977053"/>
            <a:ext cx="1218101" cy="10827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Some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Partners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7288" y="6356350"/>
            <a:ext cx="416511" cy="365125"/>
          </a:xfrm>
        </p:spPr>
        <p:txBody>
          <a:bodyPr/>
          <a:lstStyle/>
          <a:p>
            <a:r>
              <a:rPr lang="fr-FR" dirty="0"/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14B9DC-EC2A-4D88-B579-278D2B6DDB8F}"/>
              </a:ext>
            </a:extLst>
          </p:cNvPr>
          <p:cNvSpPr txBox="1"/>
          <p:nvPr/>
        </p:nvSpPr>
        <p:spPr>
          <a:xfrm>
            <a:off x="4223829" y="1582773"/>
            <a:ext cx="3200400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GRANDMA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EE41FF-4975-4B79-A968-3835A76F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1" y="2477120"/>
            <a:ext cx="2354140" cy="45934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641DEE4-A9C4-40BB-A17D-27F91E440BE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277208" y="1936716"/>
            <a:ext cx="1946621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DE88475-96D0-488F-89FF-59F93223ED6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24029" y="2290659"/>
            <a:ext cx="0" cy="104408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130A75D-892A-4A76-ADB3-4817073B1472}"/>
              </a:ext>
            </a:extLst>
          </p:cNvPr>
          <p:cNvCxnSpPr>
            <a:cxnSpLocks/>
          </p:cNvCxnSpPr>
          <p:nvPr/>
        </p:nvCxnSpPr>
        <p:spPr>
          <a:xfrm>
            <a:off x="7424229" y="1960937"/>
            <a:ext cx="1499909" cy="2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879A2BEF-8FB2-406A-B5FD-DFAAFA16D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37" y="1774251"/>
            <a:ext cx="1107830" cy="4652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0147535C-8C11-4C7F-A1BB-2DAD3C6A3AEB}"/>
              </a:ext>
            </a:extLst>
          </p:cNvPr>
          <p:cNvSpPr txBox="1"/>
          <p:nvPr/>
        </p:nvSpPr>
        <p:spPr>
          <a:xfrm>
            <a:off x="4415276" y="5003328"/>
            <a:ext cx="2642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GBM </a:t>
            </a:r>
            <a:r>
              <a:rPr lang="fr-FR" sz="1400" b="1" dirty="0" err="1">
                <a:solidFill>
                  <a:srgbClr val="FF0000"/>
                </a:solidFill>
              </a:rPr>
              <a:t>Sub-threshold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Coincidence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GRANDMA </a:t>
            </a:r>
            <a:r>
              <a:rPr lang="fr-FR" sz="1400" b="1" dirty="0" err="1">
                <a:solidFill>
                  <a:srgbClr val="FF0000"/>
                </a:solidFill>
              </a:rPr>
              <a:t>OTs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Contact : N. Christensen (</a:t>
            </a:r>
            <a:r>
              <a:rPr lang="fr-FR" sz="1400" dirty="0" err="1"/>
              <a:t>Artemis</a:t>
            </a:r>
            <a:r>
              <a:rPr lang="fr-FR" sz="1400" dirty="0"/>
              <a:t>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911D6BE-3A29-46FC-B17A-CA85EFF62260}"/>
              </a:ext>
            </a:extLst>
          </p:cNvPr>
          <p:cNvSpPr txBox="1"/>
          <p:nvPr/>
        </p:nvSpPr>
        <p:spPr>
          <a:xfrm>
            <a:off x="272450" y="3057561"/>
            <a:ext cx="274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Discussion on GW </a:t>
            </a:r>
            <a:r>
              <a:rPr lang="fr-FR" sz="1400" b="1" dirty="0" err="1">
                <a:solidFill>
                  <a:srgbClr val="FF0000"/>
                </a:solidFill>
              </a:rPr>
              <a:t>Sub-threshold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Contact : N. Leroy (LAL)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1F392CD-1FAE-4EED-8A19-C2582096322C}"/>
              </a:ext>
            </a:extLst>
          </p:cNvPr>
          <p:cNvSpPr txBox="1"/>
          <p:nvPr/>
        </p:nvSpPr>
        <p:spPr>
          <a:xfrm>
            <a:off x="8021428" y="221560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Coincident</a:t>
            </a:r>
            <a:r>
              <a:rPr lang="fr-FR" sz="1400" b="1" dirty="0">
                <a:solidFill>
                  <a:srgbClr val="FF0000"/>
                </a:solidFill>
              </a:rPr>
              <a:t> obs. + </a:t>
            </a:r>
            <a:r>
              <a:rPr lang="fr-FR" sz="1400" b="1" dirty="0" err="1">
                <a:solidFill>
                  <a:srgbClr val="FF0000"/>
                </a:solidFill>
              </a:rPr>
              <a:t>share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obs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strategy</a:t>
            </a:r>
            <a:r>
              <a:rPr lang="fr-FR" sz="1400" b="1" dirty="0">
                <a:solidFill>
                  <a:srgbClr val="FF0000"/>
                </a:solidFill>
              </a:rPr>
              <a:t> &amp; </a:t>
            </a:r>
            <a:r>
              <a:rPr lang="fr-FR" sz="1400" b="1" dirty="0" err="1">
                <a:solidFill>
                  <a:srgbClr val="FF0000"/>
                </a:solidFill>
              </a:rPr>
              <a:t>results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the LCOGT network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E388A5A-1131-48F9-A816-FBDA842DF9BB}"/>
              </a:ext>
            </a:extLst>
          </p:cNvPr>
          <p:cNvSpPr txBox="1"/>
          <p:nvPr/>
        </p:nvSpPr>
        <p:spPr>
          <a:xfrm>
            <a:off x="8077200" y="342689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</a:rPr>
              <a:t>60 cm La </a:t>
            </a:r>
            <a:r>
              <a:rPr lang="fr-FR" sz="1400" b="1" dirty="0" err="1">
                <a:solidFill>
                  <a:srgbClr val="00B050"/>
                </a:solidFill>
              </a:rPr>
              <a:t>Reunion</a:t>
            </a:r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err="1">
                <a:solidFill>
                  <a:srgbClr val="00B050"/>
                </a:solidFill>
              </a:rPr>
              <a:t>island</a:t>
            </a:r>
            <a:r>
              <a:rPr lang="fr-FR" sz="1400" b="1" dirty="0">
                <a:solidFill>
                  <a:srgbClr val="00B050"/>
                </a:solidFill>
              </a:rPr>
              <a:t> + </a:t>
            </a:r>
            <a:r>
              <a:rPr lang="fr-FR" sz="1400" b="1" dirty="0" err="1">
                <a:solidFill>
                  <a:srgbClr val="00B050"/>
                </a:solidFill>
              </a:rPr>
              <a:t>others</a:t>
            </a:r>
            <a:r>
              <a:rPr lang="fr-FR" sz="1400" b="1" dirty="0">
                <a:solidFill>
                  <a:srgbClr val="00B050"/>
                </a:solidFill>
              </a:rPr>
              <a:t> (TBD) </a:t>
            </a:r>
          </a:p>
          <a:p>
            <a:pPr algn="ctr"/>
            <a:r>
              <a:rPr lang="fr-FR" sz="1400" dirty="0"/>
              <a:t>contact : </a:t>
            </a:r>
            <a:r>
              <a:rPr lang="fr-FR" sz="1400" dirty="0" err="1"/>
              <a:t>M.Boër</a:t>
            </a:r>
            <a:r>
              <a:rPr lang="fr-FR" sz="1400" dirty="0"/>
              <a:t> /</a:t>
            </a:r>
            <a:r>
              <a:rPr lang="fr-FR" sz="1400" dirty="0" err="1"/>
              <a:t>A.Klotz</a:t>
            </a:r>
            <a:r>
              <a:rPr lang="fr-FR" sz="1400" dirty="0"/>
              <a:t> (</a:t>
            </a:r>
            <a:r>
              <a:rPr lang="fr-FR" sz="1400" dirty="0" err="1"/>
              <a:t>Artemis</a:t>
            </a:r>
            <a:r>
              <a:rPr lang="fr-FR" sz="1400" dirty="0"/>
              <a:t>/IRAP)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E8CE907-DAD1-4BB0-B740-E0A37B02B777}"/>
              </a:ext>
            </a:extLst>
          </p:cNvPr>
          <p:cNvSpPr txBox="1"/>
          <p:nvPr/>
        </p:nvSpPr>
        <p:spPr>
          <a:xfrm>
            <a:off x="9810017" y="2917845"/>
            <a:ext cx="209957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+ </a:t>
            </a:r>
            <a:r>
              <a:rPr lang="fr-FR" sz="2400" b="1" dirty="0" err="1"/>
              <a:t>collaborators</a:t>
            </a:r>
            <a:endParaRPr lang="fr-FR" sz="2400" b="1" dirty="0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223763B2-710E-4F9B-B895-4B633F46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17" y="4009450"/>
            <a:ext cx="638910" cy="7280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61BA68B4-B6FF-4A01-9707-B9067246560F}"/>
              </a:ext>
            </a:extLst>
          </p:cNvPr>
          <p:cNvSpPr txBox="1"/>
          <p:nvPr/>
        </p:nvSpPr>
        <p:spPr>
          <a:xfrm>
            <a:off x="8017852" y="479605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F0"/>
                </a:solidFill>
              </a:rPr>
              <a:t>CFHT (Hawaii, US) </a:t>
            </a:r>
            <a:r>
              <a:rPr lang="fr-FR" sz="1400" b="1" dirty="0" err="1">
                <a:solidFill>
                  <a:srgbClr val="00B0F0"/>
                </a:solidFill>
              </a:rPr>
              <a:t>ToO</a:t>
            </a:r>
            <a:r>
              <a:rPr lang="fr-FR" sz="1400" b="1" dirty="0">
                <a:solidFill>
                  <a:srgbClr val="00B0F0"/>
                </a:solidFill>
              </a:rPr>
              <a:t> </a:t>
            </a:r>
            <a:r>
              <a:rPr lang="fr-FR" sz="1400" b="1" dirty="0" err="1">
                <a:solidFill>
                  <a:srgbClr val="00B0F0"/>
                </a:solidFill>
              </a:rPr>
              <a:t>request</a:t>
            </a:r>
            <a:endParaRPr lang="fr-FR" sz="1400" b="1" dirty="0">
              <a:solidFill>
                <a:srgbClr val="00B0F0"/>
              </a:solidFill>
            </a:endParaRPr>
          </a:p>
          <a:p>
            <a:pPr algn="ctr"/>
            <a:r>
              <a:rPr lang="fr-FR" sz="1400" dirty="0" err="1"/>
              <a:t>PIs</a:t>
            </a:r>
            <a:r>
              <a:rPr lang="fr-FR" sz="1400" dirty="0"/>
              <a:t> : </a:t>
            </a:r>
            <a:r>
              <a:rPr lang="fr-FR" sz="1400" dirty="0" err="1"/>
              <a:t>M.Boër</a:t>
            </a:r>
            <a:r>
              <a:rPr lang="fr-FR" sz="1400" dirty="0"/>
              <a:t> / J.Y. Wei (</a:t>
            </a:r>
            <a:r>
              <a:rPr lang="fr-FR" sz="1400" dirty="0" err="1"/>
              <a:t>Artemis</a:t>
            </a:r>
            <a:r>
              <a:rPr lang="fr-FR" sz="1400" dirty="0"/>
              <a:t>/NAOC)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9A5324E2-3219-4AA7-A6D7-8905A0F3D506}"/>
              </a:ext>
            </a:extLst>
          </p:cNvPr>
          <p:cNvSpPr txBox="1"/>
          <p:nvPr/>
        </p:nvSpPr>
        <p:spPr>
          <a:xfrm>
            <a:off x="8417744" y="5372427"/>
            <a:ext cx="3548587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Lulin</a:t>
            </a:r>
            <a:r>
              <a:rPr lang="fr-FR" sz="2400" b="1" dirty="0"/>
              <a:t> </a:t>
            </a:r>
            <a:r>
              <a:rPr lang="fr-FR" sz="2400" b="1" dirty="0" err="1"/>
              <a:t>observatory</a:t>
            </a:r>
            <a:r>
              <a:rPr lang="fr-FR" sz="2400" b="1" dirty="0"/>
              <a:t> (Taiwan)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F3477E52-3948-470B-ACE1-8B33BE9F10C0}"/>
              </a:ext>
            </a:extLst>
          </p:cNvPr>
          <p:cNvSpPr txBox="1"/>
          <p:nvPr/>
        </p:nvSpPr>
        <p:spPr>
          <a:xfrm>
            <a:off x="8017852" y="57877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Discussion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the LOT team (1m) : </a:t>
            </a:r>
            <a:r>
              <a:rPr lang="fr-FR" sz="1400" b="1" dirty="0" err="1">
                <a:solidFill>
                  <a:srgbClr val="FF0000"/>
                </a:solidFill>
              </a:rPr>
              <a:t>ToOs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GRANDMA contact : L.P Xin (NAOC)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6A4C39E5-8E28-4BAD-8F1E-DE918B976465}"/>
              </a:ext>
            </a:extLst>
          </p:cNvPr>
          <p:cNvSpPr txBox="1"/>
          <p:nvPr/>
        </p:nvSpPr>
        <p:spPr>
          <a:xfrm>
            <a:off x="5046230" y="3239471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fr-FR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fr-FR" sz="3600" b="1" dirty="0">
              <a:solidFill>
                <a:schemeClr val="accent1"/>
              </a:solidFill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86CC7B5-0F30-4E6B-A0E9-7FDB8057FE18}"/>
              </a:ext>
            </a:extLst>
          </p:cNvPr>
          <p:cNvSpPr txBox="1"/>
          <p:nvPr/>
        </p:nvSpPr>
        <p:spPr>
          <a:xfrm>
            <a:off x="1025556" y="1593617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endParaRPr lang="fr-FR" sz="3600" b="1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3BFC011-6E8B-4846-9607-9A42C2E0A462}"/>
              </a:ext>
            </a:extLst>
          </p:cNvPr>
          <p:cNvSpPr txBox="1"/>
          <p:nvPr/>
        </p:nvSpPr>
        <p:spPr>
          <a:xfrm>
            <a:off x="7422996" y="1239224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57ACB5-2B5C-4344-8B90-FBB709C5DABE}"/>
              </a:ext>
            </a:extLst>
          </p:cNvPr>
          <p:cNvSpPr txBox="1"/>
          <p:nvPr/>
        </p:nvSpPr>
        <p:spPr>
          <a:xfrm>
            <a:off x="272451" y="5787720"/>
            <a:ext cx="200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Under discussion</a:t>
            </a:r>
          </a:p>
          <a:p>
            <a:r>
              <a:rPr lang="fr-FR" b="1" dirty="0" err="1">
                <a:solidFill>
                  <a:srgbClr val="00B0F0"/>
                </a:solidFill>
              </a:rPr>
              <a:t>Proposal</a:t>
            </a:r>
            <a:r>
              <a:rPr lang="fr-FR" b="1" dirty="0">
                <a:solidFill>
                  <a:srgbClr val="00B0F0"/>
                </a:solidFill>
              </a:rPr>
              <a:t> for O3</a:t>
            </a:r>
          </a:p>
          <a:p>
            <a:r>
              <a:rPr lang="fr-FR" b="1" dirty="0" err="1">
                <a:solidFill>
                  <a:srgbClr val="00B050"/>
                </a:solidFill>
              </a:rPr>
              <a:t>agreed</a:t>
            </a:r>
            <a:endParaRPr lang="fr-FR" b="1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590FE9-3EEF-4839-ACFA-6AA4C2E63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42" y="2844917"/>
            <a:ext cx="870220" cy="62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Science case &amp; motivations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dirty="0"/>
              <a:t>Motivations</a:t>
            </a:r>
          </a:p>
          <a:p>
            <a:pPr marL="0" indent="0">
              <a:buNone/>
            </a:pPr>
            <a:r>
              <a:rPr lang="fr-FR" sz="1800" dirty="0" err="1">
                <a:latin typeface="Arial Nova Light" panose="020B0304020202020204" pitchFamily="34" charset="0"/>
              </a:rPr>
              <a:t>Build</a:t>
            </a:r>
            <a:r>
              <a:rPr lang="fr-FR" sz="1800" dirty="0">
                <a:latin typeface="Arial Nova Light" panose="020B0304020202020204" pitchFamily="34" charset="0"/>
              </a:rPr>
              <a:t> a world </a:t>
            </a:r>
            <a:r>
              <a:rPr lang="fr-FR" sz="1800" dirty="0" err="1">
                <a:latin typeface="Arial Nova Light" panose="020B0304020202020204" pitchFamily="34" charset="0"/>
              </a:rPr>
              <a:t>wide</a:t>
            </a:r>
            <a:r>
              <a:rPr lang="fr-FR" sz="1800" dirty="0">
                <a:latin typeface="Arial Nova Light" panose="020B0304020202020204" pitchFamily="34" charset="0"/>
              </a:rPr>
              <a:t> network of </a:t>
            </a:r>
            <a:r>
              <a:rPr lang="fr-FR" sz="1800" dirty="0" err="1">
                <a:latin typeface="Arial Nova Light" panose="020B0304020202020204" pitchFamily="34" charset="0"/>
              </a:rPr>
              <a:t>various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facilities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dedicated</a:t>
            </a:r>
            <a:r>
              <a:rPr lang="fr-FR" sz="1800" dirty="0">
                <a:latin typeface="Arial Nova Light" panose="020B0304020202020204" pitchFamily="34" charset="0"/>
              </a:rPr>
              <a:t> to the </a:t>
            </a:r>
            <a:r>
              <a:rPr lang="fr-FR" sz="1800" dirty="0" err="1">
                <a:latin typeface="Arial Nova Light" panose="020B0304020202020204" pitchFamily="34" charset="0"/>
              </a:rPr>
              <a:t>detection</a:t>
            </a:r>
            <a:r>
              <a:rPr lang="fr-FR" sz="1800" dirty="0">
                <a:latin typeface="Arial Nova Light" panose="020B0304020202020204" pitchFamily="34" charset="0"/>
              </a:rPr>
              <a:t> and the follow-up of the EM (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counterpart</a:t>
            </a:r>
            <a:r>
              <a:rPr lang="fr-FR" sz="1800" dirty="0">
                <a:latin typeface="Arial Nova Light" panose="020B0304020202020204" pitchFamily="34" charset="0"/>
              </a:rPr>
              <a:t> of GW/O3 candidates. </a:t>
            </a:r>
            <a:r>
              <a:rPr lang="fr-FR" sz="1800" dirty="0" err="1">
                <a:latin typeface="Arial Nova Light" panose="020B0304020202020204" pitchFamily="34" charset="0"/>
              </a:rPr>
              <a:t>Provide</a:t>
            </a:r>
            <a:r>
              <a:rPr lang="fr-FR" sz="1800" dirty="0">
                <a:latin typeface="Arial Nova Light" panose="020B0304020202020204" pitchFamily="34" charset="0"/>
              </a:rPr>
              <a:t> quick GRANDMA </a:t>
            </a:r>
            <a:r>
              <a:rPr lang="fr-FR" sz="1800" dirty="0" err="1">
                <a:latin typeface="Arial Nova Light" panose="020B0304020202020204" pitchFamily="34" charset="0"/>
              </a:rPr>
              <a:t>alerts</a:t>
            </a:r>
            <a:r>
              <a:rPr lang="fr-FR" sz="1800" dirty="0">
                <a:latin typeface="Arial Nova Light" panose="020B0304020202020204" pitchFamily="34" charset="0"/>
              </a:rPr>
              <a:t> to the </a:t>
            </a:r>
            <a:r>
              <a:rPr lang="fr-FR" sz="1800" dirty="0" err="1">
                <a:latin typeface="Arial Nova Light" panose="020B0304020202020204" pitchFamily="34" charset="0"/>
              </a:rPr>
              <a:t>scientific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community</a:t>
            </a:r>
            <a:r>
              <a:rPr lang="fr-FR" sz="1800" dirty="0">
                <a:latin typeface="Arial Nova Light" panose="020B0304020202020204" pitchFamily="34" charset="0"/>
              </a:rPr>
              <a:t> as </a:t>
            </a:r>
            <a:r>
              <a:rPr lang="fr-FR" sz="1800" dirty="0" err="1">
                <a:latin typeface="Arial Nova Light" panose="020B0304020202020204" pitchFamily="34" charset="0"/>
              </a:rPr>
              <a:t>soon</a:t>
            </a:r>
            <a:r>
              <a:rPr lang="fr-FR" sz="1800" dirty="0">
                <a:latin typeface="Arial Nova Light" panose="020B0304020202020204" pitchFamily="34" charset="0"/>
              </a:rPr>
              <a:t> as an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detection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is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confirmed</a:t>
            </a:r>
            <a:r>
              <a:rPr lang="fr-FR" sz="1800" dirty="0">
                <a:latin typeface="Arial Nova Light" panose="020B0304020202020204" pitchFamily="34" charset="0"/>
              </a:rPr>
              <a:t> or </a:t>
            </a:r>
            <a:r>
              <a:rPr lang="fr-FR" sz="1800" dirty="0" err="1">
                <a:latin typeface="Arial Nova Light" panose="020B0304020202020204" pitchFamily="34" charset="0"/>
              </a:rPr>
              <a:t>perform</a:t>
            </a:r>
            <a:r>
              <a:rPr lang="fr-FR" sz="1800" dirty="0">
                <a:latin typeface="Arial Nova Light" panose="020B0304020202020204" pitchFamily="34" charset="0"/>
              </a:rPr>
              <a:t> a quick follow-up of </a:t>
            </a:r>
            <a:r>
              <a:rPr lang="fr-FR" sz="1800" dirty="0" err="1">
                <a:latin typeface="Arial Nova Light" panose="020B0304020202020204" pitchFamily="34" charset="0"/>
              </a:rPr>
              <a:t>interesting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transients (</a:t>
            </a:r>
            <a:r>
              <a:rPr lang="fr-FR" sz="1800" dirty="0" err="1">
                <a:latin typeface="Arial Nova Light" panose="020B0304020202020204" pitchFamily="34" charset="0"/>
              </a:rPr>
              <a:t>OTs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found</a:t>
            </a:r>
            <a:r>
              <a:rPr lang="fr-FR" sz="1800" dirty="0">
                <a:latin typeface="Arial Nova Light" panose="020B0304020202020204" pitchFamily="34" charset="0"/>
              </a:rPr>
              <a:t> by </a:t>
            </a:r>
            <a:r>
              <a:rPr lang="fr-FR" sz="1800" dirty="0" err="1">
                <a:latin typeface="Arial Nova Light" panose="020B0304020202020204" pitchFamily="34" charset="0"/>
              </a:rPr>
              <a:t>external</a:t>
            </a:r>
            <a:r>
              <a:rPr lang="fr-FR" sz="1800" dirty="0">
                <a:latin typeface="Arial Nova Light" panose="020B0304020202020204" pitchFamily="34" charset="0"/>
              </a:rPr>
              <a:t> teams.</a:t>
            </a:r>
          </a:p>
          <a:p>
            <a:pPr marL="0" indent="0">
              <a:buNone/>
            </a:pPr>
            <a:endParaRPr lang="fr-FR" sz="1800" dirty="0"/>
          </a:p>
          <a:p>
            <a:pPr marL="0" indent="0" algn="ctr">
              <a:buNone/>
            </a:pPr>
            <a:r>
              <a:rPr lang="fr-FR" dirty="0"/>
              <a:t>Science case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Detect</a:t>
            </a:r>
            <a:r>
              <a:rPr lang="fr-FR" sz="1800" dirty="0">
                <a:latin typeface="Arial Nova Light" panose="020B0304020202020204" pitchFamily="34" charset="0"/>
              </a:rPr>
              <a:t> the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counterpart</a:t>
            </a:r>
            <a:r>
              <a:rPr lang="fr-FR" sz="1800" dirty="0">
                <a:latin typeface="Arial Nova Light" panose="020B0304020202020204" pitchFamily="34" charset="0"/>
              </a:rPr>
              <a:t> of </a:t>
            </a:r>
            <a:r>
              <a:rPr lang="fr-FR" sz="1800" dirty="0" err="1">
                <a:latin typeface="Arial Nova Light" panose="020B0304020202020204" pitchFamily="34" charset="0"/>
              </a:rPr>
              <a:t>any</a:t>
            </a:r>
            <a:r>
              <a:rPr lang="fr-FR" sz="1800" dirty="0">
                <a:latin typeface="Arial Nova Light" panose="020B0304020202020204" pitchFamily="34" charset="0"/>
              </a:rPr>
              <a:t> GW candidate : GRB (</a:t>
            </a:r>
            <a:r>
              <a:rPr lang="fr-FR" sz="1800" dirty="0" err="1">
                <a:latin typeface="Arial Nova Light" panose="020B0304020202020204" pitchFamily="34" charset="0"/>
              </a:rPr>
              <a:t>early</a:t>
            </a:r>
            <a:r>
              <a:rPr lang="fr-FR" sz="1800" dirty="0">
                <a:latin typeface="Arial Nova Light" panose="020B0304020202020204" pitchFamily="34" charset="0"/>
              </a:rPr>
              <a:t> on-axis/ 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orphan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afterglow</a:t>
            </a:r>
            <a:r>
              <a:rPr lang="fr-FR" sz="1800" dirty="0">
                <a:latin typeface="Arial Nova Light" panose="020B0304020202020204" pitchFamily="34" charset="0"/>
              </a:rPr>
              <a:t>, </a:t>
            </a:r>
            <a:r>
              <a:rPr lang="fr-FR" sz="1800" dirty="0" err="1">
                <a:latin typeface="Arial Nova Light" panose="020B0304020202020204" pitchFamily="34" charset="0"/>
              </a:rPr>
              <a:t>unkown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OTs</a:t>
            </a:r>
            <a:r>
              <a:rPr lang="fr-FR" sz="1800" dirty="0">
                <a:latin typeface="Arial Nova Light" panose="020B0304020202020204" pitchFamily="34" charset="0"/>
              </a:rPr>
              <a:t>, etc…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Perform</a:t>
            </a:r>
            <a:r>
              <a:rPr lang="fr-FR" sz="1800" dirty="0">
                <a:latin typeface="Arial Nova Light" panose="020B0304020202020204" pitchFamily="34" charset="0"/>
              </a:rPr>
              <a:t> a </a:t>
            </a:r>
            <a:r>
              <a:rPr lang="fr-FR" sz="1800" dirty="0" err="1">
                <a:latin typeface="Arial Nova Light" panose="020B0304020202020204" pitchFamily="34" charset="0"/>
              </a:rPr>
              <a:t>highly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sampled</a:t>
            </a:r>
            <a:r>
              <a:rPr lang="fr-FR" sz="1800" dirty="0">
                <a:latin typeface="Arial Nova Light" panose="020B0304020202020204" pitchFamily="34" charset="0"/>
              </a:rPr>
              <a:t> « 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 » follow-up of the OT </a:t>
            </a:r>
            <a:r>
              <a:rPr lang="fr-FR" sz="1800" dirty="0" err="1">
                <a:latin typeface="Arial Nova Light" panose="020B0304020202020204" pitchFamily="34" charset="0"/>
              </a:rPr>
              <a:t>related</a:t>
            </a:r>
            <a:r>
              <a:rPr lang="fr-FR" sz="1800" dirty="0">
                <a:latin typeface="Arial Nova Light" panose="020B0304020202020204" pitchFamily="34" charset="0"/>
              </a:rPr>
              <a:t> to the GW candidate in </a:t>
            </a:r>
            <a:r>
              <a:rPr lang="fr-FR" sz="1800" dirty="0" err="1">
                <a:latin typeface="Arial Nova Light" panose="020B0304020202020204" pitchFamily="34" charset="0"/>
              </a:rPr>
              <a:t>different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color</a:t>
            </a:r>
            <a:r>
              <a:rPr lang="fr-FR" sz="1800" dirty="0">
                <a:latin typeface="Arial Nova Light" panose="020B0304020202020204" pitchFamily="34" charset="0"/>
              </a:rPr>
              <a:t> band to </a:t>
            </a: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radiative </a:t>
            </a:r>
            <a:r>
              <a:rPr lang="fr-FR" sz="1800" dirty="0" err="1">
                <a:latin typeface="Arial Nova Light" panose="020B0304020202020204" pitchFamily="34" charset="0"/>
              </a:rPr>
              <a:t>processes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lightcurve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features</a:t>
            </a:r>
            <a:r>
              <a:rPr lang="fr-FR" sz="1800" dirty="0">
                <a:latin typeface="Arial Nova Light" panose="020B03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source </a:t>
            </a:r>
            <a:r>
              <a:rPr lang="fr-FR" sz="1800" dirty="0" err="1">
                <a:latin typeface="Arial Nova Light" panose="020B0304020202020204" pitchFamily="34" charset="0"/>
              </a:rPr>
              <a:t>redshift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/absorption spectral </a:t>
            </a:r>
            <a:r>
              <a:rPr lang="fr-FR" sz="1800" dirty="0" err="1">
                <a:latin typeface="Arial Nova Light" panose="020B0304020202020204" pitchFamily="34" charset="0"/>
              </a:rPr>
              <a:t>features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thanks</a:t>
            </a:r>
            <a:r>
              <a:rPr lang="fr-FR" sz="1800" dirty="0">
                <a:latin typeface="Arial Nova Light" panose="020B0304020202020204" pitchFamily="34" charset="0"/>
              </a:rPr>
              <a:t> to </a:t>
            </a:r>
            <a:r>
              <a:rPr lang="fr-FR" sz="1800" dirty="0" err="1">
                <a:latin typeface="Arial Nova Light" panose="020B0304020202020204" pitchFamily="34" charset="0"/>
              </a:rPr>
              <a:t>spectroscopic</a:t>
            </a:r>
            <a:r>
              <a:rPr lang="fr-FR" sz="1800" dirty="0">
                <a:latin typeface="Arial Nova Light" panose="020B0304020202020204" pitchFamily="34" charset="0"/>
              </a:rPr>
              <a:t> observations.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Detect</a:t>
            </a:r>
            <a:r>
              <a:rPr lang="fr-FR" sz="1800" dirty="0">
                <a:latin typeface="Arial Nova Light" panose="020B0304020202020204" pitchFamily="34" charset="0"/>
              </a:rPr>
              <a:t> the </a:t>
            </a:r>
            <a:r>
              <a:rPr lang="fr-FR" sz="1800" dirty="0" err="1">
                <a:latin typeface="Arial Nova Light" panose="020B0304020202020204" pitchFamily="34" charset="0"/>
              </a:rPr>
              <a:t>early</a:t>
            </a:r>
            <a:r>
              <a:rPr lang="fr-FR" sz="1800" dirty="0">
                <a:latin typeface="Arial Nova Light" panose="020B0304020202020204" pitchFamily="34" charset="0"/>
              </a:rPr>
              <a:t> (and/or 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) stage of the BNS </a:t>
            </a:r>
            <a:r>
              <a:rPr lang="fr-FR" sz="1800" dirty="0" err="1">
                <a:latin typeface="Arial Nova Light" panose="020B0304020202020204" pitchFamily="34" charset="0"/>
              </a:rPr>
              <a:t>kilonova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 (</a:t>
            </a:r>
            <a:r>
              <a:rPr lang="fr-FR" sz="1800" dirty="0" err="1">
                <a:latin typeface="Arial Nova Light" panose="020B0304020202020204" pitchFamily="34" charset="0"/>
              </a:rPr>
              <a:t>color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photometry</a:t>
            </a:r>
            <a:r>
              <a:rPr lang="fr-FR" sz="1800" dirty="0">
                <a:latin typeface="Arial Nova Light" panose="020B0304020202020204" pitchFamily="34" charset="0"/>
              </a:rPr>
              <a:t> + </a:t>
            </a:r>
            <a:r>
              <a:rPr lang="fr-FR" sz="1800" dirty="0" err="1">
                <a:latin typeface="Arial Nova Light" panose="020B0304020202020204" pitchFamily="34" charset="0"/>
              </a:rPr>
              <a:t>spectroscopy</a:t>
            </a:r>
            <a:r>
              <a:rPr lang="fr-FR" sz="1800" dirty="0">
                <a:latin typeface="Arial Nova Light" panose="020B0304020202020204" pitchFamily="34" charset="0"/>
              </a:rPr>
              <a:t> if possible). </a:t>
            </a: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nature of the </a:t>
            </a:r>
            <a:r>
              <a:rPr lang="fr-FR" sz="1800" dirty="0" err="1">
                <a:latin typeface="Arial Nova Light" panose="020B0304020202020204" pitchFamily="34" charset="0"/>
              </a:rPr>
              <a:t>ejecta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origin</a:t>
            </a:r>
            <a:r>
              <a:rPr lang="fr-FR" sz="1800" dirty="0">
                <a:latin typeface="Arial Nova Light" panose="020B0304020202020204" pitchFamily="34" charset="0"/>
              </a:rPr>
              <a:t> of the </a:t>
            </a:r>
            <a:r>
              <a:rPr lang="fr-FR" sz="1800" dirty="0" err="1">
                <a:latin typeface="Arial Nova Light" panose="020B0304020202020204" pitchFamily="34" charset="0"/>
              </a:rPr>
              <a:t>chromatic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evolution</a:t>
            </a:r>
            <a:r>
              <a:rPr lang="fr-FR" sz="1800" dirty="0">
                <a:latin typeface="Arial Nova Light" panose="020B0304020202020204" pitchFamily="34" charset="0"/>
              </a:rPr>
              <a:t> of the KN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.</a:t>
            </a:r>
          </a:p>
          <a:p>
            <a:pPr marL="0" indent="0" algn="ctr">
              <a:buNone/>
            </a:pPr>
            <a:endParaRPr lang="fr-FR" sz="1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095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Individual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performances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10D39B5-75A4-4488-A262-B9E911B8A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691770"/>
              </p:ext>
            </p:extLst>
          </p:nvPr>
        </p:nvGraphicFramePr>
        <p:xfrm>
          <a:off x="761260" y="1995506"/>
          <a:ext cx="10744200" cy="42807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3540">
                  <a:extLst>
                    <a:ext uri="{9D8B030D-6E8A-4147-A177-3AD203B41FA5}">
                      <a16:colId xmlns:a16="http://schemas.microsoft.com/office/drawing/2014/main" val="3853999889"/>
                    </a:ext>
                  </a:extLst>
                </a:gridCol>
                <a:gridCol w="738858">
                  <a:extLst>
                    <a:ext uri="{9D8B030D-6E8A-4147-A177-3AD203B41FA5}">
                      <a16:colId xmlns:a16="http://schemas.microsoft.com/office/drawing/2014/main" val="3906367058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2982937229"/>
                    </a:ext>
                  </a:extLst>
                </a:gridCol>
                <a:gridCol w="1411703">
                  <a:extLst>
                    <a:ext uri="{9D8B030D-6E8A-4147-A177-3AD203B41FA5}">
                      <a16:colId xmlns:a16="http://schemas.microsoft.com/office/drawing/2014/main" val="1501234142"/>
                    </a:ext>
                  </a:extLst>
                </a:gridCol>
                <a:gridCol w="1189608">
                  <a:extLst>
                    <a:ext uri="{9D8B030D-6E8A-4147-A177-3AD203B41FA5}">
                      <a16:colId xmlns:a16="http://schemas.microsoft.com/office/drawing/2014/main" val="1905965072"/>
                    </a:ext>
                  </a:extLst>
                </a:gridCol>
                <a:gridCol w="1583924">
                  <a:extLst>
                    <a:ext uri="{9D8B030D-6E8A-4147-A177-3AD203B41FA5}">
                      <a16:colId xmlns:a16="http://schemas.microsoft.com/office/drawing/2014/main" val="3393384611"/>
                    </a:ext>
                  </a:extLst>
                </a:gridCol>
                <a:gridCol w="1457417">
                  <a:extLst>
                    <a:ext uri="{9D8B030D-6E8A-4147-A177-3AD203B41FA5}">
                      <a16:colId xmlns:a16="http://schemas.microsoft.com/office/drawing/2014/main" val="3610670230"/>
                    </a:ext>
                  </a:extLst>
                </a:gridCol>
                <a:gridCol w="1831020">
                  <a:extLst>
                    <a:ext uri="{9D8B030D-6E8A-4147-A177-3AD203B41FA5}">
                      <a16:colId xmlns:a16="http://schemas.microsoft.com/office/drawing/2014/main" val="516019432"/>
                    </a:ext>
                  </a:extLst>
                </a:gridCol>
              </a:tblGrid>
              <a:tr h="292452"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Telescope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Num</a:t>
                      </a:r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.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location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Aperture (m)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FoV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filter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</a:t>
                      </a:r>
                      <a:r>
                        <a:rPr lang="fr-FR" sz="1600" cap="none" spc="0" baseline="-2500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lim</a:t>
                      </a:r>
                      <a:r>
                        <a:rPr lang="fr-FR" sz="1600" cap="none" spc="0" baseline="-25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fr-FR" sz="1600" cap="none" spc="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fr-FR" sz="1200" cap="none" spc="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[Single/stack]</a:t>
                      </a:r>
                      <a:endParaRPr lang="fr-FR" sz="1200" b="0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Obs.mode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39834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GWAC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7116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30 cm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BRI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16.5/17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7770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F-60A/B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BRI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12898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TNT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12’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Target or </a:t>
                      </a:r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58646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2.16 m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~9’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BFOSC (</a:t>
                      </a:r>
                      <a:r>
                        <a:rPr lang="fr-FR" sz="1600" dirty="0" err="1"/>
                        <a:t>im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22 (18.5)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(</a:t>
                      </a:r>
                      <a:r>
                        <a:rPr lang="fr-FR" sz="1600" dirty="0" err="1"/>
                        <a:t>pho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spectro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735109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C-GFT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 (for O3)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/>
                        <a:t>19/20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47971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GMG-2.4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~10’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YFOSC (</a:t>
                      </a:r>
                      <a:r>
                        <a:rPr lang="fr-FR" sz="1600" dirty="0" err="1"/>
                        <a:t>im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22/24 (18)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(</a:t>
                      </a:r>
                      <a:r>
                        <a:rPr lang="fr-FR" sz="1600" dirty="0" err="1"/>
                        <a:t>spectro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45753"/>
                  </a:ext>
                </a:extLst>
              </a:tr>
              <a:tr h="294946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TAROT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France /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0.25 x2 + 0.18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1.9° x2 + 4°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17/18+ 16/17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864558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CFHT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1° / 20’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gri, JH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23, 22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/>
                        <a:t>ToO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395110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Zadko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Australia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gri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20/22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445286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60cm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60992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0949537-4649-44C2-B602-849551D26E65}"/>
              </a:ext>
            </a:extLst>
          </p:cNvPr>
          <p:cNvSpPr txBox="1"/>
          <p:nvPr/>
        </p:nvSpPr>
        <p:spPr>
          <a:xfrm>
            <a:off x="1466850" y="1343818"/>
            <a:ext cx="92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16 </a:t>
            </a:r>
            <a:r>
              <a:rPr lang="fr-FR" sz="2800" dirty="0" err="1"/>
              <a:t>telescopes</a:t>
            </a:r>
            <a:r>
              <a:rPr lang="fr-FR" sz="2800" dirty="0"/>
              <a:t> </a:t>
            </a:r>
            <a:r>
              <a:rPr lang="fr-FR" sz="2800" dirty="0" err="1"/>
              <a:t>covering</a:t>
            </a:r>
            <a:r>
              <a:rPr lang="fr-FR" sz="2800" dirty="0"/>
              <a:t> a </a:t>
            </a:r>
            <a:r>
              <a:rPr lang="fr-FR" sz="2800" dirty="0" err="1"/>
              <a:t>wide</a:t>
            </a:r>
            <a:r>
              <a:rPr lang="fr-FR" sz="2800" dirty="0"/>
              <a:t> </a:t>
            </a:r>
            <a:r>
              <a:rPr lang="fr-FR" sz="2800" dirty="0" err="1"/>
              <a:t>field</a:t>
            </a:r>
            <a:r>
              <a:rPr lang="fr-FR" sz="2800" dirty="0"/>
              <a:t> of performances</a:t>
            </a:r>
          </a:p>
        </p:txBody>
      </p:sp>
    </p:spTree>
    <p:extLst>
      <p:ext uri="{BB962C8B-B14F-4D97-AF65-F5344CB8AC3E}">
        <p14:creationId xmlns:p14="http://schemas.microsoft.com/office/powerpoint/2010/main" val="273099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02BCEDA6-206C-4B66-9FEF-6BADC50A5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78" y="1161429"/>
            <a:ext cx="6357521" cy="52076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Collective performances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735E-5173-40B2-A535-8779EDF573A7}"/>
              </a:ext>
            </a:extLst>
          </p:cNvPr>
          <p:cNvSpPr/>
          <p:nvPr/>
        </p:nvSpPr>
        <p:spPr>
          <a:xfrm rot="2235025">
            <a:off x="6553852" y="2461414"/>
            <a:ext cx="348891" cy="85655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3BAF144-7A84-4279-AFD6-297DEC38AA32}"/>
              </a:ext>
            </a:extLst>
          </p:cNvPr>
          <p:cNvSpPr/>
          <p:nvPr/>
        </p:nvSpPr>
        <p:spPr>
          <a:xfrm rot="6247023">
            <a:off x="6250356" y="3701891"/>
            <a:ext cx="348891" cy="118514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2B529F2-CC6E-404D-839F-F97ABAB5292B}"/>
              </a:ext>
            </a:extLst>
          </p:cNvPr>
          <p:cNvSpPr/>
          <p:nvPr/>
        </p:nvSpPr>
        <p:spPr>
          <a:xfrm rot="6247023">
            <a:off x="4122185" y="4195086"/>
            <a:ext cx="271943" cy="22475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72E5C2-4F7E-4EEA-9E06-943A281C003F}"/>
              </a:ext>
            </a:extLst>
          </p:cNvPr>
          <p:cNvSpPr/>
          <p:nvPr/>
        </p:nvSpPr>
        <p:spPr>
          <a:xfrm rot="6247023">
            <a:off x="5205679" y="2527712"/>
            <a:ext cx="242965" cy="29173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7F160D-63FD-4361-BA2B-575A2232B791}"/>
              </a:ext>
            </a:extLst>
          </p:cNvPr>
          <p:cNvSpPr txBox="1"/>
          <p:nvPr/>
        </p:nvSpPr>
        <p:spPr>
          <a:xfrm>
            <a:off x="6214794" y="1609431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A~1500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16-22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Survey/Gal.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Photo/</a:t>
            </a:r>
            <a:r>
              <a:rPr lang="fr-FR" sz="1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spectro</a:t>
            </a:r>
            <a:endParaRPr lang="fr-FR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9A56CF-34D6-4C02-B19E-EF64F563600F}"/>
              </a:ext>
            </a:extLst>
          </p:cNvPr>
          <p:cNvSpPr txBox="1"/>
          <p:nvPr/>
        </p:nvSpPr>
        <p:spPr>
          <a:xfrm>
            <a:off x="4727616" y="1566447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17-18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67C7F0C-3FC5-4D99-AB99-16023CDE7388}"/>
              </a:ext>
            </a:extLst>
          </p:cNvPr>
          <p:cNvCxnSpPr>
            <a:stCxn id="9" idx="4"/>
          </p:cNvCxnSpPr>
          <p:nvPr/>
        </p:nvCxnSpPr>
        <p:spPr>
          <a:xfrm flipH="1">
            <a:off x="1488430" y="4280054"/>
            <a:ext cx="2660744" cy="285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3C005C-CB06-48B9-A506-92423A45EE64}"/>
              </a:ext>
            </a:extLst>
          </p:cNvPr>
          <p:cNvCxnSpPr>
            <a:cxnSpLocks/>
          </p:cNvCxnSpPr>
          <p:nvPr/>
        </p:nvCxnSpPr>
        <p:spPr>
          <a:xfrm>
            <a:off x="7009599" y="4419633"/>
            <a:ext cx="1183289" cy="86811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006C560-F53D-4ADB-B557-EBC2762735C1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6643177" y="3205414"/>
            <a:ext cx="1372315" cy="13179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FA980FF-C2E5-4684-ABE0-26CD18A0A2C1}"/>
              </a:ext>
            </a:extLst>
          </p:cNvPr>
          <p:cNvCxnSpPr>
            <a:cxnSpLocks/>
          </p:cNvCxnSpPr>
          <p:nvPr/>
        </p:nvCxnSpPr>
        <p:spPr>
          <a:xfrm flipH="1" flipV="1">
            <a:off x="1754760" y="2447242"/>
            <a:ext cx="3446625" cy="21196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9E19F45-541F-4824-8CD3-AC25D83F192B}"/>
              </a:ext>
            </a:extLst>
          </p:cNvPr>
          <p:cNvSpPr txBox="1"/>
          <p:nvPr/>
        </p:nvSpPr>
        <p:spPr>
          <a:xfrm>
            <a:off x="254506" y="2245445"/>
            <a:ext cx="21384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~40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&lt;20s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1B84D9-D0BE-4CC5-9FC2-6FB7ED62C387}"/>
              </a:ext>
            </a:extLst>
          </p:cNvPr>
          <p:cNvSpPr txBox="1"/>
          <p:nvPr/>
        </p:nvSpPr>
        <p:spPr>
          <a:xfrm>
            <a:off x="32597" y="4148188"/>
            <a:ext cx="19810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~40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&lt;20s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0746A-D3E8-49E5-A16F-BF117279BB14}"/>
              </a:ext>
            </a:extLst>
          </p:cNvPr>
          <p:cNvSpPr txBox="1"/>
          <p:nvPr/>
        </p:nvSpPr>
        <p:spPr>
          <a:xfrm>
            <a:off x="8192888" y="5175506"/>
            <a:ext cx="2581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~60 Gal/night</a:t>
            </a:r>
          </a:p>
          <a:p>
            <a:r>
              <a:rPr lang="fr-FR" dirty="0"/>
              <a:t>Prompt </a:t>
            </a:r>
            <a:r>
              <a:rPr lang="fr-FR" dirty="0" err="1"/>
              <a:t>answer</a:t>
            </a:r>
            <a:r>
              <a:rPr lang="fr-FR" dirty="0"/>
              <a:t>&lt;30-60s</a:t>
            </a:r>
          </a:p>
          <a:p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B626730-059C-4285-8B91-782BC09DBCE4}"/>
              </a:ext>
            </a:extLst>
          </p:cNvPr>
          <p:cNvSpPr txBox="1"/>
          <p:nvPr/>
        </p:nvSpPr>
        <p:spPr>
          <a:xfrm>
            <a:off x="8075463" y="4324657"/>
            <a:ext cx="32209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~100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&lt;2min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46214F-3802-4683-8126-5E2751C9CC13}"/>
              </a:ext>
            </a:extLst>
          </p:cNvPr>
          <p:cNvSpPr txBox="1"/>
          <p:nvPr/>
        </p:nvSpPr>
        <p:spPr>
          <a:xfrm>
            <a:off x="3287604" y="3380500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17-18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E145609-E443-4F06-9C0C-3AC659431193}"/>
              </a:ext>
            </a:extLst>
          </p:cNvPr>
          <p:cNvSpPr txBox="1"/>
          <p:nvPr/>
        </p:nvSpPr>
        <p:spPr>
          <a:xfrm>
            <a:off x="5807579" y="4480341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A~13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16-21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9846EBB3-5525-423E-A546-D42148D39657}"/>
              </a:ext>
            </a:extLst>
          </p:cNvPr>
          <p:cNvSpPr/>
          <p:nvPr/>
        </p:nvSpPr>
        <p:spPr>
          <a:xfrm rot="19622898">
            <a:off x="7804626" y="1542746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2D86F2B-8F00-4AB5-96F1-12D1F30F7B24}"/>
              </a:ext>
            </a:extLst>
          </p:cNvPr>
          <p:cNvSpPr txBox="1"/>
          <p:nvPr/>
        </p:nvSpPr>
        <p:spPr>
          <a:xfrm>
            <a:off x="7780308" y="1967054"/>
            <a:ext cx="4317204" cy="1815882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</a:t>
            </a:r>
            <a:r>
              <a:rPr lang="fr-FR" sz="1400" dirty="0" err="1"/>
              <a:t>coverage</a:t>
            </a:r>
            <a:r>
              <a:rPr lang="fr-FR" sz="1400" dirty="0"/>
              <a:t> of the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hemisphere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Quick </a:t>
            </a:r>
            <a:r>
              <a:rPr lang="fr-FR" sz="1400" dirty="0" err="1"/>
              <a:t>answer</a:t>
            </a:r>
            <a:r>
              <a:rPr lang="fr-FR" sz="1400" dirty="0"/>
              <a:t> to </a:t>
            </a:r>
            <a:r>
              <a:rPr lang="fr-FR" sz="1400" dirty="0" err="1"/>
              <a:t>any</a:t>
            </a:r>
            <a:r>
              <a:rPr lang="fr-FR" sz="1400" dirty="0"/>
              <a:t> trigger in the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Almost</a:t>
            </a:r>
            <a:r>
              <a:rPr lang="fr-FR" sz="1400" dirty="0"/>
              <a:t> </a:t>
            </a:r>
            <a:r>
              <a:rPr lang="fr-FR" sz="1400" dirty="0" err="1"/>
              <a:t>continuous</a:t>
            </a:r>
            <a:r>
              <a:rPr lang="fr-FR" sz="1400" dirty="0"/>
              <a:t> monitoring of the GW </a:t>
            </a:r>
            <a:r>
              <a:rPr lang="fr-FR" sz="1400" dirty="0" err="1"/>
              <a:t>error</a:t>
            </a:r>
            <a:r>
              <a:rPr lang="fr-FR" sz="1400" dirty="0"/>
              <a:t>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Quasi </a:t>
            </a:r>
            <a:r>
              <a:rPr lang="fr-FR" sz="1400" dirty="0" err="1"/>
              <a:t>instantaneous</a:t>
            </a:r>
            <a:r>
              <a:rPr lang="fr-FR" sz="1400" dirty="0"/>
              <a:t> </a:t>
            </a:r>
            <a:r>
              <a:rPr lang="fr-FR" sz="1400" dirty="0" err="1"/>
              <a:t>vetting</a:t>
            </a:r>
            <a:r>
              <a:rPr lang="fr-FR" sz="1400" dirty="0"/>
              <a:t> of fake candidates and/or confirmation of </a:t>
            </a:r>
            <a:r>
              <a:rPr lang="fr-FR" sz="1400" dirty="0" err="1"/>
              <a:t>valuable</a:t>
            </a:r>
            <a:r>
              <a:rPr lang="fr-FR" sz="1400" dirty="0"/>
              <a:t> </a:t>
            </a:r>
            <a:r>
              <a:rPr lang="fr-FR" sz="1400" dirty="0" err="1"/>
              <a:t>OTs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high sampling (in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filters</a:t>
            </a:r>
            <a:r>
              <a:rPr lang="fr-FR" sz="1400" dirty="0"/>
              <a:t>) of the GW/OT </a:t>
            </a:r>
            <a:r>
              <a:rPr lang="fr-FR" sz="1400" dirty="0" err="1"/>
              <a:t>lightcurve</a:t>
            </a:r>
            <a:r>
              <a:rPr lang="fr-FR" sz="1400" dirty="0"/>
              <a:t> in case of a </a:t>
            </a:r>
            <a:r>
              <a:rPr lang="fr-FR" sz="1400" dirty="0" err="1"/>
              <a:t>detection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</a:t>
            </a:r>
            <a:r>
              <a:rPr lang="fr-FR" sz="1400" dirty="0" err="1"/>
              <a:t>spectroscopic</a:t>
            </a:r>
            <a:r>
              <a:rPr lang="fr-FR" sz="1400" dirty="0"/>
              <a:t> </a:t>
            </a:r>
            <a:r>
              <a:rPr lang="fr-FR" sz="1400" dirty="0" err="1"/>
              <a:t>measurement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833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Observation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strategy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5590F2D-F78A-482A-B5D1-84083FB9C4EE}"/>
              </a:ext>
            </a:extLst>
          </p:cNvPr>
          <p:cNvCxnSpPr/>
          <p:nvPr/>
        </p:nvCxnSpPr>
        <p:spPr>
          <a:xfrm>
            <a:off x="559293" y="5859262"/>
            <a:ext cx="112213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Explosion : 14 points 7">
            <a:extLst>
              <a:ext uri="{FF2B5EF4-FFF2-40B4-BE49-F238E27FC236}">
                <a16:creationId xmlns:a16="http://schemas.microsoft.com/office/drawing/2014/main" id="{DD31C24B-2AD7-43BA-ADDC-805D65A73D45}"/>
              </a:ext>
            </a:extLst>
          </p:cNvPr>
          <p:cNvSpPr/>
          <p:nvPr/>
        </p:nvSpPr>
        <p:spPr>
          <a:xfrm>
            <a:off x="452761" y="5273306"/>
            <a:ext cx="408373" cy="443880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48C2408-50B1-427D-859B-C01769CBAF30}"/>
              </a:ext>
            </a:extLst>
          </p:cNvPr>
          <p:cNvSpPr txBox="1"/>
          <p:nvPr/>
        </p:nvSpPr>
        <p:spPr>
          <a:xfrm>
            <a:off x="221941" y="4859587"/>
            <a:ext cx="127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notice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BADFC6D-70AB-4E30-8650-4B178AB82306}"/>
              </a:ext>
            </a:extLst>
          </p:cNvPr>
          <p:cNvCxnSpPr/>
          <p:nvPr/>
        </p:nvCxnSpPr>
        <p:spPr>
          <a:xfrm flipV="1">
            <a:off x="2805343" y="5717186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BDF7F49-AC03-42E0-A2AF-CF4EA5714FF5}"/>
              </a:ext>
            </a:extLst>
          </p:cNvPr>
          <p:cNvSpPr txBox="1"/>
          <p:nvPr/>
        </p:nvSpPr>
        <p:spPr>
          <a:xfrm>
            <a:off x="2219417" y="3117201"/>
            <a:ext cx="132831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Fast </a:t>
            </a:r>
            <a:r>
              <a:rPr lang="fr-FR" dirty="0" err="1"/>
              <a:t>answer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B1CBEF-7327-46C6-9AE5-62B4E7925C74}"/>
              </a:ext>
            </a:extLst>
          </p:cNvPr>
          <p:cNvSpPr txBox="1"/>
          <p:nvPr/>
        </p:nvSpPr>
        <p:spPr>
          <a:xfrm>
            <a:off x="1466096" y="3605063"/>
            <a:ext cx="41384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/>
              <a:t>GWAC/TAROT </a:t>
            </a:r>
            <a:r>
              <a:rPr lang="fr-FR" sz="1400" b="1" dirty="0" err="1"/>
              <a:t>survey</a:t>
            </a:r>
            <a:r>
              <a:rPr lang="fr-FR" sz="1400" b="1" dirty="0"/>
              <a:t> mode </a:t>
            </a:r>
            <a:r>
              <a:rPr lang="fr-FR" sz="1400" dirty="0"/>
              <a:t>(if </a:t>
            </a:r>
            <a:r>
              <a:rPr lang="fr-FR" sz="1400" dirty="0" err="1"/>
              <a:t>available</a:t>
            </a:r>
            <a:r>
              <a:rPr lang="fr-FR" sz="1400" dirty="0"/>
              <a:t>)</a:t>
            </a:r>
            <a:endParaRPr lang="fr-FR" sz="1400" b="1" dirty="0"/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Galaxy </a:t>
            </a:r>
            <a:r>
              <a:rPr lang="fr-FR" sz="1400" b="1" dirty="0" err="1"/>
              <a:t>targeting</a:t>
            </a:r>
            <a:r>
              <a:rPr lang="fr-FR" sz="1400" b="1" dirty="0"/>
              <a:t> mode </a:t>
            </a:r>
            <a:r>
              <a:rPr lang="fr-FR" sz="1400" dirty="0"/>
              <a:t>for the </a:t>
            </a:r>
            <a:r>
              <a:rPr lang="fr-FR" sz="1400" dirty="0" err="1"/>
              <a:t>available</a:t>
            </a:r>
            <a:r>
              <a:rPr lang="fr-FR" sz="1400" dirty="0"/>
              <a:t> </a:t>
            </a:r>
            <a:r>
              <a:rPr lang="fr-FR" sz="1400" dirty="0" err="1"/>
              <a:t>telescopes</a:t>
            </a:r>
            <a:r>
              <a:rPr lang="fr-FR" sz="1400" dirty="0"/>
              <a:t>  : optimisation of the </a:t>
            </a:r>
            <a:r>
              <a:rPr lang="fr-FR" sz="1400" dirty="0" err="1"/>
              <a:t>number</a:t>
            </a:r>
            <a:r>
              <a:rPr lang="fr-FR" sz="1400" dirty="0"/>
              <a:t> of galaxies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observed</a:t>
            </a:r>
            <a:r>
              <a:rPr lang="fr-FR" sz="1400" dirty="0"/>
              <a:t> per night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Smart </a:t>
            </a:r>
            <a:r>
              <a:rPr lang="fr-FR" sz="1400" b="1" dirty="0" err="1"/>
              <a:t>schedule</a:t>
            </a:r>
            <a:r>
              <a:rPr lang="fr-FR" sz="1400" b="1" dirty="0"/>
              <a:t> </a:t>
            </a:r>
            <a:r>
              <a:rPr lang="fr-FR" sz="1400" dirty="0"/>
              <a:t>of obs. on </a:t>
            </a:r>
            <a:r>
              <a:rPr lang="fr-FR" sz="1400" dirty="0" err="1"/>
              <a:t>other</a:t>
            </a:r>
            <a:r>
              <a:rPr lang="fr-FR" sz="1400" dirty="0"/>
              <a:t> tel.</a:t>
            </a:r>
          </a:p>
          <a:p>
            <a:r>
              <a:rPr lang="fr-FR" sz="1400" dirty="0"/>
              <a:t>           </a:t>
            </a:r>
            <a:r>
              <a:rPr lang="fr-FR" sz="1400" dirty="0" err="1"/>
              <a:t>continuous</a:t>
            </a:r>
            <a:r>
              <a:rPr lang="fr-FR" sz="1400" dirty="0"/>
              <a:t> follow-up over a duration &gt;12h </a:t>
            </a:r>
            <a:r>
              <a:rPr lang="fr-FR" sz="1400" dirty="0" err="1"/>
              <a:t>after</a:t>
            </a:r>
            <a:r>
              <a:rPr lang="fr-FR" sz="1400" dirty="0"/>
              <a:t> the GW </a:t>
            </a:r>
            <a:r>
              <a:rPr lang="fr-FR" sz="1400" dirty="0" err="1"/>
              <a:t>alert</a:t>
            </a:r>
            <a:r>
              <a:rPr lang="fr-FR" sz="1400" dirty="0"/>
              <a:t> </a:t>
            </a:r>
            <a:r>
              <a:rPr lang="fr-FR" sz="1400" dirty="0" err="1"/>
              <a:t>receipt</a:t>
            </a:r>
            <a:endParaRPr lang="fr-FR" sz="1400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957461C-10C0-4323-9905-036E7CCA60E5}"/>
              </a:ext>
            </a:extLst>
          </p:cNvPr>
          <p:cNvCxnSpPr>
            <a:cxnSpLocks/>
          </p:cNvCxnSpPr>
          <p:nvPr/>
        </p:nvCxnSpPr>
        <p:spPr>
          <a:xfrm flipV="1">
            <a:off x="7867095" y="5718632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8745DE7-71E4-4201-BAE8-84B1120A557B}"/>
              </a:ext>
            </a:extLst>
          </p:cNvPr>
          <p:cNvSpPr txBox="1"/>
          <p:nvPr/>
        </p:nvSpPr>
        <p:spPr>
          <a:xfrm>
            <a:off x="6997083" y="3113640"/>
            <a:ext cx="132831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/>
              <a:t>Late</a:t>
            </a:r>
            <a:r>
              <a:rPr lang="fr-FR" dirty="0"/>
              <a:t> actions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E0B214-1AD8-407E-B412-FBFC8EDB0629}"/>
              </a:ext>
            </a:extLst>
          </p:cNvPr>
          <p:cNvSpPr txBox="1"/>
          <p:nvPr/>
        </p:nvSpPr>
        <p:spPr>
          <a:xfrm>
            <a:off x="6096000" y="3588550"/>
            <a:ext cx="33442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/>
              <a:t>If </a:t>
            </a:r>
            <a:r>
              <a:rPr lang="fr-FR" sz="1400" b="1" u="sng" dirty="0" err="1"/>
              <a:t>credible</a:t>
            </a:r>
            <a:r>
              <a:rPr lang="fr-FR" sz="1400" b="1" u="sng" dirty="0"/>
              <a:t> </a:t>
            </a:r>
            <a:r>
              <a:rPr lang="fr-FR" sz="1400" b="1" u="sng" dirty="0" err="1"/>
              <a:t>OTs</a:t>
            </a:r>
            <a:r>
              <a:rPr lang="fr-FR" sz="1400" b="1" u="sng" dirty="0"/>
              <a:t> (</a:t>
            </a:r>
            <a:r>
              <a:rPr lang="fr-FR" sz="1400" b="1" u="sng" dirty="0" err="1"/>
              <a:t>internal</a:t>
            </a:r>
            <a:r>
              <a:rPr lang="fr-FR" sz="1400" b="1" u="sng" dirty="0"/>
              <a:t> or </a:t>
            </a:r>
            <a:r>
              <a:rPr lang="fr-FR" sz="1400" b="1" u="sng" dirty="0" err="1"/>
              <a:t>external</a:t>
            </a:r>
            <a:r>
              <a:rPr lang="fr-FR" sz="1400" b="1" u="sng" dirty="0"/>
              <a:t>) 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Launch </a:t>
            </a:r>
            <a:r>
              <a:rPr lang="fr-FR" sz="1400" dirty="0" err="1"/>
              <a:t>ToO</a:t>
            </a:r>
            <a:r>
              <a:rPr lang="fr-FR" sz="1400" dirty="0"/>
              <a:t> obs. on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largest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&gt;2m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Pursue</a:t>
            </a:r>
            <a:r>
              <a:rPr lang="fr-FR" sz="1400" dirty="0"/>
              <a:t> the </a:t>
            </a:r>
            <a:r>
              <a:rPr lang="fr-FR" sz="1400" dirty="0" err="1"/>
              <a:t>photometric</a:t>
            </a:r>
            <a:r>
              <a:rPr lang="fr-FR" sz="1400" dirty="0"/>
              <a:t> follow-up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small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(if </a:t>
            </a:r>
            <a:r>
              <a:rPr lang="fr-FR" sz="1400" dirty="0" err="1"/>
              <a:t>bright</a:t>
            </a:r>
            <a:r>
              <a:rPr lang="fr-FR" sz="1400" dirty="0"/>
              <a:t> </a:t>
            </a:r>
            <a:r>
              <a:rPr lang="fr-FR" sz="1400" dirty="0" err="1"/>
              <a:t>enough</a:t>
            </a:r>
            <a:r>
              <a:rPr lang="fr-FR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Spread out the OT </a:t>
            </a:r>
            <a:r>
              <a:rPr lang="fr-FR" sz="1400" dirty="0" err="1"/>
              <a:t>alert</a:t>
            </a:r>
            <a:r>
              <a:rPr lang="fr-FR" sz="1400" dirty="0"/>
              <a:t> to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community</a:t>
            </a:r>
            <a:r>
              <a:rPr lang="fr-FR" sz="1400" dirty="0"/>
              <a:t> (GCN, </a:t>
            </a:r>
            <a:r>
              <a:rPr lang="fr-FR" sz="1400" dirty="0" err="1"/>
              <a:t>ATeL</a:t>
            </a:r>
            <a:r>
              <a:rPr lang="fr-FR" sz="1400" dirty="0"/>
              <a:t>, mail)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67693A-944A-408A-A28D-DA66D6863B91}"/>
              </a:ext>
            </a:extLst>
          </p:cNvPr>
          <p:cNvSpPr txBox="1"/>
          <p:nvPr/>
        </p:nvSpPr>
        <p:spPr>
          <a:xfrm>
            <a:off x="2396971" y="5987018"/>
            <a:ext cx="118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5 min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C6CBA8-026A-4E47-9FB9-8DAE0F7A2414}"/>
              </a:ext>
            </a:extLst>
          </p:cNvPr>
          <p:cNvSpPr txBox="1"/>
          <p:nvPr/>
        </p:nvSpPr>
        <p:spPr>
          <a:xfrm>
            <a:off x="6860038" y="5954085"/>
            <a:ext cx="201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</a:t>
            </a:r>
            <a:r>
              <a:rPr lang="fr-FR" dirty="0" err="1"/>
              <a:t>hours</a:t>
            </a:r>
            <a:r>
              <a:rPr lang="fr-FR" dirty="0"/>
              <a:t>/</a:t>
            </a:r>
            <a:r>
              <a:rPr lang="fr-FR" dirty="0" err="1"/>
              <a:t>day</a:t>
            </a:r>
            <a:r>
              <a:rPr lang="fr-FR" dirty="0"/>
              <a:t> ??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6EAAF3B-7EB8-4810-BD29-ECA7DBA70A7C}"/>
              </a:ext>
            </a:extLst>
          </p:cNvPr>
          <p:cNvCxnSpPr/>
          <p:nvPr/>
        </p:nvCxnSpPr>
        <p:spPr>
          <a:xfrm>
            <a:off x="3062796" y="5717186"/>
            <a:ext cx="4536489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01301EF-0D9A-406F-BF12-087CABACC3BE}"/>
              </a:ext>
            </a:extLst>
          </p:cNvPr>
          <p:cNvSpPr txBox="1"/>
          <p:nvPr/>
        </p:nvSpPr>
        <p:spPr>
          <a:xfrm>
            <a:off x="3795295" y="5468733"/>
            <a:ext cx="3302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Search</a:t>
            </a:r>
            <a:r>
              <a:rPr lang="fr-FR" sz="1200" dirty="0"/>
              <a:t> for the GW OT (single + </a:t>
            </a:r>
            <a:r>
              <a:rPr lang="fr-FR" sz="1200" dirty="0" err="1"/>
              <a:t>stacked</a:t>
            </a:r>
            <a:r>
              <a:rPr lang="fr-FR" sz="1200" dirty="0"/>
              <a:t> frames)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4F3CC4D-4B34-4A67-8192-3A129A826C09}"/>
              </a:ext>
            </a:extLst>
          </p:cNvPr>
          <p:cNvCxnSpPr>
            <a:cxnSpLocks/>
          </p:cNvCxnSpPr>
          <p:nvPr/>
        </p:nvCxnSpPr>
        <p:spPr>
          <a:xfrm flipV="1">
            <a:off x="10718307" y="5717186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A0915C6-082C-4252-ADA8-4835343B1A60}"/>
              </a:ext>
            </a:extLst>
          </p:cNvPr>
          <p:cNvSpPr txBox="1"/>
          <p:nvPr/>
        </p:nvSpPr>
        <p:spPr>
          <a:xfrm>
            <a:off x="10016971" y="5954085"/>
            <a:ext cx="158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few </a:t>
            </a:r>
            <a:r>
              <a:rPr lang="fr-FR" dirty="0" err="1"/>
              <a:t>days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3A77904-60FC-406B-8ED8-E284A686042D}"/>
              </a:ext>
            </a:extLst>
          </p:cNvPr>
          <p:cNvSpPr txBox="1"/>
          <p:nvPr/>
        </p:nvSpPr>
        <p:spPr>
          <a:xfrm>
            <a:off x="9573458" y="3739691"/>
            <a:ext cx="27517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End of the follow-up </a:t>
            </a:r>
            <a:r>
              <a:rPr lang="fr-FR" sz="1400" dirty="0" err="1"/>
              <a:t>campaign</a:t>
            </a:r>
            <a:r>
              <a:rPr lang="fr-FR" sz="1400" dirty="0"/>
              <a:t> </a:t>
            </a:r>
          </a:p>
          <a:p>
            <a:endParaRPr lang="fr-FR" sz="1400" dirty="0"/>
          </a:p>
          <a:p>
            <a:r>
              <a:rPr lang="fr-FR" sz="1400" dirty="0"/>
              <a:t>Offline </a:t>
            </a:r>
            <a:r>
              <a:rPr lang="fr-FR" sz="1400" dirty="0" err="1"/>
              <a:t>analysis</a:t>
            </a:r>
            <a:r>
              <a:rPr lang="fr-FR" sz="1400" dirty="0"/>
              <a:t> of all the images</a:t>
            </a:r>
          </a:p>
          <a:p>
            <a:endParaRPr lang="fr-FR" sz="1400" dirty="0"/>
          </a:p>
          <a:p>
            <a:r>
              <a:rPr lang="fr-FR" sz="1400" dirty="0" err="1"/>
              <a:t>Internal</a:t>
            </a:r>
            <a:r>
              <a:rPr lang="fr-FR" sz="1400" dirty="0"/>
              <a:t> report of </a:t>
            </a:r>
            <a:r>
              <a:rPr lang="fr-FR" sz="1400" dirty="0" err="1"/>
              <a:t>our</a:t>
            </a:r>
            <a:r>
              <a:rPr lang="fr-FR" sz="1400" dirty="0"/>
              <a:t> obs. </a:t>
            </a:r>
            <a:r>
              <a:rPr lang="fr-FR" sz="1400" dirty="0" err="1"/>
              <a:t>results</a:t>
            </a:r>
            <a:endParaRPr lang="fr-FR" sz="1400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7F01315-0503-4529-AD55-371F7BA1A8CC}"/>
              </a:ext>
            </a:extLst>
          </p:cNvPr>
          <p:cNvSpPr/>
          <p:nvPr/>
        </p:nvSpPr>
        <p:spPr>
          <a:xfrm rot="18799772">
            <a:off x="3329181" y="1241785"/>
            <a:ext cx="4550764" cy="5734477"/>
          </a:xfrm>
          <a:prstGeom prst="arc">
            <a:avLst>
              <a:gd name="adj1" fmla="val 14982304"/>
              <a:gd name="adj2" fmla="val 1155000"/>
            </a:avLst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BA3F10-D406-40A8-972C-200631654ECD}"/>
              </a:ext>
            </a:extLst>
          </p:cNvPr>
          <p:cNvSpPr txBox="1"/>
          <p:nvPr/>
        </p:nvSpPr>
        <p:spPr>
          <a:xfrm>
            <a:off x="3465990" y="1430110"/>
            <a:ext cx="330212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OT classification and </a:t>
            </a:r>
            <a:r>
              <a:rPr lang="fr-FR" sz="1600" dirty="0" err="1"/>
              <a:t>human</a:t>
            </a:r>
            <a:r>
              <a:rPr lang="fr-FR" sz="1600" dirty="0"/>
              <a:t> BA check of the best candidates </a:t>
            </a:r>
            <a:r>
              <a:rPr lang="fr-FR" sz="1600" dirty="0" err="1"/>
              <a:t>pre-classified</a:t>
            </a:r>
            <a:endParaRPr lang="fr-FR" sz="1600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E60A29E-D93C-43F6-8C7E-D99C0F456EE4}"/>
              </a:ext>
            </a:extLst>
          </p:cNvPr>
          <p:cNvCxnSpPr/>
          <p:nvPr/>
        </p:nvCxnSpPr>
        <p:spPr>
          <a:xfrm>
            <a:off x="1579456" y="4833812"/>
            <a:ext cx="31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C499E9A-888B-4F25-9727-88D523AC8D54}"/>
              </a:ext>
            </a:extLst>
          </p:cNvPr>
          <p:cNvSpPr txBox="1"/>
          <p:nvPr/>
        </p:nvSpPr>
        <p:spPr>
          <a:xfrm>
            <a:off x="8365910" y="5468733"/>
            <a:ext cx="3302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Late</a:t>
            </a:r>
            <a:r>
              <a:rPr lang="fr-FR" sz="1200" dirty="0"/>
              <a:t> follow-up of the GW/OT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E87B6E3-5A80-40EF-82BF-C531528CAC7A}"/>
              </a:ext>
            </a:extLst>
          </p:cNvPr>
          <p:cNvCxnSpPr>
            <a:cxnSpLocks/>
          </p:cNvCxnSpPr>
          <p:nvPr/>
        </p:nvCxnSpPr>
        <p:spPr>
          <a:xfrm>
            <a:off x="8109191" y="5717186"/>
            <a:ext cx="2387174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23419F2-38D9-4513-8D75-8E75F3A720C1}"/>
              </a:ext>
            </a:extLst>
          </p:cNvPr>
          <p:cNvSpPr txBox="1"/>
          <p:nvPr/>
        </p:nvSpPr>
        <p:spPr>
          <a:xfrm>
            <a:off x="7106749" y="1523758"/>
            <a:ext cx="221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See</a:t>
            </a:r>
            <a:r>
              <a:rPr lang="fr-FR" dirty="0"/>
              <a:t> L.P </a:t>
            </a:r>
            <a:r>
              <a:rPr lang="fr-FR" dirty="0" err="1"/>
              <a:t>Xin’s</a:t>
            </a:r>
            <a:r>
              <a:rPr lang="fr-FR" dirty="0"/>
              <a:t> talk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46FBA24-7EA4-4982-9D12-9AFCCC83AF78}"/>
              </a:ext>
            </a:extLst>
          </p:cNvPr>
          <p:cNvCxnSpPr>
            <a:cxnSpLocks/>
          </p:cNvCxnSpPr>
          <p:nvPr/>
        </p:nvCxnSpPr>
        <p:spPr>
          <a:xfrm>
            <a:off x="6798720" y="1722497"/>
            <a:ext cx="5082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29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FAF32A-BAA0-4E59-91EA-8C0909DC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43" y="850417"/>
            <a:ext cx="9816114" cy="65440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Management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sz="2000" dirty="0" err="1"/>
              <a:t>Availability</a:t>
            </a:r>
            <a:r>
              <a:rPr lang="fr-FR" sz="2000" dirty="0"/>
              <a:t> of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and </a:t>
            </a:r>
            <a:r>
              <a:rPr lang="fr-FR" sz="2000" dirty="0" err="1"/>
              <a:t>visibility</a:t>
            </a:r>
            <a:r>
              <a:rPr lang="fr-FR" sz="2000" dirty="0"/>
              <a:t> of the trigger position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810589-FFD7-4476-AEAC-DAADF3E430C8}"/>
              </a:ext>
            </a:extLst>
          </p:cNvPr>
          <p:cNvSpPr txBox="1"/>
          <p:nvPr/>
        </p:nvSpPr>
        <p:spPr>
          <a:xfrm>
            <a:off x="10082486" y="1740679"/>
            <a:ext cx="210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GW 170817A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From</a:t>
            </a:r>
            <a:r>
              <a:rPr lang="fr-FR" dirty="0"/>
              <a:t> T0 -&gt; T0+24h</a:t>
            </a:r>
          </a:p>
        </p:txBody>
      </p:sp>
    </p:spTree>
    <p:extLst>
      <p:ext uri="{BB962C8B-B14F-4D97-AF65-F5344CB8AC3E}">
        <p14:creationId xmlns:p14="http://schemas.microsoft.com/office/powerpoint/2010/main" val="255083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FAF32A-BAA0-4E59-91EA-8C0909DC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42" y="832662"/>
            <a:ext cx="9816114" cy="6544076"/>
          </a:xfrm>
          <a:prstGeom prst="rect">
            <a:avLst/>
          </a:prstGeom>
        </p:spPr>
      </p:pic>
      <p:pic>
        <p:nvPicPr>
          <p:cNvPr id="7" name="Image 6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C1825275-5A1F-49F8-8F81-23FF498ED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8" y="3998898"/>
            <a:ext cx="3409016" cy="28408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65423C-AE60-4C57-89C1-75683A66E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46" y="4963260"/>
            <a:ext cx="2894400" cy="24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610C5A-C340-4698-BD15-605B987ED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94" y="2638648"/>
            <a:ext cx="2247521" cy="18729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Management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sz="2000" dirty="0" err="1"/>
              <a:t>Availability</a:t>
            </a:r>
            <a:r>
              <a:rPr lang="fr-FR" sz="2000" dirty="0"/>
              <a:t> of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and </a:t>
            </a:r>
            <a:r>
              <a:rPr lang="fr-FR" sz="2000" dirty="0" err="1"/>
              <a:t>visibility</a:t>
            </a:r>
            <a:r>
              <a:rPr lang="fr-FR" sz="2000" dirty="0"/>
              <a:t> of the trigger position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A979201-3E51-4ADC-A490-205F796BC3F5}"/>
              </a:ext>
            </a:extLst>
          </p:cNvPr>
          <p:cNvCxnSpPr>
            <a:cxnSpLocks/>
          </p:cNvCxnSpPr>
          <p:nvPr/>
        </p:nvCxnSpPr>
        <p:spPr>
          <a:xfrm flipV="1">
            <a:off x="8691239" y="2638648"/>
            <a:ext cx="1118355" cy="611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6A2812B-632E-446D-B3AB-76BEBF7FA4EE}"/>
              </a:ext>
            </a:extLst>
          </p:cNvPr>
          <p:cNvCxnSpPr>
            <a:cxnSpLocks/>
          </p:cNvCxnSpPr>
          <p:nvPr/>
        </p:nvCxnSpPr>
        <p:spPr>
          <a:xfrm>
            <a:off x="8691239" y="3250125"/>
            <a:ext cx="1118355" cy="12614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25921AF-834F-4738-9834-2E6094838E06}"/>
              </a:ext>
            </a:extLst>
          </p:cNvPr>
          <p:cNvCxnSpPr>
            <a:cxnSpLocks/>
          </p:cNvCxnSpPr>
          <p:nvPr/>
        </p:nvCxnSpPr>
        <p:spPr>
          <a:xfrm>
            <a:off x="7398013" y="4511582"/>
            <a:ext cx="529633" cy="451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9C62319-C85D-43E0-99D9-80176DAE2D03}"/>
              </a:ext>
            </a:extLst>
          </p:cNvPr>
          <p:cNvCxnSpPr>
            <a:cxnSpLocks/>
          </p:cNvCxnSpPr>
          <p:nvPr/>
        </p:nvCxnSpPr>
        <p:spPr>
          <a:xfrm flipH="1" flipV="1">
            <a:off x="3581402" y="4017155"/>
            <a:ext cx="1147751" cy="6515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A163858-95F2-44EE-8E30-1C6FFD3E05AA}"/>
              </a:ext>
            </a:extLst>
          </p:cNvPr>
          <p:cNvCxnSpPr>
            <a:cxnSpLocks/>
          </p:cNvCxnSpPr>
          <p:nvPr/>
        </p:nvCxnSpPr>
        <p:spPr>
          <a:xfrm flipH="1">
            <a:off x="3553346" y="4686934"/>
            <a:ext cx="1225960" cy="1482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61A35FCB-F64D-4566-8D07-717594082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7173" y="6025338"/>
            <a:ext cx="717981" cy="5949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40895C-A8C4-48C2-9A5C-63CFEDC09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499" y="5303520"/>
            <a:ext cx="781058" cy="6472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6390DBB-0268-4CCF-A972-DA0C8137C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190" y="3464560"/>
            <a:ext cx="567130" cy="46996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4ABAD61-4974-42C3-8C7C-7413BA5B738A}"/>
              </a:ext>
            </a:extLst>
          </p:cNvPr>
          <p:cNvSpPr txBox="1"/>
          <p:nvPr/>
        </p:nvSpPr>
        <p:spPr>
          <a:xfrm>
            <a:off x="2725445" y="1860786"/>
            <a:ext cx="189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170817A</a:t>
            </a:r>
          </a:p>
        </p:txBody>
      </p:sp>
    </p:spTree>
    <p:extLst>
      <p:ext uri="{BB962C8B-B14F-4D97-AF65-F5344CB8AC3E}">
        <p14:creationId xmlns:p14="http://schemas.microsoft.com/office/powerpoint/2010/main" val="222531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8CF58-FD8A-4DDA-9F68-ED3F8361D7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fr-FR" dirty="0"/>
              <a:t>OUTLINES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A510FD-EE1A-4420-B794-31CF825A8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The EM (</a:t>
            </a:r>
            <a:r>
              <a:rPr lang="fr-FR" dirty="0" err="1"/>
              <a:t>optical</a:t>
            </a:r>
            <a:r>
              <a:rPr lang="fr-FR"/>
              <a:t>) </a:t>
            </a:r>
            <a:r>
              <a:rPr lang="fr-FR" dirty="0"/>
              <a:t>follow-up of the GW </a:t>
            </a:r>
            <a:r>
              <a:rPr lang="fr-FR" dirty="0" err="1"/>
              <a:t>events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The GRANDMA </a:t>
            </a:r>
            <a:r>
              <a:rPr lang="fr-FR" dirty="0" err="1"/>
              <a:t>project</a:t>
            </a:r>
            <a:r>
              <a:rPr lang="fr-FR" dirty="0"/>
              <a:t> for the GW/O3 follow-up </a:t>
            </a:r>
            <a:r>
              <a:rPr lang="fr-FR" dirty="0" err="1"/>
              <a:t>campaign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Short GRB </a:t>
            </a:r>
            <a:r>
              <a:rPr lang="fr-FR" dirty="0" err="1"/>
              <a:t>afterglow</a:t>
            </a:r>
            <a:r>
              <a:rPr lang="fr-FR" dirty="0"/>
              <a:t> and </a:t>
            </a:r>
            <a:r>
              <a:rPr lang="fr-FR" dirty="0" err="1"/>
              <a:t>kilonova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GRANDMA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ACD266-C3E3-4EB5-BA80-EC051B06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3rd SVOM Scientific Workshop --- Disentangling the merging universe with SVOM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73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Organisation of the observations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15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0417B9D-B315-45DF-A73F-CA54BEF66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fr-FR" sz="2000" dirty="0"/>
              <a:t>A smart and </a:t>
            </a:r>
            <a:r>
              <a:rPr lang="fr-FR" sz="2000" dirty="0" err="1"/>
              <a:t>dynamic</a:t>
            </a:r>
            <a:r>
              <a:rPr lang="fr-FR" sz="2000" dirty="0"/>
              <a:t> </a:t>
            </a:r>
            <a:r>
              <a:rPr lang="fr-FR" sz="2000" dirty="0" err="1"/>
              <a:t>schedule</a:t>
            </a:r>
            <a:r>
              <a:rPr lang="fr-FR" sz="2000" dirty="0"/>
              <a:t> of the observations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0055D96-0D16-44AD-8D5D-FEB3805A500E}"/>
              </a:ext>
            </a:extLst>
          </p:cNvPr>
          <p:cNvSpPr/>
          <p:nvPr/>
        </p:nvSpPr>
        <p:spPr>
          <a:xfrm>
            <a:off x="4307149" y="2085700"/>
            <a:ext cx="3577701" cy="2110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D318ACF-EE24-4254-BB90-F8FB83D2B9A5}"/>
              </a:ext>
            </a:extLst>
          </p:cNvPr>
          <p:cNvSpPr/>
          <p:nvPr/>
        </p:nvSpPr>
        <p:spPr>
          <a:xfrm>
            <a:off x="224902" y="2624714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1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CE7A94C-3C8B-44AB-8D1C-BE67BCFE2751}"/>
              </a:ext>
            </a:extLst>
          </p:cNvPr>
          <p:cNvSpPr/>
          <p:nvPr/>
        </p:nvSpPr>
        <p:spPr>
          <a:xfrm>
            <a:off x="224902" y="3540485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75AE0EA-761D-417D-ABDF-3713BF14BB2B}"/>
              </a:ext>
            </a:extLst>
          </p:cNvPr>
          <p:cNvSpPr/>
          <p:nvPr/>
        </p:nvSpPr>
        <p:spPr>
          <a:xfrm>
            <a:off x="224902" y="4456256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1F4A88E-2B67-4D7E-8DD9-E34AED2F28D1}"/>
              </a:ext>
            </a:extLst>
          </p:cNvPr>
          <p:cNvSpPr/>
          <p:nvPr/>
        </p:nvSpPr>
        <p:spPr>
          <a:xfrm>
            <a:off x="224902" y="5311389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N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62D5C56-DD92-4BCA-AB32-810736CC184E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2681058" y="2928324"/>
            <a:ext cx="1626091" cy="212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38F4F92-5F11-4D3F-BABE-3A0AF8144845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2681058" y="3140834"/>
            <a:ext cx="1626091" cy="703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0F5C3A-387B-4145-8F94-3D9ADA8EBD22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2681058" y="3140834"/>
            <a:ext cx="1626091" cy="1619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4BC7CF6-752E-4D8E-8559-5B3CEF6F5885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2681058" y="3140834"/>
            <a:ext cx="1626091" cy="2474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0F5EC24-5117-4E7F-ACAB-56B25E4D643E}"/>
              </a:ext>
            </a:extLst>
          </p:cNvPr>
          <p:cNvSpPr txBox="1"/>
          <p:nvPr/>
        </p:nvSpPr>
        <p:spPr>
          <a:xfrm>
            <a:off x="5141649" y="2085700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GRANDMA DB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E300E4B-E0A3-4A12-A1A6-24CB484987F4}"/>
              </a:ext>
            </a:extLst>
          </p:cNvPr>
          <p:cNvSpPr txBox="1"/>
          <p:nvPr/>
        </p:nvSpPr>
        <p:spPr>
          <a:xfrm>
            <a:off x="4307149" y="2417979"/>
            <a:ext cx="3514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Wheather</a:t>
            </a:r>
            <a:r>
              <a:rPr lang="fr-FR" sz="1400" dirty="0"/>
              <a:t>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Telescope</a:t>
            </a:r>
            <a:r>
              <a:rPr lang="fr-FR" sz="1400" dirty="0"/>
              <a:t> </a:t>
            </a:r>
            <a:r>
              <a:rPr lang="fr-FR" sz="1400" dirty="0" err="1"/>
              <a:t>availability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Visibility</a:t>
            </a:r>
            <a:r>
              <a:rPr lang="fr-FR" sz="1400" dirty="0"/>
              <a:t> of the trigger position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current</a:t>
            </a:r>
            <a:r>
              <a:rPr lang="fr-FR" sz="1400" dirty="0"/>
              <a:t> </a:t>
            </a:r>
            <a:r>
              <a:rPr lang="fr-FR" sz="1400" dirty="0" err="1"/>
              <a:t>pointing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Observing</a:t>
            </a:r>
            <a:r>
              <a:rPr lang="fr-FR" sz="1400" dirty="0"/>
              <a:t> mode (</a:t>
            </a:r>
            <a:r>
              <a:rPr lang="fr-FR" sz="1400" dirty="0" err="1"/>
              <a:t>survey</a:t>
            </a:r>
            <a:r>
              <a:rPr lang="fr-FR" sz="1400" dirty="0"/>
              <a:t>, </a:t>
            </a:r>
            <a:r>
              <a:rPr lang="fr-FR" sz="1400" dirty="0" err="1"/>
              <a:t>galaxy</a:t>
            </a:r>
            <a:r>
              <a:rPr lang="fr-FR" sz="1400" dirty="0"/>
              <a:t> </a:t>
            </a:r>
            <a:r>
              <a:rPr lang="fr-FR" sz="1400" dirty="0" err="1"/>
              <a:t>targeting</a:t>
            </a:r>
            <a:r>
              <a:rPr lang="fr-FR" sz="1400" dirty="0"/>
              <a:t>, </a:t>
            </a:r>
            <a:r>
              <a:rPr lang="fr-FR" sz="1400" dirty="0" err="1"/>
              <a:t>waiting</a:t>
            </a:r>
            <a:r>
              <a:rPr lang="fr-FR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Performance of </a:t>
            </a:r>
            <a:r>
              <a:rPr lang="fr-FR" sz="1400" dirty="0" err="1"/>
              <a:t>each</a:t>
            </a:r>
            <a:r>
              <a:rPr lang="fr-FR" sz="1400" dirty="0"/>
              <a:t> tel. (</a:t>
            </a:r>
            <a:r>
              <a:rPr lang="fr-FR" sz="1400" dirty="0" err="1"/>
              <a:t>FoV</a:t>
            </a:r>
            <a:r>
              <a:rPr lang="fr-FR" sz="1400" dirty="0"/>
              <a:t>, </a:t>
            </a:r>
            <a:r>
              <a:rPr lang="fr-FR" sz="1400" dirty="0" err="1"/>
              <a:t>mag_lim</a:t>
            </a:r>
            <a:r>
              <a:rPr lang="fr-FR" sz="1400" dirty="0"/>
              <a:t>, </a:t>
            </a:r>
            <a:r>
              <a:rPr lang="fr-FR" sz="1400" dirty="0" err="1"/>
              <a:t>response</a:t>
            </a:r>
            <a:r>
              <a:rPr lang="fr-FR" sz="1400" dirty="0"/>
              <a:t> </a:t>
            </a:r>
            <a:r>
              <a:rPr lang="fr-FR" sz="1400" dirty="0" err="1"/>
              <a:t>delay</a:t>
            </a:r>
            <a:r>
              <a:rPr lang="fr-FR" sz="1400" dirty="0"/>
              <a:t>, etc.)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BADA0C6-817D-4D14-B21E-0A176C7D2FF6}"/>
              </a:ext>
            </a:extLst>
          </p:cNvPr>
          <p:cNvCxnSpPr>
            <a:cxnSpLocks/>
            <a:stCxn id="25" idx="2"/>
            <a:endCxn id="43" idx="0"/>
          </p:cNvCxnSpPr>
          <p:nvPr/>
        </p:nvCxnSpPr>
        <p:spPr>
          <a:xfrm>
            <a:off x="6064188" y="4233861"/>
            <a:ext cx="0" cy="354134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EAB40D40-D973-47FC-AADC-C591CD994251}"/>
              </a:ext>
            </a:extLst>
          </p:cNvPr>
          <p:cNvSpPr/>
          <p:nvPr/>
        </p:nvSpPr>
        <p:spPr>
          <a:xfrm>
            <a:off x="4307149" y="4646081"/>
            <a:ext cx="3514078" cy="12005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397301C-3035-4FA7-8FA8-CF1EB4CDBEAC}"/>
              </a:ext>
            </a:extLst>
          </p:cNvPr>
          <p:cNvSpPr txBox="1"/>
          <p:nvPr/>
        </p:nvSpPr>
        <p:spPr>
          <a:xfrm>
            <a:off x="5109838" y="4587995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Scheduler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BD49FB7-99F1-4897-9BBC-07BFC50B21D0}"/>
              </a:ext>
            </a:extLst>
          </p:cNvPr>
          <p:cNvSpPr txBox="1"/>
          <p:nvPr/>
        </p:nvSpPr>
        <p:spPr>
          <a:xfrm>
            <a:off x="4338959" y="4892493"/>
            <a:ext cx="3514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Tilling</a:t>
            </a:r>
            <a:r>
              <a:rPr lang="fr-FR" sz="1400" dirty="0"/>
              <a:t> </a:t>
            </a:r>
            <a:r>
              <a:rPr lang="fr-FR" sz="1400" dirty="0" err="1"/>
              <a:t>schedule</a:t>
            </a:r>
            <a:r>
              <a:rPr lang="fr-FR" sz="1400" dirty="0"/>
              <a:t> for </a:t>
            </a:r>
            <a:r>
              <a:rPr lang="fr-FR" sz="1400" dirty="0" err="1"/>
              <a:t>survey</a:t>
            </a:r>
            <a:r>
              <a:rPr lang="fr-FR" sz="1400" dirty="0"/>
              <a:t>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/>
              <a:t>Optimised</a:t>
            </a:r>
            <a:r>
              <a:rPr lang="fr-FR" sz="1400" b="1" dirty="0"/>
              <a:t> </a:t>
            </a:r>
            <a:r>
              <a:rPr lang="fr-FR" sz="1400" b="1" dirty="0" err="1"/>
              <a:t>targeting</a:t>
            </a:r>
            <a:r>
              <a:rPr lang="fr-FR" sz="1400" b="1" dirty="0"/>
              <a:t> </a:t>
            </a:r>
            <a:r>
              <a:rPr lang="fr-FR" sz="1400" dirty="0"/>
              <a:t>: Galaxy </a:t>
            </a:r>
            <a:r>
              <a:rPr lang="fr-FR" sz="1400" dirty="0" err="1"/>
              <a:t>list</a:t>
            </a:r>
            <a:r>
              <a:rPr lang="fr-FR" sz="1400" dirty="0"/>
              <a:t> tel. per tel. </a:t>
            </a:r>
            <a:r>
              <a:rPr lang="fr-FR" sz="1400" dirty="0" err="1"/>
              <a:t>knowing</a:t>
            </a:r>
            <a:r>
              <a:rPr lang="fr-FR" sz="1400" dirty="0"/>
              <a:t>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</a:t>
            </a:r>
            <a:r>
              <a:rPr lang="fr-FR" sz="1400" dirty="0" err="1"/>
              <a:t>pointings</a:t>
            </a:r>
            <a:r>
              <a:rPr lang="fr-FR" sz="1400" dirty="0"/>
              <a:t> (no </a:t>
            </a:r>
            <a:r>
              <a:rPr lang="fr-FR" sz="1400" dirty="0" err="1"/>
              <a:t>strong</a:t>
            </a:r>
            <a:r>
              <a:rPr lang="fr-FR" sz="1400" dirty="0"/>
              <a:t> </a:t>
            </a:r>
            <a:r>
              <a:rPr lang="fr-FR" sz="1400" dirty="0" err="1"/>
              <a:t>overlap</a:t>
            </a:r>
            <a:r>
              <a:rPr lang="fr-FR" sz="1400" dirty="0"/>
              <a:t>)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129182F7-478F-4FAA-AC4B-CBF75C8C668F}"/>
              </a:ext>
            </a:extLst>
          </p:cNvPr>
          <p:cNvSpPr/>
          <p:nvPr/>
        </p:nvSpPr>
        <p:spPr>
          <a:xfrm>
            <a:off x="9447318" y="2624501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1 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B5207F12-387F-466B-91F6-59080F65DDCD}"/>
              </a:ext>
            </a:extLst>
          </p:cNvPr>
          <p:cNvSpPr/>
          <p:nvPr/>
        </p:nvSpPr>
        <p:spPr>
          <a:xfrm>
            <a:off x="9447318" y="3540272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2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F5FEB19E-3630-40B5-A5AD-1E84B2A4A4EA}"/>
              </a:ext>
            </a:extLst>
          </p:cNvPr>
          <p:cNvSpPr/>
          <p:nvPr/>
        </p:nvSpPr>
        <p:spPr>
          <a:xfrm>
            <a:off x="9447318" y="4456043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F5015B0C-5881-4C01-A9DF-F005AD70A2B1}"/>
              </a:ext>
            </a:extLst>
          </p:cNvPr>
          <p:cNvSpPr/>
          <p:nvPr/>
        </p:nvSpPr>
        <p:spPr>
          <a:xfrm>
            <a:off x="9447318" y="5311176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N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E9933D2-9689-4BD5-95F2-1B2753808EDE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 flipV="1">
            <a:off x="7853037" y="2928111"/>
            <a:ext cx="1594281" cy="2441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3BB105C-F5DC-413D-B1D1-8EC76CEA557D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 flipV="1">
            <a:off x="7853037" y="3843882"/>
            <a:ext cx="1594281" cy="1525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41025DB-7FA1-4E97-B2DA-78567450293B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7853037" y="4759653"/>
            <a:ext cx="1594281" cy="609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7E2E753C-9AB5-4294-B4AB-CC47D7C9F7CF}"/>
              </a:ext>
            </a:extLst>
          </p:cNvPr>
          <p:cNvCxnSpPr>
            <a:cxnSpLocks/>
            <a:stCxn id="44" idx="3"/>
            <a:endCxn id="48" idx="1"/>
          </p:cNvCxnSpPr>
          <p:nvPr/>
        </p:nvCxnSpPr>
        <p:spPr>
          <a:xfrm>
            <a:off x="7853037" y="5369547"/>
            <a:ext cx="1594281" cy="245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Connecteur : en angle 62">
            <a:extLst>
              <a:ext uri="{FF2B5EF4-FFF2-40B4-BE49-F238E27FC236}">
                <a16:creationId xmlns:a16="http://schemas.microsoft.com/office/drawing/2014/main" id="{D2A3E247-08E9-43C7-B088-5408761CDE6A}"/>
              </a:ext>
            </a:extLst>
          </p:cNvPr>
          <p:cNvCxnSpPr>
            <a:stCxn id="45" idx="0"/>
            <a:endCxn id="9" idx="0"/>
          </p:cNvCxnSpPr>
          <p:nvPr/>
        </p:nvCxnSpPr>
        <p:spPr>
          <a:xfrm rot="16200000" flipH="1" flipV="1">
            <a:off x="6064081" y="-1986601"/>
            <a:ext cx="213" cy="9222416"/>
          </a:xfrm>
          <a:prstGeom prst="bentConnector3">
            <a:avLst>
              <a:gd name="adj1" fmla="val -353232394"/>
            </a:avLst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AAF51E05-0BA0-4D13-8013-5E218DCC42C4}"/>
              </a:ext>
            </a:extLst>
          </p:cNvPr>
          <p:cNvSpPr txBox="1"/>
          <p:nvPr/>
        </p:nvSpPr>
        <p:spPr>
          <a:xfrm>
            <a:off x="8070169" y="1986323"/>
            <a:ext cx="199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See</a:t>
            </a:r>
            <a:r>
              <a:rPr lang="fr-FR" i="1" u="sng" dirty="0"/>
              <a:t> X.H </a:t>
            </a:r>
            <a:r>
              <a:rPr lang="fr-FR" i="1" u="sng" dirty="0" err="1"/>
              <a:t>Han’s</a:t>
            </a:r>
            <a:r>
              <a:rPr lang="fr-FR" i="1" u="sng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27369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OT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detection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&amp; classification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87D14EE-AF23-4F90-88C6-F83AE48BD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6" y="1796094"/>
            <a:ext cx="4253484" cy="419266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CCAB85-A9AD-47B9-B40C-9D195BC60EA7}"/>
              </a:ext>
            </a:extLst>
          </p:cNvPr>
          <p:cNvSpPr txBox="1"/>
          <p:nvPr/>
        </p:nvSpPr>
        <p:spPr>
          <a:xfrm>
            <a:off x="387529" y="1801615"/>
            <a:ext cx="230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Bembo" panose="020B0604020202020204" pitchFamily="18" charset="0"/>
              </a:rPr>
              <a:t>GWAC </a:t>
            </a:r>
            <a:r>
              <a:rPr lang="fr-FR" dirty="0" err="1">
                <a:solidFill>
                  <a:srgbClr val="FFFF00"/>
                </a:solidFill>
                <a:latin typeface="Bembo" panose="020B0604020202020204" pitchFamily="18" charset="0"/>
              </a:rPr>
              <a:t>raw</a:t>
            </a:r>
            <a:r>
              <a:rPr lang="fr-FR" dirty="0">
                <a:solidFill>
                  <a:srgbClr val="FFFF00"/>
                </a:solidFill>
                <a:latin typeface="Bembo" panose="020B0604020202020204" pitchFamily="18" charset="0"/>
              </a:rPr>
              <a:t> image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F111D8-5193-4A63-9B4C-8AA8F78A7B9C}"/>
              </a:ext>
            </a:extLst>
          </p:cNvPr>
          <p:cNvCxnSpPr>
            <a:cxnSpLocks/>
          </p:cNvCxnSpPr>
          <p:nvPr/>
        </p:nvCxnSpPr>
        <p:spPr>
          <a:xfrm flipV="1">
            <a:off x="4875620" y="1692391"/>
            <a:ext cx="0" cy="43513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399747C-CC18-487A-90CC-01548153890D}"/>
              </a:ext>
            </a:extLst>
          </p:cNvPr>
          <p:cNvCxnSpPr>
            <a:cxnSpLocks/>
          </p:cNvCxnSpPr>
          <p:nvPr/>
        </p:nvCxnSpPr>
        <p:spPr>
          <a:xfrm>
            <a:off x="263320" y="6107706"/>
            <a:ext cx="446220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444D650-7DD3-44F6-B771-8C181675C308}"/>
              </a:ext>
            </a:extLst>
          </p:cNvPr>
          <p:cNvSpPr txBox="1"/>
          <p:nvPr/>
        </p:nvSpPr>
        <p:spPr>
          <a:xfrm>
            <a:off x="2166151" y="6107706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~25°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F550178-90B0-4BF0-8213-D3FBE041794F}"/>
              </a:ext>
            </a:extLst>
          </p:cNvPr>
          <p:cNvSpPr txBox="1"/>
          <p:nvPr/>
        </p:nvSpPr>
        <p:spPr>
          <a:xfrm>
            <a:off x="4875620" y="3665418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~25°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84E9214-A9E9-4E7D-9782-C219B6DC7345}"/>
              </a:ext>
            </a:extLst>
          </p:cNvPr>
          <p:cNvSpPr txBox="1"/>
          <p:nvPr/>
        </p:nvSpPr>
        <p:spPr>
          <a:xfrm>
            <a:off x="68783" y="1211319"/>
            <a:ext cx="473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Large </a:t>
            </a:r>
            <a:r>
              <a:rPr lang="fr-FR" dirty="0" err="1"/>
              <a:t>FoV</a:t>
            </a:r>
            <a:r>
              <a:rPr lang="fr-FR" dirty="0"/>
              <a:t> = large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OTs</a:t>
            </a:r>
            <a:r>
              <a:rPr lang="fr-FR" dirty="0"/>
              <a:t> / image</a:t>
            </a:r>
          </a:p>
          <a:p>
            <a:pPr algn="ctr"/>
            <a:r>
              <a:rPr lang="fr-FR" sz="1400" dirty="0"/>
              <a:t>(more </a:t>
            </a:r>
            <a:r>
              <a:rPr lang="fr-FR" sz="1400" dirty="0" err="1"/>
              <a:t>than</a:t>
            </a:r>
            <a:r>
              <a:rPr lang="fr-FR" sz="1400" dirty="0"/>
              <a:t> few </a:t>
            </a:r>
            <a:r>
              <a:rPr lang="fr-FR" sz="1400" dirty="0" err="1"/>
              <a:t>hundreds</a:t>
            </a:r>
            <a:r>
              <a:rPr lang="fr-FR" sz="1400" dirty="0"/>
              <a:t> / night </a:t>
            </a:r>
            <a:r>
              <a:rPr lang="fr-FR" sz="1400" dirty="0" err="1"/>
              <a:t>with</a:t>
            </a:r>
            <a:r>
              <a:rPr lang="fr-FR" sz="1400" dirty="0"/>
              <a:t> GWAC)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064F57-0571-4AA0-A567-12AF07527637}"/>
              </a:ext>
            </a:extLst>
          </p:cNvPr>
          <p:cNvSpPr txBox="1"/>
          <p:nvPr/>
        </p:nvSpPr>
        <p:spPr>
          <a:xfrm>
            <a:off x="5197345" y="1252858"/>
            <a:ext cx="700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Our large </a:t>
            </a:r>
            <a:r>
              <a:rPr lang="fr-FR" dirty="0" err="1"/>
              <a:t>FoV</a:t>
            </a:r>
            <a:r>
              <a:rPr lang="fr-FR" dirty="0"/>
              <a:t> </a:t>
            </a:r>
            <a:r>
              <a:rPr lang="fr-FR" dirty="0" err="1"/>
              <a:t>telescope</a:t>
            </a:r>
            <a:endParaRPr lang="fr-FR" dirty="0"/>
          </a:p>
          <a:p>
            <a:r>
              <a:rPr lang="fr-FR" sz="1400" dirty="0"/>
              <a:t>GWAC (25°x25°), TAROT-</a:t>
            </a:r>
            <a:r>
              <a:rPr lang="fr-FR" sz="1400" dirty="0" err="1"/>
              <a:t>Reunion</a:t>
            </a:r>
            <a:r>
              <a:rPr lang="fr-FR" sz="1400" dirty="0"/>
              <a:t> (4°x4°), TAROT-</a:t>
            </a:r>
            <a:r>
              <a:rPr lang="fr-FR" sz="1400" dirty="0" err="1"/>
              <a:t>Calern</a:t>
            </a:r>
            <a:r>
              <a:rPr lang="fr-FR" sz="1400" dirty="0"/>
              <a:t> &amp; La Silla (1.9°x1.9°), C-GFT (1.5°x1.5°)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A7F7F64-1489-4CAB-9C71-AE79EA7BF1C0}"/>
              </a:ext>
            </a:extLst>
          </p:cNvPr>
          <p:cNvSpPr txBox="1"/>
          <p:nvPr/>
        </p:nvSpPr>
        <p:spPr>
          <a:xfrm>
            <a:off x="6182557" y="2330300"/>
            <a:ext cx="5328075" cy="16619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OT </a:t>
            </a:r>
            <a:r>
              <a:rPr lang="fr-FR" b="1" dirty="0" err="1"/>
              <a:t>detection</a:t>
            </a:r>
            <a:r>
              <a:rPr lang="fr-FR" b="1" dirty="0"/>
              <a:t> (</a:t>
            </a:r>
            <a:r>
              <a:rPr lang="fr-FR" b="1" dirty="0" err="1"/>
              <a:t>automatised</a:t>
            </a:r>
            <a:r>
              <a:rPr lang="fr-FR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Standard </a:t>
            </a:r>
            <a:r>
              <a:rPr lang="fr-FR" sz="1400" dirty="0" err="1"/>
              <a:t>filters</a:t>
            </a:r>
            <a:r>
              <a:rPr lang="fr-FR" sz="1400" dirty="0"/>
              <a:t> (cross </a:t>
            </a:r>
            <a:r>
              <a:rPr lang="fr-FR" sz="1400" dirty="0" err="1"/>
              <a:t>catalog</a:t>
            </a:r>
            <a:r>
              <a:rPr lang="fr-FR" sz="1400" dirty="0"/>
              <a:t> </a:t>
            </a:r>
            <a:r>
              <a:rPr lang="fr-FR" sz="1400" dirty="0" err="1"/>
              <a:t>matching</a:t>
            </a:r>
            <a:r>
              <a:rPr lang="fr-FR" sz="1400" dirty="0"/>
              <a:t>, MP check, hot pixels, etc..)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OT </a:t>
            </a:r>
            <a:r>
              <a:rPr lang="fr-FR" sz="1400" dirty="0" err="1"/>
              <a:t>search</a:t>
            </a:r>
            <a:r>
              <a:rPr lang="fr-FR" sz="1400" dirty="0"/>
              <a:t> : Blind + </a:t>
            </a:r>
            <a:r>
              <a:rPr lang="fr-FR" sz="1400" dirty="0" err="1"/>
              <a:t>galaxy</a:t>
            </a:r>
            <a:r>
              <a:rPr lang="fr-FR" sz="1400" dirty="0"/>
              <a:t> in the </a:t>
            </a:r>
            <a:r>
              <a:rPr lang="fr-FR" sz="1400" dirty="0" err="1"/>
              <a:t>field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Differential</a:t>
            </a:r>
            <a:r>
              <a:rPr lang="fr-FR" sz="1400" dirty="0"/>
              <a:t> </a:t>
            </a:r>
            <a:r>
              <a:rPr lang="fr-FR" sz="1400" dirty="0" err="1"/>
              <a:t>imaging</a:t>
            </a:r>
            <a:r>
              <a:rPr lang="fr-FR" sz="1400" dirty="0"/>
              <a:t> : </a:t>
            </a:r>
            <a:r>
              <a:rPr lang="fr-FR" sz="1400" dirty="0" err="1"/>
              <a:t>residual</a:t>
            </a:r>
            <a:r>
              <a:rPr lang="fr-FR" sz="1400" dirty="0"/>
              <a:t> </a:t>
            </a:r>
            <a:r>
              <a:rPr lang="fr-FR" sz="1400" dirty="0" err="1"/>
              <a:t>analysis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Cross check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other</a:t>
            </a:r>
            <a:r>
              <a:rPr lang="fr-FR" sz="1400" dirty="0"/>
              <a:t> instrument images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Machine Learning </a:t>
            </a:r>
            <a:r>
              <a:rPr lang="fr-FR" sz="1400" dirty="0" err="1"/>
              <a:t>algorithm</a:t>
            </a:r>
            <a:endParaRPr lang="fr-FR" sz="1400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F5C9946-FB26-4872-A17C-374F8F847ED8}"/>
              </a:ext>
            </a:extLst>
          </p:cNvPr>
          <p:cNvCxnSpPr>
            <a:cxnSpLocks/>
          </p:cNvCxnSpPr>
          <p:nvPr/>
        </p:nvCxnSpPr>
        <p:spPr>
          <a:xfrm>
            <a:off x="8771132" y="3852534"/>
            <a:ext cx="0" cy="51528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1A49EA3-2588-49ED-8C8B-DCD7834428F1}"/>
              </a:ext>
            </a:extLst>
          </p:cNvPr>
          <p:cNvSpPr txBox="1"/>
          <p:nvPr/>
        </p:nvSpPr>
        <p:spPr>
          <a:xfrm>
            <a:off x="6182557" y="4451047"/>
            <a:ext cx="5328075" cy="12311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OT identification (semi-</a:t>
            </a:r>
            <a:r>
              <a:rPr lang="fr-FR" b="1" dirty="0" err="1"/>
              <a:t>automatised</a:t>
            </a:r>
            <a:r>
              <a:rPr lang="fr-FR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Likelihood</a:t>
            </a:r>
            <a:r>
              <a:rPr lang="fr-FR" sz="1400" dirty="0"/>
              <a:t> </a:t>
            </a:r>
            <a:r>
              <a:rPr lang="fr-FR" sz="1400" dirty="0" err="1"/>
              <a:t>analysis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known</a:t>
            </a:r>
            <a:r>
              <a:rPr lang="fr-FR" sz="1400" dirty="0"/>
              <a:t> </a:t>
            </a:r>
            <a:r>
              <a:rPr lang="fr-FR" sz="1400" dirty="0" err="1"/>
              <a:t>template</a:t>
            </a:r>
            <a:r>
              <a:rPr lang="fr-FR" sz="1400" dirty="0"/>
              <a:t> (SN, KN, GRB </a:t>
            </a:r>
            <a:r>
              <a:rPr lang="fr-FR" sz="1400" dirty="0" err="1"/>
              <a:t>afterglow</a:t>
            </a:r>
            <a:r>
              <a:rPr lang="fr-FR" sz="1400" dirty="0"/>
              <a:t>, etc.)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Confirmation by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telescopes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Human-</a:t>
            </a:r>
            <a:r>
              <a:rPr lang="fr-FR" sz="1400" dirty="0" err="1"/>
              <a:t>eye</a:t>
            </a:r>
            <a:r>
              <a:rPr lang="fr-FR" sz="1400" dirty="0"/>
              <a:t> check (BA of GRANDMA)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74940-0CCB-454A-AA80-99EDF61B7EDC}"/>
              </a:ext>
            </a:extLst>
          </p:cNvPr>
          <p:cNvSpPr txBox="1"/>
          <p:nvPr/>
        </p:nvSpPr>
        <p:spPr>
          <a:xfrm>
            <a:off x="8002688" y="1950620"/>
            <a:ext cx="248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See</a:t>
            </a:r>
            <a:r>
              <a:rPr lang="fr-FR" i="1" u="sng" dirty="0"/>
              <a:t> L.P </a:t>
            </a:r>
            <a:r>
              <a:rPr lang="fr-FR" i="1" u="sng" dirty="0" err="1"/>
              <a:t>Xin’s</a:t>
            </a:r>
            <a:r>
              <a:rPr lang="fr-FR" i="1" u="sng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457844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D1722-10FB-4A0C-B61B-575E0F945CB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/>
              <a:t>III.</a:t>
            </a:r>
          </a:p>
          <a:p>
            <a:pPr marL="0" indent="0" algn="ctr">
              <a:buNone/>
            </a:pPr>
            <a:r>
              <a:rPr lang="fr-FR" sz="4000" dirty="0"/>
              <a:t>Short GRB </a:t>
            </a:r>
            <a:r>
              <a:rPr lang="fr-FR" sz="4000" dirty="0" err="1"/>
              <a:t>afterglow</a:t>
            </a:r>
            <a:r>
              <a:rPr lang="fr-FR" sz="4000" dirty="0"/>
              <a:t> and </a:t>
            </a:r>
            <a:r>
              <a:rPr lang="fr-FR" sz="4000" dirty="0" err="1"/>
              <a:t>kilonova</a:t>
            </a:r>
            <a:r>
              <a:rPr lang="fr-FR" sz="4000" dirty="0"/>
              <a:t> </a:t>
            </a:r>
            <a:r>
              <a:rPr lang="fr-FR" sz="4000" dirty="0" err="1"/>
              <a:t>detection</a:t>
            </a:r>
            <a:r>
              <a:rPr lang="fr-FR" sz="4000" dirty="0"/>
              <a:t> </a:t>
            </a:r>
            <a:r>
              <a:rPr lang="fr-FR" sz="4000" dirty="0" err="1"/>
              <a:t>with</a:t>
            </a:r>
            <a:r>
              <a:rPr lang="fr-FR" sz="4000" dirty="0"/>
              <a:t> GRANDMA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Short GRB </a:t>
            </a:r>
            <a:r>
              <a:rPr lang="fr-FR" dirty="0" err="1"/>
              <a:t>afterglow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&amp; the </a:t>
            </a:r>
            <a:r>
              <a:rPr lang="fr-FR" dirty="0" err="1"/>
              <a:t>kilonova</a:t>
            </a:r>
            <a:r>
              <a:rPr lang="fr-FR" dirty="0"/>
              <a:t> of GW170817</a:t>
            </a:r>
          </a:p>
        </p:txBody>
      </p:sp>
    </p:spTree>
    <p:extLst>
      <p:ext uri="{BB962C8B-B14F-4D97-AF65-F5344CB8AC3E}">
        <p14:creationId xmlns:p14="http://schemas.microsoft.com/office/powerpoint/2010/main" val="309881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E859B89-1AEE-49C0-839E-CE85D63CA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7" y="1379330"/>
            <a:ext cx="5720548" cy="494150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</a:t>
            </a:r>
            <a:r>
              <a:rPr lang="fr-FR" sz="3200" b="1" dirty="0" err="1"/>
              <a:t>with</a:t>
            </a:r>
            <a:r>
              <a:rPr lang="fr-FR" sz="3200" b="1" dirty="0"/>
              <a:t> GRANDMA                   </a:t>
            </a:r>
            <a:r>
              <a:rPr lang="fr-FR" sz="2800" b="1" i="1" dirty="0">
                <a:solidFill>
                  <a:schemeClr val="bg1"/>
                </a:solidFill>
              </a:rPr>
              <a:t>short GRB </a:t>
            </a:r>
            <a:r>
              <a:rPr lang="fr-FR" sz="2800" b="1" i="1" dirty="0" err="1">
                <a:solidFill>
                  <a:schemeClr val="bg1"/>
                </a:solidFill>
              </a:rPr>
              <a:t>afterglow</a:t>
            </a:r>
            <a:endParaRPr lang="fr-FR" sz="2800" b="1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17</a:t>
            </a:r>
          </a:p>
        </p:txBody>
      </p:sp>
      <p:sp>
        <p:nvSpPr>
          <p:cNvPr id="34" name="Rectangle : avec coins rognés en diagonale 33">
            <a:extLst>
              <a:ext uri="{FF2B5EF4-FFF2-40B4-BE49-F238E27FC236}">
                <a16:creationId xmlns:a16="http://schemas.microsoft.com/office/drawing/2014/main" id="{CC60F343-DFA6-44DB-94EE-1162E3BECE21}"/>
              </a:ext>
            </a:extLst>
          </p:cNvPr>
          <p:cNvSpPr/>
          <p:nvPr/>
        </p:nvSpPr>
        <p:spPr>
          <a:xfrm rot="2719390">
            <a:off x="760619" y="2342440"/>
            <a:ext cx="3438830" cy="1289043"/>
          </a:xfrm>
          <a:prstGeom prst="snip2DiagRect">
            <a:avLst>
              <a:gd name="adj1" fmla="val 50000"/>
              <a:gd name="adj2" fmla="val 14049"/>
            </a:avLst>
          </a:prstGeom>
          <a:gradFill flip="none" rotWithShape="1">
            <a:gsLst>
              <a:gs pos="0">
                <a:schemeClr val="bg2">
                  <a:lumMod val="90000"/>
                  <a:alpha val="0"/>
                </a:schemeClr>
              </a:gs>
              <a:gs pos="99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4D5A32D-C9E7-4903-A0C7-6AC662FF94F4}"/>
              </a:ext>
            </a:extLst>
          </p:cNvPr>
          <p:cNvSpPr txBox="1"/>
          <p:nvPr/>
        </p:nvSpPr>
        <p:spPr>
          <a:xfrm>
            <a:off x="5734876" y="1619214"/>
            <a:ext cx="363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single frame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E0779B1-7FC8-4E60-BDD7-CCCBBF667C2A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387009" y="1773103"/>
            <a:ext cx="347867" cy="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47620C4-6DAE-4538-A81A-8FE07133614F}"/>
              </a:ext>
            </a:extLst>
          </p:cNvPr>
          <p:cNvCxnSpPr>
            <a:cxnSpLocks/>
          </p:cNvCxnSpPr>
          <p:nvPr/>
        </p:nvCxnSpPr>
        <p:spPr>
          <a:xfrm>
            <a:off x="2584174" y="2116171"/>
            <a:ext cx="3150704" cy="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44B2AB48-831E-46CE-BEB0-6F4F670D511B}"/>
              </a:ext>
            </a:extLst>
          </p:cNvPr>
          <p:cNvSpPr txBox="1"/>
          <p:nvPr/>
        </p:nvSpPr>
        <p:spPr>
          <a:xfrm>
            <a:off x="5734877" y="1940579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/ 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single frame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64563A3-9573-4CAA-B6FF-158570D2B919}"/>
              </a:ext>
            </a:extLst>
          </p:cNvPr>
          <p:cNvCxnSpPr>
            <a:cxnSpLocks/>
          </p:cNvCxnSpPr>
          <p:nvPr/>
        </p:nvCxnSpPr>
        <p:spPr>
          <a:xfrm>
            <a:off x="2845905" y="2437537"/>
            <a:ext cx="2888972" cy="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DDF5C9C5-AFAA-4CE1-97D8-6EC7F94A5E2D}"/>
              </a:ext>
            </a:extLst>
          </p:cNvPr>
          <p:cNvSpPr txBox="1"/>
          <p:nvPr/>
        </p:nvSpPr>
        <p:spPr>
          <a:xfrm>
            <a:off x="5734876" y="2282688"/>
            <a:ext cx="627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 </a:t>
            </a:r>
            <a:r>
              <a:rPr lang="fr-FR" sz="1400" dirty="0" err="1"/>
              <a:t>stacking</a:t>
            </a:r>
            <a:r>
              <a:rPr lang="fr-FR" sz="1400" dirty="0"/>
              <a:t> / 60 cm </a:t>
            </a:r>
            <a:r>
              <a:rPr lang="fr-FR" sz="1400" dirty="0" err="1"/>
              <a:t>Xinglong+Reunion</a:t>
            </a:r>
            <a:r>
              <a:rPr lang="fr-FR" sz="1400" dirty="0"/>
              <a:t> single frame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E594D93-BF40-4FD7-B8D6-3FE93C6DC146}"/>
              </a:ext>
            </a:extLst>
          </p:cNvPr>
          <p:cNvCxnSpPr>
            <a:cxnSpLocks/>
          </p:cNvCxnSpPr>
          <p:nvPr/>
        </p:nvCxnSpPr>
        <p:spPr>
          <a:xfrm>
            <a:off x="3485322" y="3086893"/>
            <a:ext cx="22495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4ADE24B2-4E57-49FA-8187-83BFD81F0631}"/>
              </a:ext>
            </a:extLst>
          </p:cNvPr>
          <p:cNvSpPr txBox="1"/>
          <p:nvPr/>
        </p:nvSpPr>
        <p:spPr>
          <a:xfrm>
            <a:off x="5750685" y="2918006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single frame (</a:t>
            </a:r>
            <a:r>
              <a:rPr lang="fr-FR" sz="1400" dirty="0" err="1"/>
              <a:t>Zadko</a:t>
            </a:r>
            <a:r>
              <a:rPr lang="fr-FR" sz="1400" dirty="0"/>
              <a:t>, LCOGT, C-GFT) 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CC68A96-DB55-46F3-8CA5-88D9C2550ED7}"/>
              </a:ext>
            </a:extLst>
          </p:cNvPr>
          <p:cNvCxnSpPr>
            <a:cxnSpLocks/>
          </p:cNvCxnSpPr>
          <p:nvPr/>
        </p:nvCxnSpPr>
        <p:spPr>
          <a:xfrm>
            <a:off x="3165613" y="2758901"/>
            <a:ext cx="2585072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02F50CE-9EE5-466D-9B0E-2FE59810156E}"/>
              </a:ext>
            </a:extLst>
          </p:cNvPr>
          <p:cNvSpPr txBox="1"/>
          <p:nvPr/>
        </p:nvSpPr>
        <p:spPr>
          <a:xfrm>
            <a:off x="5750684" y="2624460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60 cm </a:t>
            </a:r>
            <a:r>
              <a:rPr lang="fr-FR" sz="1400" dirty="0" err="1"/>
              <a:t>Xinglong+Reunion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endParaRPr lang="fr-FR" sz="1400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3105FD3-CB5E-4613-B4AB-65905C89781D}"/>
              </a:ext>
            </a:extLst>
          </p:cNvPr>
          <p:cNvCxnSpPr>
            <a:cxnSpLocks/>
          </p:cNvCxnSpPr>
          <p:nvPr/>
        </p:nvCxnSpPr>
        <p:spPr>
          <a:xfrm>
            <a:off x="4038600" y="3746188"/>
            <a:ext cx="171208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6B50D15-AB43-49AF-8830-8902ECAD6614}"/>
              </a:ext>
            </a:extLst>
          </p:cNvPr>
          <p:cNvCxnSpPr>
            <a:cxnSpLocks/>
          </p:cNvCxnSpPr>
          <p:nvPr/>
        </p:nvCxnSpPr>
        <p:spPr>
          <a:xfrm>
            <a:off x="3786809" y="3418197"/>
            <a:ext cx="1963875" cy="1080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E9EDC4B3-C59F-4BF9-BC22-EC08F7D43290}"/>
              </a:ext>
            </a:extLst>
          </p:cNvPr>
          <p:cNvSpPr txBox="1"/>
          <p:nvPr/>
        </p:nvSpPr>
        <p:spPr>
          <a:xfrm>
            <a:off x="5777748" y="3261295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</a:t>
            </a:r>
            <a:r>
              <a:rPr lang="fr-FR" sz="1400" dirty="0" err="1"/>
              <a:t>stacking</a:t>
            </a:r>
            <a:r>
              <a:rPr lang="fr-FR" sz="1400" dirty="0"/>
              <a:t> / 2m class single frame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343B4F36-B804-452C-87A7-D958BF77089D}"/>
              </a:ext>
            </a:extLst>
          </p:cNvPr>
          <p:cNvSpPr txBox="1"/>
          <p:nvPr/>
        </p:nvSpPr>
        <p:spPr>
          <a:xfrm>
            <a:off x="5777748" y="3604584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2m class </a:t>
            </a:r>
            <a:r>
              <a:rPr lang="fr-FR" sz="1400" dirty="0" err="1"/>
              <a:t>stacking</a:t>
            </a:r>
            <a:r>
              <a:rPr lang="fr-FR" sz="1400" dirty="0"/>
              <a:t> / 3m class single frame (CFHT 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E31C20D-9003-410D-832A-5C32C87C185E}"/>
              </a:ext>
            </a:extLst>
          </p:cNvPr>
          <p:cNvSpPr txBox="1"/>
          <p:nvPr/>
        </p:nvSpPr>
        <p:spPr>
          <a:xfrm>
            <a:off x="5625483" y="4353352"/>
            <a:ext cx="6323122" cy="163121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Up to R~21, a GRANDMA </a:t>
            </a:r>
            <a:r>
              <a:rPr lang="fr-FR" sz="2000" dirty="0" err="1">
                <a:solidFill>
                  <a:schemeClr val="accent1"/>
                </a:solidFill>
              </a:rPr>
              <a:t>discovery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possible for a maximum </a:t>
            </a:r>
            <a:r>
              <a:rPr lang="fr-FR" sz="2000" dirty="0" err="1">
                <a:solidFill>
                  <a:schemeClr val="accent1"/>
                </a:solidFill>
              </a:rPr>
              <a:t>delay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wrt</a:t>
            </a:r>
            <a:r>
              <a:rPr lang="fr-FR" sz="2000" dirty="0">
                <a:solidFill>
                  <a:schemeClr val="accent1"/>
                </a:solidFill>
              </a:rPr>
              <a:t> the SGRB trigger time not more </a:t>
            </a:r>
            <a:r>
              <a:rPr lang="fr-FR" sz="2000" dirty="0" err="1">
                <a:solidFill>
                  <a:schemeClr val="accent1"/>
                </a:solidFill>
              </a:rPr>
              <a:t>than</a:t>
            </a:r>
            <a:r>
              <a:rPr lang="fr-FR" sz="2000" dirty="0">
                <a:solidFill>
                  <a:schemeClr val="accent1"/>
                </a:solidFill>
              </a:rPr>
              <a:t> ~ 6 </a:t>
            </a:r>
            <a:r>
              <a:rPr lang="fr-FR" sz="2000" dirty="0" err="1">
                <a:solidFill>
                  <a:schemeClr val="accent1"/>
                </a:solidFill>
              </a:rPr>
              <a:t>hours</a:t>
            </a:r>
            <a:r>
              <a:rPr lang="fr-FR" sz="2000" dirty="0">
                <a:solidFill>
                  <a:schemeClr val="accent1"/>
                </a:solidFill>
              </a:rPr>
              <a:t>* BUT </a:t>
            </a:r>
            <a:r>
              <a:rPr lang="fr-FR" sz="2000" dirty="0" err="1">
                <a:solidFill>
                  <a:schemeClr val="accent1"/>
                </a:solidFill>
              </a:rPr>
              <a:t>actually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even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with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larger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delays</a:t>
            </a:r>
            <a:r>
              <a:rPr lang="fr-FR" sz="2000" dirty="0">
                <a:solidFill>
                  <a:schemeClr val="accent1"/>
                </a:solidFill>
              </a:rPr>
              <a:t> if the GRB (on-axis)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within</a:t>
            </a:r>
            <a:r>
              <a:rPr lang="fr-FR" sz="2000" dirty="0">
                <a:solidFill>
                  <a:schemeClr val="accent1"/>
                </a:solidFill>
              </a:rPr>
              <a:t> the </a:t>
            </a:r>
            <a:r>
              <a:rPr lang="fr-FR" sz="2000" dirty="0" err="1">
                <a:solidFill>
                  <a:schemeClr val="accent1"/>
                </a:solidFill>
              </a:rPr>
              <a:t>expected</a:t>
            </a:r>
            <a:r>
              <a:rPr lang="fr-FR" sz="2000" dirty="0">
                <a:solidFill>
                  <a:schemeClr val="accent1"/>
                </a:solidFill>
              </a:rPr>
              <a:t> GW horizon distances (~100Mpc)</a:t>
            </a:r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0884D70D-95EB-4815-ABDB-D6C5432CF121}"/>
              </a:ext>
            </a:extLst>
          </p:cNvPr>
          <p:cNvSpPr/>
          <p:nvPr/>
        </p:nvSpPr>
        <p:spPr>
          <a:xfrm rot="19622898">
            <a:off x="5499724" y="3989539"/>
            <a:ext cx="19242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B913A39-9A37-4DD6-A360-0BAF7476C803}"/>
              </a:ext>
            </a:extLst>
          </p:cNvPr>
          <p:cNvCxnSpPr/>
          <p:nvPr/>
        </p:nvCxnSpPr>
        <p:spPr>
          <a:xfrm flipV="1">
            <a:off x="3786809" y="1773103"/>
            <a:ext cx="0" cy="16450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9444DBB-AE27-4AD3-AEDA-15EE3BDC5174}"/>
              </a:ext>
            </a:extLst>
          </p:cNvPr>
          <p:cNvSpPr txBox="1"/>
          <p:nvPr/>
        </p:nvSpPr>
        <p:spPr>
          <a:xfrm>
            <a:off x="3485322" y="1425474"/>
            <a:ext cx="85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~6h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7A28F6-2836-4E35-A8BF-018BD3D95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2" y="5097472"/>
            <a:ext cx="1552728" cy="5822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790652-C4EE-4947-8E22-F7B9C7E03036}"/>
              </a:ext>
            </a:extLst>
          </p:cNvPr>
          <p:cNvSpPr txBox="1"/>
          <p:nvPr/>
        </p:nvSpPr>
        <p:spPr>
          <a:xfrm>
            <a:off x="8742283" y="5951505"/>
            <a:ext cx="383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* BUT for a short GRB at &lt;z&gt;~0.5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92BCD7-EA4D-4D9D-B000-86DB010DB5F0}"/>
              </a:ext>
            </a:extLst>
          </p:cNvPr>
          <p:cNvSpPr txBox="1"/>
          <p:nvPr/>
        </p:nvSpPr>
        <p:spPr>
          <a:xfrm>
            <a:off x="1084631" y="4817627"/>
            <a:ext cx="201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But D&gt;&gt;100-200 </a:t>
            </a:r>
            <a:r>
              <a:rPr lang="fr-FR" sz="1400" b="1" dirty="0" err="1"/>
              <a:t>Mpc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11293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                            </a:t>
            </a:r>
            <a:r>
              <a:rPr lang="fr-FR" sz="2800" b="1" i="1" dirty="0">
                <a:solidFill>
                  <a:schemeClr val="bg1"/>
                </a:solidFill>
              </a:rPr>
              <a:t>The case of GW 170817 (40Mpc)</a:t>
            </a:r>
            <a:endParaRPr lang="fr-FR" sz="2800" b="1" i="1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F54D8B5-EEB3-495E-AA76-7004CF1B1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3" y="1546508"/>
            <a:ext cx="4949482" cy="480984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6447F8-EC49-4B0C-8202-2B1B09428BBE}"/>
              </a:ext>
            </a:extLst>
          </p:cNvPr>
          <p:cNvSpPr txBox="1"/>
          <p:nvPr/>
        </p:nvSpPr>
        <p:spPr>
          <a:xfrm>
            <a:off x="876579" y="5656815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Cowperthwaite</a:t>
            </a:r>
            <a:r>
              <a:rPr lang="fr-FR" sz="1200" dirty="0"/>
              <a:t> et al. (2017)</a:t>
            </a:r>
          </a:p>
        </p:txBody>
      </p:sp>
      <p:sp>
        <p:nvSpPr>
          <p:cNvPr id="9" name="Rectangle : avec coins rognés en diagonale 8">
            <a:extLst>
              <a:ext uri="{FF2B5EF4-FFF2-40B4-BE49-F238E27FC236}">
                <a16:creationId xmlns:a16="http://schemas.microsoft.com/office/drawing/2014/main" id="{F4246F7A-828D-4DD3-BB10-D8FDF430C694}"/>
              </a:ext>
            </a:extLst>
          </p:cNvPr>
          <p:cNvSpPr/>
          <p:nvPr/>
        </p:nvSpPr>
        <p:spPr>
          <a:xfrm rot="16200000">
            <a:off x="794100" y="1628987"/>
            <a:ext cx="2608048" cy="2443091"/>
          </a:xfrm>
          <a:prstGeom prst="snip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00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C3A23F0-0854-45BC-AF78-515EC8ECA3AB}"/>
              </a:ext>
            </a:extLst>
          </p:cNvPr>
          <p:cNvCxnSpPr>
            <a:cxnSpLocks/>
          </p:cNvCxnSpPr>
          <p:nvPr/>
        </p:nvCxnSpPr>
        <p:spPr>
          <a:xfrm>
            <a:off x="2152791" y="1561028"/>
            <a:ext cx="3673269" cy="0"/>
          </a:xfrm>
          <a:prstGeom prst="straightConnector1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5D06986-BF36-4F35-A1C8-D441422315B8}"/>
              </a:ext>
            </a:extLst>
          </p:cNvPr>
          <p:cNvCxnSpPr>
            <a:cxnSpLocks/>
          </p:cNvCxnSpPr>
          <p:nvPr/>
        </p:nvCxnSpPr>
        <p:spPr>
          <a:xfrm flipV="1">
            <a:off x="1575963" y="1977194"/>
            <a:ext cx="4279156" cy="1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8BFDB85-A5F8-4F0C-B4AA-0D46F4462A59}"/>
              </a:ext>
            </a:extLst>
          </p:cNvPr>
          <p:cNvCxnSpPr>
            <a:cxnSpLocks/>
          </p:cNvCxnSpPr>
          <p:nvPr/>
        </p:nvCxnSpPr>
        <p:spPr>
          <a:xfrm flipV="1">
            <a:off x="1899022" y="2444715"/>
            <a:ext cx="3927038" cy="1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E01678-F0A0-4F4E-A9DC-187EE029CA9D}"/>
              </a:ext>
            </a:extLst>
          </p:cNvPr>
          <p:cNvCxnSpPr>
            <a:cxnSpLocks/>
          </p:cNvCxnSpPr>
          <p:nvPr/>
        </p:nvCxnSpPr>
        <p:spPr>
          <a:xfrm flipV="1">
            <a:off x="2442980" y="2949867"/>
            <a:ext cx="3383080" cy="232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A8813D4-BD7F-4EC6-804B-D74A75E8E9C0}"/>
              </a:ext>
            </a:extLst>
          </p:cNvPr>
          <p:cNvCxnSpPr>
            <a:cxnSpLocks/>
          </p:cNvCxnSpPr>
          <p:nvPr/>
        </p:nvCxnSpPr>
        <p:spPr>
          <a:xfrm>
            <a:off x="2878493" y="3440614"/>
            <a:ext cx="2947567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8771262-BCA7-483B-8B0E-94F9271D4446}"/>
              </a:ext>
            </a:extLst>
          </p:cNvPr>
          <p:cNvCxnSpPr>
            <a:cxnSpLocks/>
          </p:cNvCxnSpPr>
          <p:nvPr/>
        </p:nvCxnSpPr>
        <p:spPr>
          <a:xfrm>
            <a:off x="3319670" y="3881249"/>
            <a:ext cx="250639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B5DA100-9275-4FEF-8A02-6AA2784E9518}"/>
              </a:ext>
            </a:extLst>
          </p:cNvPr>
          <p:cNvSpPr txBox="1"/>
          <p:nvPr/>
        </p:nvSpPr>
        <p:spPr>
          <a:xfrm>
            <a:off x="5826059" y="1402479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/ 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single frame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4FFA1C3-9662-4E64-9CA8-D20BA1682BBB}"/>
              </a:ext>
            </a:extLst>
          </p:cNvPr>
          <p:cNvSpPr txBox="1"/>
          <p:nvPr/>
        </p:nvSpPr>
        <p:spPr>
          <a:xfrm>
            <a:off x="5826059" y="1823307"/>
            <a:ext cx="589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 </a:t>
            </a:r>
            <a:r>
              <a:rPr lang="fr-FR" sz="1400" dirty="0" err="1"/>
              <a:t>stacking</a:t>
            </a:r>
            <a:r>
              <a:rPr lang="fr-FR" sz="1400" dirty="0"/>
              <a:t> / 60 cm </a:t>
            </a:r>
            <a:r>
              <a:rPr lang="fr-FR" sz="1400" dirty="0" err="1"/>
              <a:t>Xinglong+Reunion</a:t>
            </a:r>
            <a:r>
              <a:rPr lang="fr-FR" sz="1400" dirty="0"/>
              <a:t> single frame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A4DD88A-1C3F-4868-AF38-6EADA69415C0}"/>
              </a:ext>
            </a:extLst>
          </p:cNvPr>
          <p:cNvSpPr txBox="1"/>
          <p:nvPr/>
        </p:nvSpPr>
        <p:spPr>
          <a:xfrm>
            <a:off x="5855120" y="2784955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single frame (</a:t>
            </a:r>
            <a:r>
              <a:rPr lang="fr-FR" sz="1400" dirty="0" err="1"/>
              <a:t>Zadko</a:t>
            </a:r>
            <a:r>
              <a:rPr lang="fr-FR" sz="1400" dirty="0"/>
              <a:t>, C-GFT)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5D49B64-6BEE-4EBE-9C78-5F3E82266CA8}"/>
              </a:ext>
            </a:extLst>
          </p:cNvPr>
          <p:cNvSpPr txBox="1"/>
          <p:nvPr/>
        </p:nvSpPr>
        <p:spPr>
          <a:xfrm>
            <a:off x="5855119" y="2304131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60 cm </a:t>
            </a:r>
            <a:r>
              <a:rPr lang="fr-FR" sz="1400" dirty="0" err="1"/>
              <a:t>Xinglong+Reunion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31C1B53-78AE-40AE-A079-02CE37BFEDF3}"/>
              </a:ext>
            </a:extLst>
          </p:cNvPr>
          <p:cNvSpPr txBox="1"/>
          <p:nvPr/>
        </p:nvSpPr>
        <p:spPr>
          <a:xfrm>
            <a:off x="5868932" y="3275111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</a:t>
            </a:r>
            <a:r>
              <a:rPr lang="fr-FR" sz="1400" dirty="0" err="1"/>
              <a:t>stacking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2DBD6E2-9555-4490-BD56-54722660AF21}"/>
              </a:ext>
            </a:extLst>
          </p:cNvPr>
          <p:cNvSpPr txBox="1"/>
          <p:nvPr/>
        </p:nvSpPr>
        <p:spPr>
          <a:xfrm>
            <a:off x="5868932" y="3747446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2m class single / 3m class single frame (CFHT, </a:t>
            </a:r>
            <a:r>
              <a:rPr lang="fr-FR" sz="1400" dirty="0" err="1"/>
              <a:t>griJH</a:t>
            </a:r>
            <a:r>
              <a:rPr lang="fr-FR" sz="1400" dirty="0"/>
              <a:t> 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B51D472-D424-4348-BD4E-8CEB22B65F17}"/>
              </a:ext>
            </a:extLst>
          </p:cNvPr>
          <p:cNvSpPr txBox="1"/>
          <p:nvPr/>
        </p:nvSpPr>
        <p:spPr>
          <a:xfrm>
            <a:off x="5649005" y="4800188"/>
            <a:ext cx="6323122" cy="10156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The </a:t>
            </a:r>
            <a:r>
              <a:rPr lang="fr-FR" sz="2000" dirty="0" err="1">
                <a:solidFill>
                  <a:schemeClr val="accent1"/>
                </a:solidFill>
              </a:rPr>
              <a:t>kilonova</a:t>
            </a:r>
            <a:r>
              <a:rPr lang="fr-FR" sz="2000" dirty="0">
                <a:solidFill>
                  <a:schemeClr val="accent1"/>
                </a:solidFill>
              </a:rPr>
              <a:t> of GW170817 </a:t>
            </a:r>
            <a:r>
              <a:rPr lang="fr-FR" sz="2000" dirty="0" err="1">
                <a:solidFill>
                  <a:schemeClr val="accent1"/>
                </a:solidFill>
              </a:rPr>
              <a:t>would</a:t>
            </a:r>
            <a:r>
              <a:rPr lang="fr-FR" sz="2000" dirty="0">
                <a:solidFill>
                  <a:schemeClr val="accent1"/>
                </a:solidFill>
              </a:rPr>
              <a:t> have been </a:t>
            </a:r>
            <a:r>
              <a:rPr lang="fr-FR" sz="2000" dirty="0" err="1">
                <a:solidFill>
                  <a:schemeClr val="accent1"/>
                </a:solidFill>
              </a:rPr>
              <a:t>detectable</a:t>
            </a:r>
            <a:r>
              <a:rPr lang="fr-FR" sz="2000" dirty="0">
                <a:solidFill>
                  <a:schemeClr val="accent1"/>
                </a:solidFill>
              </a:rPr>
              <a:t> by </a:t>
            </a:r>
            <a:r>
              <a:rPr lang="fr-FR" sz="2000" dirty="0" err="1">
                <a:solidFill>
                  <a:schemeClr val="accent1"/>
                </a:solidFill>
              </a:rPr>
              <a:t>almost</a:t>
            </a:r>
            <a:r>
              <a:rPr lang="fr-FR" sz="2000" dirty="0">
                <a:solidFill>
                  <a:schemeClr val="accent1"/>
                </a:solidFill>
              </a:rPr>
              <a:t> all </a:t>
            </a:r>
            <a:r>
              <a:rPr lang="fr-FR" sz="2000" dirty="0" err="1">
                <a:solidFill>
                  <a:schemeClr val="accent1"/>
                </a:solidFill>
              </a:rPr>
              <a:t>our</a:t>
            </a:r>
            <a:r>
              <a:rPr lang="fr-FR" sz="2000" dirty="0">
                <a:solidFill>
                  <a:schemeClr val="accent1"/>
                </a:solidFill>
              </a:rPr>
              <a:t> instruments </a:t>
            </a:r>
            <a:r>
              <a:rPr lang="fr-FR" sz="2000" dirty="0" err="1">
                <a:solidFill>
                  <a:schemeClr val="accent1"/>
                </a:solidFill>
              </a:rPr>
              <a:t>from</a:t>
            </a:r>
            <a:r>
              <a:rPr lang="fr-FR" sz="2000" dirty="0">
                <a:solidFill>
                  <a:schemeClr val="accent1"/>
                </a:solidFill>
              </a:rPr>
              <a:t> 0.45 to ~10 </a:t>
            </a:r>
            <a:r>
              <a:rPr lang="fr-FR" sz="2000" dirty="0" err="1">
                <a:solidFill>
                  <a:schemeClr val="accent1"/>
                </a:solidFill>
              </a:rPr>
              <a:t>days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after</a:t>
            </a:r>
            <a:r>
              <a:rPr lang="fr-FR" sz="2000" dirty="0">
                <a:solidFill>
                  <a:schemeClr val="accent1"/>
                </a:solidFill>
              </a:rPr>
              <a:t> the GW /GRB trigger time</a:t>
            </a:r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3AF950F3-218B-4E73-A8EC-CEB9E67A90C6}"/>
              </a:ext>
            </a:extLst>
          </p:cNvPr>
          <p:cNvSpPr/>
          <p:nvPr/>
        </p:nvSpPr>
        <p:spPr>
          <a:xfrm rot="19622898">
            <a:off x="5434996" y="4393300"/>
            <a:ext cx="19242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18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                            </a:t>
            </a:r>
            <a:r>
              <a:rPr lang="fr-FR" sz="2800" b="1" i="1" dirty="0">
                <a:solidFill>
                  <a:schemeClr val="bg1"/>
                </a:solidFill>
              </a:rPr>
              <a:t>The case of GW 170817 (</a:t>
            </a:r>
            <a:r>
              <a:rPr lang="fr-FR" sz="2800" b="1" i="1" dirty="0" err="1">
                <a:solidFill>
                  <a:schemeClr val="bg1"/>
                </a:solidFill>
              </a:rPr>
              <a:t>Zadko</a:t>
            </a:r>
            <a:r>
              <a:rPr lang="fr-FR" sz="2800" b="1" i="1" dirty="0">
                <a:solidFill>
                  <a:schemeClr val="bg1"/>
                </a:solidFill>
              </a:rPr>
              <a:t>)</a:t>
            </a:r>
            <a:endParaRPr lang="fr-FR" sz="2800" b="1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19</a:t>
            </a:r>
          </a:p>
        </p:txBody>
      </p:sp>
      <p:pic>
        <p:nvPicPr>
          <p:cNvPr id="7" name="Image 6" descr="Une image contenant arbre, extérieur, objet d’extérieur, photo&#10;&#10;Description générée avec un niveau de confiance élevé">
            <a:extLst>
              <a:ext uri="{FF2B5EF4-FFF2-40B4-BE49-F238E27FC236}">
                <a16:creationId xmlns:a16="http://schemas.microsoft.com/office/drawing/2014/main" id="{FA02D177-1FE1-4696-9B9E-B1434823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1" y="1615283"/>
            <a:ext cx="5649584" cy="2988000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09A044AA-331B-459F-A44C-4CBF79124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40" y="3109283"/>
            <a:ext cx="5889112" cy="32557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E325608-E50A-4440-A72C-34F55AA9F507}"/>
              </a:ext>
            </a:extLst>
          </p:cNvPr>
          <p:cNvSpPr txBox="1"/>
          <p:nvPr/>
        </p:nvSpPr>
        <p:spPr>
          <a:xfrm>
            <a:off x="9339338" y="5692150"/>
            <a:ext cx="2539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Andreoni</a:t>
            </a:r>
            <a:r>
              <a:rPr lang="fr-FR" sz="1400" dirty="0"/>
              <a:t> et al. 2017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44CD6B-C02C-4585-88E0-29D8C46BBB7F}"/>
              </a:ext>
            </a:extLst>
          </p:cNvPr>
          <p:cNvSpPr txBox="1"/>
          <p:nvPr/>
        </p:nvSpPr>
        <p:spPr>
          <a:xfrm>
            <a:off x="4598633" y="2208395"/>
            <a:ext cx="1974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KN GW170817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5C442D-4E06-4AB3-BBF0-87F0F1B49E2B}"/>
              </a:ext>
            </a:extLst>
          </p:cNvPr>
          <p:cNvSpPr txBox="1"/>
          <p:nvPr/>
        </p:nvSpPr>
        <p:spPr>
          <a:xfrm>
            <a:off x="465051" y="1622218"/>
            <a:ext cx="1974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NGC 4993 (</a:t>
            </a:r>
            <a:r>
              <a:rPr lang="fr-FR" sz="1400" b="1" dirty="0" err="1">
                <a:solidFill>
                  <a:schemeClr val="bg1"/>
                </a:solidFill>
              </a:rPr>
              <a:t>ref</a:t>
            </a:r>
            <a:r>
              <a:rPr lang="fr-FR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602EDF-0D81-4499-90BD-4D763E6DE14E}"/>
              </a:ext>
            </a:extLst>
          </p:cNvPr>
          <p:cNvSpPr txBox="1"/>
          <p:nvPr/>
        </p:nvSpPr>
        <p:spPr>
          <a:xfrm>
            <a:off x="6257959" y="2687929"/>
            <a:ext cx="547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Optical light </a:t>
            </a:r>
            <a:r>
              <a:rPr lang="fr-FR" dirty="0" err="1"/>
              <a:t>curve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by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Australian</a:t>
            </a:r>
            <a:r>
              <a:rPr lang="fr-FR" dirty="0"/>
              <a:t> </a:t>
            </a:r>
            <a:r>
              <a:rPr lang="fr-FR" dirty="0" err="1"/>
              <a:t>facilities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44A1BD-92FC-4176-A556-FA1A4D3B6128}"/>
              </a:ext>
            </a:extLst>
          </p:cNvPr>
          <p:cNvSpPr/>
          <p:nvPr/>
        </p:nvSpPr>
        <p:spPr>
          <a:xfrm>
            <a:off x="10218198" y="3109283"/>
            <a:ext cx="1135602" cy="39739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6D6FCB6-DE43-46A1-9AC2-1E024462F114}"/>
              </a:ext>
            </a:extLst>
          </p:cNvPr>
          <p:cNvSpPr txBox="1"/>
          <p:nvPr/>
        </p:nvSpPr>
        <p:spPr>
          <a:xfrm>
            <a:off x="465050" y="5196395"/>
            <a:ext cx="5243262" cy="10156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The </a:t>
            </a:r>
            <a:r>
              <a:rPr lang="fr-FR" sz="2000" dirty="0" err="1">
                <a:solidFill>
                  <a:schemeClr val="accent1"/>
                </a:solidFill>
              </a:rPr>
              <a:t>Zadko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telescope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catched</a:t>
            </a:r>
            <a:r>
              <a:rPr lang="fr-FR" sz="2000" dirty="0">
                <a:solidFill>
                  <a:schemeClr val="accent1"/>
                </a:solidFill>
              </a:rPr>
              <a:t> the </a:t>
            </a:r>
            <a:r>
              <a:rPr lang="fr-FR" sz="2000" dirty="0" err="1">
                <a:solidFill>
                  <a:schemeClr val="accent1"/>
                </a:solidFill>
              </a:rPr>
              <a:t>optical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counterpart</a:t>
            </a:r>
            <a:r>
              <a:rPr lang="fr-FR" sz="2000" dirty="0">
                <a:solidFill>
                  <a:schemeClr val="accent1"/>
                </a:solidFill>
              </a:rPr>
              <a:t> of the GW170817 </a:t>
            </a:r>
            <a:r>
              <a:rPr lang="fr-FR" sz="2000" dirty="0" err="1">
                <a:solidFill>
                  <a:schemeClr val="accent1"/>
                </a:solidFill>
              </a:rPr>
              <a:t>kilonova</a:t>
            </a:r>
            <a:r>
              <a:rPr lang="fr-FR" sz="2000" dirty="0">
                <a:solidFill>
                  <a:schemeClr val="accent1"/>
                </a:solidFill>
              </a:rPr>
              <a:t> up to 5 </a:t>
            </a:r>
            <a:r>
              <a:rPr lang="fr-FR" sz="2000" dirty="0" err="1">
                <a:solidFill>
                  <a:schemeClr val="accent1"/>
                </a:solidFill>
              </a:rPr>
              <a:t>days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after</a:t>
            </a:r>
            <a:r>
              <a:rPr lang="fr-FR" sz="2000" dirty="0">
                <a:solidFill>
                  <a:schemeClr val="accent1"/>
                </a:solidFill>
              </a:rPr>
              <a:t> the GW trigger time down to r = 20.2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EFD1B23E-6725-43F0-8A10-6F7BBA75B098}"/>
              </a:ext>
            </a:extLst>
          </p:cNvPr>
          <p:cNvSpPr/>
          <p:nvPr/>
        </p:nvSpPr>
        <p:spPr>
          <a:xfrm rot="19622898">
            <a:off x="261188" y="4821932"/>
            <a:ext cx="250804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B4C03D-8AAA-4124-BE2F-4AB9CC7263FF}"/>
              </a:ext>
            </a:extLst>
          </p:cNvPr>
          <p:cNvSpPr txBox="1"/>
          <p:nvPr/>
        </p:nvSpPr>
        <p:spPr>
          <a:xfrm>
            <a:off x="667520" y="4562909"/>
            <a:ext cx="511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Zadko</a:t>
            </a:r>
            <a:r>
              <a:rPr lang="fr-FR" dirty="0"/>
              <a:t> </a:t>
            </a:r>
            <a:r>
              <a:rPr lang="fr-FR" dirty="0" err="1"/>
              <a:t>residual</a:t>
            </a:r>
            <a:r>
              <a:rPr lang="fr-FR" dirty="0"/>
              <a:t> image of the GW170817 </a:t>
            </a:r>
            <a:r>
              <a:rPr lang="fr-FR" dirty="0" err="1"/>
              <a:t>kilonova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5AC8BE-8D02-4D8A-9F8F-57207B318E9B}"/>
              </a:ext>
            </a:extLst>
          </p:cNvPr>
          <p:cNvSpPr txBox="1"/>
          <p:nvPr/>
        </p:nvSpPr>
        <p:spPr>
          <a:xfrm>
            <a:off x="3382180" y="1636464"/>
            <a:ext cx="1974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NGC 4993 (</a:t>
            </a:r>
            <a:r>
              <a:rPr lang="fr-FR" sz="1400" b="1" dirty="0" err="1">
                <a:solidFill>
                  <a:schemeClr val="bg1"/>
                </a:solidFill>
              </a:rPr>
              <a:t>residual</a:t>
            </a:r>
            <a:r>
              <a:rPr lang="fr-FR" sz="1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8832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608DD3A-F7AB-4E6E-81D7-2813726C3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" y="1161256"/>
            <a:ext cx="6051036" cy="5195094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                                        </a:t>
            </a:r>
            <a:r>
              <a:rPr lang="fr-FR" sz="2800" b="1" i="1" dirty="0">
                <a:solidFill>
                  <a:schemeClr val="bg1"/>
                </a:solidFill>
              </a:rPr>
              <a:t>and at </a:t>
            </a:r>
            <a:r>
              <a:rPr lang="fr-FR" sz="2800" b="1" i="1" dirty="0" err="1">
                <a:solidFill>
                  <a:schemeClr val="bg1"/>
                </a:solidFill>
              </a:rPr>
              <a:t>larger</a:t>
            </a:r>
            <a:r>
              <a:rPr lang="fr-FR" sz="2800" b="1" i="1" dirty="0">
                <a:solidFill>
                  <a:schemeClr val="bg1"/>
                </a:solidFill>
              </a:rPr>
              <a:t> distances…</a:t>
            </a:r>
            <a:endParaRPr lang="fr-FR" sz="2800" b="1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24B41B-A87F-4E5A-894B-45B661D8099A}"/>
              </a:ext>
            </a:extLst>
          </p:cNvPr>
          <p:cNvSpPr txBox="1"/>
          <p:nvPr/>
        </p:nvSpPr>
        <p:spPr>
          <a:xfrm>
            <a:off x="6322860" y="1875392"/>
            <a:ext cx="5056725" cy="10156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Just by a distance </a:t>
            </a:r>
            <a:r>
              <a:rPr lang="fr-FR" sz="2000" dirty="0" err="1">
                <a:solidFill>
                  <a:schemeClr val="accent1"/>
                </a:solidFill>
              </a:rPr>
              <a:t>effect</a:t>
            </a:r>
            <a:r>
              <a:rPr lang="fr-FR" sz="2000" dirty="0">
                <a:solidFill>
                  <a:schemeClr val="accent1"/>
                </a:solidFill>
              </a:rPr>
              <a:t>, a GW170817-like </a:t>
            </a:r>
            <a:r>
              <a:rPr lang="fr-FR" sz="2000" dirty="0" err="1">
                <a:solidFill>
                  <a:schemeClr val="accent1"/>
                </a:solidFill>
              </a:rPr>
              <a:t>kilonova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hard to catch </a:t>
            </a:r>
            <a:r>
              <a:rPr lang="fr-FR" sz="2000" dirty="0" err="1">
                <a:solidFill>
                  <a:schemeClr val="accent1"/>
                </a:solidFill>
              </a:rPr>
              <a:t>with</a:t>
            </a:r>
            <a:r>
              <a:rPr lang="fr-FR" sz="2000" dirty="0">
                <a:solidFill>
                  <a:schemeClr val="accent1"/>
                </a:solidFill>
              </a:rPr>
              <a:t> 1m class </a:t>
            </a:r>
            <a:r>
              <a:rPr lang="fr-FR" sz="2000" dirty="0" err="1">
                <a:solidFill>
                  <a:schemeClr val="accent1"/>
                </a:solidFill>
              </a:rPr>
              <a:t>telescopes</a:t>
            </a:r>
            <a:r>
              <a:rPr lang="fr-FR" sz="2000" dirty="0">
                <a:solidFill>
                  <a:schemeClr val="accent1"/>
                </a:solidFill>
              </a:rPr>
              <a:t> for D&gt;100-150 </a:t>
            </a:r>
            <a:r>
              <a:rPr lang="fr-FR" sz="2000" dirty="0" err="1">
                <a:solidFill>
                  <a:schemeClr val="accent1"/>
                </a:solidFill>
              </a:rPr>
              <a:t>Mpc</a:t>
            </a:r>
            <a:r>
              <a:rPr lang="fr-FR" sz="2000" dirty="0">
                <a:solidFill>
                  <a:schemeClr val="accent1"/>
                </a:solidFill>
              </a:rPr>
              <a:t> (in r-band)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71303DCB-85A3-44F8-A091-6F6CFDC25C5D}"/>
              </a:ext>
            </a:extLst>
          </p:cNvPr>
          <p:cNvSpPr/>
          <p:nvPr/>
        </p:nvSpPr>
        <p:spPr>
          <a:xfrm rot="19622898">
            <a:off x="6107533" y="1489821"/>
            <a:ext cx="20880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0E84A-DE44-4AE2-849A-76D7D5DF18D7}"/>
              </a:ext>
            </a:extLst>
          </p:cNvPr>
          <p:cNvSpPr/>
          <p:nvPr/>
        </p:nvSpPr>
        <p:spPr>
          <a:xfrm>
            <a:off x="967666" y="1601019"/>
            <a:ext cx="2867487" cy="100013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678232-D86D-41C6-88B1-F47F3EB39144}"/>
              </a:ext>
            </a:extLst>
          </p:cNvPr>
          <p:cNvSpPr txBox="1"/>
          <p:nvPr/>
        </p:nvSpPr>
        <p:spPr>
          <a:xfrm>
            <a:off x="3004926" y="1589233"/>
            <a:ext cx="101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1m class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CD6210-2C12-411D-BE4F-AF55A76B8439}"/>
              </a:ext>
            </a:extLst>
          </p:cNvPr>
          <p:cNvSpPr txBox="1"/>
          <p:nvPr/>
        </p:nvSpPr>
        <p:spPr>
          <a:xfrm>
            <a:off x="6350696" y="3687626"/>
            <a:ext cx="5056725" cy="7078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At D = 100Mpc, the KN signature </a:t>
            </a:r>
            <a:r>
              <a:rPr lang="fr-FR" sz="2000" dirty="0" err="1">
                <a:solidFill>
                  <a:schemeClr val="accent1"/>
                </a:solidFill>
              </a:rPr>
              <a:t>could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be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still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detectable</a:t>
            </a:r>
            <a:r>
              <a:rPr lang="fr-FR" sz="2000" dirty="0">
                <a:solidFill>
                  <a:schemeClr val="accent1"/>
                </a:solidFill>
              </a:rPr>
              <a:t> (by 1m tel) </a:t>
            </a:r>
            <a:r>
              <a:rPr lang="fr-FR" sz="2000" dirty="0" err="1">
                <a:solidFill>
                  <a:schemeClr val="accent1"/>
                </a:solidFill>
              </a:rPr>
              <a:t>within</a:t>
            </a:r>
            <a:r>
              <a:rPr lang="fr-FR" sz="2000" dirty="0">
                <a:solidFill>
                  <a:schemeClr val="accent1"/>
                </a:solidFill>
              </a:rPr>
              <a:t> T-T</a:t>
            </a:r>
            <a:r>
              <a:rPr lang="fr-FR" sz="2000" baseline="-25000" dirty="0">
                <a:solidFill>
                  <a:schemeClr val="accent1"/>
                </a:solidFill>
              </a:rPr>
              <a:t>GW</a:t>
            </a:r>
            <a:r>
              <a:rPr lang="fr-FR" sz="2000" dirty="0">
                <a:solidFill>
                  <a:schemeClr val="accent1"/>
                </a:solidFill>
              </a:rPr>
              <a:t> &lt; 2-3 </a:t>
            </a:r>
            <a:r>
              <a:rPr lang="fr-FR" sz="2000" dirty="0" err="1">
                <a:solidFill>
                  <a:schemeClr val="accent1"/>
                </a:solidFill>
              </a:rPr>
              <a:t>days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57E0340C-F9B2-4DC6-BBE8-F7F024B7B7A5}"/>
              </a:ext>
            </a:extLst>
          </p:cNvPr>
          <p:cNvSpPr/>
          <p:nvPr/>
        </p:nvSpPr>
        <p:spPr>
          <a:xfrm rot="19622898">
            <a:off x="6111156" y="3282727"/>
            <a:ext cx="20880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E2D917-3D74-48D4-A5AD-517F25B8D400}"/>
              </a:ext>
            </a:extLst>
          </p:cNvPr>
          <p:cNvSpPr txBox="1"/>
          <p:nvPr/>
        </p:nvSpPr>
        <p:spPr>
          <a:xfrm>
            <a:off x="1506583" y="1231687"/>
            <a:ext cx="458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GW170817 KN at </a:t>
            </a:r>
            <a:r>
              <a:rPr lang="fr-FR" dirty="0" err="1"/>
              <a:t>larger</a:t>
            </a:r>
            <a:r>
              <a:rPr lang="fr-FR" dirty="0"/>
              <a:t> distances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320F03-B456-48B6-BB35-64F914040AEE}"/>
              </a:ext>
            </a:extLst>
          </p:cNvPr>
          <p:cNvSpPr/>
          <p:nvPr/>
        </p:nvSpPr>
        <p:spPr>
          <a:xfrm>
            <a:off x="967665" y="2601157"/>
            <a:ext cx="3859311" cy="469631"/>
          </a:xfrm>
          <a:prstGeom prst="rect">
            <a:avLst/>
          </a:prstGeom>
          <a:solidFill>
            <a:srgbClr val="00B0F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3945C0-245F-4996-9140-DEB1D6102C22}"/>
              </a:ext>
            </a:extLst>
          </p:cNvPr>
          <p:cNvSpPr txBox="1"/>
          <p:nvPr/>
        </p:nvSpPr>
        <p:spPr>
          <a:xfrm>
            <a:off x="3026160" y="2530489"/>
            <a:ext cx="101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2m class</a:t>
            </a:r>
          </a:p>
        </p:txBody>
      </p:sp>
    </p:spTree>
    <p:extLst>
      <p:ext uri="{BB962C8B-B14F-4D97-AF65-F5344CB8AC3E}">
        <p14:creationId xmlns:p14="http://schemas.microsoft.com/office/powerpoint/2010/main" val="1644338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8CF58-FD8A-4DDA-9F68-ED3F8361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fr-FR" dirty="0"/>
              <a:t>General 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A510FD-EE1A-4420-B794-31CF825A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2897"/>
            <a:ext cx="10515600" cy="2068498"/>
          </a:xfr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00000">
                <a:schemeClr val="accent2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3000" dirty="0">
                <a:latin typeface="Forte" panose="03060902040502070203" pitchFamily="66" charset="0"/>
              </a:rPr>
              <a:t>GRANDMA</a:t>
            </a:r>
          </a:p>
          <a:p>
            <a:r>
              <a:rPr lang="fr-FR" sz="2400" dirty="0"/>
              <a:t> </a:t>
            </a:r>
            <a:r>
              <a:rPr lang="fr-FR" sz="1900" dirty="0"/>
              <a:t>16 </a:t>
            </a:r>
            <a:r>
              <a:rPr lang="fr-FR" sz="1900" dirty="0" err="1"/>
              <a:t>telescopes</a:t>
            </a:r>
            <a:r>
              <a:rPr lang="fr-FR" sz="1900" dirty="0"/>
              <a:t> + </a:t>
            </a:r>
            <a:r>
              <a:rPr lang="fr-FR" sz="1900" dirty="0" err="1"/>
              <a:t>external</a:t>
            </a:r>
            <a:r>
              <a:rPr lang="fr-FR" sz="1900" dirty="0"/>
              <a:t> </a:t>
            </a:r>
            <a:r>
              <a:rPr lang="fr-FR" sz="1900" dirty="0" err="1"/>
              <a:t>partners</a:t>
            </a:r>
            <a:r>
              <a:rPr lang="fr-FR" sz="1900" dirty="0"/>
              <a:t> for O3</a:t>
            </a:r>
          </a:p>
          <a:p>
            <a:r>
              <a:rPr lang="fr-FR" sz="1900" dirty="0"/>
              <a:t>Wide </a:t>
            </a:r>
            <a:r>
              <a:rPr lang="fr-FR" sz="1900" dirty="0" err="1"/>
              <a:t>variety</a:t>
            </a:r>
            <a:r>
              <a:rPr lang="fr-FR" sz="1900" dirty="0"/>
              <a:t> of perf. : </a:t>
            </a:r>
            <a:r>
              <a:rPr lang="fr-FR" sz="1900" dirty="0" err="1"/>
              <a:t>FoV</a:t>
            </a:r>
            <a:r>
              <a:rPr lang="fr-FR" sz="1900" dirty="0"/>
              <a:t> [10’ – 25°], fast </a:t>
            </a:r>
            <a:r>
              <a:rPr lang="fr-FR" sz="1900" dirty="0" err="1"/>
              <a:t>response</a:t>
            </a:r>
            <a:r>
              <a:rPr lang="fr-FR" sz="1900" dirty="0"/>
              <a:t> to a GW trigger &lt;few secs/mins, photo/</a:t>
            </a:r>
            <a:r>
              <a:rPr lang="fr-FR" sz="1900" dirty="0" err="1"/>
              <a:t>spectro</a:t>
            </a:r>
            <a:r>
              <a:rPr lang="fr-FR" sz="1900" dirty="0"/>
              <a:t>, </a:t>
            </a:r>
            <a:r>
              <a:rPr lang="fr-FR" sz="1900" dirty="0" err="1"/>
              <a:t>m</a:t>
            </a:r>
            <a:r>
              <a:rPr lang="fr-FR" sz="1900" baseline="-25000" dirty="0" err="1"/>
              <a:t>lim</a:t>
            </a:r>
            <a:r>
              <a:rPr lang="fr-FR" sz="1900" dirty="0"/>
              <a:t> [16-23], Survey/</a:t>
            </a:r>
            <a:r>
              <a:rPr lang="fr-FR" sz="1900" dirty="0" err="1"/>
              <a:t>Gal.target</a:t>
            </a:r>
            <a:r>
              <a:rPr lang="fr-FR" sz="1900" dirty="0"/>
              <a:t>/</a:t>
            </a:r>
            <a:r>
              <a:rPr lang="fr-FR" sz="1900" dirty="0" err="1"/>
              <a:t>ToO</a:t>
            </a:r>
            <a:r>
              <a:rPr lang="fr-FR" sz="1900" dirty="0"/>
              <a:t>, </a:t>
            </a:r>
            <a:r>
              <a:rPr lang="fr-FR" sz="1900" dirty="0" err="1"/>
              <a:t>continuous</a:t>
            </a:r>
            <a:r>
              <a:rPr lang="fr-FR" sz="1900" dirty="0"/>
              <a:t> monitoring of the </a:t>
            </a:r>
            <a:r>
              <a:rPr lang="fr-FR" sz="1900" dirty="0" err="1"/>
              <a:t>both</a:t>
            </a:r>
            <a:r>
              <a:rPr lang="fr-FR" sz="1900" dirty="0"/>
              <a:t> sky </a:t>
            </a:r>
            <a:r>
              <a:rPr lang="fr-FR" sz="1900" dirty="0" err="1"/>
              <a:t>hemisphere</a:t>
            </a:r>
            <a:endParaRPr lang="fr-FR" sz="1900" dirty="0"/>
          </a:p>
          <a:p>
            <a:r>
              <a:rPr lang="fr-FR" sz="1900" dirty="0" err="1"/>
              <a:t>Powerful</a:t>
            </a:r>
            <a:r>
              <a:rPr lang="fr-FR" sz="1900" dirty="0"/>
              <a:t> </a:t>
            </a:r>
            <a:r>
              <a:rPr lang="fr-FR" sz="1900" dirty="0" err="1"/>
              <a:t>tools</a:t>
            </a:r>
            <a:r>
              <a:rPr lang="fr-FR" sz="1900" dirty="0"/>
              <a:t> to manage the network + </a:t>
            </a:r>
            <a:r>
              <a:rPr lang="fr-FR" sz="1900" dirty="0" err="1"/>
              <a:t>make</a:t>
            </a:r>
            <a:r>
              <a:rPr lang="fr-FR" sz="1900" dirty="0"/>
              <a:t> the online OT classification + broadcast the </a:t>
            </a:r>
            <a:r>
              <a:rPr lang="fr-FR" sz="1900" dirty="0" err="1"/>
              <a:t>results</a:t>
            </a:r>
            <a:endParaRPr lang="fr-FR" sz="1900" dirty="0"/>
          </a:p>
          <a:p>
            <a:r>
              <a:rPr lang="fr-FR" sz="1900" dirty="0"/>
              <a:t>Public OT </a:t>
            </a:r>
            <a:r>
              <a:rPr lang="fr-FR" sz="1900" dirty="0" err="1"/>
              <a:t>alerts</a:t>
            </a:r>
            <a:r>
              <a:rPr lang="fr-FR" sz="1900" dirty="0"/>
              <a:t> </a:t>
            </a:r>
            <a:r>
              <a:rPr lang="fr-FR" sz="1900" dirty="0" err="1"/>
              <a:t>will</a:t>
            </a:r>
            <a:r>
              <a:rPr lang="fr-FR" sz="1900" dirty="0"/>
              <a:t> </a:t>
            </a:r>
            <a:r>
              <a:rPr lang="fr-FR" sz="1900" dirty="0" err="1"/>
              <a:t>be</a:t>
            </a:r>
            <a:r>
              <a:rPr lang="fr-FR" sz="1900" dirty="0"/>
              <a:t> </a:t>
            </a:r>
            <a:r>
              <a:rPr lang="fr-FR" sz="1900" dirty="0" err="1"/>
              <a:t>released</a:t>
            </a:r>
            <a:r>
              <a:rPr lang="fr-FR" sz="1900" dirty="0"/>
              <a:t> and </a:t>
            </a:r>
            <a:r>
              <a:rPr lang="fr-FR" sz="1900" dirty="0" err="1"/>
              <a:t>we</a:t>
            </a:r>
            <a:r>
              <a:rPr lang="fr-FR" sz="1900" dirty="0"/>
              <a:t> </a:t>
            </a:r>
            <a:r>
              <a:rPr lang="fr-FR" sz="1900" dirty="0" err="1"/>
              <a:t>will</a:t>
            </a:r>
            <a:r>
              <a:rPr lang="fr-FR" sz="1900"/>
              <a:t> follow-up  </a:t>
            </a:r>
            <a:r>
              <a:rPr lang="fr-FR" sz="1900" dirty="0" err="1"/>
              <a:t>OTs</a:t>
            </a:r>
            <a:r>
              <a:rPr lang="fr-FR" sz="1900" dirty="0"/>
              <a:t> </a:t>
            </a:r>
            <a:r>
              <a:rPr lang="fr-FR" sz="1900" dirty="0" err="1"/>
              <a:t>found</a:t>
            </a:r>
            <a:r>
              <a:rPr lang="fr-FR" sz="1900" dirty="0"/>
              <a:t> by </a:t>
            </a:r>
            <a:r>
              <a:rPr lang="fr-FR" sz="1900" dirty="0" err="1"/>
              <a:t>other</a:t>
            </a:r>
            <a:r>
              <a:rPr lang="fr-FR" sz="1900" dirty="0"/>
              <a:t> teams</a:t>
            </a:r>
          </a:p>
          <a:p>
            <a:pPr marL="0" indent="0"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ACD266-C3E3-4EB5-BA80-EC051B06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7C3F6F-A721-4DEB-857F-FED82FF3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277F00-5501-41D1-81E4-C97714F3F656}"/>
              </a:ext>
            </a:extLst>
          </p:cNvPr>
          <p:cNvSpPr txBox="1"/>
          <p:nvPr/>
        </p:nvSpPr>
        <p:spPr>
          <a:xfrm>
            <a:off x="574458" y="1606348"/>
            <a:ext cx="1104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WE MUST BE READY TO FACE THE GW/O3 RUN CHALLENGES !</a:t>
            </a:r>
          </a:p>
          <a:p>
            <a:pPr algn="ctr"/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43EE456-D02B-4963-B308-462B8B9E7B2E}"/>
              </a:ext>
            </a:extLst>
          </p:cNvPr>
          <p:cNvSpPr txBox="1">
            <a:spLocks/>
          </p:cNvSpPr>
          <p:nvPr/>
        </p:nvSpPr>
        <p:spPr>
          <a:xfrm>
            <a:off x="838199" y="4151395"/>
            <a:ext cx="10515600" cy="2068498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  <a:alpha val="0"/>
                </a:schemeClr>
              </a:gs>
              <a:gs pos="10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dirty="0">
                <a:latin typeface="Forte" panose="03060902040502070203" pitchFamily="66" charset="0"/>
              </a:rPr>
              <a:t>GRANDMA science</a:t>
            </a:r>
          </a:p>
          <a:p>
            <a:r>
              <a:rPr lang="fr-FR" sz="2400" dirty="0"/>
              <a:t> </a:t>
            </a:r>
            <a:r>
              <a:rPr lang="fr-FR" sz="2400" dirty="0" err="1"/>
              <a:t>Early</a:t>
            </a:r>
            <a:r>
              <a:rPr lang="fr-FR" sz="2400" dirty="0"/>
              <a:t> </a:t>
            </a:r>
            <a:r>
              <a:rPr lang="fr-FR" sz="2400" dirty="0" err="1"/>
              <a:t>detection</a:t>
            </a:r>
            <a:r>
              <a:rPr lang="fr-FR" sz="2400" dirty="0"/>
              <a:t> of an « on-axis » BNS/SGRB </a:t>
            </a:r>
            <a:r>
              <a:rPr lang="fr-FR" sz="2400" dirty="0" err="1"/>
              <a:t>afterglow</a:t>
            </a:r>
            <a:r>
              <a:rPr lang="fr-FR" sz="2400" dirty="0"/>
              <a:t> if T-T</a:t>
            </a:r>
            <a:r>
              <a:rPr lang="fr-FR" sz="2400" baseline="-25000" dirty="0"/>
              <a:t>0</a:t>
            </a:r>
            <a:r>
              <a:rPr lang="fr-FR" sz="2400" dirty="0"/>
              <a:t> &lt; 6h*  / </a:t>
            </a:r>
            <a:r>
              <a:rPr lang="fr-FR" sz="2400" dirty="0" err="1"/>
              <a:t>delayed</a:t>
            </a:r>
            <a:r>
              <a:rPr lang="fr-FR" sz="2400" dirty="0"/>
              <a:t> </a:t>
            </a:r>
            <a:r>
              <a:rPr lang="fr-FR" sz="2400" dirty="0" err="1"/>
              <a:t>emission</a:t>
            </a:r>
            <a:r>
              <a:rPr lang="fr-FR" sz="2400" dirty="0"/>
              <a:t> of </a:t>
            </a:r>
            <a:r>
              <a:rPr lang="fr-FR" sz="2400" dirty="0" err="1"/>
              <a:t>orphan</a:t>
            </a:r>
            <a:r>
              <a:rPr lang="fr-FR" sz="2400" dirty="0"/>
              <a:t> </a:t>
            </a:r>
            <a:r>
              <a:rPr lang="fr-FR" sz="2400" dirty="0" err="1"/>
              <a:t>afterglows</a:t>
            </a:r>
            <a:endParaRPr lang="fr-FR" sz="1600" dirty="0"/>
          </a:p>
          <a:p>
            <a:r>
              <a:rPr lang="fr-FR" sz="2400" dirty="0" err="1"/>
              <a:t>Early</a:t>
            </a:r>
            <a:r>
              <a:rPr lang="fr-FR" sz="2400" dirty="0"/>
              <a:t> </a:t>
            </a:r>
            <a:r>
              <a:rPr lang="fr-FR" sz="2400" dirty="0" err="1"/>
              <a:t>detection</a:t>
            </a:r>
            <a:r>
              <a:rPr lang="fr-FR" sz="2400" dirty="0"/>
              <a:t> of a BNS </a:t>
            </a:r>
            <a:r>
              <a:rPr lang="fr-FR" sz="2400" dirty="0" err="1"/>
              <a:t>kilonova</a:t>
            </a:r>
            <a:r>
              <a:rPr lang="fr-FR" sz="2400" dirty="0"/>
              <a:t>-like (GW170817) up to 100-150 </a:t>
            </a:r>
            <a:r>
              <a:rPr lang="fr-FR" sz="2400" dirty="0" err="1"/>
              <a:t>Mpc</a:t>
            </a:r>
            <a:r>
              <a:rPr lang="fr-FR" sz="2400" dirty="0"/>
              <a:t> </a:t>
            </a:r>
            <a:r>
              <a:rPr lang="fr-FR" sz="2400" dirty="0" err="1"/>
              <a:t>within</a:t>
            </a:r>
            <a:r>
              <a:rPr lang="fr-FR" sz="2400" dirty="0"/>
              <a:t> T-T</a:t>
            </a:r>
            <a:r>
              <a:rPr lang="fr-FR" sz="2400" baseline="-25000" dirty="0"/>
              <a:t>0</a:t>
            </a:r>
            <a:r>
              <a:rPr lang="fr-FR" sz="2400" dirty="0"/>
              <a:t> &lt; 2 </a:t>
            </a:r>
            <a:r>
              <a:rPr lang="fr-FR" sz="2400" dirty="0" err="1"/>
              <a:t>days</a:t>
            </a:r>
            <a:r>
              <a:rPr lang="fr-FR" sz="2400" dirty="0"/>
              <a:t> (</a:t>
            </a:r>
            <a:r>
              <a:rPr lang="fr-FR" sz="2400" dirty="0" err="1"/>
              <a:t>otherwise</a:t>
            </a:r>
            <a:r>
              <a:rPr lang="fr-FR" sz="2400" dirty="0"/>
              <a:t> at 40Mpc </a:t>
            </a:r>
            <a:r>
              <a:rPr lang="fr-FR" sz="2400" dirty="0" err="1"/>
              <a:t>detectable</a:t>
            </a:r>
            <a:r>
              <a:rPr lang="fr-FR" sz="2400" dirty="0"/>
              <a:t> up to 10 </a:t>
            </a:r>
            <a:r>
              <a:rPr lang="fr-FR" sz="2400" dirty="0" err="1"/>
              <a:t>days</a:t>
            </a:r>
            <a:r>
              <a:rPr lang="fr-FR" sz="2400" dirty="0"/>
              <a:t> post GW trigger time)</a:t>
            </a:r>
          </a:p>
          <a:p>
            <a:r>
              <a:rPr lang="fr-FR" sz="2400" dirty="0" err="1"/>
              <a:t>Color</a:t>
            </a:r>
            <a:r>
              <a:rPr lang="fr-FR" sz="2400" dirty="0"/>
              <a:t> </a:t>
            </a:r>
            <a:r>
              <a:rPr lang="fr-FR" sz="2400" dirty="0" err="1"/>
              <a:t>photometry</a:t>
            </a:r>
            <a:r>
              <a:rPr lang="fr-FR" sz="2400" dirty="0"/>
              <a:t> + </a:t>
            </a:r>
            <a:r>
              <a:rPr lang="fr-FR" sz="2400" dirty="0" err="1"/>
              <a:t>spectro</a:t>
            </a:r>
            <a:r>
              <a:rPr lang="fr-FR" sz="2400" dirty="0"/>
              <a:t> of the SGRB </a:t>
            </a:r>
            <a:r>
              <a:rPr lang="fr-FR" sz="2400" dirty="0" err="1"/>
              <a:t>afterglow</a:t>
            </a:r>
            <a:r>
              <a:rPr lang="fr-FR" sz="2400" dirty="0"/>
              <a:t> and/or the KN</a:t>
            </a:r>
          </a:p>
          <a:p>
            <a:r>
              <a:rPr lang="fr-FR" sz="2400" dirty="0"/>
              <a:t>Distance/</a:t>
            </a:r>
            <a:r>
              <a:rPr lang="fr-FR" sz="2400" dirty="0" err="1"/>
              <a:t>redshift</a:t>
            </a:r>
            <a:r>
              <a:rPr lang="fr-FR" sz="2400" dirty="0"/>
              <a:t> </a:t>
            </a:r>
            <a:r>
              <a:rPr lang="fr-FR" sz="2400" dirty="0" err="1"/>
              <a:t>measurements</a:t>
            </a:r>
            <a:endParaRPr lang="fr-FR" sz="2400" dirty="0"/>
          </a:p>
          <a:p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unpredictable</a:t>
            </a:r>
            <a:r>
              <a:rPr lang="fr-FR" sz="2400" dirty="0"/>
              <a:t> </a:t>
            </a:r>
            <a:r>
              <a:rPr lang="fr-FR" sz="2400" dirty="0" err="1"/>
              <a:t>detections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BBHs</a:t>
            </a:r>
            <a:r>
              <a:rPr lang="fr-FR" sz="2400" dirty="0"/>
              <a:t> and </a:t>
            </a:r>
            <a:r>
              <a:rPr lang="fr-FR" sz="2400" dirty="0" err="1"/>
              <a:t>BNs</a:t>
            </a:r>
            <a:r>
              <a:rPr lang="fr-FR" sz="2400" dirty="0"/>
              <a:t> </a:t>
            </a:r>
            <a:r>
              <a:rPr lang="fr-FR" sz="2400" dirty="0" err="1"/>
              <a:t>too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942EE4-0EF5-4027-B4AB-BDDBFA7D4E54}"/>
              </a:ext>
            </a:extLst>
          </p:cNvPr>
          <p:cNvSpPr txBox="1"/>
          <p:nvPr/>
        </p:nvSpPr>
        <p:spPr>
          <a:xfrm>
            <a:off x="178903" y="6356349"/>
            <a:ext cx="294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but at </a:t>
            </a:r>
            <a:r>
              <a:rPr lang="fr-FR" sz="1200" dirty="0" err="1"/>
              <a:t>cosmological</a:t>
            </a:r>
            <a:r>
              <a:rPr lang="fr-FR" sz="1200" dirty="0"/>
              <a:t> distance &lt;z&gt; = 0.5</a:t>
            </a:r>
          </a:p>
        </p:txBody>
      </p:sp>
    </p:spTree>
    <p:extLst>
      <p:ext uri="{BB962C8B-B14F-4D97-AF65-F5344CB8AC3E}">
        <p14:creationId xmlns:p14="http://schemas.microsoft.com/office/powerpoint/2010/main" val="4169929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8549F-9361-4B20-9612-D1CE53C6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46824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Back-up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2A98D0-0EF5-4F02-B575-A2F64A22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66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04FF12D-EE8D-4698-8B73-D9D6E35D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5" y="1296211"/>
            <a:ext cx="5889522" cy="51077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Individual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performances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0E3F1-D390-4F3D-A346-04740EEDC8C3}"/>
              </a:ext>
            </a:extLst>
          </p:cNvPr>
          <p:cNvSpPr/>
          <p:nvPr/>
        </p:nvSpPr>
        <p:spPr>
          <a:xfrm>
            <a:off x="2911303" y="1661652"/>
            <a:ext cx="4114800" cy="1415845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18797A-512D-444A-A072-62C3209431F3}"/>
              </a:ext>
            </a:extLst>
          </p:cNvPr>
          <p:cNvSpPr/>
          <p:nvPr/>
        </p:nvSpPr>
        <p:spPr>
          <a:xfrm>
            <a:off x="2913761" y="3077497"/>
            <a:ext cx="2054942" cy="2762864"/>
          </a:xfrm>
          <a:prstGeom prst="rect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F3E10-4622-405A-BFDE-9D2B0C2E946A}"/>
              </a:ext>
            </a:extLst>
          </p:cNvPr>
          <p:cNvSpPr/>
          <p:nvPr/>
        </p:nvSpPr>
        <p:spPr>
          <a:xfrm>
            <a:off x="4968703" y="3077497"/>
            <a:ext cx="2054942" cy="2762864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F0EC91-1C0A-4CCA-942C-7002641DFE44}"/>
              </a:ext>
            </a:extLst>
          </p:cNvPr>
          <p:cNvSpPr txBox="1"/>
          <p:nvPr/>
        </p:nvSpPr>
        <p:spPr>
          <a:xfrm>
            <a:off x="5996174" y="1706148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Survey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51108D-7144-4E0E-87D4-DD133A8A7CEA}"/>
              </a:ext>
            </a:extLst>
          </p:cNvPr>
          <p:cNvSpPr txBox="1"/>
          <p:nvPr/>
        </p:nvSpPr>
        <p:spPr>
          <a:xfrm>
            <a:off x="3422580" y="3089595"/>
            <a:ext cx="144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Gal. </a:t>
            </a:r>
            <a:r>
              <a:rPr lang="fr-FR" dirty="0" err="1"/>
              <a:t>targeting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D7FFE6-8371-4B30-B778-C26E3D96C13E}"/>
              </a:ext>
            </a:extLst>
          </p:cNvPr>
          <p:cNvSpPr txBox="1"/>
          <p:nvPr/>
        </p:nvSpPr>
        <p:spPr>
          <a:xfrm>
            <a:off x="5149371" y="3089595"/>
            <a:ext cx="195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ToO</a:t>
            </a:r>
            <a:r>
              <a:rPr lang="fr-FR" dirty="0"/>
              <a:t> (photo/</a:t>
            </a:r>
            <a:r>
              <a:rPr lang="fr-FR" dirty="0" err="1"/>
              <a:t>spec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502242-9146-4F69-B9D0-56515FCD18E9}"/>
              </a:ext>
            </a:extLst>
          </p:cNvPr>
          <p:cNvSpPr txBox="1"/>
          <p:nvPr/>
        </p:nvSpPr>
        <p:spPr>
          <a:xfrm>
            <a:off x="8112567" y="1543665"/>
            <a:ext cx="265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Survey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[16-17]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EA88727-5529-4DE1-B845-99886FD8DDE6}"/>
              </a:ext>
            </a:extLst>
          </p:cNvPr>
          <p:cNvSpPr txBox="1"/>
          <p:nvPr/>
        </p:nvSpPr>
        <p:spPr>
          <a:xfrm>
            <a:off x="8112567" y="3144786"/>
            <a:ext cx="265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Gal.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target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[16-21 -&gt; 22]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80DA4F-33DC-4014-A996-04515A1985AE}"/>
              </a:ext>
            </a:extLst>
          </p:cNvPr>
          <p:cNvSpPr txBox="1"/>
          <p:nvPr/>
        </p:nvSpPr>
        <p:spPr>
          <a:xfrm>
            <a:off x="8112567" y="4668004"/>
            <a:ext cx="265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ToO</a:t>
            </a:r>
            <a:r>
              <a:rPr lang="fr-F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[22-24] photo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~ 18-19    </a:t>
            </a:r>
            <a:r>
              <a:rPr lang="fr-FR" dirty="0" err="1"/>
              <a:t>spectro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290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D1722-10FB-4A0C-B61B-575E0F945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4400" dirty="0"/>
              <a:t>I.</a:t>
            </a:r>
          </a:p>
          <a:p>
            <a:pPr marL="0" indent="0" algn="ctr">
              <a:buNone/>
            </a:pPr>
            <a:r>
              <a:rPr lang="fr-FR" sz="4400" dirty="0"/>
              <a:t>The EM follow-up of the GW </a:t>
            </a:r>
            <a:r>
              <a:rPr lang="fr-FR" sz="4400" dirty="0" err="1"/>
              <a:t>events</a:t>
            </a:r>
            <a:endParaRPr lang="fr-FR" sz="4400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err="1"/>
              <a:t>Problematics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3516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A4CE1F1-FEA5-4C9E-9D75-B6E2F5BF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59232"/>
            <a:ext cx="6616524" cy="54031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Collective performances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with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external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partners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735E-5173-40B2-A535-8779EDF573A7}"/>
              </a:ext>
            </a:extLst>
          </p:cNvPr>
          <p:cNvSpPr/>
          <p:nvPr/>
        </p:nvSpPr>
        <p:spPr>
          <a:xfrm rot="5400000">
            <a:off x="3031911" y="491609"/>
            <a:ext cx="908527" cy="4710665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3BAF144-7A84-4279-AFD6-297DEC38AA32}"/>
              </a:ext>
            </a:extLst>
          </p:cNvPr>
          <p:cNvSpPr/>
          <p:nvPr/>
        </p:nvSpPr>
        <p:spPr>
          <a:xfrm rot="5400000">
            <a:off x="3461185" y="2200559"/>
            <a:ext cx="710216" cy="4050427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7F160D-63FD-4361-BA2B-575A2232B791}"/>
              </a:ext>
            </a:extLst>
          </p:cNvPr>
          <p:cNvSpPr txBox="1"/>
          <p:nvPr/>
        </p:nvSpPr>
        <p:spPr>
          <a:xfrm>
            <a:off x="1345080" y="3388418"/>
            <a:ext cx="3778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Full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coverage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both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hemisphere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down to r = 21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572CA9B-7AAB-4914-B2FD-A10C5C5E7CC3}"/>
              </a:ext>
            </a:extLst>
          </p:cNvPr>
          <p:cNvSpPr txBox="1"/>
          <p:nvPr/>
        </p:nvSpPr>
        <p:spPr>
          <a:xfrm>
            <a:off x="6651683" y="2097689"/>
            <a:ext cx="5261369" cy="34778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GRANDMA + LCOGT</a:t>
            </a:r>
          </a:p>
          <a:p>
            <a:pPr algn="ctr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full </a:t>
            </a:r>
            <a:r>
              <a:rPr lang="fr-FR" sz="1400" dirty="0" err="1"/>
              <a:t>coverage</a:t>
            </a:r>
            <a:r>
              <a:rPr lang="fr-FR" sz="1400" dirty="0"/>
              <a:t> of the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hemisphere</a:t>
            </a:r>
            <a:r>
              <a:rPr lang="fr-FR" sz="1400" dirty="0"/>
              <a:t> and </a:t>
            </a:r>
            <a:r>
              <a:rPr lang="fr-FR" sz="1400" dirty="0" err="1"/>
              <a:t>so</a:t>
            </a:r>
            <a:r>
              <a:rPr lang="fr-FR" sz="1400" dirty="0"/>
              <a:t> are able to have a quick </a:t>
            </a:r>
            <a:r>
              <a:rPr lang="fr-FR" sz="1400" dirty="0" err="1"/>
              <a:t>answer</a:t>
            </a:r>
            <a:r>
              <a:rPr lang="fr-FR" sz="1400" dirty="0"/>
              <a:t> to </a:t>
            </a:r>
            <a:r>
              <a:rPr lang="fr-FR" sz="1400" dirty="0" err="1"/>
              <a:t>any</a:t>
            </a:r>
            <a:r>
              <a:rPr lang="fr-FR" sz="1400" dirty="0"/>
              <a:t> trigger in the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Continuous</a:t>
            </a:r>
            <a:r>
              <a:rPr lang="fr-FR" sz="1400" dirty="0"/>
              <a:t> monitoring of the GW </a:t>
            </a:r>
            <a:r>
              <a:rPr lang="fr-FR" sz="1400" dirty="0" err="1"/>
              <a:t>error</a:t>
            </a:r>
            <a:r>
              <a:rPr lang="fr-FR" sz="1400" dirty="0"/>
              <a:t>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Quasi </a:t>
            </a:r>
            <a:r>
              <a:rPr lang="fr-FR" sz="1400" dirty="0" err="1"/>
              <a:t>instantaneous</a:t>
            </a:r>
            <a:r>
              <a:rPr lang="fr-FR" sz="1400" dirty="0"/>
              <a:t> </a:t>
            </a:r>
            <a:r>
              <a:rPr lang="fr-FR" sz="1400" dirty="0" err="1"/>
              <a:t>vetting</a:t>
            </a:r>
            <a:r>
              <a:rPr lang="fr-FR" sz="1400" dirty="0"/>
              <a:t> of fake candidates and/or confirmation of </a:t>
            </a:r>
            <a:r>
              <a:rPr lang="fr-FR" sz="1400" dirty="0" err="1"/>
              <a:t>valuable</a:t>
            </a:r>
            <a:r>
              <a:rPr lang="fr-FR" sz="1400" dirty="0"/>
              <a:t> </a:t>
            </a:r>
            <a:r>
              <a:rPr lang="fr-FR" sz="1400" dirty="0" err="1"/>
              <a:t>OTs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high sampling of the GW/OT </a:t>
            </a:r>
            <a:r>
              <a:rPr lang="fr-FR" sz="1400" dirty="0" err="1"/>
              <a:t>lightcurve</a:t>
            </a:r>
            <a:r>
              <a:rPr lang="fr-FR" sz="1400" dirty="0"/>
              <a:t> in case of a </a:t>
            </a:r>
            <a:r>
              <a:rPr lang="fr-FR" sz="1400" dirty="0" err="1"/>
              <a:t>detection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</a:t>
            </a:r>
            <a:r>
              <a:rPr lang="fr-FR" sz="1400" dirty="0" err="1"/>
              <a:t>spectroscopic</a:t>
            </a:r>
            <a:r>
              <a:rPr lang="fr-FR" sz="1400" dirty="0"/>
              <a:t> </a:t>
            </a:r>
            <a:r>
              <a:rPr lang="fr-FR" sz="1400" dirty="0" err="1"/>
              <a:t>measurement</a:t>
            </a:r>
            <a:r>
              <a:rPr lang="fr-FR" sz="1400" dirty="0"/>
              <a:t> at </a:t>
            </a:r>
            <a:r>
              <a:rPr lang="fr-FR" sz="1400" dirty="0" err="1"/>
              <a:t>almost</a:t>
            </a:r>
            <a:r>
              <a:rPr lang="fr-FR" sz="1400" dirty="0"/>
              <a:t> </a:t>
            </a:r>
            <a:r>
              <a:rPr lang="fr-FR" sz="1400" dirty="0" err="1"/>
              <a:t>any</a:t>
            </a:r>
            <a:r>
              <a:rPr lang="fr-FR" sz="1400" dirty="0"/>
              <a:t> time for </a:t>
            </a:r>
            <a:r>
              <a:rPr lang="fr-FR" sz="1400" dirty="0" err="1"/>
              <a:t>several</a:t>
            </a:r>
            <a:r>
              <a:rPr lang="fr-FR" sz="1400" dirty="0"/>
              <a:t> candidates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9846EBB3-5525-423E-A546-D42148D39657}"/>
              </a:ext>
            </a:extLst>
          </p:cNvPr>
          <p:cNvSpPr/>
          <p:nvPr/>
        </p:nvSpPr>
        <p:spPr>
          <a:xfrm rot="19622898">
            <a:off x="6426493" y="1725173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825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4EEB0B3-1FFB-4395-8D80-45DFA98C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46" y="1708943"/>
            <a:ext cx="5486803" cy="46294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Management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sz="2000" dirty="0" err="1"/>
              <a:t>Availability</a:t>
            </a:r>
            <a:r>
              <a:rPr lang="fr-FR" sz="2000" dirty="0"/>
              <a:t> of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and </a:t>
            </a:r>
            <a:r>
              <a:rPr lang="fr-FR" sz="2000" dirty="0" err="1"/>
              <a:t>visibility</a:t>
            </a:r>
            <a:r>
              <a:rPr lang="fr-FR" sz="2000" dirty="0"/>
              <a:t> of the trigger position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AB6B2C-987F-452C-B604-D1170B2DE7DF}"/>
              </a:ext>
            </a:extLst>
          </p:cNvPr>
          <p:cNvSpPr txBox="1"/>
          <p:nvPr/>
        </p:nvSpPr>
        <p:spPr>
          <a:xfrm>
            <a:off x="221941" y="2286512"/>
            <a:ext cx="2716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170817A</a:t>
            </a:r>
          </a:p>
          <a:p>
            <a:r>
              <a:rPr lang="fr-FR" dirty="0"/>
              <a:t>Date : 12:41:04.000</a:t>
            </a:r>
          </a:p>
          <a:p>
            <a:r>
              <a:rPr lang="fr-FR" dirty="0"/>
              <a:t>Galaxy </a:t>
            </a:r>
            <a:r>
              <a:rPr lang="fr-FR" dirty="0" err="1"/>
              <a:t>target</a:t>
            </a:r>
            <a:r>
              <a:rPr lang="fr-FR" dirty="0"/>
              <a:t> : NGC 4993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EC9FE69-FF58-4D5F-B92C-DCC539954A36}"/>
              </a:ext>
            </a:extLst>
          </p:cNvPr>
          <p:cNvCxnSpPr/>
          <p:nvPr/>
        </p:nvCxnSpPr>
        <p:spPr>
          <a:xfrm>
            <a:off x="305539" y="3666478"/>
            <a:ext cx="4490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2832C2A-AD17-4624-A99C-99F7E55AEA4A}"/>
              </a:ext>
            </a:extLst>
          </p:cNvPr>
          <p:cNvCxnSpPr/>
          <p:nvPr/>
        </p:nvCxnSpPr>
        <p:spPr>
          <a:xfrm>
            <a:off x="305539" y="4120719"/>
            <a:ext cx="449063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50ADA19-8FAD-4FAF-8DB4-615524CFB804}"/>
              </a:ext>
            </a:extLst>
          </p:cNvPr>
          <p:cNvSpPr txBox="1"/>
          <p:nvPr/>
        </p:nvSpPr>
        <p:spPr>
          <a:xfrm>
            <a:off x="838200" y="3482855"/>
            <a:ext cx="142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Night time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73B928-41DA-4119-BDF3-D27C54D16250}"/>
              </a:ext>
            </a:extLst>
          </p:cNvPr>
          <p:cNvSpPr txBox="1"/>
          <p:nvPr/>
        </p:nvSpPr>
        <p:spPr>
          <a:xfrm>
            <a:off x="838199" y="3936053"/>
            <a:ext cx="210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Day time or HA&lt;5hr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A05E3E-4C6E-41BE-B9EE-5E8097D349C4}"/>
              </a:ext>
            </a:extLst>
          </p:cNvPr>
          <p:cNvSpPr txBox="1"/>
          <p:nvPr/>
        </p:nvSpPr>
        <p:spPr>
          <a:xfrm>
            <a:off x="9253492" y="2748023"/>
            <a:ext cx="27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the LCOGT system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A26D443-4950-4A40-A275-92F0809A6B7B}"/>
              </a:ext>
            </a:extLst>
          </p:cNvPr>
          <p:cNvCxnSpPr/>
          <p:nvPr/>
        </p:nvCxnSpPr>
        <p:spPr>
          <a:xfrm>
            <a:off x="3470429" y="5726097"/>
            <a:ext cx="5140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5DA895E-60F6-42DC-A550-63628DC1B475}"/>
              </a:ext>
            </a:extLst>
          </p:cNvPr>
          <p:cNvSpPr txBox="1"/>
          <p:nvPr/>
        </p:nvSpPr>
        <p:spPr>
          <a:xfrm>
            <a:off x="8610600" y="5470066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Elev</a:t>
            </a:r>
            <a:r>
              <a:rPr lang="fr-FR" baseline="-25000" dirty="0" err="1"/>
              <a:t>min</a:t>
            </a:r>
            <a:r>
              <a:rPr lang="fr-FR" dirty="0"/>
              <a:t> = 25°</a:t>
            </a:r>
          </a:p>
        </p:txBody>
      </p:sp>
    </p:spTree>
    <p:extLst>
      <p:ext uri="{BB962C8B-B14F-4D97-AF65-F5344CB8AC3E}">
        <p14:creationId xmlns:p14="http://schemas.microsoft.com/office/powerpoint/2010/main" val="302766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CCBD56E-5F41-4ABC-BEB7-69228FAF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40" y="1830861"/>
            <a:ext cx="7551938" cy="56239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Large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error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  <a:ea typeface="Ebrima" panose="02000000000000000000" pitchFamily="2" charset="0"/>
                <a:cs typeface="Ebrima" panose="02000000000000000000" pitchFamily="2" charset="0"/>
              </a:rPr>
              <a:t> boxes</a:t>
            </a:r>
            <a:endParaRPr lang="fr-FR" sz="2800" i="1" dirty="0">
              <a:latin typeface="Nyala" panose="02000504070300020003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94BB145-7C58-44D6-A9C1-80CCEE234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975" y="18255"/>
            <a:ext cx="7687179" cy="5765384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6DA475-35D3-4D40-9C1B-45BEB06F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3rd SVOM Scientific Workshop --- Disentangling the merging universe with SVOM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9E9E5-F024-48C3-A01E-BC0F4079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F45E03-A536-446F-80DE-91EC88114B1E}"/>
              </a:ext>
            </a:extLst>
          </p:cNvPr>
          <p:cNvSpPr txBox="1"/>
          <p:nvPr/>
        </p:nvSpPr>
        <p:spPr>
          <a:xfrm>
            <a:off x="7162535" y="1951408"/>
            <a:ext cx="413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Refined</a:t>
            </a:r>
            <a:r>
              <a:rPr lang="fr-FR" dirty="0"/>
              <a:t> position of GW 170817A -BNS- </a:t>
            </a:r>
          </a:p>
          <a:p>
            <a:pPr algn="ctr"/>
            <a:r>
              <a:rPr lang="fr-FR" dirty="0"/>
              <a:t>(GW detectors </a:t>
            </a:r>
            <a:r>
              <a:rPr lang="fr-FR" dirty="0" err="1"/>
              <a:t>only</a:t>
            </a:r>
            <a:r>
              <a:rPr lang="fr-FR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BDD3DB-D414-472D-8255-9F5562FBDF4A}"/>
              </a:ext>
            </a:extLst>
          </p:cNvPr>
          <p:cNvSpPr txBox="1"/>
          <p:nvPr/>
        </p:nvSpPr>
        <p:spPr>
          <a:xfrm>
            <a:off x="888437" y="4892782"/>
            <a:ext cx="4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Refined</a:t>
            </a:r>
            <a:r>
              <a:rPr lang="fr-FR" dirty="0"/>
              <a:t> position of GW 170104 -BBH-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6F23A8-FFB6-4405-902A-73829FDBD0F6}"/>
              </a:ext>
            </a:extLst>
          </p:cNvPr>
          <p:cNvSpPr txBox="1"/>
          <p:nvPr/>
        </p:nvSpPr>
        <p:spPr>
          <a:xfrm>
            <a:off x="7162535" y="2609690"/>
            <a:ext cx="439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Error</a:t>
            </a:r>
            <a:r>
              <a:rPr lang="fr-FR" sz="1600" dirty="0"/>
              <a:t> box at 90% C.L  : 28 deg² (best </a:t>
            </a:r>
            <a:r>
              <a:rPr lang="fr-FR" sz="1600" dirty="0" err="1"/>
              <a:t>localization</a:t>
            </a:r>
            <a:r>
              <a:rPr lang="fr-FR" sz="1600" dirty="0"/>
              <a:t>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A76107-0DD3-4B6B-823C-ED0F045C370C}"/>
              </a:ext>
            </a:extLst>
          </p:cNvPr>
          <p:cNvSpPr txBox="1"/>
          <p:nvPr/>
        </p:nvSpPr>
        <p:spPr>
          <a:xfrm>
            <a:off x="759925" y="5392871"/>
            <a:ext cx="439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Error</a:t>
            </a:r>
            <a:r>
              <a:rPr lang="fr-FR" sz="1600" dirty="0"/>
              <a:t> box at 90% C.L  : 1200 deg² (best </a:t>
            </a:r>
            <a:r>
              <a:rPr lang="fr-FR" sz="1600" dirty="0" err="1"/>
              <a:t>localization</a:t>
            </a:r>
            <a:r>
              <a:rPr lang="fr-FR" sz="1600" dirty="0"/>
              <a:t>)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FDFE64-D200-42A8-A6F4-17CF65567429}"/>
              </a:ext>
            </a:extLst>
          </p:cNvPr>
          <p:cNvSpPr txBox="1"/>
          <p:nvPr/>
        </p:nvSpPr>
        <p:spPr>
          <a:xfrm>
            <a:off x="2802909" y="4458152"/>
            <a:ext cx="10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 [</a:t>
            </a:r>
            <a:r>
              <a:rPr lang="fr-FR" dirty="0" err="1"/>
              <a:t>hr</a:t>
            </a:r>
            <a:r>
              <a:rPr lang="fr-FR" dirty="0"/>
              <a:t>]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8191F3-923A-4BE8-B7D2-A87285876766}"/>
              </a:ext>
            </a:extLst>
          </p:cNvPr>
          <p:cNvSpPr txBox="1"/>
          <p:nvPr/>
        </p:nvSpPr>
        <p:spPr>
          <a:xfrm>
            <a:off x="121803" y="1465129"/>
            <a:ext cx="86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dec</a:t>
            </a:r>
            <a:r>
              <a:rPr lang="fr-FR" dirty="0"/>
              <a:t> [°]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58664B-CE17-4D02-A189-0BB275204B65}"/>
              </a:ext>
            </a:extLst>
          </p:cNvPr>
          <p:cNvSpPr txBox="1"/>
          <p:nvPr/>
        </p:nvSpPr>
        <p:spPr>
          <a:xfrm>
            <a:off x="8498028" y="3221097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170817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4F38CA-DBA9-475C-AC6C-C9E2A5E342AD}"/>
              </a:ext>
            </a:extLst>
          </p:cNvPr>
          <p:cNvSpPr txBox="1"/>
          <p:nvPr/>
        </p:nvSpPr>
        <p:spPr>
          <a:xfrm>
            <a:off x="2716567" y="3934784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170104</a:t>
            </a:r>
          </a:p>
        </p:txBody>
      </p:sp>
    </p:spTree>
    <p:extLst>
      <p:ext uri="{BB962C8B-B14F-4D97-AF65-F5344CB8AC3E}">
        <p14:creationId xmlns:p14="http://schemas.microsoft.com/office/powerpoint/2010/main" val="141933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E889F6F-5769-401C-A85B-0D2427E3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86" y="1607042"/>
            <a:ext cx="7524711" cy="3787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Large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error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boxes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94BB145-7C58-44D6-A9C1-80CCEE234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73" y="4146090"/>
            <a:ext cx="4024252" cy="3018189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6DA475-35D3-4D40-9C1B-45BEB06F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3rd SVOM Scientific Workshop --- Disentangling the merging universe with SVOM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9E9E5-F024-48C3-A01E-BC0F4079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400E104-DD84-4A6C-A2E7-624BB2302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12" y="1403788"/>
            <a:ext cx="1829324" cy="1945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16374AB-F887-4B82-8830-4B0BD337182C}"/>
              </a:ext>
            </a:extLst>
          </p:cNvPr>
          <p:cNvCxnSpPr>
            <a:cxnSpLocks/>
          </p:cNvCxnSpPr>
          <p:nvPr/>
        </p:nvCxnSpPr>
        <p:spPr>
          <a:xfrm flipV="1">
            <a:off x="7188270" y="1370321"/>
            <a:ext cx="1806542" cy="281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5499796-A7FD-4CAE-BBE5-CB3334A14216}"/>
              </a:ext>
            </a:extLst>
          </p:cNvPr>
          <p:cNvCxnSpPr>
            <a:cxnSpLocks/>
          </p:cNvCxnSpPr>
          <p:nvPr/>
        </p:nvCxnSpPr>
        <p:spPr>
          <a:xfrm flipV="1">
            <a:off x="7528264" y="3362618"/>
            <a:ext cx="1466548" cy="9817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68BFA29-5657-4C81-B984-16CACDBA9F0C}"/>
              </a:ext>
            </a:extLst>
          </p:cNvPr>
          <p:cNvSpPr txBox="1"/>
          <p:nvPr/>
        </p:nvSpPr>
        <p:spPr>
          <a:xfrm>
            <a:off x="8916335" y="1280674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ᶲ </a:t>
            </a:r>
            <a:r>
              <a:rPr 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(°)</a:t>
            </a:r>
            <a:endParaRPr lang="fr-FR" sz="2400" baseline="300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EC1D659-9C81-484D-AFDA-FF5038C65304}"/>
              </a:ext>
            </a:extLst>
          </p:cNvPr>
          <p:cNvSpPr txBox="1"/>
          <p:nvPr/>
        </p:nvSpPr>
        <p:spPr>
          <a:xfrm>
            <a:off x="8934348" y="1972221"/>
            <a:ext cx="100770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fr-FR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30’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3D1C2AE-B97E-4B57-B02F-D58CF7011071}"/>
              </a:ext>
            </a:extLst>
          </p:cNvPr>
          <p:cNvSpPr txBox="1"/>
          <p:nvPr/>
        </p:nvSpPr>
        <p:spPr>
          <a:xfrm>
            <a:off x="10868607" y="1284777"/>
            <a:ext cx="132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degrees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600" baseline="30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3F87CBE-FF1E-40EC-9769-6E8C2D48D09F}"/>
              </a:ext>
            </a:extLst>
          </p:cNvPr>
          <p:cNvSpPr txBox="1"/>
          <p:nvPr/>
        </p:nvSpPr>
        <p:spPr>
          <a:xfrm>
            <a:off x="10889296" y="1972862"/>
            <a:ext cx="100770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~500</a:t>
            </a:r>
          </a:p>
          <a:p>
            <a:r>
              <a:rPr lang="fr-FR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~80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~12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~0.2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42EBFC8-A5F6-42DC-83EF-5278C8B68A9A}"/>
              </a:ext>
            </a:extLst>
          </p:cNvPr>
          <p:cNvSpPr txBox="1"/>
          <p:nvPr/>
        </p:nvSpPr>
        <p:spPr>
          <a:xfrm>
            <a:off x="4765318" y="1327603"/>
            <a:ext cx="211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Optical Facilities </a:t>
            </a:r>
            <a:r>
              <a:rPr lang="fr-FR" dirty="0" err="1"/>
              <a:t>FoV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B4F4EF7-A200-4F8C-9F9C-C4D752D534C5}"/>
              </a:ext>
            </a:extLst>
          </p:cNvPr>
          <p:cNvSpPr txBox="1"/>
          <p:nvPr/>
        </p:nvSpPr>
        <p:spPr>
          <a:xfrm>
            <a:off x="370272" y="1803894"/>
            <a:ext cx="2852421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GWAC (1 </a:t>
            </a:r>
            <a:r>
              <a:rPr lang="fr-FR" sz="2800" b="1" baseline="30000" dirty="0" err="1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</a:t>
            </a:r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LSST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TAROT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SVOM/GFT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4B8678-2939-4D0C-A828-97A8EAF9B4BD}"/>
              </a:ext>
            </a:extLst>
          </p:cNvPr>
          <p:cNvSpPr txBox="1"/>
          <p:nvPr/>
        </p:nvSpPr>
        <p:spPr>
          <a:xfrm>
            <a:off x="284646" y="1370320"/>
            <a:ext cx="3269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 correspondance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endParaRPr lang="fr-FR" sz="1600" b="1" baseline="30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C8E08D-08FE-4C09-91D8-171A8A528504}"/>
              </a:ext>
            </a:extLst>
          </p:cNvPr>
          <p:cNvSpPr txBox="1"/>
          <p:nvPr/>
        </p:nvSpPr>
        <p:spPr>
          <a:xfrm>
            <a:off x="3930978" y="5597901"/>
            <a:ext cx="4252055" cy="707886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solidFill>
                  <a:srgbClr val="0070C0"/>
                </a:solidFill>
                <a:latin typeface="+mj-lt"/>
              </a:rPr>
              <a:t>HARD to cover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whole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GW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error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box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with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FoVs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of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optical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telescopes</a:t>
            </a:r>
            <a:endParaRPr lang="fr-FR" sz="20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157D5210-D241-4BC1-AF62-DB7D7C3AD557}"/>
              </a:ext>
            </a:extLst>
          </p:cNvPr>
          <p:cNvSpPr/>
          <p:nvPr/>
        </p:nvSpPr>
        <p:spPr>
          <a:xfrm rot="19622898">
            <a:off x="3735801" y="5236644"/>
            <a:ext cx="273379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965E510-0E29-4C0C-99B3-07794A9C0D0B}"/>
              </a:ext>
            </a:extLst>
          </p:cNvPr>
          <p:cNvSpPr txBox="1"/>
          <p:nvPr/>
        </p:nvSpPr>
        <p:spPr>
          <a:xfrm>
            <a:off x="1329047" y="6122657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170104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A9C530-31EB-4E4F-B74F-5826151A088B}"/>
              </a:ext>
            </a:extLst>
          </p:cNvPr>
          <p:cNvSpPr txBox="1"/>
          <p:nvPr/>
        </p:nvSpPr>
        <p:spPr>
          <a:xfrm>
            <a:off x="1391761" y="6466716"/>
            <a:ext cx="12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1200 deg²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3253868-FDCD-4A77-A151-2ED53674A728}"/>
              </a:ext>
            </a:extLst>
          </p:cNvPr>
          <p:cNvSpPr txBox="1"/>
          <p:nvPr/>
        </p:nvSpPr>
        <p:spPr>
          <a:xfrm>
            <a:off x="9909474" y="6536809"/>
            <a:ext cx="12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28 deg²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EADA32-3746-4FF7-BE9F-AA0FF907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3936" y="3006283"/>
            <a:ext cx="2277138" cy="186552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62E7268-81FF-4E1E-89D1-EC8ADC176825}"/>
              </a:ext>
            </a:extLst>
          </p:cNvPr>
          <p:cNvSpPr/>
          <p:nvPr/>
        </p:nvSpPr>
        <p:spPr>
          <a:xfrm>
            <a:off x="9924041" y="5689689"/>
            <a:ext cx="353112" cy="36512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5FA686A-ACCE-4852-B3D9-EA8C10EEFAD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202510" y="4146090"/>
            <a:ext cx="3773243" cy="159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246BB1C4-68D7-41A8-8B0E-77885ABD3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63" y="3965690"/>
            <a:ext cx="4486370" cy="336477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C59CED8-F09C-42EC-AB90-66B8E1A6C56B}"/>
              </a:ext>
            </a:extLst>
          </p:cNvPr>
          <p:cNvSpPr txBox="1"/>
          <p:nvPr/>
        </p:nvSpPr>
        <p:spPr>
          <a:xfrm>
            <a:off x="9543926" y="4791688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170817</a:t>
            </a:r>
          </a:p>
        </p:txBody>
      </p:sp>
    </p:spTree>
    <p:extLst>
      <p:ext uri="{BB962C8B-B14F-4D97-AF65-F5344CB8AC3E}">
        <p14:creationId xmlns:p14="http://schemas.microsoft.com/office/powerpoint/2010/main" val="333225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4D587FF4-97A3-48C8-B414-EE6BE1E75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5" y="4044823"/>
            <a:ext cx="3312000" cy="24831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Fast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response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186FAFD-3FD9-4F31-AF54-41A4EEE9D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1669335"/>
            <a:ext cx="4099198" cy="2063355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B62138-8927-40E9-885A-947BA5B36BB9}"/>
              </a:ext>
            </a:extLst>
          </p:cNvPr>
          <p:cNvSpPr txBox="1"/>
          <p:nvPr/>
        </p:nvSpPr>
        <p:spPr>
          <a:xfrm>
            <a:off x="-253386" y="3650035"/>
            <a:ext cx="472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GW170817 d = [26-48] </a:t>
            </a:r>
            <a:r>
              <a:rPr lang="fr-FR" sz="1400" dirty="0" err="1"/>
              <a:t>Mpc</a:t>
            </a:r>
            <a:r>
              <a:rPr lang="fr-FR" sz="1400" dirty="0"/>
              <a:t> -&gt; 11583 gal</a:t>
            </a:r>
          </a:p>
          <a:p>
            <a:pPr algn="ctr"/>
            <a:r>
              <a:rPr lang="fr-FR" sz="1400" dirty="0"/>
              <a:t>In 28 deg² (</a:t>
            </a:r>
            <a:r>
              <a:rPr lang="fr-FR" sz="1400" dirty="0" err="1"/>
              <a:t>assuming</a:t>
            </a:r>
            <a:r>
              <a:rPr lang="fr-FR" sz="1400" dirty="0"/>
              <a:t> a </a:t>
            </a:r>
            <a:r>
              <a:rPr lang="fr-FR" sz="1400" dirty="0" err="1"/>
              <a:t>circle</a:t>
            </a:r>
            <a:r>
              <a:rPr lang="fr-FR" sz="1400" dirty="0"/>
              <a:t> </a:t>
            </a:r>
            <a:r>
              <a:rPr lang="fr-FR" sz="1400" dirty="0" err="1"/>
              <a:t>error</a:t>
            </a:r>
            <a:r>
              <a:rPr lang="fr-FR" sz="1400" dirty="0"/>
              <a:t> box) :  ~ 0-100 gal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A80A68-BDB4-4645-9003-467ABB6B2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0" y="4298114"/>
            <a:ext cx="3863707" cy="194481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34F1CA-E31C-44AA-9B81-1BCD1387422C}"/>
              </a:ext>
            </a:extLst>
          </p:cNvPr>
          <p:cNvSpPr txBox="1"/>
          <p:nvPr/>
        </p:nvSpPr>
        <p:spPr>
          <a:xfrm>
            <a:off x="-443885" y="6234613"/>
            <a:ext cx="511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GW170104 d = [490-1330] </a:t>
            </a:r>
            <a:r>
              <a:rPr lang="fr-FR" sz="1400" dirty="0" err="1"/>
              <a:t>Mpc</a:t>
            </a:r>
            <a:r>
              <a:rPr lang="fr-FR" sz="1400" dirty="0"/>
              <a:t> -&gt; 589287 gal</a:t>
            </a:r>
          </a:p>
          <a:p>
            <a:pPr algn="ctr"/>
            <a:r>
              <a:rPr lang="fr-FR" sz="1400" dirty="0"/>
              <a:t>In 1200 deg² (</a:t>
            </a:r>
            <a:r>
              <a:rPr lang="fr-FR" sz="1400" dirty="0" err="1"/>
              <a:t>assuming</a:t>
            </a:r>
            <a:r>
              <a:rPr lang="fr-FR" sz="1400" dirty="0"/>
              <a:t> a </a:t>
            </a:r>
            <a:r>
              <a:rPr lang="fr-FR" sz="1400" dirty="0" err="1"/>
              <a:t>circle</a:t>
            </a:r>
            <a:r>
              <a:rPr lang="fr-FR" sz="1400" dirty="0"/>
              <a:t> </a:t>
            </a:r>
            <a:r>
              <a:rPr lang="fr-FR" sz="1400" dirty="0" err="1"/>
              <a:t>error</a:t>
            </a:r>
            <a:r>
              <a:rPr lang="fr-FR" sz="1400" dirty="0"/>
              <a:t> box) :  &gt; 10 000 gal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28FAFCEB-B2D6-4CB5-868A-C33EE8159411}"/>
              </a:ext>
            </a:extLst>
          </p:cNvPr>
          <p:cNvSpPr/>
          <p:nvPr/>
        </p:nvSpPr>
        <p:spPr>
          <a:xfrm rot="19622898">
            <a:off x="4648770" y="1700540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3F5762-560B-4303-90F5-DAFD1CD79469}"/>
              </a:ext>
            </a:extLst>
          </p:cNvPr>
          <p:cNvSpPr txBox="1"/>
          <p:nvPr/>
        </p:nvSpPr>
        <p:spPr>
          <a:xfrm>
            <a:off x="4764669" y="2100665"/>
            <a:ext cx="3007731" cy="1015663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0070C0"/>
                </a:solidFill>
              </a:rPr>
              <a:t>Many</a:t>
            </a:r>
            <a:r>
              <a:rPr lang="fr-FR" sz="2000" dirty="0">
                <a:solidFill>
                  <a:srgbClr val="0070C0"/>
                </a:solidFill>
              </a:rPr>
              <a:t> galaxies to </a:t>
            </a:r>
            <a:r>
              <a:rPr lang="fr-FR" sz="2000" dirty="0" err="1">
                <a:solidFill>
                  <a:srgbClr val="0070C0"/>
                </a:solidFill>
              </a:rPr>
              <a:t>target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with</a:t>
            </a:r>
            <a:r>
              <a:rPr lang="fr-FR" sz="2000" dirty="0">
                <a:solidFill>
                  <a:srgbClr val="0070C0"/>
                </a:solidFill>
              </a:rPr>
              <a:t> blind or </a:t>
            </a:r>
            <a:r>
              <a:rPr lang="fr-FR" sz="2000" dirty="0" err="1">
                <a:solidFill>
                  <a:srgbClr val="0070C0"/>
                </a:solidFill>
              </a:rPr>
              <a:t>optimized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search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8429C7C-5B7F-45BF-9D14-F2D8E9DB48F6}"/>
              </a:ext>
            </a:extLst>
          </p:cNvPr>
          <p:cNvSpPr txBox="1"/>
          <p:nvPr/>
        </p:nvSpPr>
        <p:spPr>
          <a:xfrm>
            <a:off x="1925894" y="1311434"/>
            <a:ext cx="16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GLADE </a:t>
            </a:r>
            <a:r>
              <a:rPr lang="fr-FR" dirty="0" err="1"/>
              <a:t>catalog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F67615A-E743-480C-8567-CFF0461F1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0" y="4201924"/>
            <a:ext cx="1234704" cy="46301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E350CFD-912D-467D-8D57-70397C523289}"/>
              </a:ext>
            </a:extLst>
          </p:cNvPr>
          <p:cNvSpPr txBox="1"/>
          <p:nvPr/>
        </p:nvSpPr>
        <p:spPr>
          <a:xfrm>
            <a:off x="4788625" y="4424297"/>
            <a:ext cx="3007731" cy="1323439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Time </a:t>
            </a:r>
            <a:r>
              <a:rPr lang="fr-FR" sz="2000" dirty="0" err="1">
                <a:solidFill>
                  <a:srgbClr val="0070C0"/>
                </a:solidFill>
              </a:rPr>
              <a:t>is</a:t>
            </a:r>
            <a:r>
              <a:rPr lang="fr-FR" sz="2000" dirty="0">
                <a:solidFill>
                  <a:srgbClr val="0070C0"/>
                </a:solidFill>
              </a:rPr>
              <a:t> running out to catch the </a:t>
            </a:r>
            <a:r>
              <a:rPr lang="fr-FR" sz="2000" dirty="0" err="1">
                <a:solidFill>
                  <a:srgbClr val="0070C0"/>
                </a:solidFill>
              </a:rPr>
              <a:t>early</a:t>
            </a:r>
            <a:r>
              <a:rPr lang="fr-FR" sz="2000" dirty="0">
                <a:solidFill>
                  <a:srgbClr val="0070C0"/>
                </a:solidFill>
              </a:rPr>
              <a:t> EM </a:t>
            </a:r>
            <a:r>
              <a:rPr lang="fr-FR" sz="2000" dirty="0" err="1">
                <a:solidFill>
                  <a:srgbClr val="0070C0"/>
                </a:solidFill>
              </a:rPr>
              <a:t>emission</a:t>
            </a:r>
            <a:r>
              <a:rPr lang="fr-FR" sz="2000" dirty="0">
                <a:solidFill>
                  <a:srgbClr val="0070C0"/>
                </a:solidFill>
              </a:rPr>
              <a:t> of fast fading transients !!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B215EC50-3859-4073-A02E-E5E10F238C6E}"/>
              </a:ext>
            </a:extLst>
          </p:cNvPr>
          <p:cNvSpPr/>
          <p:nvPr/>
        </p:nvSpPr>
        <p:spPr>
          <a:xfrm rot="2329532">
            <a:off x="7793967" y="4048570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32F397-B31C-4AEE-B08E-2A2A90387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68" y="1669335"/>
            <a:ext cx="2635343" cy="23640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F7B45C-33F2-462B-9719-FA6265F776B0}"/>
              </a:ext>
            </a:extLst>
          </p:cNvPr>
          <p:cNvSpPr txBox="1"/>
          <p:nvPr/>
        </p:nvSpPr>
        <p:spPr>
          <a:xfrm>
            <a:off x="8730448" y="1291508"/>
            <a:ext cx="250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GRB </a:t>
            </a:r>
            <a:r>
              <a:rPr lang="fr-FR" sz="1200" dirty="0" err="1"/>
              <a:t>lightcurve</a:t>
            </a:r>
            <a:r>
              <a:rPr lang="fr-FR" sz="1200" dirty="0"/>
              <a:t> of GRB 170817A</a:t>
            </a:r>
          </a:p>
          <a:p>
            <a:pPr algn="ctr"/>
            <a:r>
              <a:rPr lang="fr-FR" sz="1200" dirty="0"/>
              <a:t>Goldstein et al. (2017)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89F1FC-B7BA-4A74-8047-7468849A4C1B}"/>
              </a:ext>
            </a:extLst>
          </p:cNvPr>
          <p:cNvSpPr txBox="1"/>
          <p:nvPr/>
        </p:nvSpPr>
        <p:spPr>
          <a:xfrm>
            <a:off x="8198312" y="3983821"/>
            <a:ext cx="399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Optical </a:t>
            </a:r>
            <a:r>
              <a:rPr lang="fr-FR" sz="1200" dirty="0" err="1"/>
              <a:t>afterglow</a:t>
            </a:r>
            <a:r>
              <a:rPr lang="fr-FR" sz="1200" dirty="0"/>
              <a:t> </a:t>
            </a:r>
            <a:r>
              <a:rPr lang="fr-FR" sz="1200" dirty="0" err="1"/>
              <a:t>lightcurve</a:t>
            </a:r>
            <a:r>
              <a:rPr lang="fr-FR" sz="1200" dirty="0"/>
              <a:t> of GRB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GRBase</a:t>
            </a:r>
            <a:endParaRPr lang="fr-FR" sz="1200" dirty="0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B7D4534B-8E47-49F0-B85D-89A13746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3rd SVOM Scientific Workshop --- Disentangling the merging universe with SVOM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585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A611E772-F428-4545-85FA-AE2CF6EDB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9633"/>
            <a:ext cx="4776602" cy="4126111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Deep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photometry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3rd SVOM Scientific Workshop --- Disentangling the merging universe with SVOM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65E674-485B-4296-A9CC-23B2BF4AA5CC}"/>
              </a:ext>
            </a:extLst>
          </p:cNvPr>
          <p:cNvSpPr txBox="1"/>
          <p:nvPr/>
        </p:nvSpPr>
        <p:spPr>
          <a:xfrm>
            <a:off x="492710" y="1768172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Optical LC </a:t>
            </a:r>
            <a:r>
              <a:rPr lang="fr-FR"/>
              <a:t>of 23 short* GRB </a:t>
            </a:r>
            <a:r>
              <a:rPr lang="fr-FR" dirty="0"/>
              <a:t>(1997-2015)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42F0CF-97A0-4D43-93FA-DBE9A3CD95A0}"/>
              </a:ext>
            </a:extLst>
          </p:cNvPr>
          <p:cNvSpPr txBox="1"/>
          <p:nvPr/>
        </p:nvSpPr>
        <p:spPr>
          <a:xfrm>
            <a:off x="30886" y="6196497"/>
            <a:ext cx="367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</a:t>
            </a:r>
            <a:r>
              <a:rPr lang="fr-FR" sz="1200" dirty="0" err="1"/>
              <a:t>Corresponding</a:t>
            </a:r>
            <a:r>
              <a:rPr lang="fr-FR" sz="1200" dirty="0"/>
              <a:t> to the T</a:t>
            </a:r>
            <a:r>
              <a:rPr lang="fr-FR" sz="1200" baseline="-25000" dirty="0"/>
              <a:t>90 </a:t>
            </a:r>
            <a:r>
              <a:rPr lang="fr-FR" sz="1200" dirty="0" err="1"/>
              <a:t>definition</a:t>
            </a:r>
            <a:r>
              <a:rPr lang="fr-FR" sz="1200" dirty="0"/>
              <a:t>. </a:t>
            </a:r>
            <a:r>
              <a:rPr lang="fr-FR" sz="1200" dirty="0" err="1"/>
              <a:t>Some</a:t>
            </a:r>
            <a:r>
              <a:rPr lang="fr-FR" sz="1200" dirty="0"/>
              <a:t> no-merger </a:t>
            </a:r>
            <a:r>
              <a:rPr lang="fr-FR" sz="1200" dirty="0" err="1"/>
              <a:t>events</a:t>
            </a:r>
            <a:r>
              <a:rPr lang="fr-FR" sz="1200" dirty="0"/>
              <a:t> </a:t>
            </a:r>
            <a:r>
              <a:rPr lang="fr-FR" sz="1200" dirty="0" err="1"/>
              <a:t>may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classified</a:t>
            </a:r>
            <a:r>
              <a:rPr lang="fr-FR" sz="1200" dirty="0"/>
              <a:t> as short </a:t>
            </a:r>
            <a:r>
              <a:rPr lang="fr-FR" sz="1200" dirty="0" err="1"/>
              <a:t>GRBs</a:t>
            </a:r>
            <a:r>
              <a:rPr lang="fr-FR" sz="1200" dirty="0"/>
              <a:t> </a:t>
            </a:r>
            <a:r>
              <a:rPr lang="fr-FR" sz="1200" dirty="0" err="1"/>
              <a:t>here</a:t>
            </a:r>
            <a:endParaRPr lang="fr-FR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3DCBA-2212-4A1F-9276-3C110EE4A8CC}"/>
              </a:ext>
            </a:extLst>
          </p:cNvPr>
          <p:cNvSpPr/>
          <p:nvPr/>
        </p:nvSpPr>
        <p:spPr>
          <a:xfrm>
            <a:off x="621437" y="2219417"/>
            <a:ext cx="1997476" cy="1319747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2A207C-3171-4461-B794-B82B9436724F}"/>
              </a:ext>
            </a:extLst>
          </p:cNvPr>
          <p:cNvSpPr txBox="1"/>
          <p:nvPr/>
        </p:nvSpPr>
        <p:spPr>
          <a:xfrm>
            <a:off x="492710" y="2744963"/>
            <a:ext cx="137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Delay &lt;~ 1h</a:t>
            </a:r>
          </a:p>
          <a:p>
            <a:pPr algn="ctr"/>
            <a:endParaRPr lang="fr-FR" dirty="0"/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8CA15B31-6753-4C18-85F5-EE2A6132ACB0}"/>
              </a:ext>
            </a:extLst>
          </p:cNvPr>
          <p:cNvSpPr/>
          <p:nvPr/>
        </p:nvSpPr>
        <p:spPr>
          <a:xfrm>
            <a:off x="4323425" y="3612011"/>
            <a:ext cx="301841" cy="1954288"/>
          </a:xfrm>
          <a:prstGeom prst="rightBrace">
            <a:avLst>
              <a:gd name="adj1" fmla="val 7009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DD65DA3F-ECD5-41B7-8AD9-C1FE1F138AB4}"/>
              </a:ext>
            </a:extLst>
          </p:cNvPr>
          <p:cNvSpPr/>
          <p:nvPr/>
        </p:nvSpPr>
        <p:spPr>
          <a:xfrm>
            <a:off x="4323424" y="2243567"/>
            <a:ext cx="301841" cy="1319747"/>
          </a:xfrm>
          <a:prstGeom prst="rightBrace">
            <a:avLst>
              <a:gd name="adj1" fmla="val 70098"/>
              <a:gd name="adj2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A9E7BA-5B1C-4468-BC6D-A5A53D73190C}"/>
              </a:ext>
            </a:extLst>
          </p:cNvPr>
          <p:cNvSpPr/>
          <p:nvPr/>
        </p:nvSpPr>
        <p:spPr>
          <a:xfrm>
            <a:off x="2174610" y="3539164"/>
            <a:ext cx="2148814" cy="202713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D6621E-B1A3-4B85-969A-761296D92CA9}"/>
              </a:ext>
            </a:extLst>
          </p:cNvPr>
          <p:cNvSpPr txBox="1"/>
          <p:nvPr/>
        </p:nvSpPr>
        <p:spPr>
          <a:xfrm>
            <a:off x="5441430" y="2744963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Tel &lt;1m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530622-289F-4461-BF0C-C074EB4F9C7E}"/>
              </a:ext>
            </a:extLst>
          </p:cNvPr>
          <p:cNvSpPr txBox="1"/>
          <p:nvPr/>
        </p:nvSpPr>
        <p:spPr>
          <a:xfrm>
            <a:off x="3098305" y="3566239"/>
            <a:ext cx="137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Delay &gt; 1h</a:t>
            </a:r>
          </a:p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02E189-35E2-44C6-BDB5-C09CE8981244}"/>
              </a:ext>
            </a:extLst>
          </p:cNvPr>
          <p:cNvSpPr txBox="1"/>
          <p:nvPr/>
        </p:nvSpPr>
        <p:spPr>
          <a:xfrm>
            <a:off x="4625265" y="1285092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/>
              <a:t>Optical </a:t>
            </a:r>
            <a:r>
              <a:rPr lang="fr-FR" i="1" u="sng" dirty="0" err="1"/>
              <a:t>emission</a:t>
            </a:r>
            <a:r>
              <a:rPr lang="fr-FR" i="1" u="sng" dirty="0"/>
              <a:t> </a:t>
            </a:r>
            <a:r>
              <a:rPr lang="fr-FR" i="1" u="sng" dirty="0" err="1"/>
              <a:t>from</a:t>
            </a:r>
            <a:r>
              <a:rPr lang="fr-FR" i="1" u="sng" dirty="0"/>
              <a:t> GW BNS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2047F1C-64B9-40D8-A684-B0FD9B4FB513}"/>
              </a:ext>
            </a:extLst>
          </p:cNvPr>
          <p:cNvSpPr txBox="1"/>
          <p:nvPr/>
        </p:nvSpPr>
        <p:spPr>
          <a:xfrm>
            <a:off x="984681" y="1399548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SGRB </a:t>
            </a:r>
            <a:r>
              <a:rPr lang="fr-FR" i="1" dirty="0" err="1"/>
              <a:t>Afterglows</a:t>
            </a:r>
            <a:endParaRPr lang="fr-FR" i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4484EA7-8975-4466-8972-2AC354D453B2}"/>
              </a:ext>
            </a:extLst>
          </p:cNvPr>
          <p:cNvSpPr txBox="1"/>
          <p:nvPr/>
        </p:nvSpPr>
        <p:spPr>
          <a:xfrm>
            <a:off x="4589447" y="1549058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/>
              <a:t>+ </a:t>
            </a:r>
            <a:r>
              <a:rPr lang="fr-FR" i="1" u="sng" dirty="0" err="1"/>
              <a:t>Others</a:t>
            </a:r>
            <a:r>
              <a:rPr lang="fr-FR" i="1" u="sng" dirty="0"/>
              <a:t> (BBH,BH-NS, etc…)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104FF5-20A6-4A80-BC6D-3C0416C08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75" y="2216911"/>
            <a:ext cx="3865027" cy="375598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D346A6B-CE57-4E11-88C4-46A8506E4490}"/>
              </a:ext>
            </a:extLst>
          </p:cNvPr>
          <p:cNvSpPr txBox="1"/>
          <p:nvPr/>
        </p:nvSpPr>
        <p:spPr>
          <a:xfrm>
            <a:off x="7895585" y="1399548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Kilonova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of GW 170817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E2F86CB-A02C-47A8-936F-37BC3CD7A3DE}"/>
              </a:ext>
            </a:extLst>
          </p:cNvPr>
          <p:cNvSpPr txBox="1"/>
          <p:nvPr/>
        </p:nvSpPr>
        <p:spPr>
          <a:xfrm>
            <a:off x="7833418" y="5372730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Cowperthwaite</a:t>
            </a:r>
            <a:r>
              <a:rPr lang="fr-FR" sz="1200" dirty="0"/>
              <a:t> et al. (2017)</a:t>
            </a:r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A21FAE48-2B9D-4339-8E17-6C8286091521}"/>
              </a:ext>
            </a:extLst>
          </p:cNvPr>
          <p:cNvSpPr/>
          <p:nvPr/>
        </p:nvSpPr>
        <p:spPr>
          <a:xfrm rot="10800000">
            <a:off x="7160813" y="2278993"/>
            <a:ext cx="301841" cy="1200593"/>
          </a:xfrm>
          <a:prstGeom prst="rightBrace">
            <a:avLst>
              <a:gd name="adj1" fmla="val 70098"/>
              <a:gd name="adj2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C10FA2D1-6E43-46FE-A7B0-C1E19D9DFB4C}"/>
              </a:ext>
            </a:extLst>
          </p:cNvPr>
          <p:cNvSpPr/>
          <p:nvPr/>
        </p:nvSpPr>
        <p:spPr>
          <a:xfrm rot="10800000">
            <a:off x="7155048" y="3618620"/>
            <a:ext cx="301841" cy="1954288"/>
          </a:xfrm>
          <a:prstGeom prst="rightBrace">
            <a:avLst>
              <a:gd name="adj1" fmla="val 7009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52F4D95-7CA6-41B7-9CE9-8D786279D61B}"/>
              </a:ext>
            </a:extLst>
          </p:cNvPr>
          <p:cNvSpPr txBox="1"/>
          <p:nvPr/>
        </p:nvSpPr>
        <p:spPr>
          <a:xfrm>
            <a:off x="5463899" y="4401207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Tel &gt;1m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681591-8730-4910-8E06-32011AEDFCF1}"/>
              </a:ext>
            </a:extLst>
          </p:cNvPr>
          <p:cNvSpPr txBox="1"/>
          <p:nvPr/>
        </p:nvSpPr>
        <p:spPr>
          <a:xfrm>
            <a:off x="10342484" y="2312215"/>
            <a:ext cx="10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 </a:t>
            </a:r>
            <a:r>
              <a:rPr lang="fr-FR" dirty="0" err="1"/>
              <a:t>Mpc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2CBEFD2-C3BF-4F84-BF61-F6BAEA621ED4}"/>
              </a:ext>
            </a:extLst>
          </p:cNvPr>
          <p:cNvSpPr txBox="1"/>
          <p:nvPr/>
        </p:nvSpPr>
        <p:spPr>
          <a:xfrm>
            <a:off x="2618913" y="2312215"/>
            <a:ext cx="184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&lt;D(z)&gt;  = 2.8 </a:t>
            </a:r>
            <a:r>
              <a:rPr lang="fr-FR" dirty="0" err="1"/>
              <a:t>Gpc</a:t>
            </a:r>
            <a:endParaRPr lang="fr-FR" dirty="0"/>
          </a:p>
          <a:p>
            <a:r>
              <a:rPr lang="fr-FR" dirty="0"/>
              <a:t>On-axis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98FA4A3-E766-48C9-8BA4-2A562E75333F}"/>
              </a:ext>
            </a:extLst>
          </p:cNvPr>
          <p:cNvSpPr txBox="1"/>
          <p:nvPr/>
        </p:nvSpPr>
        <p:spPr>
          <a:xfrm>
            <a:off x="8610600" y="1775967"/>
            <a:ext cx="2022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Delay &gt;~0.5 </a:t>
            </a:r>
            <a:r>
              <a:rPr lang="fr-FR" sz="1600" dirty="0" err="1"/>
              <a:t>days</a:t>
            </a:r>
            <a:endParaRPr lang="fr-FR" sz="16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2DB6E5-187E-43C5-BFA6-32DEAA3E3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8" y="4764333"/>
            <a:ext cx="1234704" cy="46301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601C8D9-E8CD-43DD-85AF-C2E11AA12339}"/>
              </a:ext>
            </a:extLst>
          </p:cNvPr>
          <p:cNvSpPr txBox="1"/>
          <p:nvPr/>
        </p:nvSpPr>
        <p:spPr>
          <a:xfrm>
            <a:off x="4496539" y="5883390"/>
            <a:ext cx="3182645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The sources are </a:t>
            </a:r>
            <a:r>
              <a:rPr lang="fr-FR" sz="2000" dirty="0" err="1">
                <a:solidFill>
                  <a:srgbClr val="0070C0"/>
                </a:solidFill>
              </a:rPr>
              <a:t>quite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faint</a:t>
            </a:r>
            <a:r>
              <a:rPr lang="fr-FR" sz="2000" dirty="0">
                <a:solidFill>
                  <a:srgbClr val="0070C0"/>
                </a:solidFill>
              </a:rPr>
              <a:t> !</a:t>
            </a:r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BFFC3BF9-C232-4493-9C71-B1468868AE02}"/>
              </a:ext>
            </a:extLst>
          </p:cNvPr>
          <p:cNvSpPr/>
          <p:nvPr/>
        </p:nvSpPr>
        <p:spPr>
          <a:xfrm rot="19622898">
            <a:off x="4652020" y="5501893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EDDC8EF-EEED-487B-B1CD-A9748D880EB6}"/>
              </a:ext>
            </a:extLst>
          </p:cNvPr>
          <p:cNvSpPr txBox="1"/>
          <p:nvPr/>
        </p:nvSpPr>
        <p:spPr>
          <a:xfrm>
            <a:off x="687858" y="5146593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Turpin et al. (</a:t>
            </a:r>
            <a:r>
              <a:rPr lang="fr-FR" sz="1200" dirty="0" err="1"/>
              <a:t>prep</a:t>
            </a:r>
            <a:r>
              <a:rPr lang="fr-F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959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Optimising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each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facility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perf.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23C36C8-A044-4802-B2D4-E829B5C14F1D}"/>
              </a:ext>
            </a:extLst>
          </p:cNvPr>
          <p:cNvCxnSpPr>
            <a:cxnSpLocks/>
          </p:cNvCxnSpPr>
          <p:nvPr/>
        </p:nvCxnSpPr>
        <p:spPr>
          <a:xfrm flipV="1">
            <a:off x="1245930" y="1813264"/>
            <a:ext cx="0" cy="4136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B52C887-22C9-408C-BC63-03D1BC84757D}"/>
              </a:ext>
            </a:extLst>
          </p:cNvPr>
          <p:cNvCxnSpPr>
            <a:cxnSpLocks/>
          </p:cNvCxnSpPr>
          <p:nvPr/>
        </p:nvCxnSpPr>
        <p:spPr>
          <a:xfrm flipV="1">
            <a:off x="1245930" y="5950259"/>
            <a:ext cx="92668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19453CE-5D50-4F24-9FEC-BA5061B2DB26}"/>
              </a:ext>
            </a:extLst>
          </p:cNvPr>
          <p:cNvSpPr txBox="1"/>
          <p:nvPr/>
        </p:nvSpPr>
        <p:spPr>
          <a:xfrm>
            <a:off x="10607806" y="5795381"/>
            <a:ext cx="168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Delay </a:t>
            </a:r>
            <a:r>
              <a:rPr lang="fr-FR" sz="1600" dirty="0" err="1"/>
              <a:t>since</a:t>
            </a:r>
            <a:r>
              <a:rPr lang="fr-FR" sz="1600" dirty="0"/>
              <a:t> the </a:t>
            </a:r>
          </a:p>
          <a:p>
            <a:r>
              <a:rPr lang="fr-FR" sz="1600" dirty="0"/>
              <a:t>GW trigger time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0D7A0F-CE69-4D68-91F3-B7B1AA38C685}"/>
              </a:ext>
            </a:extLst>
          </p:cNvPr>
          <p:cNvSpPr txBox="1"/>
          <p:nvPr/>
        </p:nvSpPr>
        <p:spPr>
          <a:xfrm>
            <a:off x="819986" y="1462543"/>
            <a:ext cx="158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FoV</a:t>
            </a:r>
            <a:endParaRPr lang="fr-FR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0498C5A-5CCD-4A7E-A4EB-F40EC3CD7E3A}"/>
              </a:ext>
            </a:extLst>
          </p:cNvPr>
          <p:cNvCxnSpPr>
            <a:cxnSpLocks/>
          </p:cNvCxnSpPr>
          <p:nvPr/>
        </p:nvCxnSpPr>
        <p:spPr>
          <a:xfrm>
            <a:off x="1107216" y="2423604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A78A0F7-2BCE-45CF-946C-92854454F8FE}"/>
              </a:ext>
            </a:extLst>
          </p:cNvPr>
          <p:cNvCxnSpPr>
            <a:cxnSpLocks/>
          </p:cNvCxnSpPr>
          <p:nvPr/>
        </p:nvCxnSpPr>
        <p:spPr>
          <a:xfrm>
            <a:off x="1107216" y="3437878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C37B0DF-E1E6-4ED2-8190-D9EEFDE9322F}"/>
              </a:ext>
            </a:extLst>
          </p:cNvPr>
          <p:cNvCxnSpPr>
            <a:cxnSpLocks/>
          </p:cNvCxnSpPr>
          <p:nvPr/>
        </p:nvCxnSpPr>
        <p:spPr>
          <a:xfrm>
            <a:off x="1107216" y="4495800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5902A7C-5308-47E4-B65E-CE01FFD616CD}"/>
              </a:ext>
            </a:extLst>
          </p:cNvPr>
          <p:cNvCxnSpPr>
            <a:cxnSpLocks/>
          </p:cNvCxnSpPr>
          <p:nvPr/>
        </p:nvCxnSpPr>
        <p:spPr>
          <a:xfrm>
            <a:off x="1107216" y="5535967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200A58C-C097-47DF-B576-C124981DE439}"/>
              </a:ext>
            </a:extLst>
          </p:cNvPr>
          <p:cNvSpPr/>
          <p:nvPr/>
        </p:nvSpPr>
        <p:spPr>
          <a:xfrm>
            <a:off x="1384643" y="1535164"/>
            <a:ext cx="2696371" cy="9317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771E02E-D7F6-465A-9402-4C1E70792A85}"/>
              </a:ext>
            </a:extLst>
          </p:cNvPr>
          <p:cNvSpPr/>
          <p:nvPr/>
        </p:nvSpPr>
        <p:spPr>
          <a:xfrm>
            <a:off x="1913050" y="2568255"/>
            <a:ext cx="3310288" cy="8102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88BA5EB-59EC-4D18-9E0D-4AD74BA470DE}"/>
              </a:ext>
            </a:extLst>
          </p:cNvPr>
          <p:cNvSpPr/>
          <p:nvPr/>
        </p:nvSpPr>
        <p:spPr>
          <a:xfrm>
            <a:off x="3108141" y="3205845"/>
            <a:ext cx="4309711" cy="56811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FD8D20A-D61D-4F8C-BB9B-503C59A3308C}"/>
              </a:ext>
            </a:extLst>
          </p:cNvPr>
          <p:cNvSpPr/>
          <p:nvPr/>
        </p:nvSpPr>
        <p:spPr>
          <a:xfrm>
            <a:off x="6227562" y="5535291"/>
            <a:ext cx="4423890" cy="32411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CB7611B-A34D-4C2A-B7EB-94201917EDC3}"/>
              </a:ext>
            </a:extLst>
          </p:cNvPr>
          <p:cNvCxnSpPr>
            <a:cxnSpLocks/>
          </p:cNvCxnSpPr>
          <p:nvPr/>
        </p:nvCxnSpPr>
        <p:spPr>
          <a:xfrm>
            <a:off x="1696841" y="5818943"/>
            <a:ext cx="0" cy="26263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1F2DED6-2798-4008-BFB4-7795D39786A3}"/>
              </a:ext>
            </a:extLst>
          </p:cNvPr>
          <p:cNvCxnSpPr>
            <a:cxnSpLocks/>
          </p:cNvCxnSpPr>
          <p:nvPr/>
        </p:nvCxnSpPr>
        <p:spPr>
          <a:xfrm>
            <a:off x="3266650" y="5825138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9595FF2-6178-4609-9FA4-B384A900C1FB}"/>
              </a:ext>
            </a:extLst>
          </p:cNvPr>
          <p:cNvCxnSpPr>
            <a:cxnSpLocks/>
          </p:cNvCxnSpPr>
          <p:nvPr/>
        </p:nvCxnSpPr>
        <p:spPr>
          <a:xfrm>
            <a:off x="4941254" y="5815014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0FAD026-4D4A-4EAC-BC5E-1351015EEC8B}"/>
              </a:ext>
            </a:extLst>
          </p:cNvPr>
          <p:cNvCxnSpPr>
            <a:cxnSpLocks/>
          </p:cNvCxnSpPr>
          <p:nvPr/>
        </p:nvCxnSpPr>
        <p:spPr>
          <a:xfrm>
            <a:off x="6807045" y="5841762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A6D645E-4EE1-4019-994F-89F1EE7739D1}"/>
              </a:ext>
            </a:extLst>
          </p:cNvPr>
          <p:cNvCxnSpPr>
            <a:cxnSpLocks/>
          </p:cNvCxnSpPr>
          <p:nvPr/>
        </p:nvCxnSpPr>
        <p:spPr>
          <a:xfrm>
            <a:off x="8521915" y="5859403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AB32F9A4-FC83-4FBA-B151-EE4D06E0A3BC}"/>
              </a:ext>
            </a:extLst>
          </p:cNvPr>
          <p:cNvSpPr txBox="1"/>
          <p:nvPr/>
        </p:nvSpPr>
        <p:spPr>
          <a:xfrm>
            <a:off x="460813" y="2254748"/>
            <a:ext cx="64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&gt;10°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5EFA8D8-428D-444C-9112-4217D177C7DA}"/>
              </a:ext>
            </a:extLst>
          </p:cNvPr>
          <p:cNvSpPr txBox="1"/>
          <p:nvPr/>
        </p:nvSpPr>
        <p:spPr>
          <a:xfrm>
            <a:off x="595540" y="3227222"/>
            <a:ext cx="56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&gt;1°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2D1859A-B7A1-4116-AD27-1080F808BF7F}"/>
              </a:ext>
            </a:extLst>
          </p:cNvPr>
          <p:cNvSpPr txBox="1"/>
          <p:nvPr/>
        </p:nvSpPr>
        <p:spPr>
          <a:xfrm>
            <a:off x="595540" y="4293379"/>
            <a:ext cx="62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&gt;30’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327E4CF-3573-4CD6-99BE-D6ACC4E2920B}"/>
              </a:ext>
            </a:extLst>
          </p:cNvPr>
          <p:cNvSpPr txBox="1"/>
          <p:nvPr/>
        </p:nvSpPr>
        <p:spPr>
          <a:xfrm>
            <a:off x="578811" y="5372170"/>
            <a:ext cx="64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&gt;10’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18A36F7-B296-49F7-B279-F1874CEE450B}"/>
              </a:ext>
            </a:extLst>
          </p:cNvPr>
          <p:cNvSpPr txBox="1"/>
          <p:nvPr/>
        </p:nvSpPr>
        <p:spPr>
          <a:xfrm>
            <a:off x="1117898" y="6035573"/>
            <a:ext cx="130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few 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6CF3431-3510-43D1-925B-A31E633CB684}"/>
              </a:ext>
            </a:extLst>
          </p:cNvPr>
          <p:cNvSpPr txBox="1"/>
          <p:nvPr/>
        </p:nvSpPr>
        <p:spPr>
          <a:xfrm>
            <a:off x="2703253" y="6035573"/>
            <a:ext cx="130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secs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4585597-4F64-4A66-A17B-D7E53FB85AD9}"/>
              </a:ext>
            </a:extLst>
          </p:cNvPr>
          <p:cNvSpPr txBox="1"/>
          <p:nvPr/>
        </p:nvSpPr>
        <p:spPr>
          <a:xfrm>
            <a:off x="4290054" y="6032218"/>
            <a:ext cx="158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min/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FFA1B50-79B5-454E-92D6-73020D404473}"/>
              </a:ext>
            </a:extLst>
          </p:cNvPr>
          <p:cNvSpPr txBox="1"/>
          <p:nvPr/>
        </p:nvSpPr>
        <p:spPr>
          <a:xfrm>
            <a:off x="6227562" y="6041008"/>
            <a:ext cx="170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 10 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47B0B06-0AA1-4DAD-8F8E-E4736DFC8D8F}"/>
              </a:ext>
            </a:extLst>
          </p:cNvPr>
          <p:cNvSpPr txBox="1"/>
          <p:nvPr/>
        </p:nvSpPr>
        <p:spPr>
          <a:xfrm>
            <a:off x="7936733" y="6041008"/>
            <a:ext cx="170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 </a:t>
            </a:r>
            <a:r>
              <a:rPr lang="fr-FR" dirty="0" err="1"/>
              <a:t>days</a:t>
            </a:r>
            <a:endParaRPr lang="fr-FR" dirty="0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99F716DB-1AB2-4DAE-85A8-B18E8DD84DEA}"/>
              </a:ext>
            </a:extLst>
          </p:cNvPr>
          <p:cNvSpPr/>
          <p:nvPr/>
        </p:nvSpPr>
        <p:spPr>
          <a:xfrm>
            <a:off x="4290791" y="4742617"/>
            <a:ext cx="4554235" cy="73211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E8E4C97-44C7-45B6-BD69-CFEB89729504}"/>
              </a:ext>
            </a:extLst>
          </p:cNvPr>
          <p:cNvSpPr txBox="1"/>
          <p:nvPr/>
        </p:nvSpPr>
        <p:spPr>
          <a:xfrm>
            <a:off x="2256289" y="1822517"/>
            <a:ext cx="1259394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GWAC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D606401-D87E-4910-B40E-FE91F87E2957}"/>
              </a:ext>
            </a:extLst>
          </p:cNvPr>
          <p:cNvSpPr txBox="1"/>
          <p:nvPr/>
        </p:nvSpPr>
        <p:spPr>
          <a:xfrm>
            <a:off x="2579735" y="2814273"/>
            <a:ext cx="187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TAROT/MASTER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7918278-487E-4F07-AEE8-509CDB434F91}"/>
              </a:ext>
            </a:extLst>
          </p:cNvPr>
          <p:cNvSpPr txBox="1"/>
          <p:nvPr/>
        </p:nvSpPr>
        <p:spPr>
          <a:xfrm>
            <a:off x="4594694" y="3313935"/>
            <a:ext cx="750510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C-GFT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A7D769EF-2683-440E-BC17-A004029483B0}"/>
              </a:ext>
            </a:extLst>
          </p:cNvPr>
          <p:cNvSpPr/>
          <p:nvPr/>
        </p:nvSpPr>
        <p:spPr>
          <a:xfrm>
            <a:off x="3156702" y="3954192"/>
            <a:ext cx="4309720" cy="56811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263C01A-CB26-421C-8CBD-E724C37C0AB3}"/>
              </a:ext>
            </a:extLst>
          </p:cNvPr>
          <p:cNvSpPr txBox="1"/>
          <p:nvPr/>
        </p:nvSpPr>
        <p:spPr>
          <a:xfrm>
            <a:off x="5211555" y="4062282"/>
            <a:ext cx="115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m  class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78C25CC-7012-449F-ABB5-F1A06EC253C9}"/>
              </a:ext>
            </a:extLst>
          </p:cNvPr>
          <p:cNvSpPr txBox="1"/>
          <p:nvPr/>
        </p:nvSpPr>
        <p:spPr>
          <a:xfrm>
            <a:off x="5914206" y="4935657"/>
            <a:ext cx="187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2-3 m  class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D9F46E3-C83F-4B60-86BE-11120BE13E95}"/>
              </a:ext>
            </a:extLst>
          </p:cNvPr>
          <p:cNvSpPr txBox="1"/>
          <p:nvPr/>
        </p:nvSpPr>
        <p:spPr>
          <a:xfrm>
            <a:off x="6615858" y="5524810"/>
            <a:ext cx="396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VLT, Keck, Gemini, GTC, etc.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49706B2-9BE3-4066-882F-905F5E24D92C}"/>
              </a:ext>
            </a:extLst>
          </p:cNvPr>
          <p:cNvSpPr txBox="1"/>
          <p:nvPr/>
        </p:nvSpPr>
        <p:spPr>
          <a:xfrm>
            <a:off x="3108142" y="2146129"/>
            <a:ext cx="103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16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5013335-5D9E-46D6-ACDB-00F18AD87D66}"/>
              </a:ext>
            </a:extLst>
          </p:cNvPr>
          <p:cNvSpPr txBox="1"/>
          <p:nvPr/>
        </p:nvSpPr>
        <p:spPr>
          <a:xfrm>
            <a:off x="3910295" y="2517718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17-18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76D3E94-35E4-4C3C-8F43-C751859802F6}"/>
              </a:ext>
            </a:extLst>
          </p:cNvPr>
          <p:cNvSpPr txBox="1"/>
          <p:nvPr/>
        </p:nvSpPr>
        <p:spPr>
          <a:xfrm>
            <a:off x="6103890" y="3465106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20-21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98D0FB9-0380-4072-B026-5D4E2B861721}"/>
              </a:ext>
            </a:extLst>
          </p:cNvPr>
          <p:cNvSpPr txBox="1"/>
          <p:nvPr/>
        </p:nvSpPr>
        <p:spPr>
          <a:xfrm>
            <a:off x="6221967" y="4186499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19-21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773AFF7-7B03-4FAC-A982-9EE2571A959D}"/>
              </a:ext>
            </a:extLst>
          </p:cNvPr>
          <p:cNvSpPr txBox="1"/>
          <p:nvPr/>
        </p:nvSpPr>
        <p:spPr>
          <a:xfrm>
            <a:off x="7533497" y="5126409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22-24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08A8B0A-C7F7-4478-8268-62A10B06B242}"/>
              </a:ext>
            </a:extLst>
          </p:cNvPr>
          <p:cNvSpPr txBox="1"/>
          <p:nvPr/>
        </p:nvSpPr>
        <p:spPr>
          <a:xfrm>
            <a:off x="9679783" y="5526910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&gt; 24</a:t>
            </a:r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4D591A01-7A0B-4F83-AD6C-41BFF81887A7}"/>
              </a:ext>
            </a:extLst>
          </p:cNvPr>
          <p:cNvSpPr/>
          <p:nvPr/>
        </p:nvSpPr>
        <p:spPr>
          <a:xfrm>
            <a:off x="10475028" y="1619350"/>
            <a:ext cx="368030" cy="202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CCAF4DC2-7B4F-445B-B0D2-D64F75340384}"/>
              </a:ext>
            </a:extLst>
          </p:cNvPr>
          <p:cNvSpPr/>
          <p:nvPr/>
        </p:nvSpPr>
        <p:spPr>
          <a:xfrm>
            <a:off x="10475029" y="1818472"/>
            <a:ext cx="354257" cy="2232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FCD939B1-58EA-4129-9A75-170C54FCC379}"/>
              </a:ext>
            </a:extLst>
          </p:cNvPr>
          <p:cNvSpPr/>
          <p:nvPr/>
        </p:nvSpPr>
        <p:spPr>
          <a:xfrm>
            <a:off x="10475028" y="2034512"/>
            <a:ext cx="354257" cy="22323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DDA3C9C2-EEAA-4A48-8F33-5860B1AB4AB8}"/>
              </a:ext>
            </a:extLst>
          </p:cNvPr>
          <p:cNvSpPr/>
          <p:nvPr/>
        </p:nvSpPr>
        <p:spPr>
          <a:xfrm>
            <a:off x="10475028" y="2252188"/>
            <a:ext cx="354257" cy="22323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CCA3B621-DE14-4967-8B4E-6BFB9810A938}"/>
              </a:ext>
            </a:extLst>
          </p:cNvPr>
          <p:cNvSpPr/>
          <p:nvPr/>
        </p:nvSpPr>
        <p:spPr>
          <a:xfrm>
            <a:off x="10484170" y="2479151"/>
            <a:ext cx="354257" cy="22323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EBD7C928-41B6-48B3-A37C-2D3D93920C45}"/>
              </a:ext>
            </a:extLst>
          </p:cNvPr>
          <p:cNvSpPr/>
          <p:nvPr/>
        </p:nvSpPr>
        <p:spPr>
          <a:xfrm>
            <a:off x="10484170" y="2698339"/>
            <a:ext cx="354257" cy="223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0C62A52-04A8-4E30-83E8-0A5B15A3C3E3}"/>
              </a:ext>
            </a:extLst>
          </p:cNvPr>
          <p:cNvSpPr txBox="1"/>
          <p:nvPr/>
        </p:nvSpPr>
        <p:spPr>
          <a:xfrm>
            <a:off x="9705530" y="2932376"/>
            <a:ext cx="189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Deepness</a:t>
            </a:r>
            <a:r>
              <a:rPr lang="fr-FR" sz="1400" dirty="0"/>
              <a:t> of the </a:t>
            </a:r>
            <a:r>
              <a:rPr lang="fr-FR" sz="1400" dirty="0" err="1"/>
              <a:t>photometry</a:t>
            </a:r>
            <a:endParaRPr lang="fr-FR" sz="14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D0DCD1D-8978-4FB4-97AF-0FF56CCB3D39}"/>
              </a:ext>
            </a:extLst>
          </p:cNvPr>
          <p:cNvSpPr txBox="1"/>
          <p:nvPr/>
        </p:nvSpPr>
        <p:spPr>
          <a:xfrm>
            <a:off x="10975590" y="1453185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3D45C24-0867-4F41-A608-B2CDE15B7295}"/>
              </a:ext>
            </a:extLst>
          </p:cNvPr>
          <p:cNvSpPr txBox="1"/>
          <p:nvPr/>
        </p:nvSpPr>
        <p:spPr>
          <a:xfrm>
            <a:off x="10975590" y="2674706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5035D1C4-FEC7-4FC1-AEEF-2F5D180E8AB9}"/>
              </a:ext>
            </a:extLst>
          </p:cNvPr>
          <p:cNvCxnSpPr>
            <a:cxnSpLocks/>
          </p:cNvCxnSpPr>
          <p:nvPr/>
        </p:nvCxnSpPr>
        <p:spPr>
          <a:xfrm>
            <a:off x="11103798" y="1813264"/>
            <a:ext cx="0" cy="85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008E2801-B873-4BD6-87A8-1B96157CECBA}"/>
              </a:ext>
            </a:extLst>
          </p:cNvPr>
          <p:cNvSpPr txBox="1"/>
          <p:nvPr/>
        </p:nvSpPr>
        <p:spPr>
          <a:xfrm rot="2100478">
            <a:off x="8381844" y="4524847"/>
            <a:ext cx="32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WAITING </a:t>
            </a:r>
            <a:r>
              <a:rPr lang="fr-FR" sz="1400" dirty="0" err="1"/>
              <a:t>ToO</a:t>
            </a:r>
            <a:r>
              <a:rPr lang="fr-FR" sz="1400" dirty="0"/>
              <a:t> »</a:t>
            </a:r>
          </a:p>
          <a:p>
            <a:pPr algn="ctr"/>
            <a:r>
              <a:rPr lang="fr-FR" sz="1400" dirty="0"/>
              <a:t>Good </a:t>
            </a:r>
            <a:r>
              <a:rPr lang="fr-FR" sz="1400" dirty="0" err="1"/>
              <a:t>loc</a:t>
            </a:r>
            <a:r>
              <a:rPr lang="fr-FR" sz="1400" dirty="0"/>
              <a:t> </a:t>
            </a:r>
            <a:r>
              <a:rPr lang="fr-FR" sz="1400" dirty="0" err="1"/>
              <a:t>required</a:t>
            </a:r>
            <a:r>
              <a:rPr lang="fr-FR" sz="1400" dirty="0"/>
              <a:t> / </a:t>
            </a:r>
            <a:r>
              <a:rPr lang="fr-FR" sz="1400" dirty="0" err="1"/>
              <a:t>already</a:t>
            </a:r>
            <a:r>
              <a:rPr lang="fr-FR" sz="1400" dirty="0"/>
              <a:t> a </a:t>
            </a:r>
            <a:r>
              <a:rPr lang="fr-FR" sz="1400" dirty="0" err="1"/>
              <a:t>detection</a:t>
            </a:r>
            <a:endParaRPr lang="fr-FR" sz="1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49F998D5-1CF6-4E7B-9E24-6227A0CCBDA3}"/>
              </a:ext>
            </a:extLst>
          </p:cNvPr>
          <p:cNvSpPr txBox="1"/>
          <p:nvPr/>
        </p:nvSpPr>
        <p:spPr>
          <a:xfrm rot="2095676">
            <a:off x="4420851" y="1574756"/>
            <a:ext cx="2632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PROMPT SCAN » </a:t>
            </a:r>
            <a:r>
              <a:rPr lang="fr-FR" sz="1400" dirty="0" err="1"/>
              <a:t>search</a:t>
            </a:r>
            <a:endParaRPr lang="fr-FR" sz="1400" dirty="0"/>
          </a:p>
          <a:p>
            <a:pPr algn="ctr"/>
            <a:r>
              <a:rPr lang="fr-FR" sz="1400" dirty="0"/>
              <a:t>Bright </a:t>
            </a:r>
            <a:r>
              <a:rPr lang="fr-FR" sz="1400" dirty="0" err="1"/>
              <a:t>event</a:t>
            </a:r>
            <a:r>
              <a:rPr lang="fr-FR" sz="1400" dirty="0"/>
              <a:t> </a:t>
            </a:r>
            <a:r>
              <a:rPr lang="fr-FR" sz="1400" dirty="0" err="1"/>
              <a:t>required</a:t>
            </a:r>
            <a:r>
              <a:rPr lang="fr-FR" sz="1400" dirty="0"/>
              <a:t> for a </a:t>
            </a:r>
            <a:r>
              <a:rPr lang="fr-FR" sz="1400" dirty="0" err="1"/>
              <a:t>detection</a:t>
            </a:r>
            <a:endParaRPr lang="fr-FR" sz="1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65D558D-13E3-413F-9331-F7D5684725D2}"/>
              </a:ext>
            </a:extLst>
          </p:cNvPr>
          <p:cNvSpPr txBox="1"/>
          <p:nvPr/>
        </p:nvSpPr>
        <p:spPr>
          <a:xfrm rot="2095676">
            <a:off x="6568164" y="2703838"/>
            <a:ext cx="2843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PROMPT TARGET » </a:t>
            </a:r>
            <a:r>
              <a:rPr lang="fr-FR" sz="1400" dirty="0" err="1"/>
              <a:t>optimised</a:t>
            </a:r>
            <a:r>
              <a:rPr lang="fr-FR" sz="1400" dirty="0"/>
              <a:t> </a:t>
            </a:r>
            <a:r>
              <a:rPr lang="fr-FR" sz="1400" dirty="0" err="1"/>
              <a:t>search</a:t>
            </a:r>
            <a:r>
              <a:rPr lang="fr-FR" sz="1400" dirty="0"/>
              <a:t> in a </a:t>
            </a:r>
            <a:r>
              <a:rPr lang="fr-FR" sz="1400" dirty="0" err="1"/>
              <a:t>list</a:t>
            </a:r>
            <a:r>
              <a:rPr lang="fr-FR" sz="1400" dirty="0"/>
              <a:t> of galaxies + </a:t>
            </a:r>
            <a:r>
              <a:rPr lang="fr-FR" sz="1400" dirty="0" err="1"/>
              <a:t>specific</a:t>
            </a:r>
            <a:r>
              <a:rPr lang="fr-FR" sz="1400" dirty="0"/>
              <a:t> </a:t>
            </a:r>
            <a:r>
              <a:rPr lang="fr-FR" sz="1400" dirty="0" err="1"/>
              <a:t>targets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scan </a:t>
            </a:r>
            <a:r>
              <a:rPr lang="fr-FR" sz="1400" dirty="0" err="1"/>
              <a:t>search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8259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Classification of the EM candidates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E5F111-7152-4F88-A3B6-2E391387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SVOM Scientific Workshop --- Disentangling the merging universe with SVOM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34193-1E85-4E92-9E0C-6CD894D0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63F289-9205-4C36-A110-6F4FA8F2F717}"/>
              </a:ext>
            </a:extLst>
          </p:cNvPr>
          <p:cNvSpPr txBox="1"/>
          <p:nvPr/>
        </p:nvSpPr>
        <p:spPr>
          <a:xfrm>
            <a:off x="1659385" y="1821334"/>
            <a:ext cx="2379215" cy="67710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Large </a:t>
            </a:r>
            <a:r>
              <a:rPr lang="fr-FR" sz="2400" dirty="0" err="1"/>
              <a:t>Error</a:t>
            </a:r>
            <a:r>
              <a:rPr lang="fr-FR" sz="2400" dirty="0"/>
              <a:t> boxes</a:t>
            </a:r>
          </a:p>
          <a:p>
            <a:pPr algn="ctr"/>
            <a:r>
              <a:rPr lang="fr-FR" sz="1400" dirty="0"/>
              <a:t>~100 deg² (for O3)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7511A0-C647-4C70-B984-875B610DB15C}"/>
              </a:ext>
            </a:extLst>
          </p:cNvPr>
          <p:cNvSpPr txBox="1"/>
          <p:nvPr/>
        </p:nvSpPr>
        <p:spPr>
          <a:xfrm>
            <a:off x="8269536" y="1821363"/>
            <a:ext cx="2743200" cy="67710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Large </a:t>
            </a:r>
            <a:r>
              <a:rPr lang="fr-FR" sz="2400" dirty="0" err="1"/>
              <a:t>telescope</a:t>
            </a:r>
            <a:r>
              <a:rPr lang="fr-FR" sz="2400" dirty="0"/>
              <a:t> </a:t>
            </a:r>
            <a:r>
              <a:rPr lang="fr-FR" sz="2400" dirty="0" err="1"/>
              <a:t>FoV</a:t>
            </a:r>
            <a:endParaRPr lang="fr-FR" sz="2400" dirty="0"/>
          </a:p>
          <a:p>
            <a:pPr algn="ctr"/>
            <a:r>
              <a:rPr lang="fr-FR" sz="1400" dirty="0"/>
              <a:t>&gt;&gt;10deg²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79EEA3-D43A-4213-AF3E-FB57AFA8A97F}"/>
              </a:ext>
            </a:extLst>
          </p:cNvPr>
          <p:cNvSpPr txBox="1"/>
          <p:nvPr/>
        </p:nvSpPr>
        <p:spPr>
          <a:xfrm>
            <a:off x="4759909" y="2787589"/>
            <a:ext cx="2672179" cy="92333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unrelated</a:t>
            </a:r>
            <a:r>
              <a:rPr lang="fr-FR" dirty="0"/>
              <a:t> transients</a:t>
            </a:r>
          </a:p>
          <a:p>
            <a:pPr algn="ctr"/>
            <a:r>
              <a:rPr lang="fr-FR" dirty="0"/>
              <a:t>+</a:t>
            </a:r>
          </a:p>
          <a:p>
            <a:pPr algn="ctr"/>
            <a:r>
              <a:rPr lang="fr-FR" dirty="0" err="1"/>
              <a:t>Many</a:t>
            </a:r>
            <a:r>
              <a:rPr lang="fr-FR" dirty="0"/>
              <a:t> fake transients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FBC7C0-75B5-476B-B5AF-39D02085D267}"/>
              </a:ext>
            </a:extLst>
          </p:cNvPr>
          <p:cNvSpPr txBox="1"/>
          <p:nvPr/>
        </p:nvSpPr>
        <p:spPr>
          <a:xfrm>
            <a:off x="2287478" y="5008684"/>
            <a:ext cx="7617040" cy="10464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accent1"/>
                </a:solidFill>
              </a:rPr>
              <a:t>Powerful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tools</a:t>
            </a:r>
            <a:r>
              <a:rPr lang="fr-FR" sz="2400" dirty="0">
                <a:solidFill>
                  <a:schemeClr val="accent1"/>
                </a:solidFill>
              </a:rPr>
              <a:t> to </a:t>
            </a:r>
            <a:r>
              <a:rPr lang="fr-FR" sz="2400" dirty="0" err="1">
                <a:solidFill>
                  <a:schemeClr val="accent1"/>
                </a:solidFill>
              </a:rPr>
              <a:t>quickly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classified</a:t>
            </a:r>
            <a:r>
              <a:rPr lang="fr-FR" sz="2400" dirty="0">
                <a:solidFill>
                  <a:schemeClr val="accent1"/>
                </a:solidFill>
              </a:rPr>
              <a:t> the transients and </a:t>
            </a:r>
            <a:r>
              <a:rPr lang="fr-FR" sz="2400" dirty="0" err="1">
                <a:solidFill>
                  <a:schemeClr val="accent1"/>
                </a:solidFill>
              </a:rPr>
              <a:t>identify</a:t>
            </a:r>
            <a:r>
              <a:rPr lang="fr-FR" sz="2400" dirty="0">
                <a:solidFill>
                  <a:schemeClr val="accent1"/>
                </a:solidFill>
              </a:rPr>
              <a:t> the good one</a:t>
            </a:r>
          </a:p>
          <a:p>
            <a:pPr algn="ctr"/>
            <a:r>
              <a:rPr lang="fr-FR" sz="1400" dirty="0">
                <a:solidFill>
                  <a:schemeClr val="accent1"/>
                </a:solidFill>
              </a:rPr>
              <a:t>Auto-</a:t>
            </a:r>
            <a:r>
              <a:rPr lang="fr-FR" sz="1400" dirty="0" err="1">
                <a:solidFill>
                  <a:schemeClr val="accent1"/>
                </a:solidFill>
              </a:rPr>
              <a:t>vetting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dirty="0" err="1">
                <a:solidFill>
                  <a:schemeClr val="accent1"/>
                </a:solidFill>
              </a:rPr>
              <a:t>Deep</a:t>
            </a:r>
            <a:r>
              <a:rPr lang="fr-FR" sz="1400" dirty="0">
                <a:solidFill>
                  <a:schemeClr val="accent1"/>
                </a:solidFill>
              </a:rPr>
              <a:t> Machine Learning, </a:t>
            </a:r>
            <a:r>
              <a:rPr lang="fr-FR" sz="1400" dirty="0" err="1">
                <a:solidFill>
                  <a:schemeClr val="accent1"/>
                </a:solidFill>
              </a:rPr>
              <a:t>Likelihood</a:t>
            </a:r>
            <a:r>
              <a:rPr lang="fr-FR" sz="1400" dirty="0">
                <a:solidFill>
                  <a:schemeClr val="accent1"/>
                </a:solidFill>
              </a:rPr>
              <a:t> algo, </a:t>
            </a:r>
            <a:r>
              <a:rPr lang="fr-FR" sz="1400" dirty="0" err="1">
                <a:solidFill>
                  <a:schemeClr val="accent1"/>
                </a:solidFill>
              </a:rPr>
              <a:t>automatised</a:t>
            </a:r>
            <a:r>
              <a:rPr lang="fr-FR" sz="1400" dirty="0">
                <a:solidFill>
                  <a:schemeClr val="accent1"/>
                </a:solidFill>
              </a:rPr>
              <a:t> image </a:t>
            </a:r>
            <a:r>
              <a:rPr lang="fr-FR" sz="1400" dirty="0" err="1">
                <a:solidFill>
                  <a:schemeClr val="accent1"/>
                </a:solidFill>
              </a:rPr>
              <a:t>subtraction</a:t>
            </a:r>
            <a:r>
              <a:rPr lang="fr-FR" sz="1400" dirty="0">
                <a:solidFill>
                  <a:schemeClr val="accent1"/>
                </a:solidFill>
              </a:rPr>
              <a:t>, etc.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DF12BF9-E39C-4BA5-A9B5-652EBDB9D3FA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2848993" y="2498442"/>
            <a:ext cx="3247006" cy="2891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C9C046F-26A6-4C4A-9E47-F090E6C59B2F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6095999" y="2498471"/>
            <a:ext cx="3545137" cy="2891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B1B980E-4527-401B-9BBB-47D6EF860218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6095998" y="3710919"/>
            <a:ext cx="1" cy="12977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C7AD14B8-EBFE-4C8B-BB1C-A9882865300B}"/>
              </a:ext>
            </a:extLst>
          </p:cNvPr>
          <p:cNvSpPr/>
          <p:nvPr/>
        </p:nvSpPr>
        <p:spPr>
          <a:xfrm rot="19622898">
            <a:off x="2067847" y="4608557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CC0763-426B-4FA5-B63C-ED2680AD441C}"/>
              </a:ext>
            </a:extLst>
          </p:cNvPr>
          <p:cNvSpPr txBox="1"/>
          <p:nvPr/>
        </p:nvSpPr>
        <p:spPr>
          <a:xfrm>
            <a:off x="2607695" y="4031473"/>
            <a:ext cx="7157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Big challenge of the </a:t>
            </a:r>
            <a:r>
              <a:rPr lang="fr-FR" sz="2000" dirty="0" err="1"/>
              <a:t>incoming</a:t>
            </a:r>
            <a:r>
              <a:rPr lang="fr-FR" sz="2000" dirty="0"/>
              <a:t> </a:t>
            </a:r>
            <a:r>
              <a:rPr lang="fr-FR" sz="2000" dirty="0" err="1"/>
              <a:t>years</a:t>
            </a:r>
            <a:r>
              <a:rPr lang="fr-FR" sz="2000" dirty="0"/>
              <a:t> for the time-</a:t>
            </a:r>
            <a:r>
              <a:rPr lang="fr-FR" sz="2000" dirty="0" err="1"/>
              <a:t>domain</a:t>
            </a:r>
            <a:r>
              <a:rPr lang="fr-FR" sz="2000" dirty="0"/>
              <a:t> </a:t>
            </a:r>
            <a:r>
              <a:rPr lang="fr-FR" sz="2000" dirty="0" err="1"/>
              <a:t>astronomy</a:t>
            </a:r>
            <a:endParaRPr lang="fr-FR" sz="2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927C2F-5335-43BE-84AE-3344E3CEDBCE}"/>
              </a:ext>
            </a:extLst>
          </p:cNvPr>
          <p:cNvSpPr txBox="1"/>
          <p:nvPr/>
        </p:nvSpPr>
        <p:spPr>
          <a:xfrm>
            <a:off x="1861557" y="1406603"/>
            <a:ext cx="264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Gravitational</a:t>
            </a:r>
            <a:r>
              <a:rPr lang="fr-FR" dirty="0"/>
              <a:t> </a:t>
            </a:r>
            <a:r>
              <a:rPr lang="fr-FR" dirty="0" err="1"/>
              <a:t>wave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8BFF633-7E7C-455C-AC00-6925D6D9E66D}"/>
              </a:ext>
            </a:extLst>
          </p:cNvPr>
          <p:cNvSpPr txBox="1"/>
          <p:nvPr/>
        </p:nvSpPr>
        <p:spPr>
          <a:xfrm>
            <a:off x="8708173" y="1408031"/>
            <a:ext cx="264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EM </a:t>
            </a:r>
            <a:r>
              <a:rPr lang="fr-FR" dirty="0" err="1"/>
              <a:t>astronomers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2191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2923</Words>
  <Application>Microsoft Office PowerPoint</Application>
  <PresentationFormat>Grand écran</PresentationFormat>
  <Paragraphs>559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4" baseType="lpstr">
      <vt:lpstr>Arial</vt:lpstr>
      <vt:lpstr>Arial Nova Light</vt:lpstr>
      <vt:lpstr>Bembo</vt:lpstr>
      <vt:lpstr>Bodoni MT</vt:lpstr>
      <vt:lpstr>Calibri</vt:lpstr>
      <vt:lpstr>Calibri Light</vt:lpstr>
      <vt:lpstr>Ebrima</vt:lpstr>
      <vt:lpstr>Forte</vt:lpstr>
      <vt:lpstr>Gabriola</vt:lpstr>
      <vt:lpstr>MV Boli</vt:lpstr>
      <vt:lpstr>Nyala</vt:lpstr>
      <vt:lpstr>Times New Roman</vt:lpstr>
      <vt:lpstr>Thème Office</vt:lpstr>
      <vt:lpstr>GRANDMA</vt:lpstr>
      <vt:lpstr>OUTLINES</vt:lpstr>
      <vt:lpstr>Présentation PowerPoint</vt:lpstr>
      <vt:lpstr>The EM follow-up of GW events                                  Large error boxes</vt:lpstr>
      <vt:lpstr>The EM follow-up of GW events                                  Large error boxes</vt:lpstr>
      <vt:lpstr>The EM follow-up of GW events                                      Fast response</vt:lpstr>
      <vt:lpstr>The EM follow-up of GW events                                  Deep photometry</vt:lpstr>
      <vt:lpstr>The EM follow-up of GW events                     Optimising each facility perf.</vt:lpstr>
      <vt:lpstr>The EM follow-up of GW events               Classification of the EM candidates</vt:lpstr>
      <vt:lpstr>The EM follow-up of GW events                A need for a world wide network</vt:lpstr>
      <vt:lpstr>Présentation PowerPoint</vt:lpstr>
      <vt:lpstr>GRANDMA                                                                     The network</vt:lpstr>
      <vt:lpstr>GRANDMA                                                                Some Partners</vt:lpstr>
      <vt:lpstr>GRANDMA                                                      Science case &amp; motivations</vt:lpstr>
      <vt:lpstr>GRANDMA                                                        Individual performances</vt:lpstr>
      <vt:lpstr>GRANDMA                                                         Collective performances</vt:lpstr>
      <vt:lpstr>GRANDMA                                                         Observation strategy</vt:lpstr>
      <vt:lpstr>GRANDMA                                                                  Management</vt:lpstr>
      <vt:lpstr>GRANDMA                                                                  Management</vt:lpstr>
      <vt:lpstr>GRANDMA                                            Organisation of the observations</vt:lpstr>
      <vt:lpstr>GRANDMA                                                OT detection &amp; classification</vt:lpstr>
      <vt:lpstr>Présentation PowerPoint</vt:lpstr>
      <vt:lpstr>SGRB &amp; kilonova detection with GRANDMA                   short GRB afterglow</vt:lpstr>
      <vt:lpstr>SGRB &amp; kilonova detection                             The case of GW 170817 (40Mpc)</vt:lpstr>
      <vt:lpstr>SGRB &amp; kilonova detection                             The case of GW 170817 (Zadko)</vt:lpstr>
      <vt:lpstr>SGRB &amp; kilonova detection                                         and at larger distances…</vt:lpstr>
      <vt:lpstr>General Conclusions</vt:lpstr>
      <vt:lpstr>Back-up</vt:lpstr>
      <vt:lpstr>GRANDMA                                                        Individual performances</vt:lpstr>
      <vt:lpstr>GRANDMA                            Collective performances with external partners</vt:lpstr>
      <vt:lpstr>GRANDMA                                                                 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GAMMA/WOTAN</dc:title>
  <dc:creator>Damien Turpin</dc:creator>
  <cp:lastModifiedBy>Damien Turpin</cp:lastModifiedBy>
  <cp:revision>412</cp:revision>
  <dcterms:created xsi:type="dcterms:W3CDTF">2018-04-10T14:56:32Z</dcterms:created>
  <dcterms:modified xsi:type="dcterms:W3CDTF">2018-05-17T08:05:32Z</dcterms:modified>
</cp:coreProperties>
</file>