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5" r:id="rId2"/>
    <p:sldId id="776" r:id="rId3"/>
    <p:sldId id="783" r:id="rId4"/>
    <p:sldId id="794" r:id="rId5"/>
    <p:sldId id="795" r:id="rId6"/>
    <p:sldId id="764" r:id="rId7"/>
    <p:sldId id="787" r:id="rId8"/>
    <p:sldId id="788" r:id="rId9"/>
    <p:sldId id="789" r:id="rId10"/>
    <p:sldId id="790" r:id="rId11"/>
    <p:sldId id="721" r:id="rId12"/>
    <p:sldId id="798" r:id="rId13"/>
    <p:sldId id="760" r:id="rId14"/>
    <p:sldId id="796" r:id="rId15"/>
    <p:sldId id="797" r:id="rId16"/>
    <p:sldId id="765" r:id="rId17"/>
    <p:sldId id="793" r:id="rId18"/>
    <p:sldId id="791" r:id="rId19"/>
    <p:sldId id="792" r:id="rId20"/>
    <p:sldId id="746" r:id="rId21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6FF"/>
    <a:srgbClr val="00F600"/>
    <a:srgbClr val="FF0600"/>
    <a:srgbClr val="FFD906"/>
    <a:srgbClr val="66CCFF"/>
    <a:srgbClr val="FFAB04"/>
    <a:srgbClr val="0B0B2E"/>
    <a:srgbClr val="E8949F"/>
    <a:srgbClr val="E8E8E8"/>
    <a:srgbClr val="FFE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327" autoAdjust="0"/>
    <p:restoredTop sz="79288" autoAdjust="0"/>
  </p:normalViewPr>
  <p:slideViewPr>
    <p:cSldViewPr>
      <p:cViewPr>
        <p:scale>
          <a:sx n="80" d="100"/>
          <a:sy n="80" d="100"/>
        </p:scale>
        <p:origin x="14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A4A313-23F3-A34F-BE71-A4C66A99B34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3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flatTx/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flatTx/>
          </a:bodyPr>
          <a:lstStyle>
            <a:lvl1pPr algn="r">
              <a:defRPr sz="1200"/>
            </a:lvl1pPr>
          </a:lstStyle>
          <a:p>
            <a:fld id="{1F504B74-B61B-0846-9559-D53C0B543D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A69BD-67ED-144F-B53E-2FDC377944D4}" type="slidenum">
              <a:rPr lang="en-US"/>
              <a:pPr/>
              <a:t>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30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04B74-B61B-0846-9559-D53C0B543D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88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03DC-4364-244F-B342-18F9E2E66542}" type="slidenum">
              <a:rPr lang="en-GB"/>
              <a:pPr/>
              <a:t>15</a:t>
            </a:fld>
            <a:endParaRPr lang="en-GB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10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03DC-4364-244F-B342-18F9E2E66542}" type="slidenum">
              <a:rPr lang="en-GB"/>
              <a:pPr/>
              <a:t>17</a:t>
            </a:fld>
            <a:endParaRPr lang="en-GB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41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03DC-4364-244F-B342-18F9E2E66542}" type="slidenum">
              <a:rPr lang="en-GB"/>
              <a:pPr/>
              <a:t>18</a:t>
            </a:fld>
            <a:endParaRPr lang="en-GB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36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03DC-4364-244F-B342-18F9E2E66542}" type="slidenum">
              <a:rPr lang="en-GB"/>
              <a:pPr/>
              <a:t>19</a:t>
            </a:fld>
            <a:endParaRPr lang="en-GB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32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103289-CAFC-3E46-B98F-C1D495295248}" type="slidenum">
              <a:rPr lang="en-GB"/>
              <a:pPr/>
              <a:t>20</a:t>
            </a:fld>
            <a:endParaRPr lang="en-GB"/>
          </a:p>
        </p:txBody>
      </p:sp>
      <p:sp>
        <p:nvSpPr>
          <p:cNvPr id="158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04B74-B61B-0846-9559-D53C0B543DA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04B74-B61B-0846-9559-D53C0B543D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04B74-B61B-0846-9559-D53C0B543D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7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04B74-B61B-0846-9559-D53C0B543DA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24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03DC-4364-244F-B342-18F9E2E66542}" type="slidenum">
              <a:rPr lang="en-GB"/>
              <a:pPr/>
              <a:t>8</a:t>
            </a:fld>
            <a:endParaRPr lang="en-GB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4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8C33A-AB9E-8747-8426-CF281959F552}" type="slidenum">
              <a:rPr lang="en-US"/>
              <a:pPr/>
              <a:t>11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8C33A-AB9E-8747-8426-CF281959F552}" type="slidenum">
              <a:rPr lang="en-US"/>
              <a:pPr/>
              <a:t>12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2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03DC-4364-244F-B342-18F9E2E66542}" type="slidenum">
              <a:rPr lang="en-GB"/>
              <a:pPr/>
              <a:t>13</a:t>
            </a:fld>
            <a:endParaRPr lang="en-GB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7EB376-0A1D-1B4D-BC77-762C7251E45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A0BB81-1568-6C4F-B4DC-F403EA2E3B1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6896B3-9FFD-2947-937D-057667F2D59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C27C8DFE-B027-2F41-A6FC-907CF7038FA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">
              <a:schemeClr val="tx1"/>
            </a:gs>
            <a:gs pos="49000">
              <a:schemeClr val="tx2">
                <a:lumMod val="65000"/>
                <a:lumOff val="35000"/>
              </a:schemeClr>
            </a:gs>
            <a:gs pos="9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37ED9FA-82E0-894F-A163-092D13B490B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5A37F4-FB54-BF4A-848E-8ECF8BE9B26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E87A89-1A0C-7942-966F-5827BE9AA4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5741D4-B1F1-E040-BEF9-7C3BE4CFB6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AA0DEE-808E-4842-A882-618355B1D3A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D5944F-F4BB-564C-A9CB-8245DAF9DA1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7771AB-C29A-0549-B4E9-C13C5C32BE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52BFF9-852A-9949-ADED-3FF3031A199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1"/>
            </a:gs>
            <a:gs pos="49000">
              <a:schemeClr val="tx2">
                <a:lumMod val="65000"/>
                <a:lumOff val="35000"/>
              </a:schemeClr>
            </a:gs>
            <a:gs pos="9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E0E8F1D-4D45-EF4E-8B86-79E4CEC9813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randomBa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source=images&amp;cd=&amp;cad=rja&amp;uact=8&amp;ved=2ahUKEwjJpq-t04LbAhXJaxQKHVs7CLMQjRx6BAgBEAU&amp;url=https://wackojacko2011.wordpress.com/tag/image/&amp;psig=AOvVaw0F3JoC8RBBaQpQiwH_bDIa&amp;ust=1526299605715857" TargetMode="External"/><Relationship Id="rId4" Type="http://schemas.openxmlformats.org/officeDocument/2006/relationships/image" Target="../media/image25.jpeg"/><Relationship Id="rId5" Type="http://schemas.openxmlformats.org/officeDocument/2006/relationships/hyperlink" Target="https://www.google.com/url?sa=i&amp;source=images&amp;cd=&amp;ved=2ahUKEwji3Nzf04LbAhWD6xQKHQRSDE8QjRx6BAgBEAU&amp;url=https://depositphotos.com/73348871/stock-photo-old-plank-of-wood.html&amp;psig=AOvVaw2ReW_jFynRlFENZd3qgIzo&amp;ust=1526299707150792" TargetMode="External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jpg"/><Relationship Id="rId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tif"/><Relationship Id="rId6" Type="http://schemas.openxmlformats.org/officeDocument/2006/relationships/image" Target="../media/image30.tiff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1"/>
            </a:gs>
            <a:gs pos="49000">
              <a:schemeClr val="tx2">
                <a:lumMod val="65000"/>
                <a:lumOff val="35000"/>
              </a:schemeClr>
            </a:gs>
            <a:gs pos="9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WordArt 2"/>
          <p:cNvSpPr>
            <a:spLocks noChangeArrowheads="1" noChangeShapeType="1" noTextEdit="1"/>
          </p:cNvSpPr>
          <p:nvPr/>
        </p:nvSpPr>
        <p:spPr bwMode="auto">
          <a:xfrm>
            <a:off x="3059832" y="5517232"/>
            <a:ext cx="3204356" cy="9555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kern="10" dirty="0">
                <a:ln w="9525">
                  <a:noFill/>
                  <a:round/>
                  <a:headEnd/>
                  <a:tailEnd/>
                </a:ln>
                <a:solidFill>
                  <a:srgbClr val="FF1D08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Nial Tanvir</a:t>
            </a:r>
          </a:p>
          <a:p>
            <a:r>
              <a:rPr lang="en-US" sz="2800" kern="10" dirty="0">
                <a:ln w="9525">
                  <a:noFill/>
                  <a:round/>
                  <a:headEnd/>
                  <a:tailEnd/>
                </a:ln>
                <a:solidFill>
                  <a:srgbClr val="FF1D08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University of Leicester</a:t>
            </a:r>
          </a:p>
        </p:txBody>
      </p:sp>
      <p:sp>
        <p:nvSpPr>
          <p:cNvPr id="83972" name="WordArt 4"/>
          <p:cNvSpPr>
            <a:spLocks noChangeArrowheads="1" noChangeShapeType="1" noTextEdit="1"/>
          </p:cNvSpPr>
          <p:nvPr/>
        </p:nvSpPr>
        <p:spPr bwMode="auto">
          <a:xfrm>
            <a:off x="2267744" y="2852936"/>
            <a:ext cx="4482498" cy="1296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smtClean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 The </a:t>
            </a:r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host </a:t>
            </a:r>
            <a:r>
              <a:rPr lang="en-US" sz="3200" kern="10" smtClean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of GW170817 </a:t>
            </a:r>
            <a:endParaRPr lang="en-US" sz="3200" kern="10" dirty="0" smtClean="0">
              <a:ln w="9525">
                <a:noFill/>
                <a:round/>
                <a:headEnd/>
                <a:tailEnd/>
              </a:ln>
              <a:solidFill>
                <a:srgbClr val="99CCFF"/>
              </a:solidFill>
              <a:effectLst>
                <a:outerShdw blurRad="63500" dist="45791" dir="2021404" algn="ctr" rotWithShape="0">
                  <a:srgbClr val="C0C0C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r>
              <a:rPr lang="en-US" sz="3200" kern="10" dirty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a</a:t>
            </a:r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nd determination of H</a:t>
            </a:r>
            <a:r>
              <a:rPr lang="en-US" sz="3200" kern="10" baseline="-25000" dirty="0" smtClean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0</a:t>
            </a:r>
            <a:endParaRPr lang="en-US" sz="3200" kern="10" baseline="-25000" dirty="0">
              <a:ln w="9525">
                <a:noFill/>
                <a:round/>
                <a:headEnd/>
                <a:tailEnd/>
              </a:ln>
              <a:solidFill>
                <a:srgbClr val="99CCFF"/>
              </a:solidFill>
              <a:effectLst>
                <a:outerShdw blurRad="63500" dist="45791" dir="2021404" algn="ctr" rotWithShape="0">
                  <a:srgbClr val="C0C0C0"/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3981" name="WordArt 13"/>
          <p:cNvSpPr>
            <a:spLocks noChangeArrowheads="1" noChangeShapeType="1" noTextEdit="1"/>
          </p:cNvSpPr>
          <p:nvPr/>
        </p:nvSpPr>
        <p:spPr bwMode="auto">
          <a:xfrm>
            <a:off x="2915816" y="404664"/>
            <a:ext cx="338437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D906"/>
                </a:solidFill>
                <a:effectLst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SVOM workshop - May 2018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FFD906"/>
              </a:solidFill>
              <a:effectLst>
                <a:outerShdw blurRad="63500" dist="45791" dir="2021404" algn="ctr" rotWithShape="0">
                  <a:srgbClr val="C0C0C0"/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58894"/>
            <a:ext cx="6654425" cy="4702354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97968" y="5919663"/>
            <a:ext cx="6558408" cy="461665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Also ruled out as source of GW (Abbott et al. 2017)</a:t>
            </a:r>
          </a:p>
        </p:txBody>
      </p:sp>
      <p:sp>
        <p:nvSpPr>
          <p:cNvPr id="6" name="Shape 253"/>
          <p:cNvSpPr/>
          <p:nvPr/>
        </p:nvSpPr>
        <p:spPr>
          <a:xfrm>
            <a:off x="6256189" y="5342891"/>
            <a:ext cx="149880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smtClean="0">
                <a:solidFill>
                  <a:srgbClr val="00F600"/>
                </a:solidFill>
              </a:rPr>
              <a:t>Levan et al. 2015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3096344" cy="430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Not seen before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657442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6375"/>
          <a:stretch/>
        </p:blipFill>
        <p:spPr>
          <a:xfrm>
            <a:off x="4580855" y="3944700"/>
            <a:ext cx="1800248" cy="16067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495442" y="2197442"/>
            <a:ext cx="1841789" cy="1860823"/>
            <a:chOff x="2175" y="2600"/>
            <a:chExt cx="1145" cy="1198"/>
          </a:xfrm>
        </p:grpSpPr>
        <p:pic>
          <p:nvPicPr>
            <p:cNvPr id="145413" name="Picture 5" descr="nature04189-f1"/>
            <p:cNvPicPr>
              <a:picLocks noChangeAspect="1" noChangeArrowheads="1"/>
            </p:cNvPicPr>
            <p:nvPr/>
          </p:nvPicPr>
          <p:blipFill>
            <a:blip r:embed="rId4"/>
            <a:srcRect t="52174"/>
            <a:stretch>
              <a:fillRect/>
            </a:stretch>
          </p:blipFill>
          <p:spPr bwMode="auto">
            <a:xfrm>
              <a:off x="2175" y="2600"/>
              <a:ext cx="1145" cy="1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2555" y="2623"/>
              <a:ext cx="250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>
                  <a:solidFill>
                    <a:srgbClr val="000066"/>
                  </a:solidFill>
                </a:rPr>
                <a:t>050709B</a:t>
              </a:r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>
              <a:off x="2427" y="3345"/>
              <a:ext cx="254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>
                  <a:solidFill>
                    <a:srgbClr val="000066"/>
                  </a:solidFill>
                </a:rPr>
                <a:t>Fox et al.</a:t>
              </a:r>
            </a:p>
          </p:txBody>
        </p:sp>
        <p:sp>
          <p:nvSpPr>
            <p:cNvPr id="145416" name="Text Box 8"/>
            <p:cNvSpPr txBox="1">
              <a:spLocks noChangeArrowheads="1"/>
            </p:cNvSpPr>
            <p:nvPr/>
          </p:nvSpPr>
          <p:spPr bwMode="auto">
            <a:xfrm>
              <a:off x="2465" y="3704"/>
              <a:ext cx="55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endParaRPr lang="en-US" sz="1400" b="1">
                <a:solidFill>
                  <a:srgbClr val="000066"/>
                </a:solidFill>
              </a:endParaRPr>
            </a:p>
          </p:txBody>
        </p:sp>
      </p:grpSp>
      <p:pic>
        <p:nvPicPr>
          <p:cNvPr id="145417" name="Picture 9" descr="050509b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227287"/>
            <a:ext cx="1729747" cy="148974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0199" y="1124744"/>
            <a:ext cx="8386764" cy="830997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Host galaxies span a much larger range of stellar populations than long-GRBs.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0199" y="5819556"/>
            <a:ext cx="8386764" cy="461665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Consistent with NS compact binaries, with long merger times.</a:t>
            </a:r>
          </a:p>
        </p:txBody>
      </p:sp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330200" y="270934"/>
            <a:ext cx="3808570" cy="533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Hosts of short-GRBs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711" y="2256139"/>
            <a:ext cx="1817445" cy="1400987"/>
          </a:xfrm>
          <a:prstGeom prst="rect">
            <a:avLst/>
          </a:prstGeom>
          <a:ln w="15875">
            <a:solidFill>
              <a:schemeClr val="bg1"/>
            </a:solidFill>
          </a:ln>
          <a:effectLst/>
        </p:spPr>
      </p:pic>
      <p:pic>
        <p:nvPicPr>
          <p:cNvPr id="17" name="Picture 16" descr="figure1.pdf"/>
          <p:cNvPicPr>
            <a:picLocks noChangeAspect="1"/>
          </p:cNvPicPr>
          <p:nvPr/>
        </p:nvPicPr>
        <p:blipFill rotWithShape="1">
          <a:blip r:embed="rId7"/>
          <a:srcRect l="10421" t="26866" r="71408" b="27599"/>
          <a:stretch/>
        </p:blipFill>
        <p:spPr>
          <a:xfrm>
            <a:off x="457200" y="3912257"/>
            <a:ext cx="1639143" cy="1639143"/>
          </a:xfrm>
          <a:prstGeom prst="rect">
            <a:avLst/>
          </a:prstGeom>
          <a:ln w="15875">
            <a:solidFill>
              <a:schemeClr val="bg1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16426"/>
          <a:stretch/>
        </p:blipFill>
        <p:spPr>
          <a:xfrm rot="5400000">
            <a:off x="2610140" y="3844493"/>
            <a:ext cx="1519417" cy="1840465"/>
          </a:xfrm>
          <a:prstGeom prst="rect">
            <a:avLst/>
          </a:prstGeom>
          <a:ln w="15875">
            <a:solidFill>
              <a:schemeClr val="bg1"/>
            </a:solidFill>
          </a:ln>
          <a:effectLst/>
        </p:spPr>
      </p:pic>
      <p:pic>
        <p:nvPicPr>
          <p:cNvPr id="19" name="Picture 5" descr="090515_gem"/>
          <p:cNvPicPr>
            <a:picLocks noChangeAspect="1" noChangeArrowheads="1"/>
          </p:cNvPicPr>
          <p:nvPr/>
        </p:nvPicPr>
        <p:blipFill rotWithShape="1">
          <a:blip r:embed="rId9"/>
          <a:srcRect l="1" r="54946"/>
          <a:stretch/>
        </p:blipFill>
        <p:spPr bwMode="auto">
          <a:xfrm>
            <a:off x="6569544" y="2276332"/>
            <a:ext cx="1944000" cy="2880860"/>
          </a:xfrm>
          <a:prstGeom prst="rect">
            <a:avLst/>
          </a:prstGeom>
          <a:noFill/>
          <a:effectLst/>
        </p:spPr>
      </p:pic>
      <p:pic>
        <p:nvPicPr>
          <p:cNvPr id="13" name="Picture 12" descr="Fong_pie_char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3615" y="1124744"/>
            <a:ext cx="4459932" cy="524068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1760" y="5958563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  <a:latin typeface="Comic Sans MS" pitchFamily="-84" charset="0"/>
              </a:rPr>
              <a:t>Fong et al. 2013</a:t>
            </a:r>
            <a:endParaRPr lang="en-GB" dirty="0" smtClean="0">
              <a:solidFill>
                <a:schemeClr val="bg1"/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23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6375"/>
          <a:stretch/>
        </p:blipFill>
        <p:spPr>
          <a:xfrm>
            <a:off x="4580855" y="3944700"/>
            <a:ext cx="1800248" cy="16067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495442" y="2197442"/>
            <a:ext cx="1841789" cy="1860823"/>
            <a:chOff x="2175" y="2600"/>
            <a:chExt cx="1145" cy="1198"/>
          </a:xfrm>
        </p:grpSpPr>
        <p:pic>
          <p:nvPicPr>
            <p:cNvPr id="145413" name="Picture 5" descr="nature04189-f1"/>
            <p:cNvPicPr>
              <a:picLocks noChangeAspect="1" noChangeArrowheads="1"/>
            </p:cNvPicPr>
            <p:nvPr/>
          </p:nvPicPr>
          <p:blipFill>
            <a:blip r:embed="rId4"/>
            <a:srcRect t="52174"/>
            <a:stretch>
              <a:fillRect/>
            </a:stretch>
          </p:blipFill>
          <p:spPr bwMode="auto">
            <a:xfrm>
              <a:off x="2175" y="2600"/>
              <a:ext cx="1145" cy="1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2555" y="2623"/>
              <a:ext cx="250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>
                  <a:solidFill>
                    <a:srgbClr val="000066"/>
                  </a:solidFill>
                </a:rPr>
                <a:t>050709B</a:t>
              </a:r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>
              <a:off x="2427" y="3345"/>
              <a:ext cx="254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>
                  <a:solidFill>
                    <a:srgbClr val="000066"/>
                  </a:solidFill>
                </a:rPr>
                <a:t>Fox et al.</a:t>
              </a:r>
            </a:p>
          </p:txBody>
        </p:sp>
        <p:sp>
          <p:nvSpPr>
            <p:cNvPr id="145416" name="Text Box 8"/>
            <p:cNvSpPr txBox="1">
              <a:spLocks noChangeArrowheads="1"/>
            </p:cNvSpPr>
            <p:nvPr/>
          </p:nvSpPr>
          <p:spPr bwMode="auto">
            <a:xfrm>
              <a:off x="2465" y="3704"/>
              <a:ext cx="55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endParaRPr lang="en-US" sz="1400" b="1">
                <a:solidFill>
                  <a:srgbClr val="000066"/>
                </a:solidFill>
              </a:endParaRPr>
            </a:p>
          </p:txBody>
        </p:sp>
      </p:grpSp>
      <p:pic>
        <p:nvPicPr>
          <p:cNvPr id="145417" name="Picture 9" descr="050509b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227287"/>
            <a:ext cx="1729747" cy="148974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0199" y="1124744"/>
            <a:ext cx="8386764" cy="830997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Host galaxies span a much larger range of stellar populations than long-GRBs.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0199" y="5819556"/>
            <a:ext cx="8386764" cy="461665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Consistent with NS compact binaries, with long merger times.</a:t>
            </a:r>
          </a:p>
        </p:txBody>
      </p:sp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330200" y="270934"/>
            <a:ext cx="3808570" cy="533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Hosts of short-GRBs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711" y="2256139"/>
            <a:ext cx="1817445" cy="1400987"/>
          </a:xfrm>
          <a:prstGeom prst="rect">
            <a:avLst/>
          </a:prstGeom>
          <a:ln w="15875">
            <a:solidFill>
              <a:schemeClr val="bg1"/>
            </a:solidFill>
          </a:ln>
          <a:effectLst/>
        </p:spPr>
      </p:pic>
      <p:pic>
        <p:nvPicPr>
          <p:cNvPr id="17" name="Picture 16" descr="figure1.pdf"/>
          <p:cNvPicPr>
            <a:picLocks noChangeAspect="1"/>
          </p:cNvPicPr>
          <p:nvPr/>
        </p:nvPicPr>
        <p:blipFill rotWithShape="1">
          <a:blip r:embed="rId7"/>
          <a:srcRect l="10421" t="26866" r="71408" b="27599"/>
          <a:stretch/>
        </p:blipFill>
        <p:spPr>
          <a:xfrm>
            <a:off x="457200" y="3912257"/>
            <a:ext cx="1639143" cy="1639143"/>
          </a:xfrm>
          <a:prstGeom prst="rect">
            <a:avLst/>
          </a:prstGeom>
          <a:ln w="15875">
            <a:solidFill>
              <a:schemeClr val="bg1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16426"/>
          <a:stretch/>
        </p:blipFill>
        <p:spPr>
          <a:xfrm rot="5400000">
            <a:off x="2610140" y="3844493"/>
            <a:ext cx="1519417" cy="1840465"/>
          </a:xfrm>
          <a:prstGeom prst="rect">
            <a:avLst/>
          </a:prstGeom>
          <a:ln w="15875">
            <a:solidFill>
              <a:schemeClr val="bg1"/>
            </a:solidFill>
          </a:ln>
          <a:effectLst/>
        </p:spPr>
      </p:pic>
      <p:pic>
        <p:nvPicPr>
          <p:cNvPr id="19" name="Picture 5" descr="090515_gem"/>
          <p:cNvPicPr>
            <a:picLocks noChangeAspect="1" noChangeArrowheads="1"/>
          </p:cNvPicPr>
          <p:nvPr/>
        </p:nvPicPr>
        <p:blipFill rotWithShape="1">
          <a:blip r:embed="rId9"/>
          <a:srcRect l="1" r="54946"/>
          <a:stretch/>
        </p:blipFill>
        <p:spPr bwMode="auto">
          <a:xfrm>
            <a:off x="6569544" y="2276332"/>
            <a:ext cx="1944000" cy="2880860"/>
          </a:xfrm>
          <a:prstGeom prst="rect">
            <a:avLst/>
          </a:prstGeom>
          <a:noFill/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790" y="-395217"/>
            <a:ext cx="5811466" cy="822395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79712" y="5682734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  <a:latin typeface="Comic Sans MS" pitchFamily="-84" charset="0"/>
              </a:rPr>
              <a:t>Fong et al. 2017</a:t>
            </a:r>
            <a:endParaRPr lang="en-GB" dirty="0" smtClean="0">
              <a:solidFill>
                <a:schemeClr val="bg1"/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5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83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tl" rotWithShape="0">
                  <a:schemeClr val="bg1">
                    <a:alpha val="60000"/>
                  </a:schemeClr>
                </a:outerShdw>
              </a:effectLst>
              <a:uLnTx/>
              <a:uFillTx/>
              <a:latin typeface="Footlight MT Light"/>
              <a:ea typeface="+mj-ea"/>
              <a:cs typeface="Footlight MT Light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2903364" cy="409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Hubble constant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pic>
        <p:nvPicPr>
          <p:cNvPr id="1026" name="Picture 2" descr="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4" y="1057157"/>
            <a:ext cx="3030571" cy="19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old plank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9" y="1172265"/>
            <a:ext cx="3283992" cy="18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41900" y="7948158"/>
            <a:ext cx="6696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2000" dirty="0" smtClean="0">
                <a:solidFill>
                  <a:srgbClr val="0CFF2B"/>
                </a:solidFill>
                <a:effectLst/>
                <a:latin typeface="Footlight MT Light"/>
                <a:cs typeface="Footlight MT Light"/>
              </a:rPr>
              <a:t>Planck+2016</a:t>
            </a:r>
            <a:endParaRPr lang="en-GB" sz="2000" dirty="0"/>
          </a:p>
          <a:p>
            <a:pPr algn="l">
              <a:spcBef>
                <a:spcPts val="0"/>
              </a:spcBef>
            </a:pPr>
            <a:endParaRPr lang="en-GB" sz="2000" dirty="0" smtClean="0">
              <a:solidFill>
                <a:srgbClr val="0CFF2B"/>
              </a:solidFill>
              <a:effectLst/>
              <a:latin typeface="Footlight MT Light"/>
              <a:cs typeface="Footlight MT Ligh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228184" y="3315558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2000" smtClean="0">
                <a:solidFill>
                  <a:srgbClr val="0CFF2B"/>
                </a:solidFill>
                <a:effectLst/>
                <a:latin typeface="Footlight MT Light"/>
                <a:cs typeface="Footlight MT Light"/>
              </a:rPr>
              <a:t>Riess+2016 (SHOES)</a:t>
            </a:r>
            <a:endParaRPr lang="en-GB" sz="2000" dirty="0" smtClean="0">
              <a:solidFill>
                <a:srgbClr val="0CFF2B"/>
              </a:solidFill>
              <a:effectLst/>
              <a:latin typeface="Footlight MT Light"/>
              <a:cs typeface="Footlight MT Ligh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47143" b="8999"/>
          <a:stretch/>
        </p:blipFill>
        <p:spPr>
          <a:xfrm>
            <a:off x="411412" y="3947299"/>
            <a:ext cx="3230488" cy="1581362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79996" y="5920815"/>
            <a:ext cx="2328168" cy="349702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tIns="36000" bIns="36000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67.8</a:t>
            </a:r>
            <a:r>
              <a:rPr lang="en-US" sz="1800" dirty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latin typeface="CMSY10" charset="0"/>
              </a:rPr>
              <a:t>±</a:t>
            </a:r>
            <a:r>
              <a:rPr lang="en-US" sz="1800" dirty="0">
                <a:solidFill>
                  <a:srgbClr val="FF0000"/>
                </a:solidFill>
                <a:latin typeface="CMSY10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0.9 km/s/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Mpc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70893" y="5952565"/>
            <a:ext cx="2311276" cy="349702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tIns="36000" bIns="36000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73.2</a:t>
            </a:r>
            <a:r>
              <a:rPr lang="en-US" sz="1800" dirty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latin typeface="CMSY10" charset="0"/>
              </a:rPr>
              <a:t>±</a:t>
            </a:r>
            <a:r>
              <a:rPr lang="en-US" sz="1800" dirty="0" smtClean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1.8 km/s/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Mpc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92" y="3930089"/>
            <a:ext cx="2186434" cy="1767889"/>
          </a:xfrm>
          <a:prstGeom prst="rect">
            <a:avLst/>
          </a:prstGeom>
        </p:spPr>
      </p:pic>
      <p:pic>
        <p:nvPicPr>
          <p:cNvPr id="3" name="Picture 2" descr="mage result for vers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14" y="1571194"/>
            <a:ext cx="1632272" cy="9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39552" y="3321840"/>
            <a:ext cx="3102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2000" smtClean="0">
                <a:solidFill>
                  <a:srgbClr val="0CFF2B"/>
                </a:solidFill>
                <a:effectLst/>
                <a:latin typeface="Footlight MT Light"/>
                <a:cs typeface="Footlight MT Light"/>
              </a:rPr>
              <a:t>Planck Collaboration 2016</a:t>
            </a:r>
            <a:endParaRPr lang="en-GB" sz="2000" dirty="0" smtClean="0">
              <a:solidFill>
                <a:srgbClr val="0CFF2B"/>
              </a:solidFill>
              <a:effectLst/>
              <a:latin typeface="Footlight MT Light"/>
              <a:cs typeface="Footlight MT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40078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3349">
            <a:off x="7183468" y="4383330"/>
            <a:ext cx="1510458" cy="161336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2903364" cy="409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Standard sirens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198614"/>
            <a:ext cx="1755858" cy="117642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79655" y="-716183"/>
            <a:ext cx="1637527" cy="5006017"/>
          </a:xfrm>
          <a:prstGeom prst="rect">
            <a:avLst/>
          </a:prstGeom>
        </p:spPr>
      </p:pic>
      <p:pic>
        <p:nvPicPr>
          <p:cNvPr id="2" name="WhtDwrfCollid_MPG4_720x48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6919241" y="1089896"/>
            <a:ext cx="2351908" cy="158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9" y="4247763"/>
            <a:ext cx="1690749" cy="169074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2123728" y="4725144"/>
            <a:ext cx="4940886" cy="1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Shape 253"/>
          <p:cNvSpPr/>
          <p:nvPr/>
        </p:nvSpPr>
        <p:spPr>
          <a:xfrm>
            <a:off x="6095974" y="2741262"/>
            <a:ext cx="1128515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smtClean="0">
                <a:solidFill>
                  <a:srgbClr val="00F600"/>
                </a:solidFill>
              </a:rPr>
              <a:t>Schutz 1986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19" name="Shape 253"/>
          <p:cNvSpPr/>
          <p:nvPr/>
        </p:nvSpPr>
        <p:spPr>
          <a:xfrm>
            <a:off x="2923148" y="4320751"/>
            <a:ext cx="334204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>
                <a:solidFill>
                  <a:srgbClr val="00F600"/>
                </a:solidFill>
              </a:rPr>
              <a:t>d</a:t>
            </a:r>
            <a:r>
              <a:rPr lang="en-GB" sz="1600" dirty="0" smtClean="0">
                <a:solidFill>
                  <a:srgbClr val="00F600"/>
                </a:solidFill>
              </a:rPr>
              <a:t> = 43.8</a:t>
            </a:r>
            <a:r>
              <a:rPr lang="en-GB" sz="1600" baseline="30000" dirty="0" smtClean="0">
                <a:solidFill>
                  <a:srgbClr val="00F600"/>
                </a:solidFill>
              </a:rPr>
              <a:t>+3</a:t>
            </a:r>
            <a:r>
              <a:rPr lang="en-GB" sz="1600" baseline="-25000" dirty="0" smtClean="0">
                <a:solidFill>
                  <a:srgbClr val="00F600"/>
                </a:solidFill>
              </a:rPr>
              <a:t>-7</a:t>
            </a:r>
            <a:r>
              <a:rPr lang="en-GB" sz="1600" dirty="0" smtClean="0">
                <a:solidFill>
                  <a:srgbClr val="00F600"/>
                </a:solidFill>
              </a:rPr>
              <a:t> </a:t>
            </a:r>
            <a:r>
              <a:rPr lang="en-GB" sz="1600" dirty="0" err="1" smtClean="0">
                <a:solidFill>
                  <a:srgbClr val="00F600"/>
                </a:solidFill>
              </a:rPr>
              <a:t>Mpc</a:t>
            </a:r>
            <a:r>
              <a:rPr lang="en-GB" sz="1600" dirty="0" smtClean="0">
                <a:solidFill>
                  <a:srgbClr val="00F600"/>
                </a:solidFill>
              </a:rPr>
              <a:t>     Abbott et al. 2017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20" name="Shape 253"/>
          <p:cNvSpPr/>
          <p:nvPr/>
        </p:nvSpPr>
        <p:spPr>
          <a:xfrm>
            <a:off x="2923148" y="4846789"/>
            <a:ext cx="334204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>
                <a:solidFill>
                  <a:srgbClr val="00F600"/>
                </a:solidFill>
              </a:rPr>
              <a:t>d = 44</a:t>
            </a:r>
            <a:r>
              <a:rPr lang="en-US" sz="1600" dirty="0" smtClean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1600" dirty="0">
                <a:solidFill>
                  <a:srgbClr val="00F600"/>
                </a:solidFill>
                <a:latin typeface="CMSY10" charset="0"/>
              </a:rPr>
              <a:t>± </a:t>
            </a:r>
            <a:r>
              <a:rPr lang="en-GB" sz="1600" dirty="0" smtClean="0">
                <a:solidFill>
                  <a:srgbClr val="00F600"/>
                </a:solidFill>
              </a:rPr>
              <a:t>8 </a:t>
            </a:r>
            <a:r>
              <a:rPr lang="en-GB" sz="1600" dirty="0" err="1" smtClean="0">
                <a:solidFill>
                  <a:srgbClr val="00F600"/>
                </a:solidFill>
              </a:rPr>
              <a:t>Mpc</a:t>
            </a:r>
            <a:r>
              <a:rPr lang="en-GB" sz="1600" dirty="0" smtClean="0">
                <a:solidFill>
                  <a:srgbClr val="00F600"/>
                </a:solidFill>
              </a:rPr>
              <a:t> (FP)   </a:t>
            </a:r>
            <a:r>
              <a:rPr lang="en-GB" sz="1600" dirty="0" err="1" smtClean="0">
                <a:solidFill>
                  <a:srgbClr val="00F600"/>
                </a:solidFill>
              </a:rPr>
              <a:t>Hjorth</a:t>
            </a:r>
            <a:r>
              <a:rPr lang="en-GB" sz="1600" dirty="0" smtClean="0">
                <a:solidFill>
                  <a:srgbClr val="00F600"/>
                </a:solidFill>
              </a:rPr>
              <a:t> et al. 2017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21" name="Shape 253"/>
          <p:cNvSpPr/>
          <p:nvPr/>
        </p:nvSpPr>
        <p:spPr>
          <a:xfrm>
            <a:off x="2923148" y="5210036"/>
            <a:ext cx="334204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>
                <a:solidFill>
                  <a:srgbClr val="00F600"/>
                </a:solidFill>
              </a:rPr>
              <a:t>d = 38</a:t>
            </a:r>
            <a:r>
              <a:rPr lang="en-US" sz="1600" dirty="0" smtClean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1600" dirty="0">
                <a:solidFill>
                  <a:srgbClr val="00F600"/>
                </a:solidFill>
                <a:latin typeface="CMSY10" charset="0"/>
              </a:rPr>
              <a:t>± </a:t>
            </a:r>
            <a:r>
              <a:rPr lang="en-GB" sz="1600" dirty="0" smtClean="0">
                <a:solidFill>
                  <a:srgbClr val="00F600"/>
                </a:solidFill>
              </a:rPr>
              <a:t>9 </a:t>
            </a:r>
            <a:r>
              <a:rPr lang="en-GB" sz="1600" dirty="0" err="1" smtClean="0">
                <a:solidFill>
                  <a:srgbClr val="00F600"/>
                </a:solidFill>
              </a:rPr>
              <a:t>Mpc</a:t>
            </a:r>
            <a:r>
              <a:rPr lang="en-GB" sz="1600" dirty="0" smtClean="0">
                <a:solidFill>
                  <a:srgbClr val="00F600"/>
                </a:solidFill>
              </a:rPr>
              <a:t>  (FP)  </a:t>
            </a:r>
            <a:r>
              <a:rPr lang="en-GB" sz="1600" dirty="0" err="1" smtClean="0">
                <a:solidFill>
                  <a:srgbClr val="00F600"/>
                </a:solidFill>
              </a:rPr>
              <a:t>Im</a:t>
            </a:r>
            <a:r>
              <a:rPr lang="en-GB" sz="1600" dirty="0" smtClean="0">
                <a:solidFill>
                  <a:srgbClr val="00F600"/>
                </a:solidFill>
              </a:rPr>
              <a:t> et al. 2017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8892" y="5573283"/>
            <a:ext cx="4610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F600"/>
                </a:solidFill>
                <a:latin typeface="+mn-lt"/>
              </a:rPr>
              <a:t>d = 40.7 ± 1.4 ± 1.9 </a:t>
            </a:r>
            <a:r>
              <a:rPr lang="en-US" sz="1600" dirty="0" err="1" smtClean="0">
                <a:solidFill>
                  <a:srgbClr val="00F600"/>
                </a:solidFill>
                <a:latin typeface="+mn-lt"/>
              </a:rPr>
              <a:t>Mpc</a:t>
            </a:r>
            <a:r>
              <a:rPr lang="en-US" sz="1600" dirty="0" smtClean="0">
                <a:solidFill>
                  <a:srgbClr val="00F600"/>
                </a:solidFill>
                <a:latin typeface="+mn-lt"/>
              </a:rPr>
              <a:t> (SBF)  </a:t>
            </a:r>
            <a:r>
              <a:rPr lang="en-US" sz="1600" dirty="0" err="1" smtClean="0">
                <a:solidFill>
                  <a:srgbClr val="00F600"/>
                </a:solidFill>
                <a:latin typeface="+mn-lt"/>
              </a:rPr>
              <a:t>Cantiello</a:t>
            </a:r>
            <a:r>
              <a:rPr lang="en-US" sz="1600" dirty="0" smtClean="0">
                <a:solidFill>
                  <a:srgbClr val="00F600"/>
                </a:solidFill>
                <a:latin typeface="+mn-lt"/>
              </a:rPr>
              <a:t> et al. 2018 </a:t>
            </a:r>
            <a:endParaRPr lang="en-US" sz="1600" dirty="0">
              <a:solidFill>
                <a:srgbClr val="00F600"/>
              </a:solidFill>
              <a:latin typeface="+mn-lt"/>
            </a:endParaRPr>
          </a:p>
        </p:txBody>
      </p:sp>
      <p:sp>
        <p:nvSpPr>
          <p:cNvPr id="25" name="Shape 253"/>
          <p:cNvSpPr/>
          <p:nvPr/>
        </p:nvSpPr>
        <p:spPr>
          <a:xfrm>
            <a:off x="2601831" y="5990963"/>
            <a:ext cx="398468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>
                <a:solidFill>
                  <a:srgbClr val="00F600"/>
                </a:solidFill>
              </a:rPr>
              <a:t>d = </a:t>
            </a:r>
            <a:r>
              <a:rPr lang="en-GB" sz="1600" dirty="0" smtClean="0">
                <a:solidFill>
                  <a:srgbClr val="00F600"/>
                </a:solidFill>
              </a:rPr>
              <a:t>41.7</a:t>
            </a:r>
            <a:r>
              <a:rPr lang="en-US" sz="1600" dirty="0" smtClean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1600" dirty="0">
                <a:solidFill>
                  <a:srgbClr val="00F600"/>
                </a:solidFill>
                <a:latin typeface="CMSY10" charset="0"/>
              </a:rPr>
              <a:t>± </a:t>
            </a:r>
            <a:r>
              <a:rPr lang="en-GB" sz="1600" dirty="0">
                <a:solidFill>
                  <a:srgbClr val="00F600"/>
                </a:solidFill>
              </a:rPr>
              <a:t>3</a:t>
            </a:r>
            <a:r>
              <a:rPr lang="en-GB" sz="1600" dirty="0" smtClean="0">
                <a:solidFill>
                  <a:srgbClr val="00F600"/>
                </a:solidFill>
              </a:rPr>
              <a:t> </a:t>
            </a:r>
            <a:r>
              <a:rPr lang="en-GB" sz="1600" dirty="0" err="1" smtClean="0">
                <a:solidFill>
                  <a:srgbClr val="00F600"/>
                </a:solidFill>
              </a:rPr>
              <a:t>Mpc</a:t>
            </a:r>
            <a:r>
              <a:rPr lang="en-GB" sz="1600" dirty="0" smtClean="0">
                <a:solidFill>
                  <a:srgbClr val="00F600"/>
                </a:solidFill>
              </a:rPr>
              <a:t>  (GCLF)  Lee et al. 2018</a:t>
            </a:r>
            <a:endParaRPr sz="1600" dirty="0">
              <a:solidFill>
                <a:srgbClr val="00F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509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1371600"/>
            <a:ext cx="7302500" cy="4114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83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tl" rotWithShape="0">
                  <a:schemeClr val="bg1">
                    <a:alpha val="60000"/>
                  </a:schemeClr>
                </a:outerShdw>
              </a:effectLst>
              <a:uLnTx/>
              <a:uFillTx/>
              <a:latin typeface="Footlight MT Light"/>
              <a:ea typeface="+mj-ea"/>
              <a:cs typeface="Footlight MT Light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2755032" cy="409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Recession velocity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151" y="-1206981"/>
            <a:ext cx="6761035" cy="9567718"/>
          </a:xfrm>
          <a:prstGeom prst="rect">
            <a:avLst/>
          </a:prstGeom>
          <a:effectLst>
            <a:glow rad="228600">
              <a:schemeClr val="accent4">
                <a:satMod val="175000"/>
                <a:alpha val="59000"/>
              </a:schemeClr>
            </a:glow>
          </a:effectLst>
        </p:spPr>
      </p:pic>
      <p:sp>
        <p:nvSpPr>
          <p:cNvPr id="7" name="Shape 253"/>
          <p:cNvSpPr/>
          <p:nvPr/>
        </p:nvSpPr>
        <p:spPr>
          <a:xfrm>
            <a:off x="1018095" y="5589240"/>
            <a:ext cx="334204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smtClean="0">
                <a:solidFill>
                  <a:srgbClr val="00F600"/>
                </a:solidFill>
              </a:rPr>
              <a:t>Hjorth</a:t>
            </a:r>
            <a:r>
              <a:rPr lang="en-GB" sz="1600" dirty="0" smtClean="0">
                <a:solidFill>
                  <a:srgbClr val="00F600"/>
                </a:solidFill>
              </a:rPr>
              <a:t> et al. 2017 (after Li et al. 2014)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3667" y="567035"/>
            <a:ext cx="2755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NimbusRomNo9L" charset="0"/>
              </a:rPr>
              <a:t>v</a:t>
            </a:r>
            <a:r>
              <a:rPr lang="en-US" sz="800" dirty="0" err="1">
                <a:solidFill>
                  <a:srgbClr val="FF0000"/>
                </a:solidFill>
                <a:latin typeface="NimbusRomNo9L" charset="0"/>
              </a:rPr>
              <a:t>CMB</a:t>
            </a:r>
            <a:r>
              <a:rPr lang="en-US" sz="800" dirty="0">
                <a:solidFill>
                  <a:srgbClr val="FF0000"/>
                </a:solidFill>
                <a:latin typeface="NimbusRomNo9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= 3231</a:t>
            </a:r>
            <a:r>
              <a:rPr lang="en-US" dirty="0" smtClean="0">
                <a:solidFill>
                  <a:srgbClr val="FF0000"/>
                </a:solidFill>
                <a:latin typeface="CMSY10" charset="0"/>
              </a:rPr>
              <a:t>±</a:t>
            </a:r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53 km s</a:t>
            </a:r>
            <a:r>
              <a:rPr lang="en-US" baseline="30000" dirty="0" smtClean="0">
                <a:solidFill>
                  <a:srgbClr val="FF0000"/>
                </a:solidFill>
                <a:latin typeface="NimbusRomNo9L" charset="0"/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751819" y="1028700"/>
            <a:ext cx="9789" cy="528092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5148064" y="6063679"/>
            <a:ext cx="3115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NimbusRomNo9L" charset="0"/>
              </a:rPr>
              <a:t>v</a:t>
            </a:r>
            <a:r>
              <a:rPr lang="en-US" sz="800" dirty="0" err="1" smtClean="0">
                <a:solidFill>
                  <a:srgbClr val="FF0000"/>
                </a:solidFill>
                <a:latin typeface="NimbusRomNo9L" charset="0"/>
              </a:rPr>
              <a:t>COSMIC</a:t>
            </a:r>
            <a:r>
              <a:rPr lang="en-US" sz="800" dirty="0" smtClean="0">
                <a:solidFill>
                  <a:srgbClr val="FF0000"/>
                </a:solidFill>
                <a:latin typeface="NimbusRomNo9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= 2924</a:t>
            </a:r>
            <a:r>
              <a:rPr lang="en-US" dirty="0" smtClean="0">
                <a:solidFill>
                  <a:srgbClr val="FF0000"/>
                </a:solidFill>
                <a:latin typeface="CMSY10" charset="0"/>
              </a:rPr>
              <a:t>±</a:t>
            </a:r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236 km s</a:t>
            </a:r>
            <a:r>
              <a:rPr lang="en-US" baseline="30000" dirty="0" smtClean="0">
                <a:solidFill>
                  <a:srgbClr val="FF0000"/>
                </a:solidFill>
                <a:latin typeface="NimbusRomNo9L" charset="0"/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391779" y="5061148"/>
            <a:ext cx="0" cy="1002531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571309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18435" r="-565" b="20677"/>
          <a:stretch/>
        </p:blipFill>
        <p:spPr>
          <a:xfrm rot="5400000">
            <a:off x="-264538" y="776707"/>
            <a:ext cx="6216694" cy="532859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735" y="12004"/>
            <a:ext cx="484621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211960" y="1080000"/>
            <a:ext cx="4680520" cy="4716000"/>
          </a:xfrm>
          <a:prstGeom prst="rect">
            <a:avLst/>
          </a:prstGeom>
          <a:noFill/>
          <a:ln w="15875" cap="flat" cmpd="sng" algn="ctr">
            <a:solidFill>
              <a:srgbClr val="053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51720" y="4581128"/>
            <a:ext cx="612000" cy="612000"/>
          </a:xfrm>
          <a:prstGeom prst="rect">
            <a:avLst/>
          </a:prstGeom>
          <a:noFill/>
          <a:ln w="15875" cap="flat" cmpd="sng" algn="ctr">
            <a:solidFill>
              <a:srgbClr val="053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105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83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tl" rotWithShape="0">
                  <a:schemeClr val="bg1">
                    <a:alpha val="60000"/>
                  </a:schemeClr>
                </a:outerShdw>
              </a:effectLst>
              <a:uLnTx/>
              <a:uFillTx/>
              <a:latin typeface="Footlight MT Light"/>
              <a:ea typeface="+mj-ea"/>
              <a:cs typeface="Footlight MT Light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2903364" cy="409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Hubble constant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70538"/>
            <a:ext cx="8587680" cy="5476284"/>
          </a:xfrm>
          <a:prstGeom prst="rect">
            <a:avLst/>
          </a:prstGeom>
        </p:spPr>
      </p:pic>
      <p:sp>
        <p:nvSpPr>
          <p:cNvPr id="7" name="Shape 253"/>
          <p:cNvSpPr/>
          <p:nvPr/>
        </p:nvSpPr>
        <p:spPr>
          <a:xfrm>
            <a:off x="5801953" y="5157192"/>
            <a:ext cx="334204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smtClean="0">
                <a:solidFill>
                  <a:srgbClr val="00F600"/>
                </a:solidFill>
              </a:rPr>
              <a:t>Abbott </a:t>
            </a:r>
            <a:r>
              <a:rPr lang="en-GB" sz="1600" dirty="0" smtClean="0">
                <a:solidFill>
                  <a:srgbClr val="00F600"/>
                </a:solidFill>
              </a:rPr>
              <a:t>et al. 2017</a:t>
            </a:r>
            <a:endParaRPr sz="1600" dirty="0">
              <a:solidFill>
                <a:srgbClr val="00F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3928" y="351367"/>
            <a:ext cx="4412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Adopt </a:t>
            </a:r>
            <a:r>
              <a:rPr lang="en-US" i="1" dirty="0" err="1" smtClean="0">
                <a:solidFill>
                  <a:srgbClr val="FF0000"/>
                </a:solidFill>
                <a:latin typeface="NimbusRomNo9L" charset="0"/>
              </a:rPr>
              <a:t>v</a:t>
            </a:r>
            <a:r>
              <a:rPr lang="en-US" sz="800" dirty="0" err="1" smtClean="0">
                <a:solidFill>
                  <a:srgbClr val="FF0000"/>
                </a:solidFill>
                <a:latin typeface="NimbusRomNo9L" charset="0"/>
              </a:rPr>
              <a:t>COSMIC</a:t>
            </a:r>
            <a:r>
              <a:rPr lang="en-US" sz="800" dirty="0" smtClean="0">
                <a:solidFill>
                  <a:srgbClr val="FF0000"/>
                </a:solidFill>
                <a:latin typeface="NimbusRomNo9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= 3017</a:t>
            </a:r>
            <a:r>
              <a:rPr lang="en-US" dirty="0" smtClean="0">
                <a:solidFill>
                  <a:srgbClr val="FF0000"/>
                </a:solidFill>
                <a:latin typeface="CMSY10" charset="0"/>
              </a:rPr>
              <a:t>±</a:t>
            </a:r>
            <a:r>
              <a:rPr lang="en-US" dirty="0" smtClean="0">
                <a:solidFill>
                  <a:srgbClr val="FF0000"/>
                </a:solidFill>
                <a:latin typeface="NimbusRomNo9L" charset="0"/>
              </a:rPr>
              <a:t>166 km s</a:t>
            </a:r>
            <a:r>
              <a:rPr lang="en-US" baseline="30000" dirty="0" smtClean="0">
                <a:solidFill>
                  <a:srgbClr val="FF0000"/>
                </a:solidFill>
                <a:latin typeface="NimbusRomNo9L" charset="0"/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53012" y="3222610"/>
            <a:ext cx="2311276" cy="442035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tIns="36000" bIns="36000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  <a:r>
              <a:rPr lang="en-US" b="1" baseline="30000" smtClean="0">
                <a:solidFill>
                  <a:srgbClr val="FF00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latin typeface="CMSY10" charset="0"/>
              </a:rPr>
              <a:t>+12</a:t>
            </a:r>
            <a:r>
              <a:rPr lang="en-US" b="1" baseline="-25000" smtClean="0">
                <a:solidFill>
                  <a:srgbClr val="FF00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latin typeface="CMSY10" charset="0"/>
              </a:rPr>
              <a:t>-8</a:t>
            </a:r>
            <a:r>
              <a:rPr lang="en-US" baseline="-25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km/s/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Mpc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3420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83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tl" rotWithShape="0">
                  <a:schemeClr val="bg1">
                    <a:alpha val="60000"/>
                  </a:schemeClr>
                </a:outerShdw>
              </a:effectLst>
              <a:uLnTx/>
              <a:uFillTx/>
              <a:latin typeface="Footlight MT Light"/>
              <a:ea typeface="+mj-ea"/>
              <a:cs typeface="Footlight MT Light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2903364" cy="409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Sensitivity to priors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40024"/>
            <a:ext cx="6948264" cy="46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08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839200" cy="74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tl" rotWithShape="0">
                  <a:schemeClr val="bg1">
                    <a:alpha val="60000"/>
                  </a:schemeClr>
                </a:outerShdw>
              </a:effectLst>
              <a:uLnTx/>
              <a:uFillTx/>
              <a:latin typeface="Footlight MT Light"/>
              <a:ea typeface="+mj-ea"/>
              <a:cs typeface="Footlight MT Light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409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Degeneracy </a:t>
            </a:r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with inclination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28700"/>
            <a:ext cx="7620000" cy="5067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475656" y="3429000"/>
            <a:ext cx="6192688" cy="2016224"/>
          </a:xfrm>
          <a:prstGeom prst="rect">
            <a:avLst/>
          </a:prstGeom>
          <a:solidFill>
            <a:srgbClr val="FF0000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Shape 253"/>
          <p:cNvSpPr/>
          <p:nvPr/>
        </p:nvSpPr>
        <p:spPr>
          <a:xfrm>
            <a:off x="5724129" y="5085184"/>
            <a:ext cx="1944216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err="1" smtClean="0">
                <a:solidFill>
                  <a:srgbClr val="FF0000"/>
                </a:solidFill>
              </a:rPr>
              <a:t>Cantiello</a:t>
            </a:r>
            <a:r>
              <a:rPr lang="en-GB" sz="1600" dirty="0" smtClean="0">
                <a:solidFill>
                  <a:srgbClr val="FF0000"/>
                </a:solidFill>
              </a:rPr>
              <a:t> et al. 2018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75656" y="2863614"/>
            <a:ext cx="6192688" cy="1861530"/>
          </a:xfrm>
          <a:prstGeom prst="rect">
            <a:avLst/>
          </a:prstGeom>
          <a:solidFill>
            <a:srgbClr val="00F600">
              <a:alpha val="9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F600"/>
              </a:solidFill>
              <a:effectLst/>
              <a:latin typeface="Times New Roman" charset="0"/>
            </a:endParaRPr>
          </a:p>
        </p:txBody>
      </p:sp>
      <p:sp>
        <p:nvSpPr>
          <p:cNvPr id="9" name="Shape 253"/>
          <p:cNvSpPr/>
          <p:nvPr/>
        </p:nvSpPr>
        <p:spPr>
          <a:xfrm>
            <a:off x="5804557" y="2909781"/>
            <a:ext cx="1944216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err="1" smtClean="0">
                <a:solidFill>
                  <a:srgbClr val="00F600"/>
                </a:solidFill>
              </a:rPr>
              <a:t>Guidorzi</a:t>
            </a:r>
            <a:r>
              <a:rPr lang="en-GB" sz="1600" dirty="0" smtClean="0">
                <a:solidFill>
                  <a:srgbClr val="00F600"/>
                </a:solidFill>
              </a:rPr>
              <a:t> et al. 2017</a:t>
            </a:r>
            <a:endParaRPr sz="1600" dirty="0">
              <a:solidFill>
                <a:srgbClr val="00F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287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832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300062" y="6086573"/>
            <a:ext cx="3839889" cy="510778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solidFill>
                  <a:srgbClr val="000000"/>
                </a:solidFill>
                <a:latin typeface="Footlight MT Light"/>
                <a:cs typeface="Footlight MT Light"/>
              </a:rPr>
              <a:t>GW 170817/AT2017gfo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ootlight MT Light"/>
              <a:cs typeface="Footlight MT Ligh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87824" y="529659"/>
            <a:ext cx="4896544" cy="461665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O/IR </a:t>
            </a:r>
            <a:r>
              <a:rPr lang="en-GB" smtClean="0">
                <a:solidFill>
                  <a:schemeClr val="bg1"/>
                </a:solidFill>
              </a:rPr>
              <a:t>(X/Radio) counterpart discovery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6" name="Shape 253"/>
          <p:cNvSpPr/>
          <p:nvPr/>
        </p:nvSpPr>
        <p:spPr>
          <a:xfrm>
            <a:off x="6530136" y="6351003"/>
            <a:ext cx="2103076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smtClean="0">
                <a:solidFill>
                  <a:srgbClr val="00F600"/>
                </a:solidFill>
              </a:rPr>
              <a:t>Abbott </a:t>
            </a:r>
            <a:r>
              <a:rPr sz="1600" dirty="0" smtClean="0">
                <a:solidFill>
                  <a:srgbClr val="00F600"/>
                </a:solidFill>
              </a:rPr>
              <a:t>et </a:t>
            </a:r>
            <a:r>
              <a:rPr sz="1600" dirty="0">
                <a:solidFill>
                  <a:srgbClr val="00F600"/>
                </a:solidFill>
              </a:rPr>
              <a:t>al. 2017, </a:t>
            </a:r>
            <a:r>
              <a:rPr sz="1600" dirty="0" smtClean="0">
                <a:solidFill>
                  <a:srgbClr val="00F600"/>
                </a:solidFill>
              </a:rPr>
              <a:t>ApJL</a:t>
            </a:r>
            <a:endParaRPr sz="1600" dirty="0">
              <a:solidFill>
                <a:srgbClr val="00F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414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81223" y="3554052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2533" y="1124744"/>
            <a:ext cx="8636000" cy="5139869"/>
          </a:xfrm>
          <a:prstGeom prst="rect">
            <a:avLst/>
          </a:prstGeom>
          <a:solidFill>
            <a:schemeClr val="bg1">
              <a:alpha val="10196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NGC 4993 now a well studied galaxy!</a:t>
            </a:r>
          </a:p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Disturbed early-type galaxy with primarily old stellar population.</a:t>
            </a:r>
          </a:p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Nothing remarkable with respect to the population of low-z SGRB hosts.</a:t>
            </a:r>
          </a:p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Merger itself well within the host.</a:t>
            </a:r>
          </a:p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Such SGRBs must be rare (no good evidence for previous examples in well-</a:t>
            </a:r>
            <a:r>
              <a:rPr lang="en-US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localised</a:t>
            </a: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SGRBs)</a:t>
            </a:r>
          </a:p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First determination of Hubble constant from standard siren method, in good agreement with conventional methods i.e. ~70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CMSY10" charset="0"/>
              </a:rPr>
              <a:t>±</a:t>
            </a:r>
            <a:r>
              <a:rPr lang="en-US" sz="2000" dirty="0">
                <a:solidFill>
                  <a:srgbClr val="00F600"/>
                </a:solidFill>
                <a:latin typeface="CMSY10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10 km/s/</a:t>
            </a:r>
            <a:r>
              <a:rPr lang="en-US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Mpc</a:t>
            </a: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. Precision limited by uncertainty in inclination and comparatively large peculiar velocity.</a:t>
            </a:r>
          </a:p>
          <a:p>
            <a:pPr marL="266700" indent="-266700" algn="l" eaLnBrk="1" hangingPunct="1">
              <a:lnSpc>
                <a:spcPct val="110000"/>
              </a:lnSpc>
              <a:spcBef>
                <a:spcPct val="35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Doesn’t yet help with tension between distance scale and CMBR measurements, but</a:t>
            </a:r>
            <a:r>
              <a:rPr lang="en-US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future samples of 10s of events would begin to do so. Peculiar velocity corrections become relatively small at &gt;100 </a:t>
            </a:r>
            <a:r>
              <a:rPr lang="en-US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Mpc</a:t>
            </a:r>
            <a:r>
              <a:rPr lang="en-US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, although one may need to worry about other low level biases and systematics.</a:t>
            </a:r>
            <a:endParaRPr lang="en-US" sz="2000" dirty="0" smtClean="0">
              <a:solidFill>
                <a:srgbClr val="FF0000"/>
              </a:solidFill>
              <a:latin typeface="Footlight MT Light"/>
              <a:cs typeface="Footlight MT Light"/>
            </a:endParaRP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51098" y="188640"/>
            <a:ext cx="4292910" cy="4928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Conclusions and Future…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3382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EE0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00063" y="6086573"/>
            <a:ext cx="988468" cy="510778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solidFill>
                  <a:srgbClr val="000000"/>
                </a:solidFill>
                <a:latin typeface="Footlight MT Light"/>
                <a:cs typeface="Footlight MT Light"/>
              </a:rPr>
              <a:t>HST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ootlight MT Light"/>
              <a:cs typeface="Footlight MT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3349">
            <a:off x="2894318" y="-235766"/>
            <a:ext cx="6552615" cy="699905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64453" y="160619"/>
            <a:ext cx="3111403" cy="861774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Disturbed </a:t>
            </a:r>
            <a:r>
              <a:rPr lang="en-GB" sz="2000" smtClean="0">
                <a:solidFill>
                  <a:schemeClr val="bg1"/>
                </a:solidFill>
                <a:latin typeface="Footlight MT Light"/>
                <a:cs typeface="Footlight MT Light"/>
              </a:rPr>
              <a:t>lenticular galaxy</a:t>
            </a:r>
            <a:endParaRPr lang="en-GB" sz="2000" dirty="0" smtClean="0">
              <a:solidFill>
                <a:schemeClr val="bg1"/>
              </a:solidFill>
              <a:latin typeface="Footlight MT Light"/>
              <a:cs typeface="Footlight MT Light"/>
            </a:endParaRPr>
          </a:p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D~40 </a:t>
            </a:r>
            <a:r>
              <a:rPr lang="en-GB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Mpc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64453" y="1122457"/>
            <a:ext cx="2535339" cy="1477328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Analysis of shells suggests merger event ~400 </a:t>
            </a:r>
            <a:r>
              <a:rPr lang="en-GB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Myr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ago</a:t>
            </a:r>
          </a:p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(</a:t>
            </a:r>
            <a:r>
              <a:rPr lang="en-GB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Ebrova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&amp; </a:t>
            </a:r>
            <a:r>
              <a:rPr lang="en-GB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Bilek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2018)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308304" y="362637"/>
            <a:ext cx="1456760" cy="457738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NGC4993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1722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00062" y="6086573"/>
            <a:ext cx="1823665" cy="510778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rgbClr val="000000"/>
                </a:solidFill>
                <a:latin typeface="Footlight MT Light"/>
                <a:cs typeface="Footlight MT Light"/>
              </a:rPr>
              <a:t>VL</a:t>
            </a:r>
            <a:r>
              <a:rPr lang="en-US" sz="2400" b="1" smtClean="0">
                <a:solidFill>
                  <a:srgbClr val="000000"/>
                </a:solidFill>
                <a:latin typeface="Footlight MT Light"/>
                <a:cs typeface="Footlight MT Light"/>
              </a:rPr>
              <a:t>T/MUSE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ootlight MT Light"/>
              <a:cs typeface="Footlight MT Light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483768" y="5889465"/>
            <a:ext cx="4369623" cy="707886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Predominantly old, with some young and intermediate population.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0644" y="-1061621"/>
            <a:ext cx="5676603" cy="8033109"/>
          </a:xfrm>
          <a:prstGeom prst="rect">
            <a:avLst/>
          </a:prstGeom>
        </p:spPr>
      </p:pic>
      <p:sp>
        <p:nvSpPr>
          <p:cNvPr id="8" name="Shape 253"/>
          <p:cNvSpPr/>
          <p:nvPr/>
        </p:nvSpPr>
        <p:spPr>
          <a:xfrm>
            <a:off x="7236296" y="5837221"/>
            <a:ext cx="1618747" cy="32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smtClean="0">
                <a:solidFill>
                  <a:srgbClr val="00F600"/>
                </a:solidFill>
              </a:rPr>
              <a:t>Levan</a:t>
            </a:r>
            <a:r>
              <a:rPr sz="1600" dirty="0" smtClean="0">
                <a:solidFill>
                  <a:srgbClr val="00F600"/>
                </a:solidFill>
              </a:rPr>
              <a:t> </a:t>
            </a:r>
            <a:r>
              <a:rPr sz="1600" dirty="0">
                <a:solidFill>
                  <a:srgbClr val="00F600"/>
                </a:solidFill>
              </a:rPr>
              <a:t>et </a:t>
            </a:r>
            <a:r>
              <a:rPr sz="1600" dirty="0" smtClean="0">
                <a:solidFill>
                  <a:srgbClr val="00F600"/>
                </a:solidFill>
              </a:rPr>
              <a:t>al.</a:t>
            </a:r>
            <a:r>
              <a:rPr lang="en-GB" sz="1600" dirty="0" smtClean="0">
                <a:solidFill>
                  <a:srgbClr val="00F600"/>
                </a:solidFill>
              </a:rPr>
              <a:t> 2017</a:t>
            </a:r>
            <a:endParaRPr sz="1600" dirty="0">
              <a:solidFill>
                <a:srgbClr val="00F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3455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909000"/>
            <a:ext cx="5502175" cy="7786272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702178" y="260648"/>
            <a:ext cx="3890734" cy="1015663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Ionized gas traces a more edge-on and rapidly rotating disk, presumably debris of </a:t>
            </a:r>
            <a:r>
              <a:rPr lang="en-GB" sz="2000" smtClean="0">
                <a:solidFill>
                  <a:schemeClr val="bg1"/>
                </a:solidFill>
                <a:latin typeface="Footlight MT Light"/>
                <a:cs typeface="Footlight MT Light"/>
              </a:rPr>
              <a:t>the merger.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7179" y="2871702"/>
            <a:ext cx="3540732" cy="5010582"/>
          </a:xfrm>
          <a:prstGeom prst="rect">
            <a:avLst/>
          </a:prstGeom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 rot="10800000" flipV="1">
            <a:off x="1268802" y="5273912"/>
            <a:ext cx="2873452" cy="1323439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Location of transient – largely old population, with no sign </a:t>
            </a:r>
            <a:r>
              <a:rPr lang="en-GB" sz="2000" smtClean="0">
                <a:solidFill>
                  <a:schemeClr val="bg1"/>
                </a:solidFill>
                <a:latin typeface="Footlight MT Light"/>
                <a:cs typeface="Footlight MT Light"/>
              </a:rPr>
              <a:t>for globular cluster or star formation.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</p:spTree>
    <p:extLst>
      <p:ext uri="{BB962C8B-B14F-4D97-AF65-F5344CB8AC3E}">
        <p14:creationId xmlns:p14="http://schemas.microsoft.com/office/powerpoint/2010/main" val="76219257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6832" y="-675456"/>
            <a:ext cx="15217117" cy="766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108" y="-316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 rot="2250875" flipV="1">
            <a:off x="2518285" y="3201142"/>
            <a:ext cx="1619686" cy="426907"/>
          </a:xfrm>
          <a:custGeom>
            <a:avLst/>
            <a:gdLst/>
            <a:ahLst/>
            <a:cxnLst>
              <a:cxn ang="0">
                <a:pos x="0" y="944"/>
              </a:cxn>
              <a:cxn ang="0">
                <a:pos x="1200" y="128"/>
              </a:cxn>
              <a:cxn ang="0">
                <a:pos x="2112" y="176"/>
              </a:cxn>
            </a:cxnLst>
            <a:rect l="0" t="0" r="r" b="b"/>
            <a:pathLst>
              <a:path w="2112" h="944">
                <a:moveTo>
                  <a:pt x="0" y="944"/>
                </a:moveTo>
                <a:cubicBezTo>
                  <a:pt x="424" y="600"/>
                  <a:pt x="848" y="256"/>
                  <a:pt x="1200" y="128"/>
                </a:cubicBezTo>
                <a:cubicBezTo>
                  <a:pt x="1552" y="0"/>
                  <a:pt x="1832" y="88"/>
                  <a:pt x="2112" y="176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 type="none"/>
            <a:tailEnd type="stealth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6588224" y="5661248"/>
            <a:ext cx="2304255" cy="919401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3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solidFill>
                  <a:srgbClr val="000000"/>
                </a:solidFill>
                <a:latin typeface="Footlight MT Light"/>
                <a:cs typeface="Footlight MT Light"/>
              </a:rPr>
              <a:t>GW 170817 / GRB170817A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Footlight MT Light"/>
              <a:cs typeface="Footlight MT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2808312" cy="409375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408900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8204"/>
            <a:ext cx="7416824" cy="55852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82108" y="-316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1835996" y="260834"/>
            <a:ext cx="5400000" cy="5400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23528" y="6093296"/>
            <a:ext cx="3911897" cy="461665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If </a:t>
            </a:r>
            <a:r>
              <a:rPr lang="en-GB" sz="2400" i="1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Swift</a:t>
            </a:r>
            <a:r>
              <a:rPr lang="en-GB" sz="24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had been looking …</a:t>
            </a:r>
            <a:endParaRPr lang="en-GB" sz="24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97" y="4950004"/>
            <a:ext cx="1656484" cy="16564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Oval 15"/>
          <p:cNvSpPr/>
          <p:nvPr/>
        </p:nvSpPr>
        <p:spPr bwMode="auto">
          <a:xfrm>
            <a:off x="4391992" y="2780928"/>
            <a:ext cx="72000" cy="72000"/>
          </a:xfrm>
          <a:prstGeom prst="ellipse">
            <a:avLst/>
          </a:prstGeom>
          <a:noFill/>
          <a:ln w="9525" cap="flat" cmpd="sng" algn="ctr">
            <a:solidFill>
              <a:srgbClr val="00F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F6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098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3096344" cy="430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Not seen before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74385" y="1052736"/>
            <a:ext cx="8618095" cy="707886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Out of ~100 short-GRBs from Swift, none consistent with such a low redshift host (even when host has not been identified)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sp>
        <p:nvSpPr>
          <p:cNvPr id="9" name="Shape 253"/>
          <p:cNvSpPr/>
          <p:nvPr/>
        </p:nvSpPr>
        <p:spPr>
          <a:xfrm>
            <a:off x="2734460" y="6125253"/>
            <a:ext cx="1618747" cy="32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smtClean="0">
                <a:solidFill>
                  <a:srgbClr val="00F600"/>
                </a:solidFill>
              </a:rPr>
              <a:t>Levan</a:t>
            </a:r>
            <a:r>
              <a:rPr sz="1600" dirty="0" smtClean="0">
                <a:solidFill>
                  <a:srgbClr val="00F600"/>
                </a:solidFill>
              </a:rPr>
              <a:t> </a:t>
            </a:r>
            <a:r>
              <a:rPr sz="1600" dirty="0">
                <a:solidFill>
                  <a:srgbClr val="00F600"/>
                </a:solidFill>
              </a:rPr>
              <a:t>et </a:t>
            </a:r>
            <a:r>
              <a:rPr sz="1600" dirty="0" smtClean="0">
                <a:solidFill>
                  <a:srgbClr val="00F600"/>
                </a:solidFill>
              </a:rPr>
              <a:t>al.</a:t>
            </a:r>
            <a:r>
              <a:rPr lang="en-GB" sz="1600" dirty="0" smtClean="0">
                <a:solidFill>
                  <a:srgbClr val="00F600"/>
                </a:solidFill>
              </a:rPr>
              <a:t> 2007</a:t>
            </a:r>
            <a:endParaRPr sz="1600" dirty="0">
              <a:solidFill>
                <a:srgbClr val="00F600"/>
              </a:solidFill>
            </a:endParaRPr>
          </a:p>
        </p:txBody>
      </p:sp>
      <p:pic>
        <p:nvPicPr>
          <p:cNvPr id="7" name="Picture 4" descr="906-b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4" y="2096259"/>
            <a:ext cx="4081591" cy="39428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85" y="2050191"/>
            <a:ext cx="4328795" cy="4031225"/>
          </a:xfrm>
          <a:prstGeom prst="rect">
            <a:avLst/>
          </a:prstGeom>
        </p:spPr>
      </p:pic>
      <p:sp>
        <p:nvSpPr>
          <p:cNvPr id="13" name="Shape 253"/>
          <p:cNvSpPr/>
          <p:nvPr/>
        </p:nvSpPr>
        <p:spPr>
          <a:xfrm>
            <a:off x="6804248" y="6125253"/>
            <a:ext cx="2053646" cy="32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r>
              <a:rPr lang="en-GB" sz="1600" dirty="0" err="1" smtClean="0">
                <a:solidFill>
                  <a:srgbClr val="00F600"/>
                </a:solidFill>
              </a:rPr>
              <a:t>Tunnicliffe</a:t>
            </a:r>
            <a:r>
              <a:rPr sz="1600" dirty="0" smtClean="0">
                <a:solidFill>
                  <a:srgbClr val="00F600"/>
                </a:solidFill>
              </a:rPr>
              <a:t> </a:t>
            </a:r>
            <a:r>
              <a:rPr sz="1600" dirty="0">
                <a:solidFill>
                  <a:srgbClr val="00F600"/>
                </a:solidFill>
              </a:rPr>
              <a:t>et </a:t>
            </a:r>
            <a:r>
              <a:rPr sz="1600" dirty="0" smtClean="0">
                <a:solidFill>
                  <a:srgbClr val="00F600"/>
                </a:solidFill>
              </a:rPr>
              <a:t>al.</a:t>
            </a:r>
            <a:r>
              <a:rPr lang="en-GB" sz="1600" dirty="0" smtClean="0">
                <a:solidFill>
                  <a:srgbClr val="00F600"/>
                </a:solidFill>
              </a:rPr>
              <a:t> 2014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06928" y="6139614"/>
            <a:ext cx="1456760" cy="457738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GRB090506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95598" y="6151665"/>
            <a:ext cx="1632585" cy="445687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GRB111020A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6649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15300325" y="20880388"/>
            <a:ext cx="14038263" cy="12598400"/>
            <a:chOff x="9638" y="13153"/>
            <a:chExt cx="8843" cy="7936"/>
          </a:xfrm>
        </p:grpSpPr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>
              <a:off x="9638" y="13153"/>
              <a:ext cx="8844" cy="7937"/>
            </a:xfrm>
            <a:prstGeom prst="roundRect">
              <a:avLst>
                <a:gd name="adj" fmla="val 9"/>
              </a:avLst>
            </a:prstGeom>
            <a:solidFill>
              <a:srgbClr val="FFFFFF">
                <a:alpha val="75000"/>
              </a:srgbClr>
            </a:solidFill>
            <a:ln w="180000">
              <a:solidFill>
                <a:srgbClr val="FFFF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80000" tIns="135000" rIns="180000" bIns="135000" anchor="ctr" anchorCtr="1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pPr algn="ctr"/>
              <a:r>
                <a:rPr lang="en-GB" altLang="en-US" sz="7200"/>
                <a:t> 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9749" y="20523"/>
              <a:ext cx="8733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r>
                <a:rPr lang="en-GB" altLang="en-US" sz="2400" b="1">
                  <a:solidFill>
                    <a:srgbClr val="000080"/>
                  </a:solidFill>
                </a:rPr>
                <a:t>Figure 2: </a:t>
              </a:r>
              <a:r>
                <a:rPr lang="en-GB" altLang="en-US" sz="2400">
                  <a:solidFill>
                    <a:srgbClr val="000080"/>
                  </a:solidFill>
                </a:rPr>
                <a:t>M81 with optical in green (Digital Sky Survey), UV in pink (Martin et al. 2005) and 21cm radio emission in blue (Walter et al. 2008). </a:t>
              </a:r>
            </a:p>
          </p:txBody>
        </p:sp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" y="13266"/>
              <a:ext cx="8275" cy="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15452725" y="21032788"/>
            <a:ext cx="14038263" cy="12598400"/>
            <a:chOff x="9638" y="13153"/>
            <a:chExt cx="8843" cy="7936"/>
          </a:xfrm>
        </p:grpSpPr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9638" y="13153"/>
              <a:ext cx="8844" cy="7937"/>
            </a:xfrm>
            <a:prstGeom prst="roundRect">
              <a:avLst>
                <a:gd name="adj" fmla="val 9"/>
              </a:avLst>
            </a:prstGeom>
            <a:solidFill>
              <a:srgbClr val="FFFFFF">
                <a:alpha val="75000"/>
              </a:srgbClr>
            </a:solidFill>
            <a:ln w="180000">
              <a:solidFill>
                <a:srgbClr val="FFFF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80000" tIns="135000" rIns="180000" bIns="135000" anchor="ctr" anchorCtr="1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pPr algn="ctr"/>
              <a:r>
                <a:rPr lang="en-GB" altLang="en-US" sz="7200"/>
                <a:t> 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9749" y="20523"/>
              <a:ext cx="8733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r>
                <a:rPr lang="en-GB" altLang="en-US" sz="2400" b="1">
                  <a:solidFill>
                    <a:srgbClr val="000080"/>
                  </a:solidFill>
                </a:rPr>
                <a:t>Figure 2: </a:t>
              </a:r>
              <a:r>
                <a:rPr lang="en-GB" altLang="en-US" sz="2400">
                  <a:solidFill>
                    <a:srgbClr val="000080"/>
                  </a:solidFill>
                </a:rPr>
                <a:t>M81 with optical in green (Digital Sky Survey), UV in pink (Martin et al. 2005) and 21cm radio emission in blue (Walter et al. 2008). </a:t>
              </a:r>
            </a:p>
          </p:txBody>
        </p:sp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" y="13266"/>
              <a:ext cx="8275" cy="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5605125" y="21185188"/>
            <a:ext cx="14038263" cy="12598400"/>
            <a:chOff x="9638" y="13153"/>
            <a:chExt cx="8843" cy="7936"/>
          </a:xfrm>
        </p:grpSpPr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9638" y="13153"/>
              <a:ext cx="8844" cy="7937"/>
            </a:xfrm>
            <a:prstGeom prst="roundRect">
              <a:avLst>
                <a:gd name="adj" fmla="val 9"/>
              </a:avLst>
            </a:prstGeom>
            <a:solidFill>
              <a:srgbClr val="FFFFFF">
                <a:alpha val="75000"/>
              </a:srgbClr>
            </a:solidFill>
            <a:ln w="180000">
              <a:solidFill>
                <a:srgbClr val="FFFF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80000" tIns="135000" rIns="180000" bIns="135000" anchor="ctr" anchorCtr="1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pPr algn="ctr"/>
              <a:r>
                <a:rPr lang="en-GB" altLang="en-US" sz="7200"/>
                <a:t> 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9749" y="20523"/>
              <a:ext cx="8733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r>
                <a:rPr lang="en-GB" altLang="en-US" sz="2400" b="1">
                  <a:solidFill>
                    <a:srgbClr val="000080"/>
                  </a:solidFill>
                </a:rPr>
                <a:t>Figure 2: </a:t>
              </a:r>
              <a:r>
                <a:rPr lang="en-GB" altLang="en-US" sz="2400">
                  <a:solidFill>
                    <a:srgbClr val="000080"/>
                  </a:solidFill>
                </a:rPr>
                <a:t>M81 with optical in green (Digital Sky Survey), UV in pink (Martin et al. 2005) and 21cm radio emission in blue (Walter et al. 2008). </a:t>
              </a:r>
            </a:p>
          </p:txBody>
        </p:sp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" y="13266"/>
              <a:ext cx="8275" cy="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15757525" y="21337588"/>
            <a:ext cx="14038263" cy="12598400"/>
            <a:chOff x="9638" y="13153"/>
            <a:chExt cx="8843" cy="7936"/>
          </a:xfrm>
        </p:grpSpPr>
        <p:sp>
          <p:nvSpPr>
            <p:cNvPr id="21" name="AutoShape 15"/>
            <p:cNvSpPr>
              <a:spLocks noChangeArrowheads="1"/>
            </p:cNvSpPr>
            <p:nvPr/>
          </p:nvSpPr>
          <p:spPr bwMode="auto">
            <a:xfrm>
              <a:off x="9638" y="13153"/>
              <a:ext cx="8844" cy="7937"/>
            </a:xfrm>
            <a:prstGeom prst="roundRect">
              <a:avLst>
                <a:gd name="adj" fmla="val 9"/>
              </a:avLst>
            </a:prstGeom>
            <a:solidFill>
              <a:srgbClr val="FFFFFF">
                <a:alpha val="75000"/>
              </a:srgbClr>
            </a:solidFill>
            <a:ln w="180000">
              <a:solidFill>
                <a:srgbClr val="FFFF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80000" tIns="135000" rIns="180000" bIns="135000" anchor="ctr" anchorCtr="1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pPr algn="ctr"/>
              <a:r>
                <a:rPr lang="en-GB" altLang="en-US" sz="7200"/>
                <a:t> 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9749" y="20523"/>
              <a:ext cx="8733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5pPr>
              <a:lvl6pPr marL="15367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6pPr>
              <a:lvl7pPr marL="19939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7pPr>
              <a:lvl8pPr marL="24511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8pPr>
              <a:lvl9pPr marL="2908300" indent="-215900" defTabSz="449263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  <a:tab pos="13754100" algn="l"/>
                </a:tabLst>
                <a:defRPr>
                  <a:solidFill>
                    <a:srgbClr val="000000"/>
                  </a:solidFill>
                  <a:latin typeface="Liberation Sans" charset="0"/>
                  <a:ea typeface="DejaVu LGC Sans" charset="0"/>
                  <a:cs typeface="DejaVu LGC Sans" charset="0"/>
                </a:defRPr>
              </a:lvl9pPr>
            </a:lstStyle>
            <a:p>
              <a:r>
                <a:rPr lang="en-GB" altLang="en-US" sz="2400" b="1">
                  <a:solidFill>
                    <a:srgbClr val="000080"/>
                  </a:solidFill>
                </a:rPr>
                <a:t>Figure 2: </a:t>
              </a:r>
              <a:r>
                <a:rPr lang="en-GB" altLang="en-US" sz="2400">
                  <a:solidFill>
                    <a:srgbClr val="000080"/>
                  </a:solidFill>
                </a:rPr>
                <a:t>M81 with optical in green (Digital Sky Survey), UV in pink (Martin et al. 2005) and 21cm radio emission in blue (Walter et al. 2008). </a:t>
              </a:r>
            </a:p>
          </p:txBody>
        </p:sp>
        <p:pic>
          <p:nvPicPr>
            <p:cNvPr id="23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" y="13266"/>
              <a:ext cx="8275" cy="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413" y="21669376"/>
            <a:ext cx="13136563" cy="1152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13" y="21821776"/>
            <a:ext cx="13136563" cy="1152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6" y="1065223"/>
            <a:ext cx="4141860" cy="3632537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14116" y="4966136"/>
            <a:ext cx="4429892" cy="1015663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smtClean="0">
                <a:solidFill>
                  <a:schemeClr val="bg1"/>
                </a:solidFill>
                <a:latin typeface="Footlight MT Light"/>
                <a:cs typeface="Footlight MT Light"/>
              </a:rPr>
              <a:t>Potentially 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in M81 (e.g. Hurley et al. 2010), but lack of GW signal rules out BNS binary merger  (</a:t>
            </a:r>
            <a:r>
              <a:rPr lang="en-GB" sz="2000" dirty="0" err="1" smtClean="0">
                <a:solidFill>
                  <a:schemeClr val="bg1"/>
                </a:solidFill>
                <a:latin typeface="Footlight MT Light"/>
                <a:cs typeface="Footlight MT Light"/>
              </a:rPr>
              <a:t>Abadie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et al. 2012).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0" y="332656"/>
            <a:ext cx="3390949" cy="4365104"/>
          </a:xfrm>
          <a:prstGeom prst="rect">
            <a:avLst/>
          </a:prstGeom>
        </p:spPr>
      </p:pic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5095257" y="4797152"/>
            <a:ext cx="3635982" cy="1323439"/>
          </a:xfrm>
          <a:prstGeom prst="rect">
            <a:avLst/>
          </a:prstGeom>
          <a:solidFill>
            <a:schemeClr val="bg1">
              <a:alpha val="14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P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otentially in M31 (e.g. Hurley et al. 2007) </a:t>
            </a:r>
            <a:r>
              <a:rPr lang="en-GB" sz="2000" dirty="0">
                <a:solidFill>
                  <a:schemeClr val="bg1"/>
                </a:solidFill>
                <a:latin typeface="Footlight MT Light"/>
                <a:cs typeface="Footlight MT Light"/>
              </a:rPr>
              <a:t>-</a:t>
            </a:r>
            <a:r>
              <a:rPr lang="en-GB" sz="2000" dirty="0" smtClean="0">
                <a:solidFill>
                  <a:schemeClr val="bg1"/>
                </a:solidFill>
                <a:latin typeface="Footlight MT Light"/>
                <a:cs typeface="Footlight MT Light"/>
              </a:rPr>
              <a:t> similarly, lack of GW signal rules out binary merger  (Abbott et al. 2008).</a:t>
            </a:r>
            <a:endParaRPr lang="en-GB" sz="2000" dirty="0">
              <a:solidFill>
                <a:schemeClr val="bg1"/>
              </a:solidFill>
              <a:latin typeface="Footlight MT Light"/>
              <a:cs typeface="Footlight MT Light"/>
            </a:endParaRPr>
          </a:p>
        </p:txBody>
      </p:sp>
      <p:sp>
        <p:nvSpPr>
          <p:cNvPr id="29" name="WordArt 7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3096344" cy="430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Footlight MT Light"/>
                <a:ea typeface="Impact"/>
                <a:cs typeface="Footlight MT Light"/>
              </a:rPr>
              <a:t>Not seen before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Footlight MT Light"/>
              <a:ea typeface="Impact"/>
              <a:cs typeface="Footlight MT Light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14116" y="6084222"/>
            <a:ext cx="1456760" cy="457738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GRB051103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7291704" y="6211622"/>
            <a:ext cx="1456760" cy="457738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GRB070201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213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32001"/>
          </a:scheme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32001"/>
          </a:scheme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71659</TotalTime>
  <Words>768</Words>
  <Application>Microsoft Macintosh PowerPoint</Application>
  <PresentationFormat>On-screen Show (4:3)</PresentationFormat>
  <Paragraphs>103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CMSY10</vt:lpstr>
      <vt:lpstr>Comic Sans MS</vt:lpstr>
      <vt:lpstr>DejaVu LGC Sans</vt:lpstr>
      <vt:lpstr>Footlight MT Light</vt:lpstr>
      <vt:lpstr>Impact</vt:lpstr>
      <vt:lpstr>Liberation Sans</vt:lpstr>
      <vt:lpstr>ＭＳ Ｐゴシック</vt:lpstr>
      <vt:lpstr>NimbusRomNo9L</vt:lpstr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uh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Tanvir, Nial (Prof.)</cp:lastModifiedBy>
  <cp:revision>579</cp:revision>
  <dcterms:created xsi:type="dcterms:W3CDTF">2012-06-19T20:46:39Z</dcterms:created>
  <dcterms:modified xsi:type="dcterms:W3CDTF">2018-05-14T14:02:04Z</dcterms:modified>
</cp:coreProperties>
</file>