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739" r:id="rId2"/>
    <p:sldId id="799" r:id="rId3"/>
    <p:sldId id="632" r:id="rId4"/>
    <p:sldId id="760" r:id="rId5"/>
    <p:sldId id="701" r:id="rId6"/>
    <p:sldId id="705" r:id="rId7"/>
    <p:sldId id="661" r:id="rId8"/>
    <p:sldId id="777" r:id="rId9"/>
    <p:sldId id="787" r:id="rId10"/>
    <p:sldId id="736" r:id="rId11"/>
    <p:sldId id="752" r:id="rId12"/>
    <p:sldId id="734" r:id="rId13"/>
    <p:sldId id="751" r:id="rId14"/>
    <p:sldId id="773" r:id="rId15"/>
    <p:sldId id="761" r:id="rId16"/>
    <p:sldId id="770" r:id="rId17"/>
    <p:sldId id="763" r:id="rId18"/>
    <p:sldId id="776" r:id="rId19"/>
    <p:sldId id="756" r:id="rId20"/>
    <p:sldId id="798" r:id="rId21"/>
    <p:sldId id="765" r:id="rId22"/>
    <p:sldId id="794" r:id="rId23"/>
    <p:sldId id="729" r:id="rId24"/>
    <p:sldId id="728" r:id="rId25"/>
    <p:sldId id="800" r:id="rId26"/>
    <p:sldId id="801" r:id="rId27"/>
  </p:sldIdLst>
  <p:sldSz cx="9906000" cy="6858000" type="A4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4D4D4D"/>
        </a:solidFill>
        <a:latin typeface="AvantGarde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4D4D4D"/>
        </a:solidFill>
        <a:latin typeface="AvantGarde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4D4D4D"/>
        </a:solidFill>
        <a:latin typeface="AvantGarde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4D4D4D"/>
        </a:solidFill>
        <a:latin typeface="AvantGarde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4D4D4D"/>
        </a:solidFill>
        <a:latin typeface="AvantGard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4D4D4D"/>
        </a:solidFill>
        <a:latin typeface="AvantGard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4D4D4D"/>
        </a:solidFill>
        <a:latin typeface="AvantGard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4D4D4D"/>
        </a:solidFill>
        <a:latin typeface="AvantGard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4D4D4D"/>
        </a:solidFill>
        <a:latin typeface="AvantGar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srgbClr val="FF0000"/>
    </p:penClr>
  </p:showPr>
  <p:clrMru>
    <a:srgbClr val="CC3300"/>
    <a:srgbClr val="990000"/>
    <a:srgbClr val="65A23C"/>
    <a:srgbClr val="0033CC"/>
    <a:srgbClr val="115BEF"/>
    <a:srgbClr val="61A1FF"/>
    <a:srgbClr val="0066FF"/>
    <a:srgbClr val="3333FF"/>
    <a:srgbClr val="FFFF00"/>
    <a:srgbClr val="FFAF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inimized" horzBarState="maximized">
    <p:restoredLeft sz="11313" autoAdjust="0"/>
    <p:restoredTop sz="93955" autoAdjust="0"/>
  </p:normalViewPr>
  <p:slideViewPr>
    <p:cSldViewPr snapToObjects="1">
      <p:cViewPr>
        <p:scale>
          <a:sx n="70" d="100"/>
          <a:sy n="70" d="100"/>
        </p:scale>
        <p:origin x="-798" y="-174"/>
      </p:cViewPr>
      <p:guideLst>
        <p:guide orient="horz" pos="1536"/>
        <p:guide pos="24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9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3.xml"/><Relationship Id="rId5" Type="http://schemas.openxmlformats.org/officeDocument/2006/relationships/slide" Target="slides/slide8.xml"/><Relationship Id="rId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8" tIns="45353" rIns="90708" bIns="45353" numCol="1" anchor="t" anchorCtr="0" compatLnSpc="1">
            <a:prstTxWarp prst="textNoShape">
              <a:avLst/>
            </a:prstTxWarp>
          </a:bodyPr>
          <a:lstStyle>
            <a:lvl1pPr algn="l" defTabSz="906463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8" tIns="45353" rIns="90708" bIns="45353" numCol="1" anchor="t" anchorCtr="0" compatLnSpc="1">
            <a:prstTxWarp prst="textNoShape">
              <a:avLst/>
            </a:prstTxWarp>
          </a:bodyPr>
          <a:lstStyle>
            <a:lvl1pPr algn="r" defTabSz="906463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8" tIns="45353" rIns="90708" bIns="45353" numCol="1" anchor="b" anchorCtr="0" compatLnSpc="1">
            <a:prstTxWarp prst="textNoShape">
              <a:avLst/>
            </a:prstTxWarp>
          </a:bodyPr>
          <a:lstStyle>
            <a:lvl1pPr algn="l" defTabSz="906463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8" tIns="45353" rIns="90708" bIns="45353" numCol="1" anchor="b" anchorCtr="0" compatLnSpc="1">
            <a:prstTxWarp prst="textNoShape">
              <a:avLst/>
            </a:prstTxWarp>
          </a:bodyPr>
          <a:lstStyle>
            <a:lvl1pPr algn="r" defTabSz="906463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B7C689B-8040-4BF8-9304-D2A9FC141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8" tIns="45353" rIns="90708" bIns="45353" numCol="1" anchor="t" anchorCtr="0" compatLnSpc="1">
            <a:prstTxWarp prst="textNoShape">
              <a:avLst/>
            </a:prstTxWarp>
          </a:bodyPr>
          <a:lstStyle>
            <a:lvl1pPr algn="l" defTabSz="906463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8" tIns="45353" rIns="90708" bIns="45353" numCol="1" anchor="t" anchorCtr="0" compatLnSpc="1">
            <a:prstTxWarp prst="textNoShape">
              <a:avLst/>
            </a:prstTxWarp>
          </a:bodyPr>
          <a:lstStyle>
            <a:lvl1pPr algn="r" defTabSz="906463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275" y="720725"/>
            <a:ext cx="52006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900" y="4559300"/>
            <a:ext cx="53594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8" tIns="45353" rIns="90708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Klicken Sie, um die Formate des Vorlagentextes zu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8" tIns="45353" rIns="90708" bIns="45353" numCol="1" anchor="b" anchorCtr="0" compatLnSpc="1">
            <a:prstTxWarp prst="textNoShape">
              <a:avLst/>
            </a:prstTxWarp>
          </a:bodyPr>
          <a:lstStyle>
            <a:lvl1pPr algn="l" defTabSz="906463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8" tIns="45353" rIns="90708" bIns="45353" numCol="1" anchor="b" anchorCtr="0" compatLnSpc="1">
            <a:prstTxWarp prst="textNoShape">
              <a:avLst/>
            </a:prstTxWarp>
          </a:bodyPr>
          <a:lstStyle>
            <a:lvl1pPr algn="r" defTabSz="906463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172A07A-7484-422D-A74C-849B223D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0D405B-1716-4AEC-817E-37C8EC40BFC0}" type="slidenum">
              <a:rPr lang="en-US"/>
              <a:pPr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68F6D-05EA-4715-ABC8-296D3B26F90F}" type="slidenum">
              <a:rPr lang="en-US"/>
              <a:pPr/>
              <a:t>10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6DBA8-0305-4ED5-9412-B4D7B9E19669}" type="slidenum">
              <a:rPr lang="en-US"/>
              <a:pPr/>
              <a:t>11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2A07A-7484-422D-A74C-849B223D7F9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CED43-D10F-44E8-B7D7-1070379309EA}" type="slidenum">
              <a:rPr lang="en-US"/>
              <a:pPr/>
              <a:t>13</a:t>
            </a:fld>
            <a:endParaRPr lang="en-US"/>
          </a:p>
        </p:txBody>
      </p:sp>
      <p:sp>
        <p:nvSpPr>
          <p:cNvPr id="4915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3A271-D130-4E42-822E-D85B2D6151E5}" type="slidenum">
              <a:rPr lang="en-US"/>
              <a:pPr/>
              <a:t>14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2A07A-7484-422D-A74C-849B223D7F9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2A07A-7484-422D-A74C-849B223D7F9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2A07A-7484-422D-A74C-849B223D7F9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2A07A-7484-422D-A74C-849B223D7F9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2A07A-7484-422D-A74C-849B223D7F9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3B2AF-0CE2-41CB-9CA4-96303DEB8F60}" type="slidenum">
              <a:rPr lang="en-US"/>
              <a:pPr/>
              <a:t>2</a:t>
            </a:fld>
            <a:endParaRPr lang="en-US"/>
          </a:p>
        </p:txBody>
      </p:sp>
      <p:sp>
        <p:nvSpPr>
          <p:cNvPr id="37891" name="Rectangle 614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614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2A07A-7484-422D-A74C-849B223D7F9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2A07A-7484-422D-A74C-849B223D7F9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3B2AF-0CE2-41CB-9CA4-96303DEB8F60}" type="slidenum">
              <a:rPr lang="en-US"/>
              <a:pPr/>
              <a:t>25</a:t>
            </a:fld>
            <a:endParaRPr lang="en-US"/>
          </a:p>
        </p:txBody>
      </p:sp>
      <p:sp>
        <p:nvSpPr>
          <p:cNvPr id="37891" name="Rectangle 614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614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69897-057B-4AC2-9F2C-6AAC1F918DDE}" type="slidenum">
              <a:rPr lang="en-US"/>
              <a:pPr/>
              <a:t>26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89617-1D47-4620-9AA0-A5024C620CF7}" type="slidenum">
              <a:rPr lang="en-US"/>
              <a:pPr/>
              <a:t>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2A07A-7484-422D-A74C-849B223D7F9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4C98D-AE32-4718-B5E8-1C97CCF0C3F7}" type="slidenum">
              <a:rPr lang="en-US"/>
              <a:pPr/>
              <a:t>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D96EE-76B1-4D9A-A2CD-F69590CB7E89}" type="slidenum">
              <a:rPr lang="en-US"/>
              <a:pPr/>
              <a:t>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2A07A-7484-422D-A74C-849B223D7F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DB672-93F3-44E6-ADFC-25322E6D0DD4}" type="slidenum">
              <a:rPr lang="en-US"/>
              <a:pPr/>
              <a:t>8</a:t>
            </a:fld>
            <a:endParaRPr lang="en-US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2F9DC-0F2A-4353-B074-2681214D742C}" type="slidenum">
              <a:rPr lang="en-US"/>
              <a:pPr/>
              <a:t>9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FA691-24FC-4E0C-A5D2-8F0CC536E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C52D8-939E-4140-ACE4-BCA3D4755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304800"/>
            <a:ext cx="21050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304800"/>
            <a:ext cx="616267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7B24C-507A-468F-BD37-5D4229DD7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048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1676400"/>
            <a:ext cx="413385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13385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D834E-7880-4D89-84F8-AF0A04580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304800"/>
            <a:ext cx="84201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4A8F9-E734-472B-A9AB-88DD38241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048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1676400"/>
            <a:ext cx="413385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76400"/>
            <a:ext cx="413385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62400"/>
            <a:ext cx="413385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41AA-869F-4106-86A3-066E3A2D4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6E9DB-BBC9-4EAF-90BF-6529E352D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E418D-A95B-4614-8F08-E509877E0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676400"/>
            <a:ext cx="41338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1338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43524-263A-43D8-B8A2-09205E1E6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D086-F382-42DC-A9A4-E15F6E34C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A5128-DE60-493A-981A-18FA54F26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43105-3477-49DE-9693-648B9EF63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64FA1-7BB7-46A9-803F-409494733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2AD1-F81E-452C-B35B-62B9C72E4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304800"/>
            <a:ext cx="8420100" cy="1143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das Titelformat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76400"/>
            <a:ext cx="8420100" cy="4419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FCA4F12-9FB0-4333-9C4C-19D55D616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11" Type="http://schemas.openxmlformats.org/officeDocument/2006/relationships/image" Target="../media/image8.gif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17.png"/><Relationship Id="rId4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495800" y="5363190"/>
            <a:ext cx="5143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828675"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+mn-lt"/>
                <a:ea typeface="DejaVu Sans Light" pitchFamily="34" charset="0"/>
                <a:cs typeface="DejaVu Sans Light" pitchFamily="34" charset="0"/>
              </a:rPr>
              <a:t>Carlos de los </a:t>
            </a:r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DejaVu Sans Light" pitchFamily="34" charset="0"/>
                <a:cs typeface="DejaVu Sans Light" pitchFamily="34" charset="0"/>
              </a:rPr>
              <a:t>Heros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DejaVu Sans Light" pitchFamily="34" charset="0"/>
                <a:cs typeface="DejaVu Sans Light" pitchFamily="34" charset="0"/>
              </a:rPr>
              <a:t> </a:t>
            </a:r>
          </a:p>
          <a:p>
            <a:pPr algn="r" defTabSz="828675"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18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DejaVu Sans Light" pitchFamily="34" charset="0"/>
                <a:cs typeface="DejaVu Sans Light" pitchFamily="34" charset="0"/>
              </a:rPr>
              <a:t>Uppsala University</a:t>
            </a:r>
          </a:p>
        </p:txBody>
      </p:sp>
      <p:sp>
        <p:nvSpPr>
          <p:cNvPr id="811012" name="Text Box 4"/>
          <p:cNvSpPr txBox="1">
            <a:spLocks noChangeArrowheads="1"/>
          </p:cNvSpPr>
          <p:nvPr/>
        </p:nvSpPr>
        <p:spPr bwMode="auto">
          <a:xfrm>
            <a:off x="228600" y="579438"/>
            <a:ext cx="9525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828675"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/>
            </a:pP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DejaVu Sans Light" pitchFamily="34" charset="0"/>
                <a:cs typeface="Lucida Sans" pitchFamily="34" charset="0"/>
              </a:rPr>
              <a:t>dark matter searches with </a:t>
            </a:r>
            <a:r>
              <a:rPr lang="en-US" sz="32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DejaVu Sans Light" pitchFamily="34" charset="0"/>
                <a:cs typeface="Lucida Sans" pitchFamily="34" charset="0"/>
              </a:rPr>
              <a:t>IceCube</a:t>
            </a:r>
            <a:endParaRPr lang="en-GB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ea typeface="DejaVu Sans Light" pitchFamily="34" charset="0"/>
              <a:cs typeface="Lucida Sans" pitchFamily="34" charset="0"/>
            </a:endParaRPr>
          </a:p>
        </p:txBody>
      </p: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5881694" y="6572272"/>
            <a:ext cx="38576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28675"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US" sz="1400" b="1" dirty="0" smtClean="0">
                <a:solidFill>
                  <a:srgbClr val="808080"/>
                </a:solidFill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IDM2010, Montpellier, July 20-25.2010</a:t>
            </a:r>
            <a:endParaRPr lang="en-GB" sz="1400" b="1" dirty="0">
              <a:solidFill>
                <a:srgbClr val="808080"/>
              </a:solidFill>
              <a:latin typeface="DejaVu Sans Light" pitchFamily="34" charset="0"/>
              <a:ea typeface="DejaVu Sans Light" pitchFamily="34" charset="0"/>
              <a:cs typeface="DejaVu Sans Light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1371600"/>
            <a:ext cx="9906000" cy="3914788"/>
            <a:chOff x="0" y="1571612"/>
            <a:chExt cx="9906000" cy="3914788"/>
          </a:xfrm>
        </p:grpSpPr>
        <p:sp>
          <p:nvSpPr>
            <p:cNvPr id="5122" name="Rectangle 2"/>
            <p:cNvSpPr>
              <a:spLocks noChangeArrowheads="1"/>
            </p:cNvSpPr>
            <p:nvPr/>
          </p:nvSpPr>
          <p:spPr bwMode="auto">
            <a:xfrm>
              <a:off x="0" y="1643050"/>
              <a:ext cx="9906000" cy="3733800"/>
            </a:xfrm>
            <a:prstGeom prst="rect">
              <a:avLst/>
            </a:prstGeom>
            <a:gradFill rotWithShape="0">
              <a:gsLst>
                <a:gs pos="0">
                  <a:srgbClr val="336699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25" name="Picture 7" descr="C:\Documents and Settings\cph\Mina dokument\teaching\neutriner\images\event_artist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089150"/>
              <a:ext cx="3951288" cy="259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8200" y="4406900"/>
              <a:ext cx="1211263" cy="92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5127" name="Picture 14" descr="C:\Documents and Settings\cph\Mina dokument\My Talks\Valencia09\figures\dark_matter_millenium_simulation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53066" y="3417888"/>
              <a:ext cx="2971800" cy="168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</p:pic>
        <p:sp>
          <p:nvSpPr>
            <p:cNvPr id="811020" name="Rectangle 12"/>
            <p:cNvSpPr>
              <a:spLocks noChangeArrowheads="1"/>
            </p:cNvSpPr>
            <p:nvPr/>
          </p:nvSpPr>
          <p:spPr bwMode="auto">
            <a:xfrm rot="5400000">
              <a:off x="4914900" y="-3343288"/>
              <a:ext cx="76200" cy="99060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1021" name="Rectangle 13"/>
            <p:cNvSpPr>
              <a:spLocks noChangeArrowheads="1"/>
            </p:cNvSpPr>
            <p:nvPr/>
          </p:nvSpPr>
          <p:spPr bwMode="auto">
            <a:xfrm rot="5400000">
              <a:off x="4914900" y="495300"/>
              <a:ext cx="76200" cy="99060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130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62200" y="3538538"/>
              <a:ext cx="3703638" cy="1433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6" descr="C:\Documents and Settings\cph\Mina dokument\My Talks\Valencia09\figures\milkyway_neut_loop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19800" y="1700213"/>
              <a:ext cx="266700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5132" name="Picture 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98950" y="2417763"/>
              <a:ext cx="2005013" cy="128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4" name="Picture 13" descr="extra_dimension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45420" y="3963553"/>
              <a:ext cx="1974380" cy="1322835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  <p:pic>
          <p:nvPicPr>
            <p:cNvPr id="15" name="Picture 14" descr="X-Sec_summary_plot.g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870525">
              <a:off x="1913814" y="4172929"/>
              <a:ext cx="1424404" cy="1023567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scene3d>
              <a:camera prst="orthographicFront"/>
              <a:lightRig rig="threePt" dir="t">
                <a:rot lat="0" lon="0" rev="0"/>
              </a:lightRig>
            </a:scene3d>
            <a:sp3d prstMaterial="softEdge"/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/>
          <p:cNvSpPr>
            <a:spLocks noChangeArrowheads="1"/>
          </p:cNvSpPr>
          <p:nvPr/>
        </p:nvSpPr>
        <p:spPr bwMode="auto">
          <a:xfrm>
            <a:off x="6805613" y="1243013"/>
            <a:ext cx="1271587" cy="1119187"/>
          </a:xfrm>
          <a:prstGeom prst="bracePair">
            <a:avLst>
              <a:gd name="adj" fmla="val 8333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00024" y="4500570"/>
            <a:ext cx="4538662" cy="2214578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nl-BE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A lot of physics uncertainties involved:</a:t>
            </a:r>
          </a:p>
          <a:p>
            <a:pPr marL="342900" indent="-342900" algn="l">
              <a:spcBef>
                <a:spcPct val="20000"/>
              </a:spcBef>
            </a:pPr>
            <a:r>
              <a:rPr lang="nl-BE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 - relic density calculations</a:t>
            </a:r>
          </a:p>
          <a:p>
            <a:pPr marL="342900" indent="-342900" algn="l">
              <a:spcBef>
                <a:spcPct val="20000"/>
              </a:spcBef>
            </a:pPr>
            <a:r>
              <a:rPr lang="nl-BE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 - DM distribution in the halo</a:t>
            </a:r>
          </a:p>
          <a:p>
            <a:pPr marL="342900" indent="-342900" algn="l">
              <a:spcBef>
                <a:spcPct val="20000"/>
              </a:spcBef>
            </a:pPr>
            <a:r>
              <a:rPr lang="nl-BE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 - velocity distribution</a:t>
            </a:r>
          </a:p>
          <a:p>
            <a:pPr marL="342900" indent="-342900" algn="l">
              <a:spcBef>
                <a:spcPct val="20000"/>
              </a:spcBef>
            </a:pPr>
            <a:r>
              <a:rPr lang="nl-BE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 - </a:t>
            </a:r>
            <a:r>
              <a:rPr lang="nl-BE" sz="18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Symbol" pitchFamily="18" charset="2"/>
              </a:rPr>
              <a:t>c,K,</a:t>
            </a:r>
            <a:r>
              <a:rPr lang="nl-BE" sz="18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S</a:t>
            </a:r>
            <a:r>
              <a:rPr lang="nl-BE" sz="16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nl-BE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properties (</a:t>
            </a:r>
            <a:r>
              <a:rPr lang="nl-BE" sz="16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MSSM/UED...)</a:t>
            </a:r>
            <a:endParaRPr lang="nl-BE" sz="1600" dirty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nl-BE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 - interaction of </a:t>
            </a:r>
            <a:r>
              <a:rPr lang="nl-BE" sz="18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Symbol" pitchFamily="18" charset="2"/>
              </a:rPr>
              <a:t>c</a:t>
            </a:r>
            <a:r>
              <a:rPr lang="nl-BE" sz="16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,K,S with </a:t>
            </a:r>
            <a:r>
              <a:rPr lang="nl-BE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matter (capture</a:t>
            </a:r>
            <a:r>
              <a:rPr lang="nl-BE" sz="16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</a:pPr>
            <a:r>
              <a:rPr lang="nl-BE" sz="16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 - self interaction (annihilation)</a:t>
            </a:r>
            <a:endParaRPr lang="nl-BE" sz="1600" dirty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sp>
        <p:nvSpPr>
          <p:cNvPr id="803847" name="Rectangle 7"/>
          <p:cNvSpPr>
            <a:spLocks noChangeArrowheads="1"/>
          </p:cNvSpPr>
          <p:nvPr/>
        </p:nvSpPr>
        <p:spPr bwMode="auto">
          <a:xfrm>
            <a:off x="4167182" y="0"/>
            <a:ext cx="5738818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indirect searches for DM candidates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6654" y="785794"/>
            <a:ext cx="4681538" cy="3505200"/>
            <a:chOff x="304800" y="3209948"/>
            <a:chExt cx="4681538" cy="3505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463" name="Rectangle 2"/>
            <p:cNvSpPr>
              <a:spLocks noChangeArrowheads="1"/>
            </p:cNvSpPr>
            <p:nvPr/>
          </p:nvSpPr>
          <p:spPr bwMode="auto">
            <a:xfrm>
              <a:off x="304800" y="3209948"/>
              <a:ext cx="4681538" cy="3505200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nl-BE" sz="1800" dirty="0" smtClean="0">
                  <a:solidFill>
                    <a:srgbClr val="DDDDDD"/>
                  </a:solidFill>
                </a:rPr>
                <a:t>DM-induced </a:t>
              </a:r>
              <a:r>
                <a:rPr lang="nl-BE" sz="1800" dirty="0">
                  <a:solidFill>
                    <a:srgbClr val="DDDDDD"/>
                  </a:solidFill>
                </a:rPr>
                <a:t>neutrinos:</a:t>
              </a:r>
            </a:p>
            <a:p>
              <a:pPr marL="342900" indent="-342900" algn="l">
                <a:spcBef>
                  <a:spcPct val="20000"/>
                </a:spcBef>
              </a:pPr>
              <a:r>
                <a:rPr lang="nl-BE" sz="1800" dirty="0">
                  <a:solidFill>
                    <a:schemeClr val="tx1"/>
                  </a:solidFill>
                  <a:latin typeface="Arial" charset="0"/>
                </a:rPr>
                <a:t>		</a:t>
              </a:r>
              <a:r>
                <a:rPr lang="nl-BE" sz="1600" dirty="0">
                  <a:solidFill>
                    <a:schemeClr val="tx1"/>
                  </a:solidFill>
                  <a:latin typeface="Arial" charset="0"/>
                </a:rPr>
                <a:t>	</a:t>
              </a:r>
              <a:r>
                <a:rPr lang="nl-BE" sz="1400" dirty="0">
                  <a:solidFill>
                    <a:srgbClr val="DDDDDD"/>
                  </a:solidFill>
                </a:rPr>
                <a:t>qq</a:t>
              </a:r>
            </a:p>
            <a:p>
              <a:pPr marL="342900" indent="-342900" algn="l">
                <a:spcBef>
                  <a:spcPct val="20000"/>
                </a:spcBef>
              </a:pPr>
              <a:r>
                <a:rPr lang="nl-BE" sz="1600" dirty="0">
                  <a:solidFill>
                    <a:schemeClr val="tx1"/>
                  </a:solidFill>
                  <a:latin typeface="Arial" charset="0"/>
                </a:rPr>
                <a:t>	</a:t>
              </a:r>
              <a:r>
                <a:rPr lang="nl-BE" sz="1800" dirty="0" smtClean="0">
                  <a:solidFill>
                    <a:srgbClr val="FFFF00"/>
                  </a:solidFill>
                  <a:latin typeface="Symbol" pitchFamily="18" charset="2"/>
                </a:rPr>
                <a:t>kk, cc,</a:t>
              </a:r>
              <a:r>
                <a:rPr lang="nl-BE" sz="1800" dirty="0" smtClean="0">
                  <a:solidFill>
                    <a:srgbClr val="FFFF00"/>
                  </a:solidFill>
                  <a:latin typeface="+mn-lt"/>
                </a:rPr>
                <a:t>ss</a:t>
              </a:r>
              <a:r>
                <a:rPr lang="nl-BE" sz="1600" dirty="0" smtClean="0">
                  <a:solidFill>
                    <a:srgbClr val="FFFF00"/>
                  </a:solidFill>
                  <a:latin typeface="Symbol" pitchFamily="18" charset="2"/>
                </a:rPr>
                <a:t> </a:t>
              </a:r>
              <a:r>
                <a:rPr lang="nl-BE" sz="1600" dirty="0">
                  <a:solidFill>
                    <a:srgbClr val="FFFF00"/>
                  </a:solidFill>
                  <a:latin typeface="Symbol" pitchFamily="18" charset="2"/>
                  <a:sym typeface="Symbol" pitchFamily="18" charset="2"/>
                </a:rPr>
                <a:t></a:t>
              </a:r>
              <a:r>
                <a:rPr lang="nl-BE" sz="1600" dirty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       </a:t>
              </a:r>
              <a:r>
                <a:rPr lang="nl-BE" sz="1600" dirty="0" smtClean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 </a:t>
              </a:r>
              <a:r>
                <a:rPr lang="nl-BE" sz="1400" dirty="0">
                  <a:solidFill>
                    <a:srgbClr val="DDDDDD"/>
                  </a:solidFill>
                  <a:latin typeface="Palatino Linotype" pitchFamily="18" charset="0"/>
                  <a:sym typeface="Symbol" pitchFamily="18" charset="2"/>
                </a:rPr>
                <a:t>l</a:t>
              </a:r>
              <a:r>
                <a:rPr lang="nl-BE" sz="1400" baseline="30000" dirty="0">
                  <a:solidFill>
                    <a:srgbClr val="DDDDDD"/>
                  </a:solidFill>
                  <a:latin typeface="Palatino Linotype" pitchFamily="18" charset="0"/>
                  <a:sym typeface="Symbol" pitchFamily="18" charset="2"/>
                </a:rPr>
                <a:t>+</a:t>
              </a:r>
              <a:r>
                <a:rPr lang="nl-BE" sz="1400" dirty="0">
                  <a:solidFill>
                    <a:srgbClr val="DDDDDD"/>
                  </a:solidFill>
                  <a:latin typeface="Palatino Linotype" pitchFamily="18" charset="0"/>
                  <a:sym typeface="Symbol" pitchFamily="18" charset="2"/>
                </a:rPr>
                <a:t>l</a:t>
              </a:r>
              <a:r>
                <a:rPr lang="nl-BE" sz="1400" baseline="30000" dirty="0">
                  <a:solidFill>
                    <a:srgbClr val="DDDDDD"/>
                  </a:solidFill>
                  <a:latin typeface="Palatino Linotype" pitchFamily="18" charset="0"/>
                  <a:sym typeface="Symbol" pitchFamily="18" charset="2"/>
                </a:rPr>
                <a:t>-</a:t>
              </a:r>
              <a:r>
                <a:rPr lang="nl-BE" sz="1600" baseline="30000" dirty="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   </a:t>
              </a:r>
              <a:r>
                <a:rPr lang="nl-BE" sz="1600" dirty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       </a:t>
              </a:r>
              <a:r>
                <a:rPr lang="nl-BE" sz="1600" dirty="0">
                  <a:solidFill>
                    <a:srgbClr val="FFFF00"/>
                  </a:solidFill>
                  <a:latin typeface="Symbol" pitchFamily="18" charset="2"/>
                  <a:sym typeface="Symbol" pitchFamily="18" charset="2"/>
                </a:rPr>
                <a:t> n</a:t>
              </a:r>
              <a:r>
                <a:rPr lang="nl-BE" sz="1600" dirty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		                </a:t>
              </a:r>
              <a:r>
                <a:rPr lang="nl-BE" sz="1400" dirty="0">
                  <a:solidFill>
                    <a:srgbClr val="DDDDDD"/>
                  </a:solidFill>
                  <a:sym typeface="Symbol" pitchFamily="18" charset="2"/>
                </a:rPr>
                <a:t>W,</a:t>
              </a:r>
              <a:r>
                <a:rPr lang="nl-BE" sz="600" dirty="0">
                  <a:solidFill>
                    <a:srgbClr val="DDDDDD"/>
                  </a:solidFill>
                  <a:sym typeface="Symbol" pitchFamily="18" charset="2"/>
                </a:rPr>
                <a:t> </a:t>
              </a:r>
              <a:r>
                <a:rPr lang="nl-BE" sz="1400" dirty="0">
                  <a:solidFill>
                    <a:srgbClr val="DDDDDD"/>
                  </a:solidFill>
                  <a:sym typeface="Symbol" pitchFamily="18" charset="2"/>
                </a:rPr>
                <a:t>Z,</a:t>
              </a:r>
              <a:r>
                <a:rPr lang="nl-BE" sz="600" dirty="0">
                  <a:solidFill>
                    <a:srgbClr val="DDDDDD"/>
                  </a:solidFill>
                  <a:sym typeface="Symbol" pitchFamily="18" charset="2"/>
                </a:rPr>
                <a:t> </a:t>
              </a:r>
              <a:r>
                <a:rPr lang="nl-BE" sz="1400" dirty="0">
                  <a:solidFill>
                    <a:srgbClr val="DDDDDD"/>
                  </a:solidFill>
                  <a:sym typeface="Symbol" pitchFamily="18" charset="2"/>
                </a:rPr>
                <a:t>H</a:t>
              </a:r>
            </a:p>
            <a:p>
              <a:pPr marL="342900" indent="-342900" algn="l">
                <a:spcBef>
                  <a:spcPct val="20000"/>
                </a:spcBef>
              </a:pPr>
              <a:endParaRPr lang="nl-BE" sz="1400" dirty="0">
                <a:solidFill>
                  <a:srgbClr val="DDDDDD"/>
                </a:solidFill>
                <a:sym typeface="Symbol" pitchFamily="18" charset="2"/>
              </a:endParaRPr>
            </a:p>
            <a:p>
              <a:pPr marL="342900" indent="-342900" algn="l">
                <a:spcBef>
                  <a:spcPct val="20000"/>
                </a:spcBef>
              </a:pPr>
              <a:r>
                <a:rPr lang="nl-BE" sz="1400" dirty="0">
                  <a:solidFill>
                    <a:srgbClr val="DDDDDD"/>
                  </a:solidFill>
                  <a:sym typeface="Symbol" pitchFamily="18" charset="2"/>
                </a:rPr>
                <a:t> </a:t>
              </a:r>
              <a:r>
                <a:rPr lang="nl-BE" sz="1400" dirty="0" smtClean="0">
                  <a:solidFill>
                    <a:srgbClr val="DDDDDD"/>
                  </a:solidFill>
                  <a:sym typeface="Symbol" pitchFamily="18" charset="2"/>
                </a:rPr>
                <a:t>Kaluza-Klein modes an additional useful channel:</a:t>
              </a:r>
              <a:endParaRPr lang="nl-BE" sz="1400" dirty="0">
                <a:solidFill>
                  <a:srgbClr val="DDDDDD"/>
                </a:solidFill>
                <a:sym typeface="Symbol" pitchFamily="18" charset="2"/>
              </a:endParaRPr>
            </a:p>
            <a:p>
              <a:pPr marL="342900" indent="-342900" algn="l">
                <a:spcBef>
                  <a:spcPct val="20000"/>
                </a:spcBef>
              </a:pPr>
              <a:r>
                <a:rPr lang="nl-BE" sz="1600" b="1" dirty="0">
                  <a:solidFill>
                    <a:schemeClr val="tx1"/>
                  </a:solidFill>
                  <a:latin typeface="Arial" charset="0"/>
                </a:rPr>
                <a:t>              </a:t>
              </a:r>
              <a:r>
                <a:rPr lang="nl-BE" sz="1600" b="1" dirty="0">
                  <a:solidFill>
                    <a:srgbClr val="FFFF00"/>
                  </a:solidFill>
                  <a:latin typeface="Arial" charset="0"/>
                </a:rPr>
                <a:t> </a:t>
              </a:r>
              <a:r>
                <a:rPr lang="nl-BE" sz="1600" b="1" dirty="0" smtClean="0">
                  <a:solidFill>
                    <a:srgbClr val="FFFF00"/>
                  </a:solidFill>
                  <a:latin typeface="Symbol" pitchFamily="18" charset="2"/>
                </a:rPr>
                <a:t>kk</a:t>
              </a:r>
              <a:r>
                <a:rPr lang="nl-BE" sz="1600" b="1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nl-BE" sz="1600" dirty="0">
                  <a:solidFill>
                    <a:srgbClr val="FFFF00"/>
                  </a:solidFill>
                  <a:latin typeface="Symbol" pitchFamily="18" charset="2"/>
                  <a:sym typeface="Symbol" pitchFamily="18" charset="2"/>
                </a:rPr>
                <a:t>  nn</a:t>
              </a:r>
            </a:p>
            <a:p>
              <a:pPr marL="342900" indent="-342900" algn="l">
                <a:spcBef>
                  <a:spcPct val="20000"/>
                </a:spcBef>
              </a:pPr>
              <a:endParaRPr lang="nl-BE" sz="1600" b="1" dirty="0">
                <a:solidFill>
                  <a:schemeClr val="tx1"/>
                </a:solidFill>
                <a:latin typeface="Arial" charset="0"/>
              </a:endParaRPr>
            </a:p>
            <a:p>
              <a:pPr marL="342900" indent="-342900" algn="l">
                <a:lnSpc>
                  <a:spcPct val="110000"/>
                </a:lnSpc>
                <a:spcBef>
                  <a:spcPct val="20000"/>
                </a:spcBef>
              </a:pPr>
              <a:r>
                <a:rPr lang="nl-BE" sz="1800" dirty="0">
                  <a:solidFill>
                    <a:srgbClr val="DDDDDD"/>
                  </a:solidFill>
                  <a:latin typeface="Arial" charset="0"/>
                </a:rPr>
                <a:t>signature: </a:t>
              </a:r>
              <a:r>
                <a:rPr lang="nl-BE" sz="2000" dirty="0">
                  <a:solidFill>
                    <a:srgbClr val="DDDDDD"/>
                  </a:solidFill>
                  <a:latin typeface="Symbol" pitchFamily="18" charset="2"/>
                </a:rPr>
                <a:t>n</a:t>
              </a:r>
              <a:r>
                <a:rPr lang="nl-BE" sz="1800" dirty="0">
                  <a:solidFill>
                    <a:srgbClr val="DDDDDD"/>
                  </a:solidFill>
                  <a:latin typeface="Symbol" pitchFamily="18" charset="2"/>
                </a:rPr>
                <a:t> </a:t>
              </a:r>
              <a:r>
                <a:rPr lang="nl-BE" sz="1800" dirty="0">
                  <a:solidFill>
                    <a:srgbClr val="DDDDDD"/>
                  </a:solidFill>
                  <a:latin typeface="Arial" charset="0"/>
                </a:rPr>
                <a:t>excess </a:t>
              </a:r>
              <a:r>
                <a:rPr lang="nl-BE" sz="1800" dirty="0" smtClean="0">
                  <a:solidFill>
                    <a:srgbClr val="DDDDDD"/>
                  </a:solidFill>
                  <a:latin typeface="Arial" charset="0"/>
                </a:rPr>
                <a:t>over background from </a:t>
              </a:r>
              <a:endParaRPr lang="nl-BE" sz="1800" dirty="0">
                <a:solidFill>
                  <a:srgbClr val="DDDDDD"/>
                </a:solidFill>
                <a:latin typeface="Arial" charset="0"/>
              </a:endParaRPr>
            </a:p>
            <a:p>
              <a:pPr marL="342900" indent="-342900" algn="l">
                <a:spcBef>
                  <a:spcPct val="20000"/>
                </a:spcBef>
              </a:pPr>
              <a:r>
                <a:rPr lang="nl-BE" sz="1800" dirty="0">
                  <a:solidFill>
                    <a:srgbClr val="DDDDDD"/>
                  </a:solidFill>
                  <a:latin typeface="Arial" charset="0"/>
                </a:rPr>
                <a:t>               </a:t>
              </a:r>
              <a:r>
                <a:rPr lang="nl-BE" sz="1800" dirty="0" smtClean="0">
                  <a:solidFill>
                    <a:srgbClr val="DDDDDD"/>
                  </a:solidFill>
                  <a:latin typeface="Arial" charset="0"/>
                </a:rPr>
                <a:t>Sun/Earth/Galactic Halo </a:t>
              </a:r>
              <a:r>
                <a:rPr lang="nl-BE" sz="1800" dirty="0">
                  <a:solidFill>
                    <a:srgbClr val="DDDDDD"/>
                  </a:solidFill>
                  <a:latin typeface="Arial" charset="0"/>
                </a:rPr>
                <a:t>direction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981200" y="3657610"/>
              <a:ext cx="842963" cy="842960"/>
              <a:chOff x="1981200" y="3057525"/>
              <a:chExt cx="842963" cy="842960"/>
            </a:xfrm>
          </p:grpSpPr>
          <p:sp>
            <p:nvSpPr>
              <p:cNvPr id="19464" name="AutoShape 14"/>
              <p:cNvSpPr>
                <a:spLocks/>
              </p:cNvSpPr>
              <p:nvPr/>
            </p:nvSpPr>
            <p:spPr bwMode="auto">
              <a:xfrm>
                <a:off x="1981200" y="3057525"/>
                <a:ext cx="79375" cy="828675"/>
              </a:xfrm>
              <a:prstGeom prst="leftBrace">
                <a:avLst>
                  <a:gd name="adj1" fmla="val 87000"/>
                  <a:gd name="adj2" fmla="val 50000"/>
                </a:avLst>
              </a:pr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5" name="AutoShape 15"/>
              <p:cNvSpPr>
                <a:spLocks/>
              </p:cNvSpPr>
              <p:nvPr/>
            </p:nvSpPr>
            <p:spPr bwMode="auto">
              <a:xfrm flipH="1">
                <a:off x="2743200" y="3071810"/>
                <a:ext cx="80963" cy="828675"/>
              </a:xfrm>
              <a:prstGeom prst="leftBrace">
                <a:avLst>
                  <a:gd name="adj1" fmla="val 85294"/>
                  <a:gd name="adj2" fmla="val 50000"/>
                </a:avLst>
              </a:pr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66" name="Rectangle 18"/>
          <p:cNvSpPr>
            <a:spLocks noChangeArrowheads="1"/>
          </p:cNvSpPr>
          <p:nvPr/>
        </p:nvSpPr>
        <p:spPr bwMode="auto">
          <a:xfrm>
            <a:off x="5029200" y="1071546"/>
            <a:ext cx="4648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en-GB" sz="2000" dirty="0">
                <a:latin typeface="Arial" charset="0"/>
              </a:rPr>
              <a:t>look at objects where the </a:t>
            </a:r>
            <a:r>
              <a:rPr lang="en-US" sz="2000" dirty="0">
                <a:latin typeface="Arial" charset="0"/>
              </a:rPr>
              <a:t>WIMP</a:t>
            </a:r>
            <a:r>
              <a:rPr lang="en-GB" sz="2000" dirty="0">
                <a:latin typeface="Arial" charset="0"/>
              </a:rPr>
              <a:t> can be gravitational</a:t>
            </a:r>
            <a:r>
              <a:rPr lang="en-US" sz="2000" dirty="0">
                <a:latin typeface="Arial" charset="0"/>
              </a:rPr>
              <a:t>y trapped and annihilate</a:t>
            </a:r>
            <a:r>
              <a:rPr lang="en-US" sz="2000" dirty="0" smtClean="0">
                <a:latin typeface="Arial" charset="0"/>
              </a:rPr>
              <a:t>:</a:t>
            </a:r>
          </a:p>
          <a:p>
            <a:pPr algn="l">
              <a:lnSpc>
                <a:spcPct val="140000"/>
              </a:lnSpc>
            </a:pPr>
            <a:endParaRPr lang="en-US" sz="2000" dirty="0">
              <a:latin typeface="Arial" charset="0"/>
            </a:endParaRPr>
          </a:p>
          <a:p>
            <a:pPr algn="l">
              <a:lnSpc>
                <a:spcPct val="130000"/>
              </a:lnSpc>
            </a:pP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    </a:t>
            </a:r>
            <a:r>
              <a:rPr lang="en-US" sz="2000" b="1" dirty="0" smtClean="0">
                <a:latin typeface="Arial" charset="0"/>
              </a:rPr>
              <a:t>Sun</a:t>
            </a:r>
            <a:r>
              <a:rPr lang="en-US" sz="2000" b="1" dirty="0">
                <a:latin typeface="Arial" charset="0"/>
              </a:rPr>
              <a:t>, Earth and </a:t>
            </a:r>
            <a:r>
              <a:rPr lang="en-US" sz="2000" b="1" dirty="0" smtClean="0">
                <a:latin typeface="Arial" charset="0"/>
              </a:rPr>
              <a:t>Galactic </a:t>
            </a:r>
            <a:r>
              <a:rPr lang="en-US" sz="2000" b="1" dirty="0">
                <a:latin typeface="Arial" charset="0"/>
              </a:rPr>
              <a:t>H</a:t>
            </a:r>
            <a:r>
              <a:rPr lang="en-US" sz="2000" b="1" dirty="0" smtClean="0">
                <a:latin typeface="Arial" charset="0"/>
              </a:rPr>
              <a:t>alo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13" name="Line 1053"/>
          <p:cNvSpPr>
            <a:spLocks noChangeShapeType="1"/>
          </p:cNvSpPr>
          <p:nvPr/>
        </p:nvSpPr>
        <p:spPr bwMode="auto">
          <a:xfrm>
            <a:off x="533400" y="457176"/>
            <a:ext cx="944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7262" y="5884151"/>
            <a:ext cx="4443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Atmospheric </a:t>
            </a:r>
            <a:r>
              <a:rPr lang="en-US" sz="1200" dirty="0" err="1" smtClean="0"/>
              <a:t>muons</a:t>
            </a:r>
            <a:r>
              <a:rPr lang="en-US" sz="1200" dirty="0" smtClean="0"/>
              <a:t> ~</a:t>
            </a:r>
            <a:r>
              <a:rPr lang="en-US" sz="1200" i="1" dirty="0" smtClean="0">
                <a:latin typeface="Albertus MT" pitchFamily="18" charset="0"/>
              </a:rPr>
              <a:t>O</a:t>
            </a:r>
            <a:r>
              <a:rPr lang="en-US" sz="1200" dirty="0" smtClean="0"/>
              <a:t>(10</a:t>
            </a:r>
            <a:r>
              <a:rPr lang="en-US" sz="1200" baseline="30000" dirty="0" smtClean="0"/>
              <a:t>9</a:t>
            </a:r>
            <a:r>
              <a:rPr lang="en-US" sz="1200" dirty="0" smtClean="0"/>
              <a:t>) events/year (downwards)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Atmospheric neutrinos ~</a:t>
            </a:r>
            <a:r>
              <a:rPr lang="en-US" sz="1200" i="1" dirty="0" smtClean="0">
                <a:latin typeface="Albertus MT" pitchFamily="18" charset="0"/>
              </a:rPr>
              <a:t>O</a:t>
            </a:r>
            <a:r>
              <a:rPr lang="en-US" sz="1200" dirty="0" smtClean="0"/>
              <a:t>(10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) events/year (all directions)</a:t>
            </a:r>
          </a:p>
          <a:p>
            <a:pPr algn="l"/>
            <a:endParaRPr lang="en-US" sz="1200" dirty="0"/>
          </a:p>
        </p:txBody>
      </p:sp>
      <p:pic>
        <p:nvPicPr>
          <p:cNvPr id="23" name="Picture 22" descr="DM_sig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066" y="2971210"/>
            <a:ext cx="3992880" cy="26395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ChangeArrowheads="1"/>
          </p:cNvSpPr>
          <p:nvPr/>
        </p:nvSpPr>
        <p:spPr bwMode="auto">
          <a:xfrm>
            <a:off x="2738422" y="0"/>
            <a:ext cx="7167578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expected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neutrino energies at the detector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grpSp>
        <p:nvGrpSpPr>
          <p:cNvPr id="21508" name="Group 11"/>
          <p:cNvGrpSpPr>
            <a:grpSpLocks/>
          </p:cNvGrpSpPr>
          <p:nvPr/>
        </p:nvGrpSpPr>
        <p:grpSpPr bwMode="auto">
          <a:xfrm>
            <a:off x="476252" y="1209676"/>
            <a:ext cx="3690930" cy="3433770"/>
            <a:chOff x="3120" y="864"/>
            <a:chExt cx="2418" cy="241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1511" name="Picture 5"/>
            <p:cNvPicPr>
              <a:picLocks noChangeAspect="1" noChangeArrowheads="1"/>
            </p:cNvPicPr>
            <p:nvPr/>
          </p:nvPicPr>
          <p:blipFill>
            <a:blip r:embed="rId3">
              <a:grayscl/>
              <a:lum bright="-20000" contrast="47000"/>
            </a:blip>
            <a:srcRect/>
            <a:stretch>
              <a:fillRect/>
            </a:stretch>
          </p:blipFill>
          <p:spPr bwMode="auto">
            <a:xfrm>
              <a:off x="3120" y="864"/>
              <a:ext cx="2418" cy="2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Text Box 10"/>
            <p:cNvSpPr txBox="1">
              <a:spLocks noChangeArrowheads="1"/>
            </p:cNvSpPr>
            <p:nvPr/>
          </p:nvSpPr>
          <p:spPr bwMode="auto">
            <a:xfrm>
              <a:off x="4800" y="864"/>
              <a:ext cx="629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Lucida Sans" pitchFamily="34" charset="0"/>
                </a:rPr>
                <a:t>GeV (W</a:t>
              </a:r>
              <a:r>
                <a:rPr lang="en-US" sz="1200" b="1" baseline="30000">
                  <a:latin typeface="Symbol" pitchFamily="18" charset="2"/>
                </a:rPr>
                <a:t>+</a:t>
              </a:r>
              <a:r>
                <a:rPr lang="en-US" sz="1200" b="1">
                  <a:latin typeface="Lucida Sans" pitchFamily="34" charset="0"/>
                </a:rPr>
                <a:t>W</a:t>
              </a:r>
              <a:r>
                <a:rPr lang="en-US" sz="1200" b="1" baseline="30000">
                  <a:latin typeface="Symbol" pitchFamily="18" charset="2"/>
                </a:rPr>
                <a:t>-</a:t>
              </a:r>
              <a:r>
                <a:rPr lang="en-US" sz="1200" b="1">
                  <a:latin typeface="Symbol" pitchFamily="18" charset="2"/>
                </a:rPr>
                <a:t>)</a:t>
              </a:r>
              <a:endParaRPr lang="en-GB" sz="1200" b="1" baseline="30000">
                <a:latin typeface="Symbol" pitchFamily="18" charset="2"/>
              </a:endParaRPr>
            </a:p>
          </p:txBody>
        </p:sp>
      </p:grpSp>
      <p:sp>
        <p:nvSpPr>
          <p:cNvPr id="21509" name="Rectangle 13"/>
          <p:cNvSpPr>
            <a:spLocks noChangeArrowheads="1"/>
          </p:cNvSpPr>
          <p:nvPr/>
        </p:nvSpPr>
        <p:spPr bwMode="auto">
          <a:xfrm>
            <a:off x="404169" y="5072074"/>
            <a:ext cx="9276899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800" dirty="0" smtClean="0">
                <a:latin typeface="Arial" charset="0"/>
                <a:sym typeface="Wingdings" pitchFamily="2" charset="2"/>
              </a:rPr>
              <a:t> </a:t>
            </a:r>
            <a:r>
              <a:rPr lang="en-US" sz="1800" dirty="0">
                <a:solidFill>
                  <a:srgbClr val="990000"/>
                </a:solidFill>
                <a:latin typeface="Arial" charset="0"/>
              </a:rPr>
              <a:t>Indirect dark matter searches from the </a:t>
            </a:r>
            <a:r>
              <a:rPr lang="en-US" sz="1800" b="1" dirty="0">
                <a:solidFill>
                  <a:srgbClr val="990000"/>
                </a:solidFill>
                <a:latin typeface="Arial" charset="0"/>
              </a:rPr>
              <a:t>Sun</a:t>
            </a:r>
            <a:r>
              <a:rPr lang="en-US" sz="1800" dirty="0">
                <a:solidFill>
                  <a:srgbClr val="990000"/>
                </a:solidFill>
                <a:latin typeface="Arial" charset="0"/>
              </a:rPr>
              <a:t> are a low-energy analysis in neutrino </a:t>
            </a:r>
          </a:p>
          <a:p>
            <a:pPr algn="l">
              <a:lnSpc>
                <a:spcPct val="130000"/>
              </a:lnSpc>
            </a:pPr>
            <a:r>
              <a:rPr lang="en-US" sz="1800" dirty="0">
                <a:solidFill>
                  <a:srgbClr val="990000"/>
                </a:solidFill>
                <a:latin typeface="Arial" charset="0"/>
              </a:rPr>
              <a:t>  </a:t>
            </a:r>
            <a:r>
              <a:rPr lang="en-US" sz="1800" dirty="0" smtClean="0">
                <a:solidFill>
                  <a:srgbClr val="990000"/>
                </a:solidFill>
                <a:latin typeface="Arial" charset="0"/>
              </a:rPr>
              <a:t>telescopes: even for the highest  DM masses, we do not get </a:t>
            </a:r>
            <a:r>
              <a:rPr lang="en-US" sz="1800" dirty="0" err="1" smtClean="0">
                <a:solidFill>
                  <a:srgbClr val="990000"/>
                </a:solidFill>
                <a:latin typeface="Arial" charset="0"/>
              </a:rPr>
              <a:t>muons</a:t>
            </a:r>
            <a:r>
              <a:rPr lang="en-US" sz="1800" dirty="0" smtClean="0">
                <a:solidFill>
                  <a:srgbClr val="990000"/>
                </a:solidFill>
                <a:latin typeface="Arial" charset="0"/>
              </a:rPr>
              <a:t> above few 100 </a:t>
            </a:r>
            <a:r>
              <a:rPr lang="en-US" sz="1800" dirty="0" err="1" smtClean="0">
                <a:solidFill>
                  <a:srgbClr val="990000"/>
                </a:solidFill>
                <a:latin typeface="Arial" charset="0"/>
              </a:rPr>
              <a:t>GeV</a:t>
            </a:r>
            <a:endParaRPr lang="en-US" sz="1800" dirty="0" smtClean="0">
              <a:solidFill>
                <a:srgbClr val="990000"/>
              </a:solidFill>
              <a:latin typeface="Arial" charset="0"/>
            </a:endParaRPr>
          </a:p>
          <a:p>
            <a:pPr algn="l">
              <a:lnSpc>
                <a:spcPct val="130000"/>
              </a:lnSpc>
            </a:pPr>
            <a:endParaRPr lang="en-US" sz="1800" dirty="0">
              <a:latin typeface="Arial" charset="0"/>
            </a:endParaRPr>
          </a:p>
          <a:p>
            <a:pPr algn="l">
              <a:lnSpc>
                <a:spcPct val="130000"/>
              </a:lnSpc>
            </a:pPr>
            <a:r>
              <a:rPr lang="en-US" sz="1800" dirty="0">
                <a:latin typeface="Arial" charset="0"/>
              </a:rPr>
              <a:t>Not </a:t>
            </a:r>
            <a:r>
              <a:rPr lang="en-US" sz="1800" dirty="0" smtClean="0">
                <a:latin typeface="Arial" charset="0"/>
              </a:rPr>
              <a:t> such  effect  for </a:t>
            </a:r>
            <a:r>
              <a:rPr lang="en-US" sz="1800" dirty="0">
                <a:latin typeface="Arial" charset="0"/>
              </a:rPr>
              <a:t>the Earth and Halo (no </a:t>
            </a:r>
            <a:r>
              <a:rPr lang="en-US" sz="1800" dirty="0">
                <a:latin typeface="Symbol" pitchFamily="18" charset="2"/>
              </a:rPr>
              <a:t>n </a:t>
            </a:r>
            <a:r>
              <a:rPr lang="en-US" sz="1800" dirty="0">
                <a:latin typeface="Arial" charset="0"/>
              </a:rPr>
              <a:t>energy losses in dense medium)</a:t>
            </a:r>
            <a:endParaRPr lang="en-GB" sz="1800" dirty="0">
              <a:latin typeface="Arial" charset="0"/>
            </a:endParaRPr>
          </a:p>
        </p:txBody>
      </p:sp>
      <p:sp>
        <p:nvSpPr>
          <p:cNvPr id="21510" name="Rectangle 14"/>
          <p:cNvSpPr>
            <a:spLocks noChangeArrowheads="1"/>
          </p:cNvSpPr>
          <p:nvPr/>
        </p:nvSpPr>
        <p:spPr bwMode="auto">
          <a:xfrm>
            <a:off x="309530" y="635721"/>
            <a:ext cx="441483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1800" dirty="0" smtClean="0">
                <a:latin typeface="Arial" charset="0"/>
              </a:rPr>
              <a:t>5000 </a:t>
            </a:r>
            <a:r>
              <a:rPr lang="en-US" sz="1800" dirty="0" err="1" smtClean="0">
                <a:latin typeface="Arial" charset="0"/>
              </a:rPr>
              <a:t>GeV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Neutralino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  <a:sym typeface="Wingdings" pitchFamily="2" charset="2"/>
              </a:rPr>
              <a:t> WW  @ Sun</a:t>
            </a:r>
            <a:endParaRPr lang="en-GB" sz="1800" dirty="0">
              <a:latin typeface="Arial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3965" y="989455"/>
            <a:ext cx="4133877" cy="365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310322" y="437886"/>
            <a:ext cx="3119426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1800" dirty="0" err="1" smtClean="0">
                <a:latin typeface="Arial" charset="0"/>
              </a:rPr>
              <a:t>Simpzilla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  <a:sym typeface="Wingdings" pitchFamily="2" charset="2"/>
              </a:rPr>
              <a:t> </a:t>
            </a:r>
            <a:r>
              <a:rPr lang="en-US" sz="1800" dirty="0" err="1" smtClean="0">
                <a:latin typeface="Arial" charset="0"/>
                <a:sym typeface="Wingdings" pitchFamily="2" charset="2"/>
              </a:rPr>
              <a:t>tt</a:t>
            </a:r>
            <a:r>
              <a:rPr lang="en-US" sz="1800" dirty="0" smtClean="0">
                <a:latin typeface="Arial" charset="0"/>
                <a:sym typeface="Wingdings" pitchFamily="2" charset="2"/>
              </a:rPr>
              <a:t>  @ Sun</a:t>
            </a:r>
            <a:endParaRPr lang="en-GB" sz="1800" dirty="0">
              <a:latin typeface="Arial" charset="0"/>
            </a:endParaRPr>
          </a:p>
        </p:txBody>
      </p:sp>
      <p:sp>
        <p:nvSpPr>
          <p:cNvPr id="10" name="Line 1053"/>
          <p:cNvSpPr>
            <a:spLocks noChangeShapeType="1"/>
          </p:cNvSpPr>
          <p:nvPr/>
        </p:nvSpPr>
        <p:spPr bwMode="auto">
          <a:xfrm>
            <a:off x="533400" y="457176"/>
            <a:ext cx="944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51304" y="857232"/>
            <a:ext cx="3219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(2.8x10</a:t>
            </a:r>
            <a:r>
              <a:rPr lang="en-US" sz="1200" baseline="30000" dirty="0" smtClean="0"/>
              <a:t>5</a:t>
            </a:r>
            <a:r>
              <a:rPr lang="en-US" sz="1200" dirty="0" smtClean="0"/>
              <a:t> </a:t>
            </a:r>
            <a:r>
              <a:rPr lang="en-US" sz="1200" dirty="0" smtClean="0">
                <a:latin typeface="Lucida Sans"/>
              </a:rPr>
              <a:t>√</a:t>
            </a:r>
            <a:r>
              <a:rPr lang="en-US" sz="1200" dirty="0" smtClean="0"/>
              <a:t>m</a:t>
            </a:r>
            <a:r>
              <a:rPr lang="en-US" sz="1200" baseline="-25000" dirty="0" smtClean="0"/>
              <a:t>x</a:t>
            </a:r>
            <a:r>
              <a:rPr lang="en-US" sz="1200" dirty="0" smtClean="0"/>
              <a:t>/(10</a:t>
            </a:r>
            <a:r>
              <a:rPr lang="en-US" sz="1200" baseline="30000" dirty="0" smtClean="0"/>
              <a:t>12</a:t>
            </a:r>
            <a:r>
              <a:rPr lang="en-US" sz="1200" dirty="0" smtClean="0"/>
              <a:t> </a:t>
            </a:r>
            <a:r>
              <a:rPr lang="en-US" sz="1200" dirty="0" err="1" smtClean="0"/>
              <a:t>GeV</a:t>
            </a:r>
            <a:r>
              <a:rPr lang="en-US" sz="1200" dirty="0" smtClean="0"/>
              <a:t>)  tops per </a:t>
            </a:r>
            <a:r>
              <a:rPr lang="en-US" sz="1200" dirty="0" err="1" smtClean="0"/>
              <a:t>annih</a:t>
            </a:r>
            <a:r>
              <a:rPr lang="en-US" sz="1200" dirty="0" smtClean="0"/>
              <a:t>.)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2" name="Rectangle 4"/>
          <p:cNvSpPr>
            <a:spLocks noChangeArrowheads="1"/>
          </p:cNvSpPr>
          <p:nvPr/>
        </p:nvSpPr>
        <p:spPr bwMode="auto">
          <a:xfrm>
            <a:off x="3024174" y="0"/>
            <a:ext cx="6881826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example: background rejection in IceCube-22</a:t>
            </a:r>
          </a:p>
        </p:txBody>
      </p:sp>
      <p:grpSp>
        <p:nvGrpSpPr>
          <p:cNvPr id="23555" name="Group 14"/>
          <p:cNvGrpSpPr>
            <a:grpSpLocks/>
          </p:cNvGrpSpPr>
          <p:nvPr/>
        </p:nvGrpSpPr>
        <p:grpSpPr bwMode="auto">
          <a:xfrm>
            <a:off x="5853113" y="3794125"/>
            <a:ext cx="3824287" cy="2987675"/>
            <a:chOff x="3687" y="2390"/>
            <a:chExt cx="2409" cy="1882"/>
          </a:xfrm>
        </p:grpSpPr>
        <p:pic>
          <p:nvPicPr>
            <p:cNvPr id="23562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07" y="2605"/>
              <a:ext cx="2289" cy="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Text Box 8"/>
            <p:cNvSpPr txBox="1">
              <a:spLocks noChangeArrowheads="1"/>
            </p:cNvSpPr>
            <p:nvPr/>
          </p:nvSpPr>
          <p:spPr bwMode="auto">
            <a:xfrm>
              <a:off x="4272" y="2390"/>
              <a:ext cx="154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000" b="1"/>
                <a:t>Data/MC comparison IceCube-22</a:t>
              </a:r>
              <a:endParaRPr lang="en-GB" sz="1000" b="1"/>
            </a:p>
          </p:txBody>
        </p:sp>
        <p:pic>
          <p:nvPicPr>
            <p:cNvPr id="23564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87" y="2631"/>
              <a:ext cx="12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6" name="Group 13"/>
          <p:cNvGrpSpPr>
            <a:grpSpLocks/>
          </p:cNvGrpSpPr>
          <p:nvPr/>
        </p:nvGrpSpPr>
        <p:grpSpPr bwMode="auto">
          <a:xfrm>
            <a:off x="5334000" y="762000"/>
            <a:ext cx="4248150" cy="2773363"/>
            <a:chOff x="3468" y="480"/>
            <a:chExt cx="2676" cy="1747"/>
          </a:xfrm>
        </p:grpSpPr>
        <p:pic>
          <p:nvPicPr>
            <p:cNvPr id="23560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43" y="480"/>
              <a:ext cx="2601" cy="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68" y="528"/>
              <a:ext cx="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7" name="Text Box 15"/>
          <p:cNvSpPr txBox="1">
            <a:spLocks noChangeArrowheads="1"/>
          </p:cNvSpPr>
          <p:nvPr/>
        </p:nvSpPr>
        <p:spPr bwMode="auto">
          <a:xfrm>
            <a:off x="304800" y="1246188"/>
            <a:ext cx="4149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/>
              <a:t>Background:</a:t>
            </a:r>
          </a:p>
          <a:p>
            <a:pPr algn="l">
              <a:lnSpc>
                <a:spcPct val="130000"/>
              </a:lnSpc>
            </a:pPr>
            <a:r>
              <a:rPr lang="en-US"/>
              <a:t>   </a:t>
            </a:r>
            <a:r>
              <a:rPr lang="en-US">
                <a:solidFill>
                  <a:srgbClr val="0099CC"/>
                </a:solidFill>
              </a:rPr>
              <a:t>atmospheric muons</a:t>
            </a:r>
          </a:p>
          <a:p>
            <a:pPr algn="l">
              <a:lnSpc>
                <a:spcPct val="130000"/>
              </a:lnSpc>
            </a:pPr>
            <a:r>
              <a:rPr lang="en-US"/>
              <a:t>   </a:t>
            </a:r>
            <a:r>
              <a:rPr lang="en-US">
                <a:solidFill>
                  <a:srgbClr val="003399"/>
                </a:solidFill>
              </a:rPr>
              <a:t>coincident atmosph. muons</a:t>
            </a:r>
          </a:p>
          <a:p>
            <a:pPr algn="l">
              <a:lnSpc>
                <a:spcPct val="130000"/>
              </a:lnSpc>
            </a:pPr>
            <a:r>
              <a:rPr lang="en-US"/>
              <a:t>   </a:t>
            </a:r>
            <a:r>
              <a:rPr lang="en-US">
                <a:solidFill>
                  <a:srgbClr val="339933"/>
                </a:solidFill>
              </a:rPr>
              <a:t>atmospheric neutrinos</a:t>
            </a:r>
            <a:endParaRPr lang="en-GB">
              <a:solidFill>
                <a:srgbClr val="339933"/>
              </a:solidFill>
            </a:endParaRPr>
          </a:p>
        </p:txBody>
      </p:sp>
      <p:sp>
        <p:nvSpPr>
          <p:cNvPr id="23558" name="Text Box 17"/>
          <p:cNvSpPr txBox="1">
            <a:spLocks noChangeArrowheads="1"/>
          </p:cNvSpPr>
          <p:nvPr/>
        </p:nvSpPr>
        <p:spPr bwMode="auto">
          <a:xfrm>
            <a:off x="304800" y="5029200"/>
            <a:ext cx="4776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High-purity atmospheric neutrino</a:t>
            </a:r>
          </a:p>
          <a:p>
            <a:pPr algn="l"/>
            <a:r>
              <a:rPr lang="en-US"/>
              <a:t>sample achieved after quality cuts</a:t>
            </a:r>
            <a:endParaRPr lang="en-GB"/>
          </a:p>
        </p:txBody>
      </p:sp>
      <p:sp>
        <p:nvSpPr>
          <p:cNvPr id="23559" name="Line 18"/>
          <p:cNvSpPr>
            <a:spLocks noChangeShapeType="1"/>
          </p:cNvSpPr>
          <p:nvPr/>
        </p:nvSpPr>
        <p:spPr bwMode="auto">
          <a:xfrm flipV="1">
            <a:off x="9677400" y="1246188"/>
            <a:ext cx="0" cy="1676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" name="Line 1053"/>
          <p:cNvSpPr>
            <a:spLocks noChangeShapeType="1"/>
          </p:cNvSpPr>
          <p:nvPr/>
        </p:nvSpPr>
        <p:spPr bwMode="auto">
          <a:xfrm>
            <a:off x="533400" y="457176"/>
            <a:ext cx="944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ChangeArrowheads="1"/>
          </p:cNvSpPr>
          <p:nvPr/>
        </p:nvSpPr>
        <p:spPr bwMode="auto">
          <a:xfrm>
            <a:off x="6381760" y="0"/>
            <a:ext cx="3524240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analysis strategies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092" y="850881"/>
            <a:ext cx="5857916" cy="5721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000" dirty="0" smtClean="0"/>
              <a:t>Triggered data still  dominated by atmospheric </a:t>
            </a:r>
            <a:r>
              <a:rPr lang="en-US" sz="2000" dirty="0" err="1" smtClean="0"/>
              <a:t>muons</a:t>
            </a:r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Reject </a:t>
            </a:r>
            <a:r>
              <a:rPr lang="en-US" sz="2000" dirty="0" err="1" smtClean="0"/>
              <a:t>misreconstructed</a:t>
            </a:r>
            <a:r>
              <a:rPr lang="en-US" sz="2000" dirty="0" smtClean="0"/>
              <a:t> atmospheric </a:t>
            </a:r>
          </a:p>
          <a:p>
            <a:pPr algn="l"/>
            <a:r>
              <a:rPr lang="en-US" sz="2000" dirty="0" err="1"/>
              <a:t>m</a:t>
            </a:r>
            <a:r>
              <a:rPr lang="en-US" sz="2000" dirty="0" err="1" smtClean="0"/>
              <a:t>uon</a:t>
            </a:r>
            <a:r>
              <a:rPr lang="en-US" sz="2000" dirty="0" smtClean="0"/>
              <a:t> background through event and track quality parameters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/>
              <a:t> </a:t>
            </a:r>
            <a:endParaRPr lang="en-US" sz="1400" dirty="0" smtClean="0"/>
          </a:p>
          <a:p>
            <a:pPr algn="l"/>
            <a:r>
              <a:rPr lang="en-US" sz="2000" dirty="0" smtClean="0"/>
              <a:t> Use of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linear cuts </a:t>
            </a:r>
            <a:r>
              <a:rPr lang="en-US" sz="2000" dirty="0" smtClean="0"/>
              <a:t>and/or multivariate methods  to extract irreducible atmospheric neutrino background</a:t>
            </a:r>
          </a:p>
          <a:p>
            <a:pPr algn="l"/>
            <a:r>
              <a:rPr lang="en-US" sz="1800" dirty="0" smtClean="0"/>
              <a:t>(</a:t>
            </a:r>
            <a:r>
              <a:rPr lang="en-US" sz="1400" dirty="0" smtClean="0"/>
              <a:t>Neural Nets, Support Vector Machines, Boosted Decision Trees</a:t>
            </a:r>
            <a:r>
              <a:rPr lang="en-US" sz="1800" dirty="0" smtClean="0"/>
              <a:t>)</a:t>
            </a:r>
            <a:endParaRPr lang="en-US" sz="2000" dirty="0" smtClean="0"/>
          </a:p>
          <a:p>
            <a:pPr algn="l">
              <a:lnSpc>
                <a:spcPct val="150000"/>
              </a:lnSpc>
            </a:pPr>
            <a:endParaRPr lang="en-US" sz="1400" dirty="0" smtClean="0"/>
          </a:p>
          <a:p>
            <a:pPr algn="l">
              <a:lnSpc>
                <a:spcPct val="150000"/>
              </a:lnSpc>
            </a:pPr>
            <a:endParaRPr lang="en-US" sz="1400" dirty="0"/>
          </a:p>
          <a:p>
            <a:pPr algn="l"/>
            <a:r>
              <a:rPr lang="en-US" sz="2000" dirty="0" smtClean="0"/>
              <a:t>DM searches directional: good additional handle on event selection </a:t>
            </a:r>
            <a:r>
              <a:rPr lang="en-US" sz="2000" dirty="0" smtClean="0">
                <a:sym typeface="Wingdings" pitchFamily="2" charset="2"/>
              </a:rPr>
              <a:t> distribution-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shape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analysis</a:t>
            </a:r>
          </a:p>
          <a:p>
            <a:pPr algn="l"/>
            <a:r>
              <a:rPr lang="en-US" sz="1800" dirty="0" smtClean="0">
                <a:sym typeface="Wingdings" pitchFamily="2" charset="2"/>
              </a:rPr>
              <a:t> (allow for a higher background contamination)</a:t>
            </a:r>
            <a:endParaRPr lang="en-US" sz="1800" dirty="0" smtClean="0"/>
          </a:p>
          <a:p>
            <a:pPr algn="l"/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00788" y="4219407"/>
            <a:ext cx="3367120" cy="2638593"/>
            <a:chOff x="6259043" y="4037392"/>
            <a:chExt cx="3408865" cy="2495741"/>
          </a:xfrm>
        </p:grpSpPr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/>
            <a:stretch>
              <a:fillRect/>
            </a:stretch>
          </p:blipFill>
          <p:spPr bwMode="auto">
            <a:xfrm>
              <a:off x="6259043" y="4037392"/>
              <a:ext cx="3408865" cy="2392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7113092" y="6286520"/>
              <a:ext cx="2554816" cy="2466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 b="1"/>
                <a:t>Solid angle to the Sun </a:t>
              </a:r>
              <a:r>
                <a:rPr lang="en-US" sz="1200" b="1">
                  <a:latin typeface="Symbol" pitchFamily="18" charset="2"/>
                </a:rPr>
                <a:t>y </a:t>
              </a:r>
              <a:r>
                <a:rPr lang="en-US" sz="1200" b="1"/>
                <a:t>(rad)</a:t>
              </a:r>
            </a:p>
          </p:txBody>
        </p:sp>
      </p:grpSp>
      <p:sp>
        <p:nvSpPr>
          <p:cNvPr id="10" name="Line 1053"/>
          <p:cNvSpPr>
            <a:spLocks noChangeShapeType="1"/>
          </p:cNvSpPr>
          <p:nvPr/>
        </p:nvSpPr>
        <p:spPr bwMode="auto">
          <a:xfrm>
            <a:off x="533400" y="457176"/>
            <a:ext cx="944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15682" y="642918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sequential cuts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667512" y="4019140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shape analysis</a:t>
            </a:r>
            <a:endParaRPr lang="en-US" sz="1600" dirty="0"/>
          </a:p>
        </p:txBody>
      </p:sp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928670"/>
            <a:ext cx="3605212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ChangeArrowheads="1"/>
          </p:cNvSpPr>
          <p:nvPr/>
        </p:nvSpPr>
        <p:spPr bwMode="auto">
          <a:xfrm>
            <a:off x="6810388" y="0"/>
            <a:ext cx="3095612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analysis chain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2928934"/>
            <a:ext cx="40322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68" y="4767278"/>
            <a:ext cx="37496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4160838" y="2083593"/>
            <a:ext cx="215900" cy="974725"/>
          </a:xfrm>
          <a:prstGeom prst="curvedLeftArrow">
            <a:avLst>
              <a:gd name="adj1" fmla="val 90294"/>
              <a:gd name="adj2" fmla="val 180588"/>
              <a:gd name="adj3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4268788" y="4146551"/>
            <a:ext cx="215900" cy="649287"/>
          </a:xfrm>
          <a:prstGeom prst="curvedLeftArrow">
            <a:avLst>
              <a:gd name="adj1" fmla="val 60147"/>
              <a:gd name="adj2" fmla="val 120294"/>
              <a:gd name="adj3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4549786" y="3182930"/>
            <a:ext cx="19034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 algn="l">
              <a:spcBef>
                <a:spcPct val="20000"/>
              </a:spcBef>
            </a:pPr>
            <a:r>
              <a:rPr lang="en-US" sz="1600" dirty="0"/>
              <a:t>Use additional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 dirty="0"/>
              <a:t>MC-based scripts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 dirty="0"/>
              <a:t>for </a:t>
            </a:r>
            <a:r>
              <a:rPr lang="en-US" sz="1600" dirty="0" smtClean="0"/>
              <a:t>conversion</a:t>
            </a:r>
            <a:endParaRPr lang="en-US" sz="1600" dirty="0"/>
          </a:p>
          <a:p>
            <a:pPr marL="342900" indent="-342900" algn="l">
              <a:spcBef>
                <a:spcPct val="20000"/>
              </a:spcBef>
            </a:pPr>
            <a:r>
              <a:rPr lang="en-US" sz="1600" dirty="0"/>
              <a:t>to a </a:t>
            </a:r>
            <a:r>
              <a:rPr lang="en-US" sz="1600" dirty="0" err="1"/>
              <a:t>muon</a:t>
            </a:r>
            <a:r>
              <a:rPr lang="en-US" sz="1600" dirty="0"/>
              <a:t> flux</a:t>
            </a:r>
            <a:endParaRPr lang="en-US" sz="1600" baseline="-25000" dirty="0">
              <a:sym typeface="Wingdings" pitchFamily="2" charset="2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66700" y="857232"/>
            <a:ext cx="4633698" cy="1544278"/>
            <a:chOff x="266700" y="1388628"/>
            <a:chExt cx="4633698" cy="1544278"/>
          </a:xfrm>
        </p:grpSpPr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66700" y="2083593"/>
              <a:ext cx="1482725" cy="849313"/>
            </a:xfrm>
            <a:prstGeom prst="rect">
              <a:avLst/>
            </a:prstGeom>
            <a:noFill/>
          </p:spPr>
        </p:pic>
        <p:sp>
          <p:nvSpPr>
            <p:cNvPr id="16" name="Line 27"/>
            <p:cNvSpPr>
              <a:spLocks noChangeShapeType="1"/>
            </p:cNvSpPr>
            <p:nvPr/>
          </p:nvSpPr>
          <p:spPr bwMode="auto">
            <a:xfrm flipH="1">
              <a:off x="1749425" y="2083592"/>
              <a:ext cx="685291" cy="1230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 rot="20637059">
              <a:off x="2487318" y="1388628"/>
              <a:ext cx="2413080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sz="1800" dirty="0">
                  <a:solidFill>
                    <a:srgbClr val="990000"/>
                  </a:solidFill>
                </a:rPr>
                <a:t>Experimentally</a:t>
              </a:r>
            </a:p>
            <a:p>
              <a:pPr marL="342900" indent="-342900" algn="l">
                <a:spcBef>
                  <a:spcPct val="20000"/>
                </a:spcBef>
              </a:pPr>
              <a:r>
                <a:rPr lang="en-US" sz="1800" dirty="0">
                  <a:solidFill>
                    <a:srgbClr val="990000"/>
                  </a:solidFill>
                </a:rPr>
                <a:t>obtained quantity</a:t>
              </a:r>
              <a:endParaRPr lang="en-US" sz="1800" baseline="-25000" dirty="0">
                <a:solidFill>
                  <a:srgbClr val="990000"/>
                </a:solidFill>
                <a:sym typeface="Wingdings" pitchFamily="2" charset="2"/>
              </a:endParaRPr>
            </a:p>
          </p:txBody>
        </p:sp>
      </p:grp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4953000" y="1758950"/>
            <a:ext cx="898525" cy="446088"/>
          </a:xfrm>
          <a:prstGeom prst="leftArrow">
            <a:avLst>
              <a:gd name="adj1" fmla="val 50000"/>
              <a:gd name="adj2" fmla="val 50356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" name="AutoShape 33"/>
          <p:cNvSpPr>
            <a:spLocks noChangeArrowheads="1"/>
          </p:cNvSpPr>
          <p:nvPr/>
        </p:nvSpPr>
        <p:spPr bwMode="auto">
          <a:xfrm>
            <a:off x="4691438" y="5015719"/>
            <a:ext cx="898525" cy="398462"/>
          </a:xfrm>
          <a:prstGeom prst="rightArrow">
            <a:avLst>
              <a:gd name="adj1" fmla="val 50000"/>
              <a:gd name="adj2" fmla="val 56375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" name="Line 1053"/>
          <p:cNvSpPr>
            <a:spLocks noChangeShapeType="1"/>
          </p:cNvSpPr>
          <p:nvPr/>
        </p:nvSpPr>
        <p:spPr bwMode="auto">
          <a:xfrm>
            <a:off x="533400" y="457176"/>
            <a:ext cx="944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27" name="Picture 26" descr="Flux_summary_plo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198" y="3937636"/>
            <a:ext cx="3417845" cy="24560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9" name="Group 28"/>
          <p:cNvGrpSpPr/>
          <p:nvPr/>
        </p:nvGrpSpPr>
        <p:grpSpPr>
          <a:xfrm>
            <a:off x="6453198" y="1325184"/>
            <a:ext cx="1643073" cy="1133860"/>
            <a:chOff x="6453198" y="1325184"/>
            <a:chExt cx="1643073" cy="1133860"/>
          </a:xfrm>
        </p:grpSpPr>
        <p:sp>
          <p:nvSpPr>
            <p:cNvPr id="11" name="Rectangle 2"/>
            <p:cNvSpPr txBox="1">
              <a:spLocks noChangeArrowheads="1"/>
            </p:cNvSpPr>
            <p:nvPr/>
          </p:nvSpPr>
          <p:spPr>
            <a:xfrm>
              <a:off x="6524636" y="1325184"/>
              <a:ext cx="1571635" cy="700094"/>
            </a:xfrm>
            <a:prstGeom prst="rect">
              <a:avLst/>
            </a:prstGeom>
            <a:noFill/>
          </p:spPr>
          <p:txBody>
            <a:bodyPr lIns="90000" tIns="46800" rIns="90000" bIns="468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</a:t>
              </a:r>
              <a:r>
                <a:rPr kumimoji="0" 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data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,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</a:t>
              </a:r>
              <a:r>
                <a:rPr kumimoji="0" 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bck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  <a:endParaRPr lang="en-US" kern="0" baseline="-25000" dirty="0" smtClean="0">
                <a:solidFill>
                  <a:schemeClr val="tx1"/>
                </a:solidFill>
                <a:latin typeface="+mn-lt"/>
                <a:sym typeface="Wingdings" pitchFamily="2" charset="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2"/>
            <p:cNvSpPr txBox="1">
              <a:spLocks noChangeArrowheads="1"/>
            </p:cNvSpPr>
            <p:nvPr/>
          </p:nvSpPr>
          <p:spPr>
            <a:xfrm>
              <a:off x="6453198" y="1758950"/>
              <a:ext cx="1643073" cy="700094"/>
            </a:xfrm>
            <a:prstGeom prst="rect">
              <a:avLst/>
            </a:prstGeom>
            <a:noFill/>
          </p:spPr>
          <p:txBody>
            <a:bodyPr lIns="90000" tIns="46800" rIns="90000" bIns="468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ymbol" pitchFamily="18" charset="2"/>
                </a:rPr>
                <a:t>y</a:t>
              </a:r>
              <a:r>
                <a:rPr kumimoji="0" 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data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,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ymbol" pitchFamily="18" charset="2"/>
                </a:rPr>
                <a:t>y</a:t>
              </a:r>
              <a:r>
                <a:rPr kumimoji="0" 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bck</a:t>
              </a:r>
              <a:endPara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endParaRPr>
            </a:p>
          </p:txBody>
        </p:sp>
      </p:grpSp>
      <p:sp>
        <p:nvSpPr>
          <p:cNvPr id="30" name="Right Brace 29"/>
          <p:cNvSpPr/>
          <p:nvPr/>
        </p:nvSpPr>
        <p:spPr bwMode="auto">
          <a:xfrm>
            <a:off x="8096271" y="1325184"/>
            <a:ext cx="142877" cy="87985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AvantGarde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3462" y="1538575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</a:t>
            </a:r>
            <a:r>
              <a:rPr lang="en-US" baseline="-25000" dirty="0" smtClean="0"/>
              <a:t>90</a:t>
            </a:r>
            <a:endParaRPr 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024438" y="0"/>
            <a:ext cx="4881562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Solar WIMP search results: I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half" idx="1"/>
          </p:nvPr>
        </p:nvSpPr>
        <p:spPr>
          <a:xfrm>
            <a:off x="23778" y="1166813"/>
            <a:ext cx="4929222" cy="404799"/>
          </a:xfrm>
          <a:noFill/>
          <a:effectLst/>
        </p:spPr>
        <p:txBody>
          <a:bodyPr/>
          <a:lstStyle/>
          <a:p>
            <a:pPr>
              <a:buNone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90% CL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</a:rPr>
              <a:t>muon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flux limit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from the Sun </a:t>
            </a:r>
            <a:r>
              <a:rPr lang="en-US" sz="1400" i="1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vs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neutralino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mass</a:t>
            </a:r>
          </a:p>
          <a:p>
            <a:pPr>
              <a:buNone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                         (compared to MSSM scans)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" name="Picture 24" descr="Flux_summary_plo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4973"/>
            <a:ext cx="4595810" cy="33025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 descr="X-Sec_summary_plo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657" y="2047849"/>
            <a:ext cx="4453251" cy="32310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 Placeholder 23"/>
          <p:cNvSpPr txBox="1">
            <a:spLocks/>
          </p:cNvSpPr>
          <p:nvPr/>
        </p:nvSpPr>
        <p:spPr bwMode="auto">
          <a:xfrm>
            <a:off x="5095876" y="1142984"/>
            <a:ext cx="5072098" cy="4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90% 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neutralino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Xsection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vs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neutralino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                     </a:t>
            </a:r>
            <a:r>
              <a:rPr lang="en-US" sz="1200" kern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(compared to MSSM scans)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6701" y="5857892"/>
            <a:ext cx="3025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baseline="-25000" dirty="0" smtClean="0">
                <a:sym typeface="Wingdings" pitchFamily="2" charset="2"/>
              </a:rPr>
              <a:t>A</a:t>
            </a:r>
            <a:r>
              <a:rPr lang="en-US" dirty="0" smtClean="0">
                <a:sym typeface="Wingdings" pitchFamily="2" charset="2"/>
              </a:rPr>
              <a:t>  C</a:t>
            </a:r>
            <a:r>
              <a:rPr lang="en-US" baseline="-25000" dirty="0" smtClean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baseline="-25000" dirty="0" smtClean="0">
                <a:sym typeface="Wingdings" pitchFamily="2" charset="2"/>
              </a:rPr>
              <a:t>Xp</a:t>
            </a:r>
            <a:endParaRPr lang="en-US" baseline="-25000" dirty="0"/>
          </a:p>
        </p:txBody>
      </p:sp>
      <p:sp>
        <p:nvSpPr>
          <p:cNvPr id="9" name="Bent Arrow 8"/>
          <p:cNvSpPr/>
          <p:nvPr/>
        </p:nvSpPr>
        <p:spPr bwMode="auto">
          <a:xfrm flipV="1">
            <a:off x="2238356" y="5636118"/>
            <a:ext cx="571504" cy="436088"/>
          </a:xfrm>
          <a:prstGeom prst="bentArrow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AvantGarde" pitchFamily="34" charset="0"/>
            </a:endParaRPr>
          </a:p>
        </p:txBody>
      </p:sp>
      <p:sp>
        <p:nvSpPr>
          <p:cNvPr id="11" name="Bent-Up Arrow 10"/>
          <p:cNvSpPr/>
          <p:nvPr/>
        </p:nvSpPr>
        <p:spPr bwMode="auto">
          <a:xfrm>
            <a:off x="6667512" y="5636118"/>
            <a:ext cx="571504" cy="436088"/>
          </a:xfrm>
          <a:prstGeom prst="bentUpArrow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AvantGarde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9926" y="6376594"/>
            <a:ext cx="3239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(particle physics and solar model)</a:t>
            </a:r>
            <a:endParaRPr lang="en-US" sz="1600" dirty="0"/>
          </a:p>
        </p:txBody>
      </p:sp>
      <p:sp>
        <p:nvSpPr>
          <p:cNvPr id="13" name="Line 1053"/>
          <p:cNvSpPr>
            <a:spLocks noChangeShapeType="1"/>
          </p:cNvSpPr>
          <p:nvPr/>
        </p:nvSpPr>
        <p:spPr bwMode="auto">
          <a:xfrm>
            <a:off x="533400" y="457176"/>
            <a:ext cx="944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304" y="6584343"/>
            <a:ext cx="22060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Phys.Rev.Lett.102,201302,2009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95216" y="1990725"/>
            <a:ext cx="413029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 Markov-Chain MC </a:t>
            </a:r>
            <a:r>
              <a:rPr lang="en-US" sz="1800" dirty="0"/>
              <a:t>sampling allows </a:t>
            </a:r>
            <a:endParaRPr lang="en-US" sz="1800" dirty="0" smtClean="0"/>
          </a:p>
          <a:p>
            <a:pPr algn="l">
              <a:lnSpc>
                <a:spcPct val="150000"/>
              </a:lnSpc>
            </a:pPr>
            <a:r>
              <a:rPr lang="en-US" sz="1800" dirty="0" smtClean="0"/>
              <a:t>to </a:t>
            </a:r>
            <a:r>
              <a:rPr lang="en-US" sz="1800" dirty="0"/>
              <a:t>make </a:t>
            </a:r>
            <a:r>
              <a:rPr lang="en-US" sz="1800" dirty="0" smtClean="0"/>
              <a:t>statements </a:t>
            </a:r>
            <a:r>
              <a:rPr lang="en-US" sz="1800" dirty="0"/>
              <a:t>about the </a:t>
            </a:r>
            <a:endParaRPr lang="en-US" sz="1800" dirty="0" smtClean="0"/>
          </a:p>
          <a:p>
            <a:pPr algn="l">
              <a:lnSpc>
                <a:spcPct val="150000"/>
              </a:lnSpc>
            </a:pPr>
            <a:r>
              <a:rPr lang="en-US" sz="1800" dirty="0" smtClean="0"/>
              <a:t>relative probability </a:t>
            </a:r>
            <a:r>
              <a:rPr lang="en-US" sz="1800" dirty="0"/>
              <a:t>of different models, 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given the current </a:t>
            </a:r>
            <a:r>
              <a:rPr lang="en-US" sz="1800" dirty="0" smtClean="0"/>
              <a:t>data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sz="1800" dirty="0" smtClean="0">
              <a:solidFill>
                <a:srgbClr val="000066"/>
              </a:solidFill>
              <a:latin typeface="Lucida Sans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66"/>
                </a:solidFill>
                <a:latin typeface="Lucida Sans" pitchFamily="34" charset="0"/>
              </a:rPr>
              <a:t>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density of sampled points 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proportional to the probability 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</a:t>
            </a:r>
          </a:p>
          <a:p>
            <a:pPr algn="l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6" name="Text Placeholder 23"/>
          <p:cNvSpPr txBox="1">
            <a:spLocks/>
          </p:cNvSpPr>
          <p:nvPr/>
        </p:nvSpPr>
        <p:spPr>
          <a:xfrm>
            <a:off x="881034" y="809623"/>
            <a:ext cx="7643866" cy="404799"/>
          </a:xfrm>
          <a:prstGeom prst="rect">
            <a:avLst/>
          </a:prstGeom>
          <a:noFill/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number of events from the Sun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vs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neutralino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(compared to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cMSSM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scans using Bayesian scans)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24438" y="0"/>
            <a:ext cx="4881562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Solar WIMP search results: II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Line 1053"/>
          <p:cNvSpPr>
            <a:spLocks noChangeShapeType="1"/>
          </p:cNvSpPr>
          <p:nvPr/>
        </p:nvSpPr>
        <p:spPr bwMode="auto">
          <a:xfrm>
            <a:off x="533400" y="457176"/>
            <a:ext cx="944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810124" y="1714488"/>
            <a:ext cx="5000660" cy="5111700"/>
            <a:chOff x="4810124" y="1714488"/>
            <a:chExt cx="5000660" cy="5111700"/>
          </a:xfrm>
        </p:grpSpPr>
        <p:grpSp>
          <p:nvGrpSpPr>
            <p:cNvPr id="5" name="Group 4"/>
            <p:cNvGrpSpPr/>
            <p:nvPr/>
          </p:nvGrpSpPr>
          <p:grpSpPr>
            <a:xfrm>
              <a:off x="4810124" y="1714488"/>
              <a:ext cx="5000660" cy="4857784"/>
              <a:chOff x="4501094" y="1252468"/>
              <a:chExt cx="5309690" cy="5176928"/>
            </a:xfrm>
          </p:grpSpPr>
          <p:pic>
            <p:nvPicPr>
              <p:cNvPr id="2" name="Picture 1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01094" y="1516287"/>
                <a:ext cx="5309690" cy="4913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81760" y="1252468"/>
                <a:ext cx="3124178" cy="263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8334098" y="6572272"/>
              <a:ext cx="147668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/>
                <a:t>JCAP 0908:034,2009</a:t>
              </a:r>
              <a:endParaRPr lang="en-US" sz="105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167314" y="0"/>
            <a:ext cx="4738686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Solar LKP search results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28" name="Text Placeholder 23"/>
          <p:cNvSpPr txBox="1">
            <a:spLocks/>
          </p:cNvSpPr>
          <p:nvPr/>
        </p:nvSpPr>
        <p:spPr bwMode="auto">
          <a:xfrm>
            <a:off x="2238356" y="1095375"/>
            <a:ext cx="6858048" cy="4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90% CL 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</a:rPr>
              <a:t> LKP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Xsection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limit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LKP mass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IC22_LKP_SD-x-sec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290" y="1785926"/>
            <a:ext cx="6000792" cy="43087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Line 1053"/>
          <p:cNvSpPr>
            <a:spLocks noChangeShapeType="1"/>
          </p:cNvSpPr>
          <p:nvPr/>
        </p:nvSpPr>
        <p:spPr bwMode="auto">
          <a:xfrm>
            <a:off x="533400" y="457176"/>
            <a:ext cx="944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216" y="6643710"/>
            <a:ext cx="212750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/>
              <a:t>Phys. Rev. D 81, 057101 (2010)</a:t>
            </a:r>
          </a:p>
          <a:p>
            <a:endParaRPr lang="en-US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452934" y="0"/>
            <a:ext cx="5453066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Solar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simpzilla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search results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28" name="Text Placeholder 23"/>
          <p:cNvSpPr txBox="1">
            <a:spLocks/>
          </p:cNvSpPr>
          <p:nvPr/>
        </p:nvSpPr>
        <p:spPr bwMode="auto">
          <a:xfrm>
            <a:off x="2238356" y="857232"/>
            <a:ext cx="6858048" cy="4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90% CL 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chemeClr val="tx1"/>
                </a:solidFill>
                <a:latin typeface="+mn-lt"/>
              </a:rPr>
              <a:t>simpzilla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Xsection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limit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vs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simpzilla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mass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7209" y="1857364"/>
            <a:ext cx="459213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78" y="1857364"/>
            <a:ext cx="4491031" cy="39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2538" y="2714620"/>
            <a:ext cx="3576340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5216" y="6524976"/>
            <a:ext cx="40350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Albuquerque, de los Heros, Phys. Rev.D81, 063510 (2010) 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Line 1053"/>
          <p:cNvSpPr>
            <a:spLocks noChangeShapeType="1"/>
          </p:cNvSpPr>
          <p:nvPr/>
        </p:nvSpPr>
        <p:spPr bwMode="auto">
          <a:xfrm>
            <a:off x="533400" y="457176"/>
            <a:ext cx="944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26" y="4732266"/>
            <a:ext cx="3961908" cy="21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0163" y="614363"/>
            <a:ext cx="31908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34950" y="2357430"/>
            <a:ext cx="5435600" cy="1847850"/>
          </a:xfrm>
          <a:noFill/>
        </p:spPr>
        <p:txBody>
          <a:bodyPr lIns="90000" tIns="46800" rIns="90000" bIns="46800"/>
          <a:lstStyle/>
          <a:p>
            <a:pPr eaLnBrk="1" hangingPunct="1">
              <a:buFontTx/>
              <a:buChar char="-"/>
            </a:pPr>
            <a:r>
              <a:rPr lang="en-US" sz="1600" dirty="0" smtClean="0"/>
              <a:t>Look for an excess of events in the on-source region </a:t>
            </a:r>
            <a:r>
              <a:rPr lang="en-US" sz="1600" dirty="0" err="1" smtClean="0"/>
              <a:t>w.r.t</a:t>
            </a:r>
            <a:r>
              <a:rPr lang="en-US" sz="1600" dirty="0" smtClean="0"/>
              <a:t>.  the off-source:</a:t>
            </a:r>
          </a:p>
          <a:p>
            <a:pPr eaLnBrk="1" hangingPunct="1">
              <a:buFontTx/>
              <a:buChar char="-"/>
            </a:pPr>
            <a:endParaRPr lang="en-US" sz="1600" dirty="0" smtClean="0"/>
          </a:p>
          <a:p>
            <a:pPr eaLnBrk="1" hangingPunct="1">
              <a:buFontTx/>
              <a:buChar char="-"/>
            </a:pPr>
            <a:r>
              <a:rPr lang="en-US" sz="1600" dirty="0" smtClean="0"/>
              <a:t>  IC22:  observed on-source:  1367 </a:t>
            </a:r>
            <a:r>
              <a:rPr lang="en-US" sz="1600" dirty="0" err="1" smtClean="0"/>
              <a:t>evts</a:t>
            </a:r>
            <a:endParaRPr lang="en-US" sz="1600" dirty="0" smtClean="0"/>
          </a:p>
          <a:p>
            <a:pPr eaLnBrk="1" hangingPunct="1">
              <a:buNone/>
            </a:pPr>
            <a:r>
              <a:rPr lang="en-US" sz="1600" dirty="0" smtClean="0"/>
              <a:t>                  observed off-source:  1389 </a:t>
            </a:r>
            <a:r>
              <a:rPr lang="en-US" sz="1600" dirty="0" err="1" smtClean="0"/>
              <a:t>evts</a:t>
            </a:r>
            <a:endParaRPr lang="en-US" sz="1600" dirty="0" smtClean="0"/>
          </a:p>
          <a:p>
            <a:pPr eaLnBrk="1" hangingPunct="1">
              <a:buFontTx/>
              <a:buChar char="-"/>
            </a:pPr>
            <a:endParaRPr lang="en-US" sz="1600" dirty="0" smtClean="0"/>
          </a:p>
          <a:p>
            <a:pPr eaLnBrk="1" hangingPunct="1">
              <a:buFontTx/>
              <a:buChar char="-"/>
            </a:pPr>
            <a:r>
              <a:rPr lang="en-US" sz="1600" dirty="0" smtClean="0"/>
              <a:t>Need expected neutrino flux from SUSY and halo model. Limit on the self </a:t>
            </a:r>
            <a:r>
              <a:rPr lang="en-US" sz="1600" dirty="0" err="1" smtClean="0"/>
              <a:t>annihilaton</a:t>
            </a:r>
            <a:r>
              <a:rPr lang="en-US" sz="1600" dirty="0" smtClean="0"/>
              <a:t> cross section:</a:t>
            </a:r>
            <a:endParaRPr lang="en-US" sz="1600" baseline="-250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z="2400" baseline="-25000" dirty="0" smtClean="0">
              <a:sym typeface="Wingdings" pitchFamily="2" charset="2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 flipH="1">
            <a:off x="7096126" y="1071562"/>
            <a:ext cx="1143000" cy="42862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524625" y="1785938"/>
            <a:ext cx="2571750" cy="3333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7500938" y="1095375"/>
            <a:ext cx="1119188" cy="35718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63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9646" y="1206736"/>
            <a:ext cx="1552583" cy="57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34" name="Straight Arrow Connector 41"/>
          <p:cNvCxnSpPr>
            <a:cxnSpLocks noChangeShapeType="1"/>
          </p:cNvCxnSpPr>
          <p:nvPr/>
        </p:nvCxnSpPr>
        <p:spPr bwMode="auto">
          <a:xfrm>
            <a:off x="5881694" y="1785938"/>
            <a:ext cx="962019" cy="28575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35" name="4-Point Star 42"/>
          <p:cNvSpPr>
            <a:spLocks noChangeArrowheads="1"/>
          </p:cNvSpPr>
          <p:nvPr/>
        </p:nvSpPr>
        <p:spPr bwMode="auto">
          <a:xfrm>
            <a:off x="6989763" y="1928813"/>
            <a:ext cx="214312" cy="285750"/>
          </a:xfrm>
          <a:prstGeom prst="star4">
            <a:avLst>
              <a:gd name="adj" fmla="val 1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pic>
        <p:nvPicPr>
          <p:cNvPr id="2663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0313" y="3000393"/>
            <a:ext cx="31924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3" y="142876"/>
            <a:ext cx="38242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4881562" y="0"/>
            <a:ext cx="5024437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DM from the Galactic halo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2502" y="6499149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rgbClr val="C00000"/>
                </a:solidFill>
              </a:rPr>
              <a:t>limit</a:t>
            </a:r>
            <a:endParaRPr lang="en-US" b="1" u="sng" dirty="0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5400000" flipH="1" flipV="1">
            <a:off x="1691504" y="6238049"/>
            <a:ext cx="450762" cy="714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0" y="2371945"/>
            <a:ext cx="5572164" cy="2557253"/>
          </a:xfrm>
          <a:prstGeom prst="roundRect">
            <a:avLst/>
          </a:prstGeom>
          <a:noFill/>
          <a:ln w="9525" cap="flat" cmpd="sng" algn="ctr">
            <a:solidFill>
              <a:schemeClr val="tx1">
                <a:alpha val="31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AvantGarde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3733" y="929817"/>
            <a:ext cx="620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</a:rPr>
              <a:t>signal</a:t>
            </a:r>
          </a:p>
          <a:p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</a:rPr>
              <a:t>region</a:t>
            </a:r>
            <a:endParaRPr lang="en-US" sz="11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9126" y="991292"/>
            <a:ext cx="620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chemeClr val="bg1">
                    <a:lumMod val="85000"/>
                  </a:schemeClr>
                </a:solidFill>
              </a:rPr>
              <a:t>bckgr</a:t>
            </a:r>
            <a:endParaRPr lang="en-US" sz="11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</a:rPr>
              <a:t>region</a:t>
            </a:r>
            <a:endParaRPr lang="en-US" sz="11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ChangeArrowheads="1"/>
          </p:cNvSpPr>
          <p:nvPr/>
        </p:nvSpPr>
        <p:spPr bwMode="auto">
          <a:xfrm>
            <a:off x="7010400" y="0"/>
            <a:ext cx="2895600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conclusions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98450" y="714356"/>
            <a:ext cx="960755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IceCube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 92% </a:t>
            </a:r>
            <a:r>
              <a:rPr lang="en-US" sz="2000" dirty="0"/>
              <a:t>complete (taking data with </a:t>
            </a:r>
            <a:r>
              <a:rPr lang="en-US" sz="2000" dirty="0" smtClean="0"/>
              <a:t>79 </a:t>
            </a:r>
            <a:r>
              <a:rPr lang="en-US" sz="2000" dirty="0"/>
              <a:t>strings </a:t>
            </a:r>
            <a:r>
              <a:rPr lang="en-US" sz="2000" dirty="0" smtClean="0"/>
              <a:t>from May)</a:t>
            </a:r>
            <a:endParaRPr lang="en-US" sz="2000" dirty="0"/>
          </a:p>
          <a:p>
            <a:pPr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/>
              <a:t> Plan </a:t>
            </a:r>
            <a:r>
              <a:rPr lang="en-US" sz="2000" dirty="0"/>
              <a:t>to reach </a:t>
            </a:r>
            <a:r>
              <a:rPr lang="en-US" sz="2000" dirty="0" smtClean="0"/>
              <a:t>86 </a:t>
            </a:r>
            <a:r>
              <a:rPr lang="en-US" sz="2000" dirty="0"/>
              <a:t>strings after the </a:t>
            </a:r>
            <a:r>
              <a:rPr lang="en-US" sz="2000" dirty="0" smtClean="0"/>
              <a:t>2010/11 </a:t>
            </a:r>
            <a:r>
              <a:rPr lang="en-US" sz="2000" dirty="0"/>
              <a:t>deployment season</a:t>
            </a:r>
          </a:p>
          <a:p>
            <a:pPr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/>
              <a:t> First </a:t>
            </a:r>
            <a:r>
              <a:rPr lang="en-US" sz="2000" dirty="0"/>
              <a:t>results from the </a:t>
            </a:r>
            <a:r>
              <a:rPr lang="en-US" sz="2000" dirty="0" smtClean="0"/>
              <a:t>2008/09 </a:t>
            </a:r>
            <a:r>
              <a:rPr lang="en-US" sz="2000" dirty="0"/>
              <a:t>data taking period (</a:t>
            </a:r>
            <a:r>
              <a:rPr lang="en-US" sz="2000" dirty="0" smtClean="0"/>
              <a:t>22/40 </a:t>
            </a:r>
            <a:r>
              <a:rPr lang="en-US" sz="2000" dirty="0"/>
              <a:t>strings) are </a:t>
            </a:r>
            <a:r>
              <a:rPr lang="en-US" sz="2000" dirty="0" smtClean="0"/>
              <a:t>coming</a:t>
            </a:r>
          </a:p>
          <a:p>
            <a:pPr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IceCube</a:t>
            </a:r>
            <a:r>
              <a:rPr lang="en-US" sz="2000" dirty="0" smtClean="0"/>
              <a:t> is reaching the Galactic Center and Halo</a:t>
            </a:r>
          </a:p>
          <a:p>
            <a:pPr lvl="1"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1800" dirty="0" smtClean="0">
                <a:solidFill>
                  <a:srgbClr val="CC3300"/>
                </a:solidFill>
              </a:rPr>
              <a:t>opens possibility for a multi-wavelength approach to dark matter searches</a:t>
            </a:r>
            <a:endParaRPr lang="en-US" sz="2000" dirty="0" smtClean="0">
              <a:solidFill>
                <a:srgbClr val="CC3300"/>
              </a:solidFill>
            </a:endParaRPr>
          </a:p>
          <a:p>
            <a:pPr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IceCube</a:t>
            </a:r>
            <a:r>
              <a:rPr lang="en-US" sz="2000" dirty="0" smtClean="0"/>
              <a:t> searches for DM competitive/(better) than direct searches</a:t>
            </a:r>
          </a:p>
          <a:p>
            <a:pPr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/>
              <a:t> The </a:t>
            </a:r>
            <a:r>
              <a:rPr lang="en-US" sz="2000" dirty="0"/>
              <a:t>low-energy extension, </a:t>
            </a:r>
            <a:r>
              <a:rPr lang="en-US" sz="2000" dirty="0" err="1"/>
              <a:t>DeepCore</a:t>
            </a:r>
            <a:r>
              <a:rPr lang="en-US" sz="2000" dirty="0"/>
              <a:t>, </a:t>
            </a:r>
            <a:r>
              <a:rPr lang="en-US" sz="2000" dirty="0" smtClean="0"/>
              <a:t>deployed. </a:t>
            </a:r>
            <a:r>
              <a:rPr lang="en-US" sz="2000" dirty="0"/>
              <a:t>First </a:t>
            </a:r>
            <a:r>
              <a:rPr lang="en-US" sz="2000" dirty="0" smtClean="0"/>
              <a:t>data taking this year</a:t>
            </a:r>
          </a:p>
          <a:p>
            <a:pPr algn="l">
              <a:lnSpc>
                <a:spcPct val="250000"/>
              </a:lnSpc>
            </a:pPr>
            <a:r>
              <a:rPr lang="en-US" sz="2000" dirty="0" smtClean="0"/>
              <a:t>   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66654" y="2357430"/>
            <a:ext cx="5429288" cy="3500462"/>
          </a:xfrm>
          <a:noFill/>
        </p:spPr>
        <p:txBody>
          <a:bodyPr lIns="90000" tIns="46800" rIns="90000" bIns="46800"/>
          <a:lstStyle/>
          <a:p>
            <a:pPr eaLnBrk="1" hangingPunct="1">
              <a:buFontTx/>
              <a:buChar char="-"/>
            </a:pPr>
            <a:r>
              <a:rPr lang="en-US" sz="1800" dirty="0" smtClean="0"/>
              <a:t>Look for an excess of events in the on-source region </a:t>
            </a:r>
            <a:r>
              <a:rPr lang="en-US" sz="1800" dirty="0" err="1" smtClean="0"/>
              <a:t>w.r.t</a:t>
            </a:r>
            <a:r>
              <a:rPr lang="en-US" sz="1800" dirty="0" smtClean="0"/>
              <a:t>.  the off-source</a:t>
            </a:r>
          </a:p>
          <a:p>
            <a:pPr eaLnBrk="1" hangingPunct="1">
              <a:buFontTx/>
              <a:buChar char="-"/>
            </a:pPr>
            <a:endParaRPr lang="en-US" sz="1200" dirty="0" smtClean="0"/>
          </a:p>
          <a:p>
            <a:pPr eaLnBrk="1" hangingPunct="1">
              <a:buFontTx/>
              <a:buChar char="-"/>
            </a:pPr>
            <a:r>
              <a:rPr lang="en-US" sz="1800" dirty="0" smtClean="0"/>
              <a:t>on-source region below the horizon: need to veto </a:t>
            </a:r>
            <a:r>
              <a:rPr lang="en-US" sz="1800" dirty="0" err="1" smtClean="0"/>
              <a:t>downgoing</a:t>
            </a:r>
            <a:r>
              <a:rPr lang="en-US" sz="1800" dirty="0" smtClean="0"/>
              <a:t> </a:t>
            </a:r>
            <a:r>
              <a:rPr lang="en-US" sz="1800" dirty="0" err="1" smtClean="0">
                <a:latin typeface="Symbol" pitchFamily="18" charset="2"/>
              </a:rPr>
              <a:t>m</a:t>
            </a:r>
            <a:r>
              <a:rPr lang="en-US" sz="1800" dirty="0" err="1" smtClean="0"/>
              <a:t>s.</a:t>
            </a:r>
            <a:endParaRPr lang="en-US" sz="1800" dirty="0" smtClean="0"/>
          </a:p>
          <a:p>
            <a:pPr eaLnBrk="1" hangingPunct="1">
              <a:buFontTx/>
              <a:buChar char="-"/>
            </a:pPr>
            <a:endParaRPr lang="en-US" sz="1200" dirty="0" smtClean="0"/>
          </a:p>
          <a:p>
            <a:pPr eaLnBrk="1" hangingPunct="1">
              <a:buFontTx/>
              <a:buChar char="-"/>
            </a:pPr>
            <a:r>
              <a:rPr lang="en-US" sz="1800" dirty="0" smtClean="0"/>
              <a:t>Use central strings of detector as </a:t>
            </a:r>
            <a:r>
              <a:rPr lang="en-US" sz="1800" dirty="0" err="1" smtClean="0"/>
              <a:t>fiducial</a:t>
            </a:r>
            <a:r>
              <a:rPr lang="en-US" sz="1800" dirty="0" smtClean="0"/>
              <a:t> volume, surrounding layers as veto.              Only from IC40 this is possible.</a:t>
            </a:r>
          </a:p>
          <a:p>
            <a:pPr eaLnBrk="1" hangingPunct="1">
              <a:buFontTx/>
              <a:buChar char="-"/>
            </a:pPr>
            <a:endParaRPr lang="en-US" sz="1600" dirty="0" smtClean="0"/>
          </a:p>
          <a:p>
            <a:pPr eaLnBrk="1" hangingPunct="1">
              <a:buFontTx/>
              <a:buChar char="-"/>
            </a:pPr>
            <a:r>
              <a:rPr lang="en-US" sz="1800" dirty="0" smtClean="0"/>
              <a:t> IC40:  observed on-source: 798842  </a:t>
            </a:r>
            <a:r>
              <a:rPr lang="en-US" sz="1800" dirty="0" err="1" smtClean="0"/>
              <a:t>evts</a:t>
            </a:r>
            <a:endParaRPr lang="en-US" sz="1800" dirty="0" smtClean="0"/>
          </a:p>
          <a:p>
            <a:pPr eaLnBrk="1" hangingPunct="1">
              <a:buNone/>
            </a:pPr>
            <a:r>
              <a:rPr lang="en-US" sz="1800" dirty="0" smtClean="0"/>
              <a:t>                 observed off-source: 798819  </a:t>
            </a:r>
            <a:r>
              <a:rPr lang="en-US" sz="1800" dirty="0" err="1" smtClean="0"/>
              <a:t>evts</a:t>
            </a:r>
            <a:endParaRPr lang="en-US" sz="1800" dirty="0" smtClean="0"/>
          </a:p>
          <a:p>
            <a:pPr eaLnBrk="1" hangingPunct="1">
              <a:buFontTx/>
              <a:buChar char="-"/>
            </a:pPr>
            <a:endParaRPr lang="en-US" sz="2000" dirty="0" smtClean="0"/>
          </a:p>
          <a:p>
            <a:pPr eaLnBrk="1" hangingPunct="1">
              <a:buFontTx/>
              <a:buChar char="-"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2400" baseline="-25000" dirty="0" smtClean="0">
              <a:sym typeface="Wingdings" pitchFamily="2" charset="2"/>
            </a:endParaRPr>
          </a:p>
        </p:txBody>
      </p:sp>
      <p:pic>
        <p:nvPicPr>
          <p:cNvPr id="26626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4276" y="463863"/>
            <a:ext cx="2654594" cy="23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 bwMode="auto">
          <a:xfrm>
            <a:off x="5999696" y="2406678"/>
            <a:ext cx="3223746" cy="5098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635" name="4-Point Star 42"/>
          <p:cNvSpPr>
            <a:spLocks noChangeArrowheads="1"/>
          </p:cNvSpPr>
          <p:nvPr/>
        </p:nvSpPr>
        <p:spPr bwMode="auto">
          <a:xfrm>
            <a:off x="7701143" y="1955112"/>
            <a:ext cx="268645" cy="218500"/>
          </a:xfrm>
          <a:prstGeom prst="star4">
            <a:avLst>
              <a:gd name="adj" fmla="val 1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4452934" y="0"/>
            <a:ext cx="5453065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DM from the Galactic center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5942" y="5095934"/>
            <a:ext cx="3944845" cy="18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lum contrast="-37000"/>
          </a:blip>
          <a:srcRect/>
          <a:stretch>
            <a:fillRect/>
          </a:stretch>
        </p:blipFill>
        <p:spPr bwMode="auto">
          <a:xfrm>
            <a:off x="244469" y="460375"/>
            <a:ext cx="4065589" cy="81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28876"/>
            <a:ext cx="4646612" cy="100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95942" y="2813075"/>
            <a:ext cx="2731995" cy="222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244469" y="6072206"/>
            <a:ext cx="535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Same strategy as in the galactic halo analysis: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0" y="2371944"/>
            <a:ext cx="5572164" cy="3485947"/>
          </a:xfrm>
          <a:prstGeom prst="roundRect">
            <a:avLst/>
          </a:prstGeom>
          <a:noFill/>
          <a:ln w="9525" cap="flat" cmpd="sng" algn="ctr">
            <a:solidFill>
              <a:schemeClr val="tx1">
                <a:alpha val="31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AvantGarde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453462" y="3143248"/>
            <a:ext cx="1295408" cy="1616673"/>
            <a:chOff x="3524240" y="1643050"/>
            <a:chExt cx="2214578" cy="2286016"/>
          </a:xfrm>
        </p:grpSpPr>
        <p:sp>
          <p:nvSpPr>
            <p:cNvPr id="34" name="Rectangle 33"/>
            <p:cNvSpPr/>
            <p:nvPr/>
          </p:nvSpPr>
          <p:spPr bwMode="auto">
            <a:xfrm>
              <a:off x="4167182" y="2714620"/>
              <a:ext cx="857256" cy="114300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AvantGarde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rot="5400000">
              <a:off x="4024306" y="2000240"/>
              <a:ext cx="2071702" cy="1357322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6" name="Group 12"/>
            <p:cNvGrpSpPr/>
            <p:nvPr/>
          </p:nvGrpSpPr>
          <p:grpSpPr>
            <a:xfrm>
              <a:off x="3667116" y="1928802"/>
              <a:ext cx="1071570" cy="1500198"/>
              <a:chOff x="3809992" y="2143116"/>
              <a:chExt cx="1071570" cy="1500198"/>
            </a:xfrm>
          </p:grpSpPr>
          <p:cxnSp>
            <p:nvCxnSpPr>
              <p:cNvPr id="53" name="Straight Arrow Connector 52"/>
              <p:cNvCxnSpPr/>
              <p:nvPr/>
            </p:nvCxnSpPr>
            <p:spPr bwMode="auto">
              <a:xfrm rot="16200000" flipH="1">
                <a:off x="4488653" y="3250405"/>
                <a:ext cx="428628" cy="35719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rot="16200000" flipH="1">
                <a:off x="3631397" y="2321711"/>
                <a:ext cx="1071570" cy="71438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7" name="TextBox 36"/>
            <p:cNvSpPr txBox="1"/>
            <p:nvPr/>
          </p:nvSpPr>
          <p:spPr>
            <a:xfrm>
              <a:off x="4524372" y="3590512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err="1" smtClean="0"/>
                <a:t>fiducial</a:t>
              </a:r>
              <a:endParaRPr lang="en-US" sz="800" b="1" dirty="0" smtClean="0"/>
            </a:p>
            <a:p>
              <a:r>
                <a:rPr lang="en-US" sz="800" b="1" dirty="0" smtClean="0"/>
                <a:t>volume</a:t>
              </a:r>
              <a:endParaRPr lang="en-US" sz="8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24240" y="3259723"/>
              <a:ext cx="500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b="1" dirty="0" smtClean="0"/>
                <a:t>veto</a:t>
              </a:r>
            </a:p>
            <a:p>
              <a:r>
                <a:rPr lang="en-US" sz="800" b="1" dirty="0" smtClean="0"/>
                <a:t>region</a:t>
              </a:r>
              <a:endParaRPr lang="en-US" sz="800" b="1" dirty="0"/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 rot="5400000">
              <a:off x="2596340" y="2786058"/>
              <a:ext cx="2143140" cy="158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alpha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2748740" y="2785264"/>
              <a:ext cx="2143140" cy="158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alpha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5400000">
              <a:off x="2881298" y="2785264"/>
              <a:ext cx="2143140" cy="158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alpha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>
              <a:off x="3024174" y="2785264"/>
              <a:ext cx="2143140" cy="158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alpha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3167050" y="2785264"/>
              <a:ext cx="2143140" cy="158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alpha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5400000">
              <a:off x="3309926" y="2785264"/>
              <a:ext cx="2143140" cy="158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alpha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452802" y="2785264"/>
              <a:ext cx="2143140" cy="158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alpha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3596472" y="2786058"/>
              <a:ext cx="2143140" cy="158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alpha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3748872" y="2785264"/>
              <a:ext cx="2143140" cy="158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alpha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5400000">
              <a:off x="3881430" y="2785264"/>
              <a:ext cx="2143140" cy="158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alpha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4024306" y="2785264"/>
              <a:ext cx="2143140" cy="158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alpha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4167182" y="2785264"/>
              <a:ext cx="2143140" cy="158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alpha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4310058" y="2785264"/>
              <a:ext cx="2143140" cy="158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alpha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4452934" y="2785264"/>
              <a:ext cx="2143140" cy="158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alpha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5" name="TextBox 54"/>
          <p:cNvSpPr txBox="1"/>
          <p:nvPr/>
        </p:nvSpPr>
        <p:spPr>
          <a:xfrm rot="1555370">
            <a:off x="4112651" y="865474"/>
            <a:ext cx="1067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not to scale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02254" y="1206736"/>
            <a:ext cx="1552583" cy="57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34" name="Straight Arrow Connector 41"/>
          <p:cNvCxnSpPr>
            <a:cxnSpLocks noChangeShapeType="1"/>
          </p:cNvCxnSpPr>
          <p:nvPr/>
        </p:nvCxnSpPr>
        <p:spPr bwMode="auto">
          <a:xfrm>
            <a:off x="6738950" y="1500174"/>
            <a:ext cx="962193" cy="56419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38356" y="0"/>
            <a:ext cx="7667644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IC-22/40 results from DM searches from the galaxy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54" y="1000108"/>
            <a:ext cx="4024306" cy="2143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line thickness reflects uncertainty due to halo profile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no energy loss of </a:t>
            </a:r>
            <a:r>
              <a:rPr lang="en-US" sz="2000" dirty="0" err="1" smtClean="0"/>
              <a:t>secondaries</a:t>
            </a:r>
            <a:r>
              <a:rPr lang="en-US" sz="2000" dirty="0" smtClean="0"/>
              <a:t> before decay: harder spectra than in Sun for same annihilation channel</a:t>
            </a:r>
            <a:endParaRPr lang="en-US" sz="2000" dirty="0"/>
          </a:p>
        </p:txBody>
      </p:sp>
      <p:pic>
        <p:nvPicPr>
          <p:cNvPr id="35" name="Picture 34" descr="dNdE_vs_en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60" y="3571876"/>
            <a:ext cx="3399858" cy="3040084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92" y="1568391"/>
            <a:ext cx="5334072" cy="486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Line 1053"/>
          <p:cNvSpPr>
            <a:spLocks noChangeShapeType="1"/>
          </p:cNvSpPr>
          <p:nvPr/>
        </p:nvSpPr>
        <p:spPr bwMode="auto">
          <a:xfrm>
            <a:off x="533400" y="457176"/>
            <a:ext cx="944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81562" y="0"/>
            <a:ext cx="5024438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IC-40 galactic center results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7380" y="1216680"/>
            <a:ext cx="4024306" cy="2143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multi-wavelength approach to dark matter searches: 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</a:t>
            </a:r>
            <a:r>
              <a:rPr lang="en-US" sz="2000" dirty="0" err="1" smtClean="0"/>
              <a:t>IceCube</a:t>
            </a:r>
            <a:r>
              <a:rPr lang="en-US" sz="2000" dirty="0" smtClean="0"/>
              <a:t> results in the context of Pamela and Fermi anomaly</a:t>
            </a:r>
            <a:endParaRPr lang="en-US" sz="2000" dirty="0"/>
          </a:p>
        </p:txBody>
      </p:sp>
      <p:sp>
        <p:nvSpPr>
          <p:cNvPr id="37" name="Line 1053"/>
          <p:cNvSpPr>
            <a:spLocks noChangeShapeType="1"/>
          </p:cNvSpPr>
          <p:nvPr/>
        </p:nvSpPr>
        <p:spPr bwMode="auto">
          <a:xfrm>
            <a:off x="533400" y="457176"/>
            <a:ext cx="944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8" name="Picture 7" descr="GC_WIMP_limit_compari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68" y="1552933"/>
            <a:ext cx="5000660" cy="4750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976" y="1857363"/>
            <a:ext cx="9989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65A23C"/>
                </a:solidFill>
              </a:rPr>
              <a:t>IceCube-40</a:t>
            </a:r>
          </a:p>
          <a:p>
            <a:r>
              <a:rPr lang="en-US" sz="1100" b="1" dirty="0" smtClean="0">
                <a:solidFill>
                  <a:srgbClr val="65A23C"/>
                </a:solidFill>
              </a:rPr>
              <a:t>preliminary</a:t>
            </a:r>
            <a:endParaRPr lang="en-US" sz="1100" b="1" dirty="0">
              <a:solidFill>
                <a:srgbClr val="65A23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261268">
            <a:off x="3632949" y="3598140"/>
            <a:ext cx="1093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not </a:t>
            </a:r>
            <a:r>
              <a:rPr lang="en-US" sz="1100" dirty="0" err="1" smtClean="0"/>
              <a:t>IceCube</a:t>
            </a:r>
            <a:r>
              <a:rPr lang="en-US" sz="1100" dirty="0" smtClean="0"/>
              <a:t> </a:t>
            </a:r>
          </a:p>
          <a:p>
            <a:r>
              <a:rPr lang="en-US" sz="1100" dirty="0" smtClean="0"/>
              <a:t>predictions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522967" y="5381968"/>
            <a:ext cx="2119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Phys Rev D81, 043508, (2010)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228600" y="1170007"/>
            <a:ext cx="4191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>
              <a:lnSpc>
                <a:spcPct val="120000"/>
              </a:lnSpc>
              <a:buFont typeface="Arial" charset="0"/>
              <a:buChar char="•"/>
            </a:pPr>
            <a:r>
              <a:rPr lang="en-US" sz="1800" dirty="0">
                <a:latin typeface="Lucida Sans" pitchFamily="34" charset="0"/>
                <a:ea typeface="Chalkboard" pitchFamily="48" charset="0"/>
                <a:cs typeface="Chalkboard" pitchFamily="48" charset="0"/>
              </a:rPr>
              <a:t> Aim: lower energy threshold through a denser core in the center of the </a:t>
            </a:r>
            <a:r>
              <a:rPr lang="en-US" sz="1800" dirty="0" err="1">
                <a:latin typeface="Lucida Sans" pitchFamily="34" charset="0"/>
                <a:ea typeface="Chalkboard" pitchFamily="48" charset="0"/>
                <a:cs typeface="Chalkboard" pitchFamily="48" charset="0"/>
              </a:rPr>
              <a:t>IceCube</a:t>
            </a:r>
            <a:r>
              <a:rPr lang="en-US" sz="1800" dirty="0">
                <a:latin typeface="Lucida Sans" pitchFamily="34" charset="0"/>
                <a:ea typeface="Chalkboard" pitchFamily="48" charset="0"/>
                <a:cs typeface="Chalkboard" pitchFamily="48" charset="0"/>
              </a:rPr>
              <a:t> array</a:t>
            </a:r>
          </a:p>
          <a:p>
            <a:pPr algn="l" defTabSz="457200">
              <a:lnSpc>
                <a:spcPct val="120000"/>
              </a:lnSpc>
              <a:buFont typeface="Arial" charset="0"/>
              <a:buNone/>
            </a:pPr>
            <a:r>
              <a:rPr lang="en-US" sz="1800" dirty="0">
                <a:latin typeface="Lucida Sans" pitchFamily="34" charset="0"/>
                <a:ea typeface="Chalkboard" pitchFamily="48" charset="0"/>
                <a:cs typeface="Chalkboard" pitchFamily="48" charset="0"/>
              </a:rPr>
              <a:t> </a:t>
            </a:r>
          </a:p>
          <a:p>
            <a:pPr algn="l" defTabSz="457200">
              <a:lnSpc>
                <a:spcPct val="120000"/>
              </a:lnSpc>
              <a:buFont typeface="Arial" charset="0"/>
              <a:buNone/>
            </a:pPr>
            <a:endParaRPr lang="en-US" sz="1800" dirty="0">
              <a:latin typeface="Lucida Sans" pitchFamily="34" charset="0"/>
              <a:ea typeface="Chalkboard" pitchFamily="48" charset="0"/>
              <a:cs typeface="Chalkboard" pitchFamily="48" charset="0"/>
            </a:endParaRPr>
          </a:p>
          <a:p>
            <a:pPr algn="l" defTabSz="457200">
              <a:lnSpc>
                <a:spcPct val="120000"/>
              </a:lnSpc>
              <a:buFont typeface="Arial" charset="0"/>
              <a:buChar char="•"/>
            </a:pPr>
            <a:r>
              <a:rPr lang="en-US" sz="1800" dirty="0">
                <a:latin typeface="Lucida Sans" pitchFamily="34" charset="0"/>
                <a:ea typeface="Chalkboard" pitchFamily="48" charset="0"/>
                <a:cs typeface="Chalkboard" pitchFamily="48" charset="0"/>
              </a:rPr>
              <a:t> 6 additional strings of 60 high quantum efficiency PMTs</a:t>
            </a:r>
          </a:p>
          <a:p>
            <a:pPr algn="l" defTabSz="457200">
              <a:lnSpc>
                <a:spcPct val="120000"/>
              </a:lnSpc>
              <a:buFont typeface="Arial" charset="0"/>
              <a:buChar char="•"/>
            </a:pPr>
            <a:endParaRPr lang="en-US" sz="1800" dirty="0">
              <a:latin typeface="Lucida Sans" pitchFamily="34" charset="0"/>
              <a:ea typeface="Chalkboard" pitchFamily="48" charset="0"/>
              <a:cs typeface="Chalkboard" pitchFamily="48" charset="0"/>
            </a:endParaRPr>
          </a:p>
          <a:p>
            <a:pPr algn="l" defTabSz="457200">
              <a:lnSpc>
                <a:spcPct val="120000"/>
              </a:lnSpc>
              <a:buFont typeface="Arial" charset="0"/>
              <a:buNone/>
            </a:pPr>
            <a:endParaRPr lang="en-US" sz="1800" dirty="0">
              <a:latin typeface="Lucida Sans" pitchFamily="34" charset="0"/>
              <a:ea typeface="Chalkboard" pitchFamily="48" charset="0"/>
              <a:cs typeface="Chalkboard" pitchFamily="48" charset="0"/>
            </a:endParaRPr>
          </a:p>
          <a:p>
            <a:pPr algn="l" defTabSz="457200">
              <a:lnSpc>
                <a:spcPct val="120000"/>
              </a:lnSpc>
              <a:buFont typeface="Arial" charset="0"/>
              <a:buChar char="•"/>
            </a:pPr>
            <a:r>
              <a:rPr lang="en-US" sz="1800" dirty="0">
                <a:latin typeface="Lucida Sans" pitchFamily="34" charset="0"/>
                <a:ea typeface="Chalkboard" pitchFamily="48" charset="0"/>
                <a:cs typeface="Chalkboard" pitchFamily="48" charset="0"/>
              </a:rPr>
              <a:t> denser instrumentation:</a:t>
            </a:r>
          </a:p>
          <a:p>
            <a:pPr algn="l" defTabSz="457200">
              <a:lnSpc>
                <a:spcPct val="120000"/>
              </a:lnSpc>
            </a:pPr>
            <a:r>
              <a:rPr lang="en-US" sz="1800" dirty="0">
                <a:latin typeface="Lucida Sans" pitchFamily="34" charset="0"/>
                <a:ea typeface="Chalkboard" pitchFamily="48" charset="0"/>
                <a:cs typeface="Chalkboard" pitchFamily="48" charset="0"/>
              </a:rPr>
              <a:t>  7 m DOM vertical spacing (17m in </a:t>
            </a:r>
            <a:r>
              <a:rPr lang="en-US" sz="1800" dirty="0" err="1">
                <a:latin typeface="Lucida Sans" pitchFamily="34" charset="0"/>
                <a:ea typeface="Chalkboard" pitchFamily="48" charset="0"/>
                <a:cs typeface="Chalkboard" pitchFamily="48" charset="0"/>
              </a:rPr>
              <a:t>IceCube</a:t>
            </a:r>
            <a:r>
              <a:rPr lang="en-US" sz="1800" dirty="0">
                <a:latin typeface="Lucida Sans" pitchFamily="34" charset="0"/>
                <a:ea typeface="Chalkboard" pitchFamily="48" charset="0"/>
                <a:cs typeface="Chalkboard" pitchFamily="48" charset="0"/>
              </a:rPr>
              <a:t>), </a:t>
            </a:r>
          </a:p>
          <a:p>
            <a:pPr algn="l" defTabSz="457200">
              <a:lnSpc>
                <a:spcPct val="120000"/>
              </a:lnSpc>
            </a:pPr>
            <a:r>
              <a:rPr lang="en-US" sz="1800" dirty="0">
                <a:latin typeface="Lucida Sans" pitchFamily="34" charset="0"/>
                <a:ea typeface="Chalkboard" pitchFamily="48" charset="0"/>
                <a:cs typeface="Chalkboard" pitchFamily="48" charset="0"/>
              </a:rPr>
              <a:t> 72 m inter string spacing (125m in </a:t>
            </a:r>
            <a:r>
              <a:rPr lang="en-US" sz="1800" dirty="0" err="1">
                <a:latin typeface="Lucida Sans" pitchFamily="34" charset="0"/>
                <a:ea typeface="Chalkboard" pitchFamily="48" charset="0"/>
                <a:cs typeface="Chalkboard" pitchFamily="48" charset="0"/>
              </a:rPr>
              <a:t>IceCube</a:t>
            </a:r>
            <a:r>
              <a:rPr lang="en-US" sz="1800" dirty="0">
                <a:latin typeface="Lucida Sans" pitchFamily="34" charset="0"/>
                <a:ea typeface="Chalkboard" pitchFamily="48" charset="0"/>
                <a:cs typeface="Chalkboard" pitchFamily="48" charset="0"/>
              </a:rPr>
              <a:t>)</a:t>
            </a:r>
          </a:p>
          <a:p>
            <a:pPr algn="l" defTabSz="457200">
              <a:lnSpc>
                <a:spcPct val="120000"/>
              </a:lnSpc>
              <a:buFont typeface="Arial" charset="0"/>
              <a:buNone/>
            </a:pPr>
            <a:endParaRPr lang="en-US" sz="1800" dirty="0">
              <a:latin typeface="Symbol" pitchFamily="18" charset="2"/>
              <a:ea typeface="Chalkboard" pitchFamily="48" charset="0"/>
              <a:cs typeface="Chalkboard" pitchFamily="48" charset="0"/>
            </a:endParaRPr>
          </a:p>
        </p:txBody>
      </p:sp>
      <p:sp>
        <p:nvSpPr>
          <p:cNvPr id="791559" name="Rectangle 3079"/>
          <p:cNvSpPr>
            <a:spLocks noChangeArrowheads="1"/>
          </p:cNvSpPr>
          <p:nvPr/>
        </p:nvSpPr>
        <p:spPr bwMode="auto">
          <a:xfrm>
            <a:off x="6596074" y="0"/>
            <a:ext cx="3309926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IceCube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DeepCore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6086475" y="762000"/>
            <a:ext cx="3514725" cy="6096000"/>
            <a:chOff x="6086475" y="762000"/>
            <a:chExt cx="3514725" cy="6096000"/>
          </a:xfrm>
        </p:grpSpPr>
        <p:pic>
          <p:nvPicPr>
            <p:cNvPr id="6" name="Picture 152" descr="dustlayer14002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6475" y="3500438"/>
              <a:ext cx="1076325" cy="297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" descr="run_107880_event_684303_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81850" y="762000"/>
              <a:ext cx="2419350" cy="60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4" descr="C:\Documents and Settings\cph\Mina dokument\My Talks\Valencia09\figures\ArraySideView0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1825" y="2000250"/>
            <a:ext cx="38290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083" descr="C:\Documents and Settings\cph\Mina dokument\My Talks\RICAP09\ICDC_darren\CCAPP_novelDMsearches.key\IceCubeDeepCo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5874" y="714356"/>
            <a:ext cx="4824207" cy="61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TextBox 5"/>
          <p:cNvSpPr txBox="1">
            <a:spLocks noChangeArrowheads="1"/>
          </p:cNvSpPr>
          <p:nvPr/>
        </p:nvSpPr>
        <p:spPr bwMode="auto">
          <a:xfrm>
            <a:off x="381000" y="0"/>
            <a:ext cx="41910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>
              <a:buFont typeface="Arial" charset="0"/>
              <a:buNone/>
              <a:defRPr/>
            </a:pPr>
            <a:endParaRPr lang="en-US" sz="1800" dirty="0">
              <a:latin typeface="Lucida Sans" pitchFamily="34" charset="0"/>
              <a:ea typeface="Chalkboard" pitchFamily="48" charset="0"/>
              <a:cs typeface="Chalkboard" pitchFamily="48" charset="0"/>
            </a:endParaRPr>
          </a:p>
          <a:p>
            <a:pPr algn="l" defTabSz="457200">
              <a:buFont typeface="Arial" charset="0"/>
              <a:buChar char="•"/>
              <a:defRPr/>
            </a:pPr>
            <a:r>
              <a:rPr lang="en-US" sz="1800" dirty="0">
                <a:latin typeface="Lucida Sans" pitchFamily="34" charset="0"/>
                <a:ea typeface="Chalkboard" pitchFamily="48" charset="0"/>
                <a:cs typeface="Chalkboard" pitchFamily="48" charset="0"/>
              </a:rPr>
              <a:t> </a:t>
            </a:r>
            <a:r>
              <a:rPr lang="en-US" sz="1800" b="1" dirty="0">
                <a:latin typeface="Lucida Sans" pitchFamily="34" charset="0"/>
                <a:ea typeface="Chalkboard" pitchFamily="48" charset="0"/>
                <a:cs typeface="Chalkboard" pitchFamily="48" charset="0"/>
              </a:rPr>
              <a:t>full sky sensitivity</a:t>
            </a:r>
            <a:r>
              <a:rPr lang="en-US" sz="1800" dirty="0">
                <a:latin typeface="Lucida Sans" pitchFamily="34" charset="0"/>
                <a:ea typeface="Chalkboard" pitchFamily="48" charset="0"/>
                <a:cs typeface="Chalkboard" pitchFamily="48" charset="0"/>
              </a:rPr>
              <a:t> using </a:t>
            </a:r>
            <a:r>
              <a:rPr lang="en-US" sz="1800" dirty="0" err="1">
                <a:latin typeface="Lucida Sans" pitchFamily="34" charset="0"/>
                <a:ea typeface="Chalkboard" pitchFamily="48" charset="0"/>
                <a:cs typeface="Chalkboard" pitchFamily="48" charset="0"/>
              </a:rPr>
              <a:t>IceCube</a:t>
            </a:r>
            <a:r>
              <a:rPr lang="en-US" sz="1800" dirty="0">
                <a:latin typeface="Lucida Sans" pitchFamily="34" charset="0"/>
                <a:ea typeface="Chalkboard" pitchFamily="48" charset="0"/>
                <a:cs typeface="Chalkboard" pitchFamily="48" charset="0"/>
              </a:rPr>
              <a:t> surrounding strings as a veto:</a:t>
            </a:r>
          </a:p>
          <a:p>
            <a:pPr algn="l" defTabSz="457200">
              <a:buFont typeface="Arial" charset="0"/>
              <a:buChar char="•"/>
              <a:defRPr/>
            </a:pPr>
            <a:endParaRPr lang="en-US" sz="1800" dirty="0">
              <a:latin typeface="Lucida Sans" pitchFamily="34" charset="0"/>
              <a:ea typeface="Chalkboard" pitchFamily="48" charset="0"/>
              <a:cs typeface="Chalkboard" pitchFamily="48" charset="0"/>
            </a:endParaRPr>
          </a:p>
          <a:p>
            <a:pPr algn="l">
              <a:defRPr/>
            </a:pPr>
            <a:r>
              <a:rPr lang="en-US" sz="1800" dirty="0"/>
              <a:t>375m thick detector veto: three</a:t>
            </a:r>
          </a:p>
          <a:p>
            <a:pPr algn="l">
              <a:defRPr/>
            </a:pPr>
            <a:r>
              <a:rPr lang="en-US" sz="1800" dirty="0"/>
              <a:t>c</a:t>
            </a:r>
            <a:r>
              <a:rPr lang="en-US" sz="1800" dirty="0" smtClean="0"/>
              <a:t>omplete </a:t>
            </a:r>
            <a:r>
              <a:rPr lang="en-US" sz="1800" dirty="0" err="1"/>
              <a:t>IceCube</a:t>
            </a:r>
            <a:r>
              <a:rPr lang="en-US" sz="1800" dirty="0"/>
              <a:t> string layers</a:t>
            </a:r>
          </a:p>
          <a:p>
            <a:pPr algn="l">
              <a:defRPr/>
            </a:pPr>
            <a:r>
              <a:rPr lang="en-US" sz="1800" dirty="0"/>
              <a:t>s</a:t>
            </a:r>
            <a:r>
              <a:rPr lang="en-US" sz="1800" dirty="0" smtClean="0"/>
              <a:t>urround </a:t>
            </a:r>
            <a:r>
              <a:rPr lang="en-US" sz="1800" dirty="0" err="1"/>
              <a:t>DeepCore</a:t>
            </a:r>
            <a:endParaRPr lang="en-US" sz="1800" dirty="0"/>
          </a:p>
          <a:p>
            <a:pPr algn="l" defTabSz="457200">
              <a:buFont typeface="Arial" charset="0"/>
              <a:buChar char="•"/>
              <a:defRPr/>
            </a:pPr>
            <a:endParaRPr lang="en-US" sz="1050" dirty="0">
              <a:latin typeface="Lucida Sans" pitchFamily="34" charset="0"/>
              <a:ea typeface="Chalkboard" pitchFamily="48" charset="0"/>
              <a:cs typeface="Chalkboard" pitchFamily="48" charset="0"/>
            </a:endParaRPr>
          </a:p>
          <a:p>
            <a:pPr algn="l" defTabSz="457200">
              <a:lnSpc>
                <a:spcPct val="60000"/>
              </a:lnSpc>
              <a:buFont typeface="Arial" charset="0"/>
              <a:buNone/>
              <a:defRPr/>
            </a:pPr>
            <a:endParaRPr lang="en-US" sz="1800" dirty="0">
              <a:latin typeface="Lucida Sans" pitchFamily="34" charset="0"/>
              <a:ea typeface="Chalkboard" pitchFamily="48" charset="0"/>
              <a:cs typeface="Chalkboard" pitchFamily="48" charset="0"/>
            </a:endParaRPr>
          </a:p>
          <a:p>
            <a:pPr algn="l" defTabSz="457200">
              <a:lnSpc>
                <a:spcPct val="110000"/>
              </a:lnSpc>
              <a:buFont typeface="Arial" charset="0"/>
              <a:buNone/>
              <a:defRPr/>
            </a:pPr>
            <a:r>
              <a:rPr lang="en-US" sz="1800" dirty="0">
                <a:latin typeface="Symbol" pitchFamily="18" charset="2"/>
                <a:ea typeface="Chalkboard" pitchFamily="48" charset="0"/>
                <a:cs typeface="Chalkboard" pitchFamily="48" charset="0"/>
              </a:rPr>
              <a:t> </a:t>
            </a:r>
            <a:r>
              <a:rPr lang="en-US" sz="1800" dirty="0">
                <a:latin typeface="Symbol" pitchFamily="18" charset="2"/>
                <a:ea typeface="Chalkboard" pitchFamily="48" charset="0"/>
                <a:cs typeface="Chalkboard" pitchFamily="48" charset="0"/>
                <a:sym typeface="Wingdings" pitchFamily="2" charset="2"/>
              </a:rPr>
              <a:t> </a:t>
            </a:r>
            <a:r>
              <a:rPr lang="en-US" sz="1800" dirty="0">
                <a:latin typeface="Lucida Sans" pitchFamily="34" charset="0"/>
                <a:ea typeface="Chalkboard" pitchFamily="48" charset="0"/>
                <a:cs typeface="Chalkboard" pitchFamily="48" charset="0"/>
                <a:sym typeface="Wingdings" pitchFamily="2" charset="2"/>
              </a:rPr>
              <a:t>access to southern hemisphere, galactic center and all-year Sun visibility</a:t>
            </a:r>
          </a:p>
          <a:p>
            <a:pPr algn="l" defTabSz="457200">
              <a:buFont typeface="Arial" charset="0"/>
              <a:buNone/>
              <a:defRPr/>
            </a:pPr>
            <a:endParaRPr lang="en-US" sz="1050" dirty="0">
              <a:latin typeface="Lucida Sans" pitchFamily="34" charset="0"/>
              <a:ea typeface="Chalkboard" pitchFamily="48" charset="0"/>
              <a:cs typeface="Chalkboard" pitchFamily="48" charset="0"/>
              <a:sym typeface="Wingdings" pitchFamily="2" charset="2"/>
            </a:endParaRPr>
          </a:p>
          <a:p>
            <a:pPr algn="l" defTabSz="457200">
              <a:buFont typeface="Arial" charset="0"/>
              <a:buChar char="•"/>
              <a:defRPr/>
            </a:pPr>
            <a:r>
              <a:rPr lang="en-US" sz="1800" dirty="0">
                <a:latin typeface="Lucida Sans" pitchFamily="34" charset="0"/>
                <a:ea typeface="Chalkboard" pitchFamily="48" charset="0"/>
                <a:cs typeface="Chalkboard" pitchFamily="48" charset="0"/>
                <a:sym typeface="Wingdings" pitchFamily="2" charset="2"/>
              </a:rPr>
              <a:t> preliminary studies show 10</a:t>
            </a:r>
            <a:r>
              <a:rPr lang="en-US" sz="1800" baseline="30000" dirty="0">
                <a:latin typeface="Lucida Sans" pitchFamily="34" charset="0"/>
                <a:ea typeface="Chalkboard" pitchFamily="48" charset="0"/>
                <a:cs typeface="Chalkboard" pitchFamily="48" charset="0"/>
                <a:sym typeface="Wingdings" pitchFamily="2" charset="2"/>
              </a:rPr>
              <a:t>4</a:t>
            </a:r>
            <a:r>
              <a:rPr lang="en-US" sz="1800" dirty="0">
                <a:latin typeface="Lucida Sans" pitchFamily="34" charset="0"/>
                <a:ea typeface="Chalkboard" pitchFamily="48" charset="0"/>
                <a:cs typeface="Chalkboard" pitchFamily="48" charset="0"/>
                <a:sym typeface="Wingdings" pitchFamily="2" charset="2"/>
              </a:rPr>
              <a:t> background rejection with 98% signal efficiency possible</a:t>
            </a:r>
            <a:endParaRPr lang="en-US" sz="1800" dirty="0">
              <a:latin typeface="Symbol" pitchFamily="18" charset="2"/>
              <a:ea typeface="Chalkboard" pitchFamily="48" charset="0"/>
              <a:cs typeface="Chalkboard" pitchFamily="48" charset="0"/>
            </a:endParaRPr>
          </a:p>
        </p:txBody>
      </p:sp>
      <p:sp>
        <p:nvSpPr>
          <p:cNvPr id="790540" name="Rectangle 12"/>
          <p:cNvSpPr>
            <a:spLocks noChangeArrowheads="1"/>
          </p:cNvSpPr>
          <p:nvPr/>
        </p:nvSpPr>
        <p:spPr bwMode="auto">
          <a:xfrm>
            <a:off x="5848350" y="0"/>
            <a:ext cx="4057650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Vetoing capabilities</a:t>
            </a: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094187"/>
            <a:ext cx="4038600" cy="28352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Picture 12" descr="IC-DC_vertical_layou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33" y="1583222"/>
            <a:ext cx="4225249" cy="5331362"/>
          </a:xfrm>
          <a:prstGeom prst="rect">
            <a:avLst/>
          </a:prstGeom>
        </p:spPr>
      </p:pic>
      <p:grpSp>
        <p:nvGrpSpPr>
          <p:cNvPr id="31748" name="Group 8"/>
          <p:cNvGrpSpPr>
            <a:grpSpLocks/>
          </p:cNvGrpSpPr>
          <p:nvPr/>
        </p:nvGrpSpPr>
        <p:grpSpPr bwMode="auto">
          <a:xfrm>
            <a:off x="7270511" y="571480"/>
            <a:ext cx="1916351" cy="1285864"/>
            <a:chOff x="1166786" y="1071546"/>
            <a:chExt cx="7286676" cy="5302284"/>
          </a:xfrm>
        </p:grpSpPr>
        <p:grpSp>
          <p:nvGrpSpPr>
            <p:cNvPr id="31751" name="Group 5"/>
            <p:cNvGrpSpPr>
              <a:grpSpLocks/>
            </p:cNvGrpSpPr>
            <p:nvPr/>
          </p:nvGrpSpPr>
          <p:grpSpPr bwMode="auto">
            <a:xfrm>
              <a:off x="1166786" y="1071546"/>
              <a:ext cx="7286676" cy="5302284"/>
              <a:chOff x="1920" y="624"/>
              <a:chExt cx="3504" cy="2666"/>
            </a:xfrm>
          </p:grpSpPr>
          <p:pic>
            <p:nvPicPr>
              <p:cNvPr id="31755" name="Picture 3" descr="C:\Documents and Settings\cph\Mina dokument\My Talks\Valencia09\figures\ArrayAbove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1920" y="624"/>
                <a:ext cx="3504" cy="2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6" name="Oval 4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720" cy="6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52" name="Freeform 10"/>
            <p:cNvSpPr>
              <a:spLocks noChangeArrowheads="1"/>
            </p:cNvSpPr>
            <p:nvPr/>
          </p:nvSpPr>
          <p:spPr bwMode="auto">
            <a:xfrm>
              <a:off x="1514901" y="1187355"/>
              <a:ext cx="6318914" cy="4785620"/>
            </a:xfrm>
            <a:custGeom>
              <a:avLst/>
              <a:gdLst>
                <a:gd name="T0" fmla="*/ 54592 w 6318914"/>
                <a:gd name="T1" fmla="*/ 2988860 h 4785620"/>
                <a:gd name="T2" fmla="*/ 1978927 w 6318914"/>
                <a:gd name="T3" fmla="*/ 0 h 4785620"/>
                <a:gd name="T4" fmla="*/ 3780431 w 6318914"/>
                <a:gd name="T5" fmla="*/ 27296 h 4785620"/>
                <a:gd name="T6" fmla="*/ 4107977 w 6318914"/>
                <a:gd name="T7" fmla="*/ 545911 h 4785620"/>
                <a:gd name="T8" fmla="*/ 5268038 w 6318914"/>
                <a:gd name="T9" fmla="*/ 559558 h 4785620"/>
                <a:gd name="T10" fmla="*/ 6318914 w 6318914"/>
                <a:gd name="T11" fmla="*/ 2047164 h 4785620"/>
                <a:gd name="T12" fmla="*/ 4790366 w 6318914"/>
                <a:gd name="T13" fmla="*/ 4776716 h 4785620"/>
                <a:gd name="T14" fmla="*/ 4817662 w 6318914"/>
                <a:gd name="T15" fmla="*/ 4763068 h 4785620"/>
                <a:gd name="T16" fmla="*/ 1187357 w 6318914"/>
                <a:gd name="T17" fmla="*/ 4776716 h 4785620"/>
                <a:gd name="T18" fmla="*/ 0 w 6318914"/>
                <a:gd name="T19" fmla="*/ 3057098 h 4785620"/>
                <a:gd name="T20" fmla="*/ 54592 w 6318914"/>
                <a:gd name="T21" fmla="*/ 2988860 h 47856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18914"/>
                <a:gd name="T34" fmla="*/ 0 h 4785620"/>
                <a:gd name="T35" fmla="*/ 6318914 w 6318914"/>
                <a:gd name="T36" fmla="*/ 4785620 h 47856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18914" h="4785620">
                  <a:moveTo>
                    <a:pt x="54592" y="2988860"/>
                  </a:moveTo>
                  <a:lnTo>
                    <a:pt x="1978926" y="0"/>
                  </a:lnTo>
                  <a:lnTo>
                    <a:pt x="3780430" y="27296"/>
                  </a:lnTo>
                  <a:lnTo>
                    <a:pt x="4107977" y="545911"/>
                  </a:lnTo>
                  <a:lnTo>
                    <a:pt x="5268036" y="559558"/>
                  </a:lnTo>
                  <a:lnTo>
                    <a:pt x="6318914" y="2047164"/>
                  </a:lnTo>
                  <a:cubicBezTo>
                    <a:pt x="5809398" y="2957015"/>
                    <a:pt x="5294846" y="3864065"/>
                    <a:pt x="4790365" y="4776717"/>
                  </a:cubicBezTo>
                  <a:cubicBezTo>
                    <a:pt x="4785444" y="4785620"/>
                    <a:pt x="4808562" y="4767618"/>
                    <a:pt x="4817660" y="4763069"/>
                  </a:cubicBezTo>
                  <a:lnTo>
                    <a:pt x="1187356" y="4776717"/>
                  </a:lnTo>
                  <a:lnTo>
                    <a:pt x="0" y="3057099"/>
                  </a:lnTo>
                  <a:lnTo>
                    <a:pt x="54592" y="2988860"/>
                  </a:lnTo>
                  <a:close/>
                </a:path>
              </a:pathLst>
            </a:custGeom>
            <a:noFill/>
            <a:ln w="9525" algn="ctr">
              <a:solidFill>
                <a:schemeClr val="tx1">
                  <a:alpha val="74117"/>
                </a:schemeClr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753" name="Freeform 11"/>
            <p:cNvSpPr>
              <a:spLocks noChangeArrowheads="1"/>
            </p:cNvSpPr>
            <p:nvPr/>
          </p:nvSpPr>
          <p:spPr bwMode="auto">
            <a:xfrm>
              <a:off x="2205788" y="1572234"/>
              <a:ext cx="5172502" cy="3671248"/>
            </a:xfrm>
            <a:custGeom>
              <a:avLst/>
              <a:gdLst>
                <a:gd name="T0" fmla="*/ 40944 w 5172502"/>
                <a:gd name="T1" fmla="*/ 2497540 h 3671248"/>
                <a:gd name="T2" fmla="*/ 1678676 w 5172502"/>
                <a:gd name="T3" fmla="*/ 0 h 3671248"/>
                <a:gd name="T4" fmla="*/ 2961565 w 5172502"/>
                <a:gd name="T5" fmla="*/ 13648 h 3671248"/>
                <a:gd name="T6" fmla="*/ 3234521 w 5172502"/>
                <a:gd name="T7" fmla="*/ 504967 h 3671248"/>
                <a:gd name="T8" fmla="*/ 4503762 w 5172502"/>
                <a:gd name="T9" fmla="*/ 504967 h 3671248"/>
                <a:gd name="T10" fmla="*/ 5172502 w 5172502"/>
                <a:gd name="T11" fmla="*/ 1555845 h 3671248"/>
                <a:gd name="T12" fmla="*/ 3930557 w 5172502"/>
                <a:gd name="T13" fmla="*/ 3671248 h 3671248"/>
                <a:gd name="T14" fmla="*/ 668741 w 5172502"/>
                <a:gd name="T15" fmla="*/ 3671248 h 3671248"/>
                <a:gd name="T16" fmla="*/ 0 w 5172502"/>
                <a:gd name="T17" fmla="*/ 2538482 h 36712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72502"/>
                <a:gd name="T28" fmla="*/ 0 h 3671248"/>
                <a:gd name="T29" fmla="*/ 5172502 w 5172502"/>
                <a:gd name="T30" fmla="*/ 3671248 h 36712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72502" h="3671248">
                  <a:moveTo>
                    <a:pt x="40944" y="2497540"/>
                  </a:moveTo>
                  <a:lnTo>
                    <a:pt x="1678675" y="0"/>
                  </a:lnTo>
                  <a:lnTo>
                    <a:pt x="2961565" y="13648"/>
                  </a:lnTo>
                  <a:lnTo>
                    <a:pt x="3234520" y="504967"/>
                  </a:lnTo>
                  <a:lnTo>
                    <a:pt x="4503762" y="504967"/>
                  </a:lnTo>
                  <a:cubicBezTo>
                    <a:pt x="4723409" y="857317"/>
                    <a:pt x="4757297" y="1555845"/>
                    <a:pt x="5172502" y="1555845"/>
                  </a:cubicBezTo>
                  <a:lnTo>
                    <a:pt x="3930556" y="3671248"/>
                  </a:lnTo>
                  <a:lnTo>
                    <a:pt x="668741" y="3671248"/>
                  </a:lnTo>
                  <a:lnTo>
                    <a:pt x="0" y="2538483"/>
                  </a:lnTo>
                </a:path>
              </a:pathLst>
            </a:custGeom>
            <a:noFill/>
            <a:ln w="9525" algn="ctr">
              <a:solidFill>
                <a:schemeClr val="tx1">
                  <a:alpha val="74117"/>
                </a:schemeClr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754" name="Freeform 12"/>
            <p:cNvSpPr>
              <a:spLocks noChangeArrowheads="1"/>
            </p:cNvSpPr>
            <p:nvPr/>
          </p:nvSpPr>
          <p:spPr bwMode="auto">
            <a:xfrm>
              <a:off x="2715904" y="2224585"/>
              <a:ext cx="3848669" cy="2620370"/>
            </a:xfrm>
            <a:custGeom>
              <a:avLst/>
              <a:gdLst>
                <a:gd name="T0" fmla="*/ 54592 w 3848669"/>
                <a:gd name="T1" fmla="*/ 2006221 h 2620370"/>
                <a:gd name="T2" fmla="*/ 1310187 w 3848669"/>
                <a:gd name="T3" fmla="*/ 0 h 2620370"/>
                <a:gd name="T4" fmla="*/ 1965279 w 3848669"/>
                <a:gd name="T5" fmla="*/ 13648 h 2620370"/>
                <a:gd name="T6" fmla="*/ 2238233 w 3848669"/>
                <a:gd name="T7" fmla="*/ 504967 h 2620370"/>
                <a:gd name="T8" fmla="*/ 3521123 w 3848669"/>
                <a:gd name="T9" fmla="*/ 518615 h 2620370"/>
                <a:gd name="T10" fmla="*/ 3848669 w 3848669"/>
                <a:gd name="T11" fmla="*/ 1009934 h 2620370"/>
                <a:gd name="T12" fmla="*/ 2906975 w 3848669"/>
                <a:gd name="T13" fmla="*/ 2620370 h 2620370"/>
                <a:gd name="T14" fmla="*/ 300251 w 3848669"/>
                <a:gd name="T15" fmla="*/ 2620370 h 2620370"/>
                <a:gd name="T16" fmla="*/ 0 w 3848669"/>
                <a:gd name="T17" fmla="*/ 2101754 h 2620370"/>
                <a:gd name="T18" fmla="*/ 0 w 3848669"/>
                <a:gd name="T19" fmla="*/ 2060812 h 26203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48669"/>
                <a:gd name="T31" fmla="*/ 0 h 2620370"/>
                <a:gd name="T32" fmla="*/ 3848669 w 3848669"/>
                <a:gd name="T33" fmla="*/ 2620370 h 26203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48669" h="2620370">
                  <a:moveTo>
                    <a:pt x="54592" y="2006221"/>
                  </a:moveTo>
                  <a:lnTo>
                    <a:pt x="1310186" y="0"/>
                  </a:lnTo>
                  <a:lnTo>
                    <a:pt x="1965278" y="13648"/>
                  </a:lnTo>
                  <a:lnTo>
                    <a:pt x="2238233" y="504967"/>
                  </a:lnTo>
                  <a:lnTo>
                    <a:pt x="3521123" y="518615"/>
                  </a:lnTo>
                  <a:lnTo>
                    <a:pt x="3848669" y="1009934"/>
                  </a:lnTo>
                  <a:lnTo>
                    <a:pt x="2906974" y="2620370"/>
                  </a:lnTo>
                  <a:lnTo>
                    <a:pt x="300251" y="2620370"/>
                  </a:lnTo>
                  <a:lnTo>
                    <a:pt x="0" y="2101755"/>
                  </a:lnTo>
                  <a:lnTo>
                    <a:pt x="0" y="2060812"/>
                  </a:lnTo>
                </a:path>
              </a:pathLst>
            </a:custGeom>
            <a:noFill/>
            <a:ln w="9525" algn="ctr">
              <a:solidFill>
                <a:schemeClr val="tx1">
                  <a:alpha val="63136"/>
                </a:schemeClr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ChangeArrowheads="1"/>
          </p:cNvSpPr>
          <p:nvPr/>
        </p:nvSpPr>
        <p:spPr bwMode="auto">
          <a:xfrm>
            <a:off x="7010400" y="0"/>
            <a:ext cx="2895600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conclusions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98450" y="714356"/>
            <a:ext cx="960755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IceCube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 92% </a:t>
            </a:r>
            <a:r>
              <a:rPr lang="en-US" sz="2000" dirty="0"/>
              <a:t>complete (taking data with </a:t>
            </a:r>
            <a:r>
              <a:rPr lang="en-US" sz="2000" dirty="0" smtClean="0"/>
              <a:t>79 </a:t>
            </a:r>
            <a:r>
              <a:rPr lang="en-US" sz="2000" dirty="0"/>
              <a:t>strings </a:t>
            </a:r>
            <a:r>
              <a:rPr lang="en-US" sz="2000" dirty="0" smtClean="0"/>
              <a:t>from May)</a:t>
            </a:r>
            <a:endParaRPr lang="en-US" sz="2000" dirty="0"/>
          </a:p>
          <a:p>
            <a:pPr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/>
              <a:t> Plan </a:t>
            </a:r>
            <a:r>
              <a:rPr lang="en-US" sz="2000" dirty="0"/>
              <a:t>to reach </a:t>
            </a:r>
            <a:r>
              <a:rPr lang="en-US" sz="2000" dirty="0" smtClean="0"/>
              <a:t>86 </a:t>
            </a:r>
            <a:r>
              <a:rPr lang="en-US" sz="2000" dirty="0"/>
              <a:t>strings after the </a:t>
            </a:r>
            <a:r>
              <a:rPr lang="en-US" sz="2000" dirty="0" smtClean="0"/>
              <a:t>2010/11 </a:t>
            </a:r>
            <a:r>
              <a:rPr lang="en-US" sz="2000" dirty="0"/>
              <a:t>deployment season</a:t>
            </a:r>
          </a:p>
          <a:p>
            <a:pPr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/>
              <a:t> First </a:t>
            </a:r>
            <a:r>
              <a:rPr lang="en-US" sz="2000" dirty="0"/>
              <a:t>results from the </a:t>
            </a:r>
            <a:r>
              <a:rPr lang="en-US" sz="2000" dirty="0" smtClean="0"/>
              <a:t>2008/9 </a:t>
            </a:r>
            <a:r>
              <a:rPr lang="en-US" sz="2000" dirty="0"/>
              <a:t>data taking period (</a:t>
            </a:r>
            <a:r>
              <a:rPr lang="en-US" sz="2000" dirty="0" smtClean="0"/>
              <a:t>22/40 </a:t>
            </a:r>
            <a:r>
              <a:rPr lang="en-US" sz="2000" dirty="0"/>
              <a:t>strings) are </a:t>
            </a:r>
            <a:r>
              <a:rPr lang="en-US" sz="2000" dirty="0" smtClean="0"/>
              <a:t>coming</a:t>
            </a:r>
          </a:p>
          <a:p>
            <a:pPr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IceCube</a:t>
            </a:r>
            <a:r>
              <a:rPr lang="en-US" sz="2000" dirty="0" smtClean="0"/>
              <a:t> is reaching the Galactic Center and Halo</a:t>
            </a:r>
          </a:p>
          <a:p>
            <a:pPr lvl="1"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1800" dirty="0" smtClean="0">
                <a:solidFill>
                  <a:srgbClr val="CC3300"/>
                </a:solidFill>
              </a:rPr>
              <a:t>opens possibility for a multi-wavelength approach to dark matter searches</a:t>
            </a:r>
            <a:endParaRPr lang="en-US" sz="2000" dirty="0" smtClean="0">
              <a:solidFill>
                <a:srgbClr val="CC3300"/>
              </a:solidFill>
            </a:endParaRPr>
          </a:p>
          <a:p>
            <a:pPr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IceCube</a:t>
            </a:r>
            <a:r>
              <a:rPr lang="en-US" sz="2000" dirty="0" smtClean="0"/>
              <a:t> searches for DM competitive/(better) than direct searches</a:t>
            </a:r>
          </a:p>
          <a:p>
            <a:pPr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/>
              <a:t> The </a:t>
            </a:r>
            <a:r>
              <a:rPr lang="en-US" sz="2000" dirty="0"/>
              <a:t>low-energy extension, </a:t>
            </a:r>
            <a:r>
              <a:rPr lang="en-US" sz="2000" dirty="0" err="1"/>
              <a:t>DeepCore</a:t>
            </a:r>
            <a:r>
              <a:rPr lang="en-US" sz="2000" dirty="0"/>
              <a:t>, </a:t>
            </a:r>
            <a:r>
              <a:rPr lang="en-US" sz="2000" dirty="0" smtClean="0"/>
              <a:t>deployed. </a:t>
            </a:r>
            <a:r>
              <a:rPr lang="en-US" sz="2000" dirty="0"/>
              <a:t>First </a:t>
            </a:r>
            <a:r>
              <a:rPr lang="en-US" sz="2000" dirty="0" smtClean="0"/>
              <a:t>data taking this year</a:t>
            </a:r>
          </a:p>
          <a:p>
            <a:pPr algn="l">
              <a:lnSpc>
                <a:spcPct val="250000"/>
              </a:lnSpc>
            </a:pPr>
            <a:r>
              <a:rPr lang="en-US" sz="2000" dirty="0" smtClean="0"/>
              <a:t>   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95" name="Rectangle 43"/>
          <p:cNvSpPr>
            <a:spLocks noChangeArrowheads="1"/>
          </p:cNvSpPr>
          <p:nvPr/>
        </p:nvSpPr>
        <p:spPr bwMode="auto">
          <a:xfrm>
            <a:off x="8453462" y="-24"/>
            <a:ext cx="1452538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FIN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654" y="1185817"/>
            <a:ext cx="9429816" cy="443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40000"/>
              </a:lnSpc>
            </a:pPr>
            <a:endParaRPr lang="de-DE" dirty="0" smtClean="0">
              <a:solidFill>
                <a:schemeClr val="bg2"/>
              </a:solidFill>
              <a:sym typeface="Wingdings" pitchFamily="2" charset="2"/>
            </a:endParaRPr>
          </a:p>
          <a:p>
            <a:pPr lvl="1" algn="l">
              <a:lnSpc>
                <a:spcPct val="40000"/>
              </a:lnSpc>
              <a:spcBef>
                <a:spcPct val="50000"/>
              </a:spcBef>
            </a:pPr>
            <a:endParaRPr lang="en-US" sz="1800" dirty="0" smtClean="0">
              <a:solidFill>
                <a:srgbClr val="777777"/>
              </a:solidFill>
            </a:endParaRPr>
          </a:p>
          <a:p>
            <a:pPr lvl="1" algn="l">
              <a:lnSpc>
                <a:spcPct val="11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“In order to make further progress, particularly in the field of cosmic rays, it will be necessary to apply all our resources and apparatus simultaneously and side-by-side”   </a:t>
            </a:r>
          </a:p>
          <a:p>
            <a:pPr lvl="1" algn="l">
              <a:lnSpc>
                <a:spcPct val="11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V. Hess. Nobel Lecture, 1936)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algn="l">
              <a:lnSpc>
                <a:spcPct val="110000"/>
              </a:lnSpc>
              <a:spcBef>
                <a:spcPct val="50000"/>
              </a:spcBef>
            </a:pPr>
            <a:endParaRPr lang="en-US" sz="1800" dirty="0" smtClean="0">
              <a:solidFill>
                <a:srgbClr val="777777"/>
              </a:solidFill>
            </a:endParaRPr>
          </a:p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All these searches should be taken as a part in the grand scheme of efforts in searches of physics beyond the SM using accelerators, underground detectors, space-based detectors, gamma-ray telescopes and air shower arrays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0"/>
          <p:cNvGrpSpPr>
            <a:grpSpLocks/>
          </p:cNvGrpSpPr>
          <p:nvPr/>
        </p:nvGrpSpPr>
        <p:grpSpPr bwMode="auto">
          <a:xfrm>
            <a:off x="590550" y="1752600"/>
            <a:ext cx="8266113" cy="2295526"/>
            <a:chOff x="468" y="1248"/>
            <a:chExt cx="5207" cy="1446"/>
          </a:xfrm>
        </p:grpSpPr>
        <p:sp>
          <p:nvSpPr>
            <p:cNvPr id="7172" name="Rectangle 12"/>
            <p:cNvSpPr>
              <a:spLocks noChangeArrowheads="1"/>
            </p:cNvSpPr>
            <p:nvPr/>
          </p:nvSpPr>
          <p:spPr bwMode="auto">
            <a:xfrm>
              <a:off x="468" y="1248"/>
              <a:ext cx="4919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27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 dirty="0">
                  <a:solidFill>
                    <a:srgbClr val="333333"/>
                  </a:solidFill>
                  <a:latin typeface="DejaVu Sans Light" pitchFamily="34" charset="0"/>
                  <a:ea typeface="DejaVu Sans Light" pitchFamily="34" charset="0"/>
                  <a:cs typeface="DejaVu Sans Light" pitchFamily="34" charset="0"/>
                  <a:sym typeface="Wingdings" pitchFamily="2" charset="2"/>
                </a:rPr>
                <a:t>	</a:t>
              </a:r>
              <a:r>
                <a:rPr lang="en-US" sz="2000" dirty="0">
                  <a:solidFill>
                    <a:srgbClr val="808080"/>
                  </a:solidFill>
                  <a:ea typeface="DejaVu Sans Light" pitchFamily="34" charset="0"/>
                  <a:cs typeface="DejaVu Sans Light" pitchFamily="34" charset="0"/>
                  <a:sym typeface="Wingdings" pitchFamily="2" charset="2"/>
                </a:rPr>
                <a:t>status of </a:t>
              </a:r>
              <a:r>
                <a:rPr lang="en-US" sz="2000" dirty="0" err="1">
                  <a:solidFill>
                    <a:srgbClr val="808080"/>
                  </a:solidFill>
                  <a:ea typeface="DejaVu Sans Light" pitchFamily="34" charset="0"/>
                  <a:cs typeface="DejaVu Sans Light" pitchFamily="34" charset="0"/>
                  <a:sym typeface="Wingdings" pitchFamily="2" charset="2"/>
                </a:rPr>
                <a:t>IceCube</a:t>
              </a:r>
              <a:r>
                <a:rPr lang="en-US" sz="2000" dirty="0">
                  <a:solidFill>
                    <a:srgbClr val="808080"/>
                  </a:solidFill>
                  <a:ea typeface="DejaVu Sans Light" pitchFamily="34" charset="0"/>
                  <a:cs typeface="DejaVu Sans Light" pitchFamily="34" charset="0"/>
                  <a:sym typeface="Wingdings" pitchFamily="2" charset="2"/>
                </a:rPr>
                <a:t> construction</a:t>
              </a:r>
            </a:p>
          </p:txBody>
        </p:sp>
        <p:sp>
          <p:nvSpPr>
            <p:cNvPr id="7173" name="Rectangle 13"/>
            <p:cNvSpPr>
              <a:spLocks noChangeArrowheads="1"/>
            </p:cNvSpPr>
            <p:nvPr/>
          </p:nvSpPr>
          <p:spPr bwMode="auto">
            <a:xfrm>
              <a:off x="564" y="1683"/>
              <a:ext cx="4919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27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 dirty="0">
                  <a:solidFill>
                    <a:srgbClr val="808080"/>
                  </a:solidFill>
                  <a:ea typeface="DejaVu Sans Light" pitchFamily="34" charset="0"/>
                  <a:cs typeface="DejaVu Sans Light" pitchFamily="34" charset="0"/>
                  <a:sym typeface="Wingdings" pitchFamily="2" charset="2"/>
                </a:rPr>
                <a:t>             </a:t>
              </a:r>
              <a:r>
                <a:rPr lang="en-US" sz="2000" dirty="0" smtClean="0">
                  <a:solidFill>
                    <a:srgbClr val="808080"/>
                  </a:solidFill>
                  <a:ea typeface="DejaVu Sans Light" pitchFamily="34" charset="0"/>
                  <a:cs typeface="DejaVu Sans Light" pitchFamily="34" charset="0"/>
                  <a:sym typeface="Wingdings" pitchFamily="2" charset="2"/>
                </a:rPr>
                <a:t>dark matter searches with neutrino telescopes</a:t>
              </a:r>
              <a:endParaRPr lang="en-US" sz="2000" dirty="0">
                <a:solidFill>
                  <a:srgbClr val="808080"/>
                </a:solidFill>
                <a:ea typeface="DejaVu Sans Light" pitchFamily="34" charset="0"/>
                <a:cs typeface="DejaVu Sans Light" pitchFamily="34" charset="0"/>
                <a:sym typeface="Wingdings" pitchFamily="2" charset="2"/>
              </a:endParaRPr>
            </a:p>
          </p:txBody>
        </p:sp>
        <p:sp>
          <p:nvSpPr>
            <p:cNvPr id="7174" name="Rectangle 15"/>
            <p:cNvSpPr>
              <a:spLocks noChangeArrowheads="1"/>
            </p:cNvSpPr>
            <p:nvPr/>
          </p:nvSpPr>
          <p:spPr bwMode="auto">
            <a:xfrm>
              <a:off x="756" y="2112"/>
              <a:ext cx="4919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27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 dirty="0">
                  <a:solidFill>
                    <a:srgbClr val="FFFFCC"/>
                  </a:solidFill>
                  <a:ea typeface="DejaVu Sans Light" pitchFamily="34" charset="0"/>
                  <a:cs typeface="DejaVu Sans Light" pitchFamily="34" charset="0"/>
                  <a:sym typeface="Wingdings" pitchFamily="2" charset="2"/>
                </a:rPr>
                <a:t>            </a:t>
              </a:r>
              <a:r>
                <a:rPr lang="en-US" sz="2000" dirty="0">
                  <a:solidFill>
                    <a:srgbClr val="808080"/>
                  </a:solidFill>
                  <a:ea typeface="DejaVu Sans Light" pitchFamily="34" charset="0"/>
                  <a:cs typeface="DejaVu Sans Light" pitchFamily="34" charset="0"/>
                  <a:sym typeface="Wingdings" pitchFamily="2" charset="2"/>
                </a:rPr>
                <a:t>search techniques and </a:t>
              </a:r>
              <a:r>
                <a:rPr lang="en-US" sz="2000" dirty="0" smtClean="0">
                  <a:solidFill>
                    <a:srgbClr val="808080"/>
                  </a:solidFill>
                  <a:ea typeface="DejaVu Sans Light" pitchFamily="34" charset="0"/>
                  <a:cs typeface="DejaVu Sans Light" pitchFamily="34" charset="0"/>
                  <a:sym typeface="Wingdings" pitchFamily="2" charset="2"/>
                </a:rPr>
                <a:t>results from the Sun and Galaxy</a:t>
              </a:r>
              <a:endParaRPr lang="en-US" sz="2000" dirty="0">
                <a:solidFill>
                  <a:srgbClr val="808080"/>
                </a:solidFill>
                <a:ea typeface="DejaVu Sans Light" pitchFamily="34" charset="0"/>
                <a:cs typeface="DejaVu Sans Light" pitchFamily="34" charset="0"/>
                <a:sym typeface="Wingdings" pitchFamily="2" charset="2"/>
              </a:endParaRPr>
            </a:p>
          </p:txBody>
        </p:sp>
      </p:grpSp>
      <p:sp>
        <p:nvSpPr>
          <p:cNvPr id="635938" name="Rectangle 34"/>
          <p:cNvSpPr>
            <a:spLocks noChangeArrowheads="1"/>
          </p:cNvSpPr>
          <p:nvPr/>
        </p:nvSpPr>
        <p:spPr bwMode="auto">
          <a:xfrm>
            <a:off x="7620000" y="0"/>
            <a:ext cx="2286000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outline</a:t>
            </a:r>
          </a:p>
        </p:txBody>
      </p:sp>
      <p:sp>
        <p:nvSpPr>
          <p:cNvPr id="8" name="Line 1053"/>
          <p:cNvSpPr>
            <a:spLocks noChangeShapeType="1"/>
          </p:cNvSpPr>
          <p:nvPr/>
        </p:nvSpPr>
        <p:spPr bwMode="auto">
          <a:xfrm>
            <a:off x="533400" y="457200"/>
            <a:ext cx="944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6688" y="928688"/>
            <a:ext cx="5424487" cy="466725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Neutrinos interact  in or near the detector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</p:txBody>
      </p:sp>
      <p:pic>
        <p:nvPicPr>
          <p:cNvPr id="842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10" y="1928813"/>
            <a:ext cx="2886075" cy="1571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6524636" y="0"/>
            <a:ext cx="3381364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Neutrino telescopes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>
            <a:lum bright="-18000" contrast="33000"/>
          </a:blip>
          <a:srcRect/>
          <a:stretch>
            <a:fillRect/>
          </a:stretch>
        </p:blipFill>
        <p:spPr bwMode="auto">
          <a:xfrm>
            <a:off x="390525" y="4219595"/>
            <a:ext cx="41338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1625" y="1285875"/>
            <a:ext cx="4429125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9" y="2931691"/>
            <a:ext cx="3831442" cy="367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5029200" cy="2238372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1800" dirty="0" smtClean="0">
                <a:solidFill>
                  <a:schemeClr val="bg2"/>
                </a:solidFill>
                <a:latin typeface="Lucida Sans" pitchFamily="34" charset="0"/>
              </a:rPr>
              <a:t>20 strings </a:t>
            </a:r>
            <a:r>
              <a:rPr lang="fr-FR" sz="1800" dirty="0" err="1" smtClean="0">
                <a:solidFill>
                  <a:schemeClr val="bg2"/>
                </a:solidFill>
                <a:latin typeface="Lucida Sans" pitchFamily="34" charset="0"/>
              </a:rPr>
              <a:t>installed</a:t>
            </a:r>
            <a:r>
              <a:rPr lang="fr-FR" sz="1800" dirty="0" smtClean="0">
                <a:solidFill>
                  <a:schemeClr val="bg2"/>
                </a:solidFill>
                <a:latin typeface="Lucida Sans" pitchFamily="34" charset="0"/>
              </a:rPr>
              <a:t> </a:t>
            </a:r>
            <a:r>
              <a:rPr lang="fr-FR" sz="1800" dirty="0" err="1" smtClean="0">
                <a:solidFill>
                  <a:schemeClr val="bg2"/>
                </a:solidFill>
                <a:latin typeface="Lucida Sans" pitchFamily="34" charset="0"/>
              </a:rPr>
              <a:t>during</a:t>
            </a:r>
            <a:r>
              <a:rPr lang="fr-FR" sz="1800" dirty="0" smtClean="0">
                <a:solidFill>
                  <a:schemeClr val="bg2"/>
                </a:solidFill>
                <a:latin typeface="Lucida Sans" pitchFamily="34" charset="0"/>
              </a:rPr>
              <a:t> the 2009-2010 austral </a:t>
            </a:r>
            <a:r>
              <a:rPr lang="fr-FR" sz="1800" dirty="0" err="1" smtClean="0">
                <a:solidFill>
                  <a:schemeClr val="bg2"/>
                </a:solidFill>
                <a:latin typeface="Lucida Sans" pitchFamily="34" charset="0"/>
              </a:rPr>
              <a:t>summer</a:t>
            </a:r>
            <a:r>
              <a:rPr lang="fr-FR" sz="1800" dirty="0" smtClean="0">
                <a:solidFill>
                  <a:schemeClr val="bg2"/>
                </a:solidFill>
                <a:latin typeface="Lucida Sans" pitchFamily="34" charset="0"/>
              </a:rPr>
              <a:t> (</a:t>
            </a:r>
            <a:r>
              <a:rPr lang="fr-FR" sz="1800" dirty="0" err="1" smtClean="0">
                <a:solidFill>
                  <a:schemeClr val="bg2"/>
                </a:solidFill>
                <a:latin typeface="Lucida Sans" pitchFamily="34" charset="0"/>
              </a:rPr>
              <a:t>Nov</a:t>
            </a:r>
            <a:r>
              <a:rPr lang="fr-FR" sz="1800" dirty="0" smtClean="0">
                <a:solidFill>
                  <a:schemeClr val="bg2"/>
                </a:solidFill>
                <a:latin typeface="Lucida Sans" pitchFamily="34" charset="0"/>
              </a:rPr>
              <a:t>-</a:t>
            </a:r>
            <a:r>
              <a:rPr lang="fr-FR" sz="1800" dirty="0" err="1" smtClean="0">
                <a:solidFill>
                  <a:schemeClr val="bg2"/>
                </a:solidFill>
                <a:latin typeface="Lucida Sans" pitchFamily="34" charset="0"/>
              </a:rPr>
              <a:t>Feb</a:t>
            </a:r>
            <a:r>
              <a:rPr lang="fr-FR" sz="1800" dirty="0" smtClean="0">
                <a:solidFill>
                  <a:schemeClr val="bg2"/>
                </a:solidFill>
                <a:latin typeface="Lucida Sans" pitchFamily="34" charset="0"/>
              </a:rPr>
              <a:t>)</a:t>
            </a:r>
          </a:p>
          <a:p>
            <a:pPr eaLnBrk="1" hangingPunct="1">
              <a:buFontTx/>
              <a:buNone/>
            </a:pPr>
            <a:endParaRPr lang="fr-FR" sz="1800" dirty="0" smtClean="0">
              <a:solidFill>
                <a:schemeClr val="bg2"/>
              </a:solidFill>
              <a:latin typeface="Lucida Sans" pitchFamily="34" charset="0"/>
            </a:endParaRPr>
          </a:p>
          <a:p>
            <a:pPr eaLnBrk="1" hangingPunct="1">
              <a:buFontTx/>
              <a:buNone/>
            </a:pPr>
            <a:r>
              <a:rPr lang="fr-FR" sz="1800" b="1" dirty="0" smtClean="0">
                <a:solidFill>
                  <a:srgbClr val="800000"/>
                </a:solidFill>
                <a:latin typeface="Lucida Sans" pitchFamily="34" charset="0"/>
              </a:rPr>
              <a:t>Total of 79 strings and 73 </a:t>
            </a:r>
            <a:r>
              <a:rPr lang="fr-FR" sz="1800" b="1" dirty="0" err="1" smtClean="0">
                <a:solidFill>
                  <a:srgbClr val="800000"/>
                </a:solidFill>
                <a:latin typeface="Lucida Sans" pitchFamily="34" charset="0"/>
              </a:rPr>
              <a:t>IceTop</a:t>
            </a:r>
            <a:r>
              <a:rPr lang="fr-FR" sz="1800" b="1" dirty="0" smtClean="0">
                <a:solidFill>
                  <a:srgbClr val="800000"/>
                </a:solidFill>
                <a:latin typeface="Lucida Sans" pitchFamily="34" charset="0"/>
              </a:rPr>
              <a:t> tanks</a:t>
            </a:r>
          </a:p>
          <a:p>
            <a:pPr eaLnBrk="1" hangingPunct="1">
              <a:buFontTx/>
              <a:buNone/>
            </a:pPr>
            <a:r>
              <a:rPr lang="fr-FR" sz="1800" dirty="0" smtClean="0">
                <a:solidFill>
                  <a:schemeClr val="bg2"/>
                </a:solidFill>
                <a:latin typeface="Lucida Sans" pitchFamily="34" charset="0"/>
              </a:rPr>
              <a:t>   </a:t>
            </a:r>
            <a:r>
              <a:rPr lang="fr-FR" sz="1800" dirty="0" smtClean="0">
                <a:solidFill>
                  <a:schemeClr val="bg2"/>
                </a:solidFill>
                <a:latin typeface="Lucida Sans" pitchFamily="34" charset="0"/>
                <a:sym typeface="Wingdings" pitchFamily="2" charset="2"/>
              </a:rPr>
              <a:t> over 90% </a:t>
            </a:r>
            <a:r>
              <a:rPr lang="fr-FR" sz="1800" dirty="0" err="1" smtClean="0">
                <a:solidFill>
                  <a:schemeClr val="bg2"/>
                </a:solidFill>
                <a:latin typeface="Lucida Sans" pitchFamily="34" charset="0"/>
                <a:sym typeface="Wingdings" pitchFamily="2" charset="2"/>
              </a:rPr>
              <a:t>complete</a:t>
            </a:r>
            <a:r>
              <a:rPr lang="fr-FR" sz="1800" dirty="0" smtClean="0">
                <a:solidFill>
                  <a:schemeClr val="bg2"/>
                </a:solidFill>
                <a:latin typeface="Lucida Sans" pitchFamily="34" charset="0"/>
                <a:sym typeface="Wingdings" pitchFamily="2" charset="2"/>
              </a:rPr>
              <a:t>!</a:t>
            </a:r>
          </a:p>
          <a:p>
            <a:pPr eaLnBrk="1" hangingPunct="1">
              <a:buFontTx/>
              <a:buNone/>
            </a:pPr>
            <a:endParaRPr lang="fr-FR" sz="1800" dirty="0" smtClean="0">
              <a:solidFill>
                <a:schemeClr val="bg2"/>
              </a:solidFill>
              <a:latin typeface="Lucida Sans" pitchFamily="34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GB" sz="1800" dirty="0" smtClean="0">
              <a:solidFill>
                <a:schemeClr val="bg2"/>
              </a:solidFill>
              <a:latin typeface="Lucida Sans" pitchFamily="34" charset="0"/>
            </a:endParaRPr>
          </a:p>
        </p:txBody>
      </p:sp>
      <p:pic>
        <p:nvPicPr>
          <p:cNvPr id="9219" name="Picture 25" descr="C:\Documents and Settings\cph\Mina dokument\My Talks\RICAP09\Arr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762000"/>
            <a:ext cx="4572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257800" y="512763"/>
            <a:ext cx="2673350" cy="782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algn="l" defTabSz="414338">
              <a:lnSpc>
                <a:spcPct val="12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US" sz="1200" b="1">
                <a:solidFill>
                  <a:srgbClr val="333333"/>
                </a:solidFill>
                <a:latin typeface="Lucida Sans" pitchFamily="34" charset="0"/>
                <a:ea typeface="ＭＳ Ｐゴシック" pitchFamily="16" charset="-128"/>
              </a:rPr>
              <a:t>IceTop</a:t>
            </a:r>
            <a:r>
              <a:rPr lang="en-US" sz="1200">
                <a:solidFill>
                  <a:srgbClr val="333333"/>
                </a:solidFill>
                <a:latin typeface="Lucida Sans" pitchFamily="34" charset="0"/>
                <a:ea typeface="ＭＳ Ｐゴシック" pitchFamily="16" charset="-128"/>
              </a:rPr>
              <a:t>: </a:t>
            </a:r>
            <a:r>
              <a:rPr lang="en-GB" sz="1200">
                <a:solidFill>
                  <a:srgbClr val="333333"/>
                </a:solidFill>
                <a:latin typeface="Lucida Sans" pitchFamily="34" charset="0"/>
                <a:ea typeface="ＭＳ Ｐゴシック" pitchFamily="16" charset="-128"/>
              </a:rPr>
              <a:t>Air shower dete</a:t>
            </a:r>
            <a:r>
              <a:rPr lang="en-US" sz="1200">
                <a:solidFill>
                  <a:srgbClr val="333333"/>
                </a:solidFill>
                <a:latin typeface="Lucida Sans" pitchFamily="34" charset="0"/>
                <a:ea typeface="ＭＳ Ｐゴシック" pitchFamily="16" charset="-128"/>
              </a:rPr>
              <a:t>c</a:t>
            </a:r>
            <a:r>
              <a:rPr lang="en-GB" sz="1200">
                <a:solidFill>
                  <a:srgbClr val="333333"/>
                </a:solidFill>
                <a:latin typeface="Lucida Sans" pitchFamily="34" charset="0"/>
                <a:ea typeface="ＭＳ Ｐゴシック" pitchFamily="16" charset="-128"/>
              </a:rPr>
              <a:t>tor</a:t>
            </a:r>
            <a:endParaRPr lang="en-US" sz="1200">
              <a:solidFill>
                <a:srgbClr val="333333"/>
              </a:solidFill>
              <a:latin typeface="Lucida Sans" pitchFamily="34" charset="0"/>
              <a:ea typeface="ＭＳ Ｐゴシック" pitchFamily="16" charset="-128"/>
            </a:endParaRPr>
          </a:p>
          <a:p>
            <a:pPr algn="l" defTabSz="414338">
              <a:lnSpc>
                <a:spcPct val="12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US" sz="1200">
                <a:solidFill>
                  <a:srgbClr val="333333"/>
                </a:solidFill>
                <a:latin typeface="Lucida Sans" pitchFamily="34" charset="0"/>
                <a:ea typeface="ＭＳ Ｐゴシック" pitchFamily="16" charset="-128"/>
              </a:rPr>
              <a:t>             80 stations/2 tanks each </a:t>
            </a:r>
          </a:p>
          <a:p>
            <a:pPr algn="l" defTabSz="414338">
              <a:lnSpc>
                <a:spcPct val="12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US" sz="1200">
                <a:solidFill>
                  <a:srgbClr val="333333"/>
                </a:solidFill>
                <a:latin typeface="Lucida Sans" pitchFamily="34" charset="0"/>
                <a:ea typeface="ＭＳ Ｐゴシック" pitchFamily="16" charset="-128"/>
              </a:rPr>
              <a:t>              </a:t>
            </a:r>
            <a:r>
              <a:rPr lang="en-GB" sz="1200">
                <a:solidFill>
                  <a:srgbClr val="333333"/>
                </a:solidFill>
                <a:latin typeface="Lucida Sans" pitchFamily="34" charset="0"/>
                <a:ea typeface="ＭＳ Ｐゴシック" pitchFamily="16" charset="-128"/>
              </a:rPr>
              <a:t>threshold ~ 300 TeV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4468813" y="3838575"/>
            <a:ext cx="1881187" cy="124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algn="l" defTabSz="414338">
              <a:lnSpc>
                <a:spcPct val="12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200" b="1">
                <a:latin typeface="Lucida Sans" pitchFamily="34" charset="0"/>
                <a:ea typeface="ＭＳ Ｐゴシック" pitchFamily="16" charset="-128"/>
              </a:rPr>
              <a:t>InIce array</a:t>
            </a:r>
            <a:r>
              <a:rPr lang="en-US" sz="1200">
                <a:latin typeface="Lucida Sans" pitchFamily="34" charset="0"/>
                <a:ea typeface="ＭＳ Ｐゴシック" pitchFamily="16" charset="-128"/>
              </a:rPr>
              <a:t>:</a:t>
            </a:r>
          </a:p>
          <a:p>
            <a:pPr algn="l" defTabSz="414338">
              <a:lnSpc>
                <a:spcPct val="12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200">
                <a:latin typeface="Lucida Sans" pitchFamily="34" charset="0"/>
                <a:ea typeface="ＭＳ Ｐゴシック" pitchFamily="16" charset="-128"/>
              </a:rPr>
              <a:t>80 Strings </a:t>
            </a:r>
          </a:p>
          <a:p>
            <a:pPr algn="l" defTabSz="414338">
              <a:lnSpc>
                <a:spcPct val="12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200">
                <a:latin typeface="Lucida Sans" pitchFamily="34" charset="0"/>
                <a:ea typeface="ＭＳ Ｐゴシック" pitchFamily="16" charset="-128"/>
              </a:rPr>
              <a:t>60 Optical Modules</a:t>
            </a:r>
          </a:p>
          <a:p>
            <a:pPr algn="l" defTabSz="414338">
              <a:lnSpc>
                <a:spcPct val="12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200">
                <a:latin typeface="Lucida Sans" pitchFamily="34" charset="0"/>
                <a:ea typeface="ＭＳ Ｐゴシック" pitchFamily="16" charset="-128"/>
              </a:rPr>
              <a:t>17 m between</a:t>
            </a:r>
            <a:r>
              <a:rPr lang="en-GB" sz="1200">
                <a:solidFill>
                  <a:srgbClr val="DDDDDD"/>
                </a:solidFill>
                <a:latin typeface="Lucida Sans" pitchFamily="34" charset="0"/>
                <a:ea typeface="ＭＳ Ｐゴシック" pitchFamily="16" charset="-128"/>
              </a:rPr>
              <a:t> </a:t>
            </a:r>
            <a:r>
              <a:rPr lang="en-GB" sz="1200">
                <a:latin typeface="Lucida Sans" pitchFamily="34" charset="0"/>
                <a:ea typeface="ＭＳ Ｐゴシック" pitchFamily="16" charset="-128"/>
              </a:rPr>
              <a:t>Modu</a:t>
            </a:r>
            <a:r>
              <a:rPr lang="en-GB" sz="1200">
                <a:solidFill>
                  <a:schemeClr val="bg1"/>
                </a:solidFill>
                <a:latin typeface="Lucida Sans" pitchFamily="34" charset="0"/>
                <a:ea typeface="ＭＳ Ｐゴシック" pitchFamily="16" charset="-128"/>
              </a:rPr>
              <a:t>les</a:t>
            </a:r>
          </a:p>
          <a:p>
            <a:pPr algn="l" defTabSz="414338">
              <a:lnSpc>
                <a:spcPct val="12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200">
                <a:latin typeface="Lucida Sans" pitchFamily="34" charset="0"/>
                <a:ea typeface="ＭＳ Ｐゴシック" pitchFamily="16" charset="-128"/>
              </a:rPr>
              <a:t>125 m between Stri</a:t>
            </a:r>
            <a:r>
              <a:rPr lang="en-GB" sz="1200">
                <a:solidFill>
                  <a:schemeClr val="bg1"/>
                </a:solidFill>
                <a:latin typeface="Lucida Sans" pitchFamily="34" charset="0"/>
                <a:ea typeface="ＭＳ Ｐゴシック" pitchFamily="16" charset="-128"/>
              </a:rPr>
              <a:t>ngs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6184900" y="3581400"/>
            <a:ext cx="596900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algn="l" defTabSz="414338">
              <a:lnSpc>
                <a:spcPct val="12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900" b="1">
                <a:latin typeface="Lucida Sans" pitchFamily="34" charset="0"/>
                <a:ea typeface="ＭＳ Ｐゴシック" pitchFamily="16" charset="-128"/>
              </a:rPr>
              <a:t>1450 m</a:t>
            </a:r>
            <a:endParaRPr lang="en-GB" sz="900" b="1">
              <a:solidFill>
                <a:srgbClr val="DDDDDD"/>
              </a:solidFill>
              <a:latin typeface="Lucida Sans" pitchFamily="34" charset="0"/>
              <a:ea typeface="ＭＳ Ｐゴシック" pitchFamily="16" charset="-128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248400" y="5087938"/>
            <a:ext cx="596900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algn="l" defTabSz="414338">
              <a:lnSpc>
                <a:spcPct val="12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900" b="1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rPr>
              <a:t>2450 m</a:t>
            </a:r>
            <a:endParaRPr lang="en-GB" sz="900" b="1">
              <a:solidFill>
                <a:schemeClr val="tx1"/>
              </a:solidFill>
              <a:latin typeface="Lucida Sans" pitchFamily="34" charset="0"/>
              <a:ea typeface="ＭＳ Ｐゴシック" pitchFamily="16" charset="-128"/>
            </a:endParaRPr>
          </a:p>
        </p:txBody>
      </p:sp>
      <p:sp>
        <p:nvSpPr>
          <p:cNvPr id="745506" name="Text Box 8"/>
          <p:cNvSpPr txBox="1">
            <a:spLocks noChangeArrowheads="1"/>
          </p:cNvSpPr>
          <p:nvPr/>
        </p:nvSpPr>
        <p:spPr bwMode="auto">
          <a:xfrm>
            <a:off x="5257800" y="5532438"/>
            <a:ext cx="2079625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algn="l" defTabSz="414338">
              <a:lnSpc>
                <a:spcPct val="12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  <a:defRPr/>
            </a:pPr>
            <a:r>
              <a:rPr lang="en-US" sz="1200" b="1" dirty="0" err="1">
                <a:solidFill>
                  <a:schemeClr val="bg2">
                    <a:lumMod val="75000"/>
                  </a:schemeClr>
                </a:solidFill>
                <a:latin typeface="Lucida Sans" pitchFamily="34" charset="0"/>
                <a:ea typeface="ＭＳ Ｐゴシック" pitchFamily="16" charset="-128"/>
              </a:rPr>
              <a:t>DeepC</a:t>
            </a:r>
            <a:r>
              <a:rPr lang="en-US" sz="1200" b="1" dirty="0" err="1">
                <a:solidFill>
                  <a:schemeClr val="bg1"/>
                </a:solidFill>
                <a:latin typeface="Lucida Sans" pitchFamily="34" charset="0"/>
                <a:ea typeface="ＭＳ Ｐゴシック" pitchFamily="16" charset="-128"/>
              </a:rPr>
              <a:t>ore</a:t>
            </a:r>
            <a:r>
              <a:rPr lang="en-US" sz="1200" b="1" dirty="0">
                <a:solidFill>
                  <a:srgbClr val="CCCC00"/>
                </a:solidFill>
                <a:latin typeface="Lucida Sans" pitchFamily="34" charset="0"/>
                <a:ea typeface="ＭＳ Ｐゴシック" pitchFamily="16" charset="-128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Lucida Sans" pitchFamily="34" charset="0"/>
                <a:ea typeface="ＭＳ Ｐゴシック" pitchFamily="16" charset="-128"/>
              </a:rPr>
              <a:t>array</a:t>
            </a:r>
            <a:r>
              <a:rPr lang="en-US" sz="1200" dirty="0">
                <a:solidFill>
                  <a:schemeClr val="bg1"/>
                </a:solidFill>
                <a:latin typeface="Lucida Sans" pitchFamily="34" charset="0"/>
                <a:ea typeface="ＭＳ Ｐゴシック" pitchFamily="16" charset="-128"/>
              </a:rPr>
              <a:t>:</a:t>
            </a:r>
          </a:p>
          <a:p>
            <a:pPr algn="l" defTabSz="414338">
              <a:lnSpc>
                <a:spcPct val="12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  <a:defRPr/>
            </a:pPr>
            <a:r>
              <a:rPr lang="en-US" sz="1200" dirty="0">
                <a:latin typeface="Lucida Sans" pitchFamily="34" charset="0"/>
                <a:ea typeface="ＭＳ Ｐゴシック" pitchFamily="16" charset="-128"/>
              </a:rPr>
              <a:t>6 additi</a:t>
            </a:r>
            <a:r>
              <a:rPr lang="en-US" sz="1200" dirty="0">
                <a:solidFill>
                  <a:schemeClr val="bg1"/>
                </a:solidFill>
                <a:latin typeface="Lucida Sans" pitchFamily="34" charset="0"/>
                <a:ea typeface="ＭＳ Ｐゴシック" pitchFamily="16" charset="-128"/>
              </a:rPr>
              <a:t>onal</a:t>
            </a:r>
            <a:r>
              <a:rPr lang="en-GB" sz="1200" dirty="0">
                <a:latin typeface="Lucida Sans" pitchFamily="34" charset="0"/>
                <a:ea typeface="ＭＳ Ｐゴシック" pitchFamily="16" charset="-128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Lucida Sans" pitchFamily="34" charset="0"/>
                <a:ea typeface="ＭＳ Ｐゴシック" pitchFamily="16" charset="-128"/>
              </a:rPr>
              <a:t>s</a:t>
            </a:r>
            <a:r>
              <a:rPr lang="en-GB" sz="1200" dirty="0" err="1">
                <a:solidFill>
                  <a:schemeClr val="bg1"/>
                </a:solidFill>
                <a:latin typeface="Lucida Sans" pitchFamily="34" charset="0"/>
                <a:ea typeface="ＭＳ Ｐゴシック" pitchFamily="16" charset="-128"/>
              </a:rPr>
              <a:t>trings</a:t>
            </a:r>
            <a:r>
              <a:rPr lang="en-GB" sz="1200" dirty="0">
                <a:latin typeface="Lucida Sans" pitchFamily="34" charset="0"/>
                <a:ea typeface="ＭＳ Ｐゴシック" pitchFamily="16" charset="-128"/>
              </a:rPr>
              <a:t> </a:t>
            </a:r>
          </a:p>
          <a:p>
            <a:pPr algn="l" defTabSz="414338">
              <a:lnSpc>
                <a:spcPct val="12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  <a:defRPr/>
            </a:pPr>
            <a:r>
              <a:rPr lang="en-GB" sz="1200" dirty="0">
                <a:latin typeface="Lucida Sans" pitchFamily="34" charset="0"/>
                <a:ea typeface="ＭＳ Ｐゴシック" pitchFamily="16" charset="-128"/>
              </a:rPr>
              <a:t>60 Optical Modules</a:t>
            </a:r>
          </a:p>
          <a:p>
            <a:pPr algn="l" defTabSz="414338">
              <a:lnSpc>
                <a:spcPct val="12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  <a:defRPr/>
            </a:pPr>
            <a:r>
              <a:rPr lang="en-US" sz="1200" dirty="0">
                <a:latin typeface="Lucida Sans" pitchFamily="34" charset="0"/>
                <a:ea typeface="ＭＳ Ｐゴシック" pitchFamily="16" charset="-128"/>
              </a:rPr>
              <a:t>7/10</a:t>
            </a:r>
            <a:r>
              <a:rPr lang="en-GB" sz="1200" dirty="0">
                <a:latin typeface="Lucida Sans" pitchFamily="34" charset="0"/>
                <a:ea typeface="ＭＳ Ｐゴシック" pitchFamily="16" charset="-128"/>
              </a:rPr>
              <a:t> m between</a:t>
            </a:r>
            <a:r>
              <a:rPr lang="en-GB" sz="1200" dirty="0">
                <a:solidFill>
                  <a:srgbClr val="DDDDDD"/>
                </a:solidFill>
                <a:latin typeface="Lucida Sans" pitchFamily="34" charset="0"/>
                <a:ea typeface="ＭＳ Ｐゴシック" pitchFamily="16" charset="-128"/>
              </a:rPr>
              <a:t> </a:t>
            </a:r>
            <a:r>
              <a:rPr lang="en-GB" sz="1200" dirty="0">
                <a:latin typeface="Lucida Sans" pitchFamily="34" charset="0"/>
                <a:ea typeface="ＭＳ Ｐゴシック" pitchFamily="16" charset="-128"/>
              </a:rPr>
              <a:t>Modules</a:t>
            </a:r>
          </a:p>
          <a:p>
            <a:pPr algn="l" defTabSz="414338">
              <a:lnSpc>
                <a:spcPct val="12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  <a:defRPr/>
            </a:pPr>
            <a:r>
              <a:rPr lang="en-US" sz="1200" dirty="0">
                <a:latin typeface="Lucida Sans" pitchFamily="34" charset="0"/>
                <a:ea typeface="ＭＳ Ｐゴシック" pitchFamily="16" charset="-128"/>
              </a:rPr>
              <a:t>72</a:t>
            </a:r>
            <a:r>
              <a:rPr lang="en-GB" sz="1200" dirty="0">
                <a:latin typeface="Lucida Sans" pitchFamily="34" charset="0"/>
                <a:ea typeface="ＭＳ Ｐゴシック" pitchFamily="16" charset="-128"/>
              </a:rPr>
              <a:t> m between Strings</a:t>
            </a:r>
          </a:p>
        </p:txBody>
      </p:sp>
      <p:sp>
        <p:nvSpPr>
          <p:cNvPr id="9226" name="AutoShape 35"/>
          <p:cNvSpPr>
            <a:spLocks/>
          </p:cNvSpPr>
          <p:nvPr/>
        </p:nvSpPr>
        <p:spPr bwMode="auto">
          <a:xfrm flipH="1">
            <a:off x="6324600" y="3838575"/>
            <a:ext cx="76200" cy="1249363"/>
          </a:xfrm>
          <a:prstGeom prst="rightBrace">
            <a:avLst>
              <a:gd name="adj1" fmla="val 136632"/>
              <a:gd name="adj2" fmla="val 5006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36"/>
          <p:cNvSpPr>
            <a:spLocks noChangeShapeType="1"/>
          </p:cNvSpPr>
          <p:nvPr/>
        </p:nvSpPr>
        <p:spPr bwMode="auto">
          <a:xfrm flipV="1">
            <a:off x="6934200" y="4876800"/>
            <a:ext cx="685800" cy="838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45516" name="AutoShape 44"/>
          <p:cNvSpPr>
            <a:spLocks noChangeArrowheads="1"/>
          </p:cNvSpPr>
          <p:nvPr/>
        </p:nvSpPr>
        <p:spPr bwMode="auto">
          <a:xfrm>
            <a:off x="228600" y="609600"/>
            <a:ext cx="5029200" cy="1905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5517" name="Rectangle 45"/>
          <p:cNvSpPr>
            <a:spLocks noChangeArrowheads="1"/>
          </p:cNvSpPr>
          <p:nvPr/>
        </p:nvSpPr>
        <p:spPr bwMode="auto">
          <a:xfrm>
            <a:off x="6845300" y="0"/>
            <a:ext cx="3060700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IceCube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status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881166" y="4357694"/>
            <a:ext cx="1000132" cy="91598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vantGarde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0586" y="3420247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AMANDA</a:t>
            </a:r>
          </a:p>
          <a:p>
            <a:r>
              <a:rPr lang="en-US" sz="1200" dirty="0" smtClean="0"/>
              <a:t>120m x 450 m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86475" y="762024"/>
            <a:ext cx="3514725" cy="6096000"/>
            <a:chOff x="6086475" y="762024"/>
            <a:chExt cx="3514725" cy="6096000"/>
          </a:xfrm>
        </p:grpSpPr>
        <p:pic>
          <p:nvPicPr>
            <p:cNvPr id="14343" name="Picture 152" descr="dustlayer14002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6475" y="3357562"/>
              <a:ext cx="1076325" cy="297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1" descr="run_107880_event_684303_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81850" y="762024"/>
              <a:ext cx="2419350" cy="60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Espace réservé du contenu 2"/>
          <p:cNvSpPr>
            <a:spLocks/>
          </p:cNvSpPr>
          <p:nvPr/>
        </p:nvSpPr>
        <p:spPr bwMode="auto">
          <a:xfrm>
            <a:off x="219075" y="762000"/>
            <a:ext cx="6181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defTabSz="457200">
              <a:spcBef>
                <a:spcPct val="20000"/>
              </a:spcBef>
            </a:pPr>
            <a:r>
              <a:rPr lang="fr-FR" sz="1800" dirty="0">
                <a:latin typeface="Lucida Sans" pitchFamily="34" charset="0"/>
              </a:rPr>
              <a:t>Analyses sensitive to the </a:t>
            </a:r>
            <a:r>
              <a:rPr lang="fr-FR" sz="1800" dirty="0" err="1">
                <a:latin typeface="Lucida Sans" pitchFamily="34" charset="0"/>
              </a:rPr>
              <a:t>optical</a:t>
            </a:r>
            <a:r>
              <a:rPr lang="fr-FR" sz="1800" dirty="0">
                <a:latin typeface="Lucida Sans" pitchFamily="34" charset="0"/>
              </a:rPr>
              <a:t> </a:t>
            </a:r>
            <a:r>
              <a:rPr lang="fr-FR" sz="1800" dirty="0" err="1">
                <a:latin typeface="Lucida Sans" pitchFamily="34" charset="0"/>
              </a:rPr>
              <a:t>properties</a:t>
            </a:r>
            <a:r>
              <a:rPr lang="fr-FR" sz="1800" dirty="0">
                <a:latin typeface="Lucida Sans" pitchFamily="34" charset="0"/>
              </a:rPr>
              <a:t> of </a:t>
            </a:r>
            <a:r>
              <a:rPr lang="fr-FR" sz="1800" dirty="0" err="1">
                <a:latin typeface="Lucida Sans" pitchFamily="34" charset="0"/>
              </a:rPr>
              <a:t>ice</a:t>
            </a:r>
            <a:endParaRPr lang="fr-FR" sz="1800" dirty="0">
              <a:latin typeface="Lucida Sans" pitchFamily="34" charset="0"/>
            </a:endParaRPr>
          </a:p>
          <a:p>
            <a:pPr marL="342900" indent="-342900" algn="l" defTabSz="457200">
              <a:lnSpc>
                <a:spcPct val="50000"/>
              </a:lnSpc>
              <a:spcBef>
                <a:spcPct val="20000"/>
              </a:spcBef>
            </a:pPr>
            <a:endParaRPr lang="fr-FR" sz="1800" dirty="0">
              <a:latin typeface="Lucida Sans" pitchFamily="34" charset="0"/>
            </a:endParaRPr>
          </a:p>
          <a:p>
            <a:pPr marL="342900" indent="-342900" algn="l" defTabSz="457200">
              <a:spcBef>
                <a:spcPct val="20000"/>
              </a:spcBef>
            </a:pPr>
            <a:r>
              <a:rPr lang="fr-FR" sz="1800" dirty="0">
                <a:latin typeface="Lucida Sans" pitchFamily="34" charset="0"/>
              </a:rPr>
              <a:t>South Pole </a:t>
            </a:r>
            <a:r>
              <a:rPr lang="fr-FR" sz="1800" dirty="0" err="1">
                <a:latin typeface="Lucida Sans" pitchFamily="34" charset="0"/>
              </a:rPr>
              <a:t>Ice</a:t>
            </a:r>
            <a:r>
              <a:rPr lang="fr-FR" sz="1800" dirty="0">
                <a:latin typeface="Lucida Sans" pitchFamily="34" charset="0"/>
              </a:rPr>
              <a:t>:  </a:t>
            </a:r>
            <a:r>
              <a:rPr lang="fr-FR" sz="1800" dirty="0" err="1">
                <a:latin typeface="Lucida Sans" pitchFamily="34" charset="0"/>
              </a:rPr>
              <a:t>extremely</a:t>
            </a:r>
            <a:r>
              <a:rPr lang="fr-FR" sz="1800" dirty="0">
                <a:latin typeface="Lucida Sans" pitchFamily="34" charset="0"/>
              </a:rPr>
              <a:t> pure but </a:t>
            </a:r>
            <a:r>
              <a:rPr lang="fr-FR" sz="1800" dirty="0" err="1">
                <a:latin typeface="Lucida Sans" pitchFamily="34" charset="0"/>
              </a:rPr>
              <a:t>presence</a:t>
            </a:r>
            <a:r>
              <a:rPr lang="fr-FR" sz="1800" dirty="0">
                <a:latin typeface="Lucida Sans" pitchFamily="34" charset="0"/>
              </a:rPr>
              <a:t> </a:t>
            </a:r>
            <a:r>
              <a:rPr lang="fr-FR" sz="1800" dirty="0" smtClean="0">
                <a:latin typeface="Lucida Sans" pitchFamily="34" charset="0"/>
              </a:rPr>
              <a:t>of </a:t>
            </a:r>
            <a:r>
              <a:rPr lang="fr-FR" sz="1800" dirty="0" err="1" smtClean="0">
                <a:latin typeface="Lucida Sans" pitchFamily="34" charset="0"/>
              </a:rPr>
              <a:t>dust</a:t>
            </a:r>
            <a:r>
              <a:rPr lang="fr-FR" sz="1800" dirty="0" smtClean="0">
                <a:latin typeface="Lucida Sans" pitchFamily="34" charset="0"/>
              </a:rPr>
              <a:t> </a:t>
            </a:r>
            <a:r>
              <a:rPr lang="fr-FR" sz="1800" dirty="0" err="1">
                <a:latin typeface="Lucida Sans" pitchFamily="34" charset="0"/>
              </a:rPr>
              <a:t>layers</a:t>
            </a:r>
            <a:endParaRPr lang="fr-FR" sz="1800" dirty="0">
              <a:latin typeface="Lucida Sans" pitchFamily="34" charset="0"/>
            </a:endParaRPr>
          </a:p>
          <a:p>
            <a:pPr marL="342900" indent="-342900" algn="l" defTabSz="457200">
              <a:lnSpc>
                <a:spcPct val="70000"/>
              </a:lnSpc>
              <a:spcBef>
                <a:spcPct val="20000"/>
              </a:spcBef>
            </a:pPr>
            <a:endParaRPr lang="fr-FR" sz="1800" dirty="0">
              <a:latin typeface="Lucida Sans" pitchFamily="34" charset="0"/>
            </a:endParaRPr>
          </a:p>
          <a:p>
            <a:pPr marL="342900" indent="-342900" algn="l" defTabSz="457200">
              <a:spcBef>
                <a:spcPct val="20000"/>
              </a:spcBef>
            </a:pPr>
            <a:r>
              <a:rPr lang="fr-FR" sz="1800" dirty="0" err="1">
                <a:latin typeface="Lucida Sans" pitchFamily="34" charset="0"/>
              </a:rPr>
              <a:t>Determine</a:t>
            </a:r>
            <a:r>
              <a:rPr lang="fr-FR" sz="1800" dirty="0">
                <a:latin typeface="Lucida Sans" pitchFamily="34" charset="0"/>
              </a:rPr>
              <a:t> </a:t>
            </a:r>
            <a:r>
              <a:rPr lang="fr-FR" sz="1800" dirty="0" err="1">
                <a:latin typeface="Lucida Sans" pitchFamily="34" charset="0"/>
              </a:rPr>
              <a:t>optical</a:t>
            </a:r>
            <a:r>
              <a:rPr lang="fr-FR" sz="1800" dirty="0">
                <a:latin typeface="Lucida Sans" pitchFamily="34" charset="0"/>
              </a:rPr>
              <a:t> </a:t>
            </a:r>
            <a:r>
              <a:rPr lang="fr-FR" sz="1800" dirty="0" err="1">
                <a:latin typeface="Lucida Sans" pitchFamily="34" charset="0"/>
              </a:rPr>
              <a:t>properties</a:t>
            </a:r>
            <a:r>
              <a:rPr lang="fr-FR" sz="1800" dirty="0">
                <a:latin typeface="Lucida Sans" pitchFamily="34" charset="0"/>
              </a:rPr>
              <a:t> </a:t>
            </a:r>
            <a:r>
              <a:rPr lang="fr-FR" sz="1800" dirty="0" err="1">
                <a:latin typeface="Lucida Sans" pitchFamily="34" charset="0"/>
              </a:rPr>
              <a:t>using</a:t>
            </a:r>
            <a:r>
              <a:rPr lang="fr-FR" sz="1800" dirty="0">
                <a:latin typeface="Lucida Sans" pitchFamily="34" charset="0"/>
              </a:rPr>
              <a:t> LED and LASER sources</a:t>
            </a:r>
          </a:p>
          <a:p>
            <a:pPr marL="342900" indent="-342900" algn="l" defTabSz="457200">
              <a:spcBef>
                <a:spcPct val="20000"/>
              </a:spcBef>
            </a:pPr>
            <a:endParaRPr lang="fr-FR" sz="1800" dirty="0">
              <a:latin typeface="Lucida Sans" pitchFamily="34" charset="0"/>
            </a:endParaRPr>
          </a:p>
          <a:p>
            <a:pPr marL="342900" indent="-342900" algn="l" defTabSz="457200">
              <a:spcBef>
                <a:spcPct val="20000"/>
              </a:spcBef>
            </a:pPr>
            <a:r>
              <a:rPr lang="fr-FR" sz="1800" dirty="0" err="1">
                <a:latin typeface="Lucida Sans" pitchFamily="34" charset="0"/>
              </a:rPr>
              <a:t>Average</a:t>
            </a:r>
            <a:r>
              <a:rPr lang="fr-FR" sz="1800" dirty="0">
                <a:latin typeface="Lucida Sans" pitchFamily="34" charset="0"/>
              </a:rPr>
              <a:t> </a:t>
            </a:r>
            <a:r>
              <a:rPr lang="fr-FR" sz="1800" dirty="0" err="1">
                <a:latin typeface="Lucida Sans" pitchFamily="34" charset="0"/>
              </a:rPr>
              <a:t>optical</a:t>
            </a:r>
            <a:r>
              <a:rPr lang="fr-FR" sz="1800" dirty="0">
                <a:latin typeface="Lucida Sans" pitchFamily="34" charset="0"/>
              </a:rPr>
              <a:t> </a:t>
            </a:r>
            <a:r>
              <a:rPr lang="fr-FR" sz="1800" dirty="0" err="1">
                <a:latin typeface="Lucida Sans" pitchFamily="34" charset="0"/>
              </a:rPr>
              <a:t>parameters</a:t>
            </a:r>
            <a:r>
              <a:rPr lang="fr-FR" sz="1800" dirty="0">
                <a:latin typeface="Lucida Sans" pitchFamily="34" charset="0"/>
              </a:rPr>
              <a:t> </a:t>
            </a:r>
            <a:r>
              <a:rPr lang="fr-FR" sz="1800" dirty="0" err="1">
                <a:latin typeface="Lucida Sans" pitchFamily="34" charset="0"/>
              </a:rPr>
              <a:t>at</a:t>
            </a:r>
            <a:r>
              <a:rPr lang="fr-FR" sz="1800" dirty="0">
                <a:latin typeface="Lucida Sans" pitchFamily="34" charset="0"/>
              </a:rPr>
              <a:t> 400 nm</a:t>
            </a:r>
            <a:r>
              <a:rPr lang="fr-FR" sz="2000" dirty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 marL="742950" lvl="1" indent="-285750" algn="l" defTabSz="457200">
              <a:spcBef>
                <a:spcPct val="20000"/>
              </a:spcBef>
            </a:pPr>
            <a:r>
              <a:rPr lang="fr-FR" sz="1600" dirty="0" err="1">
                <a:latin typeface="Arial Narrow" pitchFamily="34" charset="0"/>
              </a:rPr>
              <a:t>λ</a:t>
            </a:r>
            <a:r>
              <a:rPr lang="fr-FR" sz="1600" baseline="-25000" dirty="0" err="1">
                <a:latin typeface="Arial Narrow" pitchFamily="34" charset="0"/>
              </a:rPr>
              <a:t>abs</a:t>
            </a:r>
            <a:r>
              <a:rPr lang="fr-FR" sz="1600" dirty="0">
                <a:latin typeface="Arial Narrow" pitchFamily="34" charset="0"/>
              </a:rPr>
              <a:t> </a:t>
            </a:r>
            <a:r>
              <a:rPr lang="fr-FR" sz="1600" dirty="0">
                <a:latin typeface="Lucida Sans" pitchFamily="34" charset="0"/>
              </a:rPr>
              <a:t>~110 m</a:t>
            </a:r>
            <a:r>
              <a:rPr lang="fr-FR" sz="1600" dirty="0">
                <a:latin typeface="Arial Narrow" pitchFamily="34" charset="0"/>
              </a:rPr>
              <a:t>, </a:t>
            </a:r>
            <a:r>
              <a:rPr lang="fr-FR" sz="1600" dirty="0" err="1">
                <a:latin typeface="Arial Narrow" pitchFamily="34" charset="0"/>
              </a:rPr>
              <a:t>λ</a:t>
            </a:r>
            <a:r>
              <a:rPr lang="fr-FR" sz="1600" baseline="-25000" dirty="0" err="1">
                <a:latin typeface="Arial Narrow" pitchFamily="34" charset="0"/>
              </a:rPr>
              <a:t>sca</a:t>
            </a:r>
            <a:r>
              <a:rPr lang="fr-FR" sz="1600" dirty="0">
                <a:latin typeface="Arial Narrow" pitchFamily="34" charset="0"/>
              </a:rPr>
              <a:t> ~</a:t>
            </a:r>
            <a:r>
              <a:rPr lang="fr-FR" sz="1600" dirty="0">
                <a:latin typeface="Lucida Sans" pitchFamily="34" charset="0"/>
              </a:rPr>
              <a:t>20 m </a:t>
            </a:r>
            <a:r>
              <a:rPr lang="fr-FR" sz="1600" dirty="0" err="1">
                <a:latin typeface="Lucida Sans" pitchFamily="34" charset="0"/>
              </a:rPr>
              <a:t>above</a:t>
            </a:r>
            <a:r>
              <a:rPr lang="fr-FR" sz="1600" dirty="0">
                <a:latin typeface="Lucida Sans" pitchFamily="34" charset="0"/>
              </a:rPr>
              <a:t> the </a:t>
            </a:r>
            <a:r>
              <a:rPr lang="fr-FR" sz="1600" dirty="0" err="1">
                <a:latin typeface="Lucida Sans" pitchFamily="34" charset="0"/>
              </a:rPr>
              <a:t>dust</a:t>
            </a:r>
            <a:r>
              <a:rPr lang="fr-FR" sz="1600" dirty="0">
                <a:latin typeface="Lucida Sans" pitchFamily="34" charset="0"/>
              </a:rPr>
              <a:t> layer</a:t>
            </a:r>
          </a:p>
          <a:p>
            <a:pPr marL="742950" lvl="1" indent="-285750" algn="l" defTabSz="457200">
              <a:spcBef>
                <a:spcPct val="20000"/>
              </a:spcBef>
            </a:pPr>
            <a:r>
              <a:rPr lang="fr-FR" sz="1600" dirty="0" err="1">
                <a:latin typeface="Arial Narrow" pitchFamily="34" charset="0"/>
              </a:rPr>
              <a:t>λ</a:t>
            </a:r>
            <a:r>
              <a:rPr lang="fr-FR" sz="1600" baseline="-25000" dirty="0" err="1">
                <a:latin typeface="Arial Narrow" pitchFamily="34" charset="0"/>
              </a:rPr>
              <a:t>abs</a:t>
            </a:r>
            <a:r>
              <a:rPr lang="fr-FR" sz="1600" dirty="0">
                <a:latin typeface="Arial Narrow" pitchFamily="34" charset="0"/>
              </a:rPr>
              <a:t> </a:t>
            </a:r>
            <a:r>
              <a:rPr lang="fr-FR" sz="1600" dirty="0">
                <a:latin typeface="Lucida Sans" pitchFamily="34" charset="0"/>
              </a:rPr>
              <a:t>~220 m</a:t>
            </a:r>
            <a:r>
              <a:rPr lang="fr-FR" sz="1600" dirty="0">
                <a:latin typeface="Arial Narrow" pitchFamily="34" charset="0"/>
              </a:rPr>
              <a:t>, </a:t>
            </a:r>
            <a:r>
              <a:rPr lang="fr-FR" sz="1600" dirty="0" err="1">
                <a:latin typeface="Arial Narrow" pitchFamily="34" charset="0"/>
              </a:rPr>
              <a:t>λ</a:t>
            </a:r>
            <a:r>
              <a:rPr lang="fr-FR" sz="1600" baseline="-25000" dirty="0" err="1">
                <a:latin typeface="Arial Narrow" pitchFamily="34" charset="0"/>
              </a:rPr>
              <a:t>sca</a:t>
            </a:r>
            <a:r>
              <a:rPr lang="fr-FR" sz="1600" dirty="0">
                <a:latin typeface="Arial Narrow" pitchFamily="34" charset="0"/>
              </a:rPr>
              <a:t> </a:t>
            </a:r>
            <a:r>
              <a:rPr lang="fr-FR" sz="1600" dirty="0">
                <a:latin typeface="Lucida Sans" pitchFamily="34" charset="0"/>
              </a:rPr>
              <a:t>~40 m </a:t>
            </a:r>
            <a:r>
              <a:rPr lang="fr-FR" sz="1600" dirty="0" err="1">
                <a:latin typeface="Lucida Sans" pitchFamily="34" charset="0"/>
              </a:rPr>
              <a:t>below</a:t>
            </a:r>
            <a:r>
              <a:rPr lang="fr-FR" sz="1600" dirty="0">
                <a:latin typeface="Lucida Sans" pitchFamily="34" charset="0"/>
              </a:rPr>
              <a:t> the </a:t>
            </a:r>
            <a:r>
              <a:rPr lang="fr-FR" sz="1600" dirty="0" err="1">
                <a:latin typeface="Lucida Sans" pitchFamily="34" charset="0"/>
              </a:rPr>
              <a:t>dust</a:t>
            </a:r>
            <a:r>
              <a:rPr lang="fr-FR" sz="1600" dirty="0">
                <a:latin typeface="Lucida Sans" pitchFamily="34" charset="0"/>
              </a:rPr>
              <a:t> layer</a:t>
            </a:r>
          </a:p>
        </p:txBody>
      </p:sp>
      <p:pic>
        <p:nvPicPr>
          <p:cNvPr id="14340" name="Image 8" descr="dustlogge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75" y="4624388"/>
            <a:ext cx="53943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5732" name="Rectangle 20"/>
          <p:cNvSpPr>
            <a:spLocks noChangeArrowheads="1"/>
          </p:cNvSpPr>
          <p:nvPr/>
        </p:nvSpPr>
        <p:spPr bwMode="auto">
          <a:xfrm>
            <a:off x="7524768" y="0"/>
            <a:ext cx="2381232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IceCube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ice</a:t>
            </a:r>
          </a:p>
        </p:txBody>
      </p:sp>
      <p:pic>
        <p:nvPicPr>
          <p:cNvPr id="755736" name="Picture 24" descr="C:\Documents and Settings\cph\Mina dokument\My Talks\Valencia09\figures\ArraySideView0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1826" y="1357298"/>
            <a:ext cx="382905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371600"/>
            <a:ext cx="5410200" cy="4557730"/>
          </a:xfrm>
          <a:solidFill>
            <a:schemeClr val="bg1">
              <a:lumMod val="85000"/>
              <a:alpha val="50195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- </a:t>
            </a:r>
            <a:r>
              <a:rPr lang="en-US" sz="1600" b="1" dirty="0" smtClean="0">
                <a:solidFill>
                  <a:srgbClr val="4D4D4D"/>
                </a:solidFill>
                <a:latin typeface="Lucida Sans" pitchFamily="34" charset="0"/>
              </a:rPr>
              <a:t>PMT</a:t>
            </a: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: Hamamatsu, 10’’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endParaRPr lang="en-US" sz="1600" dirty="0" smtClean="0">
              <a:solidFill>
                <a:srgbClr val="4D4D4D"/>
              </a:solidFill>
              <a:latin typeface="Lucida Sans" pitchFamily="34" charset="0"/>
            </a:endParaRPr>
          </a:p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- </a:t>
            </a:r>
            <a:r>
              <a:rPr lang="en-US" sz="1600" b="1" dirty="0" smtClean="0">
                <a:solidFill>
                  <a:srgbClr val="4D4D4D"/>
                </a:solidFill>
                <a:latin typeface="Lucida Sans" pitchFamily="34" charset="0"/>
              </a:rPr>
              <a:t>Digitizers</a:t>
            </a: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    </a:t>
            </a:r>
            <a:r>
              <a:rPr lang="en-US" sz="1600" u="sng" dirty="0" smtClean="0">
                <a:solidFill>
                  <a:srgbClr val="4D4D4D"/>
                </a:solidFill>
                <a:latin typeface="Lucida Sans" pitchFamily="34" charset="0"/>
              </a:rPr>
              <a:t>ATWD</a:t>
            </a: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: 3 channels. Sampling 300MHz, capture 400 ns</a:t>
            </a:r>
          </a:p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    </a:t>
            </a:r>
            <a:r>
              <a:rPr lang="en-US" sz="1600" u="sng" dirty="0" smtClean="0">
                <a:solidFill>
                  <a:srgbClr val="4D4D4D"/>
                </a:solidFill>
                <a:latin typeface="Lucida Sans" pitchFamily="34" charset="0"/>
              </a:rPr>
              <a:t>FADC</a:t>
            </a: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: sampling 40 MHz, capture 6.4 </a:t>
            </a:r>
            <a:r>
              <a:rPr lang="en-US" sz="1600" dirty="0" smtClean="0">
                <a:solidFill>
                  <a:srgbClr val="4D4D4D"/>
                </a:solidFill>
                <a:latin typeface="Symbol" pitchFamily="18" charset="2"/>
              </a:rPr>
              <a:t>m</a:t>
            </a: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s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endParaRPr lang="en-US" sz="1600" dirty="0" smtClean="0">
              <a:solidFill>
                <a:srgbClr val="4D4D4D"/>
              </a:solidFill>
              <a:latin typeface="Lucida Sans" pitchFamily="34" charset="0"/>
            </a:endParaRPr>
          </a:p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   Dynamic range 500pe/15 </a:t>
            </a:r>
            <a:r>
              <a:rPr lang="en-US" sz="1600" dirty="0" err="1" smtClean="0">
                <a:solidFill>
                  <a:srgbClr val="4D4D4D"/>
                </a:solidFill>
                <a:latin typeface="Lucida Sans" pitchFamily="34" charset="0"/>
              </a:rPr>
              <a:t>nsec</a:t>
            </a: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, 25000 </a:t>
            </a:r>
            <a:r>
              <a:rPr lang="en-US" sz="1600" dirty="0" err="1" smtClean="0">
                <a:solidFill>
                  <a:srgbClr val="4D4D4D"/>
                </a:solidFill>
                <a:latin typeface="Lucida Sans" pitchFamily="34" charset="0"/>
              </a:rPr>
              <a:t>pe</a:t>
            </a: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/6.4 </a:t>
            </a:r>
            <a:r>
              <a:rPr lang="en-US" sz="1600" dirty="0" smtClean="0">
                <a:solidFill>
                  <a:srgbClr val="4D4D4D"/>
                </a:solidFill>
                <a:latin typeface="Symbol" pitchFamily="18" charset="2"/>
              </a:rPr>
              <a:t>m</a:t>
            </a: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s</a:t>
            </a:r>
          </a:p>
          <a:p>
            <a:pPr eaLnBrk="1" hangingPunct="1">
              <a:buFontTx/>
              <a:buNone/>
            </a:pPr>
            <a:endParaRPr lang="en-US" sz="1600" dirty="0" smtClean="0">
              <a:solidFill>
                <a:srgbClr val="4D4D4D"/>
              </a:solidFill>
              <a:latin typeface="Lucida Sans" pitchFamily="34" charset="0"/>
            </a:endParaRPr>
          </a:p>
          <a:p>
            <a:pPr eaLnBrk="1" hangingPunct="1">
              <a:buFontTx/>
              <a:buNone/>
            </a:pPr>
            <a:endParaRPr lang="en-US" sz="1600" dirty="0" smtClean="0">
              <a:solidFill>
                <a:srgbClr val="4D4D4D"/>
              </a:solidFill>
              <a:latin typeface="Lucida Sans" pitchFamily="34" charset="0"/>
            </a:endParaRPr>
          </a:p>
          <a:p>
            <a:pPr eaLnBrk="1" hangingPunct="1">
              <a:buFontTx/>
              <a:buNone/>
            </a:pPr>
            <a:endParaRPr lang="en-US" sz="1600" dirty="0" smtClean="0">
              <a:solidFill>
                <a:srgbClr val="4D4D4D"/>
              </a:solidFill>
              <a:latin typeface="Lucida Sans" pitchFamily="34" charset="0"/>
            </a:endParaRPr>
          </a:p>
          <a:p>
            <a:pPr eaLnBrk="1" hangingPunct="1">
              <a:buFontTx/>
              <a:buNone/>
            </a:pPr>
            <a:endParaRPr lang="en-US" sz="1600" dirty="0" smtClean="0">
              <a:solidFill>
                <a:srgbClr val="4D4D4D"/>
              </a:solidFill>
              <a:latin typeface="Lucida Sans" pitchFamily="34" charset="0"/>
            </a:endParaRPr>
          </a:p>
          <a:p>
            <a:pPr eaLnBrk="1" hangingPunct="1">
              <a:buFontTx/>
              <a:buNone/>
            </a:pPr>
            <a:endParaRPr lang="en-US" sz="1600" dirty="0" smtClean="0">
              <a:solidFill>
                <a:srgbClr val="4D4D4D"/>
              </a:solidFill>
              <a:latin typeface="Lucida Sans" pitchFamily="34" charset="0"/>
            </a:endParaRPr>
          </a:p>
          <a:p>
            <a:pPr eaLnBrk="1" hangingPunct="1">
              <a:buFontTx/>
              <a:buNone/>
            </a:pPr>
            <a:endParaRPr lang="en-US" sz="1600" dirty="0" smtClean="0">
              <a:solidFill>
                <a:srgbClr val="4D4D4D"/>
              </a:solidFill>
              <a:latin typeface="Lucida Sans" pitchFamily="34" charset="0"/>
            </a:endParaRPr>
          </a:p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- </a:t>
            </a:r>
            <a:r>
              <a:rPr lang="en-US" sz="1600" b="1" dirty="0" smtClean="0">
                <a:solidFill>
                  <a:srgbClr val="4D4D4D"/>
                </a:solidFill>
                <a:latin typeface="Lucida Sans" pitchFamily="34" charset="0"/>
              </a:rPr>
              <a:t>Flasher board</a:t>
            </a: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    12 controllable LEDs at 0</a:t>
            </a:r>
            <a:r>
              <a:rPr lang="en-US" sz="1600" baseline="30000" dirty="0" smtClean="0">
                <a:solidFill>
                  <a:srgbClr val="4D4D4D"/>
                </a:solidFill>
                <a:latin typeface="Lucida Sans" pitchFamily="34" charset="0"/>
              </a:rPr>
              <a:t>o</a:t>
            </a: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 or 45</a:t>
            </a:r>
            <a:r>
              <a:rPr lang="en-US" sz="1600" baseline="30000" dirty="0" smtClean="0">
                <a:solidFill>
                  <a:srgbClr val="4D4D4D"/>
                </a:solidFill>
                <a:latin typeface="Lucida Sans" pitchFamily="34" charset="0"/>
              </a:rPr>
              <a:t>o</a:t>
            </a:r>
            <a:r>
              <a:rPr lang="en-US" sz="1600" dirty="0" smtClean="0">
                <a:solidFill>
                  <a:srgbClr val="4D4D4D"/>
                </a:solidFill>
                <a:latin typeface="Lucida Sans" pitchFamily="34" charset="0"/>
              </a:rPr>
              <a:t> </a:t>
            </a:r>
            <a:endParaRPr lang="en-US" sz="1600" baseline="30000" dirty="0" smtClean="0">
              <a:solidFill>
                <a:srgbClr val="4D4D4D"/>
              </a:solidFill>
              <a:latin typeface="Lucida Sans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1800" b="1" dirty="0" smtClean="0">
              <a:solidFill>
                <a:srgbClr val="D3001C"/>
              </a:solidFill>
              <a:latin typeface="AvantGarde" pitchFamily="34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419600" y="6188075"/>
            <a:ext cx="5410200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50195"/>
            </a:schemeClr>
          </a:solidFill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1400" dirty="0">
                <a:solidFill>
                  <a:srgbClr val="000080"/>
                </a:solidFill>
                <a:latin typeface="Lucida Sans" pitchFamily="34" charset="0"/>
                <a:cs typeface="Lucida Sans" pitchFamily="34" charset="0"/>
              </a:rPr>
              <a:t>Clock </a:t>
            </a:r>
            <a:r>
              <a:rPr lang="en-US" sz="1400" dirty="0" smtClean="0">
                <a:solidFill>
                  <a:srgbClr val="000080"/>
                </a:solidFill>
                <a:latin typeface="Lucida Sans" pitchFamily="34" charset="0"/>
                <a:cs typeface="Lucida Sans" pitchFamily="34" charset="0"/>
              </a:rPr>
              <a:t> stability</a:t>
            </a:r>
            <a:r>
              <a:rPr lang="en-US" sz="1400" dirty="0">
                <a:solidFill>
                  <a:srgbClr val="000080"/>
                </a:solidFill>
                <a:latin typeface="Lucida Sans" pitchFamily="34" charset="0"/>
                <a:cs typeface="Lucida Sans" pitchFamily="34" charset="0"/>
              </a:rPr>
              <a:t>: 10</a:t>
            </a:r>
            <a:r>
              <a:rPr lang="en-US" sz="1400" baseline="30000" dirty="0">
                <a:solidFill>
                  <a:srgbClr val="000080"/>
                </a:solidFill>
                <a:latin typeface="Lucida Sans" pitchFamily="34" charset="0"/>
                <a:cs typeface="Lucida Sans" pitchFamily="34" charset="0"/>
              </a:rPr>
              <a:t>-10</a:t>
            </a:r>
            <a:r>
              <a:rPr lang="en-US" sz="1400" dirty="0">
                <a:solidFill>
                  <a:srgbClr val="000080"/>
                </a:solidFill>
                <a:latin typeface="Lucida Sans" pitchFamily="34" charset="0"/>
                <a:cs typeface="Lucida Sans" pitchFamily="34" charset="0"/>
              </a:rPr>
              <a:t> ≈ 0.1 </a:t>
            </a:r>
            <a:r>
              <a:rPr lang="en-US" sz="1400" dirty="0" err="1">
                <a:solidFill>
                  <a:srgbClr val="000080"/>
                </a:solidFill>
                <a:latin typeface="Lucida Sans" pitchFamily="34" charset="0"/>
                <a:cs typeface="Lucida Sans" pitchFamily="34" charset="0"/>
              </a:rPr>
              <a:t>nsec</a:t>
            </a:r>
            <a:r>
              <a:rPr lang="en-US" sz="1400" dirty="0">
                <a:solidFill>
                  <a:srgbClr val="000080"/>
                </a:solidFill>
                <a:latin typeface="Lucida Sans" pitchFamily="34" charset="0"/>
                <a:cs typeface="Lucida Sans" pitchFamily="34" charset="0"/>
              </a:rPr>
              <a:t> / sec</a:t>
            </a:r>
          </a:p>
          <a:p>
            <a:pPr algn="l" eaLnBrk="0" hangingPunct="0"/>
            <a:r>
              <a:rPr lang="en-US" sz="1400" dirty="0">
                <a:solidFill>
                  <a:srgbClr val="000080"/>
                </a:solidFill>
                <a:latin typeface="Lucida Sans" pitchFamily="34" charset="0"/>
                <a:cs typeface="Lucida Sans" pitchFamily="34" charset="0"/>
              </a:rPr>
              <a:t>Synchronized to GPS time every   ≈5 sec at 2 ns precision</a:t>
            </a:r>
            <a:endParaRPr lang="en-US" sz="14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733550" y="642918"/>
            <a:ext cx="62231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000" dirty="0">
                <a:latin typeface="Lucida Sans" pitchFamily="34" charset="0"/>
                <a:cs typeface="Lucida Sans" pitchFamily="34" charset="0"/>
              </a:rPr>
              <a:t>Each DOM is an autonomous data collection unit</a:t>
            </a:r>
          </a:p>
        </p:txBody>
      </p: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273050" y="5343525"/>
            <a:ext cx="3536950" cy="1314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16" charset="-128"/>
              </a:rPr>
              <a:t>Dark </a:t>
            </a:r>
            <a:r>
              <a:rPr lang="en-US" sz="1600" dirty="0">
                <a:solidFill>
                  <a:schemeClr val="tx1"/>
                </a:solidFill>
                <a:ea typeface="ＭＳ Ｐゴシック" pitchFamily="16" charset="-128"/>
              </a:rPr>
              <a:t>Noise rate ~ 400 Hz</a:t>
            </a:r>
          </a:p>
          <a:p>
            <a:pPr algn="l" eaLnBrk="0" hangingPunct="0">
              <a:buFontTx/>
              <a:buChar char="•"/>
            </a:pPr>
            <a:r>
              <a:rPr lang="en-US" sz="1600" dirty="0">
                <a:solidFill>
                  <a:schemeClr val="tx1"/>
                </a:solidFill>
                <a:ea typeface="ＭＳ Ｐゴシック" pitchFamily="16" charset="-128"/>
              </a:rPr>
              <a:t> Local Coincidence rate ~ 15 Hz</a:t>
            </a:r>
          </a:p>
          <a:p>
            <a:pPr algn="l" eaLnBrk="0" hangingPunct="0">
              <a:buFontTx/>
              <a:buChar char="•"/>
            </a:pPr>
            <a:r>
              <a:rPr lang="en-US" sz="1600" dirty="0">
                <a:solidFill>
                  <a:schemeClr val="tx1"/>
                </a:solidFill>
                <a:ea typeface="ＭＳ Ｐゴシック" pitchFamily="16" charset="-128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ＭＳ Ｐゴシック" pitchFamily="16" charset="-128"/>
              </a:rPr>
              <a:t>Deadtime</a:t>
            </a:r>
            <a:r>
              <a:rPr lang="en-US" sz="1600" dirty="0">
                <a:solidFill>
                  <a:schemeClr val="tx1"/>
                </a:solidFill>
                <a:ea typeface="ＭＳ Ｐゴシック" pitchFamily="16" charset="-128"/>
              </a:rPr>
              <a:t> &lt; 1%</a:t>
            </a:r>
          </a:p>
          <a:p>
            <a:pPr algn="l" eaLnBrk="0" hangingPunct="0">
              <a:buFontTx/>
              <a:buChar char="•"/>
            </a:pPr>
            <a:r>
              <a:rPr lang="en-US" sz="1600" dirty="0">
                <a:solidFill>
                  <a:schemeClr val="tx1"/>
                </a:solidFill>
                <a:ea typeface="ＭＳ Ｐゴシック" pitchFamily="16" charset="-128"/>
              </a:rPr>
              <a:t> Timing resolution ≤ 2-3 ns</a:t>
            </a:r>
          </a:p>
          <a:p>
            <a:pPr algn="l" eaLnBrk="0" hangingPunct="0">
              <a:buFontTx/>
              <a:buChar char="•"/>
            </a:pPr>
            <a:r>
              <a:rPr lang="en-US" sz="1600" dirty="0">
                <a:solidFill>
                  <a:schemeClr val="tx1"/>
                </a:solidFill>
                <a:ea typeface="ＭＳ Ｐゴシック" pitchFamily="16" charset="-128"/>
              </a:rPr>
              <a:t> Power consumption: 3W</a:t>
            </a:r>
          </a:p>
        </p:txBody>
      </p:sp>
      <p:grpSp>
        <p:nvGrpSpPr>
          <p:cNvPr id="10246" name="Group 30"/>
          <p:cNvGrpSpPr>
            <a:grpSpLocks/>
          </p:cNvGrpSpPr>
          <p:nvPr/>
        </p:nvGrpSpPr>
        <p:grpSpPr bwMode="auto">
          <a:xfrm>
            <a:off x="5757863" y="3581400"/>
            <a:ext cx="3082925" cy="1489075"/>
            <a:chOff x="3627" y="2362"/>
            <a:chExt cx="1942" cy="938"/>
          </a:xfrm>
        </p:grpSpPr>
        <p:pic>
          <p:nvPicPr>
            <p:cNvPr id="10250" name="Picture 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49" y="2462"/>
              <a:ext cx="1920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Text Box 26"/>
            <p:cNvSpPr txBox="1">
              <a:spLocks noChangeArrowheads="1"/>
            </p:cNvSpPr>
            <p:nvPr/>
          </p:nvSpPr>
          <p:spPr bwMode="auto">
            <a:xfrm>
              <a:off x="3627" y="2362"/>
              <a:ext cx="789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hangingPunct="0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lang="en-US" sz="900" b="1">
                  <a:solidFill>
                    <a:srgbClr val="0000CC"/>
                  </a:solidFill>
                  <a:latin typeface="Verdana" pitchFamily="34" charset="0"/>
                </a:rPr>
                <a:t>d</a:t>
              </a:r>
              <a:r>
                <a:rPr lang="en-GB" sz="900" b="1">
                  <a:solidFill>
                    <a:srgbClr val="0000CC"/>
                  </a:solidFill>
                  <a:latin typeface="Verdana" pitchFamily="34" charset="0"/>
                </a:rPr>
                <a:t>igitized Waveform</a:t>
              </a:r>
            </a:p>
          </p:txBody>
        </p:sp>
      </p:grpSp>
      <p:pic>
        <p:nvPicPr>
          <p:cNvPr id="10247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371600"/>
            <a:ext cx="434181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AutoShape 29"/>
          <p:cNvSpPr>
            <a:spLocks noChangeArrowheads="1"/>
          </p:cNvSpPr>
          <p:nvPr/>
        </p:nvSpPr>
        <p:spPr bwMode="auto">
          <a:xfrm>
            <a:off x="228600" y="5334000"/>
            <a:ext cx="3581400" cy="1447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1" name="Rectangle 31"/>
          <p:cNvSpPr>
            <a:spLocks noChangeArrowheads="1"/>
          </p:cNvSpPr>
          <p:nvPr/>
        </p:nvSpPr>
        <p:spPr bwMode="auto">
          <a:xfrm>
            <a:off x="5595942" y="0"/>
            <a:ext cx="4310058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the Digital Optical Module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75" name="AutoShape 11"/>
          <p:cNvSpPr>
            <a:spLocks noChangeArrowheads="1"/>
          </p:cNvSpPr>
          <p:nvPr/>
        </p:nvSpPr>
        <p:spPr bwMode="auto">
          <a:xfrm>
            <a:off x="4524372" y="3500438"/>
            <a:ext cx="5119718" cy="1500198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63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779274" name="Rectangle 10"/>
          <p:cNvSpPr>
            <a:spLocks noChangeArrowheads="1"/>
          </p:cNvSpPr>
          <p:nvPr/>
        </p:nvSpPr>
        <p:spPr bwMode="auto">
          <a:xfrm>
            <a:off x="4191000" y="9144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13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A wealth of candidates from different theoretical models: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dark baryons  </a:t>
            </a:r>
            <a:r>
              <a:rPr lang="en-US" sz="1600" dirty="0">
                <a:solidFill>
                  <a:srgbClr val="4D4D4D"/>
                </a:solidFill>
                <a:latin typeface="Arial" pitchFamily="34" charset="0"/>
              </a:rPr>
              <a:t>(</a:t>
            </a:r>
            <a:r>
              <a:rPr lang="en-US" sz="1600" dirty="0" smtClean="0">
                <a:solidFill>
                  <a:srgbClr val="4D4D4D"/>
                </a:solidFill>
                <a:latin typeface="Arial" pitchFamily="34" charset="0"/>
              </a:rPr>
              <a:t>primordial </a:t>
            </a:r>
            <a:r>
              <a:rPr lang="en-US" sz="1600" dirty="0" err="1" smtClean="0">
                <a:solidFill>
                  <a:srgbClr val="4D4D4D"/>
                </a:solidFill>
                <a:latin typeface="Arial" pitchFamily="34" charset="0"/>
              </a:rPr>
              <a:t>nucleosynthesis</a:t>
            </a:r>
            <a:r>
              <a:rPr lang="en-US" sz="1600" dirty="0" smtClean="0">
                <a:solidFill>
                  <a:srgbClr val="4D4D4D"/>
                </a:solidFill>
                <a:latin typeface="Arial" pitchFamily="34" charset="0"/>
              </a:rPr>
              <a:t> </a:t>
            </a:r>
            <a:r>
              <a:rPr lang="en-US" sz="1600" dirty="0">
                <a:solidFill>
                  <a:srgbClr val="4D4D4D"/>
                </a:solidFill>
                <a:latin typeface="Arial" pitchFamily="34" charset="0"/>
              </a:rPr>
              <a:t>constraints)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en-US" sz="180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MACHOs – BHs, neutron stars, white/brown dwarfs... </a:t>
            </a:r>
            <a:r>
              <a:rPr lang="en-US" sz="1600" dirty="0">
                <a:solidFill>
                  <a:srgbClr val="4D4D4D"/>
                </a:solidFill>
                <a:latin typeface="Arial" pitchFamily="34" charset="0"/>
              </a:rPr>
              <a:t>(</a:t>
            </a:r>
            <a:r>
              <a:rPr lang="en-US" sz="1600" dirty="0" err="1">
                <a:solidFill>
                  <a:srgbClr val="4D4D4D"/>
                </a:solidFill>
                <a:latin typeface="Arial" pitchFamily="34" charset="0"/>
              </a:rPr>
              <a:t>microlensing</a:t>
            </a:r>
            <a:r>
              <a:rPr lang="en-US" sz="1600" dirty="0">
                <a:solidFill>
                  <a:srgbClr val="4D4D4D"/>
                </a:solidFill>
                <a:latin typeface="Arial" pitchFamily="34" charset="0"/>
              </a:rPr>
              <a:t> constraints)</a:t>
            </a:r>
            <a:endParaRPr lang="en-US" sz="1800" dirty="0">
              <a:solidFill>
                <a:srgbClr val="4D4D4D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neutrinos  </a:t>
            </a:r>
            <a:r>
              <a:rPr lang="en-US" sz="1600" dirty="0">
                <a:solidFill>
                  <a:srgbClr val="4D4D4D"/>
                </a:solidFill>
                <a:latin typeface="Arial" pitchFamily="34" charset="0"/>
              </a:rPr>
              <a:t>(mass constraint)</a:t>
            </a:r>
            <a:endParaRPr lang="en-US" sz="1800" dirty="0">
              <a:solidFill>
                <a:srgbClr val="4D4D4D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primordial Black Holes </a:t>
            </a:r>
            <a:r>
              <a:rPr lang="en-US" sz="1600" dirty="0">
                <a:solidFill>
                  <a:srgbClr val="5F5F5F"/>
                </a:solidFill>
                <a:latin typeface="Arial" pitchFamily="34" charset="0"/>
              </a:rPr>
              <a:t>(cosmological constraints)</a:t>
            </a:r>
            <a:endParaRPr lang="en-US" sz="1800" dirty="0">
              <a:solidFill>
                <a:srgbClr val="5F5F5F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Weakly Interacting Massive Particles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( “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</a:rPr>
              <a:t>x”MSSM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</a:rPr>
              <a:t>neutralinos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</a:rPr>
              <a:t>Kaluza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-Klein modes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...)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‘Strongly’ Interacting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</a:rPr>
              <a:t>Supermassive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 particles (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</a:rPr>
              <a:t>Simpzillas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)</a:t>
            </a:r>
            <a:endParaRPr lang="en-US" sz="180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a</a:t>
            </a:r>
            <a:r>
              <a:rPr lang="en-GB" sz="1800" dirty="0" err="1">
                <a:solidFill>
                  <a:schemeClr val="tx1"/>
                </a:solidFill>
                <a:latin typeface="Arial" pitchFamily="34" charset="0"/>
              </a:rPr>
              <a:t>xions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600" dirty="0">
                <a:solidFill>
                  <a:srgbClr val="5F5F5F"/>
                </a:solidFill>
                <a:latin typeface="Arial" pitchFamily="34" charset="0"/>
              </a:rPr>
              <a:t>(too </a:t>
            </a:r>
            <a:r>
              <a:rPr lang="en-US" sz="1600" dirty="0" err="1">
                <a:solidFill>
                  <a:srgbClr val="5F5F5F"/>
                </a:solidFill>
                <a:latin typeface="Arial" pitchFamily="34" charset="0"/>
              </a:rPr>
              <a:t>light+astrophysical</a:t>
            </a:r>
            <a:r>
              <a:rPr lang="en-US" sz="1600" dirty="0">
                <a:solidFill>
                  <a:srgbClr val="5F5F5F"/>
                </a:solidFill>
                <a:latin typeface="Arial" pitchFamily="34" charset="0"/>
              </a:rPr>
              <a:t> constrains)</a:t>
            </a:r>
            <a:endParaRPr lang="en-US" sz="1800" dirty="0">
              <a:solidFill>
                <a:srgbClr val="5F5F5F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many others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 ... + (a</a:t>
            </a:r>
            <a:r>
              <a:rPr lang="en-GB" sz="1800" dirty="0" err="1">
                <a:solidFill>
                  <a:schemeClr val="tx1"/>
                </a:solidFill>
                <a:latin typeface="Arial" pitchFamily="34" charset="0"/>
              </a:rPr>
              <a:t>lternative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g</a:t>
            </a:r>
            <a:r>
              <a:rPr lang="en-GB" sz="1800" dirty="0" err="1">
                <a:solidFill>
                  <a:schemeClr val="tx1"/>
                </a:solidFill>
                <a:latin typeface="Arial" pitchFamily="34" charset="0"/>
              </a:rPr>
              <a:t>ravity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</a:rPr>
              <a:t> theories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)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en-US" sz="1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779273" name="Picture 9" descr="C:\Documents and Settings\cph\Mina dokument\Talks\ULB\figs\DM_stick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3985684" cy="3667132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52950" y="0"/>
            <a:ext cx="5353050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search for dark matter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Line 1053"/>
          <p:cNvSpPr>
            <a:spLocks noChangeShapeType="1"/>
          </p:cNvSpPr>
          <p:nvPr/>
        </p:nvSpPr>
        <p:spPr bwMode="auto">
          <a:xfrm>
            <a:off x="533400" y="457200"/>
            <a:ext cx="944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Text Box 2"/>
          <p:cNvSpPr txBox="1">
            <a:spLocks noChangeArrowheads="1"/>
          </p:cNvSpPr>
          <p:nvPr/>
        </p:nvSpPr>
        <p:spPr bwMode="auto">
          <a:xfrm>
            <a:off x="1385888" y="727075"/>
            <a:ext cx="20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9408" name="Text Box 16"/>
          <p:cNvSpPr txBox="1">
            <a:spLocks noChangeArrowheads="1"/>
          </p:cNvSpPr>
          <p:nvPr/>
        </p:nvSpPr>
        <p:spPr bwMode="auto">
          <a:xfrm>
            <a:off x="1385888" y="727075"/>
            <a:ext cx="20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9410" name="Text Box 18"/>
          <p:cNvSpPr txBox="1">
            <a:spLocks noChangeArrowheads="1"/>
          </p:cNvSpPr>
          <p:nvPr/>
        </p:nvSpPr>
        <p:spPr bwMode="auto">
          <a:xfrm>
            <a:off x="374650" y="500042"/>
            <a:ext cx="929325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b="1" u="sng" dirty="0" smtClean="0">
                <a:solidFill>
                  <a:srgbClr val="4D4D4D"/>
                </a:solidFill>
              </a:rPr>
              <a:t>WIMPS                                                                      SIMPS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167181" y="-24"/>
            <a:ext cx="5738819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tint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dark matter candidates considered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Line 1053"/>
          <p:cNvSpPr>
            <a:spLocks noChangeShapeType="1"/>
          </p:cNvSpPr>
          <p:nvPr/>
        </p:nvSpPr>
        <p:spPr bwMode="auto">
          <a:xfrm>
            <a:off x="533400" y="457176"/>
            <a:ext cx="944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66654" y="1184275"/>
            <a:ext cx="4857784" cy="35020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Arise in extensions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Standard Model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Assumed to be stable: relics from the Big Bang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weak-type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Xsection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gives needed relic density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kern="0" noProof="0" dirty="0" smtClean="0">
              <a:solidFill>
                <a:schemeClr val="bg2">
                  <a:lumMod val="75000"/>
                </a:schemeClr>
              </a:solidFill>
              <a:latin typeface="Gill Sans" charset="0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kern="0" noProof="0" dirty="0" smtClean="0">
              <a:solidFill>
                <a:schemeClr val="bg2">
                  <a:lumMod val="75000"/>
                </a:schemeClr>
              </a:solidFill>
              <a:latin typeface="Gill Sans" charset="0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Lucida Sans" pitchFamily="34" charset="0"/>
                <a:sym typeface="Symbol" pitchFamily="18" charset="2"/>
              </a:rPr>
              <a:t>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Symbol" pitchFamily="18" charset="2"/>
              </a:rPr>
              <a:t>  from few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Symbol" pitchFamily="18" charset="2"/>
              </a:rPr>
              <a:t>GeV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Symbol" pitchFamily="18" charset="2"/>
              </a:rPr>
              <a:t> to few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Symbol" pitchFamily="18" charset="2"/>
              </a:rPr>
              <a:t>TeV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Symbol" pitchFamily="18" charset="2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/>
              <a:t>MSSM</a:t>
            </a:r>
            <a:r>
              <a:rPr lang="en-US" sz="1600" dirty="0" smtClean="0"/>
              <a:t> candidate: lightest </a:t>
            </a:r>
            <a:r>
              <a:rPr lang="en-US" sz="1600" dirty="0" err="1" smtClean="0"/>
              <a:t>neutralino</a:t>
            </a:r>
            <a:r>
              <a:rPr lang="en-US" sz="1600" dirty="0" smtClean="0"/>
              <a:t>,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en-US" sz="1600" dirty="0" smtClean="0"/>
              <a:t>      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χ</a:t>
            </a:r>
            <a:r>
              <a:rPr lang="fr-BE" sz="16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BE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BE" sz="1400" dirty="0" smtClean="0">
                <a:cs typeface="Times New Roman" pitchFamily="18" charset="0"/>
              </a:rPr>
              <a:t> = </a:t>
            </a:r>
            <a:r>
              <a:rPr lang="fr-BE" sz="1600" i="1" dirty="0" smtClean="0">
                <a:cs typeface="Times New Roman" pitchFamily="18" charset="0"/>
              </a:rPr>
              <a:t>N</a:t>
            </a:r>
            <a:r>
              <a:rPr lang="fr-BE" sz="1600" baseline="-25000" dirty="0" smtClean="0">
                <a:cs typeface="Times New Roman" pitchFamily="18" charset="0"/>
              </a:rPr>
              <a:t>1</a:t>
            </a:r>
            <a:r>
              <a:rPr lang="fr-BE" sz="1600" b="1" dirty="0" smtClean="0">
                <a:cs typeface="Times New Roman" pitchFamily="18" charset="0"/>
              </a:rPr>
              <a:t>B </a:t>
            </a:r>
            <a:r>
              <a:rPr lang="fr-BE" sz="1600" dirty="0" smtClean="0">
                <a:cs typeface="Times New Roman" pitchFamily="18" charset="0"/>
              </a:rPr>
              <a:t>+ </a:t>
            </a:r>
            <a:r>
              <a:rPr lang="fr-BE" sz="1600" i="1" dirty="0" smtClean="0">
                <a:cs typeface="Times New Roman" pitchFamily="18" charset="0"/>
              </a:rPr>
              <a:t>N</a:t>
            </a:r>
            <a:r>
              <a:rPr lang="fr-BE" sz="1600" baseline="-25000" dirty="0" smtClean="0">
                <a:cs typeface="Times New Roman" pitchFamily="18" charset="0"/>
              </a:rPr>
              <a:t>2</a:t>
            </a:r>
            <a:r>
              <a:rPr lang="fr-BE" sz="1600" b="1" dirty="0" smtClean="0">
                <a:cs typeface="Times New Roman" pitchFamily="18" charset="0"/>
              </a:rPr>
              <a:t>W</a:t>
            </a:r>
            <a:r>
              <a:rPr lang="fr-BE" sz="1600" baseline="30000" dirty="0" smtClean="0">
                <a:cs typeface="Times New Roman" pitchFamily="18" charset="0"/>
              </a:rPr>
              <a:t>3 </a:t>
            </a:r>
            <a:r>
              <a:rPr lang="fr-BE" sz="1600" dirty="0" smtClean="0">
                <a:cs typeface="Times New Roman" pitchFamily="18" charset="0"/>
              </a:rPr>
              <a:t>+ </a:t>
            </a:r>
            <a:r>
              <a:rPr lang="fr-BE" sz="1600" i="1" dirty="0" smtClean="0">
                <a:cs typeface="Times New Roman" pitchFamily="18" charset="0"/>
              </a:rPr>
              <a:t>N</a:t>
            </a:r>
            <a:r>
              <a:rPr lang="fr-BE" sz="1600" baseline="-25000" dirty="0" smtClean="0">
                <a:cs typeface="Times New Roman" pitchFamily="18" charset="0"/>
              </a:rPr>
              <a:t>3</a:t>
            </a:r>
            <a:r>
              <a:rPr lang="fr-BE" sz="1600" b="1" dirty="0" smtClean="0">
                <a:cs typeface="Times New Roman" pitchFamily="18" charset="0"/>
              </a:rPr>
              <a:t>H</a:t>
            </a:r>
            <a:r>
              <a:rPr lang="fr-BE" sz="1600" baseline="30000" dirty="0" smtClean="0">
                <a:cs typeface="Times New Roman" pitchFamily="18" charset="0"/>
              </a:rPr>
              <a:t>o</a:t>
            </a:r>
            <a:r>
              <a:rPr lang="fr-BE" sz="1600" baseline="-25000" dirty="0" smtClean="0">
                <a:cs typeface="Times New Roman" pitchFamily="18" charset="0"/>
              </a:rPr>
              <a:t>1</a:t>
            </a:r>
            <a:r>
              <a:rPr lang="fr-BE" sz="1600" dirty="0" smtClean="0">
                <a:cs typeface="Times New Roman" pitchFamily="18" charset="0"/>
              </a:rPr>
              <a:t>+ </a:t>
            </a:r>
            <a:r>
              <a:rPr lang="fr-BE" sz="1600" i="1" dirty="0" smtClean="0">
                <a:cs typeface="Times New Roman" pitchFamily="18" charset="0"/>
              </a:rPr>
              <a:t>N</a:t>
            </a:r>
            <a:r>
              <a:rPr lang="fr-BE" sz="1600" baseline="-25000" dirty="0" smtClean="0">
                <a:cs typeface="Times New Roman" pitchFamily="18" charset="0"/>
              </a:rPr>
              <a:t>4</a:t>
            </a:r>
            <a:r>
              <a:rPr lang="fr-BE" sz="1600" b="1" dirty="0" smtClean="0">
                <a:cs typeface="Times New Roman" pitchFamily="18" charset="0"/>
              </a:rPr>
              <a:t>H</a:t>
            </a:r>
            <a:r>
              <a:rPr lang="fr-BE" sz="1600" baseline="30000" dirty="0" smtClean="0">
                <a:cs typeface="Times New Roman" pitchFamily="18" charset="0"/>
              </a:rPr>
              <a:t>o</a:t>
            </a:r>
            <a:r>
              <a:rPr lang="fr-BE" sz="1600" baseline="-25000" dirty="0" smtClean="0">
                <a:cs typeface="Times New Roman" pitchFamily="18" charset="0"/>
              </a:rPr>
              <a:t>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cs typeface="Times New Roman" pitchFamily="18" charset="0"/>
              </a:rPr>
              <a:t>extra dimensions</a:t>
            </a:r>
            <a:r>
              <a:rPr lang="en-US" sz="1600" dirty="0" smtClean="0">
                <a:cs typeface="Times New Roman" pitchFamily="18" charset="0"/>
              </a:rPr>
              <a:t>: Lightest </a:t>
            </a:r>
            <a:r>
              <a:rPr lang="en-US" sz="1600" dirty="0" err="1" smtClean="0">
                <a:cs typeface="Times New Roman" pitchFamily="18" charset="0"/>
              </a:rPr>
              <a:t>Kaluza</a:t>
            </a:r>
            <a:r>
              <a:rPr lang="en-US" sz="1600" dirty="0" smtClean="0">
                <a:cs typeface="Times New Roman" pitchFamily="18" charset="0"/>
              </a:rPr>
              <a:t>-Klein mode, </a:t>
            </a:r>
            <a:r>
              <a:rPr lang="en-US" sz="1600" b="1" dirty="0" smtClean="0">
                <a:cs typeface="Times New Roman" pitchFamily="18" charset="0"/>
              </a:rPr>
              <a:t>B</a:t>
            </a:r>
            <a:r>
              <a:rPr lang="en-US" sz="1600" baseline="30000" dirty="0" smtClean="0">
                <a:cs typeface="Times New Roman" pitchFamily="18" charset="0"/>
              </a:rPr>
              <a:t>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595942" y="1184275"/>
            <a:ext cx="4167183" cy="321626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Symbol" pitchFamily="18" charset="2"/>
              </a:rPr>
              <a:t>SIMPS/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Symbol" pitchFamily="18" charset="2"/>
              </a:rPr>
              <a:t>Simpzillas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Symbol" pitchFamily="18" charset="2"/>
              </a:rPr>
              <a:t>/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Symbol" pitchFamily="18" charset="2"/>
              </a:rPr>
              <a:t>Superheavy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Symbol" pitchFamily="18" charset="2"/>
              </a:rPr>
              <a:t> DM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kern="0" dirty="0" smtClean="0">
              <a:solidFill>
                <a:schemeClr val="bg2">
                  <a:lumMod val="75000"/>
                </a:schemeClr>
              </a:solidFill>
              <a:latin typeface="Gill Sans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  <a:latin typeface="Gill Sans" charset="0"/>
              </a:rPr>
              <a:t>Produced </a:t>
            </a:r>
            <a:r>
              <a:rPr lang="en-US" sz="1600" b="1" kern="0" dirty="0" smtClean="0">
                <a:solidFill>
                  <a:schemeClr val="bg2">
                    <a:lumMod val="75000"/>
                  </a:schemeClr>
                </a:solidFill>
                <a:latin typeface="Gill Sans" charset="0"/>
              </a:rPr>
              <a:t>non-thermally</a:t>
            </a: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  <a:latin typeface="Gill Sans" charset="0"/>
              </a:rPr>
              <a:t> at the end of inflation  through vacuum quantum fluctuations</a:t>
            </a:r>
          </a:p>
          <a:p>
            <a:pPr algn="l">
              <a:lnSpc>
                <a:spcPct val="90000"/>
              </a:lnSpc>
            </a:pPr>
            <a:endParaRPr lang="en-US" sz="1600" kern="0" dirty="0" smtClean="0">
              <a:solidFill>
                <a:schemeClr val="bg2">
                  <a:lumMod val="75000"/>
                </a:schemeClr>
              </a:solidFill>
              <a:latin typeface="Gill Sans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  <a:latin typeface="Gill Sans" charset="0"/>
              </a:rPr>
              <a:t>   </a:t>
            </a:r>
            <a:r>
              <a:rPr lang="en-US" sz="1600" dirty="0" smtClean="0"/>
              <a:t> strong </a:t>
            </a:r>
            <a:r>
              <a:rPr lang="en-US" sz="1600" dirty="0" err="1" smtClean="0"/>
              <a:t>Xsection</a:t>
            </a:r>
            <a:r>
              <a:rPr lang="en-US" sz="1600" dirty="0" smtClean="0"/>
              <a:t> = not-weak</a:t>
            </a:r>
          </a:p>
          <a:p>
            <a:pPr algn="l"/>
            <a:endParaRPr lang="en-US" sz="1600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  </a:t>
            </a:r>
            <a:r>
              <a:rPr lang="en-US" sz="1600" dirty="0" smtClean="0">
                <a:latin typeface="Lucida Sans" pitchFamily="34" charset="0"/>
              </a:rPr>
              <a:t>m</a:t>
            </a:r>
            <a:r>
              <a:rPr lang="en-US" sz="1600" dirty="0" smtClean="0"/>
              <a:t>  from ~10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 </a:t>
            </a:r>
            <a:r>
              <a:rPr lang="en-US" sz="1600" dirty="0" err="1" smtClean="0"/>
              <a:t>GeV</a:t>
            </a:r>
            <a:r>
              <a:rPr lang="en-US" sz="1600" dirty="0" smtClean="0"/>
              <a:t> to 10</a:t>
            </a:r>
            <a:r>
              <a:rPr lang="en-US" sz="1600" baseline="30000" dirty="0" smtClean="0"/>
              <a:t>18</a:t>
            </a:r>
            <a:r>
              <a:rPr lang="en-US" sz="1600" dirty="0" smtClean="0"/>
              <a:t>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pPr algn="l">
              <a:buFont typeface="Arial" pitchFamily="34" charset="0"/>
              <a:buChar char="•"/>
            </a:pPr>
            <a:endParaRPr lang="en-US" sz="1600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  can be accommodated in    </a:t>
            </a:r>
          </a:p>
          <a:p>
            <a:pPr algn="l"/>
            <a:r>
              <a:rPr lang="en-US" sz="1600" dirty="0" smtClean="0"/>
              <a:t>    </a:t>
            </a:r>
            <a:r>
              <a:rPr lang="en-US" sz="1600" dirty="0" err="1" smtClean="0"/>
              <a:t>supersymmetric</a:t>
            </a:r>
            <a:r>
              <a:rPr lang="en-US" sz="1600" dirty="0" smtClean="0"/>
              <a:t> or UED  models</a:t>
            </a:r>
          </a:p>
          <a:p>
            <a:pPr algn="l">
              <a:lnSpc>
                <a:spcPct val="90000"/>
              </a:lnSpc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66654" y="1028015"/>
            <a:ext cx="4857784" cy="568713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AvantGarde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453066" y="1099453"/>
            <a:ext cx="4357718" cy="561569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AvantGarde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24" y="2700339"/>
            <a:ext cx="2243166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2030384" y="5846852"/>
            <a:ext cx="1273199" cy="571453"/>
            <a:chOff x="3309926" y="5286388"/>
            <a:chExt cx="1273199" cy="571453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09926" y="5286388"/>
              <a:ext cx="1273199" cy="57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3521656" y="5563247"/>
              <a:ext cx="175614" cy="6921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4" name="TextBox 9"/>
            <p:cNvSpPr txBox="1">
              <a:spLocks noChangeArrowheads="1"/>
            </p:cNvSpPr>
            <p:nvPr/>
          </p:nvSpPr>
          <p:spPr bwMode="auto">
            <a:xfrm>
              <a:off x="3352606" y="5357826"/>
              <a:ext cx="3145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vantGar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vantGarde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A0C7D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DE0EB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111111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21375</TotalTime>
  <Words>1532</Words>
  <Application>Microsoft PowerPoint</Application>
  <PresentationFormat>A4 Paper (210x297 mm)</PresentationFormat>
  <Paragraphs>310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Standarddesign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Uppsala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IceCube DM searches</dc:title>
  <dc:creator>C. de los Heros</dc:creator>
  <cp:lastModifiedBy>C de los Heros</cp:lastModifiedBy>
  <cp:revision>3584</cp:revision>
  <dcterms:created xsi:type="dcterms:W3CDTF">2003-06-21T16:23:48Z</dcterms:created>
  <dcterms:modified xsi:type="dcterms:W3CDTF">2010-07-28T08:56:40Z</dcterms:modified>
</cp:coreProperties>
</file>