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3" r:id="rId2"/>
  </p:sldMasterIdLst>
  <p:notesMasterIdLst>
    <p:notesMasterId r:id="rId20"/>
  </p:notesMasterIdLst>
  <p:sldIdLst>
    <p:sldId id="257" r:id="rId3"/>
    <p:sldId id="272" r:id="rId4"/>
    <p:sldId id="258" r:id="rId5"/>
    <p:sldId id="259" r:id="rId6"/>
    <p:sldId id="260" r:id="rId7"/>
    <p:sldId id="261" r:id="rId8"/>
    <p:sldId id="262" r:id="rId9"/>
    <p:sldId id="263" r:id="rId10"/>
    <p:sldId id="264" r:id="rId11"/>
    <p:sldId id="273"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200"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49AED-2701-4563-8C53-40795C402EBA}" type="datetimeFigureOut">
              <a:rPr lang="en-US" smtClean="0"/>
              <a:pPr/>
              <a:t>12/10/2008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2E7E2-C79F-43C9-B2C6-59CA0DFC87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12/10/2008 8:04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12/10/2008 8:04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928670"/>
            <a:ext cx="7681913" cy="1523495"/>
          </a:xfrm>
        </p:spPr>
        <p:txBody>
          <a:bodyPr/>
          <a:lstStyle/>
          <a:p>
            <a:r>
              <a:rPr smtClean="0"/>
              <a:t>Simplified Study of</a:t>
            </a:r>
            <a:br>
              <a:rPr smtClean="0"/>
            </a:br>
            <a:r>
              <a:rPr smtClean="0"/>
              <a:t>Storey Configurations</a:t>
            </a:r>
            <a:endParaRPr lang="en-US" dirty="0"/>
          </a:p>
        </p:txBody>
      </p:sp>
      <p:sp>
        <p:nvSpPr>
          <p:cNvPr id="3" name="Subtitle 2"/>
          <p:cNvSpPr>
            <a:spLocks noGrp="1"/>
          </p:cNvSpPr>
          <p:nvPr>
            <p:ph type="subTitle" idx="1"/>
          </p:nvPr>
        </p:nvSpPr>
        <p:spPr>
          <a:xfrm>
            <a:off x="730249" y="3130558"/>
            <a:ext cx="7681913" cy="1370012"/>
          </a:xfrm>
        </p:spPr>
        <p:txBody>
          <a:bodyPr>
            <a:normAutofit/>
          </a:bodyPr>
          <a:lstStyle/>
          <a:p>
            <a:r>
              <a:rPr lang="en-US" dirty="0" smtClean="0"/>
              <a:t>John Carr (CPPM)</a:t>
            </a:r>
          </a:p>
        </p:txBody>
      </p:sp>
      <p:sp>
        <p:nvSpPr>
          <p:cNvPr id="4" name="TextBox 3"/>
          <p:cNvSpPr txBox="1"/>
          <p:nvPr/>
        </p:nvSpPr>
        <p:spPr>
          <a:xfrm>
            <a:off x="6429388" y="142852"/>
            <a:ext cx="2538259" cy="646331"/>
          </a:xfrm>
          <a:prstGeom prst="rect">
            <a:avLst/>
          </a:prstGeom>
          <a:noFill/>
        </p:spPr>
        <p:txBody>
          <a:bodyPr wrap="none" rtlCol="0">
            <a:spAutoFit/>
          </a:bodyPr>
          <a:lstStyle/>
          <a:p>
            <a:r>
              <a:rPr lang="en-GB" dirty="0" smtClean="0"/>
              <a:t>“Km3NeT-SOFT-0001”</a:t>
            </a:r>
          </a:p>
          <a:p>
            <a:r>
              <a:rPr lang="en-GB" dirty="0" smtClean="0"/>
              <a:t>WP2WPD ELOG  entry 02</a:t>
            </a:r>
            <a:endParaRPr lang="en-GB" dirty="0"/>
          </a:p>
        </p:txBody>
      </p:sp>
      <p:sp>
        <p:nvSpPr>
          <p:cNvPr id="5" name="TextBox 4"/>
          <p:cNvSpPr txBox="1"/>
          <p:nvPr/>
        </p:nvSpPr>
        <p:spPr>
          <a:xfrm>
            <a:off x="588098" y="4859736"/>
            <a:ext cx="7984430" cy="1569660"/>
          </a:xfrm>
          <a:prstGeom prst="rect">
            <a:avLst/>
          </a:prstGeom>
          <a:noFill/>
        </p:spPr>
        <p:txBody>
          <a:bodyPr wrap="none" rtlCol="0">
            <a:spAutoFit/>
          </a:bodyPr>
          <a:lstStyle/>
          <a:p>
            <a:pPr>
              <a:buFont typeface="Arial" pitchFamily="34" charset="0"/>
              <a:buChar char="•"/>
            </a:pPr>
            <a:r>
              <a:rPr lang="en-GB" sz="3200" dirty="0" smtClean="0">
                <a:solidFill>
                  <a:srgbClr val="FFFF00"/>
                </a:solidFill>
              </a:rPr>
              <a:t> Full details in note</a:t>
            </a:r>
            <a:endParaRPr lang="en-GB" sz="2800" dirty="0" smtClean="0">
              <a:solidFill>
                <a:srgbClr val="FFFF00"/>
              </a:solidFill>
            </a:endParaRPr>
          </a:p>
          <a:p>
            <a:pPr>
              <a:buFont typeface="Arial" pitchFamily="34" charset="0"/>
              <a:buChar char="•"/>
            </a:pPr>
            <a:r>
              <a:rPr lang="en-GB" sz="3200" dirty="0" smtClean="0">
                <a:solidFill>
                  <a:srgbClr val="FFFF00"/>
                </a:solidFill>
              </a:rPr>
              <a:t> Simplified study with some conclusions today</a:t>
            </a:r>
          </a:p>
          <a:p>
            <a:pPr>
              <a:buFont typeface="Arial" pitchFamily="34" charset="0"/>
              <a:buChar char="•"/>
            </a:pPr>
            <a:r>
              <a:rPr lang="en-GB" sz="3200" dirty="0" smtClean="0">
                <a:solidFill>
                  <a:srgbClr val="FFFF00"/>
                </a:solidFill>
              </a:rPr>
              <a:t> Complete simulations in progress</a:t>
            </a:r>
            <a:endParaRPr lang="en-GB" sz="32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71438" y="1357298"/>
            <a:ext cx="8929718" cy="5500702"/>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0" y="142852"/>
            <a:ext cx="9144000" cy="664797"/>
          </a:xfrm>
        </p:spPr>
        <p:txBody>
          <a:bodyPr/>
          <a:lstStyle/>
          <a:p>
            <a:r>
              <a:rPr lang="en-GB" dirty="0" smtClean="0"/>
              <a:t>Time differences in storey</a:t>
            </a:r>
            <a:endParaRPr lang="en-GB" dirty="0"/>
          </a:p>
        </p:txBody>
      </p:sp>
      <p:pic>
        <p:nvPicPr>
          <p:cNvPr id="4" name="Picture 3"/>
          <p:cNvPicPr>
            <a:picLocks noChangeAspect="1"/>
          </p:cNvPicPr>
          <p:nvPr/>
        </p:nvPicPr>
        <p:blipFill>
          <a:blip r:embed="rId2"/>
          <a:srcRect t="10529" r="12727"/>
          <a:stretch>
            <a:fillRect/>
          </a:stretch>
        </p:blipFill>
        <p:spPr bwMode="auto">
          <a:xfrm>
            <a:off x="242873" y="4054893"/>
            <a:ext cx="4114813" cy="2546407"/>
          </a:xfrm>
          <a:prstGeom prst="rect">
            <a:avLst/>
          </a:prstGeom>
          <a:noFill/>
          <a:ln w="9525">
            <a:noFill/>
            <a:miter lim="800000"/>
            <a:headEnd/>
            <a:tailEnd/>
          </a:ln>
        </p:spPr>
      </p:pic>
      <p:pic>
        <p:nvPicPr>
          <p:cNvPr id="5" name="Picture 4"/>
          <p:cNvPicPr>
            <a:picLocks noChangeAspect="1"/>
          </p:cNvPicPr>
          <p:nvPr/>
        </p:nvPicPr>
        <p:blipFill>
          <a:blip r:embed="rId3"/>
          <a:srcRect t="9950" r="11307"/>
          <a:stretch>
            <a:fillRect/>
          </a:stretch>
        </p:blipFill>
        <p:spPr bwMode="auto">
          <a:xfrm>
            <a:off x="4899823" y="4100970"/>
            <a:ext cx="3958457" cy="2465389"/>
          </a:xfrm>
          <a:prstGeom prst="rect">
            <a:avLst/>
          </a:prstGeom>
          <a:noFill/>
          <a:ln w="9525">
            <a:noFill/>
            <a:miter lim="800000"/>
            <a:headEnd/>
            <a:tailEnd/>
          </a:ln>
        </p:spPr>
      </p:pic>
      <p:pic>
        <p:nvPicPr>
          <p:cNvPr id="6" name="Picture 5"/>
          <p:cNvPicPr>
            <a:picLocks noChangeAspect="1"/>
          </p:cNvPicPr>
          <p:nvPr/>
        </p:nvPicPr>
        <p:blipFill>
          <a:blip r:embed="rId4"/>
          <a:srcRect t="9535" r="13566"/>
          <a:stretch>
            <a:fillRect/>
          </a:stretch>
        </p:blipFill>
        <p:spPr bwMode="auto">
          <a:xfrm>
            <a:off x="285721" y="1488954"/>
            <a:ext cx="3857636" cy="2440112"/>
          </a:xfrm>
          <a:prstGeom prst="rect">
            <a:avLst/>
          </a:prstGeom>
          <a:noFill/>
          <a:ln w="9525">
            <a:noFill/>
            <a:miter lim="800000"/>
            <a:headEnd/>
            <a:tailEnd/>
          </a:ln>
        </p:spPr>
      </p:pic>
      <p:pic>
        <p:nvPicPr>
          <p:cNvPr id="7" name="Picture 6"/>
          <p:cNvPicPr>
            <a:picLocks noChangeAspect="1"/>
          </p:cNvPicPr>
          <p:nvPr/>
        </p:nvPicPr>
        <p:blipFill>
          <a:blip r:embed="rId5"/>
          <a:srcRect t="11728" r="12748"/>
          <a:stretch>
            <a:fillRect/>
          </a:stretch>
        </p:blipFill>
        <p:spPr bwMode="auto">
          <a:xfrm>
            <a:off x="4817205" y="1548105"/>
            <a:ext cx="3894144" cy="2380961"/>
          </a:xfrm>
          <a:prstGeom prst="rect">
            <a:avLst/>
          </a:prstGeom>
          <a:noFill/>
          <a:ln w="9525">
            <a:noFill/>
            <a:miter lim="800000"/>
            <a:headEnd/>
            <a:tailEnd/>
          </a:ln>
        </p:spPr>
      </p:pic>
      <p:sp>
        <p:nvSpPr>
          <p:cNvPr id="8" name="TextBox 7"/>
          <p:cNvSpPr txBox="1"/>
          <p:nvPr/>
        </p:nvSpPr>
        <p:spPr>
          <a:xfrm>
            <a:off x="214282" y="857232"/>
            <a:ext cx="8544775" cy="461665"/>
          </a:xfrm>
          <a:prstGeom prst="rect">
            <a:avLst/>
          </a:prstGeom>
          <a:noFill/>
        </p:spPr>
        <p:txBody>
          <a:bodyPr wrap="none" rtlCol="0">
            <a:spAutoFit/>
          </a:bodyPr>
          <a:lstStyle/>
          <a:p>
            <a:r>
              <a:rPr lang="en-GB" sz="2400" b="1" dirty="0" smtClean="0">
                <a:effectLst>
                  <a:outerShdw blurRad="38100" dist="38100" dir="2700000" algn="tl">
                    <a:srgbClr val="000000">
                      <a:alpha val="43137"/>
                    </a:srgbClr>
                  </a:outerShdw>
                </a:effectLst>
              </a:rPr>
              <a:t>Time difference all hits in storey relative to mean (only geometry)</a:t>
            </a:r>
            <a:endParaRPr lang="en-GB" sz="2400" b="1" dirty="0">
              <a:effectLst>
                <a:outerShdw blurRad="38100" dist="38100" dir="2700000" algn="tl">
                  <a:srgbClr val="000000">
                    <a:alpha val="43137"/>
                  </a:srgbClr>
                </a:outerShdw>
              </a:effectLst>
            </a:endParaRPr>
          </a:p>
        </p:txBody>
      </p:sp>
      <p:sp>
        <p:nvSpPr>
          <p:cNvPr id="10" name="Rectangle 9"/>
          <p:cNvSpPr/>
          <p:nvPr/>
        </p:nvSpPr>
        <p:spPr bwMode="auto">
          <a:xfrm>
            <a:off x="2571736" y="1500174"/>
            <a:ext cx="1571636" cy="785818"/>
          </a:xfrm>
          <a:prstGeom prst="rect">
            <a:avLst/>
          </a:prstGeom>
          <a:solidFill>
            <a:schemeClr val="tx1"/>
          </a:solidFill>
          <a:ln>
            <a:no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Segoe" pitchFamily="34" charset="0"/>
              </a:rPr>
              <a:t>ANTARES</a:t>
            </a:r>
            <a:endParaRPr lang="en-GB"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7215206" y="1500174"/>
            <a:ext cx="1571636" cy="785818"/>
          </a:xfrm>
          <a:prstGeom prst="rect">
            <a:avLst/>
          </a:prstGeom>
          <a:solidFill>
            <a:schemeClr val="tx1"/>
          </a:solidFill>
          <a:ln>
            <a:no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Segoe" pitchFamily="34" charset="0"/>
              </a:rPr>
              <a:t>MultiPMT</a:t>
            </a:r>
            <a:endParaRPr lang="en-GB"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2724136" y="4143380"/>
            <a:ext cx="1571636" cy="785818"/>
          </a:xfrm>
          <a:prstGeom prst="rect">
            <a:avLst/>
          </a:prstGeom>
          <a:solidFill>
            <a:schemeClr val="tx1"/>
          </a:solidFill>
          <a:ln>
            <a:no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Segoe" pitchFamily="34" charset="0"/>
              </a:rPr>
              <a:t>NuOne</a:t>
            </a:r>
            <a:endParaRPr lang="en-GB"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7215206" y="4143380"/>
            <a:ext cx="1571636" cy="785818"/>
          </a:xfrm>
          <a:prstGeom prst="rect">
            <a:avLst/>
          </a:prstGeom>
          <a:solidFill>
            <a:schemeClr val="tx1"/>
          </a:solidFill>
          <a:ln>
            <a:no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Segoe" pitchFamily="34" charset="0"/>
              </a:rPr>
              <a:t>NEMO</a:t>
            </a:r>
            <a:endParaRPr lang="en-GB"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1359749" y="6472938"/>
            <a:ext cx="3073277" cy="307777"/>
          </a:xfrm>
          <a:prstGeom prst="rect">
            <a:avLst/>
          </a:prstGeom>
          <a:solidFill>
            <a:schemeClr val="tx1"/>
          </a:solidFill>
        </p:spPr>
        <p:txBody>
          <a:bodyPr wrap="none" rtlCol="0">
            <a:spAutoFit/>
          </a:bodyPr>
          <a:lstStyle/>
          <a:p>
            <a:r>
              <a:rPr lang="en-GB" sz="1400" b="1" dirty="0" smtClean="0">
                <a:solidFill>
                  <a:schemeClr val="bg1"/>
                </a:solidFill>
              </a:rPr>
              <a:t>-50                   0                      50      </a:t>
            </a:r>
            <a:r>
              <a:rPr lang="en-GB" sz="1400" b="1" dirty="0" smtClean="0">
                <a:solidFill>
                  <a:schemeClr val="bg1"/>
                </a:solidFill>
                <a:sym typeface="Symbol"/>
              </a:rPr>
              <a:t>t (ns)</a:t>
            </a:r>
            <a:endParaRPr lang="en-GB" sz="1400" b="1" dirty="0">
              <a:solidFill>
                <a:schemeClr val="bg1"/>
              </a:solidFill>
            </a:endParaRPr>
          </a:p>
        </p:txBody>
      </p:sp>
      <p:sp>
        <p:nvSpPr>
          <p:cNvPr id="15" name="TextBox 14"/>
          <p:cNvSpPr txBox="1"/>
          <p:nvPr/>
        </p:nvSpPr>
        <p:spPr>
          <a:xfrm>
            <a:off x="1142976" y="3786190"/>
            <a:ext cx="3073277" cy="307777"/>
          </a:xfrm>
          <a:prstGeom prst="rect">
            <a:avLst/>
          </a:prstGeom>
          <a:solidFill>
            <a:schemeClr val="tx1"/>
          </a:solidFill>
        </p:spPr>
        <p:txBody>
          <a:bodyPr wrap="none" rtlCol="0">
            <a:spAutoFit/>
          </a:bodyPr>
          <a:lstStyle/>
          <a:p>
            <a:r>
              <a:rPr lang="en-GB" sz="1400" b="1" dirty="0" smtClean="0">
                <a:solidFill>
                  <a:schemeClr val="bg1"/>
                </a:solidFill>
              </a:rPr>
              <a:t>-50                   0                      50      </a:t>
            </a:r>
            <a:r>
              <a:rPr lang="en-GB" sz="1400" b="1" dirty="0" smtClean="0">
                <a:solidFill>
                  <a:schemeClr val="bg1"/>
                </a:solidFill>
                <a:sym typeface="Symbol"/>
              </a:rPr>
              <a:t>t (ns)</a:t>
            </a:r>
            <a:endParaRPr lang="en-GB" sz="1400" b="1" dirty="0">
              <a:solidFill>
                <a:schemeClr val="bg1"/>
              </a:solidFill>
            </a:endParaRPr>
          </a:p>
        </p:txBody>
      </p:sp>
      <p:sp>
        <p:nvSpPr>
          <p:cNvPr id="16" name="TextBox 15"/>
          <p:cNvSpPr txBox="1"/>
          <p:nvPr/>
        </p:nvSpPr>
        <p:spPr>
          <a:xfrm>
            <a:off x="5785003" y="6416014"/>
            <a:ext cx="3073277" cy="307777"/>
          </a:xfrm>
          <a:prstGeom prst="rect">
            <a:avLst/>
          </a:prstGeom>
          <a:solidFill>
            <a:schemeClr val="tx1"/>
          </a:solidFill>
        </p:spPr>
        <p:txBody>
          <a:bodyPr wrap="none" rtlCol="0">
            <a:spAutoFit/>
          </a:bodyPr>
          <a:lstStyle/>
          <a:p>
            <a:r>
              <a:rPr lang="en-GB" sz="1400" b="1" dirty="0" smtClean="0">
                <a:solidFill>
                  <a:schemeClr val="bg1"/>
                </a:solidFill>
              </a:rPr>
              <a:t>-50                   0                      50      </a:t>
            </a:r>
            <a:r>
              <a:rPr lang="en-GB" sz="1400" b="1" dirty="0" smtClean="0">
                <a:solidFill>
                  <a:schemeClr val="bg1"/>
                </a:solidFill>
                <a:sym typeface="Symbol"/>
              </a:rPr>
              <a:t>t (ns)</a:t>
            </a:r>
            <a:endParaRPr lang="en-GB" sz="1400" b="1" dirty="0">
              <a:solidFill>
                <a:schemeClr val="bg1"/>
              </a:solidFill>
            </a:endParaRPr>
          </a:p>
        </p:txBody>
      </p:sp>
      <p:sp>
        <p:nvSpPr>
          <p:cNvPr id="17" name="TextBox 16"/>
          <p:cNvSpPr txBox="1"/>
          <p:nvPr/>
        </p:nvSpPr>
        <p:spPr>
          <a:xfrm>
            <a:off x="5799517" y="3799572"/>
            <a:ext cx="3073277" cy="307777"/>
          </a:xfrm>
          <a:prstGeom prst="rect">
            <a:avLst/>
          </a:prstGeom>
          <a:solidFill>
            <a:schemeClr val="tx1"/>
          </a:solidFill>
        </p:spPr>
        <p:txBody>
          <a:bodyPr wrap="none" rtlCol="0">
            <a:spAutoFit/>
          </a:bodyPr>
          <a:lstStyle/>
          <a:p>
            <a:r>
              <a:rPr lang="en-GB" sz="1400" b="1" dirty="0" smtClean="0">
                <a:solidFill>
                  <a:schemeClr val="bg1"/>
                </a:solidFill>
              </a:rPr>
              <a:t>-50                   0                      50      </a:t>
            </a:r>
            <a:r>
              <a:rPr lang="en-GB" sz="1400" b="1" dirty="0" smtClean="0">
                <a:solidFill>
                  <a:schemeClr val="bg1"/>
                </a:solidFill>
                <a:sym typeface="Symbol"/>
              </a:rPr>
              <a:t>t (ns)</a:t>
            </a:r>
            <a:endParaRPr lang="en-GB" sz="1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Angular efficiency</a:t>
            </a:r>
            <a:endParaRPr lang="en-GB" dirty="0"/>
          </a:p>
        </p:txBody>
      </p:sp>
      <p:sp>
        <p:nvSpPr>
          <p:cNvPr id="7" name="TextBox 6"/>
          <p:cNvSpPr txBox="1"/>
          <p:nvPr/>
        </p:nvSpPr>
        <p:spPr>
          <a:xfrm>
            <a:off x="5715008" y="1142984"/>
            <a:ext cx="3119187" cy="2062103"/>
          </a:xfrm>
          <a:prstGeom prst="rect">
            <a:avLst/>
          </a:prstGeom>
          <a:noFill/>
        </p:spPr>
        <p:txBody>
          <a:bodyPr wrap="none" rtlCol="0">
            <a:spAutoFit/>
          </a:bodyPr>
          <a:lstStyle/>
          <a:p>
            <a:pPr algn="ctr"/>
            <a:r>
              <a:rPr lang="en-GB" sz="3200" dirty="0" smtClean="0"/>
              <a:t>Efficiency</a:t>
            </a:r>
          </a:p>
          <a:p>
            <a:pPr algn="ctr"/>
            <a:r>
              <a:rPr lang="en-GB" sz="3200" dirty="0" smtClean="0"/>
              <a:t>for coincidence</a:t>
            </a:r>
          </a:p>
          <a:p>
            <a:pPr algn="ctr"/>
            <a:r>
              <a:rPr lang="en-GB" sz="3200" dirty="0" smtClean="0"/>
              <a:t>of at least 2 PMTs</a:t>
            </a:r>
          </a:p>
          <a:p>
            <a:pPr algn="ctr"/>
            <a:r>
              <a:rPr lang="en-GB" sz="3200" dirty="0" smtClean="0"/>
              <a:t> in storey</a:t>
            </a:r>
            <a:endParaRPr lang="en-GB" sz="3200" dirty="0"/>
          </a:p>
        </p:txBody>
      </p:sp>
      <p:pic>
        <p:nvPicPr>
          <p:cNvPr id="9" name="Picture 8"/>
          <p:cNvPicPr/>
          <p:nvPr/>
        </p:nvPicPr>
        <p:blipFill>
          <a:blip r:embed="rId2"/>
          <a:srcRect/>
          <a:stretch>
            <a:fillRect/>
          </a:stretch>
        </p:blipFill>
        <p:spPr bwMode="auto">
          <a:xfrm>
            <a:off x="3714744" y="3798024"/>
            <a:ext cx="5463818" cy="3060000"/>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32" y="928670"/>
            <a:ext cx="5463818" cy="306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NuOne efficiency</a:t>
            </a:r>
            <a:endParaRPr lang="en-GB" dirty="0"/>
          </a:p>
        </p:txBody>
      </p:sp>
      <p:grpSp>
        <p:nvGrpSpPr>
          <p:cNvPr id="9" name="Group 8"/>
          <p:cNvGrpSpPr>
            <a:grpSpLocks noChangeAspect="1"/>
          </p:cNvGrpSpPr>
          <p:nvPr/>
        </p:nvGrpSpPr>
        <p:grpSpPr>
          <a:xfrm>
            <a:off x="147744" y="1142984"/>
            <a:ext cx="8924850" cy="5137478"/>
            <a:chOff x="-32" y="1142984"/>
            <a:chExt cx="8924850" cy="5137478"/>
          </a:xfrm>
        </p:grpSpPr>
        <p:pic>
          <p:nvPicPr>
            <p:cNvPr id="5" name="Picture 4"/>
            <p:cNvPicPr>
              <a:picLocks noChangeAspect="1"/>
            </p:cNvPicPr>
            <p:nvPr/>
          </p:nvPicPr>
          <p:blipFill>
            <a:blip r:embed="rId2"/>
            <a:srcRect t="6474" b="3911"/>
            <a:stretch>
              <a:fillRect/>
            </a:stretch>
          </p:blipFill>
          <p:spPr bwMode="auto">
            <a:xfrm>
              <a:off x="-32" y="1928803"/>
              <a:ext cx="8924850" cy="4351659"/>
            </a:xfrm>
            <a:prstGeom prst="rect">
              <a:avLst/>
            </a:prstGeom>
            <a:noFill/>
            <a:ln w="9525">
              <a:noFill/>
              <a:miter lim="800000"/>
              <a:headEnd/>
              <a:tailEnd/>
            </a:ln>
          </p:spPr>
        </p:pic>
        <p:sp>
          <p:nvSpPr>
            <p:cNvPr id="7" name="TextBox 6"/>
            <p:cNvSpPr txBox="1"/>
            <p:nvPr/>
          </p:nvSpPr>
          <p:spPr>
            <a:xfrm>
              <a:off x="2643174" y="1142984"/>
              <a:ext cx="3484415" cy="584775"/>
            </a:xfrm>
            <a:prstGeom prst="rect">
              <a:avLst/>
            </a:prstGeom>
            <a:noFill/>
          </p:spPr>
          <p:txBody>
            <a:bodyPr wrap="none" rtlCol="0">
              <a:spAutoFit/>
            </a:bodyPr>
            <a:lstStyle/>
            <a:p>
              <a:r>
                <a:rPr lang="en-GB" sz="3200" dirty="0" smtClean="0"/>
                <a:t>Energy dependence</a:t>
              </a:r>
              <a:endParaRPr lang="en-GB" sz="3200" dirty="0"/>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OM orientation</a:t>
            </a:r>
            <a:endParaRPr lang="en-GB" dirty="0"/>
          </a:p>
        </p:txBody>
      </p:sp>
      <p:pic>
        <p:nvPicPr>
          <p:cNvPr id="4" name="Picture 3"/>
          <p:cNvPicPr>
            <a:picLocks noChangeAspect="1"/>
          </p:cNvPicPr>
          <p:nvPr/>
        </p:nvPicPr>
        <p:blipFill>
          <a:blip r:embed="rId2"/>
          <a:srcRect t="-1288" b="2721"/>
          <a:stretch>
            <a:fillRect/>
          </a:stretch>
        </p:blipFill>
        <p:spPr bwMode="auto">
          <a:xfrm>
            <a:off x="0" y="1357298"/>
            <a:ext cx="9195300" cy="4931406"/>
          </a:xfrm>
          <a:prstGeom prst="rect">
            <a:avLst/>
          </a:prstGeom>
          <a:noFill/>
          <a:ln w="9525">
            <a:noFill/>
            <a:miter lim="800000"/>
            <a:headEnd/>
            <a:tailEnd/>
          </a:ln>
        </p:spPr>
      </p:pic>
      <p:grpSp>
        <p:nvGrpSpPr>
          <p:cNvPr id="7" name="Group 6"/>
          <p:cNvGrpSpPr/>
          <p:nvPr/>
        </p:nvGrpSpPr>
        <p:grpSpPr>
          <a:xfrm>
            <a:off x="-1" y="979212"/>
            <a:ext cx="9144033" cy="5884267"/>
            <a:chOff x="-1" y="979212"/>
            <a:chExt cx="9144033" cy="5884267"/>
          </a:xfrm>
        </p:grpSpPr>
        <p:pic>
          <p:nvPicPr>
            <p:cNvPr id="5" name="Picture 4"/>
            <p:cNvPicPr>
              <a:picLocks noChangeAspect="1"/>
            </p:cNvPicPr>
            <p:nvPr/>
          </p:nvPicPr>
          <p:blipFill>
            <a:blip r:embed="rId3"/>
            <a:srcRect t="-2567" r="22788" b="2857"/>
            <a:stretch>
              <a:fillRect/>
            </a:stretch>
          </p:blipFill>
          <p:spPr bwMode="auto">
            <a:xfrm>
              <a:off x="-1" y="979212"/>
              <a:ext cx="5011676" cy="3521358"/>
            </a:xfrm>
            <a:prstGeom prst="rect">
              <a:avLst/>
            </a:prstGeom>
            <a:noFill/>
            <a:ln w="9525">
              <a:noFill/>
              <a:miter lim="800000"/>
              <a:headEnd/>
              <a:tailEnd/>
            </a:ln>
          </p:spPr>
        </p:pic>
        <p:pic>
          <p:nvPicPr>
            <p:cNvPr id="6" name="Picture 5"/>
            <p:cNvPicPr>
              <a:picLocks noChangeAspect="1"/>
            </p:cNvPicPr>
            <p:nvPr/>
          </p:nvPicPr>
          <p:blipFill>
            <a:blip r:embed="rId4"/>
            <a:srcRect t="-1092" r="24343" b="3810"/>
            <a:stretch>
              <a:fillRect/>
            </a:stretch>
          </p:blipFill>
          <p:spPr bwMode="auto">
            <a:xfrm>
              <a:off x="4233288" y="3427868"/>
              <a:ext cx="4910744" cy="343561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of four configurations</a:t>
            </a:r>
            <a:endParaRPr lang="en-GB" dirty="0"/>
          </a:p>
        </p:txBody>
      </p:sp>
      <p:pic>
        <p:nvPicPr>
          <p:cNvPr id="4" name="Picture 3"/>
          <p:cNvPicPr>
            <a:picLocks noChangeAspect="1"/>
          </p:cNvPicPr>
          <p:nvPr/>
        </p:nvPicPr>
        <p:blipFill>
          <a:blip r:embed="rId2"/>
          <a:srcRect t="5405" b="2029"/>
          <a:stretch>
            <a:fillRect/>
          </a:stretch>
        </p:blipFill>
        <p:spPr bwMode="auto">
          <a:xfrm>
            <a:off x="128330" y="2058296"/>
            <a:ext cx="8924850" cy="4714908"/>
          </a:xfrm>
          <a:prstGeom prst="rect">
            <a:avLst/>
          </a:prstGeom>
          <a:noFill/>
          <a:ln w="9525">
            <a:noFill/>
            <a:miter lim="800000"/>
            <a:headEnd/>
            <a:tailEnd/>
          </a:ln>
        </p:spPr>
      </p:pic>
      <p:sp>
        <p:nvSpPr>
          <p:cNvPr id="5" name="TextBox 4"/>
          <p:cNvSpPr txBox="1"/>
          <p:nvPr/>
        </p:nvSpPr>
        <p:spPr>
          <a:xfrm>
            <a:off x="642910" y="928670"/>
            <a:ext cx="7643866" cy="1077218"/>
          </a:xfrm>
          <a:prstGeom prst="rect">
            <a:avLst/>
          </a:prstGeom>
          <a:noFill/>
        </p:spPr>
        <p:txBody>
          <a:bodyPr wrap="square" rtlCol="0">
            <a:spAutoFit/>
          </a:bodyPr>
          <a:lstStyle/>
          <a:p>
            <a:pPr algn="ctr"/>
            <a:r>
              <a:rPr lang="en-GB" sz="3200" dirty="0" smtClean="0"/>
              <a:t>Efficiency for two photons in storey </a:t>
            </a:r>
          </a:p>
          <a:p>
            <a:pPr algn="ctr"/>
            <a:r>
              <a:rPr lang="en-GB" sz="3200" dirty="0" smtClean="0">
                <a:sym typeface="Symbol"/>
              </a:rPr>
              <a:t>0.5&lt;cos&lt;1.0</a:t>
            </a:r>
            <a:endParaRPr lang="en-GB" sz="3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a:t>
            </a:r>
            <a:endParaRPr lang="en-GB" dirty="0"/>
          </a:p>
        </p:txBody>
      </p:sp>
      <p:graphicFrame>
        <p:nvGraphicFramePr>
          <p:cNvPr id="3" name="Table 2"/>
          <p:cNvGraphicFramePr>
            <a:graphicFrameLocks noGrp="1"/>
          </p:cNvGraphicFramePr>
          <p:nvPr/>
        </p:nvGraphicFramePr>
        <p:xfrm>
          <a:off x="285720" y="1571613"/>
          <a:ext cx="8501123" cy="3672325"/>
        </p:xfrm>
        <a:graphic>
          <a:graphicData uri="http://schemas.openxmlformats.org/drawingml/2006/table">
            <a:tbl>
              <a:tblPr>
                <a:tableStyleId>{284E427A-3D55-4303-BF80-6455036E1DE7}</a:tableStyleId>
              </a:tblPr>
              <a:tblGrid>
                <a:gridCol w="1821148"/>
                <a:gridCol w="100162"/>
                <a:gridCol w="2062451"/>
                <a:gridCol w="1129113"/>
                <a:gridCol w="1129113"/>
                <a:gridCol w="1129113"/>
                <a:gridCol w="1130023"/>
              </a:tblGrid>
              <a:tr h="268917">
                <a:tc gridSpan="2">
                  <a:txBody>
                    <a:bodyPr/>
                    <a:lstStyle/>
                    <a:p>
                      <a:pPr>
                        <a:lnSpc>
                          <a:spcPct val="115000"/>
                        </a:lnSpc>
                        <a:spcAft>
                          <a:spcPts val="0"/>
                        </a:spcAft>
                      </a:pPr>
                      <a:r>
                        <a:rPr lang="en-GB" sz="1600" dirty="0"/>
                        <a:t> </a:t>
                      </a:r>
                      <a:endParaRPr lang="fr-FR" sz="1600" dirty="0">
                        <a:latin typeface="Calibri"/>
                        <a:ea typeface="Calibri"/>
                        <a:cs typeface="Times New Roman"/>
                      </a:endParaRPr>
                    </a:p>
                  </a:txBody>
                  <a:tcPr marL="44450" marR="44450" marT="0" marB="0" anchor="b"/>
                </a:tc>
                <a:tc hMerge="1">
                  <a:txBody>
                    <a:bodyPr/>
                    <a:lstStyle/>
                    <a:p>
                      <a:endParaRPr lang="en-GB"/>
                    </a:p>
                  </a:txBody>
                  <a:tcPr/>
                </a:tc>
                <a:tc>
                  <a:txBody>
                    <a:bodyPr/>
                    <a:lstStyle/>
                    <a:p>
                      <a:pPr>
                        <a:lnSpc>
                          <a:spcPct val="115000"/>
                        </a:lnSpc>
                        <a:spcAft>
                          <a:spcPts val="0"/>
                        </a:spcAft>
                      </a:pPr>
                      <a:r>
                        <a:rPr lang="en-GB" sz="1600"/>
                        <a:t> </a:t>
                      </a:r>
                      <a:endParaRPr lang="fr-FR" sz="160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a:t>NuOne</a:t>
                      </a:r>
                      <a:endParaRPr lang="fr-FR" sz="160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a:t>NEMO</a:t>
                      </a:r>
                      <a:endParaRPr lang="fr-FR" sz="160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a:t>multiPMT</a:t>
                      </a:r>
                      <a:endParaRPr lang="fr-FR" sz="160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a:t>ANTARES</a:t>
                      </a:r>
                      <a:endParaRPr lang="fr-FR" sz="1600">
                        <a:latin typeface="Calibri"/>
                        <a:ea typeface="Calibri"/>
                        <a:cs typeface="Times New Roman"/>
                      </a:endParaRPr>
                    </a:p>
                  </a:txBody>
                  <a:tcPr marL="44450" marR="44450" marT="0" marB="0" anchor="b"/>
                </a:tc>
              </a:tr>
              <a:tr h="307333">
                <a:tc gridSpan="3">
                  <a:txBody>
                    <a:bodyPr/>
                    <a:lstStyle/>
                    <a:p>
                      <a:pPr>
                        <a:lnSpc>
                          <a:spcPct val="115000"/>
                        </a:lnSpc>
                        <a:spcAft>
                          <a:spcPts val="0"/>
                        </a:spcAft>
                      </a:pPr>
                      <a:r>
                        <a:rPr lang="en-GB" sz="1600"/>
                        <a:t>total effective photocathode area (m</a:t>
                      </a:r>
                      <a:r>
                        <a:rPr lang="en-GB" sz="1600" baseline="30000"/>
                        <a:t>2</a:t>
                      </a:r>
                      <a:r>
                        <a:rPr lang="en-GB" sz="1600"/>
                        <a:t>)</a:t>
                      </a:r>
                      <a:endParaRPr lang="fr-FR" sz="1600">
                        <a:latin typeface="Calibri"/>
                        <a:ea typeface="Calibri"/>
                        <a:cs typeface="Times New Roman"/>
                      </a:endParaRPr>
                    </a:p>
                  </a:txBody>
                  <a:tcPr marL="44450" marR="44450" marT="0" marB="0" anchor="b"/>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fr-FR" sz="1600" dirty="0" smtClean="0"/>
                        <a:t>0.067</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0.044</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0.057</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0.033</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Efficiency</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one photon</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0.68</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0.59</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0.53</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0.51</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 </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two photon</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0.45</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0.36</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0.30</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0.29</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 </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coincidence</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0.41</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0.31</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0.30</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0.24</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Efficiency relative</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one photon</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1.3</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1.2</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1.0</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to ANTARES</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two photon</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1.5</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1.2</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1.0</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 </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coincidence</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1.7</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1.3</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1.3</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1</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Efficiency per area</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one photon</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0.33</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0.44</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0.30</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0.51</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0,033 m</a:t>
                      </a:r>
                      <a:r>
                        <a:rPr lang="en-GB" sz="1600" baseline="30000"/>
                        <a:t>2</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two photon</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0.22</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0.27</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0.17</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0.29</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 </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a:t>coincidence</a:t>
                      </a:r>
                      <a:endParaRPr lang="fr-FR" sz="160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0.20</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0.23</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0.17</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0.24</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dirty="0"/>
                        <a:t>Efficiency ratio</a:t>
                      </a:r>
                      <a:endParaRPr lang="fr-FR" sz="1600" dirty="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dirty="0"/>
                        <a:t>two/one photon</a:t>
                      </a:r>
                      <a:endParaRPr lang="fr-FR" sz="1600" dirty="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0.66</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0.61</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0.58</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0.58</a:t>
                      </a:r>
                      <a:endParaRPr lang="fr-FR" sz="1600" dirty="0">
                        <a:latin typeface="Calibri"/>
                        <a:ea typeface="Calibri"/>
                        <a:cs typeface="Times New Roman"/>
                      </a:endParaRPr>
                    </a:p>
                  </a:txBody>
                  <a:tcPr marL="44450" marR="44450" marT="0" marB="0" anchor="b"/>
                </a:tc>
              </a:tr>
              <a:tr h="272332">
                <a:tc>
                  <a:txBody>
                    <a:bodyPr/>
                    <a:lstStyle/>
                    <a:p>
                      <a:pPr>
                        <a:lnSpc>
                          <a:spcPct val="115000"/>
                        </a:lnSpc>
                        <a:spcAft>
                          <a:spcPts val="0"/>
                        </a:spcAft>
                      </a:pPr>
                      <a:r>
                        <a:rPr lang="en-GB" sz="1600"/>
                        <a:t> </a:t>
                      </a:r>
                      <a:endParaRPr lang="fr-FR" sz="1600">
                        <a:latin typeface="Calibri"/>
                        <a:ea typeface="Calibri"/>
                        <a:cs typeface="Times New Roman"/>
                      </a:endParaRPr>
                    </a:p>
                  </a:txBody>
                  <a:tcPr marL="44450" marR="44450" marT="0" marB="0" anchor="b"/>
                </a:tc>
                <a:tc gridSpan="2">
                  <a:txBody>
                    <a:bodyPr/>
                    <a:lstStyle/>
                    <a:p>
                      <a:pPr>
                        <a:lnSpc>
                          <a:spcPct val="115000"/>
                        </a:lnSpc>
                        <a:spcAft>
                          <a:spcPts val="0"/>
                        </a:spcAft>
                      </a:pPr>
                      <a:r>
                        <a:rPr lang="en-GB" sz="1600" dirty="0"/>
                        <a:t>coincidence/two photon</a:t>
                      </a:r>
                      <a:endParaRPr lang="fr-FR" sz="1600" dirty="0">
                        <a:latin typeface="Calibri"/>
                        <a:ea typeface="Calibri"/>
                        <a:cs typeface="Times New Roman"/>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fr-FR" sz="1600" dirty="0" smtClean="0"/>
                        <a:t>0.92</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0.84</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0.98</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smtClean="0"/>
                        <a:t>0.81</a:t>
                      </a:r>
                      <a:endParaRPr lang="fr-FR" sz="1600" dirty="0">
                        <a:latin typeface="Calibri"/>
                        <a:ea typeface="Calibri"/>
                        <a:cs typeface="Times New Roman"/>
                      </a:endParaRPr>
                    </a:p>
                  </a:txBody>
                  <a:tcPr marL="44450" marR="44450" marT="0" marB="0" anchor="b"/>
                </a:tc>
              </a:tr>
            </a:tbl>
          </a:graphicData>
        </a:graphic>
      </p:graphicFrame>
      <p:sp>
        <p:nvSpPr>
          <p:cNvPr id="4" name="TextBox 3"/>
          <p:cNvSpPr txBox="1"/>
          <p:nvPr/>
        </p:nvSpPr>
        <p:spPr>
          <a:xfrm>
            <a:off x="1214414" y="5572140"/>
            <a:ext cx="6061788" cy="523220"/>
          </a:xfrm>
          <a:prstGeom prst="rect">
            <a:avLst/>
          </a:prstGeom>
          <a:noFill/>
        </p:spPr>
        <p:txBody>
          <a:bodyPr wrap="none" rtlCol="0">
            <a:spAutoFit/>
          </a:bodyPr>
          <a:lstStyle/>
          <a:p>
            <a:r>
              <a:rPr lang="en-GB" sz="2800" dirty="0" smtClean="0"/>
              <a:t>Efficiency / m</a:t>
            </a:r>
            <a:r>
              <a:rPr lang="en-GB" sz="2800" baseline="30000" dirty="0" smtClean="0"/>
              <a:t>2</a:t>
            </a:r>
            <a:r>
              <a:rPr lang="en-GB" sz="2800" dirty="0" smtClean="0"/>
              <a:t>    NuOne/ANTARES= 0.83 </a:t>
            </a:r>
            <a:endParaRPr lang="en-GB" sz="2800" dirty="0"/>
          </a:p>
        </p:txBody>
      </p:sp>
      <p:sp>
        <p:nvSpPr>
          <p:cNvPr id="5" name="Rectangle 4"/>
          <p:cNvSpPr/>
          <p:nvPr/>
        </p:nvSpPr>
        <p:spPr bwMode="auto">
          <a:xfrm>
            <a:off x="257824" y="3000372"/>
            <a:ext cx="8572560" cy="85725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256692" y="3857628"/>
            <a:ext cx="8572560" cy="85725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271206" y="4705360"/>
            <a:ext cx="8572560" cy="58102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6633593" y="6500834"/>
            <a:ext cx="2439001" cy="369332"/>
          </a:xfrm>
          <a:prstGeom prst="rect">
            <a:avLst/>
          </a:prstGeom>
          <a:noFill/>
        </p:spPr>
        <p:txBody>
          <a:bodyPr wrap="none" rtlCol="0">
            <a:spAutoFit/>
          </a:bodyPr>
          <a:lstStyle/>
          <a:p>
            <a:r>
              <a:rPr lang="en-GB" dirty="0" smtClean="0"/>
              <a:t>Statistical errors &lt; 0.003</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xit" presetSubtype="0" fill="hold" grpId="0" nodeType="with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10" presetClass="exit" presetSubtype="0" fill="hold" grpId="0" nodeType="withEffect">
                                  <p:stCondLst>
                                    <p:cond delay="0"/>
                                  </p:stCondLst>
                                  <p:childTnLst>
                                    <p:animEffect transition="out" filter="fade">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 </a:t>
            </a:r>
            <a:r>
              <a:rPr lang="en-GB" dirty="0" smtClean="0"/>
              <a:t>Model of Stéphan Beurthey</a:t>
            </a:r>
            <a:endParaRPr lang="en-GB" dirty="0"/>
          </a:p>
        </p:txBody>
      </p:sp>
      <p:graphicFrame>
        <p:nvGraphicFramePr>
          <p:cNvPr id="3" name="Table 2"/>
          <p:cNvGraphicFramePr>
            <a:graphicFrameLocks noGrp="1"/>
          </p:cNvGraphicFramePr>
          <p:nvPr/>
        </p:nvGraphicFramePr>
        <p:xfrm>
          <a:off x="857224" y="2328879"/>
          <a:ext cx="7286676" cy="3457575"/>
        </p:xfrm>
        <a:graphic>
          <a:graphicData uri="http://schemas.openxmlformats.org/drawingml/2006/table">
            <a:tbl>
              <a:tblPr>
                <a:tableStyleId>{775DCB02-9BB8-47FD-8907-85C794F793BA}</a:tableStyleId>
              </a:tblPr>
              <a:tblGrid>
                <a:gridCol w="3031681"/>
                <a:gridCol w="1418332"/>
                <a:gridCol w="1585416"/>
                <a:gridCol w="1251247"/>
              </a:tblGrid>
              <a:tr h="267888">
                <a:tc>
                  <a:txBody>
                    <a:bodyPr/>
                    <a:lstStyle/>
                    <a:p>
                      <a:pPr algn="l" fontAlgn="b"/>
                      <a:r>
                        <a:rPr lang="fr-FR" sz="2000" u="none" strike="noStrike" dirty="0" err="1"/>
                        <a:t>Number</a:t>
                      </a:r>
                      <a:r>
                        <a:rPr lang="fr-FR" sz="2000" u="none" strike="noStrike" dirty="0"/>
                        <a:t> of PM</a:t>
                      </a:r>
                      <a:endParaRPr lang="fr-FR" sz="2000" b="0" i="0" u="none" strike="noStrike" dirty="0">
                        <a:latin typeface="Arial"/>
                      </a:endParaRPr>
                    </a:p>
                  </a:txBody>
                  <a:tcPr marL="9525" marR="9525" marT="9525" marB="0" anchor="b"/>
                </a:tc>
                <a:tc>
                  <a:txBody>
                    <a:bodyPr/>
                    <a:lstStyle/>
                    <a:p>
                      <a:pPr algn="r" fontAlgn="b"/>
                      <a:r>
                        <a:rPr lang="fr-FR" sz="2000" u="none" strike="noStrike"/>
                        <a:t>3</a:t>
                      </a:r>
                      <a:endParaRPr lang="fr-FR" sz="2000" b="0" i="0" u="none" strike="noStrike">
                        <a:latin typeface="Arial"/>
                      </a:endParaRPr>
                    </a:p>
                  </a:txBody>
                  <a:tcPr marL="9525" marR="9525" marT="9525" marB="0" anchor="b"/>
                </a:tc>
                <a:tc>
                  <a:txBody>
                    <a:bodyPr/>
                    <a:lstStyle/>
                    <a:p>
                      <a:pPr algn="r" fontAlgn="b"/>
                      <a:r>
                        <a:rPr lang="fr-FR" sz="2000" u="none" strike="noStrike" dirty="0" smtClean="0"/>
                        <a:t>6</a:t>
                      </a:r>
                      <a:endParaRPr lang="fr-FR" sz="2000" b="0" i="0" u="none" strike="noStrike" dirty="0">
                        <a:latin typeface="Arial"/>
                      </a:endParaRPr>
                    </a:p>
                  </a:txBody>
                  <a:tcPr marL="9525" marR="9525" marT="9525" marB="0" anchor="b"/>
                </a:tc>
                <a:tc>
                  <a:txBody>
                    <a:bodyPr/>
                    <a:lstStyle/>
                    <a:p>
                      <a:pPr algn="l" fontAlgn="b"/>
                      <a:endParaRPr lang="fr-FR" sz="2000" b="0" i="0" u="none" strike="noStrike">
                        <a:latin typeface="Arial"/>
                      </a:endParaRPr>
                    </a:p>
                  </a:txBody>
                  <a:tcPr marL="9525" marR="9525" marT="9525" marB="0" anchor="b"/>
                </a:tc>
              </a:tr>
              <a:tr h="267888">
                <a:tc>
                  <a:txBody>
                    <a:bodyPr/>
                    <a:lstStyle/>
                    <a:p>
                      <a:pPr algn="l" fontAlgn="b"/>
                      <a:r>
                        <a:rPr lang="fr-FR" sz="2000" u="none" strike="noStrike"/>
                        <a:t>Floor size(m)</a:t>
                      </a:r>
                      <a:endParaRPr lang="fr-FR" sz="2000" b="0" i="0" u="none" strike="noStrike">
                        <a:latin typeface="Arial"/>
                      </a:endParaRPr>
                    </a:p>
                  </a:txBody>
                  <a:tcPr marL="9525" marR="9525" marT="9525" marB="0" anchor="b"/>
                </a:tc>
                <a:tc>
                  <a:txBody>
                    <a:bodyPr/>
                    <a:lstStyle/>
                    <a:p>
                      <a:pPr algn="r" fontAlgn="b"/>
                      <a:r>
                        <a:rPr lang="fr-FR" sz="2000" u="none" strike="noStrike"/>
                        <a:t>2,5</a:t>
                      </a:r>
                      <a:endParaRPr lang="fr-FR" sz="2000" b="0" i="0" u="none" strike="noStrike">
                        <a:latin typeface="Arial"/>
                      </a:endParaRPr>
                    </a:p>
                  </a:txBody>
                  <a:tcPr marL="9525" marR="9525" marT="9525" marB="0" anchor="b"/>
                </a:tc>
                <a:tc>
                  <a:txBody>
                    <a:bodyPr/>
                    <a:lstStyle/>
                    <a:p>
                      <a:pPr algn="r" fontAlgn="b"/>
                      <a:r>
                        <a:rPr lang="fr-FR" sz="2000" u="none" strike="noStrike" dirty="0" smtClean="0"/>
                        <a:t>2,5</a:t>
                      </a:r>
                      <a:endParaRPr lang="fr-FR" sz="2000" b="0" i="0" u="none" strike="noStrike" dirty="0">
                        <a:latin typeface="Arial"/>
                      </a:endParaRPr>
                    </a:p>
                  </a:txBody>
                  <a:tcPr marL="9525" marR="9525" marT="9525" marB="0" anchor="b"/>
                </a:tc>
                <a:tc>
                  <a:txBody>
                    <a:bodyPr/>
                    <a:lstStyle/>
                    <a:p>
                      <a:pPr algn="l" fontAlgn="b"/>
                      <a:r>
                        <a:rPr lang="fr-FR" sz="2000" u="none" strike="noStrike" dirty="0" smtClean="0"/>
                        <a:t> m</a:t>
                      </a:r>
                      <a:endParaRPr lang="fr-FR" sz="2000" b="0" i="0" u="none" strike="noStrike" dirty="0">
                        <a:latin typeface="Arial"/>
                      </a:endParaRPr>
                    </a:p>
                  </a:txBody>
                  <a:tcPr marL="9525" marR="9525" marT="9525" marB="0" anchor="b"/>
                </a:tc>
              </a:tr>
              <a:tr h="267888">
                <a:tc>
                  <a:txBody>
                    <a:bodyPr/>
                    <a:lstStyle/>
                    <a:p>
                      <a:pPr algn="l" fontAlgn="b"/>
                      <a:r>
                        <a:rPr lang="fr-FR" sz="2000" u="none" strike="noStrike"/>
                        <a:t>Number of container</a:t>
                      </a:r>
                      <a:endParaRPr lang="fr-FR" sz="2000" b="0" i="0" u="none" strike="noStrike">
                        <a:latin typeface="Arial"/>
                      </a:endParaRPr>
                    </a:p>
                  </a:txBody>
                  <a:tcPr marL="9525" marR="9525" marT="9525" marB="0" anchor="b"/>
                </a:tc>
                <a:tc>
                  <a:txBody>
                    <a:bodyPr/>
                    <a:lstStyle/>
                    <a:p>
                      <a:pPr algn="r" fontAlgn="b"/>
                      <a:r>
                        <a:rPr lang="fr-FR" sz="2000" u="none" strike="noStrike"/>
                        <a:t>0</a:t>
                      </a:r>
                      <a:endParaRPr lang="fr-FR" sz="2000" b="0" i="0" u="none" strike="noStrike">
                        <a:latin typeface="Arial"/>
                      </a:endParaRPr>
                    </a:p>
                  </a:txBody>
                  <a:tcPr marL="9525" marR="9525" marT="9525" marB="0" anchor="b"/>
                </a:tc>
                <a:tc>
                  <a:txBody>
                    <a:bodyPr/>
                    <a:lstStyle/>
                    <a:p>
                      <a:pPr algn="r" fontAlgn="b"/>
                      <a:r>
                        <a:rPr lang="fr-FR" sz="2000" u="none" strike="noStrike" dirty="0" smtClean="0"/>
                        <a:t>0</a:t>
                      </a:r>
                      <a:endParaRPr lang="fr-FR" sz="2000" b="0" i="0" u="none" strike="noStrike" dirty="0">
                        <a:latin typeface="Arial"/>
                      </a:endParaRPr>
                    </a:p>
                  </a:txBody>
                  <a:tcPr marL="9525" marR="9525" marT="9525" marB="0" anchor="b"/>
                </a:tc>
                <a:tc>
                  <a:txBody>
                    <a:bodyPr/>
                    <a:lstStyle/>
                    <a:p>
                      <a:pPr algn="l" fontAlgn="b"/>
                      <a:endParaRPr lang="fr-FR" sz="2000" b="0" i="0" u="none" strike="noStrike" dirty="0">
                        <a:latin typeface="Arial"/>
                      </a:endParaRPr>
                    </a:p>
                  </a:txBody>
                  <a:tcPr marL="9525" marR="9525" marT="9525" marB="0" anchor="b"/>
                </a:tc>
              </a:tr>
              <a:tr h="267888">
                <a:tc>
                  <a:txBody>
                    <a:bodyPr/>
                    <a:lstStyle/>
                    <a:p>
                      <a:pPr algn="l" fontAlgn="b"/>
                      <a:r>
                        <a:rPr lang="fr-FR" sz="2000" u="none" strike="noStrike"/>
                        <a:t>Electric connection</a:t>
                      </a:r>
                      <a:endParaRPr lang="fr-FR" sz="2000" b="0" i="0" u="none" strike="noStrike">
                        <a:latin typeface="Arial"/>
                      </a:endParaRPr>
                    </a:p>
                  </a:txBody>
                  <a:tcPr marL="9525" marR="9525" marT="9525" marB="0" anchor="b"/>
                </a:tc>
                <a:tc>
                  <a:txBody>
                    <a:bodyPr/>
                    <a:lstStyle/>
                    <a:p>
                      <a:pPr algn="r" fontAlgn="b"/>
                      <a:r>
                        <a:rPr lang="fr-FR" sz="2000" u="none" strike="noStrike" dirty="0" smtClean="0"/>
                        <a:t>3</a:t>
                      </a:r>
                      <a:endParaRPr lang="fr-FR" sz="2000" b="0" i="0" u="none" strike="noStrike" dirty="0">
                        <a:latin typeface="Arial"/>
                      </a:endParaRPr>
                    </a:p>
                  </a:txBody>
                  <a:tcPr marL="9525" marR="9525" marT="9525" marB="0" anchor="b"/>
                </a:tc>
                <a:tc>
                  <a:txBody>
                    <a:bodyPr/>
                    <a:lstStyle/>
                    <a:p>
                      <a:pPr algn="r" fontAlgn="b"/>
                      <a:r>
                        <a:rPr lang="fr-FR" sz="2000" u="none" strike="noStrike" dirty="0" smtClean="0"/>
                        <a:t>6</a:t>
                      </a:r>
                      <a:endParaRPr lang="fr-FR" sz="2000" b="0" i="0" u="none" strike="noStrike" dirty="0">
                        <a:latin typeface="Arial"/>
                      </a:endParaRPr>
                    </a:p>
                  </a:txBody>
                  <a:tcPr marL="9525" marR="9525" marT="9525" marB="0" anchor="b"/>
                </a:tc>
                <a:tc>
                  <a:txBody>
                    <a:bodyPr/>
                    <a:lstStyle/>
                    <a:p>
                      <a:pPr algn="l" fontAlgn="b"/>
                      <a:endParaRPr lang="fr-FR" sz="2000" b="0" i="0" u="none" strike="noStrike" dirty="0">
                        <a:latin typeface="Arial"/>
                      </a:endParaRPr>
                    </a:p>
                  </a:txBody>
                  <a:tcPr marL="9525" marR="9525" marT="9525" marB="0" anchor="b"/>
                </a:tc>
              </a:tr>
              <a:tr h="267888">
                <a:tc>
                  <a:txBody>
                    <a:bodyPr/>
                    <a:lstStyle/>
                    <a:p>
                      <a:pPr algn="l" fontAlgn="b"/>
                      <a:r>
                        <a:rPr lang="fr-FR" sz="2000" u="none" strike="noStrike" dirty="0" err="1"/>
                        <a:t>Number</a:t>
                      </a:r>
                      <a:r>
                        <a:rPr lang="fr-FR" sz="2000" u="none" strike="noStrike" dirty="0"/>
                        <a:t> of </a:t>
                      </a:r>
                      <a:r>
                        <a:rPr lang="fr-FR" sz="2000" u="none" strike="noStrike" dirty="0" err="1"/>
                        <a:t>floor</a:t>
                      </a:r>
                      <a:endParaRPr lang="fr-FR" sz="2000" b="0" i="0" u="none" strike="noStrike" dirty="0">
                        <a:latin typeface="Arial"/>
                      </a:endParaRPr>
                    </a:p>
                  </a:txBody>
                  <a:tcPr marL="9525" marR="9525" marT="9525" marB="0" anchor="b"/>
                </a:tc>
                <a:tc>
                  <a:txBody>
                    <a:bodyPr/>
                    <a:lstStyle/>
                    <a:p>
                      <a:pPr algn="r" fontAlgn="b"/>
                      <a:r>
                        <a:rPr lang="fr-FR" sz="2000" u="none" strike="noStrike"/>
                        <a:t>40</a:t>
                      </a:r>
                      <a:endParaRPr lang="fr-FR" sz="2000" b="0" i="0" u="none" strike="noStrike">
                        <a:latin typeface="Arial"/>
                      </a:endParaRPr>
                    </a:p>
                  </a:txBody>
                  <a:tcPr marL="9525" marR="9525" marT="9525" marB="0" anchor="b"/>
                </a:tc>
                <a:tc>
                  <a:txBody>
                    <a:bodyPr/>
                    <a:lstStyle/>
                    <a:p>
                      <a:pPr algn="r" fontAlgn="b"/>
                      <a:r>
                        <a:rPr lang="fr-FR" sz="2000" u="none" strike="noStrike" dirty="0" smtClean="0"/>
                        <a:t>20</a:t>
                      </a:r>
                      <a:endParaRPr lang="fr-FR" sz="2000" b="0" i="0" u="none" strike="noStrike" dirty="0">
                        <a:latin typeface="Arial"/>
                      </a:endParaRPr>
                    </a:p>
                  </a:txBody>
                  <a:tcPr marL="9525" marR="9525" marT="9525" marB="0" anchor="b"/>
                </a:tc>
                <a:tc>
                  <a:txBody>
                    <a:bodyPr/>
                    <a:lstStyle/>
                    <a:p>
                      <a:pPr algn="l" fontAlgn="b"/>
                      <a:endParaRPr lang="fr-FR" sz="2000" b="0" i="0" u="none" strike="noStrike" dirty="0">
                        <a:latin typeface="Arial"/>
                      </a:endParaRPr>
                    </a:p>
                  </a:txBody>
                  <a:tcPr marL="9525" marR="9525" marT="9525" marB="0" anchor="b"/>
                </a:tc>
              </a:tr>
              <a:tr h="267888">
                <a:tc>
                  <a:txBody>
                    <a:bodyPr/>
                    <a:lstStyle/>
                    <a:p>
                      <a:pPr algn="l" fontAlgn="b"/>
                      <a:r>
                        <a:rPr lang="fr-FR" sz="2000" u="none" strike="noStrike"/>
                        <a:t>Distance between floor (m)</a:t>
                      </a:r>
                      <a:endParaRPr lang="fr-FR" sz="2000" b="0" i="0" u="none" strike="noStrike">
                        <a:latin typeface="Arial"/>
                      </a:endParaRPr>
                    </a:p>
                  </a:txBody>
                  <a:tcPr marL="9525" marR="9525" marT="9525" marB="0" anchor="b"/>
                </a:tc>
                <a:tc>
                  <a:txBody>
                    <a:bodyPr/>
                    <a:lstStyle/>
                    <a:p>
                      <a:pPr algn="r" fontAlgn="b"/>
                      <a:r>
                        <a:rPr lang="fr-FR" sz="2000" u="none" strike="noStrike"/>
                        <a:t>15</a:t>
                      </a:r>
                      <a:endParaRPr lang="fr-FR" sz="2000" b="0" i="0" u="none" strike="noStrike">
                        <a:latin typeface="Arial"/>
                      </a:endParaRPr>
                    </a:p>
                  </a:txBody>
                  <a:tcPr marL="9525" marR="9525" marT="9525" marB="0" anchor="b"/>
                </a:tc>
                <a:tc>
                  <a:txBody>
                    <a:bodyPr/>
                    <a:lstStyle/>
                    <a:p>
                      <a:pPr algn="r" fontAlgn="b"/>
                      <a:r>
                        <a:rPr lang="fr-FR" sz="2000" u="none" strike="noStrike" dirty="0" smtClean="0"/>
                        <a:t>30</a:t>
                      </a:r>
                      <a:endParaRPr lang="fr-FR" sz="2000" b="0" i="0" u="none" strike="noStrike" dirty="0">
                        <a:latin typeface="Arial"/>
                      </a:endParaRPr>
                    </a:p>
                  </a:txBody>
                  <a:tcPr marL="9525" marR="9525" marT="9525" marB="0" anchor="b"/>
                </a:tc>
                <a:tc>
                  <a:txBody>
                    <a:bodyPr/>
                    <a:lstStyle/>
                    <a:p>
                      <a:pPr algn="l" fontAlgn="b"/>
                      <a:r>
                        <a:rPr lang="fr-FR" sz="2000" u="none" strike="noStrike" dirty="0" smtClean="0"/>
                        <a:t> m</a:t>
                      </a:r>
                      <a:endParaRPr lang="fr-FR" sz="2000" b="0" i="0" u="none" strike="noStrike" dirty="0">
                        <a:latin typeface="Arial"/>
                      </a:endParaRPr>
                    </a:p>
                  </a:txBody>
                  <a:tcPr marL="9525" marR="9525" marT="9525" marB="0" anchor="b"/>
                </a:tc>
              </a:tr>
              <a:tr h="267888">
                <a:tc>
                  <a:txBody>
                    <a:bodyPr/>
                    <a:lstStyle/>
                    <a:p>
                      <a:pPr algn="l" fontAlgn="b"/>
                      <a:r>
                        <a:rPr lang="fr-FR" sz="2000" u="none" strike="noStrike"/>
                        <a:t>Number data cable</a:t>
                      </a:r>
                      <a:endParaRPr lang="fr-FR" sz="2000" b="0" i="0" u="none" strike="noStrike">
                        <a:latin typeface="Arial"/>
                      </a:endParaRPr>
                    </a:p>
                  </a:txBody>
                  <a:tcPr marL="9525" marR="9525" marT="9525" marB="0" anchor="b"/>
                </a:tc>
                <a:tc>
                  <a:txBody>
                    <a:bodyPr/>
                    <a:lstStyle/>
                    <a:p>
                      <a:pPr algn="r" fontAlgn="b"/>
                      <a:r>
                        <a:rPr lang="fr-FR" sz="2000" u="none" strike="noStrike"/>
                        <a:t>1</a:t>
                      </a:r>
                      <a:endParaRPr lang="fr-FR" sz="2000" b="0" i="0" u="none" strike="noStrike">
                        <a:latin typeface="Arial"/>
                      </a:endParaRPr>
                    </a:p>
                  </a:txBody>
                  <a:tcPr marL="9525" marR="9525" marT="9525" marB="0" anchor="b"/>
                </a:tc>
                <a:tc>
                  <a:txBody>
                    <a:bodyPr/>
                    <a:lstStyle/>
                    <a:p>
                      <a:pPr algn="r" fontAlgn="b"/>
                      <a:r>
                        <a:rPr lang="fr-FR" sz="2000" u="none" strike="noStrike" dirty="0" smtClean="0"/>
                        <a:t>1</a:t>
                      </a:r>
                      <a:endParaRPr lang="fr-FR" sz="2000" b="0" i="0" u="none" strike="noStrike" dirty="0">
                        <a:latin typeface="Arial"/>
                      </a:endParaRPr>
                    </a:p>
                  </a:txBody>
                  <a:tcPr marL="9525" marR="9525" marT="9525" marB="0" anchor="b"/>
                </a:tc>
                <a:tc>
                  <a:txBody>
                    <a:bodyPr/>
                    <a:lstStyle/>
                    <a:p>
                      <a:pPr algn="l" fontAlgn="b"/>
                      <a:endParaRPr lang="fr-FR" sz="2000" b="0" i="0" u="none" strike="noStrike" dirty="0">
                        <a:latin typeface="Arial"/>
                      </a:endParaRPr>
                    </a:p>
                  </a:txBody>
                  <a:tcPr marL="9525" marR="9525" marT="9525" marB="0" anchor="b"/>
                </a:tc>
              </a:tr>
              <a:tr h="267888">
                <a:tc>
                  <a:txBody>
                    <a:bodyPr/>
                    <a:lstStyle/>
                    <a:p>
                      <a:pPr algn="l" fontAlgn="b"/>
                      <a:r>
                        <a:rPr lang="fr-FR" sz="2000" u="none" strike="noStrike"/>
                        <a:t>Number mechanical cable</a:t>
                      </a:r>
                      <a:endParaRPr lang="fr-FR" sz="2000" b="0" i="0" u="none" strike="noStrike">
                        <a:latin typeface="Arial"/>
                      </a:endParaRPr>
                    </a:p>
                  </a:txBody>
                  <a:tcPr marL="9525" marR="9525" marT="9525" marB="0" anchor="b"/>
                </a:tc>
                <a:tc>
                  <a:txBody>
                    <a:bodyPr/>
                    <a:lstStyle/>
                    <a:p>
                      <a:pPr algn="r" fontAlgn="b"/>
                      <a:r>
                        <a:rPr lang="fr-FR" sz="2000" u="none" strike="noStrike"/>
                        <a:t>1</a:t>
                      </a:r>
                      <a:endParaRPr lang="fr-FR" sz="2000" b="0" i="0" u="none" strike="noStrike">
                        <a:latin typeface="Arial"/>
                      </a:endParaRPr>
                    </a:p>
                  </a:txBody>
                  <a:tcPr marL="9525" marR="9525" marT="9525" marB="0" anchor="b"/>
                </a:tc>
                <a:tc>
                  <a:txBody>
                    <a:bodyPr/>
                    <a:lstStyle/>
                    <a:p>
                      <a:pPr algn="r" fontAlgn="b"/>
                      <a:r>
                        <a:rPr lang="fr-FR" sz="2000" u="none" strike="noStrike" dirty="0" smtClean="0"/>
                        <a:t>1</a:t>
                      </a:r>
                      <a:endParaRPr lang="fr-FR" sz="2000" b="0" i="0" u="none" strike="noStrike" dirty="0">
                        <a:latin typeface="Arial"/>
                      </a:endParaRPr>
                    </a:p>
                  </a:txBody>
                  <a:tcPr marL="9525" marR="9525" marT="9525" marB="0" anchor="b"/>
                </a:tc>
                <a:tc>
                  <a:txBody>
                    <a:bodyPr/>
                    <a:lstStyle/>
                    <a:p>
                      <a:pPr algn="l" fontAlgn="b"/>
                      <a:endParaRPr lang="fr-FR" sz="2000" b="0" i="0" u="none" strike="noStrike" dirty="0">
                        <a:latin typeface="Arial"/>
                      </a:endParaRPr>
                    </a:p>
                  </a:txBody>
                  <a:tcPr marL="9525" marR="9525" marT="9525" marB="0" anchor="b"/>
                </a:tc>
              </a:tr>
              <a:tr h="267888">
                <a:tc>
                  <a:txBody>
                    <a:bodyPr/>
                    <a:lstStyle/>
                    <a:p>
                      <a:pPr algn="l" fontAlgn="b"/>
                      <a:r>
                        <a:rPr lang="fr-FR" sz="2000" u="none" strike="noStrike" dirty="0" err="1"/>
                        <a:t>Number</a:t>
                      </a:r>
                      <a:r>
                        <a:rPr lang="fr-FR" sz="2000" u="none" strike="noStrike" dirty="0"/>
                        <a:t> of </a:t>
                      </a:r>
                      <a:r>
                        <a:rPr lang="fr-FR" sz="2000" u="none" strike="noStrike" dirty="0" err="1"/>
                        <a:t>wet</a:t>
                      </a:r>
                      <a:r>
                        <a:rPr lang="fr-FR" sz="2000" u="none" strike="noStrike" dirty="0"/>
                        <a:t> </a:t>
                      </a:r>
                      <a:r>
                        <a:rPr lang="fr-FR" sz="2000" u="none" strike="noStrike" dirty="0" err="1"/>
                        <a:t>connector</a:t>
                      </a:r>
                      <a:endParaRPr lang="fr-FR" sz="2000" b="0" i="0" u="none" strike="noStrike" dirty="0">
                        <a:latin typeface="Arial"/>
                      </a:endParaRPr>
                    </a:p>
                  </a:txBody>
                  <a:tcPr marL="9525" marR="9525" marT="9525" marB="0" anchor="b"/>
                </a:tc>
                <a:tc>
                  <a:txBody>
                    <a:bodyPr/>
                    <a:lstStyle/>
                    <a:p>
                      <a:pPr algn="r" fontAlgn="b"/>
                      <a:r>
                        <a:rPr lang="fr-FR" sz="2000" u="none" strike="noStrike"/>
                        <a:t>1</a:t>
                      </a:r>
                      <a:endParaRPr lang="fr-FR" sz="2000" b="0" i="0" u="none" strike="noStrike">
                        <a:latin typeface="Arial"/>
                      </a:endParaRPr>
                    </a:p>
                  </a:txBody>
                  <a:tcPr marL="9525" marR="9525" marT="9525" marB="0" anchor="b"/>
                </a:tc>
                <a:tc>
                  <a:txBody>
                    <a:bodyPr/>
                    <a:lstStyle/>
                    <a:p>
                      <a:pPr algn="r" fontAlgn="b"/>
                      <a:r>
                        <a:rPr lang="fr-FR" sz="2000" u="none" strike="noStrike" dirty="0" smtClean="0"/>
                        <a:t>1</a:t>
                      </a:r>
                      <a:endParaRPr lang="fr-FR" sz="2000" b="0" i="0" u="none" strike="noStrike" dirty="0">
                        <a:latin typeface="Arial"/>
                      </a:endParaRPr>
                    </a:p>
                  </a:txBody>
                  <a:tcPr marL="9525" marR="9525" marT="9525" marB="0" anchor="b"/>
                </a:tc>
                <a:tc>
                  <a:txBody>
                    <a:bodyPr/>
                    <a:lstStyle/>
                    <a:p>
                      <a:pPr algn="l" fontAlgn="b"/>
                      <a:endParaRPr lang="fr-FR" sz="2000" b="0" i="0" u="none" strike="noStrike" dirty="0">
                        <a:latin typeface="Arial"/>
                      </a:endParaRPr>
                    </a:p>
                  </a:txBody>
                  <a:tcPr marL="9525" marR="9525" marT="9525" marB="0" anchor="b"/>
                </a:tc>
              </a:tr>
              <a:tr h="267888">
                <a:tc>
                  <a:txBody>
                    <a:bodyPr/>
                    <a:lstStyle/>
                    <a:p>
                      <a:pPr algn="l" fontAlgn="b"/>
                      <a:r>
                        <a:rPr lang="fr-FR" sz="2000" u="none" strike="noStrike"/>
                        <a:t>IL length (m)</a:t>
                      </a:r>
                      <a:endParaRPr lang="fr-FR" sz="2000" b="0" i="0" u="none" strike="noStrike">
                        <a:latin typeface="Arial"/>
                      </a:endParaRPr>
                    </a:p>
                  </a:txBody>
                  <a:tcPr marL="9525" marR="9525" marT="9525" marB="0" anchor="b"/>
                </a:tc>
                <a:tc>
                  <a:txBody>
                    <a:bodyPr/>
                    <a:lstStyle/>
                    <a:p>
                      <a:pPr algn="r" fontAlgn="b"/>
                      <a:r>
                        <a:rPr lang="fr-FR" sz="2000" u="none" strike="noStrike"/>
                        <a:t>300</a:t>
                      </a:r>
                      <a:endParaRPr lang="fr-FR" sz="2000" b="0" i="0" u="none" strike="noStrike">
                        <a:latin typeface="Arial"/>
                      </a:endParaRPr>
                    </a:p>
                  </a:txBody>
                  <a:tcPr marL="9525" marR="9525" marT="9525" marB="0" anchor="b"/>
                </a:tc>
                <a:tc>
                  <a:txBody>
                    <a:bodyPr/>
                    <a:lstStyle/>
                    <a:p>
                      <a:pPr algn="r" fontAlgn="b"/>
                      <a:r>
                        <a:rPr lang="fr-FR" sz="2000" u="none" strike="noStrike" dirty="0" smtClean="0"/>
                        <a:t>300</a:t>
                      </a:r>
                      <a:endParaRPr lang="fr-FR" sz="2000" b="0" i="0" u="none" strike="noStrike" dirty="0">
                        <a:latin typeface="Arial"/>
                      </a:endParaRPr>
                    </a:p>
                  </a:txBody>
                  <a:tcPr marL="9525" marR="9525" marT="9525" marB="0" anchor="b"/>
                </a:tc>
                <a:tc>
                  <a:txBody>
                    <a:bodyPr/>
                    <a:lstStyle/>
                    <a:p>
                      <a:pPr algn="l" fontAlgn="b"/>
                      <a:r>
                        <a:rPr lang="fr-FR" sz="2000" u="none" strike="noStrike" dirty="0" smtClean="0"/>
                        <a:t> m</a:t>
                      </a:r>
                      <a:endParaRPr lang="fr-FR" sz="2000" b="0" i="0" u="none" strike="noStrike" dirty="0">
                        <a:latin typeface="Arial"/>
                      </a:endParaRPr>
                    </a:p>
                  </a:txBody>
                  <a:tcPr marL="9525" marR="9525" marT="9525" marB="0" anchor="b"/>
                </a:tc>
              </a:tr>
              <a:tr h="248640">
                <a:tc>
                  <a:txBody>
                    <a:bodyPr/>
                    <a:lstStyle/>
                    <a:p>
                      <a:pPr algn="l" fontAlgn="b"/>
                      <a:r>
                        <a:rPr lang="fr-FR" sz="2000" b="1" u="none" strike="noStrike" dirty="0" smtClean="0"/>
                        <a:t>Total </a:t>
                      </a:r>
                      <a:r>
                        <a:rPr lang="fr-FR" sz="2000" b="1" u="none" strike="noStrike" dirty="0" err="1" smtClean="0"/>
                        <a:t>cost</a:t>
                      </a:r>
                      <a:endParaRPr lang="fr-FR" sz="2000" b="1" i="0" u="none" strike="noStrike" dirty="0">
                        <a:latin typeface="Arial"/>
                      </a:endParaRPr>
                    </a:p>
                  </a:txBody>
                  <a:tcPr marL="9525" marR="9525" marT="9525" marB="0" anchor="b"/>
                </a:tc>
                <a:tc>
                  <a:txBody>
                    <a:bodyPr/>
                    <a:lstStyle/>
                    <a:p>
                      <a:pPr algn="r" fontAlgn="b"/>
                      <a:r>
                        <a:rPr lang="fr-FR" sz="2000" b="1" u="none" strike="noStrike" dirty="0" smtClean="0"/>
                        <a:t>1026394</a:t>
                      </a:r>
                      <a:endParaRPr lang="fr-FR" sz="2000" b="1" i="0" u="none" strike="noStrike" dirty="0">
                        <a:latin typeface="Arial"/>
                      </a:endParaRPr>
                    </a:p>
                  </a:txBody>
                  <a:tcPr marL="9525" marR="9525" marT="9525" marB="0" anchor="b"/>
                </a:tc>
                <a:tc>
                  <a:txBody>
                    <a:bodyPr/>
                    <a:lstStyle/>
                    <a:p>
                      <a:pPr algn="r" fontAlgn="b"/>
                      <a:r>
                        <a:rPr lang="fr-FR" sz="2000" b="1" u="none" strike="noStrike" dirty="0"/>
                        <a:t>786394</a:t>
                      </a:r>
                      <a:endParaRPr lang="fr-FR" sz="2000" b="1" i="0" u="none" strike="noStrike" dirty="0">
                        <a:solidFill>
                          <a:srgbClr val="FF3333"/>
                        </a:solidFill>
                        <a:latin typeface="Arial Black"/>
                      </a:endParaRPr>
                    </a:p>
                  </a:txBody>
                  <a:tcPr marL="9525" marR="9525" marT="9525" marB="0" anchor="b"/>
                </a:tc>
                <a:tc>
                  <a:txBody>
                    <a:bodyPr/>
                    <a:lstStyle/>
                    <a:p>
                      <a:pPr algn="l" fontAlgn="b"/>
                      <a:r>
                        <a:rPr lang="fr-FR" sz="2000" u="none" strike="noStrike" baseline="0" dirty="0" smtClean="0"/>
                        <a:t>  </a:t>
                      </a:r>
                      <a:r>
                        <a:rPr lang="fr-FR" sz="2000" b="1" u="none" strike="noStrike" dirty="0" smtClean="0"/>
                        <a:t>€</a:t>
                      </a:r>
                      <a:r>
                        <a:rPr lang="fr-FR" sz="2000" b="1" u="none" strike="noStrike" dirty="0"/>
                        <a:t>/line</a:t>
                      </a:r>
                      <a:endParaRPr lang="fr-FR" sz="2000" b="1" i="0" u="none" strike="noStrike" dirty="0">
                        <a:solidFill>
                          <a:srgbClr val="FF3333"/>
                        </a:solidFill>
                        <a:latin typeface="Arial Black"/>
                      </a:endParaRPr>
                    </a:p>
                  </a:txBody>
                  <a:tcPr marL="9525" marR="9525" marT="9525" marB="0" anchor="b"/>
                </a:tc>
              </a:tr>
            </a:tbl>
          </a:graphicData>
        </a:graphic>
      </p:graphicFrame>
      <p:sp>
        <p:nvSpPr>
          <p:cNvPr id="9" name="TextBox 8"/>
          <p:cNvSpPr txBox="1"/>
          <p:nvPr/>
        </p:nvSpPr>
        <p:spPr>
          <a:xfrm>
            <a:off x="1357290" y="6072206"/>
            <a:ext cx="6580904" cy="523220"/>
          </a:xfrm>
          <a:prstGeom prst="rect">
            <a:avLst/>
          </a:prstGeom>
          <a:noFill/>
        </p:spPr>
        <p:txBody>
          <a:bodyPr wrap="none" rtlCol="0">
            <a:spAutoFit/>
          </a:bodyPr>
          <a:lstStyle/>
          <a:p>
            <a:r>
              <a:rPr lang="en-GB" sz="2800" dirty="0" smtClean="0"/>
              <a:t>Indicative cost 20 Storeys/40 Storeys </a:t>
            </a:r>
            <a:r>
              <a:rPr lang="en-GB" sz="2800" dirty="0" smtClean="0"/>
              <a:t>= </a:t>
            </a:r>
            <a:r>
              <a:rPr lang="en-GB" sz="2800" dirty="0" smtClean="0"/>
              <a:t>0.77 </a:t>
            </a:r>
            <a:endParaRPr lang="en-GB" sz="2800" dirty="0"/>
          </a:p>
        </p:txBody>
      </p:sp>
      <p:sp>
        <p:nvSpPr>
          <p:cNvPr id="5" name="TextBox 4"/>
          <p:cNvSpPr txBox="1"/>
          <p:nvPr/>
        </p:nvSpPr>
        <p:spPr>
          <a:xfrm>
            <a:off x="605282" y="1142984"/>
            <a:ext cx="7967246" cy="954107"/>
          </a:xfrm>
          <a:prstGeom prst="rect">
            <a:avLst/>
          </a:prstGeom>
          <a:noFill/>
        </p:spPr>
        <p:txBody>
          <a:bodyPr wrap="none" rtlCol="0">
            <a:spAutoFit/>
          </a:bodyPr>
          <a:lstStyle/>
          <a:p>
            <a:r>
              <a:rPr lang="en-GB" sz="2800" dirty="0" smtClean="0"/>
              <a:t>How does detection unit with 40 storeys each 3 OM </a:t>
            </a:r>
          </a:p>
          <a:p>
            <a:r>
              <a:rPr lang="en-GB" sz="2800" dirty="0" smtClean="0"/>
              <a:t> </a:t>
            </a:r>
            <a:r>
              <a:rPr lang="en-GB" sz="2800" dirty="0" smtClean="0"/>
              <a:t>                           compare with 20 storeys each 6 OM ?</a:t>
            </a:r>
            <a:endParaRPr lang="en-GB" sz="2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r>
              <a:rPr lang="en-GB" dirty="0" smtClean="0"/>
              <a:t> </a:t>
            </a:r>
            <a:r>
              <a:rPr lang="en-GB" dirty="0" smtClean="0"/>
              <a:t>s</a:t>
            </a:r>
            <a:r>
              <a:rPr lang="en-GB" dirty="0" smtClean="0"/>
              <a:t>o </a:t>
            </a:r>
            <a:r>
              <a:rPr lang="en-GB" dirty="0"/>
              <a:t>f</a:t>
            </a:r>
            <a:r>
              <a:rPr lang="en-GB" dirty="0" smtClean="0"/>
              <a:t>ar</a:t>
            </a:r>
            <a:endParaRPr lang="en-GB" dirty="0"/>
          </a:p>
        </p:txBody>
      </p:sp>
      <p:sp>
        <p:nvSpPr>
          <p:cNvPr id="3" name="TextBox 2"/>
          <p:cNvSpPr txBox="1"/>
          <p:nvPr/>
        </p:nvSpPr>
        <p:spPr>
          <a:xfrm>
            <a:off x="428596" y="1142984"/>
            <a:ext cx="8263096" cy="4401205"/>
          </a:xfrm>
          <a:prstGeom prst="rect">
            <a:avLst/>
          </a:prstGeom>
          <a:noFill/>
        </p:spPr>
        <p:txBody>
          <a:bodyPr wrap="none" rtlCol="0">
            <a:spAutoFit/>
          </a:bodyPr>
          <a:lstStyle/>
          <a:p>
            <a:pPr>
              <a:buFont typeface="Arial" pitchFamily="34" charset="0"/>
              <a:buChar char="•"/>
            </a:pPr>
            <a:r>
              <a:rPr lang="en-GB" sz="2800" dirty="0" smtClean="0"/>
              <a:t> All configuration symmetric in azimuth</a:t>
            </a:r>
          </a:p>
          <a:p>
            <a:pPr>
              <a:buFont typeface="Arial" pitchFamily="34" charset="0"/>
              <a:buChar char="•"/>
            </a:pPr>
            <a:endParaRPr lang="en-GB" sz="2800" dirty="0" smtClean="0"/>
          </a:p>
          <a:p>
            <a:pPr>
              <a:buFont typeface="Arial" pitchFamily="34" charset="0"/>
              <a:buChar char="•"/>
            </a:pPr>
            <a:r>
              <a:rPr lang="en-GB" sz="2800" dirty="0" smtClean="0"/>
              <a:t> Coincidences ≈ two photons for NuOne</a:t>
            </a:r>
          </a:p>
          <a:p>
            <a:pPr>
              <a:buFont typeface="Arial" pitchFamily="34" charset="0"/>
              <a:buChar char="•"/>
            </a:pPr>
            <a:endParaRPr lang="en-GB" sz="2800" dirty="0" smtClean="0"/>
          </a:p>
          <a:p>
            <a:pPr>
              <a:buFont typeface="Arial" pitchFamily="34" charset="0"/>
              <a:buChar char="•"/>
            </a:pPr>
            <a:r>
              <a:rPr lang="en-GB" sz="2800" dirty="0" smtClean="0"/>
              <a:t> Configurations similar per effective area</a:t>
            </a:r>
          </a:p>
          <a:p>
            <a:pPr>
              <a:buFont typeface="Arial" pitchFamily="34" charset="0"/>
              <a:buChar char="•"/>
            </a:pPr>
            <a:endParaRPr lang="en-GB" sz="2800" dirty="0" smtClean="0"/>
          </a:p>
          <a:p>
            <a:pPr>
              <a:buFont typeface="Arial" pitchFamily="34" charset="0"/>
              <a:buChar char="•"/>
            </a:pPr>
            <a:r>
              <a:rPr lang="en-GB" sz="2800" dirty="0" smtClean="0"/>
              <a:t> Only complete cost estimations can objectively decide</a:t>
            </a:r>
          </a:p>
          <a:p>
            <a:pPr>
              <a:buFont typeface="Arial" pitchFamily="34" charset="0"/>
              <a:buChar char="•"/>
            </a:pPr>
            <a:endParaRPr lang="en-GB" sz="2800" dirty="0" smtClean="0"/>
          </a:p>
          <a:p>
            <a:pPr>
              <a:buFont typeface="Arial" pitchFamily="34" charset="0"/>
              <a:buChar char="•"/>
            </a:pPr>
            <a:r>
              <a:rPr lang="en-GB" sz="2800" dirty="0" smtClean="0"/>
              <a:t> Full simulations needed, </a:t>
            </a:r>
          </a:p>
          <a:p>
            <a:r>
              <a:rPr lang="en-GB" sz="2800" dirty="0" smtClean="0"/>
              <a:t>         but simplified can reduce parameter space</a:t>
            </a:r>
            <a:endParaRPr lang="en-GB"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78301"/>
            <a:ext cx="7043208" cy="921807"/>
          </a:xfrm>
        </p:spPr>
        <p:txBody>
          <a:bodyPr/>
          <a:lstStyle/>
          <a:p>
            <a:r>
              <a:rPr lang="en-GB" dirty="0" smtClean="0"/>
              <a:t>Motivations for study</a:t>
            </a:r>
            <a:endParaRPr lang="en-GB" dirty="0"/>
          </a:p>
        </p:txBody>
      </p:sp>
      <p:sp>
        <p:nvSpPr>
          <p:cNvPr id="3" name="Subtitle 2"/>
          <p:cNvSpPr>
            <a:spLocks noGrp="1"/>
          </p:cNvSpPr>
          <p:nvPr>
            <p:ph type="subTitle" idx="1"/>
          </p:nvPr>
        </p:nvSpPr>
        <p:spPr>
          <a:xfrm>
            <a:off x="285720" y="2428868"/>
            <a:ext cx="8572560" cy="461665"/>
          </a:xfrm>
        </p:spPr>
        <p:txBody>
          <a:bodyPr/>
          <a:lstStyle/>
          <a:p>
            <a:pPr>
              <a:buFont typeface="Arial" pitchFamily="34" charset="0"/>
              <a:buChar char="•"/>
            </a:pPr>
            <a:r>
              <a:rPr lang="en-GB" dirty="0" smtClean="0"/>
              <a:t> Optimise “NuOne” configuration</a:t>
            </a:r>
          </a:p>
          <a:p>
            <a:r>
              <a:rPr lang="en-GB" dirty="0" smtClean="0"/>
              <a:t>                                         </a:t>
            </a:r>
            <a:r>
              <a:rPr lang="en-GB" sz="2800" dirty="0" smtClean="0"/>
              <a:t>- in particular OM orientation</a:t>
            </a:r>
            <a:endParaRPr lang="en-GB" dirty="0" smtClean="0"/>
          </a:p>
          <a:p>
            <a:pPr>
              <a:buFont typeface="Arial" pitchFamily="34" charset="0"/>
              <a:buChar char="•"/>
            </a:pPr>
            <a:endParaRPr lang="en-GB" sz="1400" dirty="0" smtClean="0"/>
          </a:p>
          <a:p>
            <a:pPr>
              <a:buFont typeface="Arial" pitchFamily="34" charset="0"/>
              <a:buChar char="•"/>
            </a:pPr>
            <a:endParaRPr lang="en-GB" sz="1400" dirty="0" smtClean="0"/>
          </a:p>
          <a:p>
            <a:pPr>
              <a:buFont typeface="Arial" pitchFamily="34" charset="0"/>
              <a:buChar char="•"/>
            </a:pPr>
            <a:endParaRPr lang="en-GB" sz="1400" dirty="0" smtClean="0"/>
          </a:p>
          <a:p>
            <a:pPr>
              <a:buFont typeface="Arial" pitchFamily="34" charset="0"/>
              <a:buChar char="•"/>
            </a:pPr>
            <a:r>
              <a:rPr lang="en-GB" dirty="0" smtClean="0"/>
              <a:t> Comparison of different layouts</a:t>
            </a:r>
          </a:p>
          <a:p>
            <a:pPr>
              <a:buFont typeface="Arial" pitchFamily="34" charset="0"/>
              <a:buChar char="•"/>
            </a:pPr>
            <a:endParaRPr lang="en-GB" sz="1100" dirty="0" smtClean="0"/>
          </a:p>
          <a:p>
            <a:endParaRPr lang="en-GB" dirty="0" smtClean="0"/>
          </a:p>
          <a:p>
            <a:pPr>
              <a:buFont typeface="Arial" pitchFamily="34" charset="0"/>
              <a:buChar char="•"/>
            </a:pPr>
            <a:endParaRPr lang="en-GB"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smtClean="0"/>
              <a:t>Storey Configurations Simulated</a:t>
            </a:r>
            <a:endParaRPr lang="en-GB"/>
          </a:p>
        </p:txBody>
      </p:sp>
      <p:grpSp>
        <p:nvGrpSpPr>
          <p:cNvPr id="37" name="Group 36"/>
          <p:cNvGrpSpPr/>
          <p:nvPr/>
        </p:nvGrpSpPr>
        <p:grpSpPr>
          <a:xfrm>
            <a:off x="6143636" y="4143380"/>
            <a:ext cx="2650498" cy="2247615"/>
            <a:chOff x="2079878" y="571480"/>
            <a:chExt cx="5214058" cy="4747945"/>
          </a:xfrm>
        </p:grpSpPr>
        <p:grpSp>
          <p:nvGrpSpPr>
            <p:cNvPr id="38" name="Group 9"/>
            <p:cNvGrpSpPr/>
            <p:nvPr/>
          </p:nvGrpSpPr>
          <p:grpSpPr>
            <a:xfrm>
              <a:off x="2079878" y="571480"/>
              <a:ext cx="5214058" cy="4524375"/>
              <a:chOff x="2079878" y="571480"/>
              <a:chExt cx="5214058" cy="4524375"/>
            </a:xfrm>
          </p:grpSpPr>
          <p:pic>
            <p:nvPicPr>
              <p:cNvPr id="40" name="Picture 39" descr="multipmt.bmp"/>
              <p:cNvPicPr>
                <a:picLocks noChangeAspect="1"/>
              </p:cNvPicPr>
              <p:nvPr/>
            </p:nvPicPr>
            <p:blipFill>
              <a:blip r:embed="rId3">
                <a:clrChange>
                  <a:clrFrom>
                    <a:srgbClr val="FFFFFF"/>
                  </a:clrFrom>
                  <a:clrTo>
                    <a:srgbClr val="FFFFFF">
                      <a:alpha val="0"/>
                    </a:srgbClr>
                  </a:clrTo>
                </a:clrChange>
              </a:blip>
              <a:stretch>
                <a:fillRect/>
              </a:stretch>
            </p:blipFill>
            <p:spPr>
              <a:xfrm>
                <a:off x="2079878" y="571480"/>
                <a:ext cx="5200648" cy="4524375"/>
              </a:xfrm>
              <a:prstGeom prst="rect">
                <a:avLst/>
              </a:prstGeom>
            </p:spPr>
          </p:pic>
          <p:cxnSp>
            <p:nvCxnSpPr>
              <p:cNvPr id="41" name="Straight Arrow Connector 40"/>
              <p:cNvCxnSpPr/>
              <p:nvPr/>
            </p:nvCxnSpPr>
            <p:spPr>
              <a:xfrm rot="5400000">
                <a:off x="5108579" y="2607463"/>
                <a:ext cx="2786082"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572264" y="2357430"/>
                <a:ext cx="721672" cy="400110"/>
              </a:xfrm>
              <a:prstGeom prst="rect">
                <a:avLst/>
              </a:prstGeom>
              <a:noFill/>
            </p:spPr>
            <p:txBody>
              <a:bodyPr wrap="none" rtlCol="0">
                <a:spAutoFit/>
              </a:bodyPr>
              <a:lstStyle/>
              <a:p>
                <a:r>
                  <a:rPr lang="en-GB" sz="2000" b="1" dirty="0" smtClean="0"/>
                  <a:t>0.4m</a:t>
                </a:r>
                <a:endParaRPr lang="en-GB" sz="2000" b="1" dirty="0"/>
              </a:p>
            </p:txBody>
          </p:sp>
        </p:grpSp>
        <p:sp>
          <p:nvSpPr>
            <p:cNvPr id="39" name="TextBox 38"/>
            <p:cNvSpPr txBox="1"/>
            <p:nvPr/>
          </p:nvSpPr>
          <p:spPr>
            <a:xfrm>
              <a:off x="3500430" y="4857760"/>
              <a:ext cx="1462260" cy="461665"/>
            </a:xfrm>
            <a:prstGeom prst="rect">
              <a:avLst/>
            </a:prstGeom>
            <a:noFill/>
          </p:spPr>
          <p:txBody>
            <a:bodyPr wrap="none" rtlCol="0">
              <a:spAutoFit/>
            </a:bodyPr>
            <a:lstStyle/>
            <a:p>
              <a:r>
                <a:rPr lang="en-GB" sz="2400" b="1" dirty="0" err="1" smtClean="0"/>
                <a:t>MultiPMT</a:t>
              </a:r>
              <a:endParaRPr lang="en-GB" sz="2400" b="1" dirty="0"/>
            </a:p>
          </p:txBody>
        </p:sp>
      </p:grpSp>
      <p:grpSp>
        <p:nvGrpSpPr>
          <p:cNvPr id="43" name="Group 42"/>
          <p:cNvGrpSpPr/>
          <p:nvPr/>
        </p:nvGrpSpPr>
        <p:grpSpPr>
          <a:xfrm>
            <a:off x="1428728" y="1171579"/>
            <a:ext cx="6072230" cy="2971801"/>
            <a:chOff x="1428728" y="1928802"/>
            <a:chExt cx="5581650" cy="2828925"/>
          </a:xfrm>
        </p:grpSpPr>
        <p:grpSp>
          <p:nvGrpSpPr>
            <p:cNvPr id="44" name="Group 8"/>
            <p:cNvGrpSpPr/>
            <p:nvPr/>
          </p:nvGrpSpPr>
          <p:grpSpPr>
            <a:xfrm>
              <a:off x="1428728" y="1928802"/>
              <a:ext cx="5581650" cy="2828925"/>
              <a:chOff x="1428728" y="1928802"/>
              <a:chExt cx="5581650" cy="2828925"/>
            </a:xfrm>
          </p:grpSpPr>
          <p:pic>
            <p:nvPicPr>
              <p:cNvPr id="46" name="Picture 45" descr="nuone.bmp"/>
              <p:cNvPicPr>
                <a:picLocks noChangeAspect="1"/>
              </p:cNvPicPr>
              <p:nvPr/>
            </p:nvPicPr>
            <p:blipFill>
              <a:blip r:embed="rId4">
                <a:clrChange>
                  <a:clrFrom>
                    <a:srgbClr val="FFFFFF"/>
                  </a:clrFrom>
                  <a:clrTo>
                    <a:srgbClr val="FFFFFF">
                      <a:alpha val="0"/>
                    </a:srgbClr>
                  </a:clrTo>
                </a:clrChange>
              </a:blip>
              <a:stretch>
                <a:fillRect/>
              </a:stretch>
            </p:blipFill>
            <p:spPr>
              <a:xfrm>
                <a:off x="1428728" y="1928802"/>
                <a:ext cx="5581650" cy="2828925"/>
              </a:xfrm>
              <a:prstGeom prst="rect">
                <a:avLst/>
              </a:prstGeom>
            </p:spPr>
          </p:pic>
          <p:cxnSp>
            <p:nvCxnSpPr>
              <p:cNvPr id="47" name="Straight Arrow Connector 46"/>
              <p:cNvCxnSpPr/>
              <p:nvPr/>
            </p:nvCxnSpPr>
            <p:spPr>
              <a:xfrm>
                <a:off x="2428860" y="1928802"/>
                <a:ext cx="4286280" cy="128588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00562" y="2143116"/>
                <a:ext cx="486030" cy="369332"/>
              </a:xfrm>
              <a:prstGeom prst="rect">
                <a:avLst/>
              </a:prstGeom>
              <a:noFill/>
            </p:spPr>
            <p:txBody>
              <a:bodyPr wrap="none" rtlCol="0">
                <a:spAutoFit/>
              </a:bodyPr>
              <a:lstStyle/>
              <a:p>
                <a:r>
                  <a:rPr lang="en-GB" b="1" dirty="0" smtClean="0"/>
                  <a:t>8m</a:t>
                </a:r>
                <a:endParaRPr lang="en-GB" b="1" dirty="0"/>
              </a:p>
            </p:txBody>
          </p:sp>
        </p:grpSp>
        <p:sp>
          <p:nvSpPr>
            <p:cNvPr id="45" name="TextBox 44"/>
            <p:cNvSpPr txBox="1"/>
            <p:nvPr/>
          </p:nvSpPr>
          <p:spPr>
            <a:xfrm>
              <a:off x="3333056" y="3968906"/>
              <a:ext cx="1267501" cy="556661"/>
            </a:xfrm>
            <a:prstGeom prst="rect">
              <a:avLst/>
            </a:prstGeom>
            <a:noFill/>
          </p:spPr>
          <p:txBody>
            <a:bodyPr wrap="none" rtlCol="0">
              <a:spAutoFit/>
            </a:bodyPr>
            <a:lstStyle/>
            <a:p>
              <a:r>
                <a:rPr lang="en-GB" sz="3200" b="1" dirty="0" err="1" smtClean="0"/>
                <a:t>NuOne</a:t>
              </a:r>
              <a:endParaRPr lang="en-GB" sz="3200" b="1" dirty="0"/>
            </a:p>
          </p:txBody>
        </p:sp>
      </p:grpSp>
      <p:grpSp>
        <p:nvGrpSpPr>
          <p:cNvPr id="49" name="Group 48"/>
          <p:cNvGrpSpPr/>
          <p:nvPr/>
        </p:nvGrpSpPr>
        <p:grpSpPr>
          <a:xfrm>
            <a:off x="2857488" y="4500570"/>
            <a:ext cx="3357586" cy="1410466"/>
            <a:chOff x="1714480" y="1928802"/>
            <a:chExt cx="5362593" cy="2410598"/>
          </a:xfrm>
        </p:grpSpPr>
        <p:grpSp>
          <p:nvGrpSpPr>
            <p:cNvPr id="50" name="Group 6"/>
            <p:cNvGrpSpPr/>
            <p:nvPr/>
          </p:nvGrpSpPr>
          <p:grpSpPr>
            <a:xfrm>
              <a:off x="1714480" y="1928802"/>
              <a:ext cx="5362593" cy="2410598"/>
              <a:chOff x="1714480" y="1928802"/>
              <a:chExt cx="5362593" cy="2410598"/>
            </a:xfrm>
          </p:grpSpPr>
          <p:pic>
            <p:nvPicPr>
              <p:cNvPr id="52" name="Picture 51" descr="nemo.bmp"/>
              <p:cNvPicPr>
                <a:picLocks noChangeAspect="1"/>
              </p:cNvPicPr>
              <p:nvPr/>
            </p:nvPicPr>
            <p:blipFill>
              <a:blip r:embed="rId5">
                <a:clrChange>
                  <a:clrFrom>
                    <a:srgbClr val="FFFFFF"/>
                  </a:clrFrom>
                  <a:clrTo>
                    <a:srgbClr val="FFFFFF">
                      <a:alpha val="0"/>
                    </a:srgbClr>
                  </a:clrTo>
                </a:clrChange>
              </a:blip>
              <a:stretch>
                <a:fillRect/>
              </a:stretch>
            </p:blipFill>
            <p:spPr>
              <a:xfrm>
                <a:off x="1714480" y="2143116"/>
                <a:ext cx="5362593" cy="2196284"/>
              </a:xfrm>
              <a:prstGeom prst="rect">
                <a:avLst/>
              </a:prstGeom>
            </p:spPr>
          </p:pic>
          <p:cxnSp>
            <p:nvCxnSpPr>
              <p:cNvPr id="53" name="Straight Arrow Connector 52"/>
              <p:cNvCxnSpPr/>
              <p:nvPr/>
            </p:nvCxnSpPr>
            <p:spPr>
              <a:xfrm>
                <a:off x="2428860" y="1928802"/>
                <a:ext cx="4286280" cy="128588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00563" y="2050895"/>
                <a:ext cx="606255" cy="369332"/>
              </a:xfrm>
              <a:prstGeom prst="rect">
                <a:avLst/>
              </a:prstGeom>
              <a:noFill/>
            </p:spPr>
            <p:txBody>
              <a:bodyPr wrap="none" rtlCol="0">
                <a:spAutoFit/>
              </a:bodyPr>
              <a:lstStyle/>
              <a:p>
                <a:r>
                  <a:rPr lang="en-GB" b="1" dirty="0" smtClean="0"/>
                  <a:t>12m</a:t>
                </a:r>
                <a:endParaRPr lang="en-GB" b="1" dirty="0"/>
              </a:p>
            </p:txBody>
          </p:sp>
        </p:grpSp>
        <p:sp>
          <p:nvSpPr>
            <p:cNvPr id="51" name="TextBox 50"/>
            <p:cNvSpPr txBox="1"/>
            <p:nvPr/>
          </p:nvSpPr>
          <p:spPr>
            <a:xfrm>
              <a:off x="3500430" y="3643314"/>
              <a:ext cx="1015021" cy="461665"/>
            </a:xfrm>
            <a:prstGeom prst="rect">
              <a:avLst/>
            </a:prstGeom>
            <a:noFill/>
          </p:spPr>
          <p:txBody>
            <a:bodyPr wrap="none" rtlCol="0">
              <a:spAutoFit/>
            </a:bodyPr>
            <a:lstStyle/>
            <a:p>
              <a:r>
                <a:rPr lang="en-GB" sz="2400" b="1" dirty="0" smtClean="0"/>
                <a:t>NEMO</a:t>
              </a:r>
              <a:endParaRPr lang="en-GB" sz="2400" b="1" dirty="0"/>
            </a:p>
          </p:txBody>
        </p:sp>
      </p:grpSp>
      <p:grpSp>
        <p:nvGrpSpPr>
          <p:cNvPr id="55" name="Group 54"/>
          <p:cNvGrpSpPr/>
          <p:nvPr/>
        </p:nvGrpSpPr>
        <p:grpSpPr>
          <a:xfrm>
            <a:off x="0" y="3743345"/>
            <a:ext cx="2538415" cy="2900365"/>
            <a:chOff x="2390775" y="1249519"/>
            <a:chExt cx="4362450" cy="4943475"/>
          </a:xfrm>
        </p:grpSpPr>
        <p:grpSp>
          <p:nvGrpSpPr>
            <p:cNvPr id="56" name="Group 10"/>
            <p:cNvGrpSpPr/>
            <p:nvPr/>
          </p:nvGrpSpPr>
          <p:grpSpPr>
            <a:xfrm>
              <a:off x="2390775" y="1249519"/>
              <a:ext cx="4362450" cy="4943475"/>
              <a:chOff x="2390775" y="1249519"/>
              <a:chExt cx="4362450" cy="4943475"/>
            </a:xfrm>
          </p:grpSpPr>
          <p:pic>
            <p:nvPicPr>
              <p:cNvPr id="58" name="Picture 57" descr="antares.bmp"/>
              <p:cNvPicPr>
                <a:picLocks noChangeAspect="1"/>
              </p:cNvPicPr>
              <p:nvPr/>
            </p:nvPicPr>
            <p:blipFill>
              <a:blip r:embed="rId6">
                <a:clrChange>
                  <a:clrFrom>
                    <a:srgbClr val="FFFFFF"/>
                  </a:clrFrom>
                  <a:clrTo>
                    <a:srgbClr val="FFFFFF">
                      <a:alpha val="0"/>
                    </a:srgbClr>
                  </a:clrTo>
                </a:clrChange>
              </a:blip>
              <a:stretch>
                <a:fillRect/>
              </a:stretch>
            </p:blipFill>
            <p:spPr>
              <a:xfrm>
                <a:off x="2390775" y="1249519"/>
                <a:ext cx="4362450" cy="4943475"/>
              </a:xfrm>
              <a:prstGeom prst="rect">
                <a:avLst/>
              </a:prstGeom>
            </p:spPr>
          </p:pic>
          <p:cxnSp>
            <p:nvCxnSpPr>
              <p:cNvPr id="59" name="Straight Arrow Connector 58"/>
              <p:cNvCxnSpPr/>
              <p:nvPr/>
            </p:nvCxnSpPr>
            <p:spPr>
              <a:xfrm rot="5400000" flipH="1" flipV="1">
                <a:off x="4857752" y="3429000"/>
                <a:ext cx="1285884" cy="85725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43570" y="3786190"/>
                <a:ext cx="1044148" cy="629501"/>
              </a:xfrm>
              <a:prstGeom prst="rect">
                <a:avLst/>
              </a:prstGeom>
              <a:noFill/>
            </p:spPr>
            <p:txBody>
              <a:bodyPr wrap="square" rtlCol="0">
                <a:spAutoFit/>
              </a:bodyPr>
              <a:lstStyle/>
              <a:p>
                <a:r>
                  <a:rPr lang="en-GB" b="1" dirty="0" smtClean="0"/>
                  <a:t>1m</a:t>
                </a:r>
                <a:endParaRPr lang="en-GB" b="1" dirty="0"/>
              </a:p>
            </p:txBody>
          </p:sp>
        </p:grpSp>
        <p:sp>
          <p:nvSpPr>
            <p:cNvPr id="57" name="TextBox 56"/>
            <p:cNvSpPr txBox="1"/>
            <p:nvPr/>
          </p:nvSpPr>
          <p:spPr>
            <a:xfrm>
              <a:off x="2390775" y="5097143"/>
              <a:ext cx="1353319" cy="461664"/>
            </a:xfrm>
            <a:prstGeom prst="rect">
              <a:avLst/>
            </a:prstGeom>
            <a:noFill/>
          </p:spPr>
          <p:txBody>
            <a:bodyPr wrap="none" rtlCol="0">
              <a:spAutoFit/>
            </a:bodyPr>
            <a:lstStyle/>
            <a:p>
              <a:r>
                <a:rPr lang="en-GB" sz="2400" b="1" dirty="0" smtClean="0"/>
                <a:t>ANTARES</a:t>
              </a:r>
              <a:endParaRPr lang="en-GB" sz="2400" b="1" dirty="0"/>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Storey parameters</a:t>
            </a:r>
            <a:endParaRPr lang="en-GB" dirty="0"/>
          </a:p>
        </p:txBody>
      </p:sp>
      <p:graphicFrame>
        <p:nvGraphicFramePr>
          <p:cNvPr id="4" name="Table 3"/>
          <p:cNvGraphicFramePr>
            <a:graphicFrameLocks noGrp="1"/>
          </p:cNvGraphicFramePr>
          <p:nvPr/>
        </p:nvGraphicFramePr>
        <p:xfrm>
          <a:off x="214282" y="1214422"/>
          <a:ext cx="8715404" cy="2928958"/>
        </p:xfrm>
        <a:graphic>
          <a:graphicData uri="http://schemas.openxmlformats.org/drawingml/2006/table">
            <a:tbl>
              <a:tblPr/>
              <a:tblGrid>
                <a:gridCol w="1509736"/>
                <a:gridCol w="847719"/>
                <a:gridCol w="1357321"/>
                <a:gridCol w="1071570"/>
                <a:gridCol w="1143008"/>
                <a:gridCol w="1520573"/>
                <a:gridCol w="1265477"/>
              </a:tblGrid>
              <a:tr h="727102">
                <a:tc>
                  <a:txBody>
                    <a:bodyPr/>
                    <a:lstStyle/>
                    <a:p>
                      <a:pPr algn="ctr">
                        <a:lnSpc>
                          <a:spcPct val="115000"/>
                        </a:lnSpc>
                        <a:spcAft>
                          <a:spcPts val="0"/>
                        </a:spcAft>
                      </a:pPr>
                      <a:r>
                        <a:rPr lang="fr-FR" sz="2000" b="1" dirty="0">
                          <a:solidFill>
                            <a:srgbClr val="000000"/>
                          </a:solidFill>
                          <a:latin typeface="Calibri"/>
                          <a:ea typeface="Times New Roman"/>
                          <a:cs typeface="Times New Roman"/>
                        </a:rPr>
                        <a:t>Detector </a:t>
                      </a:r>
                      <a:r>
                        <a:rPr lang="fr-FR" sz="2000" b="1" dirty="0" err="1">
                          <a:solidFill>
                            <a:srgbClr val="000000"/>
                          </a:solidFill>
                          <a:latin typeface="Calibri"/>
                          <a:ea typeface="Times New Roman"/>
                          <a:cs typeface="Times New Roman"/>
                        </a:rPr>
                        <a:t>name</a:t>
                      </a:r>
                      <a:endParaRPr lang="fr-FR" sz="28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US" sz="2000" b="1" dirty="0" smtClean="0">
                          <a:solidFill>
                            <a:srgbClr val="000000"/>
                          </a:solidFill>
                          <a:latin typeface="Calibri"/>
                          <a:ea typeface="Times New Roman"/>
                          <a:cs typeface="Times New Roman"/>
                        </a:rPr>
                        <a:t>PMT</a:t>
                      </a:r>
                    </a:p>
                    <a:p>
                      <a:pPr algn="ctr">
                        <a:lnSpc>
                          <a:spcPct val="115000"/>
                        </a:lnSpc>
                        <a:spcAft>
                          <a:spcPts val="0"/>
                        </a:spcAft>
                      </a:pPr>
                      <a:r>
                        <a:rPr lang="en-US" sz="2000" b="1" dirty="0" smtClean="0">
                          <a:solidFill>
                            <a:srgbClr val="000000"/>
                          </a:solidFill>
                          <a:latin typeface="Calibri"/>
                          <a:ea typeface="Times New Roman"/>
                          <a:cs typeface="Times New Roman"/>
                        </a:rPr>
                        <a:t>/</a:t>
                      </a:r>
                      <a:r>
                        <a:rPr lang="en-US" sz="2000" b="1" dirty="0">
                          <a:solidFill>
                            <a:srgbClr val="000000"/>
                          </a:solidFill>
                          <a:latin typeface="Calibri"/>
                          <a:ea typeface="Times New Roman"/>
                          <a:cs typeface="Times New Roman"/>
                        </a:rPr>
                        <a:t>storey</a:t>
                      </a:r>
                      <a:endParaRPr lang="fr-FR" sz="28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US" sz="2000" b="1">
                          <a:solidFill>
                            <a:srgbClr val="000000"/>
                          </a:solidFill>
                          <a:latin typeface="Calibri"/>
                          <a:ea typeface="Times New Roman"/>
                          <a:cs typeface="Times New Roman"/>
                        </a:rPr>
                        <a:t>PMT orientation</a:t>
                      </a:r>
                      <a:endParaRPr lang="fr-FR" sz="28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US" sz="2000" b="1" dirty="0">
                          <a:solidFill>
                            <a:srgbClr val="000000"/>
                          </a:solidFill>
                          <a:latin typeface="Calibri"/>
                          <a:ea typeface="Times New Roman"/>
                          <a:cs typeface="Times New Roman"/>
                        </a:rPr>
                        <a:t>PMT size</a:t>
                      </a:r>
                      <a:endParaRPr lang="fr-FR" sz="28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US" sz="2000" b="1">
                          <a:solidFill>
                            <a:srgbClr val="000000"/>
                          </a:solidFill>
                          <a:latin typeface="Calibri"/>
                          <a:ea typeface="Times New Roman"/>
                          <a:cs typeface="Times New Roman"/>
                        </a:rPr>
                        <a:t>Quantum efficiency</a:t>
                      </a:r>
                      <a:endParaRPr lang="fr-FR" sz="28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US" sz="2000" b="1">
                          <a:solidFill>
                            <a:srgbClr val="000000"/>
                          </a:solidFill>
                          <a:latin typeface="Calibri"/>
                          <a:ea typeface="Times New Roman"/>
                          <a:cs typeface="Times New Roman"/>
                        </a:rPr>
                        <a:t>OM transmission</a:t>
                      </a:r>
                      <a:endParaRPr lang="fr-FR" sz="28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US" sz="2000" b="1" dirty="0">
                          <a:solidFill>
                            <a:srgbClr val="000000"/>
                          </a:solidFill>
                          <a:latin typeface="Calibri"/>
                          <a:ea typeface="Times New Roman"/>
                          <a:cs typeface="Times New Roman"/>
                        </a:rPr>
                        <a:t>area per storey</a:t>
                      </a:r>
                      <a:endParaRPr lang="fr-FR" sz="28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50464">
                <a:tc>
                  <a:txBody>
                    <a:bodyPr/>
                    <a:lstStyle/>
                    <a:p>
                      <a:pPr algn="l">
                        <a:lnSpc>
                          <a:spcPct val="115000"/>
                        </a:lnSpc>
                        <a:spcAft>
                          <a:spcPts val="0"/>
                        </a:spcAft>
                      </a:pPr>
                      <a:r>
                        <a:rPr lang="en-US" sz="2400" b="1">
                          <a:solidFill>
                            <a:srgbClr val="000000"/>
                          </a:solidFill>
                          <a:latin typeface="Calibri"/>
                          <a:ea typeface="Times New Roman"/>
                          <a:cs typeface="Times New Roman"/>
                        </a:rPr>
                        <a:t>NuOne</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6</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ctr">
                        <a:lnSpc>
                          <a:spcPct val="115000"/>
                        </a:lnSpc>
                        <a:spcAft>
                          <a:spcPts val="0"/>
                        </a:spcAft>
                      </a:pPr>
                      <a:r>
                        <a:rPr lang="en-US" sz="2400" b="1">
                          <a:solidFill>
                            <a:srgbClr val="000000"/>
                          </a:solidFill>
                          <a:latin typeface="Calibri"/>
                          <a:ea typeface="Times New Roman"/>
                          <a:cs typeface="Times New Roman"/>
                        </a:rPr>
                        <a:t>60°</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8"</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35%</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0.98</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0.067 m</a:t>
                      </a:r>
                      <a:r>
                        <a:rPr lang="en-US" sz="2400" b="1" baseline="30000">
                          <a:solidFill>
                            <a:srgbClr val="000000"/>
                          </a:solidFill>
                          <a:latin typeface="Calibri"/>
                          <a:ea typeface="Times New Roman"/>
                          <a:cs typeface="Times New Roman"/>
                        </a:rPr>
                        <a:t>2</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r h="550464">
                <a:tc>
                  <a:txBody>
                    <a:bodyPr/>
                    <a:lstStyle/>
                    <a:p>
                      <a:pPr algn="l">
                        <a:lnSpc>
                          <a:spcPct val="115000"/>
                        </a:lnSpc>
                        <a:spcAft>
                          <a:spcPts val="0"/>
                        </a:spcAft>
                      </a:pPr>
                      <a:r>
                        <a:rPr lang="en-US" sz="2400" b="1">
                          <a:solidFill>
                            <a:srgbClr val="000000"/>
                          </a:solidFill>
                          <a:latin typeface="Calibri"/>
                          <a:ea typeface="Times New Roman"/>
                          <a:cs typeface="Times New Roman"/>
                        </a:rPr>
                        <a:t>NEMO</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4</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a:lnSpc>
                          <a:spcPct val="115000"/>
                        </a:lnSpc>
                        <a:spcAft>
                          <a:spcPts val="0"/>
                        </a:spcAft>
                      </a:pPr>
                      <a:r>
                        <a:rPr lang="en-US" sz="2400" b="1">
                          <a:solidFill>
                            <a:srgbClr val="000000"/>
                          </a:solidFill>
                          <a:latin typeface="Calibri"/>
                          <a:ea typeface="Times New Roman"/>
                          <a:cs typeface="Times New Roman"/>
                        </a:rPr>
                        <a:t>0°, 90°</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10"</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23%</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0.94</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0.044 m</a:t>
                      </a:r>
                      <a:r>
                        <a:rPr lang="en-US" sz="2400" b="1" baseline="30000">
                          <a:solidFill>
                            <a:srgbClr val="000000"/>
                          </a:solidFill>
                          <a:latin typeface="Calibri"/>
                          <a:ea typeface="Times New Roman"/>
                          <a:cs typeface="Times New Roman"/>
                        </a:rPr>
                        <a:t>2</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r>
              <a:tr h="550464">
                <a:tc>
                  <a:txBody>
                    <a:bodyPr/>
                    <a:lstStyle/>
                    <a:p>
                      <a:pPr algn="l">
                        <a:lnSpc>
                          <a:spcPct val="115000"/>
                        </a:lnSpc>
                        <a:spcAft>
                          <a:spcPts val="0"/>
                        </a:spcAft>
                      </a:pPr>
                      <a:r>
                        <a:rPr lang="en-US" sz="2400" b="1">
                          <a:solidFill>
                            <a:srgbClr val="000000"/>
                          </a:solidFill>
                          <a:latin typeface="Calibri"/>
                          <a:ea typeface="Times New Roman"/>
                          <a:cs typeface="Times New Roman"/>
                        </a:rPr>
                        <a:t>ANTARES</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3</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a:lnSpc>
                          <a:spcPct val="115000"/>
                        </a:lnSpc>
                        <a:spcAft>
                          <a:spcPts val="0"/>
                        </a:spcAft>
                      </a:pPr>
                      <a:r>
                        <a:rPr lang="en-US" sz="2400" b="1">
                          <a:solidFill>
                            <a:srgbClr val="000000"/>
                          </a:solidFill>
                          <a:latin typeface="Calibri"/>
                          <a:ea typeface="Times New Roman"/>
                          <a:cs typeface="Times New Roman"/>
                        </a:rPr>
                        <a:t>45°</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10"</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23%</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0.94</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0.033 m</a:t>
                      </a:r>
                      <a:r>
                        <a:rPr lang="en-US" sz="2400" b="1" baseline="30000">
                          <a:solidFill>
                            <a:srgbClr val="000000"/>
                          </a:solidFill>
                          <a:latin typeface="Calibri"/>
                          <a:ea typeface="Times New Roman"/>
                          <a:cs typeface="Times New Roman"/>
                        </a:rPr>
                        <a:t>2</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r>
              <a:tr h="550464">
                <a:tc>
                  <a:txBody>
                    <a:bodyPr/>
                    <a:lstStyle/>
                    <a:p>
                      <a:pPr algn="l">
                        <a:lnSpc>
                          <a:spcPct val="115000"/>
                        </a:lnSpc>
                        <a:spcAft>
                          <a:spcPts val="0"/>
                        </a:spcAft>
                      </a:pPr>
                      <a:r>
                        <a:rPr lang="en-US" sz="2400" b="1">
                          <a:solidFill>
                            <a:srgbClr val="000000"/>
                          </a:solidFill>
                          <a:latin typeface="Calibri"/>
                          <a:ea typeface="Times New Roman"/>
                          <a:cs typeface="Times New Roman"/>
                        </a:rPr>
                        <a:t>MultiPMT</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31</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n-US" sz="2400" b="1">
                          <a:solidFill>
                            <a:srgbClr val="000000"/>
                          </a:solidFill>
                          <a:latin typeface="Calibri"/>
                          <a:ea typeface="Times New Roman"/>
                          <a:cs typeface="Times New Roman"/>
                        </a:rPr>
                        <a:t>0°-124°</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3"</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42%</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US" sz="2400" b="1">
                          <a:solidFill>
                            <a:srgbClr val="000000"/>
                          </a:solidFill>
                          <a:latin typeface="Calibri"/>
                          <a:ea typeface="Times New Roman"/>
                          <a:cs typeface="Times New Roman"/>
                        </a:rPr>
                        <a:t>0.97</a:t>
                      </a:r>
                      <a:endParaRPr lang="fr-FR" sz="3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US" sz="2400" b="1" dirty="0">
                          <a:solidFill>
                            <a:srgbClr val="000000"/>
                          </a:solidFill>
                          <a:latin typeface="Calibri"/>
                          <a:ea typeface="Times New Roman"/>
                          <a:cs typeface="Times New Roman"/>
                        </a:rPr>
                        <a:t>0.057 m</a:t>
                      </a:r>
                      <a:r>
                        <a:rPr lang="en-US" sz="2400" b="1" baseline="30000" dirty="0">
                          <a:solidFill>
                            <a:srgbClr val="000000"/>
                          </a:solidFill>
                          <a:latin typeface="Calibri"/>
                          <a:ea typeface="Times New Roman"/>
                          <a:cs typeface="Times New Roman"/>
                        </a:rPr>
                        <a:t>2</a:t>
                      </a:r>
                      <a:endParaRPr lang="fr-FR" sz="3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pic>
        <p:nvPicPr>
          <p:cNvPr id="5" name="Picture 4" descr="omaccept.bmp"/>
          <p:cNvPicPr>
            <a:picLocks noChangeAspect="1"/>
          </p:cNvPicPr>
          <p:nvPr/>
        </p:nvPicPr>
        <p:blipFill>
          <a:blip r:embed="rId2"/>
          <a:stretch>
            <a:fillRect/>
          </a:stretch>
        </p:blipFill>
        <p:spPr>
          <a:xfrm>
            <a:off x="4000496" y="4286256"/>
            <a:ext cx="4924425" cy="2438400"/>
          </a:xfrm>
          <a:prstGeom prst="rect">
            <a:avLst/>
          </a:prstGeom>
        </p:spPr>
      </p:pic>
      <p:sp>
        <p:nvSpPr>
          <p:cNvPr id="7" name="TextBox 6"/>
          <p:cNvSpPr txBox="1"/>
          <p:nvPr/>
        </p:nvSpPr>
        <p:spPr>
          <a:xfrm>
            <a:off x="357158" y="4500570"/>
            <a:ext cx="3063852" cy="2246769"/>
          </a:xfrm>
          <a:prstGeom prst="rect">
            <a:avLst/>
          </a:prstGeom>
          <a:noFill/>
        </p:spPr>
        <p:txBody>
          <a:bodyPr wrap="none" rtlCol="0">
            <a:spAutoFit/>
          </a:bodyPr>
          <a:lstStyle/>
          <a:p>
            <a:r>
              <a:rPr lang="en-GB" sz="2000" dirty="0" smtClean="0"/>
              <a:t>Angular acceptance of OM</a:t>
            </a:r>
          </a:p>
          <a:p>
            <a:endParaRPr lang="en-GB" sz="2000" dirty="0" smtClean="0"/>
          </a:p>
          <a:p>
            <a:r>
              <a:rPr lang="en-GB" sz="2000" dirty="0" smtClean="0"/>
              <a:t>ANTARES</a:t>
            </a:r>
          </a:p>
          <a:p>
            <a:r>
              <a:rPr lang="en-GB" sz="2000" dirty="0" err="1" smtClean="0"/>
              <a:t>NuONE</a:t>
            </a:r>
            <a:endParaRPr lang="en-GB" sz="2000" dirty="0" smtClean="0"/>
          </a:p>
          <a:p>
            <a:r>
              <a:rPr lang="en-GB" sz="2000" dirty="0" smtClean="0"/>
              <a:t>NEMO </a:t>
            </a:r>
          </a:p>
          <a:p>
            <a:endParaRPr lang="en-GB" sz="2000" dirty="0" smtClean="0"/>
          </a:p>
          <a:p>
            <a:r>
              <a:rPr lang="en-GB" sz="2000" dirty="0" smtClean="0"/>
              <a:t>MultiPMT      J-P. Ernenwein</a:t>
            </a:r>
            <a:endParaRPr lang="en-GB" sz="2000" dirty="0"/>
          </a:p>
        </p:txBody>
      </p:sp>
      <p:sp>
        <p:nvSpPr>
          <p:cNvPr id="8" name="Right Brace 7"/>
          <p:cNvSpPr/>
          <p:nvPr/>
        </p:nvSpPr>
        <p:spPr>
          <a:xfrm>
            <a:off x="1714480" y="5214950"/>
            <a:ext cx="214314" cy="8572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2214546" y="5286388"/>
            <a:ext cx="1085105" cy="646331"/>
          </a:xfrm>
          <a:prstGeom prst="rect">
            <a:avLst/>
          </a:prstGeom>
          <a:noFill/>
        </p:spPr>
        <p:txBody>
          <a:bodyPr wrap="none" rtlCol="0">
            <a:spAutoFit/>
          </a:bodyPr>
          <a:lstStyle/>
          <a:p>
            <a:r>
              <a:rPr lang="en-GB" dirty="0" smtClean="0"/>
              <a:t>ANTARES</a:t>
            </a:r>
          </a:p>
          <a:p>
            <a:r>
              <a:rPr lang="en-GB" dirty="0" smtClean="0"/>
              <a:t>“</a:t>
            </a:r>
            <a:r>
              <a:rPr lang="en-GB" dirty="0" err="1" smtClean="0"/>
              <a:t>Genova</a:t>
            </a:r>
            <a:r>
              <a:rPr lang="en-GB" dirty="0" smtClean="0"/>
              <a:t>”</a:t>
            </a:r>
            <a:endParaRPr lang="en-GB"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 detection fields</a:t>
            </a:r>
            <a:endParaRPr lang="en-GB" dirty="0"/>
          </a:p>
        </p:txBody>
      </p:sp>
      <p:pic>
        <p:nvPicPr>
          <p:cNvPr id="4" name="Picture 3" descr="multipmt_light.bmp"/>
          <p:cNvPicPr>
            <a:picLocks noChangeAspect="1"/>
          </p:cNvPicPr>
          <p:nvPr/>
        </p:nvPicPr>
        <p:blipFill>
          <a:blip r:embed="rId2"/>
          <a:stretch>
            <a:fillRect/>
          </a:stretch>
        </p:blipFill>
        <p:spPr>
          <a:xfrm>
            <a:off x="500034" y="4349952"/>
            <a:ext cx="8286808" cy="2463273"/>
          </a:xfrm>
          <a:prstGeom prst="rect">
            <a:avLst/>
          </a:prstGeom>
        </p:spPr>
      </p:pic>
      <p:pic>
        <p:nvPicPr>
          <p:cNvPr id="5" name="Picture 4" descr="antares_light.bmp"/>
          <p:cNvPicPr>
            <a:picLocks noChangeAspect="1"/>
          </p:cNvPicPr>
          <p:nvPr/>
        </p:nvPicPr>
        <p:blipFill>
          <a:blip r:embed="rId3"/>
          <a:stretch>
            <a:fillRect/>
          </a:stretch>
        </p:blipFill>
        <p:spPr>
          <a:xfrm>
            <a:off x="500034" y="1285860"/>
            <a:ext cx="8143900" cy="2388877"/>
          </a:xfrm>
          <a:prstGeom prst="rect">
            <a:avLst/>
          </a:prstGeom>
        </p:spPr>
      </p:pic>
      <p:sp>
        <p:nvSpPr>
          <p:cNvPr id="6" name="TextBox 5"/>
          <p:cNvSpPr txBox="1"/>
          <p:nvPr/>
        </p:nvSpPr>
        <p:spPr>
          <a:xfrm>
            <a:off x="3988292" y="857232"/>
            <a:ext cx="1512402" cy="523220"/>
          </a:xfrm>
          <a:prstGeom prst="rect">
            <a:avLst/>
          </a:prstGeom>
          <a:noFill/>
        </p:spPr>
        <p:txBody>
          <a:bodyPr wrap="none" rtlCol="0">
            <a:spAutoFit/>
          </a:bodyPr>
          <a:lstStyle/>
          <a:p>
            <a:r>
              <a:rPr lang="en-GB" sz="2800" dirty="0" smtClean="0"/>
              <a:t>ANTARES</a:t>
            </a:r>
            <a:endParaRPr lang="en-GB" sz="2800" dirty="0"/>
          </a:p>
        </p:txBody>
      </p:sp>
      <p:sp>
        <p:nvSpPr>
          <p:cNvPr id="7" name="TextBox 6"/>
          <p:cNvSpPr txBox="1"/>
          <p:nvPr/>
        </p:nvSpPr>
        <p:spPr>
          <a:xfrm>
            <a:off x="4009789" y="3857628"/>
            <a:ext cx="1633781" cy="523220"/>
          </a:xfrm>
          <a:prstGeom prst="rect">
            <a:avLst/>
          </a:prstGeom>
          <a:noFill/>
        </p:spPr>
        <p:txBody>
          <a:bodyPr wrap="none" rtlCol="0">
            <a:spAutoFit/>
          </a:bodyPr>
          <a:lstStyle/>
          <a:p>
            <a:r>
              <a:rPr lang="en-GB" sz="2800" dirty="0" smtClean="0"/>
              <a:t>MultiPMT</a:t>
            </a:r>
            <a:endParaRPr lang="en-GB"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 detection fields</a:t>
            </a:r>
            <a:endParaRPr lang="en-GB" dirty="0"/>
          </a:p>
        </p:txBody>
      </p:sp>
      <p:pic>
        <p:nvPicPr>
          <p:cNvPr id="4" name="Picture 3" descr="nemo_light.bmp"/>
          <p:cNvPicPr>
            <a:picLocks noChangeAspect="1"/>
          </p:cNvPicPr>
          <p:nvPr/>
        </p:nvPicPr>
        <p:blipFill>
          <a:blip r:embed="rId2"/>
          <a:stretch>
            <a:fillRect/>
          </a:stretch>
        </p:blipFill>
        <p:spPr>
          <a:xfrm>
            <a:off x="285720" y="1285860"/>
            <a:ext cx="8501122" cy="2510731"/>
          </a:xfrm>
          <a:prstGeom prst="rect">
            <a:avLst/>
          </a:prstGeom>
        </p:spPr>
      </p:pic>
      <p:pic>
        <p:nvPicPr>
          <p:cNvPr id="5" name="Picture 4" descr="nuone_light.bmp"/>
          <p:cNvPicPr>
            <a:picLocks noChangeAspect="1"/>
          </p:cNvPicPr>
          <p:nvPr/>
        </p:nvPicPr>
        <p:blipFill>
          <a:blip r:embed="rId3"/>
          <a:stretch>
            <a:fillRect/>
          </a:stretch>
        </p:blipFill>
        <p:spPr>
          <a:xfrm>
            <a:off x="285720" y="4302064"/>
            <a:ext cx="8501090" cy="2484498"/>
          </a:xfrm>
          <a:prstGeom prst="rect">
            <a:avLst/>
          </a:prstGeom>
        </p:spPr>
      </p:pic>
      <p:sp>
        <p:nvSpPr>
          <p:cNvPr id="6" name="TextBox 5"/>
          <p:cNvSpPr txBox="1"/>
          <p:nvPr/>
        </p:nvSpPr>
        <p:spPr>
          <a:xfrm>
            <a:off x="4149530" y="834078"/>
            <a:ext cx="1136850" cy="523220"/>
          </a:xfrm>
          <a:prstGeom prst="rect">
            <a:avLst/>
          </a:prstGeom>
          <a:noFill/>
        </p:spPr>
        <p:txBody>
          <a:bodyPr wrap="none" rtlCol="0">
            <a:spAutoFit/>
          </a:bodyPr>
          <a:lstStyle/>
          <a:p>
            <a:r>
              <a:rPr lang="en-GB" sz="2800" dirty="0" smtClean="0"/>
              <a:t>NEMO</a:t>
            </a:r>
            <a:endParaRPr lang="en-GB" sz="2800" dirty="0"/>
          </a:p>
        </p:txBody>
      </p:sp>
      <p:sp>
        <p:nvSpPr>
          <p:cNvPr id="7" name="TextBox 6"/>
          <p:cNvSpPr txBox="1"/>
          <p:nvPr/>
        </p:nvSpPr>
        <p:spPr>
          <a:xfrm>
            <a:off x="4004354" y="3834474"/>
            <a:ext cx="1210588" cy="523220"/>
          </a:xfrm>
          <a:prstGeom prst="rect">
            <a:avLst/>
          </a:prstGeom>
          <a:noFill/>
        </p:spPr>
        <p:txBody>
          <a:bodyPr wrap="none" rtlCol="0">
            <a:spAutoFit/>
          </a:bodyPr>
          <a:lstStyle/>
          <a:p>
            <a:r>
              <a:rPr lang="en-GB" sz="2800" dirty="0" smtClean="0"/>
              <a:t>NuOne</a:t>
            </a:r>
            <a:endParaRPr lang="en-GB"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Biofouling /Sedimentation</a:t>
            </a:r>
            <a:endParaRPr lang="en-GB" dirty="0"/>
          </a:p>
        </p:txBody>
      </p:sp>
      <p:pic>
        <p:nvPicPr>
          <p:cNvPr id="4" name="Picture 3" descr="foul2.bmp"/>
          <p:cNvPicPr>
            <a:picLocks noChangeAspect="1"/>
          </p:cNvPicPr>
          <p:nvPr/>
        </p:nvPicPr>
        <p:blipFill>
          <a:blip r:embed="rId2"/>
          <a:stretch>
            <a:fillRect/>
          </a:stretch>
        </p:blipFill>
        <p:spPr>
          <a:xfrm>
            <a:off x="1285852" y="2924031"/>
            <a:ext cx="2836529" cy="2933861"/>
          </a:xfrm>
          <a:prstGeom prst="rect">
            <a:avLst/>
          </a:prstGeom>
        </p:spPr>
      </p:pic>
      <p:pic>
        <p:nvPicPr>
          <p:cNvPr id="5" name="Picture 4" descr="foul1.bmp"/>
          <p:cNvPicPr>
            <a:picLocks noChangeAspect="1"/>
          </p:cNvPicPr>
          <p:nvPr/>
        </p:nvPicPr>
        <p:blipFill>
          <a:blip r:embed="rId3"/>
          <a:stretch>
            <a:fillRect/>
          </a:stretch>
        </p:blipFill>
        <p:spPr>
          <a:xfrm>
            <a:off x="4857752" y="2912921"/>
            <a:ext cx="2648156" cy="2944972"/>
          </a:xfrm>
          <a:prstGeom prst="rect">
            <a:avLst/>
          </a:prstGeom>
        </p:spPr>
      </p:pic>
      <p:pic>
        <p:nvPicPr>
          <p:cNvPr id="6" name="Picture 5" descr="foul_pic.bmp"/>
          <p:cNvPicPr>
            <a:picLocks noChangeAspect="1"/>
          </p:cNvPicPr>
          <p:nvPr/>
        </p:nvPicPr>
        <p:blipFill>
          <a:blip r:embed="rId4"/>
          <a:stretch>
            <a:fillRect/>
          </a:stretch>
        </p:blipFill>
        <p:spPr>
          <a:xfrm>
            <a:off x="2428860" y="1357298"/>
            <a:ext cx="4386530" cy="1432169"/>
          </a:xfrm>
          <a:prstGeom prst="rect">
            <a:avLst/>
          </a:prstGeom>
        </p:spPr>
      </p:pic>
      <p:sp>
        <p:nvSpPr>
          <p:cNvPr id="7" name="TextBox 6"/>
          <p:cNvSpPr txBox="1"/>
          <p:nvPr/>
        </p:nvSpPr>
        <p:spPr>
          <a:xfrm>
            <a:off x="2571736" y="928670"/>
            <a:ext cx="4246355" cy="461665"/>
          </a:xfrm>
          <a:prstGeom prst="rect">
            <a:avLst/>
          </a:prstGeom>
          <a:noFill/>
        </p:spPr>
        <p:txBody>
          <a:bodyPr wrap="none" rtlCol="0">
            <a:spAutoFit/>
          </a:bodyPr>
          <a:lstStyle/>
          <a:p>
            <a:r>
              <a:rPr lang="en-GB" sz="2400" dirty="0" smtClean="0"/>
              <a:t>ANTARES Site Exploration results</a:t>
            </a:r>
            <a:endParaRPr lang="en-GB" sz="2400" dirty="0"/>
          </a:p>
        </p:txBody>
      </p:sp>
      <p:graphicFrame>
        <p:nvGraphicFramePr>
          <p:cNvPr id="9" name="Table 8"/>
          <p:cNvGraphicFramePr>
            <a:graphicFrameLocks noGrp="1"/>
          </p:cNvGraphicFramePr>
          <p:nvPr/>
        </p:nvGraphicFramePr>
        <p:xfrm>
          <a:off x="857224" y="6072206"/>
          <a:ext cx="7278039" cy="701040"/>
        </p:xfrm>
        <a:graphic>
          <a:graphicData uri="http://schemas.openxmlformats.org/drawingml/2006/table">
            <a:tbl>
              <a:tblPr>
                <a:tableStyleId>{3C2FFA5D-87B4-456A-9821-1D502468CF0F}</a:tableStyleId>
              </a:tblPr>
              <a:tblGrid>
                <a:gridCol w="3241820"/>
                <a:gridCol w="1008768"/>
                <a:gridCol w="1008768"/>
                <a:gridCol w="1008768"/>
                <a:gridCol w="1009915"/>
              </a:tblGrid>
              <a:tr h="0">
                <a:tc>
                  <a:txBody>
                    <a:bodyPr/>
                    <a:lstStyle/>
                    <a:p>
                      <a:pPr>
                        <a:lnSpc>
                          <a:spcPct val="115000"/>
                        </a:lnSpc>
                        <a:spcAft>
                          <a:spcPts val="0"/>
                        </a:spcAft>
                      </a:pPr>
                      <a:r>
                        <a:rPr lang="en-GB" sz="2000" b="1" dirty="0"/>
                        <a:t>Angle of surface to horizontal</a:t>
                      </a:r>
                      <a:endParaRPr lang="fr-FR" sz="28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a:t>0°</a:t>
                      </a:r>
                      <a:endParaRPr lang="fr-FR" sz="2000" b="1">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dirty="0"/>
                        <a:t>30°</a:t>
                      </a:r>
                      <a:endParaRPr lang="fr-FR" sz="20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dirty="0"/>
                        <a:t>70°</a:t>
                      </a:r>
                      <a:endParaRPr lang="fr-FR" sz="20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a:t>90°</a:t>
                      </a:r>
                      <a:endParaRPr lang="fr-FR" sz="2000" b="1">
                        <a:solidFill>
                          <a:schemeClr val="tx1"/>
                        </a:solidFill>
                        <a:latin typeface="Calibri"/>
                        <a:ea typeface="Calibri"/>
                        <a:cs typeface="Times New Roman"/>
                      </a:endParaRPr>
                    </a:p>
                  </a:txBody>
                  <a:tcPr marL="68580" marR="68580" marT="0" marB="0"/>
                </a:tc>
              </a:tr>
              <a:tr h="0">
                <a:tc>
                  <a:txBody>
                    <a:bodyPr/>
                    <a:lstStyle/>
                    <a:p>
                      <a:pPr>
                        <a:lnSpc>
                          <a:spcPct val="115000"/>
                        </a:lnSpc>
                        <a:spcAft>
                          <a:spcPts val="0"/>
                        </a:spcAft>
                      </a:pPr>
                      <a:r>
                        <a:rPr lang="en-GB" sz="2000" b="1" dirty="0"/>
                        <a:t>Transmission coefficient</a:t>
                      </a:r>
                      <a:endParaRPr lang="fr-FR" sz="28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dirty="0" smtClean="0"/>
                        <a:t>0.00</a:t>
                      </a:r>
                      <a:endParaRPr lang="fr-FR" sz="20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dirty="0" smtClean="0"/>
                        <a:t>0.90</a:t>
                      </a:r>
                      <a:endParaRPr lang="fr-FR" sz="20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a:t>0.94</a:t>
                      </a:r>
                      <a:endParaRPr lang="fr-FR" sz="2000" b="1">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GB" sz="2000" b="1" dirty="0"/>
                        <a:t>0.99</a:t>
                      </a:r>
                      <a:endParaRPr lang="fr-FR" sz="2000" b="1" dirty="0">
                        <a:solidFill>
                          <a:schemeClr val="tx1"/>
                        </a:solidFill>
                        <a:latin typeface="Calibri"/>
                        <a:ea typeface="Calibri"/>
                        <a:cs typeface="Times New Roman"/>
                      </a:endParaRPr>
                    </a:p>
                  </a:txBody>
                  <a:tcPr marL="68580" marR="68580" marT="0" marB="0"/>
                </a:tc>
              </a:tr>
            </a:tbl>
          </a:graphicData>
        </a:graphic>
      </p:graphicFrame>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142976" y="1071546"/>
            <a:ext cx="6858048" cy="3429024"/>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GB" dirty="0" smtClean="0"/>
              <a:t>Simulation of light loss</a:t>
            </a:r>
            <a:endParaRPr lang="en-GB" dirty="0"/>
          </a:p>
        </p:txBody>
      </p:sp>
      <p:pic>
        <p:nvPicPr>
          <p:cNvPr id="4" name="Picture 3" descr="bioangle.bmp"/>
          <p:cNvPicPr>
            <a:picLocks noChangeAspect="1"/>
          </p:cNvPicPr>
          <p:nvPr/>
        </p:nvPicPr>
        <p:blipFill>
          <a:blip r:embed="rId2"/>
          <a:stretch>
            <a:fillRect/>
          </a:stretch>
        </p:blipFill>
        <p:spPr>
          <a:xfrm>
            <a:off x="1381128" y="1357298"/>
            <a:ext cx="6334144" cy="3097601"/>
          </a:xfrm>
          <a:prstGeom prst="rect">
            <a:avLst/>
          </a:prstGeom>
        </p:spPr>
      </p:pic>
      <p:sp>
        <p:nvSpPr>
          <p:cNvPr id="5" name="TextBox 4"/>
          <p:cNvSpPr txBox="1"/>
          <p:nvPr/>
        </p:nvSpPr>
        <p:spPr>
          <a:xfrm>
            <a:off x="2717570" y="1000108"/>
            <a:ext cx="3493329" cy="461665"/>
          </a:xfrm>
          <a:prstGeom prst="rect">
            <a:avLst/>
          </a:prstGeom>
          <a:noFill/>
        </p:spPr>
        <p:txBody>
          <a:bodyPr wrap="none" rtlCol="0">
            <a:spAutoFit/>
          </a:bodyPr>
          <a:lstStyle/>
          <a:p>
            <a:r>
              <a:rPr lang="en-GB" sz="2400" b="1" dirty="0" smtClean="0">
                <a:solidFill>
                  <a:schemeClr val="bg1"/>
                </a:solidFill>
              </a:rPr>
              <a:t>Worst case light incidence</a:t>
            </a:r>
            <a:endParaRPr lang="en-GB" sz="2400" b="1" dirty="0">
              <a:solidFill>
                <a:schemeClr val="bg1"/>
              </a:solidFill>
            </a:endParaRPr>
          </a:p>
        </p:txBody>
      </p:sp>
      <p:pic>
        <p:nvPicPr>
          <p:cNvPr id="7" name="Picture 6" descr="sedcorrect.bmp"/>
          <p:cNvPicPr>
            <a:picLocks noChangeAspect="1"/>
          </p:cNvPicPr>
          <p:nvPr/>
        </p:nvPicPr>
        <p:blipFill>
          <a:blip r:embed="rId3"/>
          <a:stretch>
            <a:fillRect/>
          </a:stretch>
        </p:blipFill>
        <p:spPr>
          <a:xfrm>
            <a:off x="5286380" y="4643446"/>
            <a:ext cx="2838450" cy="1990725"/>
          </a:xfrm>
          <a:prstGeom prst="rect">
            <a:avLst/>
          </a:prstGeom>
        </p:spPr>
      </p:pic>
      <p:sp>
        <p:nvSpPr>
          <p:cNvPr id="8" name="TextBox 7"/>
          <p:cNvSpPr txBox="1"/>
          <p:nvPr/>
        </p:nvSpPr>
        <p:spPr>
          <a:xfrm>
            <a:off x="785786" y="5143512"/>
            <a:ext cx="3732753" cy="954107"/>
          </a:xfrm>
          <a:prstGeom prst="rect">
            <a:avLst/>
          </a:prstGeom>
          <a:noFill/>
        </p:spPr>
        <p:txBody>
          <a:bodyPr wrap="none" rtlCol="0">
            <a:spAutoFit/>
          </a:bodyPr>
          <a:lstStyle/>
          <a:p>
            <a:r>
              <a:rPr lang="en-GB" sz="2800" dirty="0" smtClean="0"/>
              <a:t>Apply 10% transmission </a:t>
            </a:r>
          </a:p>
          <a:p>
            <a:r>
              <a:rPr lang="en-GB" sz="2800" dirty="0" smtClean="0"/>
              <a:t>loss for vertical tracks</a:t>
            </a:r>
            <a:endParaRPr lang="en-GB" sz="2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a:t>
            </a:r>
            <a:endParaRPr lang="en-GB" dirty="0"/>
          </a:p>
        </p:txBody>
      </p:sp>
      <p:sp>
        <p:nvSpPr>
          <p:cNvPr id="4" name="TextBox 3"/>
          <p:cNvSpPr txBox="1"/>
          <p:nvPr/>
        </p:nvSpPr>
        <p:spPr>
          <a:xfrm>
            <a:off x="2000232" y="857232"/>
            <a:ext cx="4325800" cy="1077218"/>
          </a:xfrm>
          <a:prstGeom prst="rect">
            <a:avLst/>
          </a:prstGeom>
          <a:noFill/>
        </p:spPr>
        <p:txBody>
          <a:bodyPr wrap="none" rtlCol="0">
            <a:spAutoFit/>
          </a:bodyPr>
          <a:lstStyle/>
          <a:p>
            <a:pPr algn="ctr"/>
            <a:r>
              <a:rPr lang="en-GB" sz="2400" dirty="0" smtClean="0"/>
              <a:t>NESSY : ANTARES-SOFT-2007-011</a:t>
            </a:r>
          </a:p>
          <a:p>
            <a:pPr algn="ctr"/>
            <a:endParaRPr lang="en-GB" sz="1400" dirty="0" smtClean="0"/>
          </a:p>
          <a:p>
            <a:pPr algn="ctr"/>
            <a:r>
              <a:rPr lang="en-GB" sz="2400" dirty="0" smtClean="0"/>
              <a:t>Cherenkov + EM Showers</a:t>
            </a:r>
            <a:endParaRPr lang="en-GB" sz="2400" dirty="0"/>
          </a:p>
        </p:txBody>
      </p:sp>
      <p:pic>
        <p:nvPicPr>
          <p:cNvPr id="5" name="Picture 4"/>
          <p:cNvPicPr/>
          <p:nvPr/>
        </p:nvPicPr>
        <p:blipFill>
          <a:blip r:embed="rId2"/>
          <a:srcRect l="10554" t="7283" r="3694" b="20728"/>
          <a:stretch>
            <a:fillRect/>
          </a:stretch>
        </p:blipFill>
        <p:spPr bwMode="auto">
          <a:xfrm>
            <a:off x="714348" y="2643182"/>
            <a:ext cx="3786214" cy="3357586"/>
          </a:xfrm>
          <a:prstGeom prst="rect">
            <a:avLst/>
          </a:prstGeom>
          <a:noFill/>
          <a:ln w="9525">
            <a:noFill/>
            <a:miter lim="800000"/>
            <a:headEnd/>
            <a:tailEnd/>
          </a:ln>
        </p:spPr>
      </p:pic>
      <p:pic>
        <p:nvPicPr>
          <p:cNvPr id="7" name="Picture 6"/>
          <p:cNvPicPr/>
          <p:nvPr/>
        </p:nvPicPr>
        <p:blipFill>
          <a:blip r:embed="rId3"/>
          <a:srcRect l="13223" t="5161" r="10083" b="12438"/>
          <a:stretch>
            <a:fillRect/>
          </a:stretch>
        </p:blipFill>
        <p:spPr bwMode="auto">
          <a:xfrm>
            <a:off x="5000628" y="2643182"/>
            <a:ext cx="3643338" cy="3357586"/>
          </a:xfrm>
          <a:prstGeom prst="rect">
            <a:avLst/>
          </a:prstGeom>
          <a:noFill/>
          <a:ln w="9525">
            <a:noFill/>
            <a:miter lim="800000"/>
            <a:headEnd/>
            <a:tailEnd/>
          </a:ln>
        </p:spPr>
      </p:pic>
      <p:sp>
        <p:nvSpPr>
          <p:cNvPr id="8" name="TextBox 7"/>
          <p:cNvSpPr txBox="1"/>
          <p:nvPr/>
        </p:nvSpPr>
        <p:spPr>
          <a:xfrm>
            <a:off x="142844" y="2071678"/>
            <a:ext cx="8878200" cy="430887"/>
          </a:xfrm>
          <a:prstGeom prst="rect">
            <a:avLst/>
          </a:prstGeom>
          <a:noFill/>
        </p:spPr>
        <p:txBody>
          <a:bodyPr wrap="none" rtlCol="0">
            <a:spAutoFit/>
          </a:bodyPr>
          <a:lstStyle/>
          <a:p>
            <a:r>
              <a:rPr lang="en-GB" sz="2200" dirty="0" smtClean="0"/>
              <a:t>Generate isotropic tracks in can height=30m, radius =55m below one storey </a:t>
            </a:r>
            <a:endParaRPr lang="en-GB" sz="2200" dirty="0"/>
          </a:p>
        </p:txBody>
      </p:sp>
      <p:sp>
        <p:nvSpPr>
          <p:cNvPr id="9" name="TextBox 8"/>
          <p:cNvSpPr txBox="1"/>
          <p:nvPr/>
        </p:nvSpPr>
        <p:spPr>
          <a:xfrm>
            <a:off x="857224" y="6274378"/>
            <a:ext cx="7435625" cy="461665"/>
          </a:xfrm>
          <a:prstGeom prst="rect">
            <a:avLst/>
          </a:prstGeom>
          <a:noFill/>
        </p:spPr>
        <p:txBody>
          <a:bodyPr wrap="none" rtlCol="0">
            <a:spAutoFit/>
          </a:bodyPr>
          <a:lstStyle/>
          <a:p>
            <a:r>
              <a:rPr lang="en-GB" sz="2400" dirty="0" smtClean="0"/>
              <a:t>Default energy for plots 10 TeV unless otherwise indicated</a:t>
            </a:r>
            <a:endParaRPr lang="en-GB" sz="2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277</TotalTime>
  <Words>764</Words>
  <Application>Microsoft Office PowerPoint</Application>
  <PresentationFormat>On-screen Show (4:3)</PresentationFormat>
  <Paragraphs>259</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Sample presentation slides</vt:lpstr>
      <vt:lpstr>White with Courier font for code slides</vt:lpstr>
      <vt:lpstr>Simplified Study of Storey Configurations</vt:lpstr>
      <vt:lpstr>Motivations for study</vt:lpstr>
      <vt:lpstr>Storey Configurations Simulated</vt:lpstr>
      <vt:lpstr>Storey parameters</vt:lpstr>
      <vt:lpstr>Light detection fields</vt:lpstr>
      <vt:lpstr>Light detection fields</vt:lpstr>
      <vt:lpstr>Biofouling /Sedimentation</vt:lpstr>
      <vt:lpstr>Simulation of light loss</vt:lpstr>
      <vt:lpstr>Simulation</vt:lpstr>
      <vt:lpstr>Time differences in storey</vt:lpstr>
      <vt:lpstr>Angular efficiency</vt:lpstr>
      <vt:lpstr>NuOne efficiency</vt:lpstr>
      <vt:lpstr>OM orientation</vt:lpstr>
      <vt:lpstr>Comparison of four configurations</vt:lpstr>
      <vt:lpstr>Comparison</vt:lpstr>
      <vt:lpstr>Cost Model of Stéphan Beurthey</vt:lpstr>
      <vt:lpstr>Conclusions  so far</vt:lpstr>
    </vt:vector>
  </TitlesOfParts>
  <Company>CPPM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John CARR</dc:creator>
  <cp:lastModifiedBy>John CARR</cp:lastModifiedBy>
  <cp:revision>43</cp:revision>
  <dcterms:created xsi:type="dcterms:W3CDTF">2008-11-26T08:20:04Z</dcterms:created>
  <dcterms:modified xsi:type="dcterms:W3CDTF">2008-12-10T07:52:02Z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TC102867421033</vt:lpwstr>
  </property>
</Properties>
</file>