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412" r:id="rId2"/>
    <p:sldId id="474" r:id="rId3"/>
    <p:sldId id="489" r:id="rId4"/>
    <p:sldId id="369" r:id="rId5"/>
    <p:sldId id="370" r:id="rId6"/>
    <p:sldId id="490" r:id="rId7"/>
    <p:sldId id="475" r:id="rId8"/>
    <p:sldId id="373" r:id="rId9"/>
    <p:sldId id="354" r:id="rId10"/>
    <p:sldId id="268" r:id="rId11"/>
    <p:sldId id="269" r:id="rId12"/>
    <p:sldId id="477" r:id="rId13"/>
    <p:sldId id="376" r:id="rId14"/>
    <p:sldId id="481" r:id="rId15"/>
    <p:sldId id="479" r:id="rId16"/>
    <p:sldId id="486" r:id="rId17"/>
    <p:sldId id="482" r:id="rId18"/>
    <p:sldId id="271" r:id="rId19"/>
    <p:sldId id="487" r:id="rId20"/>
    <p:sldId id="488" r:id="rId21"/>
    <p:sldId id="272" r:id="rId22"/>
    <p:sldId id="277" r:id="rId23"/>
    <p:sldId id="471" r:id="rId24"/>
    <p:sldId id="296" r:id="rId25"/>
    <p:sldId id="491" r:id="rId26"/>
    <p:sldId id="492" r:id="rId27"/>
    <p:sldId id="328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6EA"/>
    <a:srgbClr val="37A6DB"/>
    <a:srgbClr val="4D557F"/>
    <a:srgbClr val="CC99FF"/>
    <a:srgbClr val="8F6FB9"/>
    <a:srgbClr val="EA5B56"/>
    <a:srgbClr val="DA5453"/>
    <a:srgbClr val="409537"/>
    <a:srgbClr val="379ECF"/>
    <a:srgbClr val="1F34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6" autoAdjust="0"/>
    <p:restoredTop sz="81595" autoAdjust="0"/>
  </p:normalViewPr>
  <p:slideViewPr>
    <p:cSldViewPr snapToGrid="0">
      <p:cViewPr>
        <p:scale>
          <a:sx n="70" d="100"/>
          <a:sy n="70" d="100"/>
        </p:scale>
        <p:origin x="-1862" y="-82"/>
      </p:cViewPr>
      <p:guideLst>
        <p:guide orient="horz" pos="2070"/>
        <p:guide pos="280"/>
        <p:guide pos="54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E8CD9-261E-4B9B-93E2-82CF09239C52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4580B-C9E4-4C26-9F41-C3B83FA0A2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100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ata.org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csu.org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4580B-C9E4-4C26-9F41-C3B83FA0A2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zh-CN" sz="1200" dirty="0" smtClean="0">
                <a:solidFill>
                  <a:prstClr val="black"/>
                </a:solidFill>
              </a:rPr>
              <a:t>9M-CORE CPU </a:t>
            </a:r>
            <a:r>
              <a:rPr lang="en-US" altLang="zh-CN" sz="1200" dirty="0" smtClean="0"/>
              <a:t>simulation of microstructure  of alloy.</a:t>
            </a:r>
          </a:p>
          <a:p>
            <a:pPr algn="ctr"/>
            <a:r>
              <a:rPr lang="en-US" altLang="zh-CN" sz="1200" dirty="0" smtClean="0"/>
              <a:t> </a:t>
            </a:r>
            <a:r>
              <a:rPr lang="en-US" altLang="zh-CN" sz="1200" b="1" dirty="0" smtClean="0">
                <a:solidFill>
                  <a:srgbClr val="FF0000"/>
                </a:solidFill>
              </a:rPr>
              <a:t>Nomination for 2016 Gordon Bell Prize</a:t>
            </a:r>
            <a:endParaRPr lang="zh-CN" altLang="en-US" sz="1200" b="1" dirty="0" smtClean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4580B-C9E4-4C26-9F41-C3B83FA0A28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733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大规模海洋流场模拟数据可视化，提出自适应的多层次细节可视化，解决全局与局部可视化的矛盾，在不断放大过程中始终保持特征流场的高精度显示，漩涡状的结构，是科学家最关心的。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400CC-D459-4F7C-8DAC-BDB890E51BB7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75D044-DC03-43DA-B489-896E10751B2D}" type="slidenum">
              <a:rPr lang="zh-CN" altLang="en-US"/>
              <a:pPr/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1938" indent="-261938" algn="just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2000" dirty="0" smtClean="0">
                <a:solidFill>
                  <a:schemeClr val="tx1"/>
                </a:solidFill>
              </a:rPr>
              <a:t>通过高速网络的基础设施能力和服务水平的提升，全面连接国家科技创新活动要素，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实现网络资源的动态调度和按需定制</a:t>
            </a:r>
            <a:r>
              <a:rPr lang="zh-CN" altLang="en-US" sz="2000" dirty="0" smtClean="0">
                <a:solidFill>
                  <a:schemeClr val="tx1"/>
                </a:solidFill>
              </a:rPr>
              <a:t>；通过云计算技术深度整合院内外的信息化基础设施（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IaaS</a:t>
            </a:r>
            <a:r>
              <a:rPr lang="zh-CN" altLang="en-US" sz="2000" dirty="0" smtClean="0">
                <a:solidFill>
                  <a:schemeClr val="tx1"/>
                </a:solidFill>
              </a:rPr>
              <a:t>）、平台（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PaaS</a:t>
            </a:r>
            <a:r>
              <a:rPr lang="zh-CN" altLang="en-US" sz="2000" dirty="0" smtClean="0">
                <a:solidFill>
                  <a:schemeClr val="tx1"/>
                </a:solidFill>
              </a:rPr>
              <a:t>）及软件（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SaaS</a:t>
            </a:r>
            <a:r>
              <a:rPr lang="zh-CN" altLang="en-US" sz="2000" dirty="0" smtClean="0">
                <a:solidFill>
                  <a:schemeClr val="tx1"/>
                </a:solidFill>
              </a:rPr>
              <a:t>）等各类科技基础资源与服务，建立面向科技工作者、全面支持异构信息化公共资源透明调度、用户自助使用服务等功能的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中国科技云资源管理与自助服务云环境</a:t>
            </a:r>
            <a:r>
              <a:rPr lang="zh-CN" altLang="zh-CN" sz="2000" dirty="0" smtClean="0">
                <a:solidFill>
                  <a:schemeClr val="tx1"/>
                </a:solidFill>
              </a:rPr>
              <a:t>。</a:t>
            </a: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构建中国科技云</a:t>
            </a:r>
            <a:r>
              <a:rPr lang="zh-CN" altLang="en-US" b="1" dirty="0" smtClean="0">
                <a:solidFill>
                  <a:srgbClr val="0070C0"/>
                </a:solidFill>
              </a:rPr>
              <a:t>资源整合系统</a:t>
            </a:r>
            <a:r>
              <a:rPr lang="zh-CN" altLang="en-US" dirty="0" smtClean="0">
                <a:solidFill>
                  <a:schemeClr val="tx1"/>
                </a:solidFill>
              </a:rPr>
              <a:t>，实现整合资源的共享应用、实时监控、动态调度。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建立和部署基于</a:t>
            </a:r>
            <a:r>
              <a:rPr lang="en-US" altLang="zh-CN" dirty="0" err="1" smtClean="0">
                <a:solidFill>
                  <a:schemeClr val="tx1"/>
                </a:solidFill>
              </a:rPr>
              <a:t>WiFi</a:t>
            </a:r>
            <a:r>
              <a:rPr lang="zh-CN" altLang="en-US" dirty="0" smtClean="0">
                <a:solidFill>
                  <a:schemeClr val="tx1"/>
                </a:solidFill>
              </a:rPr>
              <a:t>的</a:t>
            </a:r>
            <a:r>
              <a:rPr lang="zh-CN" altLang="en-US" b="1" dirty="0" smtClean="0">
                <a:solidFill>
                  <a:srgbClr val="0070C0"/>
                </a:solidFill>
              </a:rPr>
              <a:t>科研网络泛在接入服务</a:t>
            </a:r>
            <a:r>
              <a:rPr lang="zh-CN" altLang="en-US" dirty="0" smtClean="0">
                <a:solidFill>
                  <a:schemeClr val="tx1"/>
                </a:solidFill>
              </a:rPr>
              <a:t>体系。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为国家战略新兴产业、基础科学研究、重大工程等提供高质量的</a:t>
            </a:r>
            <a:r>
              <a:rPr lang="zh-CN" altLang="en-US" b="1" dirty="0" smtClean="0">
                <a:solidFill>
                  <a:srgbClr val="0070C0"/>
                </a:solidFill>
              </a:rPr>
              <a:t>计算支持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构建适应中国</a:t>
            </a:r>
            <a:r>
              <a:rPr lang="zh-CN" altLang="en-US" b="1" dirty="0" smtClean="0">
                <a:solidFill>
                  <a:srgbClr val="0070C0"/>
                </a:solidFill>
              </a:rPr>
              <a:t>科学大数据</a:t>
            </a:r>
            <a:r>
              <a:rPr lang="zh-CN" altLang="en-US" dirty="0" smtClean="0">
                <a:solidFill>
                  <a:schemeClr val="tx1"/>
                </a:solidFill>
              </a:rPr>
              <a:t>发展需求的基础设施，满足院“十三五”规划要求的云计算公共服务能力与</a:t>
            </a:r>
            <a:r>
              <a:rPr lang="en-US" altLang="zh-CN" dirty="0" smtClean="0">
                <a:solidFill>
                  <a:schemeClr val="tx1"/>
                </a:solidFill>
              </a:rPr>
              <a:t>PB</a:t>
            </a:r>
            <a:r>
              <a:rPr lang="zh-CN" altLang="en-US" dirty="0" smtClean="0">
                <a:solidFill>
                  <a:schemeClr val="tx1"/>
                </a:solidFill>
              </a:rPr>
              <a:t>级数据密集型处理环境。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推进院信息资源平台、关联搜索等</a:t>
            </a:r>
            <a:r>
              <a:rPr lang="zh-CN" altLang="en-US" b="1" dirty="0" smtClean="0">
                <a:solidFill>
                  <a:srgbClr val="0070C0"/>
                </a:solidFill>
              </a:rPr>
              <a:t>信息资源池</a:t>
            </a:r>
            <a:r>
              <a:rPr lang="zh-CN" altLang="en-US" dirty="0" smtClean="0">
                <a:solidFill>
                  <a:schemeClr val="tx1"/>
                </a:solidFill>
              </a:rPr>
              <a:t>与</a:t>
            </a:r>
            <a:r>
              <a:rPr lang="zh-CN" altLang="en-US" b="1" dirty="0" smtClean="0">
                <a:solidFill>
                  <a:srgbClr val="0070C0"/>
                </a:solidFill>
              </a:rPr>
              <a:t>软件资源池</a:t>
            </a:r>
            <a:r>
              <a:rPr lang="zh-CN" altLang="en-US" dirty="0" smtClean="0">
                <a:solidFill>
                  <a:schemeClr val="tx1"/>
                </a:solidFill>
              </a:rPr>
              <a:t>建设。</a:t>
            </a:r>
          </a:p>
          <a:p>
            <a:pPr lvl="1"/>
            <a:endParaRPr lang="zh-CN" altLang="en-US" dirty="0" smtClean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4580B-C9E4-4C26-9F41-C3B83FA0A28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065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computing and networking facility of China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4580B-C9E4-4C26-9F41-C3B83FA0A2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National Development</a:t>
            </a:r>
            <a:r>
              <a:rPr lang="en-US" altLang="zh-CN" baseline="0" dirty="0" smtClean="0"/>
              <a:t> and Reform Commission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4580B-C9E4-4C26-9F41-C3B83FA0A28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4580B-C9E4-4C26-9F41-C3B83FA0A28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>
                <a:hlinkClick r:id="rId3"/>
              </a:rPr>
              <a:t>CODATA</a:t>
            </a:r>
            <a:r>
              <a:rPr lang="en-US" altLang="zh-CN" dirty="0" smtClean="0"/>
              <a:t> is the Committee on Data of the </a:t>
            </a:r>
            <a:r>
              <a:rPr lang="en-US" altLang="zh-CN" dirty="0" smtClean="0">
                <a:hlinkClick r:id="rId4"/>
              </a:rPr>
              <a:t>International Council for Science (ICSU)</a:t>
            </a:r>
            <a:r>
              <a:rPr lang="en-US" altLang="zh-CN" dirty="0" smtClean="0"/>
              <a:t>.IT’S FULL</a:t>
            </a:r>
            <a:r>
              <a:rPr lang="en-US" altLang="zh-CN" baseline="0" dirty="0" smtClean="0"/>
              <a:t> NAME IS </a:t>
            </a:r>
            <a:r>
              <a:rPr lang="en-US" altLang="zh-CN" b="1" dirty="0" smtClean="0"/>
              <a:t>Committee on Data for Science and Technology</a:t>
            </a:r>
            <a:endParaRPr lang="en-US" altLang="zh-CN" sz="1200" dirty="0" smtClean="0"/>
          </a:p>
          <a:p>
            <a:endParaRPr lang="en-US" altLang="zh-CN" sz="1200" dirty="0" smtClean="0"/>
          </a:p>
          <a:p>
            <a:r>
              <a:rPr lang="en-US" altLang="zh-CN" sz="1200" dirty="0" smtClean="0"/>
              <a:t>PRAGMA</a:t>
            </a:r>
            <a:r>
              <a:rPr lang="zh-CN" altLang="en-US" sz="1200" dirty="0" smtClean="0"/>
              <a:t>（</a:t>
            </a:r>
            <a:r>
              <a:rPr lang="en-US" altLang="zh-CN" sz="1200" dirty="0" smtClean="0"/>
              <a:t>Pacific Rim Application</a:t>
            </a:r>
            <a:r>
              <a:rPr lang="en-US" altLang="zh-CN" sz="1200" baseline="0" dirty="0" smtClean="0"/>
              <a:t> and Grid Middleware Assembly, http://</a:t>
            </a:r>
            <a:r>
              <a:rPr lang="en-US" altLang="zh-CN" sz="1200" baseline="0" dirty="0" err="1" smtClean="0"/>
              <a:t>www.pragma-grid.net</a:t>
            </a:r>
            <a:r>
              <a:rPr lang="en-US" altLang="zh-CN" sz="1200" baseline="0" dirty="0" smtClean="0"/>
              <a:t>/ </a:t>
            </a:r>
            <a:r>
              <a:rPr lang="zh-CN" altLang="en-US" sz="1200" dirty="0" smtClean="0"/>
              <a:t>）</a:t>
            </a:r>
            <a:endParaRPr lang="en-US" altLang="zh-CN" sz="1200" dirty="0" smtClean="0"/>
          </a:p>
          <a:p>
            <a:r>
              <a:rPr lang="zh-CN" altLang="en-US" sz="1200" dirty="0" smtClean="0"/>
              <a:t>是目前国际上网格计算及高速网络应用领域著名的学术组织之一。</a:t>
            </a:r>
            <a:r>
              <a:rPr lang="en-US" altLang="zh-CN" sz="1200" dirty="0" smtClean="0"/>
              <a:t>PRAGMA</a:t>
            </a:r>
            <a:r>
              <a:rPr lang="zh-CN" altLang="en-US" sz="1200" dirty="0" smtClean="0"/>
              <a:t>得到了美国自然基金会（</a:t>
            </a:r>
            <a:r>
              <a:rPr lang="en-US" altLang="zh-CN" sz="1200" dirty="0" smtClean="0"/>
              <a:t>NSF</a:t>
            </a:r>
            <a:r>
              <a:rPr lang="zh-CN" altLang="en-US" sz="1200" dirty="0" smtClean="0"/>
              <a:t>）的支持，由美国加州大学圣地亚哥分校发起，致力于在太平洋周边地区重要学术机构之间建立起持续的合作，并积极推进网格技术及高速互联网络在学科中的应用。</a:t>
            </a:r>
            <a:br>
              <a:rPr lang="zh-CN" altLang="en-US" sz="1200" dirty="0" smtClean="0"/>
            </a:br>
            <a:r>
              <a:rPr lang="en-US" altLang="zh-CN" sz="1200" dirty="0" smtClean="0"/>
              <a:t>2002</a:t>
            </a:r>
            <a:r>
              <a:rPr lang="zh-CN" altLang="en-US" sz="1200" dirty="0" smtClean="0"/>
              <a:t>年</a:t>
            </a:r>
            <a:r>
              <a:rPr lang="en-US" altLang="zh-CN" sz="1200" dirty="0" smtClean="0"/>
              <a:t>3</a:t>
            </a:r>
            <a:r>
              <a:rPr lang="zh-CN" altLang="en-US" sz="1200" dirty="0" smtClean="0"/>
              <a:t>月，</a:t>
            </a:r>
            <a:r>
              <a:rPr lang="en-US" altLang="zh-CN" sz="1200" dirty="0" smtClean="0"/>
              <a:t>PRAGMA</a:t>
            </a:r>
            <a:r>
              <a:rPr lang="zh-CN" altLang="en-US" sz="1200" dirty="0" smtClean="0"/>
              <a:t>正式成立，主席为美国加州大学圣地亚哥分校</a:t>
            </a:r>
            <a:r>
              <a:rPr lang="en-US" altLang="zh-CN" sz="1200" dirty="0" smtClean="0"/>
              <a:t>Peter </a:t>
            </a:r>
            <a:r>
              <a:rPr lang="en-US" altLang="zh-CN" sz="1200" dirty="0" err="1" smtClean="0"/>
              <a:t>Arzberger</a:t>
            </a:r>
            <a:r>
              <a:rPr lang="zh-CN" altLang="en-US" sz="1200" dirty="0" smtClean="0"/>
              <a:t>博士。目前，</a:t>
            </a:r>
            <a:r>
              <a:rPr lang="en-US" altLang="zh-CN" sz="1200" dirty="0" smtClean="0"/>
              <a:t>PRAGMA</a:t>
            </a:r>
            <a:r>
              <a:rPr lang="zh-CN" altLang="en-US" sz="1200" dirty="0" smtClean="0"/>
              <a:t>已有正式成员单位与合作伙伴</a:t>
            </a:r>
            <a:r>
              <a:rPr lang="en-US" altLang="zh-CN" sz="1200" dirty="0" smtClean="0"/>
              <a:t>35</a:t>
            </a:r>
            <a:r>
              <a:rPr lang="zh-CN" altLang="en-US" sz="1200" dirty="0" smtClean="0"/>
              <a:t>个。</a:t>
            </a:r>
            <a:br>
              <a:rPr lang="zh-CN" altLang="en-US" sz="1200" dirty="0" smtClean="0"/>
            </a:br>
            <a:r>
              <a:rPr lang="en-US" altLang="zh-CN" sz="1200" dirty="0" smtClean="0"/>
              <a:t>PRAGMA</a:t>
            </a:r>
            <a:r>
              <a:rPr lang="zh-CN" altLang="en-US" sz="1200" dirty="0" smtClean="0"/>
              <a:t>的主要工作包括：引导和推动联合项目进行网格中间件的开发，促进网格应用；共享资源以建立测试床；解决跨机构和国际性的资源调度和分配问题。</a:t>
            </a:r>
            <a:r>
              <a:rPr lang="en-US" altLang="zh-CN" sz="1200" dirty="0" smtClean="0"/>
              <a:t>PRAGMA</a:t>
            </a:r>
            <a:r>
              <a:rPr lang="zh-CN" altLang="en-US" sz="1200" dirty="0" smtClean="0"/>
              <a:t>的主要活动是研讨会，通常每年举行</a:t>
            </a:r>
            <a:r>
              <a:rPr lang="en-US" altLang="zh-CN" sz="1200" dirty="0" smtClean="0"/>
              <a:t>2</a:t>
            </a:r>
            <a:r>
              <a:rPr lang="zh-CN" altLang="en-US" sz="1200" dirty="0" smtClean="0"/>
              <a:t>次。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4580B-C9E4-4C26-9F41-C3B83FA0A28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一个案例一页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74B7B-C0B8-41B8-B9E0-F77C052E9398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50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4580B-C9E4-4C26-9F41-C3B83FA0A28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56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A73B79-09C6-425B-8E08-1986DBDD3E38}" type="slidenum">
              <a:rPr lang="zh-CN" altLang="en-US">
                <a:latin typeface="Arial" pitchFamily="34" charset="0"/>
              </a:rPr>
              <a:pPr/>
              <a:t>14</a:t>
            </a:fld>
            <a:endParaRPr lang="en-US" altLang="zh-CN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66CF8-2251-4DA9-AFE4-12023BF0EBE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3E80-38AD-4DE7-B5E1-854FFE39BA13}" type="datetimeFigureOut">
              <a:rPr lang="zh-CN" altLang="en-US" smtClean="0"/>
              <a:pPr/>
              <a:t>2017/9/4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5206B-7FEF-40D2-A6FA-31AA0B8ACAD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&#22823;&#27668;&#29615;&#27969;&#27169;&#25311;&#21098;&#36753;.avi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gif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eg"/><Relationship Id="rId18" Type="http://schemas.openxmlformats.org/officeDocument/2006/relationships/image" Target="../media/image72.jpeg"/><Relationship Id="rId3" Type="http://schemas.openxmlformats.org/officeDocument/2006/relationships/image" Target="../media/image58.png"/><Relationship Id="rId21" Type="http://schemas.openxmlformats.org/officeDocument/2006/relationships/image" Target="../media/image7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hyperlink" Target="http://www-01.ibm.com/software/analytics/business-intelligence/images/dashboarding.jpg" TargetMode="External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emf"/><Relationship Id="rId10" Type="http://schemas.openxmlformats.org/officeDocument/2006/relationships/image" Target="../media/image65.png"/><Relationship Id="rId19" Type="http://schemas.openxmlformats.org/officeDocument/2006/relationships/image" Target="../media/image73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://www.kepu.cn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tiff"/><Relationship Id="rId5" Type="http://schemas.openxmlformats.org/officeDocument/2006/relationships/image" Target="../media/image19.png"/><Relationship Id="rId10" Type="http://schemas.openxmlformats.org/officeDocument/2006/relationships/image" Target="../media/image24.tiff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5" name="标题 15"/>
          <p:cNvSpPr>
            <a:spLocks noGrp="1"/>
          </p:cNvSpPr>
          <p:nvPr>
            <p:ph type="ctrTitle"/>
          </p:nvPr>
        </p:nvSpPr>
        <p:spPr>
          <a:xfrm>
            <a:off x="0" y="2082980"/>
            <a:ext cx="9143365" cy="1040765"/>
          </a:xfrm>
          <a:effectLst/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CN" sz="4200" b="1" dirty="0" smtClean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Brief Introduction of CNIC</a:t>
            </a:r>
            <a:endParaRPr lang="en-US" altLang="zh-CN" sz="4200" b="1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17470" y="4283710"/>
            <a:ext cx="374967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+mn-ea"/>
                <a:cs typeface="微软雅黑" panose="020B0503020204020204" charset="-122"/>
                <a:sym typeface="+mn-lt"/>
              </a:rPr>
              <a:t>September , </a:t>
            </a:r>
            <a:r>
              <a:rPr lang="en-US" altLang="zh-CN" sz="2400" b="1" dirty="0">
                <a:solidFill>
                  <a:srgbClr val="FF0000"/>
                </a:solidFill>
                <a:latin typeface="+mn-ea"/>
                <a:cs typeface="微软雅黑" panose="020B0503020204020204" charset="-122"/>
                <a:sym typeface="+mn-lt"/>
              </a:rPr>
              <a:t>2017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98397" y="5311134"/>
            <a:ext cx="547204" cy="40103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903033" y="6017484"/>
            <a:ext cx="3337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altLang="zh-CN" sz="900" dirty="0" smtClean="0">
                <a:solidFill>
                  <a:schemeClr val="bg1">
                    <a:alpha val="63000"/>
                  </a:schemeClr>
                </a:solidFill>
                <a:latin typeface="+mn-ea"/>
              </a:rPr>
              <a:t>Computer </a:t>
            </a:r>
            <a:r>
              <a:rPr lang="en-US" altLang="zh-CN" sz="900" dirty="0">
                <a:solidFill>
                  <a:schemeClr val="bg1">
                    <a:alpha val="63000"/>
                  </a:schemeClr>
                </a:solidFill>
                <a:latin typeface="+mn-ea"/>
              </a:rPr>
              <a:t>Network Information Center, </a:t>
            </a:r>
            <a:br>
              <a:rPr lang="en-US" altLang="zh-CN" sz="900" dirty="0">
                <a:solidFill>
                  <a:schemeClr val="bg1">
                    <a:alpha val="63000"/>
                  </a:schemeClr>
                </a:solidFill>
                <a:latin typeface="+mn-ea"/>
              </a:rPr>
            </a:br>
            <a:r>
              <a:rPr lang="en-US" altLang="zh-CN" sz="900" dirty="0">
                <a:solidFill>
                  <a:schemeClr val="bg1">
                    <a:alpha val="63000"/>
                  </a:schemeClr>
                </a:solidFill>
                <a:latin typeface="+mn-ea"/>
              </a:rPr>
              <a:t>Chinese Academy </a:t>
            </a:r>
            <a:r>
              <a:rPr lang="en-US" altLang="zh-CN" sz="900">
                <a:solidFill>
                  <a:schemeClr val="bg1">
                    <a:alpha val="63000"/>
                  </a:schemeClr>
                </a:solidFill>
                <a:latin typeface="+mn-ea"/>
              </a:rPr>
              <a:t>of </a:t>
            </a:r>
            <a:r>
              <a:rPr lang="en-US" altLang="zh-CN" sz="900" smtClean="0">
                <a:solidFill>
                  <a:schemeClr val="bg1">
                    <a:alpha val="63000"/>
                  </a:schemeClr>
                </a:solidFill>
                <a:latin typeface="+mn-ea"/>
              </a:rPr>
              <a:t>Sciences</a:t>
            </a:r>
            <a:endParaRPr lang="zh-CN" altLang="en-US" sz="900" dirty="0">
              <a:solidFill>
                <a:schemeClr val="bg1">
                  <a:alpha val="63000"/>
                </a:schemeClr>
              </a:solidFill>
              <a:latin typeface="+mn-ea"/>
              <a:cs typeface="微软雅黑" panose="020B0503020204020204" charset="-122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92216" y="5810304"/>
            <a:ext cx="21595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000"/>
              </a:spcBef>
              <a:defRPr/>
            </a:pPr>
            <a:r>
              <a:rPr lang="zh-CN" altLang="en-US" sz="11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lt"/>
              </a:rPr>
              <a:t>中国科学院计算机网络信息中心</a:t>
            </a:r>
            <a:endParaRPr lang="en-US" altLang="zh-CN" sz="1100" b="1" dirty="0">
              <a:solidFill>
                <a:schemeClr val="bg1"/>
              </a:solidFill>
              <a:latin typeface="+mn-ea"/>
              <a:cs typeface="微软雅黑" panose="020B0503020204020204" charset="-122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02920" y="1445895"/>
            <a:ext cx="8637270" cy="4939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FF0000"/>
                </a:solidFill>
                <a:cs typeface="+mn-ea"/>
                <a:sym typeface="+mn-lt"/>
              </a:rPr>
              <a:t>China Science and Technology Network </a:t>
            </a:r>
            <a:r>
              <a:rPr lang="en-US" altLang="zh-CN" sz="1600" b="1" dirty="0" smtClean="0">
                <a:solidFill>
                  <a:srgbClr val="FF0000"/>
                </a:solidFill>
                <a:cs typeface="+mn-ea"/>
                <a:sym typeface="+mn-lt"/>
              </a:rPr>
              <a:t> (CSTNET)       </a:t>
            </a:r>
            <a:endParaRPr lang="en-US" altLang="zh-CN" sz="16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FF0000"/>
                </a:solidFill>
                <a:cs typeface="+mn-ea"/>
                <a:sym typeface="+mn-lt"/>
              </a:rPr>
              <a:t>China National </a:t>
            </a:r>
            <a:r>
              <a:rPr lang="en-US" altLang="zh-CN" sz="1600" b="1" dirty="0" smtClean="0">
                <a:solidFill>
                  <a:srgbClr val="FF0000"/>
                </a:solidFill>
                <a:cs typeface="+mn-ea"/>
                <a:sym typeface="+mn-lt"/>
              </a:rPr>
              <a:t>Grid (</a:t>
            </a:r>
            <a:r>
              <a:rPr lang="en-US" altLang="zh-CN" sz="1600" b="1" dirty="0" err="1" smtClean="0">
                <a:solidFill>
                  <a:srgbClr val="FF0000"/>
                </a:solidFill>
                <a:cs typeface="+mn-ea"/>
                <a:sym typeface="+mn-lt"/>
              </a:rPr>
              <a:t>CNGrid</a:t>
            </a:r>
            <a:r>
              <a:rPr lang="en-US" altLang="zh-CN" sz="1600" b="1" dirty="0" smtClean="0">
                <a:solidFill>
                  <a:srgbClr val="FF0000"/>
                </a:solidFill>
                <a:cs typeface="+mn-ea"/>
                <a:sym typeface="+mn-lt"/>
              </a:rPr>
              <a:t>)</a:t>
            </a:r>
            <a:endParaRPr lang="en-US" altLang="zh-CN" sz="16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FF0000"/>
                </a:solidFill>
                <a:cs typeface="+mn-ea"/>
                <a:sym typeface="+mn-lt"/>
              </a:rPr>
              <a:t>National Data Sharing Service Platform for Basic Science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cs typeface="+mn-ea"/>
                <a:sym typeface="+mn-lt"/>
              </a:rPr>
              <a:t>Virtual Science Museums of China </a:t>
            </a:r>
            <a:r>
              <a:rPr lang="en-US" altLang="zh-CN" sz="1600" b="1" dirty="0">
                <a:solidFill>
                  <a:srgbClr val="FF0000"/>
                </a:solidFill>
                <a:cs typeface="+mn-ea"/>
                <a:sym typeface="+mn-lt"/>
              </a:rPr>
              <a:t>for science outreach 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cs typeface="+mn-ea"/>
                <a:sym typeface="+mn-lt"/>
              </a:rPr>
              <a:t>China Internet of Things Name Service Platform   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600" b="1" dirty="0" err="1">
                <a:solidFill>
                  <a:srgbClr val="FF0000"/>
                </a:solidFill>
                <a:cs typeface="+mn-ea"/>
              </a:rPr>
              <a:t>Eduroam</a:t>
            </a:r>
            <a:r>
              <a:rPr lang="en-US" altLang="zh-CN" sz="1600" b="1" dirty="0">
                <a:solidFill>
                  <a:srgbClr val="FF0000"/>
                </a:solidFill>
                <a:cs typeface="+mn-ea"/>
              </a:rPr>
              <a:t> CN Wireless Networking Roaming Center</a:t>
            </a:r>
            <a:endParaRPr lang="en-US" altLang="zh-CN" sz="16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600" dirty="0" smtClean="0">
                <a:cs typeface="+mn-ea"/>
                <a:sym typeface="+mn-lt"/>
              </a:rPr>
              <a:t>		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Supercomputing Grid</a:t>
            </a:r>
            <a:r>
              <a:rPr lang="zh-CN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	        CAS Data Cloud						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Data Storage Environment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	        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Instrument and Equipment Sharing Management Platform</a:t>
            </a:r>
          </a:p>
          <a:p>
            <a:pPr defTabSz="457200">
              <a:lnSpc>
                <a:spcPct val="150000"/>
              </a:lnSpc>
              <a:defRPr/>
            </a:pP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Large Research Infrastructure Sharing Service Platform</a:t>
            </a: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		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Cybersecurity Service Platform         CAS Portal for  Continued Education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Website System                    Academia Resource Planning System of CAS            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Email System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		</a:t>
            </a: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International Conference Service Platform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		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CAS Video Conferencing System                 Passport of China Science and Technology Cloud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83260" y="3804645"/>
            <a:ext cx="761013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 rot="20132007">
            <a:off x="7675633" y="1452036"/>
            <a:ext cx="1127760" cy="1127760"/>
          </a:xfrm>
          <a:prstGeom prst="ellipse">
            <a:avLst/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 smtClean="0">
                <a:cs typeface="+mn-ea"/>
              </a:rPr>
              <a:t>national-level</a:t>
            </a:r>
            <a:r>
              <a:rPr lang="zh-CN" altLang="en-US" sz="1100" b="1" dirty="0" smtClean="0">
                <a:cs typeface="+mn-ea"/>
              </a:rPr>
              <a:t>（</a:t>
            </a:r>
            <a:r>
              <a:rPr lang="en-US" altLang="zh-CN" sz="1100" b="1" dirty="0">
                <a:cs typeface="+mn-ea"/>
              </a:rPr>
              <a:t>6</a:t>
            </a:r>
            <a:r>
              <a:rPr lang="zh-CN" altLang="en-US" sz="1100" b="1" dirty="0" smtClean="0">
                <a:cs typeface="+mn-ea"/>
              </a:rPr>
              <a:t>）</a:t>
            </a:r>
            <a:endParaRPr lang="zh-CN" altLang="en-US" sz="1600" b="1" dirty="0">
              <a:cs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4969" y="1838960"/>
            <a:ext cx="96520" cy="853440"/>
          </a:xfrm>
          <a:prstGeom prst="rect">
            <a:avLst/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cs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1000" y="3998519"/>
            <a:ext cx="101284" cy="2152752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cs typeface="+mn-ea"/>
            </a:endParaRPr>
          </a:p>
        </p:txBody>
      </p:sp>
      <p:sp>
        <p:nvSpPr>
          <p:cNvPr id="9" name="椭圆 8"/>
          <p:cNvSpPr/>
          <p:nvPr/>
        </p:nvSpPr>
        <p:spPr>
          <a:xfrm rot="20132007">
            <a:off x="7707166" y="4814412"/>
            <a:ext cx="1127760" cy="1127760"/>
          </a:xfrm>
          <a:prstGeom prst="ellipse">
            <a:avLst/>
          </a:prstGeom>
          <a:solidFill>
            <a:srgbClr val="0070C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 smtClean="0">
                <a:cs typeface="+mn-ea"/>
              </a:rPr>
              <a:t>CAS-level</a:t>
            </a:r>
            <a:r>
              <a:rPr lang="zh-CN" altLang="en-US" sz="1100" b="1" dirty="0" smtClean="0">
                <a:cs typeface="+mn-ea"/>
              </a:rPr>
              <a:t>（</a:t>
            </a:r>
            <a:r>
              <a:rPr lang="en-US" altLang="zh-CN" sz="1100" b="1" dirty="0" smtClean="0">
                <a:cs typeface="+mn-ea"/>
              </a:rPr>
              <a:t>13</a:t>
            </a:r>
            <a:r>
              <a:rPr lang="zh-CN" altLang="en-US" sz="1100" b="1" dirty="0" smtClean="0">
                <a:cs typeface="+mn-ea"/>
              </a:rPr>
              <a:t>）</a:t>
            </a:r>
            <a:endParaRPr lang="zh-CN" altLang="en-US" sz="1100" b="1" dirty="0">
              <a:cs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95640" y="617856"/>
            <a:ext cx="8102448" cy="460318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cs typeface="+mn-ea"/>
                <a:sym typeface="+mn-lt"/>
              </a:rPr>
              <a:t>Construct and operate key information system</a:t>
            </a:r>
            <a:endParaRPr lang="zh-CN" altLang="en-US" sz="2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6" descr="图 3 29 环球高速科研网络GLORIAD 网络示意图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64817" y="3700869"/>
            <a:ext cx="2016953" cy="111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8" name="TextBox 117"/>
          <p:cNvSpPr txBox="1"/>
          <p:nvPr/>
        </p:nvSpPr>
        <p:spPr>
          <a:xfrm>
            <a:off x="406123" y="2637893"/>
            <a:ext cx="280831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Domestic Bandwidth </a:t>
            </a:r>
            <a:r>
              <a:rPr lang="en-US" altLang="zh-CN" sz="2000" b="1" dirty="0" smtClean="0">
                <a:solidFill>
                  <a:srgbClr val="FF0000"/>
                </a:solidFill>
                <a:cs typeface="+mn-ea"/>
                <a:sym typeface="+mn-lt"/>
              </a:rPr>
              <a:t>109.5G</a:t>
            </a:r>
            <a:endParaRPr lang="zh-CN" altLang="en-US" sz="2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364818" y="2557186"/>
            <a:ext cx="280831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International Bandwidth </a:t>
            </a:r>
            <a:r>
              <a:rPr lang="en-US" altLang="zh-CN" sz="2000" b="1" dirty="0" smtClean="0">
                <a:solidFill>
                  <a:srgbClr val="FF0000"/>
                </a:solidFill>
                <a:cs typeface="+mn-ea"/>
                <a:sym typeface="+mn-lt"/>
              </a:rPr>
              <a:t>52G</a:t>
            </a:r>
            <a:endParaRPr lang="zh-CN" altLang="en-US" sz="2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1800" y="3082290"/>
            <a:ext cx="3649980" cy="3242945"/>
            <a:chOff x="627852" y="2996952"/>
            <a:chExt cx="3672408" cy="3243014"/>
          </a:xfrm>
        </p:grpSpPr>
        <p:grpSp>
          <p:nvGrpSpPr>
            <p:cNvPr id="3" name="组合 129"/>
            <p:cNvGrpSpPr/>
            <p:nvPr/>
          </p:nvGrpSpPr>
          <p:grpSpPr bwMode="auto">
            <a:xfrm>
              <a:off x="627852" y="2996952"/>
              <a:ext cx="3672408" cy="2880320"/>
              <a:chOff x="1187450" y="1273175"/>
              <a:chExt cx="6787133" cy="5540375"/>
            </a:xfrm>
          </p:grpSpPr>
          <p:pic>
            <p:nvPicPr>
              <p:cNvPr id="5" name="Picture 2" descr="C:\Users\eyp\Desktop\图形3.png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1187450" y="1273175"/>
                <a:ext cx="6697663" cy="5540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AutoShape 168"/>
              <p:cNvSpPr>
                <a:spLocks noChangeAspect="1" noChangeArrowheads="1" noTextEdit="1"/>
              </p:cNvSpPr>
              <p:nvPr/>
            </p:nvSpPr>
            <p:spPr bwMode="auto">
              <a:xfrm>
                <a:off x="1835150" y="2165350"/>
                <a:ext cx="5626100" cy="413543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Freeform 170"/>
              <p:cNvSpPr/>
              <p:nvPr/>
            </p:nvSpPr>
            <p:spPr bwMode="auto">
              <a:xfrm>
                <a:off x="5729288" y="3436938"/>
                <a:ext cx="303212" cy="358775"/>
              </a:xfrm>
              <a:custGeom>
                <a:avLst/>
                <a:gdLst>
                  <a:gd name="T0" fmla="*/ 0 w 1119"/>
                  <a:gd name="T1" fmla="*/ 2147483647 h 1318"/>
                  <a:gd name="T2" fmla="*/ 0 w 1119"/>
                  <a:gd name="T3" fmla="*/ 2147483647 h 1318"/>
                  <a:gd name="T4" fmla="*/ 2147483647 w 1119"/>
                  <a:gd name="T5" fmla="*/ 0 h 1318"/>
                  <a:gd name="T6" fmla="*/ 2147483647 w 1119"/>
                  <a:gd name="T7" fmla="*/ 0 h 13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9"/>
                  <a:gd name="T13" fmla="*/ 0 h 1318"/>
                  <a:gd name="T14" fmla="*/ 1119 w 1119"/>
                  <a:gd name="T15" fmla="*/ 1318 h 13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9" h="1318">
                    <a:moveTo>
                      <a:pt x="0" y="1318"/>
                    </a:moveTo>
                    <a:lnTo>
                      <a:pt x="0" y="200"/>
                    </a:lnTo>
                    <a:cubicBezTo>
                      <a:pt x="0" y="90"/>
                      <a:pt x="90" y="0"/>
                      <a:pt x="200" y="0"/>
                    </a:cubicBezTo>
                    <a:lnTo>
                      <a:pt x="1119" y="0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Line 171"/>
              <p:cNvSpPr>
                <a:spLocks noChangeShapeType="1"/>
              </p:cNvSpPr>
              <p:nvPr/>
            </p:nvSpPr>
            <p:spPr bwMode="auto">
              <a:xfrm flipV="1">
                <a:off x="6040438" y="3436938"/>
                <a:ext cx="1587" cy="190500"/>
              </a:xfrm>
              <a:prstGeom prst="line">
                <a:avLst/>
              </a:pr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Freeform 172"/>
              <p:cNvSpPr/>
              <p:nvPr/>
            </p:nvSpPr>
            <p:spPr bwMode="auto">
              <a:xfrm>
                <a:off x="3027363" y="4845050"/>
                <a:ext cx="138112" cy="106363"/>
              </a:xfrm>
              <a:custGeom>
                <a:avLst/>
                <a:gdLst>
                  <a:gd name="T0" fmla="*/ 0 w 506"/>
                  <a:gd name="T1" fmla="*/ 0 h 389"/>
                  <a:gd name="T2" fmla="*/ 0 w 506"/>
                  <a:gd name="T3" fmla="*/ 2147483647 h 389"/>
                  <a:gd name="T4" fmla="*/ 2147483647 w 506"/>
                  <a:gd name="T5" fmla="*/ 2147483647 h 389"/>
                  <a:gd name="T6" fmla="*/ 2147483647 w 506"/>
                  <a:gd name="T7" fmla="*/ 2147483647 h 3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06"/>
                  <a:gd name="T13" fmla="*/ 0 h 389"/>
                  <a:gd name="T14" fmla="*/ 506 w 506"/>
                  <a:gd name="T15" fmla="*/ 389 h 3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06" h="389">
                    <a:moveTo>
                      <a:pt x="0" y="0"/>
                    </a:moveTo>
                    <a:lnTo>
                      <a:pt x="0" y="189"/>
                    </a:lnTo>
                    <a:cubicBezTo>
                      <a:pt x="0" y="299"/>
                      <a:pt x="90" y="389"/>
                      <a:pt x="200" y="389"/>
                    </a:cubicBezTo>
                    <a:lnTo>
                      <a:pt x="506" y="389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Freeform 173"/>
              <p:cNvSpPr/>
              <p:nvPr/>
            </p:nvSpPr>
            <p:spPr bwMode="auto">
              <a:xfrm>
                <a:off x="5594350" y="3436938"/>
                <a:ext cx="503238" cy="1901825"/>
              </a:xfrm>
              <a:custGeom>
                <a:avLst/>
                <a:gdLst>
                  <a:gd name="T0" fmla="*/ 2147483647 w 1848"/>
                  <a:gd name="T1" fmla="*/ 2147483647 h 6991"/>
                  <a:gd name="T2" fmla="*/ 2147483647 w 1848"/>
                  <a:gd name="T3" fmla="*/ 2147483647 h 6991"/>
                  <a:gd name="T4" fmla="*/ 0 w 1848"/>
                  <a:gd name="T5" fmla="*/ 2147483647 h 6991"/>
                  <a:gd name="T6" fmla="*/ 0 w 1848"/>
                  <a:gd name="T7" fmla="*/ 2147483647 h 6991"/>
                  <a:gd name="T8" fmla="*/ 2147483647 w 1848"/>
                  <a:gd name="T9" fmla="*/ 0 h 6991"/>
                  <a:gd name="T10" fmla="*/ 2147483647 w 1848"/>
                  <a:gd name="T11" fmla="*/ 0 h 69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48"/>
                  <a:gd name="T19" fmla="*/ 0 h 6991"/>
                  <a:gd name="T20" fmla="*/ 1848 w 1848"/>
                  <a:gd name="T21" fmla="*/ 6991 h 69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48" h="6991">
                    <a:moveTo>
                      <a:pt x="440" y="6991"/>
                    </a:moveTo>
                    <a:lnTo>
                      <a:pt x="200" y="6991"/>
                    </a:lnTo>
                    <a:cubicBezTo>
                      <a:pt x="90" y="6991"/>
                      <a:pt x="0" y="6902"/>
                      <a:pt x="0" y="6791"/>
                    </a:cubicBezTo>
                    <a:lnTo>
                      <a:pt x="0" y="200"/>
                    </a:lnTo>
                    <a:cubicBezTo>
                      <a:pt x="0" y="90"/>
                      <a:pt x="90" y="0"/>
                      <a:pt x="200" y="0"/>
                    </a:cubicBezTo>
                    <a:lnTo>
                      <a:pt x="1848" y="0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174"/>
              <p:cNvSpPr/>
              <p:nvPr/>
            </p:nvSpPr>
            <p:spPr bwMode="auto">
              <a:xfrm>
                <a:off x="5219700" y="3436938"/>
                <a:ext cx="835025" cy="1928812"/>
              </a:xfrm>
              <a:custGeom>
                <a:avLst/>
                <a:gdLst>
                  <a:gd name="T0" fmla="*/ 0 w 3070"/>
                  <a:gd name="T1" fmla="*/ 2147483647 h 7085"/>
                  <a:gd name="T2" fmla="*/ 0 w 3070"/>
                  <a:gd name="T3" fmla="*/ 2147483647 h 7085"/>
                  <a:gd name="T4" fmla="*/ 2147483647 w 3070"/>
                  <a:gd name="T5" fmla="*/ 0 h 7085"/>
                  <a:gd name="T6" fmla="*/ 2147483647 w 3070"/>
                  <a:gd name="T7" fmla="*/ 0 h 708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70"/>
                  <a:gd name="T13" fmla="*/ 0 h 7085"/>
                  <a:gd name="T14" fmla="*/ 3070 w 3070"/>
                  <a:gd name="T15" fmla="*/ 7085 h 708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70" h="7085">
                    <a:moveTo>
                      <a:pt x="0" y="7085"/>
                    </a:moveTo>
                    <a:lnTo>
                      <a:pt x="0" y="200"/>
                    </a:lnTo>
                    <a:cubicBezTo>
                      <a:pt x="0" y="90"/>
                      <a:pt x="90" y="0"/>
                      <a:pt x="200" y="0"/>
                    </a:cubicBezTo>
                    <a:lnTo>
                      <a:pt x="3070" y="0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175"/>
              <p:cNvSpPr/>
              <p:nvPr/>
            </p:nvSpPr>
            <p:spPr bwMode="auto">
              <a:xfrm>
                <a:off x="6259513" y="3508375"/>
                <a:ext cx="388937" cy="2132013"/>
              </a:xfrm>
              <a:custGeom>
                <a:avLst/>
                <a:gdLst>
                  <a:gd name="T0" fmla="*/ 2147483647 w 1430"/>
                  <a:gd name="T1" fmla="*/ 2147483647 h 7837"/>
                  <a:gd name="T2" fmla="*/ 2147483647 w 1430"/>
                  <a:gd name="T3" fmla="*/ 2147483647 h 7837"/>
                  <a:gd name="T4" fmla="*/ 2147483647 w 1430"/>
                  <a:gd name="T5" fmla="*/ 2147483647 h 7837"/>
                  <a:gd name="T6" fmla="*/ 2147483647 w 1430"/>
                  <a:gd name="T7" fmla="*/ 2147483647 h 7837"/>
                  <a:gd name="T8" fmla="*/ 2147483647 w 1430"/>
                  <a:gd name="T9" fmla="*/ 0 h 7837"/>
                  <a:gd name="T10" fmla="*/ 0 w 1430"/>
                  <a:gd name="T11" fmla="*/ 0 h 78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0"/>
                  <a:gd name="T19" fmla="*/ 0 h 7837"/>
                  <a:gd name="T20" fmla="*/ 1430 w 1430"/>
                  <a:gd name="T21" fmla="*/ 7837 h 78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0" h="7837">
                    <a:moveTo>
                      <a:pt x="1430" y="7837"/>
                    </a:moveTo>
                    <a:lnTo>
                      <a:pt x="1409" y="7837"/>
                    </a:lnTo>
                    <a:cubicBezTo>
                      <a:pt x="1299" y="7837"/>
                      <a:pt x="1209" y="7747"/>
                      <a:pt x="1209" y="7637"/>
                    </a:cubicBezTo>
                    <a:lnTo>
                      <a:pt x="1209" y="200"/>
                    </a:lnTo>
                    <a:cubicBezTo>
                      <a:pt x="1209" y="89"/>
                      <a:pt x="1119" y="0"/>
                      <a:pt x="1009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Freeform 176"/>
              <p:cNvSpPr/>
              <p:nvPr/>
            </p:nvSpPr>
            <p:spPr bwMode="auto">
              <a:xfrm>
                <a:off x="6418263" y="3508375"/>
                <a:ext cx="538162" cy="1393825"/>
              </a:xfrm>
              <a:custGeom>
                <a:avLst/>
                <a:gdLst>
                  <a:gd name="T0" fmla="*/ 2147483647 w 1979"/>
                  <a:gd name="T1" fmla="*/ 2147483647 h 5125"/>
                  <a:gd name="T2" fmla="*/ 2147483647 w 1979"/>
                  <a:gd name="T3" fmla="*/ 2147483647 h 5125"/>
                  <a:gd name="T4" fmla="*/ 2147483647 w 1979"/>
                  <a:gd name="T5" fmla="*/ 2147483647 h 5125"/>
                  <a:gd name="T6" fmla="*/ 2147483647 w 1979"/>
                  <a:gd name="T7" fmla="*/ 2147483647 h 5125"/>
                  <a:gd name="T8" fmla="*/ 2147483647 w 1979"/>
                  <a:gd name="T9" fmla="*/ 0 h 5125"/>
                  <a:gd name="T10" fmla="*/ 0 w 1979"/>
                  <a:gd name="T11" fmla="*/ 0 h 51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79"/>
                  <a:gd name="T19" fmla="*/ 0 h 5125"/>
                  <a:gd name="T20" fmla="*/ 1979 w 1979"/>
                  <a:gd name="T21" fmla="*/ 5125 h 51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79" h="5125">
                    <a:moveTo>
                      <a:pt x="1979" y="5125"/>
                    </a:moveTo>
                    <a:lnTo>
                      <a:pt x="827" y="5125"/>
                    </a:lnTo>
                    <a:cubicBezTo>
                      <a:pt x="717" y="5125"/>
                      <a:pt x="627" y="5035"/>
                      <a:pt x="627" y="4925"/>
                    </a:cubicBezTo>
                    <a:lnTo>
                      <a:pt x="627" y="200"/>
                    </a:lnTo>
                    <a:cubicBezTo>
                      <a:pt x="627" y="90"/>
                      <a:pt x="537" y="0"/>
                      <a:pt x="427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Freeform 177"/>
              <p:cNvSpPr/>
              <p:nvPr/>
            </p:nvSpPr>
            <p:spPr bwMode="auto">
              <a:xfrm>
                <a:off x="4430713" y="3271838"/>
                <a:ext cx="1703387" cy="641350"/>
              </a:xfrm>
              <a:custGeom>
                <a:avLst/>
                <a:gdLst>
                  <a:gd name="T0" fmla="*/ 0 w 6258"/>
                  <a:gd name="T1" fmla="*/ 2147483647 h 2354"/>
                  <a:gd name="T2" fmla="*/ 0 w 6258"/>
                  <a:gd name="T3" fmla="*/ 2147483647 h 2354"/>
                  <a:gd name="T4" fmla="*/ 2147483647 w 6258"/>
                  <a:gd name="T5" fmla="*/ 0 h 2354"/>
                  <a:gd name="T6" fmla="*/ 2147483647 w 6258"/>
                  <a:gd name="T7" fmla="*/ 0 h 2354"/>
                  <a:gd name="T8" fmla="*/ 2147483647 w 6258"/>
                  <a:gd name="T9" fmla="*/ 2147483647 h 2354"/>
                  <a:gd name="T10" fmla="*/ 2147483647 w 6258"/>
                  <a:gd name="T11" fmla="*/ 2147483647 h 23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58"/>
                  <a:gd name="T19" fmla="*/ 0 h 2354"/>
                  <a:gd name="T20" fmla="*/ 6258 w 6258"/>
                  <a:gd name="T21" fmla="*/ 2354 h 23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58" h="2354">
                    <a:moveTo>
                      <a:pt x="0" y="2354"/>
                    </a:moveTo>
                    <a:lnTo>
                      <a:pt x="0" y="200"/>
                    </a:lnTo>
                    <a:cubicBezTo>
                      <a:pt x="0" y="90"/>
                      <a:pt x="90" y="0"/>
                      <a:pt x="200" y="0"/>
                    </a:cubicBezTo>
                    <a:lnTo>
                      <a:pt x="6058" y="0"/>
                    </a:lnTo>
                    <a:cubicBezTo>
                      <a:pt x="6169" y="0"/>
                      <a:pt x="6258" y="90"/>
                      <a:pt x="6258" y="200"/>
                    </a:cubicBezTo>
                    <a:lnTo>
                      <a:pt x="6258" y="347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Freeform 178"/>
              <p:cNvSpPr/>
              <p:nvPr/>
            </p:nvSpPr>
            <p:spPr bwMode="auto">
              <a:xfrm>
                <a:off x="6294438" y="2347913"/>
                <a:ext cx="1109662" cy="1063625"/>
              </a:xfrm>
              <a:custGeom>
                <a:avLst/>
                <a:gdLst>
                  <a:gd name="T0" fmla="*/ 2147483647 w 4078"/>
                  <a:gd name="T1" fmla="*/ 0 h 3906"/>
                  <a:gd name="T2" fmla="*/ 2147483647 w 4078"/>
                  <a:gd name="T3" fmla="*/ 0 h 3906"/>
                  <a:gd name="T4" fmla="*/ 2147483647 w 4078"/>
                  <a:gd name="T5" fmla="*/ 2147483647 h 3906"/>
                  <a:gd name="T6" fmla="*/ 2147483647 w 4078"/>
                  <a:gd name="T7" fmla="*/ 2147483647 h 3906"/>
                  <a:gd name="T8" fmla="*/ 2147483647 w 4078"/>
                  <a:gd name="T9" fmla="*/ 2147483647 h 3906"/>
                  <a:gd name="T10" fmla="*/ 0 w 4078"/>
                  <a:gd name="T11" fmla="*/ 2147483647 h 39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78"/>
                  <a:gd name="T19" fmla="*/ 0 h 3906"/>
                  <a:gd name="T20" fmla="*/ 4078 w 4078"/>
                  <a:gd name="T21" fmla="*/ 3906 h 39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78" h="3906">
                    <a:moveTo>
                      <a:pt x="3380" y="0"/>
                    </a:moveTo>
                    <a:lnTo>
                      <a:pt x="3878" y="0"/>
                    </a:lnTo>
                    <a:cubicBezTo>
                      <a:pt x="3988" y="0"/>
                      <a:pt x="4078" y="89"/>
                      <a:pt x="4078" y="200"/>
                    </a:cubicBezTo>
                    <a:lnTo>
                      <a:pt x="4078" y="3706"/>
                    </a:lnTo>
                    <a:cubicBezTo>
                      <a:pt x="4078" y="3817"/>
                      <a:pt x="3988" y="3906"/>
                      <a:pt x="3878" y="3906"/>
                    </a:cubicBezTo>
                    <a:lnTo>
                      <a:pt x="0" y="3906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Freeform 179"/>
              <p:cNvSpPr/>
              <p:nvPr/>
            </p:nvSpPr>
            <p:spPr bwMode="auto">
              <a:xfrm>
                <a:off x="6381750" y="3413125"/>
                <a:ext cx="387350" cy="263525"/>
              </a:xfrm>
              <a:custGeom>
                <a:avLst/>
                <a:gdLst>
                  <a:gd name="T0" fmla="*/ 0 w 1423"/>
                  <a:gd name="T1" fmla="*/ 0 h 967"/>
                  <a:gd name="T2" fmla="*/ 2147483647 w 1423"/>
                  <a:gd name="T3" fmla="*/ 0 h 967"/>
                  <a:gd name="T4" fmla="*/ 2147483647 w 1423"/>
                  <a:gd name="T5" fmla="*/ 2147483647 h 967"/>
                  <a:gd name="T6" fmla="*/ 2147483647 w 1423"/>
                  <a:gd name="T7" fmla="*/ 2147483647 h 9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23"/>
                  <a:gd name="T13" fmla="*/ 0 h 967"/>
                  <a:gd name="T14" fmla="*/ 1423 w 1423"/>
                  <a:gd name="T15" fmla="*/ 967 h 9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23" h="967">
                    <a:moveTo>
                      <a:pt x="0" y="0"/>
                    </a:moveTo>
                    <a:lnTo>
                      <a:pt x="1223" y="0"/>
                    </a:lnTo>
                    <a:cubicBezTo>
                      <a:pt x="1333" y="0"/>
                      <a:pt x="1423" y="90"/>
                      <a:pt x="1423" y="200"/>
                    </a:cubicBezTo>
                    <a:lnTo>
                      <a:pt x="1423" y="967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Freeform 180"/>
              <p:cNvSpPr/>
              <p:nvPr/>
            </p:nvSpPr>
            <p:spPr bwMode="auto">
              <a:xfrm>
                <a:off x="4217988" y="5727700"/>
                <a:ext cx="341312" cy="193675"/>
              </a:xfrm>
              <a:custGeom>
                <a:avLst/>
                <a:gdLst>
                  <a:gd name="T0" fmla="*/ 2147483647 w 1256"/>
                  <a:gd name="T1" fmla="*/ 0 h 710"/>
                  <a:gd name="T2" fmla="*/ 2147483647 w 1256"/>
                  <a:gd name="T3" fmla="*/ 0 h 710"/>
                  <a:gd name="T4" fmla="*/ 0 w 1256"/>
                  <a:gd name="T5" fmla="*/ 2147483647 h 710"/>
                  <a:gd name="T6" fmla="*/ 0 w 1256"/>
                  <a:gd name="T7" fmla="*/ 2147483647 h 7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56"/>
                  <a:gd name="T13" fmla="*/ 0 h 710"/>
                  <a:gd name="T14" fmla="*/ 1256 w 1256"/>
                  <a:gd name="T15" fmla="*/ 710 h 7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56" h="710">
                    <a:moveTo>
                      <a:pt x="1256" y="0"/>
                    </a:moveTo>
                    <a:lnTo>
                      <a:pt x="200" y="0"/>
                    </a:lnTo>
                    <a:cubicBezTo>
                      <a:pt x="90" y="0"/>
                      <a:pt x="0" y="90"/>
                      <a:pt x="0" y="200"/>
                    </a:cubicBezTo>
                    <a:lnTo>
                      <a:pt x="0" y="710"/>
                    </a:lnTo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Freeform 181"/>
              <p:cNvSpPr/>
              <p:nvPr/>
            </p:nvSpPr>
            <p:spPr bwMode="auto">
              <a:xfrm>
                <a:off x="7134225" y="2319338"/>
                <a:ext cx="49213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1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1" y="197"/>
                    </a:lnTo>
                    <a:cubicBezTo>
                      <a:pt x="0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Freeform 182"/>
              <p:cNvSpPr/>
              <p:nvPr/>
            </p:nvSpPr>
            <p:spPr bwMode="auto">
              <a:xfrm>
                <a:off x="4194175" y="5943600"/>
                <a:ext cx="49213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Freeform 183"/>
              <p:cNvSpPr/>
              <p:nvPr/>
            </p:nvSpPr>
            <p:spPr bwMode="auto">
              <a:xfrm>
                <a:off x="6743700" y="3703638"/>
                <a:ext cx="47625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Freeform 184"/>
              <p:cNvSpPr/>
              <p:nvPr/>
            </p:nvSpPr>
            <p:spPr bwMode="auto">
              <a:xfrm>
                <a:off x="6013450" y="3649663"/>
                <a:ext cx="49213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1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1" y="197"/>
                    </a:lnTo>
                    <a:cubicBezTo>
                      <a:pt x="0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Freeform 185"/>
              <p:cNvSpPr/>
              <p:nvPr/>
            </p:nvSpPr>
            <p:spPr bwMode="auto">
              <a:xfrm>
                <a:off x="5703888" y="3824288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Freeform 186"/>
              <p:cNvSpPr/>
              <p:nvPr/>
            </p:nvSpPr>
            <p:spPr bwMode="auto">
              <a:xfrm>
                <a:off x="5745163" y="5313363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4" name="Freeform 187"/>
              <p:cNvSpPr/>
              <p:nvPr/>
            </p:nvSpPr>
            <p:spPr bwMode="auto">
              <a:xfrm>
                <a:off x="5194300" y="5394325"/>
                <a:ext cx="49213" cy="52388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8" y="0"/>
                    </a:lnTo>
                    <a:cubicBezTo>
                      <a:pt x="179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9" y="197"/>
                      <a:pt x="178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Freeform 188"/>
              <p:cNvSpPr/>
              <p:nvPr/>
            </p:nvSpPr>
            <p:spPr bwMode="auto">
              <a:xfrm>
                <a:off x="4406900" y="3941763"/>
                <a:ext cx="47625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8" y="0"/>
                    </a:lnTo>
                    <a:cubicBezTo>
                      <a:pt x="179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9" y="197"/>
                      <a:pt x="178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Freeform 189"/>
              <p:cNvSpPr/>
              <p:nvPr/>
            </p:nvSpPr>
            <p:spPr bwMode="auto">
              <a:xfrm>
                <a:off x="6673850" y="5608638"/>
                <a:ext cx="49213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8" y="0"/>
                    </a:lnTo>
                    <a:cubicBezTo>
                      <a:pt x="179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9" y="197"/>
                      <a:pt x="178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190"/>
              <p:cNvSpPr/>
              <p:nvPr/>
            </p:nvSpPr>
            <p:spPr bwMode="auto">
              <a:xfrm>
                <a:off x="6986588" y="4878388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191"/>
              <p:cNvSpPr/>
              <p:nvPr/>
            </p:nvSpPr>
            <p:spPr bwMode="auto">
              <a:xfrm>
                <a:off x="3189288" y="4924425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6"/>
                    </a:lnTo>
                    <a:cubicBezTo>
                      <a:pt x="179" y="197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7"/>
                      <a:pt x="0" y="196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192"/>
              <p:cNvSpPr/>
              <p:nvPr/>
            </p:nvSpPr>
            <p:spPr bwMode="auto">
              <a:xfrm>
                <a:off x="4656138" y="3403600"/>
                <a:ext cx="1408112" cy="2322513"/>
              </a:xfrm>
              <a:custGeom>
                <a:avLst/>
                <a:gdLst>
                  <a:gd name="T0" fmla="*/ 0 w 5176"/>
                  <a:gd name="T1" fmla="*/ 2147483647 h 8534"/>
                  <a:gd name="T2" fmla="*/ 2147483647 w 5176"/>
                  <a:gd name="T3" fmla="*/ 2147483647 h 8534"/>
                  <a:gd name="T4" fmla="*/ 2147483647 w 5176"/>
                  <a:gd name="T5" fmla="*/ 2147483647 h 8534"/>
                  <a:gd name="T6" fmla="*/ 2147483647 w 5176"/>
                  <a:gd name="T7" fmla="*/ 2147483647 h 8534"/>
                  <a:gd name="T8" fmla="*/ 2147483647 w 5176"/>
                  <a:gd name="T9" fmla="*/ 0 h 8534"/>
                  <a:gd name="T10" fmla="*/ 2147483647 w 5176"/>
                  <a:gd name="T11" fmla="*/ 0 h 85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176"/>
                  <a:gd name="T19" fmla="*/ 0 h 8534"/>
                  <a:gd name="T20" fmla="*/ 5176 w 5176"/>
                  <a:gd name="T21" fmla="*/ 8534 h 85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176" h="8534">
                    <a:moveTo>
                      <a:pt x="0" y="8534"/>
                    </a:moveTo>
                    <a:lnTo>
                      <a:pt x="1100" y="8534"/>
                    </a:lnTo>
                    <a:cubicBezTo>
                      <a:pt x="1210" y="8534"/>
                      <a:pt x="1300" y="8445"/>
                      <a:pt x="1300" y="8334"/>
                    </a:cubicBezTo>
                    <a:lnTo>
                      <a:pt x="1300" y="200"/>
                    </a:lnTo>
                    <a:cubicBezTo>
                      <a:pt x="1300" y="90"/>
                      <a:pt x="1390" y="0"/>
                      <a:pt x="1500" y="0"/>
                    </a:cubicBezTo>
                    <a:lnTo>
                      <a:pt x="5176" y="0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0" name="Freeform 193"/>
              <p:cNvSpPr/>
              <p:nvPr/>
            </p:nvSpPr>
            <p:spPr bwMode="auto">
              <a:xfrm>
                <a:off x="2933700" y="2824163"/>
                <a:ext cx="106363" cy="71437"/>
              </a:xfrm>
              <a:custGeom>
                <a:avLst/>
                <a:gdLst>
                  <a:gd name="T0" fmla="*/ 2147483647 w 390"/>
                  <a:gd name="T1" fmla="*/ 0 h 264"/>
                  <a:gd name="T2" fmla="*/ 2147483647 w 390"/>
                  <a:gd name="T3" fmla="*/ 0 h 264"/>
                  <a:gd name="T4" fmla="*/ 0 w 390"/>
                  <a:gd name="T5" fmla="*/ 2147483647 h 264"/>
                  <a:gd name="T6" fmla="*/ 0 w 390"/>
                  <a:gd name="T7" fmla="*/ 2147483647 h 2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0"/>
                  <a:gd name="T13" fmla="*/ 0 h 264"/>
                  <a:gd name="T14" fmla="*/ 390 w 390"/>
                  <a:gd name="T15" fmla="*/ 264 h 2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0" h="264">
                    <a:moveTo>
                      <a:pt x="390" y="0"/>
                    </a:moveTo>
                    <a:lnTo>
                      <a:pt x="200" y="0"/>
                    </a:lnTo>
                    <a:cubicBezTo>
                      <a:pt x="90" y="0"/>
                      <a:pt x="0" y="90"/>
                      <a:pt x="0" y="200"/>
                    </a:cubicBezTo>
                    <a:lnTo>
                      <a:pt x="0" y="264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194"/>
              <p:cNvSpPr/>
              <p:nvPr/>
            </p:nvSpPr>
            <p:spPr bwMode="auto">
              <a:xfrm>
                <a:off x="6219825" y="2679700"/>
                <a:ext cx="771525" cy="668338"/>
              </a:xfrm>
              <a:custGeom>
                <a:avLst/>
                <a:gdLst>
                  <a:gd name="T0" fmla="*/ 0 w 2834"/>
                  <a:gd name="T1" fmla="*/ 2147483647 h 2459"/>
                  <a:gd name="T2" fmla="*/ 0 w 2834"/>
                  <a:gd name="T3" fmla="*/ 2147483647 h 2459"/>
                  <a:gd name="T4" fmla="*/ 2147483647 w 2834"/>
                  <a:gd name="T5" fmla="*/ 0 h 2459"/>
                  <a:gd name="T6" fmla="*/ 2147483647 w 2834"/>
                  <a:gd name="T7" fmla="*/ 0 h 24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34"/>
                  <a:gd name="T13" fmla="*/ 0 h 2459"/>
                  <a:gd name="T14" fmla="*/ 2834 w 2834"/>
                  <a:gd name="T15" fmla="*/ 2459 h 24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34" h="2459">
                    <a:moveTo>
                      <a:pt x="0" y="2459"/>
                    </a:moveTo>
                    <a:lnTo>
                      <a:pt x="0" y="200"/>
                    </a:lnTo>
                    <a:cubicBezTo>
                      <a:pt x="0" y="90"/>
                      <a:pt x="90" y="0"/>
                      <a:pt x="200" y="0"/>
                    </a:cubicBezTo>
                    <a:lnTo>
                      <a:pt x="2834" y="0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195"/>
              <p:cNvSpPr/>
              <p:nvPr/>
            </p:nvSpPr>
            <p:spPr bwMode="auto">
              <a:xfrm>
                <a:off x="6902450" y="3082925"/>
                <a:ext cx="309563" cy="444500"/>
              </a:xfrm>
              <a:custGeom>
                <a:avLst/>
                <a:gdLst>
                  <a:gd name="T0" fmla="*/ 0 w 1137"/>
                  <a:gd name="T1" fmla="*/ 2147483647 h 1634"/>
                  <a:gd name="T2" fmla="*/ 2147483647 w 1137"/>
                  <a:gd name="T3" fmla="*/ 2147483647 h 1634"/>
                  <a:gd name="T4" fmla="*/ 2147483647 w 1137"/>
                  <a:gd name="T5" fmla="*/ 2147483647 h 1634"/>
                  <a:gd name="T6" fmla="*/ 2147483647 w 1137"/>
                  <a:gd name="T7" fmla="*/ 2147483647 h 1634"/>
                  <a:gd name="T8" fmla="*/ 2147483647 w 1137"/>
                  <a:gd name="T9" fmla="*/ 0 h 1634"/>
                  <a:gd name="T10" fmla="*/ 2147483647 w 1137"/>
                  <a:gd name="T11" fmla="*/ 0 h 16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7"/>
                  <a:gd name="T19" fmla="*/ 0 h 1634"/>
                  <a:gd name="T20" fmla="*/ 1137 w 1137"/>
                  <a:gd name="T21" fmla="*/ 1634 h 16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7" h="1634">
                    <a:moveTo>
                      <a:pt x="0" y="1634"/>
                    </a:moveTo>
                    <a:lnTo>
                      <a:pt x="937" y="1634"/>
                    </a:lnTo>
                    <a:cubicBezTo>
                      <a:pt x="1047" y="1634"/>
                      <a:pt x="1137" y="1544"/>
                      <a:pt x="1137" y="1434"/>
                    </a:cubicBezTo>
                    <a:lnTo>
                      <a:pt x="1137" y="200"/>
                    </a:lnTo>
                    <a:cubicBezTo>
                      <a:pt x="1137" y="89"/>
                      <a:pt x="1047" y="0"/>
                      <a:pt x="937" y="0"/>
                    </a:cubicBezTo>
                    <a:lnTo>
                      <a:pt x="171" y="0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196"/>
              <p:cNvSpPr/>
              <p:nvPr/>
            </p:nvSpPr>
            <p:spPr bwMode="auto">
              <a:xfrm>
                <a:off x="6251575" y="3697288"/>
                <a:ext cx="530225" cy="158750"/>
              </a:xfrm>
              <a:custGeom>
                <a:avLst/>
                <a:gdLst>
                  <a:gd name="T0" fmla="*/ 2147483647 w 1943"/>
                  <a:gd name="T1" fmla="*/ 2147483647 h 587"/>
                  <a:gd name="T2" fmla="*/ 2147483647 w 1943"/>
                  <a:gd name="T3" fmla="*/ 2147483647 h 587"/>
                  <a:gd name="T4" fmla="*/ 0 w 1943"/>
                  <a:gd name="T5" fmla="*/ 2147483647 h 587"/>
                  <a:gd name="T6" fmla="*/ 0 w 1943"/>
                  <a:gd name="T7" fmla="*/ 0 h 5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43"/>
                  <a:gd name="T13" fmla="*/ 0 h 587"/>
                  <a:gd name="T14" fmla="*/ 1943 w 1943"/>
                  <a:gd name="T15" fmla="*/ 587 h 5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43" h="587">
                    <a:moveTo>
                      <a:pt x="1943" y="587"/>
                    </a:moveTo>
                    <a:lnTo>
                      <a:pt x="200" y="587"/>
                    </a:lnTo>
                    <a:cubicBezTo>
                      <a:pt x="90" y="587"/>
                      <a:pt x="0" y="497"/>
                      <a:pt x="0" y="387"/>
                    </a:cubicBez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4" name="Freeform 197"/>
              <p:cNvSpPr/>
              <p:nvPr/>
            </p:nvSpPr>
            <p:spPr bwMode="auto">
              <a:xfrm>
                <a:off x="6251575" y="3543300"/>
                <a:ext cx="528638" cy="1835150"/>
              </a:xfrm>
              <a:custGeom>
                <a:avLst/>
                <a:gdLst>
                  <a:gd name="T0" fmla="*/ 2147483647 w 1940"/>
                  <a:gd name="T1" fmla="*/ 2147483647 h 6748"/>
                  <a:gd name="T2" fmla="*/ 2147483647 w 1940"/>
                  <a:gd name="T3" fmla="*/ 2147483647 h 6748"/>
                  <a:gd name="T4" fmla="*/ 0 w 1940"/>
                  <a:gd name="T5" fmla="*/ 2147483647 h 6748"/>
                  <a:gd name="T6" fmla="*/ 0 w 1940"/>
                  <a:gd name="T7" fmla="*/ 0 h 67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40"/>
                  <a:gd name="T13" fmla="*/ 0 h 6748"/>
                  <a:gd name="T14" fmla="*/ 1940 w 1940"/>
                  <a:gd name="T15" fmla="*/ 6748 h 67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40" h="6748">
                    <a:moveTo>
                      <a:pt x="1940" y="6748"/>
                    </a:moveTo>
                    <a:lnTo>
                      <a:pt x="200" y="6748"/>
                    </a:lnTo>
                    <a:cubicBezTo>
                      <a:pt x="90" y="6748"/>
                      <a:pt x="0" y="6658"/>
                      <a:pt x="0" y="6548"/>
                    </a:cubicBez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Freeform 198"/>
              <p:cNvSpPr/>
              <p:nvPr/>
            </p:nvSpPr>
            <p:spPr bwMode="auto">
              <a:xfrm>
                <a:off x="6251575" y="3594100"/>
                <a:ext cx="166688" cy="1100138"/>
              </a:xfrm>
              <a:custGeom>
                <a:avLst/>
                <a:gdLst>
                  <a:gd name="T0" fmla="*/ 2147483647 w 612"/>
                  <a:gd name="T1" fmla="*/ 2147483647 h 4041"/>
                  <a:gd name="T2" fmla="*/ 2147483647 w 612"/>
                  <a:gd name="T3" fmla="*/ 2147483647 h 4041"/>
                  <a:gd name="T4" fmla="*/ 0 w 612"/>
                  <a:gd name="T5" fmla="*/ 2147483647 h 4041"/>
                  <a:gd name="T6" fmla="*/ 0 w 612"/>
                  <a:gd name="T7" fmla="*/ 0 h 40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12"/>
                  <a:gd name="T13" fmla="*/ 0 h 4041"/>
                  <a:gd name="T14" fmla="*/ 612 w 612"/>
                  <a:gd name="T15" fmla="*/ 4041 h 40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12" h="4041">
                    <a:moveTo>
                      <a:pt x="612" y="4041"/>
                    </a:moveTo>
                    <a:lnTo>
                      <a:pt x="200" y="4041"/>
                    </a:lnTo>
                    <a:cubicBezTo>
                      <a:pt x="90" y="4041"/>
                      <a:pt x="0" y="3951"/>
                      <a:pt x="0" y="3841"/>
                    </a:cubicBez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Freeform 199"/>
              <p:cNvSpPr/>
              <p:nvPr/>
            </p:nvSpPr>
            <p:spPr bwMode="auto">
              <a:xfrm>
                <a:off x="6221413" y="3084513"/>
                <a:ext cx="625475" cy="236537"/>
              </a:xfrm>
              <a:custGeom>
                <a:avLst/>
                <a:gdLst>
                  <a:gd name="T0" fmla="*/ 2147483647 w 2297"/>
                  <a:gd name="T1" fmla="*/ 0 h 871"/>
                  <a:gd name="T2" fmla="*/ 2147483647 w 2297"/>
                  <a:gd name="T3" fmla="*/ 0 h 871"/>
                  <a:gd name="T4" fmla="*/ 0 w 2297"/>
                  <a:gd name="T5" fmla="*/ 2147483647 h 871"/>
                  <a:gd name="T6" fmla="*/ 0 w 2297"/>
                  <a:gd name="T7" fmla="*/ 2147483647 h 87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97"/>
                  <a:gd name="T13" fmla="*/ 0 h 871"/>
                  <a:gd name="T14" fmla="*/ 2297 w 2297"/>
                  <a:gd name="T15" fmla="*/ 871 h 87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97" h="871">
                    <a:moveTo>
                      <a:pt x="2297" y="0"/>
                    </a:moveTo>
                    <a:lnTo>
                      <a:pt x="200" y="0"/>
                    </a:lnTo>
                    <a:cubicBezTo>
                      <a:pt x="90" y="0"/>
                      <a:pt x="0" y="90"/>
                      <a:pt x="0" y="200"/>
                    </a:cubicBezTo>
                    <a:lnTo>
                      <a:pt x="0" y="871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200"/>
              <p:cNvSpPr/>
              <p:nvPr/>
            </p:nvSpPr>
            <p:spPr bwMode="auto">
              <a:xfrm>
                <a:off x="5386388" y="3476625"/>
                <a:ext cx="725487" cy="833438"/>
              </a:xfrm>
              <a:custGeom>
                <a:avLst/>
                <a:gdLst>
                  <a:gd name="T0" fmla="*/ 0 w 2670"/>
                  <a:gd name="T1" fmla="*/ 2147483647 h 3066"/>
                  <a:gd name="T2" fmla="*/ 0 w 2670"/>
                  <a:gd name="T3" fmla="*/ 2147483647 h 3066"/>
                  <a:gd name="T4" fmla="*/ 2147483647 w 2670"/>
                  <a:gd name="T5" fmla="*/ 0 h 3066"/>
                  <a:gd name="T6" fmla="*/ 2147483647 w 2670"/>
                  <a:gd name="T7" fmla="*/ 0 h 30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70"/>
                  <a:gd name="T13" fmla="*/ 0 h 3066"/>
                  <a:gd name="T14" fmla="*/ 2670 w 2670"/>
                  <a:gd name="T15" fmla="*/ 3066 h 30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70" h="3066">
                    <a:moveTo>
                      <a:pt x="0" y="3066"/>
                    </a:moveTo>
                    <a:lnTo>
                      <a:pt x="0" y="200"/>
                    </a:lnTo>
                    <a:cubicBezTo>
                      <a:pt x="0" y="90"/>
                      <a:pt x="90" y="0"/>
                      <a:pt x="200" y="0"/>
                    </a:cubicBezTo>
                    <a:lnTo>
                      <a:pt x="2670" y="0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Freeform 201"/>
              <p:cNvSpPr/>
              <p:nvPr/>
            </p:nvSpPr>
            <p:spPr bwMode="auto">
              <a:xfrm>
                <a:off x="3030538" y="3167063"/>
                <a:ext cx="3140075" cy="1584325"/>
              </a:xfrm>
              <a:custGeom>
                <a:avLst/>
                <a:gdLst>
                  <a:gd name="T0" fmla="*/ 2147483647 w 11538"/>
                  <a:gd name="T1" fmla="*/ 2147483647 h 5819"/>
                  <a:gd name="T2" fmla="*/ 2147483647 w 11538"/>
                  <a:gd name="T3" fmla="*/ 2147483647 h 5819"/>
                  <a:gd name="T4" fmla="*/ 2147483647 w 11538"/>
                  <a:gd name="T5" fmla="*/ 0 h 5819"/>
                  <a:gd name="T6" fmla="*/ 2147483647 w 11538"/>
                  <a:gd name="T7" fmla="*/ 0 h 5819"/>
                  <a:gd name="T8" fmla="*/ 0 w 11538"/>
                  <a:gd name="T9" fmla="*/ 2147483647 h 5819"/>
                  <a:gd name="T10" fmla="*/ 0 w 11538"/>
                  <a:gd name="T11" fmla="*/ 2147483647 h 58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538"/>
                  <a:gd name="T19" fmla="*/ 0 h 5819"/>
                  <a:gd name="T20" fmla="*/ 11538 w 11538"/>
                  <a:gd name="T21" fmla="*/ 5819 h 58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538" h="5819">
                    <a:moveTo>
                      <a:pt x="11538" y="305"/>
                    </a:moveTo>
                    <a:lnTo>
                      <a:pt x="11538" y="200"/>
                    </a:lnTo>
                    <a:cubicBezTo>
                      <a:pt x="11538" y="90"/>
                      <a:pt x="11448" y="0"/>
                      <a:pt x="11338" y="0"/>
                    </a:cubicBezTo>
                    <a:lnTo>
                      <a:pt x="200" y="0"/>
                    </a:lnTo>
                    <a:cubicBezTo>
                      <a:pt x="90" y="0"/>
                      <a:pt x="0" y="90"/>
                      <a:pt x="0" y="200"/>
                    </a:cubicBezTo>
                    <a:lnTo>
                      <a:pt x="0" y="5819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Freeform 202"/>
              <p:cNvSpPr/>
              <p:nvPr/>
            </p:nvSpPr>
            <p:spPr bwMode="auto">
              <a:xfrm>
                <a:off x="3095625" y="2514600"/>
                <a:ext cx="3074988" cy="790575"/>
              </a:xfrm>
              <a:custGeom>
                <a:avLst/>
                <a:gdLst>
                  <a:gd name="T0" fmla="*/ 2147483647 w 11300"/>
                  <a:gd name="T1" fmla="*/ 2147483647 h 2907"/>
                  <a:gd name="T2" fmla="*/ 2147483647 w 11300"/>
                  <a:gd name="T3" fmla="*/ 2147483647 h 2907"/>
                  <a:gd name="T4" fmla="*/ 2147483647 w 11300"/>
                  <a:gd name="T5" fmla="*/ 0 h 2907"/>
                  <a:gd name="T6" fmla="*/ 2147483647 w 11300"/>
                  <a:gd name="T7" fmla="*/ 0 h 2907"/>
                  <a:gd name="T8" fmla="*/ 0 w 11300"/>
                  <a:gd name="T9" fmla="*/ 2147483647 h 2907"/>
                  <a:gd name="T10" fmla="*/ 0 w 11300"/>
                  <a:gd name="T11" fmla="*/ 2147483647 h 29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00"/>
                  <a:gd name="T19" fmla="*/ 0 h 2907"/>
                  <a:gd name="T20" fmla="*/ 11300 w 11300"/>
                  <a:gd name="T21" fmla="*/ 2907 h 29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00" h="2907">
                    <a:moveTo>
                      <a:pt x="11300" y="2907"/>
                    </a:moveTo>
                    <a:lnTo>
                      <a:pt x="11300" y="200"/>
                    </a:lnTo>
                    <a:cubicBezTo>
                      <a:pt x="11300" y="89"/>
                      <a:pt x="11210" y="0"/>
                      <a:pt x="11100" y="0"/>
                    </a:cubicBezTo>
                    <a:lnTo>
                      <a:pt x="200" y="0"/>
                    </a:lnTo>
                    <a:cubicBezTo>
                      <a:pt x="90" y="0"/>
                      <a:pt x="0" y="89"/>
                      <a:pt x="0" y="200"/>
                    </a:cubicBezTo>
                    <a:lnTo>
                      <a:pt x="0" y="966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203"/>
              <p:cNvSpPr/>
              <p:nvPr/>
            </p:nvSpPr>
            <p:spPr bwMode="auto">
              <a:xfrm>
                <a:off x="7007225" y="2654300"/>
                <a:ext cx="49213" cy="52388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204"/>
              <p:cNvSpPr/>
              <p:nvPr/>
            </p:nvSpPr>
            <p:spPr bwMode="auto">
              <a:xfrm>
                <a:off x="6875463" y="3052763"/>
                <a:ext cx="49212" cy="53975"/>
              </a:xfrm>
              <a:custGeom>
                <a:avLst/>
                <a:gdLst>
                  <a:gd name="T0" fmla="*/ 2147483647 w 179"/>
                  <a:gd name="T1" fmla="*/ 0 h 196"/>
                  <a:gd name="T2" fmla="*/ 2147483647 w 179"/>
                  <a:gd name="T3" fmla="*/ 0 h 196"/>
                  <a:gd name="T4" fmla="*/ 2147483647 w 179"/>
                  <a:gd name="T5" fmla="*/ 2147483647 h 196"/>
                  <a:gd name="T6" fmla="*/ 2147483647 w 179"/>
                  <a:gd name="T7" fmla="*/ 2147483647 h 196"/>
                  <a:gd name="T8" fmla="*/ 2147483647 w 179"/>
                  <a:gd name="T9" fmla="*/ 2147483647 h 196"/>
                  <a:gd name="T10" fmla="*/ 2147483647 w 179"/>
                  <a:gd name="T11" fmla="*/ 2147483647 h 196"/>
                  <a:gd name="T12" fmla="*/ 0 w 179"/>
                  <a:gd name="T13" fmla="*/ 2147483647 h 196"/>
                  <a:gd name="T14" fmla="*/ 0 w 179"/>
                  <a:gd name="T15" fmla="*/ 2147483647 h 196"/>
                  <a:gd name="T16" fmla="*/ 2147483647 w 179"/>
                  <a:gd name="T17" fmla="*/ 0 h 1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6"/>
                  <a:gd name="T29" fmla="*/ 179 w 179"/>
                  <a:gd name="T30" fmla="*/ 196 h 1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6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0"/>
                      <a:pt x="179" y="1"/>
                    </a:cubicBezTo>
                    <a:lnTo>
                      <a:pt x="179" y="195"/>
                    </a:lnTo>
                    <a:cubicBezTo>
                      <a:pt x="179" y="196"/>
                      <a:pt x="178" y="196"/>
                      <a:pt x="177" y="196"/>
                    </a:cubicBezTo>
                    <a:lnTo>
                      <a:pt x="2" y="196"/>
                    </a:lnTo>
                    <a:cubicBezTo>
                      <a:pt x="1" y="196"/>
                      <a:pt x="0" y="196"/>
                      <a:pt x="0" y="195"/>
                    </a:cubicBezTo>
                    <a:lnTo>
                      <a:pt x="0" y="1"/>
                    </a:ln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205"/>
              <p:cNvSpPr/>
              <p:nvPr/>
            </p:nvSpPr>
            <p:spPr bwMode="auto">
              <a:xfrm>
                <a:off x="6819900" y="3502025"/>
                <a:ext cx="47625" cy="52388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206"/>
              <p:cNvSpPr/>
              <p:nvPr/>
            </p:nvSpPr>
            <p:spPr bwMode="auto">
              <a:xfrm>
                <a:off x="6807200" y="3830638"/>
                <a:ext cx="49213" cy="52387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8" y="0"/>
                    </a:lnTo>
                    <a:cubicBezTo>
                      <a:pt x="178" y="0"/>
                      <a:pt x="179" y="0"/>
                      <a:pt x="179" y="1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8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1"/>
                    </a:ln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4" name="Freeform 207"/>
              <p:cNvSpPr/>
              <p:nvPr/>
            </p:nvSpPr>
            <p:spPr bwMode="auto">
              <a:xfrm>
                <a:off x="6446838" y="4665663"/>
                <a:ext cx="49212" cy="52387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1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6"/>
                    </a:lnTo>
                    <a:cubicBezTo>
                      <a:pt x="179" y="197"/>
                      <a:pt x="178" y="197"/>
                      <a:pt x="177" y="197"/>
                    </a:cubicBezTo>
                    <a:lnTo>
                      <a:pt x="1" y="197"/>
                    </a:lnTo>
                    <a:cubicBezTo>
                      <a:pt x="0" y="197"/>
                      <a:pt x="0" y="197"/>
                      <a:pt x="0" y="196"/>
                    </a:cubicBezTo>
                    <a:lnTo>
                      <a:pt x="0" y="2"/>
                    </a:ln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Freeform 208"/>
              <p:cNvSpPr/>
              <p:nvPr/>
            </p:nvSpPr>
            <p:spPr bwMode="auto">
              <a:xfrm>
                <a:off x="6807200" y="5349875"/>
                <a:ext cx="47625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1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1" y="197"/>
                    </a:lnTo>
                    <a:cubicBezTo>
                      <a:pt x="0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Freeform 209"/>
              <p:cNvSpPr/>
              <p:nvPr/>
            </p:nvSpPr>
            <p:spPr bwMode="auto">
              <a:xfrm>
                <a:off x="5360988" y="4333875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Freeform 210"/>
              <p:cNvSpPr/>
              <p:nvPr/>
            </p:nvSpPr>
            <p:spPr bwMode="auto">
              <a:xfrm>
                <a:off x="3068638" y="2800350"/>
                <a:ext cx="49212" cy="52388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Freeform 211"/>
              <p:cNvSpPr/>
              <p:nvPr/>
            </p:nvSpPr>
            <p:spPr bwMode="auto">
              <a:xfrm>
                <a:off x="2911475" y="2922588"/>
                <a:ext cx="47625" cy="52387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Freeform 212"/>
              <p:cNvSpPr/>
              <p:nvPr/>
            </p:nvSpPr>
            <p:spPr bwMode="auto">
              <a:xfrm>
                <a:off x="3005138" y="4773613"/>
                <a:ext cx="47625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8" y="0"/>
                    </a:lnTo>
                    <a:cubicBezTo>
                      <a:pt x="179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9" y="197"/>
                      <a:pt x="178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Freeform 213"/>
              <p:cNvSpPr/>
              <p:nvPr/>
            </p:nvSpPr>
            <p:spPr bwMode="auto">
              <a:xfrm>
                <a:off x="4581525" y="5700713"/>
                <a:ext cx="49213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Freeform 214"/>
              <p:cNvSpPr/>
              <p:nvPr/>
            </p:nvSpPr>
            <p:spPr bwMode="auto">
              <a:xfrm>
                <a:off x="4568825" y="3035300"/>
                <a:ext cx="1525588" cy="1795463"/>
              </a:xfrm>
              <a:custGeom>
                <a:avLst/>
                <a:gdLst>
                  <a:gd name="T0" fmla="*/ 2147483647 w 5603"/>
                  <a:gd name="T1" fmla="*/ 2147483647 h 6596"/>
                  <a:gd name="T2" fmla="*/ 2147483647 w 5603"/>
                  <a:gd name="T3" fmla="*/ 2147483647 h 6596"/>
                  <a:gd name="T4" fmla="*/ 2147483647 w 5603"/>
                  <a:gd name="T5" fmla="*/ 0 h 6596"/>
                  <a:gd name="T6" fmla="*/ 2147483647 w 5603"/>
                  <a:gd name="T7" fmla="*/ 0 h 6596"/>
                  <a:gd name="T8" fmla="*/ 0 w 5603"/>
                  <a:gd name="T9" fmla="*/ 2147483647 h 6596"/>
                  <a:gd name="T10" fmla="*/ 0 w 5603"/>
                  <a:gd name="T11" fmla="*/ 2147483647 h 6596"/>
                  <a:gd name="T12" fmla="*/ 2147483647 w 5603"/>
                  <a:gd name="T13" fmla="*/ 2147483647 h 6596"/>
                  <a:gd name="T14" fmla="*/ 2147483647 w 5603"/>
                  <a:gd name="T15" fmla="*/ 2147483647 h 65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03"/>
                  <a:gd name="T25" fmla="*/ 0 h 6596"/>
                  <a:gd name="T26" fmla="*/ 5603 w 5603"/>
                  <a:gd name="T27" fmla="*/ 6596 h 65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03" h="6596">
                    <a:moveTo>
                      <a:pt x="5603" y="1065"/>
                    </a:moveTo>
                    <a:lnTo>
                      <a:pt x="5603" y="200"/>
                    </a:lnTo>
                    <a:cubicBezTo>
                      <a:pt x="5603" y="90"/>
                      <a:pt x="5513" y="0"/>
                      <a:pt x="5403" y="0"/>
                    </a:cubicBezTo>
                    <a:lnTo>
                      <a:pt x="200" y="0"/>
                    </a:lnTo>
                    <a:cubicBezTo>
                      <a:pt x="90" y="0"/>
                      <a:pt x="0" y="90"/>
                      <a:pt x="0" y="200"/>
                    </a:cubicBezTo>
                    <a:lnTo>
                      <a:pt x="0" y="6396"/>
                    </a:lnTo>
                    <a:cubicBezTo>
                      <a:pt x="0" y="6506"/>
                      <a:pt x="90" y="6596"/>
                      <a:pt x="200" y="6596"/>
                    </a:cubicBezTo>
                    <a:lnTo>
                      <a:pt x="895" y="6596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Freeform 215"/>
              <p:cNvSpPr/>
              <p:nvPr/>
            </p:nvSpPr>
            <p:spPr bwMode="auto">
              <a:xfrm>
                <a:off x="4700588" y="3221038"/>
                <a:ext cx="1393825" cy="984250"/>
              </a:xfrm>
              <a:custGeom>
                <a:avLst/>
                <a:gdLst>
                  <a:gd name="T0" fmla="*/ 2147483647 w 5119"/>
                  <a:gd name="T1" fmla="*/ 2147483647 h 3619"/>
                  <a:gd name="T2" fmla="*/ 2147483647 w 5119"/>
                  <a:gd name="T3" fmla="*/ 2147483647 h 3619"/>
                  <a:gd name="T4" fmla="*/ 2147483647 w 5119"/>
                  <a:gd name="T5" fmla="*/ 0 h 3619"/>
                  <a:gd name="T6" fmla="*/ 2147483647 w 5119"/>
                  <a:gd name="T7" fmla="*/ 0 h 3619"/>
                  <a:gd name="T8" fmla="*/ 0 w 5119"/>
                  <a:gd name="T9" fmla="*/ 2147483647 h 3619"/>
                  <a:gd name="T10" fmla="*/ 0 w 5119"/>
                  <a:gd name="T11" fmla="*/ 2147483647 h 3619"/>
                  <a:gd name="T12" fmla="*/ 2147483647 w 5119"/>
                  <a:gd name="T13" fmla="*/ 2147483647 h 3619"/>
                  <a:gd name="T14" fmla="*/ 2147483647 w 5119"/>
                  <a:gd name="T15" fmla="*/ 2147483647 h 36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119"/>
                  <a:gd name="T25" fmla="*/ 0 h 3619"/>
                  <a:gd name="T26" fmla="*/ 5119 w 5119"/>
                  <a:gd name="T27" fmla="*/ 3619 h 36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119" h="3619">
                    <a:moveTo>
                      <a:pt x="5119" y="573"/>
                    </a:moveTo>
                    <a:lnTo>
                      <a:pt x="5119" y="200"/>
                    </a:lnTo>
                    <a:cubicBezTo>
                      <a:pt x="5119" y="90"/>
                      <a:pt x="5029" y="0"/>
                      <a:pt x="4919" y="0"/>
                    </a:cubicBezTo>
                    <a:lnTo>
                      <a:pt x="200" y="0"/>
                    </a:lnTo>
                    <a:cubicBezTo>
                      <a:pt x="89" y="0"/>
                      <a:pt x="0" y="90"/>
                      <a:pt x="0" y="200"/>
                    </a:cubicBezTo>
                    <a:lnTo>
                      <a:pt x="0" y="3419"/>
                    </a:lnTo>
                    <a:cubicBezTo>
                      <a:pt x="0" y="3529"/>
                      <a:pt x="89" y="3619"/>
                      <a:pt x="200" y="3619"/>
                    </a:cubicBezTo>
                    <a:lnTo>
                      <a:pt x="546" y="3619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Freeform 216"/>
              <p:cNvSpPr/>
              <p:nvPr/>
            </p:nvSpPr>
            <p:spPr bwMode="auto">
              <a:xfrm>
                <a:off x="4841875" y="4805363"/>
                <a:ext cx="49213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Freeform 217"/>
              <p:cNvSpPr/>
              <p:nvPr/>
            </p:nvSpPr>
            <p:spPr bwMode="auto">
              <a:xfrm>
                <a:off x="4868863" y="4179888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6"/>
                    </a:lnTo>
                    <a:cubicBezTo>
                      <a:pt x="179" y="197"/>
                      <a:pt x="178" y="197"/>
                      <a:pt x="177" y="197"/>
                    </a:cubicBezTo>
                    <a:lnTo>
                      <a:pt x="2" y="197"/>
                    </a:lnTo>
                    <a:cubicBezTo>
                      <a:pt x="1" y="197"/>
                      <a:pt x="0" y="197"/>
                      <a:pt x="0" y="196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Freeform 218"/>
              <p:cNvSpPr/>
              <p:nvPr/>
            </p:nvSpPr>
            <p:spPr bwMode="auto">
              <a:xfrm>
                <a:off x="6245225" y="3363913"/>
                <a:ext cx="1235075" cy="1292225"/>
              </a:xfrm>
              <a:custGeom>
                <a:avLst/>
                <a:gdLst>
                  <a:gd name="T0" fmla="*/ 0 w 4538"/>
                  <a:gd name="T1" fmla="*/ 0 h 4744"/>
                  <a:gd name="T2" fmla="*/ 2147483647 w 4538"/>
                  <a:gd name="T3" fmla="*/ 0 h 4744"/>
                  <a:gd name="T4" fmla="*/ 2147483647 w 4538"/>
                  <a:gd name="T5" fmla="*/ 2147483647 h 4744"/>
                  <a:gd name="T6" fmla="*/ 2147483647 w 4538"/>
                  <a:gd name="T7" fmla="*/ 2147483647 h 4744"/>
                  <a:gd name="T8" fmla="*/ 2147483647 w 4538"/>
                  <a:gd name="T9" fmla="*/ 2147483647 h 4744"/>
                  <a:gd name="T10" fmla="*/ 2147483647 w 4538"/>
                  <a:gd name="T11" fmla="*/ 2147483647 h 47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38"/>
                  <a:gd name="T19" fmla="*/ 0 h 4744"/>
                  <a:gd name="T20" fmla="*/ 4538 w 4538"/>
                  <a:gd name="T21" fmla="*/ 4744 h 47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38" h="4744">
                    <a:moveTo>
                      <a:pt x="0" y="0"/>
                    </a:moveTo>
                    <a:lnTo>
                      <a:pt x="4337" y="0"/>
                    </a:lnTo>
                    <a:cubicBezTo>
                      <a:pt x="4448" y="0"/>
                      <a:pt x="4537" y="90"/>
                      <a:pt x="4537" y="200"/>
                    </a:cubicBezTo>
                    <a:lnTo>
                      <a:pt x="4537" y="4544"/>
                    </a:lnTo>
                    <a:cubicBezTo>
                      <a:pt x="4538" y="4654"/>
                      <a:pt x="4448" y="4744"/>
                      <a:pt x="4337" y="4744"/>
                    </a:cubicBezTo>
                    <a:lnTo>
                      <a:pt x="2944" y="4744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" name="Freeform 219"/>
              <p:cNvSpPr/>
              <p:nvPr/>
            </p:nvSpPr>
            <p:spPr bwMode="auto">
              <a:xfrm>
                <a:off x="5511800" y="3517900"/>
                <a:ext cx="596900" cy="2465388"/>
              </a:xfrm>
              <a:custGeom>
                <a:avLst/>
                <a:gdLst>
                  <a:gd name="T0" fmla="*/ 2147483647 w 2193"/>
                  <a:gd name="T1" fmla="*/ 0 h 9057"/>
                  <a:gd name="T2" fmla="*/ 2147483647 w 2193"/>
                  <a:gd name="T3" fmla="*/ 0 h 9057"/>
                  <a:gd name="T4" fmla="*/ 0 w 2193"/>
                  <a:gd name="T5" fmla="*/ 2147483647 h 9057"/>
                  <a:gd name="T6" fmla="*/ 0 w 2193"/>
                  <a:gd name="T7" fmla="*/ 2147483647 h 9057"/>
                  <a:gd name="T8" fmla="*/ 2147483647 w 2193"/>
                  <a:gd name="T9" fmla="*/ 2147483647 h 9057"/>
                  <a:gd name="T10" fmla="*/ 2147483647 w 2193"/>
                  <a:gd name="T11" fmla="*/ 2147483647 h 90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93"/>
                  <a:gd name="T19" fmla="*/ 0 h 9057"/>
                  <a:gd name="T20" fmla="*/ 2193 w 2193"/>
                  <a:gd name="T21" fmla="*/ 9057 h 90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93" h="9057">
                    <a:moveTo>
                      <a:pt x="2193" y="0"/>
                    </a:moveTo>
                    <a:lnTo>
                      <a:pt x="200" y="0"/>
                    </a:lnTo>
                    <a:cubicBezTo>
                      <a:pt x="90" y="0"/>
                      <a:pt x="0" y="90"/>
                      <a:pt x="0" y="200"/>
                    </a:cubicBezTo>
                    <a:lnTo>
                      <a:pt x="0" y="8857"/>
                    </a:lnTo>
                    <a:cubicBezTo>
                      <a:pt x="0" y="8968"/>
                      <a:pt x="90" y="9057"/>
                      <a:pt x="200" y="9057"/>
                    </a:cubicBezTo>
                    <a:lnTo>
                      <a:pt x="1933" y="9057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Freeform 220"/>
              <p:cNvSpPr/>
              <p:nvPr/>
            </p:nvSpPr>
            <p:spPr bwMode="auto">
              <a:xfrm>
                <a:off x="6256338" y="3462338"/>
                <a:ext cx="427037" cy="1112837"/>
              </a:xfrm>
              <a:custGeom>
                <a:avLst/>
                <a:gdLst>
                  <a:gd name="T0" fmla="*/ 0 w 1567"/>
                  <a:gd name="T1" fmla="*/ 0 h 4092"/>
                  <a:gd name="T2" fmla="*/ 2147483647 w 1567"/>
                  <a:gd name="T3" fmla="*/ 0 h 4092"/>
                  <a:gd name="T4" fmla="*/ 2147483647 w 1567"/>
                  <a:gd name="T5" fmla="*/ 2147483647 h 4092"/>
                  <a:gd name="T6" fmla="*/ 2147483647 w 1567"/>
                  <a:gd name="T7" fmla="*/ 2147483647 h 40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67"/>
                  <a:gd name="T13" fmla="*/ 0 h 4092"/>
                  <a:gd name="T14" fmla="*/ 1567 w 1567"/>
                  <a:gd name="T15" fmla="*/ 4092 h 40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67" h="4092">
                    <a:moveTo>
                      <a:pt x="0" y="0"/>
                    </a:moveTo>
                    <a:lnTo>
                      <a:pt x="1367" y="0"/>
                    </a:lnTo>
                    <a:cubicBezTo>
                      <a:pt x="1477" y="0"/>
                      <a:pt x="1567" y="90"/>
                      <a:pt x="1567" y="200"/>
                    </a:cubicBezTo>
                    <a:lnTo>
                      <a:pt x="1567" y="4092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Freeform 221"/>
              <p:cNvSpPr/>
              <p:nvPr/>
            </p:nvSpPr>
            <p:spPr bwMode="auto">
              <a:xfrm>
                <a:off x="6216650" y="3535363"/>
                <a:ext cx="323850" cy="2489200"/>
              </a:xfrm>
              <a:custGeom>
                <a:avLst/>
                <a:gdLst>
                  <a:gd name="T0" fmla="*/ 0 w 1185"/>
                  <a:gd name="T1" fmla="*/ 0 h 9145"/>
                  <a:gd name="T2" fmla="*/ 0 w 1185"/>
                  <a:gd name="T3" fmla="*/ 2147483647 h 9145"/>
                  <a:gd name="T4" fmla="*/ 2147483647 w 1185"/>
                  <a:gd name="T5" fmla="*/ 2147483647 h 9145"/>
                  <a:gd name="T6" fmla="*/ 2147483647 w 1185"/>
                  <a:gd name="T7" fmla="*/ 2147483647 h 9145"/>
                  <a:gd name="T8" fmla="*/ 2147483647 w 1185"/>
                  <a:gd name="T9" fmla="*/ 2147483647 h 9145"/>
                  <a:gd name="T10" fmla="*/ 2147483647 w 1185"/>
                  <a:gd name="T11" fmla="*/ 2147483647 h 9145"/>
                  <a:gd name="T12" fmla="*/ 2147483647 w 1185"/>
                  <a:gd name="T13" fmla="*/ 2147483647 h 9145"/>
                  <a:gd name="T14" fmla="*/ 2147483647 w 1185"/>
                  <a:gd name="T15" fmla="*/ 2147483647 h 91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85"/>
                  <a:gd name="T25" fmla="*/ 0 h 9145"/>
                  <a:gd name="T26" fmla="*/ 1185 w 1185"/>
                  <a:gd name="T27" fmla="*/ 9145 h 91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85" h="9145">
                    <a:moveTo>
                      <a:pt x="0" y="0"/>
                    </a:moveTo>
                    <a:lnTo>
                      <a:pt x="0" y="1257"/>
                    </a:lnTo>
                    <a:cubicBezTo>
                      <a:pt x="0" y="1367"/>
                      <a:pt x="89" y="1457"/>
                      <a:pt x="200" y="1457"/>
                    </a:cubicBezTo>
                    <a:lnTo>
                      <a:pt x="985" y="1457"/>
                    </a:lnTo>
                    <a:cubicBezTo>
                      <a:pt x="1095" y="1457"/>
                      <a:pt x="1185" y="1546"/>
                      <a:pt x="1185" y="1657"/>
                    </a:cubicBezTo>
                    <a:lnTo>
                      <a:pt x="1185" y="8945"/>
                    </a:lnTo>
                    <a:cubicBezTo>
                      <a:pt x="1185" y="9055"/>
                      <a:pt x="1095" y="9145"/>
                      <a:pt x="985" y="9145"/>
                    </a:cubicBezTo>
                    <a:lnTo>
                      <a:pt x="791" y="9145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9" name="Freeform 222"/>
              <p:cNvSpPr/>
              <p:nvPr/>
            </p:nvSpPr>
            <p:spPr bwMode="auto">
              <a:xfrm>
                <a:off x="6021388" y="3532188"/>
                <a:ext cx="114300" cy="1300162"/>
              </a:xfrm>
              <a:custGeom>
                <a:avLst/>
                <a:gdLst>
                  <a:gd name="T0" fmla="*/ 2147483647 w 420"/>
                  <a:gd name="T1" fmla="*/ 0 h 4779"/>
                  <a:gd name="T2" fmla="*/ 2147483647 w 420"/>
                  <a:gd name="T3" fmla="*/ 2147483647 h 4779"/>
                  <a:gd name="T4" fmla="*/ 2147483647 w 420"/>
                  <a:gd name="T5" fmla="*/ 2147483647 h 4779"/>
                  <a:gd name="T6" fmla="*/ 0 w 420"/>
                  <a:gd name="T7" fmla="*/ 2147483647 h 477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0"/>
                  <a:gd name="T13" fmla="*/ 0 h 4779"/>
                  <a:gd name="T14" fmla="*/ 420 w 420"/>
                  <a:gd name="T15" fmla="*/ 4779 h 477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0" h="4779">
                    <a:moveTo>
                      <a:pt x="420" y="0"/>
                    </a:moveTo>
                    <a:lnTo>
                      <a:pt x="420" y="4579"/>
                    </a:lnTo>
                    <a:cubicBezTo>
                      <a:pt x="420" y="4690"/>
                      <a:pt x="330" y="4779"/>
                      <a:pt x="220" y="4779"/>
                    </a:cubicBezTo>
                    <a:lnTo>
                      <a:pt x="0" y="4779"/>
                    </a:lnTo>
                  </a:path>
                </a:pathLst>
              </a:custGeom>
              <a:noFill/>
              <a:ln w="53975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Freeform 223"/>
              <p:cNvSpPr/>
              <p:nvPr/>
            </p:nvSpPr>
            <p:spPr bwMode="auto">
              <a:xfrm>
                <a:off x="6069013" y="5956300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2" y="0"/>
                    </a:moveTo>
                    <a:lnTo>
                      <a:pt x="178" y="0"/>
                    </a:lnTo>
                    <a:cubicBezTo>
                      <a:pt x="179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9" y="197"/>
                      <a:pt x="178" y="197"/>
                    </a:cubicBezTo>
                    <a:lnTo>
                      <a:pt x="2" y="197"/>
                    </a:lnTo>
                    <a:cubicBezTo>
                      <a:pt x="1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Freeform 224"/>
              <p:cNvSpPr/>
              <p:nvPr/>
            </p:nvSpPr>
            <p:spPr bwMode="auto">
              <a:xfrm>
                <a:off x="6354763" y="5997575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1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1" y="197"/>
                    </a:lnTo>
                    <a:cubicBezTo>
                      <a:pt x="0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225"/>
              <p:cNvSpPr/>
              <p:nvPr/>
            </p:nvSpPr>
            <p:spPr bwMode="auto">
              <a:xfrm>
                <a:off x="5945188" y="4806950"/>
                <a:ext cx="49212" cy="52388"/>
              </a:xfrm>
              <a:custGeom>
                <a:avLst/>
                <a:gdLst>
                  <a:gd name="T0" fmla="*/ 2147483647 w 179"/>
                  <a:gd name="T1" fmla="*/ 0 h 196"/>
                  <a:gd name="T2" fmla="*/ 2147483647 w 179"/>
                  <a:gd name="T3" fmla="*/ 0 h 196"/>
                  <a:gd name="T4" fmla="*/ 2147483647 w 179"/>
                  <a:gd name="T5" fmla="*/ 2147483647 h 196"/>
                  <a:gd name="T6" fmla="*/ 2147483647 w 179"/>
                  <a:gd name="T7" fmla="*/ 2147483647 h 196"/>
                  <a:gd name="T8" fmla="*/ 2147483647 w 179"/>
                  <a:gd name="T9" fmla="*/ 2147483647 h 196"/>
                  <a:gd name="T10" fmla="*/ 2147483647 w 179"/>
                  <a:gd name="T11" fmla="*/ 2147483647 h 196"/>
                  <a:gd name="T12" fmla="*/ 0 w 179"/>
                  <a:gd name="T13" fmla="*/ 2147483647 h 196"/>
                  <a:gd name="T14" fmla="*/ 0 w 179"/>
                  <a:gd name="T15" fmla="*/ 2147483647 h 196"/>
                  <a:gd name="T16" fmla="*/ 2147483647 w 179"/>
                  <a:gd name="T17" fmla="*/ 0 h 1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6"/>
                  <a:gd name="T29" fmla="*/ 179 w 179"/>
                  <a:gd name="T30" fmla="*/ 196 h 1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6">
                    <a:moveTo>
                      <a:pt x="2" y="0"/>
                    </a:moveTo>
                    <a:lnTo>
                      <a:pt x="177" y="0"/>
                    </a:lnTo>
                    <a:cubicBezTo>
                      <a:pt x="178" y="0"/>
                      <a:pt x="179" y="0"/>
                      <a:pt x="179" y="1"/>
                    </a:cubicBezTo>
                    <a:lnTo>
                      <a:pt x="179" y="195"/>
                    </a:lnTo>
                    <a:cubicBezTo>
                      <a:pt x="179" y="196"/>
                      <a:pt x="178" y="196"/>
                      <a:pt x="177" y="196"/>
                    </a:cubicBezTo>
                    <a:lnTo>
                      <a:pt x="2" y="196"/>
                    </a:lnTo>
                    <a:cubicBezTo>
                      <a:pt x="1" y="196"/>
                      <a:pt x="0" y="196"/>
                      <a:pt x="0" y="195"/>
                    </a:cubicBezTo>
                    <a:lnTo>
                      <a:pt x="0" y="1"/>
                    </a:ln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226"/>
              <p:cNvSpPr/>
              <p:nvPr/>
            </p:nvSpPr>
            <p:spPr bwMode="auto">
              <a:xfrm>
                <a:off x="6659563" y="4594225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1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1" y="197"/>
                    </a:lnTo>
                    <a:cubicBezTo>
                      <a:pt x="0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227"/>
              <p:cNvSpPr/>
              <p:nvPr/>
            </p:nvSpPr>
            <p:spPr bwMode="auto">
              <a:xfrm>
                <a:off x="6970713" y="4625975"/>
                <a:ext cx="49212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1" y="0"/>
                    </a:moveTo>
                    <a:lnTo>
                      <a:pt x="177" y="0"/>
                    </a:lnTo>
                    <a:cubicBezTo>
                      <a:pt x="178" y="0"/>
                      <a:pt x="179" y="0"/>
                      <a:pt x="179" y="1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1" y="197"/>
                    </a:lnTo>
                    <a:cubicBezTo>
                      <a:pt x="0" y="197"/>
                      <a:pt x="0" y="196"/>
                      <a:pt x="0" y="195"/>
                    </a:cubicBezTo>
                    <a:lnTo>
                      <a:pt x="0" y="1"/>
                    </a:ln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F0921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5" name="Freeform 230"/>
              <p:cNvSpPr/>
              <p:nvPr/>
            </p:nvSpPr>
            <p:spPr bwMode="auto">
              <a:xfrm>
                <a:off x="6073775" y="3321050"/>
                <a:ext cx="206375" cy="204788"/>
              </a:xfrm>
              <a:custGeom>
                <a:avLst/>
                <a:gdLst>
                  <a:gd name="T0" fmla="*/ 2147483647 w 762"/>
                  <a:gd name="T1" fmla="*/ 0 h 753"/>
                  <a:gd name="T2" fmla="*/ 2147483647 w 762"/>
                  <a:gd name="T3" fmla="*/ 2147483647 h 753"/>
                  <a:gd name="T4" fmla="*/ 2147483647 w 762"/>
                  <a:gd name="T5" fmla="*/ 2147483647 h 753"/>
                  <a:gd name="T6" fmla="*/ 2147483647 w 762"/>
                  <a:gd name="T7" fmla="*/ 2147483647 h 753"/>
                  <a:gd name="T8" fmla="*/ 2147483647 w 762"/>
                  <a:gd name="T9" fmla="*/ 2147483647 h 753"/>
                  <a:gd name="T10" fmla="*/ 2147483647 w 762"/>
                  <a:gd name="T11" fmla="*/ 2147483647 h 753"/>
                  <a:gd name="T12" fmla="*/ 2147483647 w 762"/>
                  <a:gd name="T13" fmla="*/ 2147483647 h 753"/>
                  <a:gd name="T14" fmla="*/ 2147483647 w 762"/>
                  <a:gd name="T15" fmla="*/ 2147483647 h 753"/>
                  <a:gd name="T16" fmla="*/ 0 w 762"/>
                  <a:gd name="T17" fmla="*/ 2147483647 h 753"/>
                  <a:gd name="T18" fmla="*/ 2147483647 w 762"/>
                  <a:gd name="T19" fmla="*/ 2147483647 h 753"/>
                  <a:gd name="T20" fmla="*/ 2147483647 w 762"/>
                  <a:gd name="T21" fmla="*/ 0 h 7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2"/>
                  <a:gd name="T34" fmla="*/ 0 h 753"/>
                  <a:gd name="T35" fmla="*/ 762 w 762"/>
                  <a:gd name="T36" fmla="*/ 753 h 75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2" h="753">
                    <a:moveTo>
                      <a:pt x="381" y="0"/>
                    </a:moveTo>
                    <a:lnTo>
                      <a:pt x="471" y="289"/>
                    </a:lnTo>
                    <a:lnTo>
                      <a:pt x="762" y="288"/>
                    </a:lnTo>
                    <a:lnTo>
                      <a:pt x="526" y="465"/>
                    </a:lnTo>
                    <a:lnTo>
                      <a:pt x="617" y="753"/>
                    </a:lnTo>
                    <a:lnTo>
                      <a:pt x="381" y="575"/>
                    </a:lnTo>
                    <a:lnTo>
                      <a:pt x="146" y="753"/>
                    </a:lnTo>
                    <a:lnTo>
                      <a:pt x="237" y="465"/>
                    </a:lnTo>
                    <a:lnTo>
                      <a:pt x="0" y="288"/>
                    </a:lnTo>
                    <a:lnTo>
                      <a:pt x="292" y="28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E54200"/>
              </a:solidFill>
              <a:ln w="1588">
                <a:solidFill>
                  <a:srgbClr val="FFFFFF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Line 231"/>
              <p:cNvSpPr>
                <a:spLocks noChangeShapeType="1"/>
              </p:cNvSpPr>
              <p:nvPr/>
            </p:nvSpPr>
            <p:spPr bwMode="auto">
              <a:xfrm>
                <a:off x="1835150" y="6070600"/>
                <a:ext cx="369888" cy="1588"/>
              </a:xfrm>
              <a:prstGeom prst="line">
                <a:avLst/>
              </a:prstGeom>
              <a:noFill/>
              <a:ln w="26988">
                <a:solidFill>
                  <a:srgbClr val="009049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Line 232"/>
              <p:cNvSpPr>
                <a:spLocks noChangeShapeType="1"/>
              </p:cNvSpPr>
              <p:nvPr/>
            </p:nvSpPr>
            <p:spPr bwMode="auto">
              <a:xfrm>
                <a:off x="1835150" y="5868988"/>
                <a:ext cx="369888" cy="1587"/>
              </a:xfrm>
              <a:prstGeom prst="line">
                <a:avLst/>
              </a:pr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Line 233"/>
              <p:cNvSpPr>
                <a:spLocks noChangeShapeType="1"/>
              </p:cNvSpPr>
              <p:nvPr/>
            </p:nvSpPr>
            <p:spPr bwMode="auto">
              <a:xfrm>
                <a:off x="1835150" y="5467350"/>
                <a:ext cx="369888" cy="1588"/>
              </a:xfrm>
              <a:prstGeom prst="line">
                <a:avLst/>
              </a:prstGeom>
              <a:noFill/>
              <a:ln w="53975">
                <a:solidFill>
                  <a:srgbClr val="F48000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" name="Line 234"/>
              <p:cNvSpPr>
                <a:spLocks noChangeShapeType="1"/>
              </p:cNvSpPr>
              <p:nvPr/>
            </p:nvSpPr>
            <p:spPr bwMode="auto">
              <a:xfrm>
                <a:off x="1835150" y="5668963"/>
                <a:ext cx="369888" cy="1587"/>
              </a:xfrm>
              <a:prstGeom prst="line">
                <a:avLst/>
              </a:prstGeom>
              <a:noFill/>
              <a:ln w="53975">
                <a:solidFill>
                  <a:srgbClr val="495577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Rectangle 235"/>
              <p:cNvSpPr>
                <a:spLocks noChangeArrowheads="1"/>
              </p:cNvSpPr>
              <p:nvPr/>
            </p:nvSpPr>
            <p:spPr bwMode="auto">
              <a:xfrm>
                <a:off x="2273298" y="5365751"/>
                <a:ext cx="7910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zh-CN" sz="800">
                    <a:solidFill>
                      <a:srgbClr val="24211D"/>
                    </a:solidFill>
                    <a:cs typeface="+mn-ea"/>
                    <a:sym typeface="+mn-lt"/>
                  </a:rPr>
                  <a:t>2</a:t>
                </a:r>
                <a:r>
                  <a:rPr lang="en-US" altLang="zh-CN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.</a:t>
                </a:r>
                <a:r>
                  <a:rPr lang="zh-CN" altLang="zh-CN" sz="800">
                    <a:solidFill>
                      <a:srgbClr val="24211D"/>
                    </a:solidFill>
                    <a:cs typeface="+mn-ea"/>
                    <a:sym typeface="+mn-lt"/>
                  </a:rPr>
                  <a:t>5G</a:t>
                </a:r>
                <a:endParaRPr lang="zh-CN" altLang="zh-CN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Rectangle 237"/>
              <p:cNvSpPr>
                <a:spLocks noChangeArrowheads="1"/>
              </p:cNvSpPr>
              <p:nvPr/>
            </p:nvSpPr>
            <p:spPr bwMode="auto">
              <a:xfrm>
                <a:off x="2273298" y="5565775"/>
                <a:ext cx="633992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zh-CN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1G</a:t>
                </a:r>
                <a:endParaRPr lang="zh-CN" altLang="zh-CN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Rectangle 239"/>
              <p:cNvSpPr>
                <a:spLocks noChangeArrowheads="1"/>
              </p:cNvSpPr>
              <p:nvPr/>
            </p:nvSpPr>
            <p:spPr bwMode="auto">
              <a:xfrm>
                <a:off x="2273298" y="5775324"/>
                <a:ext cx="856185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zh-CN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155</a:t>
                </a:r>
                <a:r>
                  <a:rPr lang="en-US" altLang="zh-CN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M</a:t>
                </a:r>
                <a:endParaRPr lang="zh-CN" altLang="zh-CN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Rectangle 242"/>
              <p:cNvSpPr>
                <a:spLocks noChangeArrowheads="1"/>
              </p:cNvSpPr>
              <p:nvPr/>
            </p:nvSpPr>
            <p:spPr bwMode="auto">
              <a:xfrm>
                <a:off x="2282826" y="5975348"/>
                <a:ext cx="1215952" cy="4727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altLang="zh-CN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lower than 155M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Rectangle 244"/>
              <p:cNvSpPr>
                <a:spLocks noChangeArrowheads="1"/>
              </p:cNvSpPr>
              <p:nvPr/>
            </p:nvSpPr>
            <p:spPr bwMode="auto">
              <a:xfrm>
                <a:off x="6254748" y="3155953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北京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5" name="Rectangle 245"/>
              <p:cNvSpPr>
                <a:spLocks noChangeArrowheads="1"/>
              </p:cNvSpPr>
              <p:nvPr/>
            </p:nvSpPr>
            <p:spPr bwMode="auto">
              <a:xfrm>
                <a:off x="3197225" y="2727321"/>
                <a:ext cx="758420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乌鲁木齐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" name="Rectangle 246"/>
              <p:cNvSpPr>
                <a:spLocks noChangeArrowheads="1"/>
              </p:cNvSpPr>
              <p:nvPr/>
            </p:nvSpPr>
            <p:spPr bwMode="auto">
              <a:xfrm>
                <a:off x="6864350" y="3546477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大连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Rectangle 247"/>
              <p:cNvSpPr>
                <a:spLocks noChangeArrowheads="1"/>
              </p:cNvSpPr>
              <p:nvPr/>
            </p:nvSpPr>
            <p:spPr bwMode="auto">
              <a:xfrm>
                <a:off x="6740525" y="3908427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青岛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" name="Rectangle 248"/>
              <p:cNvSpPr>
                <a:spLocks noChangeArrowheads="1"/>
              </p:cNvSpPr>
              <p:nvPr/>
            </p:nvSpPr>
            <p:spPr bwMode="auto">
              <a:xfrm>
                <a:off x="6464301" y="3641726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烟台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9" name="Rectangle 249"/>
              <p:cNvSpPr>
                <a:spLocks noChangeArrowheads="1"/>
              </p:cNvSpPr>
              <p:nvPr/>
            </p:nvSpPr>
            <p:spPr bwMode="auto">
              <a:xfrm>
                <a:off x="6807200" y="2889252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沈阳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" name="Rectangle 250"/>
              <p:cNvSpPr>
                <a:spLocks noChangeArrowheads="1"/>
              </p:cNvSpPr>
              <p:nvPr/>
            </p:nvSpPr>
            <p:spPr bwMode="auto">
              <a:xfrm>
                <a:off x="7102476" y="2651125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长春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1" name="Rectangle 251"/>
              <p:cNvSpPr>
                <a:spLocks noChangeArrowheads="1"/>
              </p:cNvSpPr>
              <p:nvPr/>
            </p:nvSpPr>
            <p:spPr bwMode="auto">
              <a:xfrm>
                <a:off x="7054849" y="2136777"/>
                <a:ext cx="568816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哈尔滨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" name="Rectangle 252"/>
              <p:cNvSpPr>
                <a:spLocks noChangeArrowheads="1"/>
              </p:cNvSpPr>
              <p:nvPr/>
            </p:nvSpPr>
            <p:spPr bwMode="auto">
              <a:xfrm>
                <a:off x="7073902" y="4470403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上海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Rectangle 253"/>
              <p:cNvSpPr>
                <a:spLocks noChangeArrowheads="1"/>
              </p:cNvSpPr>
              <p:nvPr/>
            </p:nvSpPr>
            <p:spPr bwMode="auto">
              <a:xfrm>
                <a:off x="6740525" y="4413253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南京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Rectangle 254"/>
              <p:cNvSpPr>
                <a:spLocks noChangeArrowheads="1"/>
              </p:cNvSpPr>
              <p:nvPr/>
            </p:nvSpPr>
            <p:spPr bwMode="auto">
              <a:xfrm>
                <a:off x="7092949" y="4832351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宁波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" name="Rectangle 255"/>
              <p:cNvSpPr>
                <a:spLocks noChangeArrowheads="1"/>
              </p:cNvSpPr>
              <p:nvPr/>
            </p:nvSpPr>
            <p:spPr bwMode="auto">
              <a:xfrm>
                <a:off x="6978652" y="5384800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台北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" name="Rectangle 256"/>
              <p:cNvSpPr>
                <a:spLocks noChangeArrowheads="1"/>
              </p:cNvSpPr>
              <p:nvPr/>
            </p:nvSpPr>
            <p:spPr bwMode="auto">
              <a:xfrm>
                <a:off x="6454774" y="6042027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香港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" name="Rectangle 257"/>
              <p:cNvSpPr>
                <a:spLocks noChangeArrowheads="1"/>
              </p:cNvSpPr>
              <p:nvPr/>
            </p:nvSpPr>
            <p:spPr bwMode="auto">
              <a:xfrm>
                <a:off x="5892798" y="5775324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广州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Rectangle 258"/>
              <p:cNvSpPr>
                <a:spLocks noChangeArrowheads="1"/>
              </p:cNvSpPr>
              <p:nvPr/>
            </p:nvSpPr>
            <p:spPr bwMode="auto">
              <a:xfrm>
                <a:off x="6216652" y="5727701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深圳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" name="Rectangle 259"/>
              <p:cNvSpPr>
                <a:spLocks noChangeArrowheads="1"/>
              </p:cNvSpPr>
              <p:nvPr/>
            </p:nvSpPr>
            <p:spPr bwMode="auto">
              <a:xfrm>
                <a:off x="6597652" y="5689598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厦门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" name="Rectangle 260"/>
              <p:cNvSpPr>
                <a:spLocks noChangeArrowheads="1"/>
              </p:cNvSpPr>
              <p:nvPr/>
            </p:nvSpPr>
            <p:spPr bwMode="auto">
              <a:xfrm>
                <a:off x="6654799" y="5175249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福州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1" name="Rectangle 261"/>
              <p:cNvSpPr>
                <a:spLocks noChangeArrowheads="1"/>
              </p:cNvSpPr>
              <p:nvPr/>
            </p:nvSpPr>
            <p:spPr bwMode="auto">
              <a:xfrm>
                <a:off x="5702301" y="5146673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长沙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" name="Rectangle 262"/>
              <p:cNvSpPr>
                <a:spLocks noChangeArrowheads="1"/>
              </p:cNvSpPr>
              <p:nvPr/>
            </p:nvSpPr>
            <p:spPr bwMode="auto">
              <a:xfrm>
                <a:off x="5692776" y="4746625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武汉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3" name="Rectangle 263"/>
              <p:cNvSpPr>
                <a:spLocks noChangeArrowheads="1"/>
              </p:cNvSpPr>
              <p:nvPr/>
            </p:nvSpPr>
            <p:spPr bwMode="auto">
              <a:xfrm>
                <a:off x="5645147" y="3908427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山西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4" name="Rectangle 264"/>
              <p:cNvSpPr>
                <a:spLocks noChangeArrowheads="1"/>
              </p:cNvSpPr>
              <p:nvPr/>
            </p:nvSpPr>
            <p:spPr bwMode="auto">
              <a:xfrm>
                <a:off x="5816598" y="3708399"/>
                <a:ext cx="568816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石家庄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5" name="Rectangle 265"/>
              <p:cNvSpPr>
                <a:spLocks noChangeArrowheads="1"/>
              </p:cNvSpPr>
              <p:nvPr/>
            </p:nvSpPr>
            <p:spPr bwMode="auto">
              <a:xfrm>
                <a:off x="6283326" y="4518026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合肥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6" name="Rectangle 266"/>
              <p:cNvSpPr>
                <a:spLocks noChangeArrowheads="1"/>
              </p:cNvSpPr>
              <p:nvPr/>
            </p:nvSpPr>
            <p:spPr bwMode="auto">
              <a:xfrm>
                <a:off x="5121275" y="5461000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贵阳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7" name="Rectangle 267"/>
              <p:cNvSpPr>
                <a:spLocks noChangeArrowheads="1"/>
              </p:cNvSpPr>
              <p:nvPr/>
            </p:nvSpPr>
            <p:spPr bwMode="auto">
              <a:xfrm>
                <a:off x="4311650" y="5537201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昆明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8" name="Rectangle 268"/>
              <p:cNvSpPr>
                <a:spLocks noChangeArrowheads="1"/>
              </p:cNvSpPr>
              <p:nvPr/>
            </p:nvSpPr>
            <p:spPr bwMode="auto">
              <a:xfrm>
                <a:off x="4302124" y="5899149"/>
                <a:ext cx="758420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西双版纳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Rectangle 269"/>
              <p:cNvSpPr>
                <a:spLocks noChangeArrowheads="1"/>
              </p:cNvSpPr>
              <p:nvPr/>
            </p:nvSpPr>
            <p:spPr bwMode="auto">
              <a:xfrm>
                <a:off x="4683126" y="4870451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成都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Rectangle 270"/>
              <p:cNvSpPr>
                <a:spLocks noChangeArrowheads="1"/>
              </p:cNvSpPr>
              <p:nvPr/>
            </p:nvSpPr>
            <p:spPr bwMode="auto">
              <a:xfrm>
                <a:off x="4740276" y="4251323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兰州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1" name="Rectangle 271"/>
              <p:cNvSpPr>
                <a:spLocks noChangeArrowheads="1"/>
              </p:cNvSpPr>
              <p:nvPr/>
            </p:nvSpPr>
            <p:spPr bwMode="auto">
              <a:xfrm>
                <a:off x="4292599" y="4003676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 dirty="0">
                    <a:solidFill>
                      <a:srgbClr val="24211D"/>
                    </a:solidFill>
                    <a:cs typeface="+mn-ea"/>
                    <a:sym typeface="+mn-lt"/>
                  </a:rPr>
                  <a:t>西宁</a:t>
                </a:r>
                <a:endParaRPr lang="zh-CN" altLang="en-US" sz="800" dirty="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2" name="Rectangle 272"/>
              <p:cNvSpPr>
                <a:spLocks noChangeArrowheads="1"/>
              </p:cNvSpPr>
              <p:nvPr/>
            </p:nvSpPr>
            <p:spPr bwMode="auto">
              <a:xfrm>
                <a:off x="5245100" y="4403724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西安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3" name="Rectangle 273"/>
              <p:cNvSpPr>
                <a:spLocks noChangeArrowheads="1"/>
              </p:cNvSpPr>
              <p:nvPr/>
            </p:nvSpPr>
            <p:spPr bwMode="auto">
              <a:xfrm>
                <a:off x="3292475" y="4879974"/>
                <a:ext cx="379209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拉萨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4" name="Rectangle 274"/>
              <p:cNvSpPr>
                <a:spLocks noChangeArrowheads="1"/>
              </p:cNvSpPr>
              <p:nvPr/>
            </p:nvSpPr>
            <p:spPr bwMode="auto">
              <a:xfrm>
                <a:off x="3101976" y="4660901"/>
                <a:ext cx="568816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羊八井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5" name="Rectangle 275"/>
              <p:cNvSpPr>
                <a:spLocks noChangeArrowheads="1"/>
              </p:cNvSpPr>
              <p:nvPr/>
            </p:nvSpPr>
            <p:spPr bwMode="auto">
              <a:xfrm>
                <a:off x="2578100" y="2994024"/>
                <a:ext cx="1137630" cy="23574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800">
                    <a:solidFill>
                      <a:srgbClr val="24211D"/>
                    </a:solidFill>
                    <a:cs typeface="+mn-ea"/>
                    <a:sym typeface="+mn-lt"/>
                  </a:rPr>
                  <a:t>乌鲁木齐南山</a:t>
                </a: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6" name="Freeform 276"/>
              <p:cNvSpPr/>
              <p:nvPr/>
            </p:nvSpPr>
            <p:spPr bwMode="auto">
              <a:xfrm>
                <a:off x="6305550" y="5902325"/>
                <a:ext cx="49213" cy="53975"/>
              </a:xfrm>
              <a:custGeom>
                <a:avLst/>
                <a:gdLst>
                  <a:gd name="T0" fmla="*/ 2147483647 w 179"/>
                  <a:gd name="T1" fmla="*/ 0 h 197"/>
                  <a:gd name="T2" fmla="*/ 2147483647 w 179"/>
                  <a:gd name="T3" fmla="*/ 0 h 197"/>
                  <a:gd name="T4" fmla="*/ 2147483647 w 179"/>
                  <a:gd name="T5" fmla="*/ 2147483647 h 197"/>
                  <a:gd name="T6" fmla="*/ 2147483647 w 179"/>
                  <a:gd name="T7" fmla="*/ 2147483647 h 197"/>
                  <a:gd name="T8" fmla="*/ 2147483647 w 179"/>
                  <a:gd name="T9" fmla="*/ 2147483647 h 197"/>
                  <a:gd name="T10" fmla="*/ 2147483647 w 179"/>
                  <a:gd name="T11" fmla="*/ 2147483647 h 197"/>
                  <a:gd name="T12" fmla="*/ 0 w 179"/>
                  <a:gd name="T13" fmla="*/ 2147483647 h 197"/>
                  <a:gd name="T14" fmla="*/ 0 w 179"/>
                  <a:gd name="T15" fmla="*/ 2147483647 h 197"/>
                  <a:gd name="T16" fmla="*/ 2147483647 w 179"/>
                  <a:gd name="T17" fmla="*/ 0 h 1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9"/>
                  <a:gd name="T28" fmla="*/ 0 h 197"/>
                  <a:gd name="T29" fmla="*/ 179 w 179"/>
                  <a:gd name="T30" fmla="*/ 197 h 1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9" h="197">
                    <a:moveTo>
                      <a:pt x="1" y="0"/>
                    </a:moveTo>
                    <a:lnTo>
                      <a:pt x="177" y="0"/>
                    </a:lnTo>
                    <a:cubicBezTo>
                      <a:pt x="178" y="0"/>
                      <a:pt x="179" y="1"/>
                      <a:pt x="179" y="2"/>
                    </a:cubicBezTo>
                    <a:lnTo>
                      <a:pt x="179" y="195"/>
                    </a:lnTo>
                    <a:cubicBezTo>
                      <a:pt x="179" y="196"/>
                      <a:pt x="178" y="197"/>
                      <a:pt x="177" y="197"/>
                    </a:cubicBezTo>
                    <a:lnTo>
                      <a:pt x="1" y="197"/>
                    </a:lnTo>
                    <a:cubicBezTo>
                      <a:pt x="0" y="197"/>
                      <a:pt x="0" y="196"/>
                      <a:pt x="0" y="195"/>
                    </a:cubicBezTo>
                    <a:lnTo>
                      <a:pt x="0" y="2"/>
                    </a:ln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noFill/>
              <a:ln w="26988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7" name="Freeform 277"/>
              <p:cNvSpPr/>
              <p:nvPr/>
            </p:nvSpPr>
            <p:spPr bwMode="auto">
              <a:xfrm>
                <a:off x="6178550" y="3505200"/>
                <a:ext cx="103188" cy="2425700"/>
              </a:xfrm>
              <a:custGeom>
                <a:avLst/>
                <a:gdLst>
                  <a:gd name="T0" fmla="*/ 2147483647 w 376"/>
                  <a:gd name="T1" fmla="*/ 2147483647 h 8916"/>
                  <a:gd name="T2" fmla="*/ 2147483647 w 376"/>
                  <a:gd name="T3" fmla="*/ 2147483647 h 8916"/>
                  <a:gd name="T4" fmla="*/ 0 w 376"/>
                  <a:gd name="T5" fmla="*/ 2147483647 h 8916"/>
                  <a:gd name="T6" fmla="*/ 0 w 376"/>
                  <a:gd name="T7" fmla="*/ 0 h 89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6"/>
                  <a:gd name="T13" fmla="*/ 0 h 8916"/>
                  <a:gd name="T14" fmla="*/ 376 w 376"/>
                  <a:gd name="T15" fmla="*/ 8916 h 89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6" h="8916">
                    <a:moveTo>
                      <a:pt x="376" y="8916"/>
                    </a:moveTo>
                    <a:lnTo>
                      <a:pt x="200" y="8916"/>
                    </a:lnTo>
                    <a:cubicBezTo>
                      <a:pt x="90" y="8916"/>
                      <a:pt x="0" y="8827"/>
                      <a:pt x="0" y="8716"/>
                    </a:cubicBezTo>
                    <a:lnTo>
                      <a:pt x="0" y="0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8" name="Freeform 202"/>
              <p:cNvSpPr/>
              <p:nvPr/>
            </p:nvSpPr>
            <p:spPr bwMode="auto">
              <a:xfrm flipH="1" flipV="1">
                <a:off x="3089275" y="2876550"/>
                <a:ext cx="3916363" cy="2736850"/>
              </a:xfrm>
              <a:custGeom>
                <a:avLst/>
                <a:gdLst>
                  <a:gd name="T0" fmla="*/ 11300 w 11300"/>
                  <a:gd name="T1" fmla="*/ 2907 h 2907"/>
                  <a:gd name="T2" fmla="*/ 11300 w 11300"/>
                  <a:gd name="T3" fmla="*/ 200 h 2907"/>
                  <a:gd name="T4" fmla="*/ 11100 w 11300"/>
                  <a:gd name="T5" fmla="*/ 0 h 2907"/>
                  <a:gd name="T6" fmla="*/ 200 w 11300"/>
                  <a:gd name="T7" fmla="*/ 0 h 2907"/>
                  <a:gd name="T8" fmla="*/ 0 w 11300"/>
                  <a:gd name="T9" fmla="*/ 200 h 2907"/>
                  <a:gd name="T10" fmla="*/ 0 w 11300"/>
                  <a:gd name="T11" fmla="*/ 966 h 290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00"/>
                  <a:gd name="T19" fmla="*/ 0 h 2907"/>
                  <a:gd name="T20" fmla="*/ 11300 w 11300"/>
                  <a:gd name="T21" fmla="*/ 2907 h 290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00" h="2907">
                    <a:moveTo>
                      <a:pt x="11300" y="2907"/>
                    </a:moveTo>
                    <a:lnTo>
                      <a:pt x="11300" y="200"/>
                    </a:lnTo>
                    <a:cubicBezTo>
                      <a:pt x="11300" y="89"/>
                      <a:pt x="11210" y="0"/>
                      <a:pt x="11100" y="0"/>
                    </a:cubicBezTo>
                    <a:lnTo>
                      <a:pt x="200" y="0"/>
                    </a:lnTo>
                    <a:cubicBezTo>
                      <a:pt x="90" y="0"/>
                      <a:pt x="0" y="89"/>
                      <a:pt x="0" y="200"/>
                    </a:cubicBezTo>
                    <a:lnTo>
                      <a:pt x="0" y="966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9" name="Freeform 200"/>
              <p:cNvSpPr/>
              <p:nvPr/>
            </p:nvSpPr>
            <p:spPr bwMode="auto">
              <a:xfrm flipV="1">
                <a:off x="5373688" y="4494212"/>
                <a:ext cx="495300" cy="350838"/>
              </a:xfrm>
              <a:custGeom>
                <a:avLst/>
                <a:gdLst>
                  <a:gd name="T0" fmla="*/ 0 w 2670"/>
                  <a:gd name="T1" fmla="*/ 3066 h 3066"/>
                  <a:gd name="T2" fmla="*/ 0 w 2670"/>
                  <a:gd name="T3" fmla="*/ 200 h 3066"/>
                  <a:gd name="T4" fmla="*/ 200 w 2670"/>
                  <a:gd name="T5" fmla="*/ 0 h 3066"/>
                  <a:gd name="T6" fmla="*/ 2670 w 2670"/>
                  <a:gd name="T7" fmla="*/ 0 h 30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70"/>
                  <a:gd name="T13" fmla="*/ 0 h 3066"/>
                  <a:gd name="T14" fmla="*/ 2670 w 2670"/>
                  <a:gd name="T15" fmla="*/ 3066 h 30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70" h="3066">
                    <a:moveTo>
                      <a:pt x="0" y="3066"/>
                    </a:moveTo>
                    <a:lnTo>
                      <a:pt x="0" y="200"/>
                    </a:lnTo>
                    <a:cubicBezTo>
                      <a:pt x="0" y="90"/>
                      <a:pt x="90" y="0"/>
                      <a:pt x="200" y="0"/>
                    </a:cubicBezTo>
                    <a:lnTo>
                      <a:pt x="2670" y="0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0" name="Freeform 202"/>
              <p:cNvSpPr/>
              <p:nvPr/>
            </p:nvSpPr>
            <p:spPr bwMode="auto">
              <a:xfrm flipV="1">
                <a:off x="4857750" y="3429000"/>
                <a:ext cx="1000125" cy="1714500"/>
              </a:xfrm>
              <a:custGeom>
                <a:avLst/>
                <a:gdLst>
                  <a:gd name="T0" fmla="*/ 2147483647 w 11300"/>
                  <a:gd name="T1" fmla="*/ 2147483647 h 2986"/>
                  <a:gd name="T2" fmla="*/ 2147483647 w 11300"/>
                  <a:gd name="T3" fmla="*/ 2147483647 h 2986"/>
                  <a:gd name="T4" fmla="*/ 2147483647 w 11300"/>
                  <a:gd name="T5" fmla="*/ 0 h 2986"/>
                  <a:gd name="T6" fmla="*/ 2147483647 w 11300"/>
                  <a:gd name="T7" fmla="*/ 0 h 2986"/>
                  <a:gd name="T8" fmla="*/ 0 w 11300"/>
                  <a:gd name="T9" fmla="*/ 2147483647 h 2986"/>
                  <a:gd name="T10" fmla="*/ 0 w 11300"/>
                  <a:gd name="T11" fmla="*/ 2147483647 h 29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300"/>
                  <a:gd name="T19" fmla="*/ 0 h 2986"/>
                  <a:gd name="T20" fmla="*/ 11300 w 11300"/>
                  <a:gd name="T21" fmla="*/ 2986 h 29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300" h="2986">
                    <a:moveTo>
                      <a:pt x="11300" y="2986"/>
                    </a:moveTo>
                    <a:lnTo>
                      <a:pt x="11300" y="200"/>
                    </a:lnTo>
                    <a:cubicBezTo>
                      <a:pt x="11300" y="89"/>
                      <a:pt x="11210" y="0"/>
                      <a:pt x="11100" y="0"/>
                    </a:cubicBezTo>
                    <a:lnTo>
                      <a:pt x="200" y="0"/>
                    </a:lnTo>
                    <a:cubicBezTo>
                      <a:pt x="90" y="0"/>
                      <a:pt x="0" y="89"/>
                      <a:pt x="0" y="200"/>
                    </a:cubicBezTo>
                    <a:lnTo>
                      <a:pt x="0" y="416"/>
                    </a:lnTo>
                  </a:path>
                </a:pathLst>
              </a:custGeom>
              <a:noFill/>
              <a:ln w="41275">
                <a:solidFill>
                  <a:srgbClr val="0074C5"/>
                </a:solidFill>
                <a:miter lim="800000"/>
              </a:ln>
            </p:spPr>
            <p:txBody>
              <a:bodyPr/>
              <a:lstStyle/>
              <a:p>
                <a:endParaRPr lang="zh-CN" altLang="en-US" sz="800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1" name="矩形 111"/>
              <p:cNvSpPr>
                <a:spLocks noChangeArrowheads="1"/>
              </p:cNvSpPr>
              <p:nvPr/>
            </p:nvSpPr>
            <p:spPr bwMode="auto">
              <a:xfrm>
                <a:off x="3346147" y="1628517"/>
                <a:ext cx="4628436" cy="88556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8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Corenetwork</a:t>
                </a:r>
                <a:r>
                  <a:rPr lang="zh-CN" altLang="en-US" sz="8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：</a:t>
                </a:r>
                <a:r>
                  <a:rPr lang="en-US" altLang="zh-CN" sz="800" b="1" dirty="0" smtClean="0">
                    <a:solidFill>
                      <a:srgbClr val="FF0000"/>
                    </a:solidFill>
                    <a:cs typeface="+mn-ea"/>
                    <a:sym typeface="+mn-lt"/>
                  </a:rPr>
                  <a:t>100G</a:t>
                </a:r>
                <a:endParaRPr lang="en-US" altLang="zh-CN" sz="800" b="1" dirty="0">
                  <a:solidFill>
                    <a:srgbClr val="FF0000"/>
                  </a:solidFill>
                  <a:cs typeface="+mn-ea"/>
                  <a:sym typeface="+mn-lt"/>
                </a:endParaRPr>
              </a:p>
              <a:p>
                <a:r>
                  <a:rPr lang="en-US" altLang="zh-CN" sz="8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Backbone Network</a:t>
                </a:r>
                <a:r>
                  <a:rPr lang="zh-CN" altLang="en-US" sz="8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：</a:t>
                </a:r>
                <a:r>
                  <a:rPr lang="en-US" altLang="zh-CN" sz="800" b="1" dirty="0">
                    <a:solidFill>
                      <a:srgbClr val="FF0000"/>
                    </a:solidFill>
                    <a:cs typeface="+mn-ea"/>
                    <a:sym typeface="+mn-lt"/>
                  </a:rPr>
                  <a:t>8 of 2.5G</a:t>
                </a:r>
                <a:r>
                  <a:rPr lang="zh-CN" altLang="en-US" sz="800" b="1" dirty="0" smtClean="0">
                    <a:solidFill>
                      <a:srgbClr val="FF0000"/>
                    </a:solidFill>
                    <a:cs typeface="+mn-ea"/>
                    <a:sym typeface="+mn-lt"/>
                  </a:rPr>
                  <a:t>，</a:t>
                </a:r>
                <a:r>
                  <a:rPr lang="en-US" altLang="zh-CN" sz="800" b="1" dirty="0" smtClean="0">
                    <a:solidFill>
                      <a:srgbClr val="FF0000"/>
                    </a:solidFill>
                    <a:cs typeface="+mn-ea"/>
                    <a:sym typeface="+mn-lt"/>
                  </a:rPr>
                  <a:t>4 of 1G</a:t>
                </a:r>
                <a:r>
                  <a:rPr lang="zh-CN" altLang="en-US" sz="800" b="1" dirty="0" smtClean="0">
                    <a:solidFill>
                      <a:srgbClr val="FF0000"/>
                    </a:solidFill>
                    <a:cs typeface="+mn-ea"/>
                    <a:sym typeface="+mn-lt"/>
                  </a:rPr>
                  <a:t>，</a:t>
                </a:r>
                <a:r>
                  <a:rPr lang="en-US" altLang="zh-CN" sz="800" b="1" dirty="0" smtClean="0">
                    <a:solidFill>
                      <a:srgbClr val="FF0000"/>
                    </a:solidFill>
                    <a:cs typeface="+mn-ea"/>
                    <a:sym typeface="+mn-lt"/>
                  </a:rPr>
                  <a:t>2 of 155M, 4 of 4over6</a:t>
                </a:r>
                <a:endParaRPr lang="en-US" altLang="zh-CN" sz="800" b="1" dirty="0">
                  <a:solidFill>
                    <a:srgbClr val="FF0000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20" name="TextBox 119"/>
            <p:cNvSpPr txBox="1"/>
            <p:nvPr/>
          </p:nvSpPr>
          <p:spPr>
            <a:xfrm>
              <a:off x="1477591" y="5902774"/>
              <a:ext cx="2531329" cy="33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600" b="1" dirty="0">
                  <a:solidFill>
                    <a:srgbClr val="FF0000"/>
                  </a:solidFill>
                  <a:cs typeface="+mn-ea"/>
                  <a:sym typeface="+mn-lt"/>
                </a:rPr>
                <a:t>IPv4/IPv6 connections</a:t>
              </a:r>
              <a:endParaRPr lang="zh-CN" altLang="en-US" sz="1600" b="1" dirty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6468860" y="2454132"/>
            <a:ext cx="2574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GLORIAD with U.S.: </a:t>
            </a:r>
            <a:r>
              <a:rPr lang="en-US" altLang="zh-CN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10G</a:t>
            </a:r>
          </a:p>
          <a:p>
            <a:pPr algn="just">
              <a:lnSpc>
                <a:spcPct val="150000"/>
              </a:lnSpc>
            </a:pPr>
            <a: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GEANT with EU : 10G</a:t>
            </a:r>
          </a:p>
          <a:p>
            <a:pPr algn="just">
              <a:lnSpc>
                <a:spcPct val="150000"/>
              </a:lnSpc>
            </a:pPr>
            <a: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Hongkong Exchange Point: 32G</a:t>
            </a:r>
            <a:endParaRPr lang="zh-CN" altLang="en-US" sz="1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29716" y="98854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lt"/>
              </a:rPr>
              <a:t>Usability of international connection, domestic connection and backbone network has reached </a:t>
            </a:r>
            <a:r>
              <a:rPr lang="en-US" altLang="zh-CN" sz="1600" b="1" dirty="0">
                <a:solidFill>
                  <a:srgbClr val="EA5B56"/>
                </a:solidFill>
                <a:latin typeface="+mn-ea"/>
                <a:cs typeface="+mn-ea"/>
                <a:sym typeface="+mn-lt"/>
              </a:rPr>
              <a:t>99.99%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600" b="1" dirty="0" smtClean="0">
                <a:solidFill>
                  <a:srgbClr val="EA5B56"/>
                </a:solidFill>
                <a:latin typeface="+mn-ea"/>
                <a:cs typeface="+mn-ea"/>
                <a:sym typeface="+mn-lt"/>
              </a:rPr>
              <a:t>299 </a:t>
            </a:r>
            <a:r>
              <a:rPr lang="en-US" altLang="zh-CN" sz="1600" b="1" dirty="0">
                <a:solidFill>
                  <a:srgbClr val="EA5B56"/>
                </a:solidFill>
                <a:latin typeface="+mn-ea"/>
                <a:cs typeface="+mn-ea"/>
                <a:sym typeface="+mn-lt"/>
              </a:rPr>
              <a:t>connected institutions, approx. 1 </a:t>
            </a:r>
            <a:r>
              <a:rPr lang="en-US" altLang="zh-CN" sz="1600" b="1" dirty="0" smtClean="0">
                <a:solidFill>
                  <a:srgbClr val="EA5B56"/>
                </a:solidFill>
                <a:latin typeface="+mn-ea"/>
                <a:cs typeface="+mn-ea"/>
                <a:sym typeface="+mn-lt"/>
              </a:rPr>
              <a:t>million users</a:t>
            </a:r>
            <a:endParaRPr lang="en-US" altLang="zh-CN" sz="1600" b="1" dirty="0">
              <a:solidFill>
                <a:srgbClr val="EA5B56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123" name="Picture 2" descr="http://www.orientplus.eu/gfx/ORIENT_world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603" y="3694064"/>
            <a:ext cx="2238094" cy="115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18" y="5273292"/>
            <a:ext cx="2016952" cy="107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38" y="5271163"/>
            <a:ext cx="2154958" cy="113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" name="左大括号 52223"/>
          <p:cNvSpPr/>
          <p:nvPr/>
        </p:nvSpPr>
        <p:spPr>
          <a:xfrm>
            <a:off x="6270172" y="2508562"/>
            <a:ext cx="157318" cy="83608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圆角矩形 126"/>
          <p:cNvSpPr/>
          <p:nvPr/>
        </p:nvSpPr>
        <p:spPr>
          <a:xfrm>
            <a:off x="495640" y="387697"/>
            <a:ext cx="8102448" cy="4603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cs typeface="+mn-ea"/>
                <a:sym typeface="+mn-lt"/>
              </a:rPr>
              <a:t>National Information System</a:t>
            </a:r>
            <a:r>
              <a:rPr lang="zh-CN" altLang="en-US" sz="2400" b="1" dirty="0">
                <a:cs typeface="+mn-ea"/>
                <a:sym typeface="+mn-lt"/>
              </a:rPr>
              <a:t>：</a:t>
            </a:r>
            <a:r>
              <a:rPr lang="en-US" altLang="zh-CN" sz="2400" b="1" dirty="0">
                <a:cs typeface="+mn-ea"/>
                <a:sym typeface="+mn-lt"/>
              </a:rPr>
              <a:t>CSTNET</a:t>
            </a:r>
            <a:endParaRPr lang="zh-CN" altLang="en-US" sz="24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4132213" y="1043424"/>
            <a:ext cx="4628289" cy="2709612"/>
            <a:chOff x="192" y="960"/>
            <a:chExt cx="5376" cy="3264"/>
          </a:xfrm>
        </p:grpSpPr>
        <p:pic>
          <p:nvPicPr>
            <p:cNvPr id="12" name="Picture 3" descr="China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60"/>
              <a:ext cx="5376" cy="32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Seshan-s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584"/>
              <a:ext cx="979" cy="112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ur-s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344"/>
              <a:ext cx="1104" cy="90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V="1">
              <a:off x="4128" y="2544"/>
              <a:ext cx="336" cy="33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 flipH="1" flipV="1">
              <a:off x="1536" y="2064"/>
              <a:ext cx="480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V="1">
              <a:off x="3648" y="2064"/>
              <a:ext cx="288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4128" y="2928"/>
              <a:ext cx="288" cy="33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 flipH="1" flipV="1">
              <a:off x="1968" y="3168"/>
              <a:ext cx="1008" cy="52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2016" y="2352"/>
              <a:ext cx="1632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>
              <a:off x="1968" y="2352"/>
              <a:ext cx="1008" cy="13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1968" y="2352"/>
              <a:ext cx="2160" cy="57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 flipH="1">
              <a:off x="2976" y="2352"/>
              <a:ext cx="672" cy="13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>
              <a:off x="2976" y="2928"/>
              <a:ext cx="1152" cy="76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>
              <a:off x="3648" y="2352"/>
              <a:ext cx="480" cy="57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zh-CN" altLang="en-US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6" name="Picture 17" descr="image-my5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200"/>
              <a:ext cx="1140" cy="85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8" descr="image-km4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592"/>
              <a:ext cx="1344" cy="9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9" descr="RIMG0360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072"/>
              <a:ext cx="960" cy="72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444167" y="1268760"/>
            <a:ext cx="3333454" cy="514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itchFamily="2" charset="2"/>
              <a:buChar char="Ø"/>
              <a:defRPr/>
            </a:pPr>
            <a:r>
              <a:rPr lang="en-US" altLang="zh-CN" sz="2000" dirty="0"/>
              <a:t>In the </a:t>
            </a:r>
            <a:r>
              <a:rPr lang="en-US" altLang="zh-CN" sz="2000" dirty="0" smtClean="0"/>
              <a:t>China </a:t>
            </a:r>
            <a:r>
              <a:rPr lang="en-US" altLang="zh-CN" sz="2000" dirty="0" err="1" smtClean="0"/>
              <a:t>Chang'e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lunar exploration mission, </a:t>
            </a:r>
            <a:r>
              <a:rPr lang="en-US" altLang="zh-CN" sz="2000" dirty="0" smtClean="0"/>
              <a:t>CSTNET established a </a:t>
            </a:r>
            <a:r>
              <a:rPr lang="en-US" altLang="zh-CN" sz="2000" b="1" dirty="0">
                <a:solidFill>
                  <a:srgbClr val="00B0F0"/>
                </a:solidFill>
              </a:rPr>
              <a:t>VLBI virtual private </a:t>
            </a:r>
            <a:r>
              <a:rPr lang="en-US" altLang="zh-CN" sz="2000" b="1" dirty="0" smtClean="0">
                <a:solidFill>
                  <a:srgbClr val="00B0F0"/>
                </a:solidFill>
              </a:rPr>
              <a:t>network</a:t>
            </a:r>
            <a:r>
              <a:rPr lang="en-US" altLang="zh-CN" sz="2000" dirty="0" smtClean="0"/>
              <a:t>. There are 5 observations widely distributed in China. In the mission, the real-time </a:t>
            </a:r>
            <a:r>
              <a:rPr lang="en-US" altLang="zh-CN" sz="2000" dirty="0"/>
              <a:t>measurement of observed </a:t>
            </a:r>
            <a:r>
              <a:rPr lang="en-US" altLang="zh-CN" sz="2000" dirty="0" smtClean="0"/>
              <a:t>data are transferred to a </a:t>
            </a:r>
            <a:r>
              <a:rPr lang="en-US" altLang="zh-CN" sz="2000" dirty="0"/>
              <a:t>processing center simultaneously </a:t>
            </a:r>
            <a:r>
              <a:rPr lang="en-US" altLang="zh-CN" sz="2000" dirty="0" smtClean="0"/>
              <a:t>to </a:t>
            </a:r>
            <a:r>
              <a:rPr lang="en-US" altLang="zh-CN" sz="2000" b="1" dirty="0">
                <a:solidFill>
                  <a:srgbClr val="00B0F0"/>
                </a:solidFill>
              </a:rPr>
              <a:t>achieve high-precision orbit measurement</a:t>
            </a:r>
            <a:r>
              <a:rPr lang="en-US" altLang="zh-CN" sz="2000" dirty="0" smtClean="0"/>
              <a:t>. </a:t>
            </a:r>
            <a:endParaRPr lang="en-US" altLang="zh-CN" sz="20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323527" y="1124743"/>
            <a:ext cx="3454093" cy="5406995"/>
          </a:xfrm>
          <a:prstGeom prst="roundRect">
            <a:avLst>
              <a:gd name="adj" fmla="val 3347"/>
            </a:avLst>
          </a:prstGeom>
          <a:noFill/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11653" y="3753037"/>
            <a:ext cx="2259256" cy="2772308"/>
            <a:chOff x="5384097" y="2518498"/>
            <a:chExt cx="4105275" cy="4610328"/>
          </a:xfrm>
        </p:grpSpPr>
        <p:pic>
          <p:nvPicPr>
            <p:cNvPr id="10244" name="Picture 4" descr="http://img7.itiexue.net/1791/17914435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64"/>
            <a:stretch/>
          </p:blipFill>
          <p:spPr bwMode="auto">
            <a:xfrm>
              <a:off x="5384097" y="2518498"/>
              <a:ext cx="4105275" cy="4610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5411859" y="2538403"/>
              <a:ext cx="1322369" cy="59770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>
              <a:spAutoFit/>
            </a:bodyPr>
            <a:lstStyle/>
            <a:p>
              <a:pPr algn="ctr">
                <a:lnSpc>
                  <a:spcPts val="3200"/>
                </a:lnSpc>
              </a:pPr>
              <a:endParaRPr lang="zh-CN" altLang="en-US" sz="24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3877750" y="3890285"/>
            <a:ext cx="2844841" cy="2893100"/>
          </a:xfrm>
          <a:prstGeom prst="rect">
            <a:avLst/>
          </a:prstGeom>
          <a:gradFill>
            <a:gsLst>
              <a:gs pos="0">
                <a:srgbClr val="2DA2BF">
                  <a:tint val="66000"/>
                  <a:satMod val="160000"/>
                </a:srgbClr>
              </a:gs>
              <a:gs pos="50000">
                <a:srgbClr val="2DA2BF">
                  <a:tint val="44500"/>
                  <a:satMod val="160000"/>
                </a:srgbClr>
              </a:gs>
              <a:gs pos="100000">
                <a:srgbClr val="2DA2BF">
                  <a:tint val="23500"/>
                  <a:satMod val="160000"/>
                </a:srgbClr>
              </a:gs>
            </a:gsLst>
            <a:lin ang="5400000" scaled="0"/>
          </a:gradFill>
          <a:ln w="55000" cap="flat" cmpd="thickThin" algn="ctr">
            <a:noFill/>
            <a:prstDash val="solid"/>
          </a:ln>
          <a:effectLst/>
        </p:spPr>
        <p:txBody>
          <a:bodyPr lIns="36000" rIns="36000" anchor="ctr">
            <a:spAutoFit/>
          </a:bodyPr>
          <a:lstStyle/>
          <a:p>
            <a:pPr marL="0" lvl="1"/>
            <a:r>
              <a:rPr lang="en-US" altLang="zh-CN" sz="1400" b="1" dirty="0"/>
              <a:t>Very-long-baseline interferometry</a:t>
            </a:r>
            <a:r>
              <a:rPr lang="en-US" altLang="zh-CN" sz="1400" dirty="0"/>
              <a:t> (</a:t>
            </a:r>
            <a:r>
              <a:rPr lang="en-US" altLang="zh-CN" sz="1400" b="1" dirty="0"/>
              <a:t>VLBI</a:t>
            </a:r>
            <a:r>
              <a:rPr lang="en-US" altLang="zh-CN" sz="1400" dirty="0"/>
              <a:t>) is a type of astronomical interferometry used in radio astronomy. In VLBI a signal from an astronomical radio </a:t>
            </a:r>
            <a:r>
              <a:rPr lang="en-US" altLang="zh-CN" sz="1400" dirty="0" smtClean="0"/>
              <a:t>source, </a:t>
            </a:r>
            <a:r>
              <a:rPr lang="en-US" altLang="zh-CN" sz="1400" dirty="0"/>
              <a:t>is collected at multiple radio telescopes on Earth. </a:t>
            </a:r>
            <a:r>
              <a:rPr lang="en-US" altLang="zh-CN" sz="1400" dirty="0" smtClean="0"/>
              <a:t>This </a:t>
            </a:r>
            <a:r>
              <a:rPr lang="en-US" altLang="zh-CN" sz="1400" dirty="0"/>
              <a:t>allows observations of an object that are made simultaneously by many radio telescopes to be combined, emulating a telescope with a size equal to the maximum separation between the telescopes.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495640" y="387697"/>
            <a:ext cx="8102448" cy="4603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cs typeface="+mn-ea"/>
                <a:sym typeface="+mn-lt"/>
              </a:rPr>
              <a:t>R&amp;D via CSTNET</a:t>
            </a:r>
            <a:endParaRPr lang="zh-CN" altLang="en-US" sz="240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6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5217" y="5159124"/>
            <a:ext cx="1947695" cy="154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Hongkong University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National Supercomputing Center in Tianjin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National Supercomputing Center in Jinan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CNIC, CAS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2437765" y="5159375"/>
            <a:ext cx="1982470" cy="1303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China S&amp;T University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Shandong University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Xian Jiaotong University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National Supercomputing Center in Changsha</a:t>
            </a:r>
            <a:endParaRPr lang="zh-CN" altLang="en-US" sz="105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6830" y="3204845"/>
            <a:ext cx="4885690" cy="15455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Tsinghua University   Shenzhen Institute of Advanced Technology, CAS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 lvl="1">
              <a:lnSpc>
                <a:spcPct val="150000"/>
              </a:lnSpc>
            </a:pPr>
            <a:r>
              <a:rPr lang="en-US" altLang="zh-CN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National Supercomputing Center in Shenzhen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Beijing Institute of Applied Physics and Computing Mathematics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Huazhong S&amp;T University     Shanghai Supercomputing Center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National Supercomputing Center in Guangzhou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Gansu Computing Center</a:t>
            </a:r>
            <a:endParaRPr lang="zh-CN" altLang="en-US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255270" y="1301115"/>
            <a:ext cx="4934585" cy="159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</a:pPr>
            <a:r>
              <a:rPr lang="en-US" altLang="zh-CN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Resources including 5 National Supercomputing Center</a:t>
            </a:r>
            <a:endParaRPr lang="en-US" altLang="zh-CN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 - computing capacity exceeding </a:t>
            </a:r>
            <a:r>
              <a:rPr lang="en-US" altLang="zh-CN" sz="1300" b="1" dirty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60PFlops</a:t>
            </a: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 - storage capacity exceeding </a:t>
            </a:r>
            <a:r>
              <a:rPr lang="en-US" altLang="zh-CN" sz="1300" b="1" dirty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50PB</a:t>
            </a: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 - usability</a:t>
            </a: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&gt;99</a:t>
            </a:r>
            <a:r>
              <a:rPr lang="en-US" altLang="zh-CN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%</a:t>
            </a:r>
          </a:p>
          <a:p>
            <a:pPr>
              <a:lnSpc>
                <a:spcPct val="150000"/>
              </a:lnSpc>
            </a:pPr>
            <a:r>
              <a:rPr lang="en-US" altLang="zh-CN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 - 900+ users, 0.97 million+ tasks, 0.14billion+work-hours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5081270" y="1246496"/>
            <a:ext cx="3985895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Support </a:t>
            </a: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14 supercomputing service platform</a:t>
            </a:r>
          </a:p>
          <a:p>
            <a:pPr marL="9525" lvl="1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ATLAS 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Experiment Monte Carlo Simulation Platform</a:t>
            </a: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Industrial Product Design Community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New Medicine Discovery Community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Digital Media and Cultural Creation Community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OPUS Operation Supporting Platform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Computing Chemistry Service Community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GridMol molecule visualization software</a:t>
            </a:r>
            <a:endParaRPr lang="en-US" altLang="zh-CN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Cold Environment Monitoring Research Cloud 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Stem Cell and Biomedicine Cloud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Materials Science Integration Platform</a:t>
            </a: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Microgravity Effect Simulation Platform</a:t>
            </a: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Large-scale parellel hydrological processing platform</a:t>
            </a: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Combustion Dynamics Center of Sichuan University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9525"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Beijing Fingerprint Comparison Platform</a:t>
            </a:r>
            <a:endParaRPr lang="zh-CN" alt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429716" y="4726994"/>
            <a:ext cx="1802040" cy="340952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latin typeface="+mn-ea"/>
              </a:rPr>
              <a:t>2014  4 nodes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2541722" y="4728418"/>
            <a:ext cx="1832868" cy="324029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latin typeface="+mn-ea"/>
              </a:rPr>
              <a:t>2015  8 nodes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3840" y="2905412"/>
            <a:ext cx="3956251" cy="327419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 smtClean="0">
                <a:latin typeface="+mn-ea"/>
              </a:rPr>
              <a:t>2016 </a:t>
            </a:r>
            <a:r>
              <a:rPr lang="zh-CN" altLang="en-US" sz="1600" b="1" dirty="0" smtClean="0">
                <a:latin typeface="+mn-ea"/>
              </a:rPr>
              <a:t>  </a:t>
            </a:r>
            <a:r>
              <a:rPr lang="en-US" altLang="zh-CN" sz="1600" b="1" dirty="0" smtClean="0">
                <a:latin typeface="+mn-ea"/>
              </a:rPr>
              <a:t>16 nodes</a:t>
            </a:r>
            <a:endParaRPr lang="zh-CN" altLang="en-US" sz="1600" b="1" dirty="0">
              <a:latin typeface="+mn-ea"/>
              <a:cs typeface="+mn-ea"/>
              <a:sym typeface="+mn-lt"/>
            </a:endParaRPr>
          </a:p>
        </p:txBody>
      </p:sp>
      <p:cxnSp>
        <p:nvCxnSpPr>
          <p:cNvPr id="16" name="直线连接符 15"/>
          <p:cNvCxnSpPr/>
          <p:nvPr/>
        </p:nvCxnSpPr>
        <p:spPr>
          <a:xfrm flipH="1">
            <a:off x="4462778" y="4890703"/>
            <a:ext cx="213742" cy="0"/>
          </a:xfrm>
          <a:prstGeom prst="line">
            <a:avLst/>
          </a:prstGeom>
          <a:ln w="25400">
            <a:solidFill>
              <a:srgbClr val="EA5B5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>
            <a:off x="4669790" y="3082925"/>
            <a:ext cx="6985" cy="1809115"/>
          </a:xfrm>
          <a:prstGeom prst="line">
            <a:avLst/>
          </a:prstGeom>
          <a:ln w="25400">
            <a:solidFill>
              <a:srgbClr val="EA5B5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 flipH="1">
            <a:off x="4462778" y="3096710"/>
            <a:ext cx="213742" cy="0"/>
          </a:xfrm>
          <a:prstGeom prst="line">
            <a:avLst/>
          </a:prstGeom>
          <a:ln w="25400">
            <a:solidFill>
              <a:srgbClr val="EA5B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/>
          <p:cNvCxnSpPr/>
          <p:nvPr/>
        </p:nvCxnSpPr>
        <p:spPr>
          <a:xfrm>
            <a:off x="2205652" y="4890703"/>
            <a:ext cx="264127" cy="0"/>
          </a:xfrm>
          <a:prstGeom prst="line">
            <a:avLst/>
          </a:prstGeom>
          <a:ln w="25400">
            <a:solidFill>
              <a:srgbClr val="EA5B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495640" y="387697"/>
            <a:ext cx="8102448" cy="4603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National Information System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r>
              <a:rPr lang="en-US" altLang="zh-CN" sz="2400" b="1" dirty="0" err="1" smtClean="0">
                <a:solidFill>
                  <a:schemeClr val="bg1"/>
                </a:solidFill>
                <a:cs typeface="+mn-ea"/>
                <a:sym typeface="+mn-lt"/>
              </a:rPr>
              <a:t>CNGrid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7" name="标题 3"/>
          <p:cNvSpPr txBox="1">
            <a:spLocks/>
          </p:cNvSpPr>
          <p:nvPr/>
        </p:nvSpPr>
        <p:spPr bwMode="auto">
          <a:xfrm>
            <a:off x="648072" y="836712"/>
            <a:ext cx="7956376" cy="88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2200" b="1" dirty="0">
                <a:latin typeface="微软雅黑" pitchFamily="34" charset="-122"/>
                <a:ea typeface="微软雅黑" pitchFamily="34" charset="-122"/>
                <a:cs typeface="+mj-cs"/>
              </a:rPr>
              <a:t>Center of Scientific Computing Application &amp; Research</a:t>
            </a:r>
          </a:p>
          <a:p>
            <a:pPr algn="ctr" eaLnBrk="1" hangingPunct="1"/>
            <a:r>
              <a:rPr lang="en-US" altLang="zh-CN" sz="2200" b="1" dirty="0">
                <a:latin typeface="微软雅黑" pitchFamily="34" charset="-122"/>
                <a:ea typeface="微软雅黑" pitchFamily="34" charset="-122"/>
                <a:cs typeface="+mj-cs"/>
              </a:rPr>
              <a:t>Chinese Academy of Sciences (COSCAR)</a:t>
            </a:r>
            <a:endParaRPr lang="zh-CN" altLang="en-US" sz="2200" b="1" dirty="0"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-5448" y="1854704"/>
            <a:ext cx="9158496" cy="4310600"/>
            <a:chOff x="-5448" y="1772816"/>
            <a:chExt cx="9158496" cy="43106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3" name="AutoShape 4"/>
            <p:cNvSpPr>
              <a:spLocks noChangeArrowheads="1"/>
            </p:cNvSpPr>
            <p:nvPr/>
          </p:nvSpPr>
          <p:spPr bwMode="gray">
            <a:xfrm>
              <a:off x="1797320" y="2736216"/>
              <a:ext cx="5542048" cy="1838859"/>
            </a:xfrm>
            <a:prstGeom prst="upArrow">
              <a:avLst>
                <a:gd name="adj1" fmla="val 57824"/>
                <a:gd name="adj2" fmla="val 54398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 w="9525" algn="ctr">
              <a:solidFill>
                <a:schemeClr val="accent3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dirty="0">
                <a:ea typeface="宋体" pitchFamily="2" charset="-122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35496" y="1772816"/>
              <a:ext cx="2249664" cy="936104"/>
            </a:xfrm>
            <a:prstGeom prst="roundRect">
              <a:avLst>
                <a:gd name="adj" fmla="val 387"/>
              </a:avLst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Computational Science</a:t>
              </a:r>
              <a:endParaRPr lang="zh-CN" altLang="en-US" dirty="0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2311508" y="1772816"/>
              <a:ext cx="2249664" cy="936104"/>
            </a:xfrm>
            <a:prstGeom prst="roundRect">
              <a:avLst>
                <a:gd name="adj" fmla="val 3100"/>
              </a:avLst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Algorithm Optimization &amp;Implementation</a:t>
              </a:r>
              <a:endParaRPr lang="zh-CN" altLang="en-US" dirty="0"/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4587520" y="1772816"/>
              <a:ext cx="2249664" cy="936104"/>
            </a:xfrm>
            <a:prstGeom prst="roundRect">
              <a:avLst>
                <a:gd name="adj" fmla="val 4457"/>
              </a:avLst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Heterogeneous Platforms</a:t>
              </a:r>
              <a:endParaRPr lang="zh-CN" altLang="en-US" dirty="0"/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6869644" y="1772816"/>
              <a:ext cx="2249664" cy="936104"/>
            </a:xfrm>
            <a:prstGeom prst="roundRect">
              <a:avLst>
                <a:gd name="adj" fmla="val 387"/>
              </a:avLst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Software Production Line</a:t>
              </a:r>
              <a:endParaRPr lang="zh-CN" alt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0" y="5714084"/>
              <a:ext cx="9144000" cy="369332"/>
            </a:xfrm>
            <a:prstGeom prst="rect">
              <a:avLst/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Office of General Affairs of CAS</a:t>
              </a:r>
              <a:endParaRPr lang="zh-CN" alt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0" y="5301208"/>
              <a:ext cx="9144000" cy="369332"/>
            </a:xfrm>
            <a:prstGeom prst="rect">
              <a:avLst/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Computer Network Information Center of CAS</a:t>
              </a:r>
              <a:endParaRPr lang="zh-CN" alt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-5448" y="4077072"/>
              <a:ext cx="1512000" cy="1200329"/>
            </a:xfrm>
            <a:prstGeom prst="rect">
              <a:avLst/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Academy of Mathematics &amp; Systems Science</a:t>
              </a:r>
              <a:endParaRPr lang="zh-CN" alt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20368" y="4077072"/>
              <a:ext cx="1512000" cy="1200329"/>
            </a:xfrm>
            <a:prstGeom prst="rect">
              <a:avLst/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National Astronomical Observatories</a:t>
              </a:r>
            </a:p>
            <a:p>
              <a:pPr algn="ctr"/>
              <a:endParaRPr lang="zh-CN" altLang="en-US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046184" y="4077072"/>
              <a:ext cx="1512000" cy="1200329"/>
            </a:xfrm>
            <a:prstGeom prst="rect">
              <a:avLst/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Institute of Atmospheric Physics</a:t>
              </a:r>
            </a:p>
            <a:p>
              <a:pPr algn="ctr"/>
              <a:endParaRPr lang="zh-CN" alt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72000" y="4077072"/>
              <a:ext cx="1512000" cy="1200329"/>
            </a:xfrm>
            <a:prstGeom prst="rect">
              <a:avLst/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Institute of Modem Physics</a:t>
              </a:r>
            </a:p>
            <a:p>
              <a:pPr algn="ctr"/>
              <a:endParaRPr lang="zh-CN" alt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101584" y="4077072"/>
              <a:ext cx="1512000" cy="1200329"/>
            </a:xfrm>
            <a:prstGeom prst="rect">
              <a:avLst/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Institute of Modem Physics</a:t>
              </a:r>
            </a:p>
            <a:p>
              <a:pPr algn="ctr"/>
              <a:endParaRPr lang="zh-CN" alt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641048" y="4077072"/>
              <a:ext cx="1512000" cy="1200329"/>
            </a:xfrm>
            <a:prstGeom prst="rect">
              <a:avLst/>
            </a:prstGeom>
            <a:grpFill/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Institute of Modem Physics</a:t>
              </a:r>
            </a:p>
            <a:p>
              <a:pPr algn="ctr"/>
              <a:endParaRPr lang="zh-CN" altLang="en-US" dirty="0"/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495640" y="387697"/>
            <a:ext cx="8102448" cy="4603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R&amp;D in Supercomputing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02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1488" y="1146549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907719" y="4310461"/>
            <a:ext cx="2771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Phase field simulation of </a:t>
            </a:r>
            <a:endParaRPr lang="en-US" altLang="zh-CN" sz="1600" b="1" dirty="0" smtClean="0">
              <a:solidFill>
                <a:srgbClr val="FF0000"/>
              </a:solidFill>
            </a:endParaRPr>
          </a:p>
          <a:p>
            <a:r>
              <a:rPr lang="en-US" altLang="zh-CN" sz="1600" b="1" dirty="0" smtClean="0">
                <a:solidFill>
                  <a:srgbClr val="FF0000"/>
                </a:solidFill>
              </a:rPr>
              <a:t>phase </a:t>
            </a:r>
            <a:r>
              <a:rPr lang="en-US" altLang="zh-CN" sz="1600" b="1" dirty="0">
                <a:solidFill>
                  <a:srgbClr val="FF0000"/>
                </a:solidFill>
              </a:rPr>
              <a:t>separation process 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2602301"/>
            <a:ext cx="4942114" cy="231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1600" b="1" dirty="0" smtClean="0"/>
              <a:t>Actual </a:t>
            </a:r>
            <a:r>
              <a:rPr lang="en-US" altLang="zh-CN" sz="1600" b="1" dirty="0"/>
              <a:t>performance is 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39.678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PFLOPs 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double 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precision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Parallel efficiency of the software is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40%  </a:t>
            </a:r>
            <a:r>
              <a:rPr lang="en-US" altLang="zh-CN" sz="1600" b="1" dirty="0" err="1" smtClean="0">
                <a:latin typeface="微软雅黑" pitchFamily="34" charset="-122"/>
                <a:ea typeface="微软雅黑" pitchFamily="34" charset="-122"/>
              </a:rPr>
              <a:t>vs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 common software 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5%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It </a:t>
            </a: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breaks through the difficulty of large-scale simulation of titanium alloy </a:t>
            </a: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microstructure.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28600" y="979763"/>
            <a:ext cx="62705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FF0000"/>
                </a:solidFill>
              </a:rPr>
              <a:t>Nomination for 2016 Gordon Bell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Prize:</a:t>
            </a:r>
          </a:p>
          <a:p>
            <a:pPr eaLnBrk="1" hangingPunct="1"/>
            <a:r>
              <a:rPr lang="en-US" altLang="zh-CN" sz="2400" dirty="0" smtClean="0"/>
              <a:t>Self-developed software ‘</a:t>
            </a:r>
            <a:r>
              <a:rPr lang="en-US" altLang="zh-CN" sz="2400" dirty="0" err="1" smtClean="0"/>
              <a:t>ScETD</a:t>
            </a:r>
            <a:r>
              <a:rPr lang="en-US" altLang="zh-CN" sz="2400" dirty="0" smtClean="0"/>
              <a:t>-PF’ to </a:t>
            </a:r>
            <a:r>
              <a:rPr lang="en-US" altLang="zh-CN" sz="2400" dirty="0"/>
              <a:t>achieve the world's largest parallel computing (</a:t>
            </a:r>
            <a:r>
              <a:rPr lang="en-US" altLang="zh-CN" sz="2400" dirty="0" smtClean="0"/>
              <a:t>9 </a:t>
            </a:r>
            <a:r>
              <a:rPr lang="en-US" altLang="zh-CN" sz="2400" dirty="0"/>
              <a:t>million </a:t>
            </a:r>
            <a:r>
              <a:rPr lang="en-US" altLang="zh-CN" sz="2400" dirty="0" smtClean="0"/>
              <a:t>core)</a:t>
            </a:r>
            <a:endParaRPr lang="zh-CN" altLang="en-US" sz="2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95640" y="235297"/>
            <a:ext cx="8102448" cy="4603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R&amp;D in Supercomputing 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5" name="Picture 2" descr="D:\Think-D\D-盘\sc\计划与总结\2013\述职PPT\新建文件夹\多体分离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83" y="5133671"/>
            <a:ext cx="1548362" cy="89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2033197" y="6147639"/>
            <a:ext cx="16733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/>
              <a:t>multi-body </a:t>
            </a:r>
            <a:r>
              <a:rPr lang="en-US" altLang="zh-CN" sz="1200" dirty="0" smtClean="0"/>
              <a:t>separation simulation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44590" y="6147639"/>
            <a:ext cx="1720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Calibri" pitchFamily="34" charset="0"/>
                <a:ea typeface="微软雅黑" pitchFamily="34" charset="-122"/>
              </a:rPr>
              <a:t>Atmosphere circulation simulation</a:t>
            </a:r>
            <a:endParaRPr lang="zh-CN" altLang="en-US" sz="1200" dirty="0"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6386" y="6218486"/>
            <a:ext cx="21681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 smtClean="0">
                <a:solidFill>
                  <a:prstClr val="black"/>
                </a:solidFill>
              </a:rPr>
              <a:t>C-ADS </a:t>
            </a:r>
            <a:r>
              <a:rPr lang="en-US" altLang="zh-CN" sz="1200" dirty="0" err="1" smtClean="0">
                <a:solidFill>
                  <a:prstClr val="black"/>
                </a:solidFill>
              </a:rPr>
              <a:t>visulazation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19" name="Picture 20" descr="hydorgen"/>
          <p:cNvPicPr preferRelativeResize="0"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477" y="5099986"/>
            <a:ext cx="1377096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5408630" y="6178997"/>
            <a:ext cx="1834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Calibri" pitchFamily="34" charset="0"/>
                <a:ea typeface="微软雅黑" pitchFamily="34" charset="-122"/>
              </a:rPr>
              <a:t>High precision simulations of protein folding</a:t>
            </a:r>
          </a:p>
          <a:p>
            <a:pPr algn="ctr"/>
            <a:endParaRPr lang="zh-CN" altLang="en-US" sz="12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1" name="图片 6" descr="G:\DOCU\工作了\2013工作\famil1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85" y="5088092"/>
            <a:ext cx="137010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" descr="zhixianjiasuqi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78" y="5138486"/>
            <a:ext cx="1512168" cy="98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40" y="5138486"/>
            <a:ext cx="1556605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>
            <a:off x="3803367" y="6173512"/>
            <a:ext cx="1533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latin typeface="Calibri" pitchFamily="34" charset="0"/>
                <a:ea typeface="微软雅黑" panose="020B0503020204020204" pitchFamily="34" charset="-122"/>
              </a:rPr>
              <a:t>Ocean circulation simulation</a:t>
            </a:r>
            <a:endParaRPr lang="zh-CN" altLang="en-US" sz="1200" dirty="0">
              <a:latin typeface="Calibri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52046" y="5031482"/>
            <a:ext cx="8784976" cy="1610480"/>
          </a:xfrm>
          <a:prstGeom prst="roundRect">
            <a:avLst>
              <a:gd name="adj" fmla="val 2318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33967" y="6574428"/>
            <a:ext cx="793060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40+ </a:t>
            </a:r>
            <a:r>
              <a:rPr lang="en-US" altLang="zh-CN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supercomputing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software and 140+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supercomputing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applications</a:t>
            </a:r>
            <a:endParaRPr lang="zh-CN" altLang="en-US" sz="16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825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eam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408" y="946290"/>
            <a:ext cx="7882280" cy="5911710"/>
          </a:xfrm>
        </p:spPr>
      </p:pic>
      <p:sp>
        <p:nvSpPr>
          <p:cNvPr id="6" name="矩形 5"/>
          <p:cNvSpPr/>
          <p:nvPr/>
        </p:nvSpPr>
        <p:spPr>
          <a:xfrm>
            <a:off x="0" y="10886"/>
            <a:ext cx="9144000" cy="92333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Participant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the research of Earth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Numerical Simulator. The self-developed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visualization algorithm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have been applied in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large-scale ocean flow field simulation,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 with an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adaptive level of high precision 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detail visualization.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361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矩形 2"/>
          <p:cNvSpPr>
            <a:spLocks noChangeArrowheads="1"/>
          </p:cNvSpPr>
          <p:nvPr/>
        </p:nvSpPr>
        <p:spPr bwMode="auto">
          <a:xfrm>
            <a:off x="395536" y="1290592"/>
            <a:ext cx="8208912" cy="23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4625" indent="-174625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700" dirty="0"/>
              <a:t>Develop and </a:t>
            </a:r>
            <a:r>
              <a:rPr lang="en-US" altLang="zh-CN" sz="1700" dirty="0" smtClean="0"/>
              <a:t>run </a:t>
            </a:r>
            <a:r>
              <a:rPr lang="en-US" altLang="zh-CN" sz="1700" b="1" dirty="0" smtClean="0">
                <a:solidFill>
                  <a:srgbClr val="0070C0"/>
                </a:solidFill>
              </a:rPr>
              <a:t>Cloud </a:t>
            </a:r>
            <a:r>
              <a:rPr lang="en-US" altLang="zh-CN" sz="1700" b="1" dirty="0">
                <a:solidFill>
                  <a:srgbClr val="0070C0"/>
                </a:solidFill>
              </a:rPr>
              <a:t>S</a:t>
            </a:r>
            <a:r>
              <a:rPr lang="en-US" altLang="zh-CN" sz="1700" b="1" dirty="0" smtClean="0">
                <a:solidFill>
                  <a:srgbClr val="0070C0"/>
                </a:solidFill>
              </a:rPr>
              <a:t>torage </a:t>
            </a:r>
            <a:r>
              <a:rPr lang="en-US" altLang="zh-CN" sz="1700" dirty="0" smtClean="0"/>
              <a:t>distributed in 12 cities, total storage is 52PB.</a:t>
            </a:r>
          </a:p>
          <a:p>
            <a:pPr marL="174625" indent="-174625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1700" dirty="0" smtClean="0"/>
              <a:t>Construct </a:t>
            </a:r>
            <a:r>
              <a:rPr lang="en-US" altLang="zh-CN" sz="1700" dirty="0"/>
              <a:t>and manage </a:t>
            </a:r>
            <a:r>
              <a:rPr lang="en-US" altLang="zh-CN" sz="1700" dirty="0" smtClean="0"/>
              <a:t>the </a:t>
            </a:r>
            <a:r>
              <a:rPr lang="en-US" altLang="zh-CN" sz="1700" b="1" dirty="0" smtClean="0">
                <a:solidFill>
                  <a:srgbClr val="0070C0"/>
                </a:solidFill>
              </a:rPr>
              <a:t>Scientific </a:t>
            </a:r>
            <a:r>
              <a:rPr lang="en-US" altLang="zh-CN" sz="1700" b="1" dirty="0" smtClean="0">
                <a:solidFill>
                  <a:srgbClr val="0070C0"/>
                </a:solidFill>
              </a:rPr>
              <a:t>Databases </a:t>
            </a:r>
            <a:r>
              <a:rPr lang="en-US" altLang="zh-CN" sz="1700" b="1" dirty="0">
                <a:solidFill>
                  <a:srgbClr val="0070C0"/>
                </a:solidFill>
              </a:rPr>
              <a:t>of CAS</a:t>
            </a:r>
            <a:r>
              <a:rPr lang="en-US" altLang="zh-CN" sz="1700" dirty="0"/>
              <a:t>, which </a:t>
            </a:r>
            <a:r>
              <a:rPr lang="en-US" altLang="zh-CN" sz="1700" b="1" dirty="0">
                <a:solidFill>
                  <a:srgbClr val="0070C0"/>
                </a:solidFill>
              </a:rPr>
              <a:t>launches the historical beginning of China scientific data management and </a:t>
            </a:r>
            <a:r>
              <a:rPr lang="en-US" altLang="zh-CN" sz="1700" b="1" dirty="0" smtClean="0">
                <a:solidFill>
                  <a:srgbClr val="0070C0"/>
                </a:solidFill>
              </a:rPr>
              <a:t>applications. </a:t>
            </a:r>
            <a:r>
              <a:rPr lang="en-US" altLang="zh-CN" b="1" i="1" dirty="0">
                <a:solidFill>
                  <a:srgbClr val="0070C0"/>
                </a:solidFill>
              </a:rPr>
              <a:t>1340</a:t>
            </a:r>
            <a:r>
              <a:rPr lang="en-US" altLang="zh-CN" i="1" dirty="0"/>
              <a:t> </a:t>
            </a:r>
            <a:r>
              <a:rPr lang="en-US" altLang="zh-CN" i="1" dirty="0" smtClean="0"/>
              <a:t>databases and </a:t>
            </a:r>
            <a:r>
              <a:rPr lang="en-US" altLang="zh-CN" b="1" i="1" dirty="0" smtClean="0">
                <a:solidFill>
                  <a:srgbClr val="0070C0"/>
                </a:solidFill>
              </a:rPr>
              <a:t>688TB</a:t>
            </a:r>
            <a:r>
              <a:rPr lang="en-US" altLang="zh-CN" i="1" dirty="0" smtClean="0"/>
              <a:t> data.</a:t>
            </a:r>
            <a:endParaRPr lang="zh-CN" altLang="en-US" i="1" dirty="0"/>
          </a:p>
          <a:p>
            <a:pPr marL="174625" indent="-174625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dirty="0" smtClean="0"/>
              <a:t>Establish the National </a:t>
            </a:r>
            <a:r>
              <a:rPr lang="en-US" altLang="zh-CN" dirty="0"/>
              <a:t>&amp; Local Joint  Engineering Laboratory for </a:t>
            </a:r>
            <a:r>
              <a:rPr lang="en-US" altLang="zh-CN" b="1" dirty="0">
                <a:solidFill>
                  <a:srgbClr val="0070C0"/>
                </a:solidFill>
              </a:rPr>
              <a:t>Big-Data Analysis Computing </a:t>
            </a:r>
            <a:r>
              <a:rPr lang="en-US" altLang="zh-CN" b="1" dirty="0" smtClean="0">
                <a:solidFill>
                  <a:srgbClr val="0070C0"/>
                </a:solidFill>
              </a:rPr>
              <a:t>Technology</a:t>
            </a:r>
            <a:endParaRPr lang="en-US" altLang="zh-CN" b="1" dirty="0">
              <a:solidFill>
                <a:srgbClr val="0070C0"/>
              </a:solidFill>
            </a:endParaRPr>
          </a:p>
          <a:p>
            <a:pPr marL="174625" indent="-174625">
              <a:lnSpc>
                <a:spcPct val="120000"/>
              </a:lnSpc>
              <a:buFont typeface="Arial" pitchFamily="34" charset="0"/>
              <a:buChar char="•"/>
            </a:pPr>
            <a:endParaRPr lang="en-US" altLang="zh-CN" dirty="0"/>
          </a:p>
        </p:txBody>
      </p:sp>
      <p:pic>
        <p:nvPicPr>
          <p:cNvPr id="8" name="Picture 4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86677" y="3728306"/>
            <a:ext cx="3199812" cy="2292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16" name="组合 15"/>
          <p:cNvGrpSpPr/>
          <p:nvPr/>
        </p:nvGrpSpPr>
        <p:grpSpPr>
          <a:xfrm>
            <a:off x="3614192" y="3876377"/>
            <a:ext cx="2005036" cy="1996839"/>
            <a:chOff x="362183" y="1722606"/>
            <a:chExt cx="4455351" cy="469994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83" y="2894158"/>
              <a:ext cx="4455351" cy="35283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470" y="1722606"/>
              <a:ext cx="4366201" cy="98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圆角矩形 18"/>
          <p:cNvSpPr/>
          <p:nvPr/>
        </p:nvSpPr>
        <p:spPr>
          <a:xfrm>
            <a:off x="371472" y="270278"/>
            <a:ext cx="8256345" cy="4851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Infrastructure and Resources in Scientific Data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61" y="3862764"/>
            <a:ext cx="3193423" cy="197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5600" y="5541010"/>
            <a:ext cx="477774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cs typeface="+mn-ea"/>
                <a:sym typeface="+mn-lt"/>
              </a:rPr>
              <a:t>Visits and Downloads have increased since 2009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98689" y="5540709"/>
            <a:ext cx="266010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cs typeface="+mn-ea"/>
                <a:sym typeface="+mn-lt"/>
              </a:rPr>
              <a:t>distribution of service types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946125" y="2737912"/>
            <a:ext cx="3212665" cy="25367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431800" y="1205622"/>
            <a:ext cx="8280400" cy="149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Since the project passed the evaluation in 2013, the amount of data resources has increased from 130.67TB to </a:t>
            </a:r>
            <a:r>
              <a:rPr lang="en-US" altLang="zh-CN" b="1" dirty="0" smtClean="0">
                <a:solidFill>
                  <a:srgbClr val="EA5B56"/>
                </a:solidFill>
                <a:cs typeface="+mn-ea"/>
                <a:sym typeface="+mn-lt"/>
              </a:rPr>
              <a:t>420.86TB</a:t>
            </a:r>
          </a:p>
          <a:p>
            <a:pPr marL="0" lvl="1" algn="just">
              <a:lnSpc>
                <a:spcPct val="120000"/>
              </a:lnSpc>
              <a:spcBef>
                <a:spcPts val="600"/>
              </a:spcBef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Servicing key R&amp;D activities and engineering endeavors of the nation with more than </a:t>
            </a:r>
            <a:r>
              <a:rPr lang="en-US" altLang="zh-CN" b="1" dirty="0" smtClean="0">
                <a:solidFill>
                  <a:srgbClr val="EA5B56"/>
                </a:solidFill>
                <a:cs typeface="+mn-ea"/>
                <a:sym typeface="+mn-lt"/>
              </a:rPr>
              <a:t>180 typical applications</a:t>
            </a:r>
            <a:endParaRPr lang="en-US" altLang="zh-CN" dirty="0" smtClean="0">
              <a:solidFill>
                <a:srgbClr val="EA5B56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45666" y="2737912"/>
            <a:ext cx="3876087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圆角矩形 7"/>
          <p:cNvSpPr/>
          <p:nvPr/>
        </p:nvSpPr>
        <p:spPr>
          <a:xfrm>
            <a:off x="152400" y="159094"/>
            <a:ext cx="8850086" cy="9703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National Information System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b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National Data Sharing Service Platform for Basic Science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125"/>
          <p:cNvGrpSpPr/>
          <p:nvPr/>
        </p:nvGrpSpPr>
        <p:grpSpPr bwMode="auto">
          <a:xfrm>
            <a:off x="421050" y="2962358"/>
            <a:ext cx="8233785" cy="3718350"/>
            <a:chOff x="-1721988" y="836796"/>
            <a:chExt cx="11213709" cy="6344851"/>
          </a:xfrm>
        </p:grpSpPr>
        <p:sp>
          <p:nvSpPr>
            <p:cNvPr id="5" name="Rounded Rectangle 37"/>
            <p:cNvSpPr/>
            <p:nvPr/>
          </p:nvSpPr>
          <p:spPr bwMode="auto">
            <a:xfrm>
              <a:off x="1867656" y="1544518"/>
              <a:ext cx="3161964" cy="2463583"/>
            </a:xfrm>
            <a:prstGeom prst="roundRect">
              <a:avLst>
                <a:gd name="adj" fmla="val 11453"/>
              </a:avLst>
            </a:prstGeom>
            <a:gradFill>
              <a:gsLst>
                <a:gs pos="0">
                  <a:srgbClr val="6B8BC3"/>
                </a:gs>
                <a:gs pos="50000">
                  <a:srgbClr val="CDDCFE"/>
                </a:gs>
                <a:gs pos="100000">
                  <a:srgbClr val="CDDCFE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zh-CN" sz="120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6" name="TextBox 9"/>
            <p:cNvSpPr txBox="1">
              <a:spLocks noChangeArrowheads="1"/>
            </p:cNvSpPr>
            <p:nvPr/>
          </p:nvSpPr>
          <p:spPr bwMode="auto">
            <a:xfrm>
              <a:off x="1861872" y="836796"/>
              <a:ext cx="3198812" cy="73524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 </a:t>
              </a:r>
              <a:r>
                <a:rPr lang="en-US" altLang="zh-CN" sz="1400" b="1" dirty="0" smtClean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Data acquisition </a:t>
              </a:r>
              <a:r>
                <a:rPr lang="en-US" altLang="zh-CN" sz="1400" b="1" dirty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and   </a:t>
              </a:r>
              <a:r>
                <a:rPr lang="en-US" altLang="zh-CN" sz="1400" b="1" dirty="0" smtClean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        pre-processing</a:t>
              </a:r>
              <a:endParaRPr lang="en-US" altLang="zh-CN" sz="1400" b="1" dirty="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7" name="Rounded Rectangle 37"/>
            <p:cNvSpPr/>
            <p:nvPr/>
          </p:nvSpPr>
          <p:spPr bwMode="auto">
            <a:xfrm>
              <a:off x="1867656" y="4160718"/>
              <a:ext cx="3161964" cy="2463583"/>
            </a:xfrm>
            <a:prstGeom prst="roundRect">
              <a:avLst>
                <a:gd name="adj" fmla="val 11453"/>
              </a:avLst>
            </a:prstGeom>
            <a:gradFill>
              <a:gsLst>
                <a:gs pos="0">
                  <a:srgbClr val="6B8BC3"/>
                </a:gs>
                <a:gs pos="50000">
                  <a:srgbClr val="CDDCFE"/>
                </a:gs>
                <a:gs pos="100000">
                  <a:srgbClr val="CDDCFE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zh-CN" sz="120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1744206" y="6814022"/>
              <a:ext cx="3198812" cy="36762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 </a:t>
              </a:r>
              <a:r>
                <a:rPr lang="en-US" altLang="zh-CN" sz="1400" b="1" dirty="0" smtClean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Data storage and analysis</a:t>
              </a:r>
              <a:endParaRPr lang="en-US" altLang="zh-CN" sz="1400" b="1" dirty="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9" name="Rounded Rectangle 123"/>
            <p:cNvSpPr/>
            <p:nvPr/>
          </p:nvSpPr>
          <p:spPr bwMode="auto">
            <a:xfrm>
              <a:off x="7473628" y="1544517"/>
              <a:ext cx="1614154" cy="4255917"/>
            </a:xfrm>
            <a:prstGeom prst="roundRect">
              <a:avLst>
                <a:gd name="adj" fmla="val 11453"/>
              </a:avLst>
            </a:prstGeom>
            <a:gradFill>
              <a:gsLst>
                <a:gs pos="0">
                  <a:srgbClr val="6B8BC3"/>
                </a:gs>
                <a:gs pos="50000">
                  <a:srgbClr val="CDDCFE"/>
                </a:gs>
                <a:gs pos="100000">
                  <a:srgbClr val="CDDCFE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zh-CN" sz="120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10" name="Rounded Rectangle 169"/>
            <p:cNvSpPr/>
            <p:nvPr/>
          </p:nvSpPr>
          <p:spPr bwMode="auto">
            <a:xfrm>
              <a:off x="7624980" y="3231852"/>
              <a:ext cx="1289159" cy="98890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6565">
                <a:lnSpc>
                  <a:spcPct val="97000"/>
                </a:lnSpc>
                <a:buClr>
                  <a:srgbClr val="000600"/>
                </a:buClr>
                <a:buSzPct val="100000"/>
                <a:defRPr/>
              </a:pPr>
              <a:endParaRPr lang="zh-CN" altLang="zh-CN" sz="900" b="1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7739994" y="836796"/>
              <a:ext cx="1158875" cy="735249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Further analysis</a:t>
              </a:r>
            </a:p>
          </p:txBody>
        </p:sp>
        <p:sp>
          <p:nvSpPr>
            <p:cNvPr id="12" name="Rounded Rectangle 203"/>
            <p:cNvSpPr/>
            <p:nvPr/>
          </p:nvSpPr>
          <p:spPr bwMode="auto">
            <a:xfrm>
              <a:off x="5259065" y="1544517"/>
              <a:ext cx="2087131" cy="3519815"/>
            </a:xfrm>
            <a:prstGeom prst="roundRect">
              <a:avLst>
                <a:gd name="adj" fmla="val 11453"/>
              </a:avLst>
            </a:prstGeom>
            <a:gradFill>
              <a:gsLst>
                <a:gs pos="0">
                  <a:srgbClr val="6B8BC3"/>
                </a:gs>
                <a:gs pos="50000">
                  <a:srgbClr val="CDDCFE"/>
                </a:gs>
                <a:gs pos="100000">
                  <a:srgbClr val="CDDCFE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zh-CN" sz="120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5259064" y="836796"/>
              <a:ext cx="2087131" cy="735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  <a:cs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Verdana" panose="020B060403050404020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1400" b="1" dirty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 </a:t>
              </a:r>
              <a:r>
                <a:rPr lang="en-US" altLang="zh-CN" sz="1400" b="1" dirty="0" smtClean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Data publishing and sharing</a:t>
              </a:r>
              <a:endParaRPr lang="en-US" altLang="zh-CN" sz="1400" b="1" dirty="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14" name="Rounded Rectangle 205"/>
            <p:cNvSpPr/>
            <p:nvPr/>
          </p:nvSpPr>
          <p:spPr bwMode="auto">
            <a:xfrm>
              <a:off x="5254213" y="5746700"/>
              <a:ext cx="2091983" cy="893327"/>
            </a:xfrm>
            <a:prstGeom prst="roundRect">
              <a:avLst>
                <a:gd name="adj" fmla="val 5291"/>
              </a:avLst>
            </a:prstGeom>
            <a:gradFill>
              <a:gsLst>
                <a:gs pos="0">
                  <a:srgbClr val="6B8BC3"/>
                </a:gs>
                <a:gs pos="50000">
                  <a:srgbClr val="CDDCFE"/>
                </a:gs>
                <a:gs pos="100000">
                  <a:srgbClr val="CDDCFE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zh-CN" sz="105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16" name="Rounded Rectangle 42"/>
            <p:cNvSpPr/>
            <p:nvPr/>
          </p:nvSpPr>
          <p:spPr bwMode="auto">
            <a:xfrm>
              <a:off x="2033332" y="2003256"/>
              <a:ext cx="1351076" cy="857160"/>
            </a:xfrm>
            <a:prstGeom prst="roundRect">
              <a:avLst>
                <a:gd name="adj" fmla="val 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defRPr/>
              </a:pPr>
              <a:endParaRPr lang="zh-CN" altLang="zh-CN" sz="100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17" name="Rounded Rectangle 43"/>
            <p:cNvSpPr/>
            <p:nvPr/>
          </p:nvSpPr>
          <p:spPr bwMode="auto">
            <a:xfrm>
              <a:off x="3478080" y="2531839"/>
              <a:ext cx="704910" cy="858747"/>
            </a:xfrm>
            <a:prstGeom prst="roundRect">
              <a:avLst>
                <a:gd name="adj" fmla="val 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defRPr/>
              </a:pPr>
              <a:endParaRPr lang="zh-CN" altLang="zh-CN" sz="100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18" name="Rounded Rectangle 44"/>
            <p:cNvSpPr/>
            <p:nvPr/>
          </p:nvSpPr>
          <p:spPr bwMode="auto">
            <a:xfrm>
              <a:off x="2038095" y="2973117"/>
              <a:ext cx="1351077" cy="857160"/>
            </a:xfrm>
            <a:prstGeom prst="roundRect">
              <a:avLst>
                <a:gd name="adj" fmla="val 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defRPr/>
              </a:pPr>
              <a:endParaRPr lang="zh-CN" altLang="zh-CN" sz="100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cxnSp>
          <p:nvCxnSpPr>
            <p:cNvPr id="19" name="Straight Connector 120"/>
            <p:cNvCxnSpPr>
              <a:cxnSpLocks noChangeShapeType="1"/>
            </p:cNvCxnSpPr>
            <p:nvPr/>
          </p:nvCxnSpPr>
          <p:spPr bwMode="auto">
            <a:xfrm>
              <a:off x="2033588" y="2246263"/>
              <a:ext cx="225425" cy="1587"/>
            </a:xfrm>
            <a:prstGeom prst="line">
              <a:avLst/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cxnSp>
          <p:nvCxnSpPr>
            <p:cNvPr id="20" name="Curved Connector 122"/>
            <p:cNvCxnSpPr>
              <a:cxnSpLocks noChangeShapeType="1"/>
            </p:cNvCxnSpPr>
            <p:nvPr/>
          </p:nvCxnSpPr>
          <p:spPr bwMode="auto">
            <a:xfrm>
              <a:off x="2597150" y="2255788"/>
              <a:ext cx="261938" cy="185737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cxnSp>
          <p:nvCxnSpPr>
            <p:cNvPr id="21" name="Curved Connector 130"/>
            <p:cNvCxnSpPr>
              <a:cxnSpLocks noChangeShapeType="1"/>
            </p:cNvCxnSpPr>
            <p:nvPr/>
          </p:nvCxnSpPr>
          <p:spPr bwMode="auto">
            <a:xfrm flipV="1">
              <a:off x="2597150" y="2454225"/>
              <a:ext cx="261938" cy="185738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cxnSp>
          <p:nvCxnSpPr>
            <p:cNvPr id="22" name="Curved Connector 131"/>
            <p:cNvCxnSpPr>
              <a:cxnSpLocks noChangeShapeType="1"/>
            </p:cNvCxnSpPr>
            <p:nvPr/>
          </p:nvCxnSpPr>
          <p:spPr bwMode="auto">
            <a:xfrm>
              <a:off x="3206750" y="2446288"/>
              <a:ext cx="554038" cy="47307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cxnSp>
          <p:nvCxnSpPr>
            <p:cNvPr id="23" name="Straight Connector 134"/>
            <p:cNvCxnSpPr>
              <a:cxnSpLocks noChangeShapeType="1"/>
            </p:cNvCxnSpPr>
            <p:nvPr/>
          </p:nvCxnSpPr>
          <p:spPr bwMode="auto">
            <a:xfrm>
              <a:off x="2044700" y="3213050"/>
              <a:ext cx="225425" cy="1588"/>
            </a:xfrm>
            <a:prstGeom prst="line">
              <a:avLst/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cxnSp>
          <p:nvCxnSpPr>
            <p:cNvPr id="24" name="Curved Connector 135"/>
            <p:cNvCxnSpPr>
              <a:cxnSpLocks noChangeShapeType="1"/>
            </p:cNvCxnSpPr>
            <p:nvPr/>
          </p:nvCxnSpPr>
          <p:spPr bwMode="auto">
            <a:xfrm flipV="1">
              <a:off x="3175000" y="2919363"/>
              <a:ext cx="585788" cy="279400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cxnSp>
          <p:nvCxnSpPr>
            <p:cNvPr id="25" name="Straight Connector 137"/>
            <p:cNvCxnSpPr>
              <a:cxnSpLocks noChangeShapeType="1"/>
            </p:cNvCxnSpPr>
            <p:nvPr/>
          </p:nvCxnSpPr>
          <p:spPr bwMode="auto">
            <a:xfrm>
              <a:off x="2616200" y="3208288"/>
              <a:ext cx="225425" cy="1587"/>
            </a:xfrm>
            <a:prstGeom prst="line">
              <a:avLst/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cxnSp>
          <p:nvCxnSpPr>
            <p:cNvPr id="26" name="Straight Connector 138"/>
            <p:cNvCxnSpPr>
              <a:cxnSpLocks noChangeShapeType="1"/>
            </p:cNvCxnSpPr>
            <p:nvPr/>
          </p:nvCxnSpPr>
          <p:spPr bwMode="auto">
            <a:xfrm>
              <a:off x="4111625" y="2919363"/>
              <a:ext cx="227013" cy="1587"/>
            </a:xfrm>
            <a:prstGeom prst="line">
              <a:avLst/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sp>
          <p:nvSpPr>
            <p:cNvPr id="27" name="Block Arc 145"/>
            <p:cNvSpPr/>
            <p:nvPr/>
          </p:nvSpPr>
          <p:spPr bwMode="auto">
            <a:xfrm flipV="1">
              <a:off x="2466975" y="3132088"/>
              <a:ext cx="542925" cy="473075"/>
            </a:xfrm>
            <a:custGeom>
              <a:avLst/>
              <a:gdLst>
                <a:gd name="T0" fmla="*/ 0 w 543950"/>
                <a:gd name="T1" fmla="*/ 241459 h 472426"/>
                <a:gd name="T2" fmla="*/ 148272 w 543950"/>
                <a:gd name="T3" fmla="*/ 24406 h 472426"/>
                <a:gd name="T4" fmla="*/ 387488 w 543950"/>
                <a:gd name="T5" fmla="*/ 28121 h 472426"/>
                <a:gd name="T6" fmla="*/ 527544 w 543950"/>
                <a:gd name="T7" fmla="*/ 251635 h 472426"/>
                <a:gd name="T8" fmla="*/ 527543 w 543950"/>
                <a:gd name="T9" fmla="*/ 251635 h 472426"/>
                <a:gd name="T10" fmla="*/ 387487 w 543950"/>
                <a:gd name="T11" fmla="*/ 28121 h 472426"/>
                <a:gd name="T12" fmla="*/ 148271 w 543950"/>
                <a:gd name="T13" fmla="*/ 24406 h 472426"/>
                <a:gd name="T14" fmla="*/ -1 w 543950"/>
                <a:gd name="T15" fmla="*/ 241459 h 472426"/>
                <a:gd name="T16" fmla="*/ 0 w 543950"/>
                <a:gd name="T17" fmla="*/ 241459 h 472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3950"/>
                <a:gd name="T28" fmla="*/ 0 h 472426"/>
                <a:gd name="T29" fmla="*/ 543950 w 543950"/>
                <a:gd name="T30" fmla="*/ 472426 h 4724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3950" h="472426">
                  <a:moveTo>
                    <a:pt x="0" y="236213"/>
                  </a:moveTo>
                  <a:cubicBezTo>
                    <a:pt x="0" y="145879"/>
                    <a:pt x="59319" y="63456"/>
                    <a:pt x="152815" y="23878"/>
                  </a:cubicBezTo>
                  <a:cubicBezTo>
                    <a:pt x="230944" y="-9195"/>
                    <a:pt x="322568" y="-7845"/>
                    <a:pt x="399361" y="27511"/>
                  </a:cubicBezTo>
                  <a:cubicBezTo>
                    <a:pt x="491970" y="70149"/>
                    <a:pt x="548126" y="155214"/>
                    <a:pt x="543709" y="246168"/>
                  </a:cubicBezTo>
                  <a:lnTo>
                    <a:pt x="543708" y="246168"/>
                  </a:lnTo>
                  <a:cubicBezTo>
                    <a:pt x="548126" y="155214"/>
                    <a:pt x="491970" y="70150"/>
                    <a:pt x="399360" y="27511"/>
                  </a:cubicBezTo>
                  <a:cubicBezTo>
                    <a:pt x="322568" y="-7845"/>
                    <a:pt x="230944" y="-9195"/>
                    <a:pt x="152814" y="23878"/>
                  </a:cubicBezTo>
                  <a:cubicBezTo>
                    <a:pt x="59318" y="63456"/>
                    <a:pt x="-1" y="145879"/>
                    <a:pt x="-1" y="236213"/>
                  </a:cubicBezTo>
                  <a:lnTo>
                    <a:pt x="0" y="236213"/>
                  </a:lnTo>
                  <a:close/>
                </a:path>
              </a:pathLst>
            </a:custGeom>
            <a:solidFill>
              <a:srgbClr val="FFFF99"/>
            </a:solidFill>
            <a:ln w="12700" cap="flat" cmpd="sng">
              <a:solidFill>
                <a:srgbClr val="4859C9"/>
              </a:solidFill>
              <a:prstDash val="sys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200">
                <a:solidFill>
                  <a:srgbClr val="FF0000"/>
                </a:solidFill>
              </a:endParaRPr>
            </a:p>
          </p:txBody>
        </p:sp>
        <p:sp>
          <p:nvSpPr>
            <p:cNvPr id="28" name="Chevron 146"/>
            <p:cNvSpPr>
              <a:spLocks noChangeArrowheads="1"/>
            </p:cNvSpPr>
            <p:nvPr/>
          </p:nvSpPr>
          <p:spPr bwMode="auto">
            <a:xfrm flipH="1">
              <a:off x="2689224" y="3433713"/>
              <a:ext cx="79375" cy="472661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29" name="Chevron 147"/>
            <p:cNvSpPr>
              <a:spLocks noChangeArrowheads="1"/>
            </p:cNvSpPr>
            <p:nvPr/>
          </p:nvSpPr>
          <p:spPr bwMode="auto">
            <a:xfrm>
              <a:off x="2114550" y="3017376"/>
              <a:ext cx="79375" cy="472661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grpSp>
          <p:nvGrpSpPr>
            <p:cNvPr id="30" name="Group 105"/>
            <p:cNvGrpSpPr/>
            <p:nvPr/>
          </p:nvGrpSpPr>
          <p:grpSpPr bwMode="auto">
            <a:xfrm>
              <a:off x="2046287" y="2458577"/>
              <a:ext cx="225425" cy="472661"/>
              <a:chOff x="1827975" y="2139424"/>
              <a:chExt cx="225425" cy="472665"/>
            </a:xfrm>
          </p:grpSpPr>
          <p:cxnSp>
            <p:nvCxnSpPr>
              <p:cNvPr id="155" name="Straight Connector 129"/>
              <p:cNvCxnSpPr>
                <a:cxnSpLocks noChangeShapeType="1"/>
              </p:cNvCxnSpPr>
              <p:nvPr/>
            </p:nvCxnSpPr>
            <p:spPr bwMode="auto">
              <a:xfrm>
                <a:off x="1827975" y="2314459"/>
                <a:ext cx="225425" cy="1588"/>
              </a:xfrm>
              <a:prstGeom prst="line">
                <a:avLst/>
              </a:prstGeom>
              <a:noFill/>
              <a:ln w="12700">
                <a:solidFill>
                  <a:srgbClr val="4859C9"/>
                </a:solidFill>
                <a:prstDash val="sysDash"/>
                <a:round/>
              </a:ln>
            </p:spPr>
          </p:cxnSp>
          <p:sp>
            <p:nvSpPr>
              <p:cNvPr id="156" name="Chevron 148"/>
              <p:cNvSpPr>
                <a:spLocks noChangeArrowheads="1"/>
              </p:cNvSpPr>
              <p:nvPr/>
            </p:nvSpPr>
            <p:spPr bwMode="auto">
              <a:xfrm>
                <a:off x="1894650" y="2139424"/>
                <a:ext cx="79375" cy="472665"/>
              </a:xfrm>
              <a:prstGeom prst="chevron">
                <a:avLst>
                  <a:gd name="adj" fmla="val 59861"/>
                </a:avLst>
              </a:prstGeom>
              <a:solidFill>
                <a:srgbClr val="4859C9"/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endParaRPr lang="zh-CN" altLang="en-US" sz="12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endParaRPr>
              </a:p>
            </p:txBody>
          </p:sp>
        </p:grpSp>
        <p:sp>
          <p:nvSpPr>
            <p:cNvPr id="31" name="Chevron 149"/>
            <p:cNvSpPr>
              <a:spLocks noChangeArrowheads="1"/>
            </p:cNvSpPr>
            <p:nvPr/>
          </p:nvSpPr>
          <p:spPr bwMode="auto">
            <a:xfrm>
              <a:off x="2119313" y="2049001"/>
              <a:ext cx="79375" cy="472661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32" name="Chevron 154"/>
            <p:cNvSpPr>
              <a:spLocks noChangeArrowheads="1"/>
            </p:cNvSpPr>
            <p:nvPr/>
          </p:nvSpPr>
          <p:spPr bwMode="auto">
            <a:xfrm>
              <a:off x="2689224" y="3043188"/>
              <a:ext cx="79375" cy="472661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33" name="Chevron 159"/>
            <p:cNvSpPr>
              <a:spLocks noChangeArrowheads="1"/>
            </p:cNvSpPr>
            <p:nvPr/>
          </p:nvSpPr>
          <p:spPr bwMode="auto">
            <a:xfrm>
              <a:off x="3662361" y="2744738"/>
              <a:ext cx="79375" cy="472661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34" name="Chevron 160"/>
            <p:cNvSpPr>
              <a:spLocks noChangeArrowheads="1"/>
            </p:cNvSpPr>
            <p:nvPr/>
          </p:nvSpPr>
          <p:spPr bwMode="auto">
            <a:xfrm>
              <a:off x="2798765" y="2276425"/>
              <a:ext cx="79375" cy="472661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pic>
          <p:nvPicPr>
            <p:cNvPr id="35" name="Picture 30" descr="cog-icon-2-48x4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259013" y="2079575"/>
              <a:ext cx="336550" cy="336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0" descr="cog-icon-2-48x4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259013" y="2468513"/>
              <a:ext cx="336550" cy="336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0" descr="cog-icon-2-48x4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259013" y="3041600"/>
              <a:ext cx="336550" cy="336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0" descr="cog-icon-2-48x4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838450" y="3041600"/>
              <a:ext cx="336550" cy="336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0" descr="cog-icon-2-48x4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859088" y="2273250"/>
              <a:ext cx="336550" cy="336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30" descr="cog-icon-2-48x4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760788" y="2746325"/>
              <a:ext cx="336550" cy="33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Rounded Rectangle 150"/>
            <p:cNvSpPr/>
            <p:nvPr/>
          </p:nvSpPr>
          <p:spPr bwMode="auto">
            <a:xfrm>
              <a:off x="4268721" y="2541363"/>
              <a:ext cx="706497" cy="858747"/>
            </a:xfrm>
            <a:prstGeom prst="roundRect">
              <a:avLst>
                <a:gd name="adj" fmla="val 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>
                <a:defRPr/>
              </a:pPr>
              <a:endParaRPr lang="zh-CN" altLang="zh-CN" sz="100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sp>
          <p:nvSpPr>
            <p:cNvPr id="42" name="Chevron 150"/>
            <p:cNvSpPr>
              <a:spLocks noChangeArrowheads="1"/>
            </p:cNvSpPr>
            <p:nvPr/>
          </p:nvSpPr>
          <p:spPr bwMode="auto">
            <a:xfrm>
              <a:off x="4189414" y="2744738"/>
              <a:ext cx="79375" cy="472661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43" name="Chevron 152"/>
            <p:cNvSpPr>
              <a:spLocks noChangeArrowheads="1"/>
            </p:cNvSpPr>
            <p:nvPr/>
          </p:nvSpPr>
          <p:spPr bwMode="auto">
            <a:xfrm>
              <a:off x="4737101" y="2744738"/>
              <a:ext cx="79375" cy="472661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pic>
          <p:nvPicPr>
            <p:cNvPr id="44" name="Picture 30" descr="cog-icon-2-48x4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340225" y="2746325"/>
              <a:ext cx="336550" cy="33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173"/>
            <p:cNvSpPr>
              <a:spLocks noChangeArrowheads="1"/>
            </p:cNvSpPr>
            <p:nvPr/>
          </p:nvSpPr>
          <p:spPr bwMode="auto">
            <a:xfrm>
              <a:off x="6541127" y="4289775"/>
              <a:ext cx="600803" cy="682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1000" dirty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关联</a:t>
              </a:r>
            </a:p>
            <a:p>
              <a:r>
                <a:rPr lang="zh-CN" altLang="en-US" sz="1000" dirty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整合</a:t>
              </a:r>
              <a:endParaRPr lang="en-US" altLang="zh-CN" sz="1000" dirty="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grpSp>
          <p:nvGrpSpPr>
            <p:cNvPr id="49" name="Group 94"/>
            <p:cNvGrpSpPr/>
            <p:nvPr/>
          </p:nvGrpSpPr>
          <p:grpSpPr bwMode="auto">
            <a:xfrm>
              <a:off x="1922463" y="4592588"/>
              <a:ext cx="327025" cy="411162"/>
              <a:chOff x="1734045" y="4697178"/>
              <a:chExt cx="325707" cy="410206"/>
            </a:xfrm>
          </p:grpSpPr>
          <p:sp>
            <p:nvSpPr>
              <p:cNvPr id="153" name="Rounded Rectangle 91"/>
              <p:cNvSpPr/>
              <p:nvPr/>
            </p:nvSpPr>
            <p:spPr bwMode="auto">
              <a:xfrm>
                <a:off x="1734045" y="4697178"/>
                <a:ext cx="325707" cy="410206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rgbClr val="6B8BC3"/>
                  </a:gs>
                  <a:gs pos="50000">
                    <a:srgbClr val="CDDCFE"/>
                  </a:gs>
                  <a:gs pos="100000">
                    <a:srgbClr val="CDDCFE"/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pic>
            <p:nvPicPr>
              <p:cNvPr id="154" name="Picture 43" descr="cog-icon-2-48x48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1742247" y="4750788"/>
                <a:ext cx="317505" cy="3029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Group 95"/>
            <p:cNvGrpSpPr/>
            <p:nvPr/>
          </p:nvGrpSpPr>
          <p:grpSpPr bwMode="auto">
            <a:xfrm>
              <a:off x="1924050" y="5170438"/>
              <a:ext cx="325438" cy="409575"/>
              <a:chOff x="1734045" y="4697178"/>
              <a:chExt cx="325707" cy="410206"/>
            </a:xfrm>
          </p:grpSpPr>
          <p:sp>
            <p:nvSpPr>
              <p:cNvPr id="151" name="Rounded Rectangle 96"/>
              <p:cNvSpPr/>
              <p:nvPr/>
            </p:nvSpPr>
            <p:spPr bwMode="auto">
              <a:xfrm>
                <a:off x="1734045" y="4697178"/>
                <a:ext cx="325707" cy="410206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rgbClr val="6B8BC3"/>
                  </a:gs>
                  <a:gs pos="50000">
                    <a:srgbClr val="CDDCFE"/>
                  </a:gs>
                  <a:gs pos="100000">
                    <a:srgbClr val="CDDCFE"/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pic>
            <p:nvPicPr>
              <p:cNvPr id="152" name="Picture 43" descr="cog-icon-2-48x48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742247" y="4750788"/>
                <a:ext cx="317505" cy="3029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1" name="Group 98"/>
            <p:cNvGrpSpPr/>
            <p:nvPr/>
          </p:nvGrpSpPr>
          <p:grpSpPr bwMode="auto">
            <a:xfrm>
              <a:off x="1916113" y="5746700"/>
              <a:ext cx="325437" cy="411163"/>
              <a:chOff x="1734045" y="4697178"/>
              <a:chExt cx="325707" cy="410206"/>
            </a:xfrm>
          </p:grpSpPr>
          <p:sp>
            <p:nvSpPr>
              <p:cNvPr id="149" name="Rounded Rectangle 99"/>
              <p:cNvSpPr/>
              <p:nvPr/>
            </p:nvSpPr>
            <p:spPr bwMode="auto">
              <a:xfrm>
                <a:off x="1734045" y="4697178"/>
                <a:ext cx="325707" cy="410206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rgbClr val="6B8BC3"/>
                  </a:gs>
                  <a:gs pos="50000">
                    <a:srgbClr val="CDDCFE"/>
                  </a:gs>
                  <a:gs pos="100000">
                    <a:srgbClr val="CDDCFE"/>
                  </a:gs>
                </a:gsLst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pic>
            <p:nvPicPr>
              <p:cNvPr id="150" name="Picture 43" descr="cog-icon-2-48x48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742247" y="4750788"/>
                <a:ext cx="317505" cy="3029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2" name="Rectangle 101"/>
            <p:cNvSpPr>
              <a:spLocks noChangeArrowheads="1"/>
            </p:cNvSpPr>
            <p:nvPr/>
          </p:nvSpPr>
          <p:spPr bwMode="auto">
            <a:xfrm>
              <a:off x="1833563" y="6270575"/>
              <a:ext cx="600803" cy="42014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10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接入</a:t>
              </a:r>
              <a:endParaRPr lang="en-US" altLang="zh-CN" sz="10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grpSp>
          <p:nvGrpSpPr>
            <p:cNvPr id="53" name="Group 106"/>
            <p:cNvGrpSpPr/>
            <p:nvPr/>
          </p:nvGrpSpPr>
          <p:grpSpPr bwMode="auto">
            <a:xfrm>
              <a:off x="2377724" y="5054108"/>
              <a:ext cx="225425" cy="472661"/>
              <a:chOff x="1820038" y="2034726"/>
              <a:chExt cx="225425" cy="472661"/>
            </a:xfrm>
          </p:grpSpPr>
          <p:cxnSp>
            <p:nvCxnSpPr>
              <p:cNvPr id="147" name="Straight Connector 129"/>
              <p:cNvCxnSpPr>
                <a:cxnSpLocks noChangeShapeType="1"/>
              </p:cNvCxnSpPr>
              <p:nvPr/>
            </p:nvCxnSpPr>
            <p:spPr bwMode="auto">
              <a:xfrm>
                <a:off x="1820038" y="2214667"/>
                <a:ext cx="225425" cy="1588"/>
              </a:xfrm>
              <a:prstGeom prst="line">
                <a:avLst/>
              </a:prstGeom>
              <a:noFill/>
              <a:ln w="12700">
                <a:solidFill>
                  <a:srgbClr val="4859C9"/>
                </a:solidFill>
                <a:prstDash val="sysDash"/>
                <a:round/>
              </a:ln>
            </p:spPr>
          </p:cxnSp>
          <p:sp>
            <p:nvSpPr>
              <p:cNvPr id="148" name="Chevron 148"/>
              <p:cNvSpPr>
                <a:spLocks noChangeArrowheads="1"/>
              </p:cNvSpPr>
              <p:nvPr/>
            </p:nvSpPr>
            <p:spPr bwMode="auto">
              <a:xfrm>
                <a:off x="1894650" y="2034726"/>
                <a:ext cx="79375" cy="472661"/>
              </a:xfrm>
              <a:prstGeom prst="chevron">
                <a:avLst>
                  <a:gd name="adj" fmla="val 59861"/>
                </a:avLst>
              </a:prstGeom>
              <a:solidFill>
                <a:srgbClr val="4859C9"/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endParaRPr lang="zh-CN" altLang="en-US" sz="12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endParaRPr>
              </a:p>
            </p:txBody>
          </p:sp>
        </p:grpSp>
        <p:grpSp>
          <p:nvGrpSpPr>
            <p:cNvPr id="54" name="Group 113"/>
            <p:cNvGrpSpPr/>
            <p:nvPr/>
          </p:nvGrpSpPr>
          <p:grpSpPr bwMode="auto">
            <a:xfrm>
              <a:off x="3978275" y="5503813"/>
              <a:ext cx="1036638" cy="455612"/>
              <a:chOff x="5454784" y="3918343"/>
              <a:chExt cx="1101657" cy="635182"/>
            </a:xfrm>
          </p:grpSpPr>
          <p:sp>
            <p:nvSpPr>
              <p:cNvPr id="144" name="Rounded Rectangle 110"/>
              <p:cNvSpPr/>
              <p:nvPr/>
            </p:nvSpPr>
            <p:spPr bwMode="auto">
              <a:xfrm>
                <a:off x="5454687" y="3917667"/>
                <a:ext cx="1101751" cy="635115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456565">
                  <a:lnSpc>
                    <a:spcPct val="97000"/>
                  </a:lnSpc>
                  <a:buClr>
                    <a:srgbClr val="000600"/>
                  </a:buClr>
                  <a:buSzPct val="100000"/>
                  <a:defRPr/>
                </a:pPr>
                <a:r>
                  <a:rPr lang="zh-CN" altLang="en-US" sz="1000" dirty="0">
                    <a:solidFill>
                      <a:srgbClr val="FF0000"/>
                    </a:solidFill>
                    <a:latin typeface="Hiragino Sans GB W3" charset="-122"/>
                    <a:ea typeface="Hiragino Sans GB W3" charset="-122"/>
                    <a:cs typeface="Hiragino Sans GB W3" charset="-122"/>
                  </a:rPr>
                  <a:t>索引</a:t>
                </a:r>
                <a:endParaRPr lang="en-US" altLang="zh-CN" sz="1050" dirty="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sp>
            <p:nvSpPr>
              <p:cNvPr id="145" name="AutoShape 6"/>
              <p:cNvSpPr>
                <a:spLocks noChangeArrowheads="1"/>
              </p:cNvSpPr>
              <p:nvPr/>
            </p:nvSpPr>
            <p:spPr bwMode="auto">
              <a:xfrm>
                <a:off x="6084018" y="4227479"/>
                <a:ext cx="298636" cy="214655"/>
              </a:xfrm>
              <a:prstGeom prst="flowChartExtra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456565">
                  <a:lnSpc>
                    <a:spcPct val="97000"/>
                  </a:lnSpc>
                  <a:buClr>
                    <a:srgbClr val="000600"/>
                  </a:buClr>
                  <a:buSzPct val="100000"/>
                  <a:defRPr/>
                </a:pPr>
                <a:endParaRPr lang="zh-CN" altLang="zh-CN" sz="105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sp>
            <p:nvSpPr>
              <p:cNvPr id="146" name="AutoShape 7"/>
              <p:cNvSpPr>
                <a:spLocks noChangeArrowheads="1"/>
              </p:cNvSpPr>
              <p:nvPr/>
            </p:nvSpPr>
            <p:spPr bwMode="auto">
              <a:xfrm>
                <a:off x="5957477" y="4236331"/>
                <a:ext cx="298637" cy="214655"/>
              </a:xfrm>
              <a:prstGeom prst="flowChartExtra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456565">
                  <a:lnSpc>
                    <a:spcPct val="97000"/>
                  </a:lnSpc>
                  <a:buClr>
                    <a:srgbClr val="000600"/>
                  </a:buClr>
                  <a:buSzPct val="100000"/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</p:grpSp>
        <p:sp>
          <p:nvSpPr>
            <p:cNvPr id="55" name="Rounded Rectangle 119"/>
            <p:cNvSpPr/>
            <p:nvPr/>
          </p:nvSpPr>
          <p:spPr bwMode="auto">
            <a:xfrm>
              <a:off x="3978184" y="4592198"/>
              <a:ext cx="1036726" cy="86192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6565">
                <a:lnSpc>
                  <a:spcPct val="97000"/>
                </a:lnSpc>
                <a:buClr>
                  <a:srgbClr val="000600"/>
                </a:buClr>
                <a:buSzPct val="100000"/>
                <a:defRPr/>
              </a:pPr>
              <a:r>
                <a:rPr lang="zh-CN" altLang="en-US" sz="1000" dirty="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rPr>
                <a:t>原始库</a:t>
              </a:r>
              <a:endParaRPr lang="en-US" sz="1000" dirty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grpSp>
          <p:nvGrpSpPr>
            <p:cNvPr id="56" name="Group 34"/>
            <p:cNvGrpSpPr/>
            <p:nvPr/>
          </p:nvGrpSpPr>
          <p:grpSpPr bwMode="auto">
            <a:xfrm>
              <a:off x="4140200" y="5021213"/>
              <a:ext cx="330200" cy="382587"/>
              <a:chOff x="1851" y="1034"/>
              <a:chExt cx="572" cy="488"/>
            </a:xfrm>
          </p:grpSpPr>
          <p:pic>
            <p:nvPicPr>
              <p:cNvPr id="142" name="Picture 35" descr="interface2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851" y="1034"/>
                <a:ext cx="512" cy="4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3" name="Picture 36" descr="interface2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911" y="1089"/>
                <a:ext cx="512" cy="4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" name="Group 34"/>
            <p:cNvGrpSpPr/>
            <p:nvPr/>
          </p:nvGrpSpPr>
          <p:grpSpPr bwMode="auto">
            <a:xfrm>
              <a:off x="4503738" y="5021213"/>
              <a:ext cx="330200" cy="382587"/>
              <a:chOff x="1851" y="1034"/>
              <a:chExt cx="572" cy="488"/>
            </a:xfrm>
          </p:grpSpPr>
          <p:pic>
            <p:nvPicPr>
              <p:cNvPr id="140" name="Picture 35" descr="interface2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851" y="1034"/>
                <a:ext cx="512" cy="4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1" name="Picture 36" descr="interface2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1911" y="1089"/>
                <a:ext cx="512" cy="4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8" name="Rectangle 129"/>
            <p:cNvSpPr>
              <a:spLocks noChangeArrowheads="1"/>
            </p:cNvSpPr>
            <p:nvPr/>
          </p:nvSpPr>
          <p:spPr bwMode="auto">
            <a:xfrm>
              <a:off x="2693932" y="5973713"/>
              <a:ext cx="1082677" cy="4201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1000" dirty="0" smtClean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metadata</a:t>
              </a:r>
              <a:endParaRPr lang="en-US" altLang="zh-CN" sz="1000" dirty="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grpSp>
          <p:nvGrpSpPr>
            <p:cNvPr id="59" name="Group 149"/>
            <p:cNvGrpSpPr/>
            <p:nvPr/>
          </p:nvGrpSpPr>
          <p:grpSpPr bwMode="auto">
            <a:xfrm>
              <a:off x="2622344" y="4923947"/>
              <a:ext cx="1179613" cy="927003"/>
              <a:chOff x="6330046" y="4249493"/>
              <a:chExt cx="1179601" cy="623828"/>
            </a:xfrm>
          </p:grpSpPr>
          <p:sp>
            <p:nvSpPr>
              <p:cNvPr id="125" name="Rounded Rectangle 133"/>
              <p:cNvSpPr/>
              <p:nvPr/>
            </p:nvSpPr>
            <p:spPr bwMode="auto">
              <a:xfrm>
                <a:off x="6330046" y="4249493"/>
                <a:ext cx="1179601" cy="623828"/>
              </a:xfrm>
              <a:prstGeom prst="roundRect">
                <a:avLst>
                  <a:gd name="adj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sp>
            <p:nvSpPr>
              <p:cNvPr id="126" name="Rectangle 77"/>
              <p:cNvSpPr>
                <a:spLocks noChangeArrowheads="1"/>
              </p:cNvSpPr>
              <p:nvPr/>
            </p:nvSpPr>
            <p:spPr bwMode="auto">
              <a:xfrm>
                <a:off x="6426891" y="4378745"/>
                <a:ext cx="158762" cy="151684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</a:ln>
              <a:effectLst>
                <a:outerShdw blurRad="304800" dist="50800" dir="5400000" sx="102000" sy="102000" algn="ctr" rotWithShape="0">
                  <a:srgbClr val="000000">
                    <a:alpha val="43137"/>
                  </a:srgbClr>
                </a:outerShdw>
              </a:effectLst>
            </p:spPr>
            <p:txBody>
              <a:bodyPr wrap="none" anchor="ctr"/>
              <a:lstStyle/>
              <a:p>
                <a:pPr defTabSz="456565">
                  <a:lnSpc>
                    <a:spcPct val="97000"/>
                  </a:lnSpc>
                  <a:buClr>
                    <a:srgbClr val="000600"/>
                  </a:buClr>
                  <a:buSzPct val="100000"/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sp>
            <p:nvSpPr>
              <p:cNvPr id="127" name="Rectangle 77"/>
              <p:cNvSpPr>
                <a:spLocks noChangeArrowheads="1"/>
              </p:cNvSpPr>
              <p:nvPr/>
            </p:nvSpPr>
            <p:spPr bwMode="auto">
              <a:xfrm>
                <a:off x="6706312" y="4385155"/>
                <a:ext cx="158762" cy="151684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</a:ln>
              <a:effectLst>
                <a:outerShdw blurRad="304800" dist="50800" dir="5400000" sx="102000" sy="102000" algn="ctr" rotWithShape="0">
                  <a:srgbClr val="000000">
                    <a:alpha val="43137"/>
                  </a:srgbClr>
                </a:outerShdw>
              </a:effectLst>
            </p:spPr>
            <p:txBody>
              <a:bodyPr wrap="none" anchor="ctr"/>
              <a:lstStyle/>
              <a:p>
                <a:pPr defTabSz="456565">
                  <a:lnSpc>
                    <a:spcPct val="97000"/>
                  </a:lnSpc>
                  <a:buClr>
                    <a:srgbClr val="000600"/>
                  </a:buClr>
                  <a:buSzPct val="100000"/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sp>
            <p:nvSpPr>
              <p:cNvPr id="128" name="Rectangle 77"/>
              <p:cNvSpPr>
                <a:spLocks noChangeArrowheads="1"/>
              </p:cNvSpPr>
              <p:nvPr/>
            </p:nvSpPr>
            <p:spPr bwMode="auto">
              <a:xfrm>
                <a:off x="6979382" y="4385155"/>
                <a:ext cx="157174" cy="151684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</a:ln>
              <a:effectLst>
                <a:outerShdw blurRad="304800" dist="50800" dir="5400000" sx="102000" sy="102000" algn="ctr" rotWithShape="0">
                  <a:srgbClr val="000000">
                    <a:alpha val="43137"/>
                  </a:srgbClr>
                </a:outerShdw>
              </a:effectLst>
            </p:spPr>
            <p:txBody>
              <a:bodyPr wrap="none" anchor="ctr"/>
              <a:lstStyle/>
              <a:p>
                <a:pPr defTabSz="456565">
                  <a:lnSpc>
                    <a:spcPct val="97000"/>
                  </a:lnSpc>
                  <a:buClr>
                    <a:srgbClr val="000600"/>
                  </a:buClr>
                  <a:buSzPct val="100000"/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sp>
            <p:nvSpPr>
              <p:cNvPr id="129" name="Rectangle 77"/>
              <p:cNvSpPr>
                <a:spLocks noChangeArrowheads="1"/>
              </p:cNvSpPr>
              <p:nvPr/>
            </p:nvSpPr>
            <p:spPr bwMode="auto">
              <a:xfrm>
                <a:off x="7250865" y="4385155"/>
                <a:ext cx="158762" cy="151684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miter lim="800000"/>
              </a:ln>
              <a:effectLst>
                <a:outerShdw blurRad="304800" dist="50800" dir="5400000" sx="102000" sy="102000" algn="ctr" rotWithShape="0">
                  <a:srgbClr val="000000">
                    <a:alpha val="43137"/>
                  </a:srgbClr>
                </a:outerShdw>
              </a:effectLst>
            </p:spPr>
            <p:txBody>
              <a:bodyPr wrap="none" anchor="ctr"/>
              <a:lstStyle/>
              <a:p>
                <a:pPr defTabSz="456565">
                  <a:lnSpc>
                    <a:spcPct val="97000"/>
                  </a:lnSpc>
                  <a:buClr>
                    <a:srgbClr val="000600"/>
                  </a:buClr>
                  <a:buSzPct val="100000"/>
                  <a:defRPr/>
                </a:pPr>
                <a:endParaRPr lang="zh-CN" altLang="zh-CN" sz="100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endParaRPr>
              </a:p>
            </p:txBody>
          </p:sp>
          <p:grpSp>
            <p:nvGrpSpPr>
              <p:cNvPr id="130" name="Group 139"/>
              <p:cNvGrpSpPr/>
              <p:nvPr/>
            </p:nvGrpSpPr>
            <p:grpSpPr bwMode="auto">
              <a:xfrm>
                <a:off x="6585626" y="4329870"/>
                <a:ext cx="153987" cy="318077"/>
                <a:chOff x="1820038" y="2094689"/>
                <a:chExt cx="225425" cy="252444"/>
              </a:xfrm>
            </p:grpSpPr>
            <p:cxnSp>
              <p:nvCxnSpPr>
                <p:cNvPr id="138" name="Straight Connector 129"/>
                <p:cNvCxnSpPr>
                  <a:cxnSpLocks noChangeShapeType="1"/>
                </p:cNvCxnSpPr>
                <p:nvPr/>
              </p:nvCxnSpPr>
              <p:spPr bwMode="auto">
                <a:xfrm>
                  <a:off x="1820038" y="2193401"/>
                  <a:ext cx="225425" cy="1588"/>
                </a:xfrm>
                <a:prstGeom prst="line">
                  <a:avLst/>
                </a:prstGeom>
                <a:noFill/>
                <a:ln w="12700">
                  <a:solidFill>
                    <a:srgbClr val="4859C9"/>
                  </a:solidFill>
                  <a:prstDash val="sysDash"/>
                  <a:round/>
                </a:ln>
              </p:spPr>
            </p:cxnSp>
            <p:sp>
              <p:nvSpPr>
                <p:cNvPr id="139" name="Chevron 148"/>
                <p:cNvSpPr>
                  <a:spLocks noChangeArrowheads="1"/>
                </p:cNvSpPr>
                <p:nvPr/>
              </p:nvSpPr>
              <p:spPr bwMode="auto">
                <a:xfrm>
                  <a:off x="1894651" y="2094689"/>
                  <a:ext cx="79374" cy="252444"/>
                </a:xfrm>
                <a:prstGeom prst="chevron">
                  <a:avLst>
                    <a:gd name="adj" fmla="val 59861"/>
                  </a:avLst>
                </a:prstGeom>
                <a:solidFill>
                  <a:srgbClr val="4859C9"/>
                </a:solidFill>
                <a:ln>
                  <a:noFill/>
                </a:ln>
              </p:spPr>
              <p:txBody>
                <a:bodyPr>
                  <a:spAutoFit/>
                </a:bodyPr>
                <a:lstStyle/>
                <a:p>
                  <a:endParaRPr lang="zh-CN" altLang="en-US" sz="1200">
                    <a:solidFill>
                      <a:srgbClr val="FF0000"/>
                    </a:solidFill>
                    <a:latin typeface="Hiragino Sans GB W3" charset="0"/>
                    <a:ea typeface="Hiragino Sans GB W3" charset="0"/>
                    <a:cs typeface="Hiragino Sans GB W3" charset="0"/>
                  </a:endParaRPr>
                </a:p>
              </p:txBody>
            </p:sp>
          </p:grpSp>
          <p:grpSp>
            <p:nvGrpSpPr>
              <p:cNvPr id="131" name="Group 142"/>
              <p:cNvGrpSpPr/>
              <p:nvPr/>
            </p:nvGrpSpPr>
            <p:grpSpPr bwMode="auto">
              <a:xfrm>
                <a:off x="6845034" y="4326622"/>
                <a:ext cx="153987" cy="318077"/>
                <a:chOff x="1820038" y="2094689"/>
                <a:chExt cx="225425" cy="252444"/>
              </a:xfrm>
            </p:grpSpPr>
            <p:cxnSp>
              <p:nvCxnSpPr>
                <p:cNvPr id="136" name="Straight Connector 129"/>
                <p:cNvCxnSpPr>
                  <a:cxnSpLocks noChangeShapeType="1"/>
                </p:cNvCxnSpPr>
                <p:nvPr/>
              </p:nvCxnSpPr>
              <p:spPr bwMode="auto">
                <a:xfrm>
                  <a:off x="1820038" y="2193401"/>
                  <a:ext cx="225425" cy="1588"/>
                </a:xfrm>
                <a:prstGeom prst="line">
                  <a:avLst/>
                </a:prstGeom>
                <a:noFill/>
                <a:ln w="12700">
                  <a:solidFill>
                    <a:srgbClr val="4859C9"/>
                  </a:solidFill>
                  <a:prstDash val="sysDash"/>
                  <a:round/>
                </a:ln>
              </p:spPr>
            </p:cxnSp>
            <p:sp>
              <p:nvSpPr>
                <p:cNvPr id="137" name="Chevron 148"/>
                <p:cNvSpPr>
                  <a:spLocks noChangeArrowheads="1"/>
                </p:cNvSpPr>
                <p:nvPr/>
              </p:nvSpPr>
              <p:spPr bwMode="auto">
                <a:xfrm>
                  <a:off x="1894651" y="2094689"/>
                  <a:ext cx="79374" cy="252444"/>
                </a:xfrm>
                <a:prstGeom prst="chevron">
                  <a:avLst>
                    <a:gd name="adj" fmla="val 59861"/>
                  </a:avLst>
                </a:prstGeom>
                <a:solidFill>
                  <a:srgbClr val="4859C9"/>
                </a:solidFill>
                <a:ln>
                  <a:noFill/>
                </a:ln>
              </p:spPr>
              <p:txBody>
                <a:bodyPr>
                  <a:spAutoFit/>
                </a:bodyPr>
                <a:lstStyle/>
                <a:p>
                  <a:endParaRPr lang="zh-CN" altLang="en-US" sz="1200">
                    <a:solidFill>
                      <a:srgbClr val="FF0000"/>
                    </a:solidFill>
                    <a:latin typeface="Hiragino Sans GB W3" charset="0"/>
                    <a:ea typeface="Hiragino Sans GB W3" charset="0"/>
                    <a:cs typeface="Hiragino Sans GB W3" charset="0"/>
                  </a:endParaRPr>
                </a:p>
              </p:txBody>
            </p:sp>
          </p:grpSp>
          <p:grpSp>
            <p:nvGrpSpPr>
              <p:cNvPr id="132" name="Group 145"/>
              <p:cNvGrpSpPr/>
              <p:nvPr/>
            </p:nvGrpSpPr>
            <p:grpSpPr bwMode="auto">
              <a:xfrm>
                <a:off x="7107690" y="4326622"/>
                <a:ext cx="153987" cy="318077"/>
                <a:chOff x="1820038" y="2094689"/>
                <a:chExt cx="225425" cy="252444"/>
              </a:xfrm>
            </p:grpSpPr>
            <p:cxnSp>
              <p:nvCxnSpPr>
                <p:cNvPr id="134" name="Straight Connector 129"/>
                <p:cNvCxnSpPr>
                  <a:cxnSpLocks noChangeShapeType="1"/>
                </p:cNvCxnSpPr>
                <p:nvPr/>
              </p:nvCxnSpPr>
              <p:spPr bwMode="auto">
                <a:xfrm>
                  <a:off x="1820038" y="2193401"/>
                  <a:ext cx="225425" cy="1588"/>
                </a:xfrm>
                <a:prstGeom prst="line">
                  <a:avLst/>
                </a:prstGeom>
                <a:noFill/>
                <a:ln w="12700">
                  <a:solidFill>
                    <a:srgbClr val="4859C9"/>
                  </a:solidFill>
                  <a:prstDash val="sysDash"/>
                  <a:round/>
                </a:ln>
              </p:spPr>
            </p:cxnSp>
            <p:sp>
              <p:nvSpPr>
                <p:cNvPr id="135" name="Chevron 148"/>
                <p:cNvSpPr>
                  <a:spLocks noChangeArrowheads="1"/>
                </p:cNvSpPr>
                <p:nvPr/>
              </p:nvSpPr>
              <p:spPr bwMode="auto">
                <a:xfrm>
                  <a:off x="1894651" y="2094689"/>
                  <a:ext cx="79374" cy="252444"/>
                </a:xfrm>
                <a:prstGeom prst="chevron">
                  <a:avLst>
                    <a:gd name="adj" fmla="val 59861"/>
                  </a:avLst>
                </a:prstGeom>
                <a:solidFill>
                  <a:srgbClr val="4859C9"/>
                </a:solidFill>
                <a:ln>
                  <a:noFill/>
                </a:ln>
              </p:spPr>
              <p:txBody>
                <a:bodyPr>
                  <a:spAutoFit/>
                </a:bodyPr>
                <a:lstStyle/>
                <a:p>
                  <a:endParaRPr lang="zh-CN" altLang="en-US" sz="1200">
                    <a:solidFill>
                      <a:srgbClr val="FF0000"/>
                    </a:solidFill>
                    <a:latin typeface="Hiragino Sans GB W3" charset="0"/>
                    <a:ea typeface="Hiragino Sans GB W3" charset="0"/>
                    <a:cs typeface="Hiragino Sans GB W3" charset="0"/>
                  </a:endParaRPr>
                </a:p>
              </p:txBody>
            </p:sp>
          </p:grpSp>
          <p:sp>
            <p:nvSpPr>
              <p:cNvPr id="133" name="Rectangle 148"/>
              <p:cNvSpPr>
                <a:spLocks noChangeArrowheads="1"/>
              </p:cNvSpPr>
              <p:nvPr/>
            </p:nvSpPr>
            <p:spPr bwMode="auto">
              <a:xfrm>
                <a:off x="6527077" y="4582824"/>
                <a:ext cx="600796" cy="282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sz="1000">
                    <a:solidFill>
                      <a:srgbClr val="FF0000"/>
                    </a:solidFill>
                    <a:latin typeface="Hiragino Sans GB W3" charset="0"/>
                    <a:ea typeface="Hiragino Sans GB W3" charset="0"/>
                    <a:cs typeface="Hiragino Sans GB W3" charset="0"/>
                  </a:rPr>
                  <a:t>分析</a:t>
                </a:r>
                <a:endParaRPr lang="en-US" altLang="zh-CN" sz="10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endParaRPr>
              </a:p>
            </p:txBody>
          </p:sp>
        </p:grpSp>
        <p:grpSp>
          <p:nvGrpSpPr>
            <p:cNvPr id="60" name="Group 155"/>
            <p:cNvGrpSpPr/>
            <p:nvPr/>
          </p:nvGrpSpPr>
          <p:grpSpPr bwMode="auto">
            <a:xfrm>
              <a:off x="3865563" y="5213704"/>
              <a:ext cx="225425" cy="472661"/>
              <a:chOff x="1820038" y="2020764"/>
              <a:chExt cx="225425" cy="472665"/>
            </a:xfrm>
          </p:grpSpPr>
          <p:cxnSp>
            <p:nvCxnSpPr>
              <p:cNvPr id="123" name="Straight Connector 129"/>
              <p:cNvCxnSpPr>
                <a:cxnSpLocks noChangeShapeType="1"/>
              </p:cNvCxnSpPr>
              <p:nvPr/>
            </p:nvCxnSpPr>
            <p:spPr bwMode="auto">
              <a:xfrm>
                <a:off x="1820038" y="2193401"/>
                <a:ext cx="225425" cy="1588"/>
              </a:xfrm>
              <a:prstGeom prst="line">
                <a:avLst/>
              </a:prstGeom>
              <a:noFill/>
              <a:ln w="12700">
                <a:solidFill>
                  <a:srgbClr val="4859C9"/>
                </a:solidFill>
                <a:prstDash val="sysDash"/>
                <a:round/>
              </a:ln>
            </p:spPr>
          </p:cxnSp>
          <p:sp>
            <p:nvSpPr>
              <p:cNvPr id="124" name="Chevron 148"/>
              <p:cNvSpPr>
                <a:spLocks noChangeArrowheads="1"/>
              </p:cNvSpPr>
              <p:nvPr/>
            </p:nvSpPr>
            <p:spPr bwMode="auto">
              <a:xfrm>
                <a:off x="1866730" y="2020764"/>
                <a:ext cx="79375" cy="472665"/>
              </a:xfrm>
              <a:prstGeom prst="chevron">
                <a:avLst>
                  <a:gd name="adj" fmla="val 59861"/>
                </a:avLst>
              </a:prstGeom>
              <a:solidFill>
                <a:srgbClr val="4859C9"/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endParaRPr lang="zh-CN" altLang="en-US" sz="12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endParaRPr>
              </a:p>
            </p:txBody>
          </p:sp>
        </p:grpSp>
        <p:cxnSp>
          <p:nvCxnSpPr>
            <p:cNvPr id="61" name="Straight Connector 129"/>
            <p:cNvCxnSpPr>
              <a:cxnSpLocks noChangeShapeType="1"/>
            </p:cNvCxnSpPr>
            <p:nvPr/>
          </p:nvCxnSpPr>
          <p:spPr bwMode="auto">
            <a:xfrm rot="5400000">
              <a:off x="3071019" y="6006256"/>
              <a:ext cx="260350" cy="1588"/>
            </a:xfrm>
            <a:prstGeom prst="line">
              <a:avLst/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sp>
          <p:nvSpPr>
            <p:cNvPr id="62" name="Chevron 148"/>
            <p:cNvSpPr>
              <a:spLocks noChangeArrowheads="1"/>
            </p:cNvSpPr>
            <p:nvPr/>
          </p:nvSpPr>
          <p:spPr bwMode="auto">
            <a:xfrm rot="5400000">
              <a:off x="3152776" y="5820015"/>
              <a:ext cx="92075" cy="377249"/>
            </a:xfrm>
            <a:prstGeom prst="chevron">
              <a:avLst>
                <a:gd name="adj" fmla="val 59861"/>
              </a:avLst>
            </a:prstGeom>
            <a:solidFill>
              <a:srgbClr val="4859C9"/>
            </a:solidFill>
            <a:ln>
              <a:noFill/>
            </a:ln>
          </p:spPr>
          <p:txBody>
            <a:bodyPr>
              <a:spAutoFit/>
            </a:bodyPr>
            <a:lstStyle/>
            <a:p>
              <a:endParaRPr lang="zh-CN" altLang="en-US" sz="12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63" name="Rounded Rectangle 154"/>
            <p:cNvSpPr/>
            <p:nvPr/>
          </p:nvSpPr>
          <p:spPr bwMode="auto">
            <a:xfrm>
              <a:off x="3979772" y="6008100"/>
              <a:ext cx="1036725" cy="55080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defTabSz="456565">
                <a:lnSpc>
                  <a:spcPct val="97000"/>
                </a:lnSpc>
                <a:buClr>
                  <a:srgbClr val="000600"/>
                </a:buClr>
                <a:buSzPct val="100000"/>
                <a:defRPr/>
              </a:pPr>
              <a:r>
                <a:rPr lang="en-US" altLang="zh-CN" sz="1050" dirty="0" smtClean="0">
                  <a:solidFill>
                    <a:srgbClr val="FF0000"/>
                  </a:solidFill>
                  <a:latin typeface="Hiragino Sans GB W3" charset="-122"/>
                  <a:ea typeface="Hiragino Sans GB W3" charset="-122"/>
                  <a:cs typeface="Hiragino Sans GB W3" charset="-122"/>
                </a:rPr>
                <a:t>models</a:t>
              </a:r>
              <a:endParaRPr lang="en-US" altLang="zh-CN" sz="1050" dirty="0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pic>
          <p:nvPicPr>
            <p:cNvPr id="64" name="Picture 32" descr="Svm_max_sep_hyperplane_with_margin.png"/>
            <p:cNvPicPr>
              <a:picLocks noChangeAspect="1"/>
            </p:cNvPicPr>
            <p:nvPr/>
          </p:nvPicPr>
          <p:blipFill>
            <a:blip r:embed="rId6" cstate="screen">
              <a:alphaModFix amt="46000"/>
              <a:lum bright="4000" contrast="22000"/>
            </a:blip>
            <a:srcRect/>
            <a:stretch>
              <a:fillRect/>
            </a:stretch>
          </p:blipFill>
          <p:spPr bwMode="auto">
            <a:xfrm>
              <a:off x="4632325" y="6257875"/>
              <a:ext cx="300038" cy="241300"/>
            </a:xfrm>
            <a:prstGeom prst="rect">
              <a:avLst/>
            </a:prstGeom>
            <a:solidFill>
              <a:schemeClr val="bg1">
                <a:alpha val="45882"/>
              </a:schemeClr>
            </a:solidFill>
            <a:ln>
              <a:noFill/>
            </a:ln>
          </p:spPr>
        </p:pic>
        <p:grpSp>
          <p:nvGrpSpPr>
            <p:cNvPr id="65" name="Group 69"/>
            <p:cNvGrpSpPr/>
            <p:nvPr/>
          </p:nvGrpSpPr>
          <p:grpSpPr bwMode="auto">
            <a:xfrm rot="5400000">
              <a:off x="21431" y="3969494"/>
              <a:ext cx="2911475" cy="331788"/>
              <a:chOff x="1297" y="3456"/>
              <a:chExt cx="2879" cy="466"/>
            </a:xfrm>
          </p:grpSpPr>
          <p:grpSp>
            <p:nvGrpSpPr>
              <p:cNvPr id="111" name="Group 70"/>
              <p:cNvGrpSpPr/>
              <p:nvPr/>
            </p:nvGrpSpPr>
            <p:grpSpPr bwMode="auto">
              <a:xfrm>
                <a:off x="1494" y="3491"/>
                <a:ext cx="2335" cy="186"/>
                <a:chOff x="1494" y="3491"/>
                <a:chExt cx="2335" cy="186"/>
              </a:xfrm>
            </p:grpSpPr>
            <p:sp>
              <p:nvSpPr>
                <p:cNvPr id="113" name="Line 71"/>
                <p:cNvSpPr>
                  <a:spLocks noChangeShapeType="1"/>
                </p:cNvSpPr>
                <p:nvPr/>
              </p:nvSpPr>
              <p:spPr bwMode="auto">
                <a:xfrm>
                  <a:off x="1497" y="3491"/>
                  <a:ext cx="324" cy="186"/>
                </a:xfrm>
                <a:prstGeom prst="line">
                  <a:avLst/>
                </a:prstGeom>
                <a:noFill/>
                <a:ln>
                  <a:noFill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4" name="Line 72"/>
                <p:cNvSpPr>
                  <a:spLocks noChangeShapeType="1"/>
                </p:cNvSpPr>
                <p:nvPr/>
              </p:nvSpPr>
              <p:spPr bwMode="auto">
                <a:xfrm>
                  <a:off x="1497" y="3497"/>
                  <a:ext cx="2311" cy="0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5" name="Line 73"/>
                <p:cNvSpPr>
                  <a:spLocks noChangeShapeType="1"/>
                </p:cNvSpPr>
                <p:nvPr/>
              </p:nvSpPr>
              <p:spPr bwMode="auto">
                <a:xfrm>
                  <a:off x="2555" y="3507"/>
                  <a:ext cx="0" cy="139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6" name="Line 74"/>
                <p:cNvSpPr>
                  <a:spLocks noChangeShapeType="1"/>
                </p:cNvSpPr>
                <p:nvPr/>
              </p:nvSpPr>
              <p:spPr bwMode="auto">
                <a:xfrm>
                  <a:off x="2220" y="3507"/>
                  <a:ext cx="0" cy="139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7" name="Line 75"/>
                <p:cNvSpPr>
                  <a:spLocks noChangeShapeType="1"/>
                </p:cNvSpPr>
                <p:nvPr/>
              </p:nvSpPr>
              <p:spPr bwMode="auto">
                <a:xfrm>
                  <a:off x="1882" y="3507"/>
                  <a:ext cx="0" cy="139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8" name="Line 76"/>
                <p:cNvSpPr>
                  <a:spLocks noChangeShapeType="1"/>
                </p:cNvSpPr>
                <p:nvPr/>
              </p:nvSpPr>
              <p:spPr bwMode="auto">
                <a:xfrm>
                  <a:off x="1494" y="3507"/>
                  <a:ext cx="0" cy="139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9" name="Line 77"/>
                <p:cNvSpPr>
                  <a:spLocks noChangeShapeType="1"/>
                </p:cNvSpPr>
                <p:nvPr/>
              </p:nvSpPr>
              <p:spPr bwMode="auto">
                <a:xfrm>
                  <a:off x="2870" y="3507"/>
                  <a:ext cx="0" cy="139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0" name="Line 78"/>
                <p:cNvSpPr>
                  <a:spLocks noChangeShapeType="1"/>
                </p:cNvSpPr>
                <p:nvPr/>
              </p:nvSpPr>
              <p:spPr bwMode="auto">
                <a:xfrm>
                  <a:off x="3204" y="3507"/>
                  <a:ext cx="0" cy="139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1" name="Line 79"/>
                <p:cNvSpPr>
                  <a:spLocks noChangeShapeType="1"/>
                </p:cNvSpPr>
                <p:nvPr/>
              </p:nvSpPr>
              <p:spPr bwMode="auto">
                <a:xfrm>
                  <a:off x="3511" y="3507"/>
                  <a:ext cx="0" cy="139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22" name="Line 80"/>
                <p:cNvSpPr>
                  <a:spLocks noChangeShapeType="1"/>
                </p:cNvSpPr>
                <p:nvPr/>
              </p:nvSpPr>
              <p:spPr bwMode="auto">
                <a:xfrm>
                  <a:off x="3830" y="3507"/>
                  <a:ext cx="0" cy="139"/>
                </a:xfrm>
                <a:prstGeom prst="line">
                  <a:avLst/>
                </a:prstGeom>
                <a:noFill/>
                <a:ln w="12600">
                  <a:solidFill>
                    <a:srgbClr val="969696"/>
                  </a:solidFill>
                  <a:miter lim="800000"/>
                </a:ln>
              </p:spPr>
              <p:txBody>
                <a:bodyPr/>
                <a:lstStyle/>
                <a:p>
                  <a:endParaRPr lang="zh-CN" altLang="en-US" sz="120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112" name="Picture 82" descr="data-rep.pn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1297" y="3456"/>
                <a:ext cx="2879" cy="4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6" name="Rectangle 229"/>
            <p:cNvSpPr>
              <a:spLocks noChangeArrowheads="1"/>
            </p:cNvSpPr>
            <p:nvPr/>
          </p:nvSpPr>
          <p:spPr bwMode="auto">
            <a:xfrm>
              <a:off x="-1721988" y="2928640"/>
              <a:ext cx="1853358" cy="16280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Scientific facilities/ Observation stations</a:t>
              </a:r>
              <a:endParaRPr lang="en-US" altLang="zh-CN" sz="1400" b="1" dirty="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sp>
          <p:nvSpPr>
            <p:cNvPr id="67" name="Rounded Rectangle 38"/>
            <p:cNvSpPr/>
            <p:nvPr/>
          </p:nvSpPr>
          <p:spPr>
            <a:xfrm>
              <a:off x="86893" y="1544517"/>
              <a:ext cx="1031962" cy="5071531"/>
            </a:xfrm>
            <a:prstGeom prst="roundRect">
              <a:avLst/>
            </a:prstGeom>
            <a:noFill/>
            <a:ln w="28575" cmpd="sng"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 b="1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pic>
          <p:nvPicPr>
            <p:cNvPr id="68" name="图片 134"/>
            <p:cNvPicPr>
              <a:picLocks noChangeAspect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250465" y="2228750"/>
              <a:ext cx="769680" cy="661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图片 135"/>
            <p:cNvPicPr>
              <a:picLocks noChangeAspect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246567" y="3030912"/>
              <a:ext cx="765173" cy="66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图片 136"/>
            <p:cNvPicPr>
              <a:picLocks noChangeAspect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254126" y="3837223"/>
              <a:ext cx="761688" cy="6490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图片 137"/>
            <p:cNvPicPr>
              <a:picLocks noChangeAspect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266395" y="4631141"/>
              <a:ext cx="748002" cy="628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图片 138"/>
            <p:cNvPicPr>
              <a:picLocks noChangeAspect="1"/>
            </p:cNvPicPr>
            <p:nvPr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241300" y="5432314"/>
              <a:ext cx="764103" cy="5675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Rounded Rectangle 194"/>
            <p:cNvSpPr/>
            <p:nvPr/>
          </p:nvSpPr>
          <p:spPr bwMode="auto">
            <a:xfrm>
              <a:off x="7609104" y="2015955"/>
              <a:ext cx="1289159" cy="950813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6565">
                <a:lnSpc>
                  <a:spcPct val="97000"/>
                </a:lnSpc>
                <a:buClr>
                  <a:srgbClr val="000600"/>
                </a:buClr>
                <a:buSzPct val="100000"/>
                <a:defRPr/>
              </a:pPr>
              <a:endParaRPr lang="zh-CN" altLang="zh-CN" sz="900" b="1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grpSp>
          <p:nvGrpSpPr>
            <p:cNvPr id="74" name="Group 196"/>
            <p:cNvGrpSpPr/>
            <p:nvPr/>
          </p:nvGrpSpPr>
          <p:grpSpPr bwMode="auto">
            <a:xfrm>
              <a:off x="7714594" y="2117124"/>
              <a:ext cx="1184275" cy="921688"/>
              <a:chOff x="6626933" y="2318191"/>
              <a:chExt cx="1183568" cy="921030"/>
            </a:xfrm>
          </p:grpSpPr>
          <p:pic>
            <p:nvPicPr>
              <p:cNvPr id="109" name="Picture 4" descr="http://resource.buddyclassifieds.com/img/sas-di-studioolap-cube-studio-training-in.jpg"/>
              <p:cNvPicPr>
                <a:picLocks noChangeAspect="1" noChangeArrowheads="1"/>
              </p:cNvPicPr>
              <p:nvPr/>
            </p:nvPicPr>
            <p:blipFill>
              <a:blip r:embed="rId13" cstate="screen"/>
              <a:srcRect/>
              <a:stretch>
                <a:fillRect/>
              </a:stretch>
            </p:blipFill>
            <p:spPr bwMode="auto">
              <a:xfrm>
                <a:off x="6626933" y="2453678"/>
                <a:ext cx="338137" cy="3365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0" name="Rectangle 159"/>
              <p:cNvSpPr>
                <a:spLocks noChangeArrowheads="1"/>
              </p:cNvSpPr>
              <p:nvPr/>
            </p:nvSpPr>
            <p:spPr bwMode="auto">
              <a:xfrm>
                <a:off x="7013755" y="2318191"/>
                <a:ext cx="796746" cy="9210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97000"/>
                  </a:lnSpc>
                  <a:buClr>
                    <a:srgbClr val="000600"/>
                  </a:buClr>
                  <a:buSzPct val="100000"/>
                </a:pPr>
                <a:r>
                  <a:rPr lang="zh-CN" altLang="en-US" sz="1000">
                    <a:solidFill>
                      <a:srgbClr val="FF0000"/>
                    </a:solidFill>
                    <a:latin typeface="Hiragino Sans GB W3" charset="0"/>
                    <a:ea typeface="Hiragino Sans GB W3" charset="0"/>
                    <a:cs typeface="Hiragino Sans GB W3" charset="0"/>
                  </a:rPr>
                  <a:t>查询</a:t>
                </a:r>
              </a:p>
              <a:p>
                <a:pPr>
                  <a:lnSpc>
                    <a:spcPct val="97000"/>
                  </a:lnSpc>
                  <a:buClr>
                    <a:srgbClr val="000600"/>
                  </a:buClr>
                  <a:buSzPct val="100000"/>
                </a:pPr>
                <a:r>
                  <a:rPr lang="zh-CN" altLang="en-US" sz="1000">
                    <a:solidFill>
                      <a:srgbClr val="FF0000"/>
                    </a:solidFill>
                    <a:latin typeface="Hiragino Sans GB W3" charset="0"/>
                    <a:ea typeface="Hiragino Sans GB W3" charset="0"/>
                    <a:cs typeface="Hiragino Sans GB W3" charset="0"/>
                  </a:rPr>
                  <a:t>引擎</a:t>
                </a:r>
              </a:p>
              <a:p>
                <a:pPr>
                  <a:lnSpc>
                    <a:spcPct val="97000"/>
                  </a:lnSpc>
                  <a:buClr>
                    <a:srgbClr val="000600"/>
                  </a:buClr>
                  <a:buSzPct val="100000"/>
                </a:pPr>
                <a:r>
                  <a:rPr lang="zh-CN" altLang="en-US" sz="1000">
                    <a:solidFill>
                      <a:srgbClr val="FF0000"/>
                    </a:solidFill>
                    <a:latin typeface="Hiragino Sans GB W3" charset="0"/>
                    <a:ea typeface="Hiragino Sans GB W3" charset="0"/>
                    <a:cs typeface="Hiragino Sans GB W3" charset="0"/>
                  </a:rPr>
                  <a:t>立方体</a:t>
                </a:r>
                <a:endParaRPr lang="en-US" altLang="zh-CN" sz="10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endParaRPr>
              </a:p>
            </p:txBody>
          </p:sp>
        </p:grpSp>
        <p:grpSp>
          <p:nvGrpSpPr>
            <p:cNvPr id="75" name="Group 197"/>
            <p:cNvGrpSpPr/>
            <p:nvPr/>
          </p:nvGrpSpPr>
          <p:grpSpPr bwMode="auto">
            <a:xfrm>
              <a:off x="7739992" y="3298220"/>
              <a:ext cx="946805" cy="773948"/>
              <a:chOff x="6651590" y="3499616"/>
              <a:chExt cx="947552" cy="774146"/>
            </a:xfrm>
          </p:grpSpPr>
          <p:pic>
            <p:nvPicPr>
              <p:cNvPr id="106" name="Picture 15"/>
              <p:cNvPicPr>
                <a:picLocks noChangeAspect="1" noChangeArrowheads="1"/>
              </p:cNvPicPr>
              <p:nvPr/>
            </p:nvPicPr>
            <p:blipFill>
              <a:blip r:embed="rId14" cstate="screen"/>
              <a:srcRect/>
              <a:stretch>
                <a:fillRect/>
              </a:stretch>
            </p:blipFill>
            <p:spPr bwMode="auto">
              <a:xfrm>
                <a:off x="6655525" y="3886746"/>
                <a:ext cx="263047" cy="3219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7" name="Picture 20"/>
              <p:cNvPicPr>
                <a:picLocks noChangeAspect="1" noChangeArrowheads="1"/>
              </p:cNvPicPr>
              <p:nvPr/>
            </p:nvPicPr>
            <p:blipFill>
              <a:blip r:embed="rId15" cstate="screen"/>
              <a:srcRect/>
              <a:stretch>
                <a:fillRect/>
              </a:stretch>
            </p:blipFill>
            <p:spPr bwMode="auto">
              <a:xfrm>
                <a:off x="6651590" y="3499616"/>
                <a:ext cx="277612" cy="2974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8" name="Rectangle 182"/>
              <p:cNvSpPr>
                <a:spLocks noChangeArrowheads="1"/>
              </p:cNvSpPr>
              <p:nvPr/>
            </p:nvSpPr>
            <p:spPr bwMode="auto">
              <a:xfrm>
                <a:off x="6959041" y="3606615"/>
                <a:ext cx="640101" cy="6671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97000"/>
                  </a:lnSpc>
                  <a:buClr>
                    <a:srgbClr val="000600"/>
                  </a:buClr>
                  <a:buSzPct val="100000"/>
                </a:pPr>
                <a:r>
                  <a:rPr lang="zh-CN" altLang="en-US" sz="1000">
                    <a:solidFill>
                      <a:srgbClr val="FF0000"/>
                    </a:solidFill>
                    <a:latin typeface="Hiragino Sans GB W3" charset="0"/>
                    <a:ea typeface="Hiragino Sans GB W3" charset="0"/>
                    <a:cs typeface="Hiragino Sans GB W3" charset="0"/>
                  </a:rPr>
                  <a:t>预测模型</a:t>
                </a:r>
                <a:endParaRPr lang="en-US" altLang="zh-CN" sz="10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endParaRPr>
              </a:p>
            </p:txBody>
          </p:sp>
        </p:grpSp>
        <p:sp>
          <p:nvSpPr>
            <p:cNvPr id="76" name="Rounded Rectangle 169"/>
            <p:cNvSpPr/>
            <p:nvPr/>
          </p:nvSpPr>
          <p:spPr bwMode="auto">
            <a:xfrm>
              <a:off x="7624980" y="4450925"/>
              <a:ext cx="1289159" cy="98890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 defTabSz="456565">
                <a:lnSpc>
                  <a:spcPct val="97000"/>
                </a:lnSpc>
                <a:buClr>
                  <a:srgbClr val="000600"/>
                </a:buClr>
                <a:buSzPct val="100000"/>
                <a:defRPr/>
              </a:pPr>
              <a:endParaRPr lang="zh-CN" altLang="zh-CN" sz="900" b="1">
                <a:solidFill>
                  <a:srgbClr val="FF0000"/>
                </a:solidFill>
                <a:latin typeface="Hiragino Sans GB W3" charset="-122"/>
                <a:ea typeface="Hiragino Sans GB W3" charset="-122"/>
                <a:cs typeface="Hiragino Sans GB W3" charset="-122"/>
              </a:endParaRPr>
            </a:p>
          </p:txBody>
        </p:sp>
        <p:pic>
          <p:nvPicPr>
            <p:cNvPr id="77" name="Picture 13" descr="warehouse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5714442" y="2859019"/>
              <a:ext cx="558191" cy="609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Picture 13" descr="warehouse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5740364" y="3446329"/>
              <a:ext cx="558191" cy="609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Picture 13" descr="warehouse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5740363" y="4118816"/>
              <a:ext cx="558191" cy="6097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" name="Curved Connector 131"/>
            <p:cNvCxnSpPr>
              <a:cxnSpLocks noChangeShapeType="1"/>
              <a:endCxn id="81" idx="1"/>
            </p:cNvCxnSpPr>
            <p:nvPr/>
          </p:nvCxnSpPr>
          <p:spPr bwMode="auto">
            <a:xfrm>
              <a:off x="6013450" y="3119388"/>
              <a:ext cx="577237" cy="553087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pic>
          <p:nvPicPr>
            <p:cNvPr id="81" name="Picture 13" descr="warehouse"/>
            <p:cNvPicPr>
              <a:picLocks noChangeAspect="1" noChangeArrowheads="1"/>
            </p:cNvPicPr>
            <p:nvPr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6590687" y="3367588"/>
              <a:ext cx="558191" cy="6097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2" name="Curved Connector 135"/>
            <p:cNvCxnSpPr>
              <a:cxnSpLocks noChangeShapeType="1"/>
              <a:stCxn id="78" idx="3"/>
              <a:endCxn id="81" idx="1"/>
            </p:cNvCxnSpPr>
            <p:nvPr/>
          </p:nvCxnSpPr>
          <p:spPr bwMode="auto">
            <a:xfrm flipV="1">
              <a:off x="6298555" y="3672475"/>
              <a:ext cx="292132" cy="78741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cxnSp>
          <p:nvCxnSpPr>
            <p:cNvPr id="83" name="Curved Connector 135"/>
            <p:cNvCxnSpPr>
              <a:cxnSpLocks noChangeShapeType="1"/>
              <a:stCxn id="79" idx="3"/>
              <a:endCxn id="81" idx="1"/>
            </p:cNvCxnSpPr>
            <p:nvPr/>
          </p:nvCxnSpPr>
          <p:spPr bwMode="auto">
            <a:xfrm flipV="1">
              <a:off x="6298554" y="3672475"/>
              <a:ext cx="292133" cy="751228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pic>
          <p:nvPicPr>
            <p:cNvPr id="84" name="Picture 2" descr="Dashboarding screenshot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480338" y="1857131"/>
              <a:ext cx="1633353" cy="9525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5" name="Rectangle 185"/>
            <p:cNvSpPr>
              <a:spLocks noChangeArrowheads="1"/>
            </p:cNvSpPr>
            <p:nvPr/>
          </p:nvSpPr>
          <p:spPr bwMode="auto">
            <a:xfrm>
              <a:off x="8139113" y="4570362"/>
              <a:ext cx="1041400" cy="66697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97000"/>
                </a:lnSpc>
                <a:buClr>
                  <a:srgbClr val="000600"/>
                </a:buClr>
                <a:buSzPct val="100000"/>
              </a:pPr>
              <a:r>
                <a:rPr lang="zh-CN" altLang="en-US" sz="10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可视化</a:t>
              </a:r>
            </a:p>
            <a:p>
              <a:pPr>
                <a:lnSpc>
                  <a:spcPct val="97000"/>
                </a:lnSpc>
                <a:buClr>
                  <a:srgbClr val="000600"/>
                </a:buClr>
                <a:buSzPct val="100000"/>
              </a:pPr>
              <a:r>
                <a:rPr lang="zh-CN" altLang="en-US" sz="1000">
                  <a:solidFill>
                    <a:srgbClr val="FF0000"/>
                  </a:solidFill>
                  <a:latin typeface="Hiragino Sans GB W3" charset="0"/>
                  <a:ea typeface="Hiragino Sans GB W3" charset="0"/>
                  <a:cs typeface="Hiragino Sans GB W3" charset="0"/>
                </a:rPr>
                <a:t>检索</a:t>
              </a:r>
              <a:endParaRPr lang="en-US" altLang="zh-CN" sz="100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  <p:pic>
          <p:nvPicPr>
            <p:cNvPr id="86" name="Picture 2"/>
            <p:cNvPicPr>
              <a:picLocks noChangeAspect="1" noChangeArrowheads="1"/>
            </p:cNvPicPr>
            <p:nvPr/>
          </p:nvPicPr>
          <p:blipFill>
            <a:blip r:embed="rId19" cstate="screen"/>
            <a:srcRect/>
            <a:stretch>
              <a:fillRect/>
            </a:stretch>
          </p:blipFill>
          <p:spPr bwMode="auto">
            <a:xfrm>
              <a:off x="7759700" y="4629100"/>
              <a:ext cx="327025" cy="255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Picture 3"/>
            <p:cNvPicPr>
              <a:picLocks noChangeAspect="1" noChangeArrowheads="1"/>
            </p:cNvPicPr>
            <p:nvPr/>
          </p:nvPicPr>
          <p:blipFill>
            <a:blip r:embed="rId20" cstate="screen"/>
            <a:srcRect/>
            <a:stretch>
              <a:fillRect/>
            </a:stretch>
          </p:blipFill>
          <p:spPr bwMode="auto">
            <a:xfrm>
              <a:off x="7748588" y="4992638"/>
              <a:ext cx="347662" cy="27305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8" name="直线箭头连接符 13"/>
            <p:cNvCxnSpPr/>
            <p:nvPr/>
          </p:nvCxnSpPr>
          <p:spPr>
            <a:xfrm>
              <a:off x="1128381" y="2246119"/>
              <a:ext cx="78587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线箭头连接符 159"/>
            <p:cNvCxnSpPr/>
            <p:nvPr/>
          </p:nvCxnSpPr>
          <p:spPr>
            <a:xfrm>
              <a:off x="1128381" y="5773174"/>
              <a:ext cx="78587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线箭头连接符 160"/>
            <p:cNvCxnSpPr/>
            <p:nvPr/>
          </p:nvCxnSpPr>
          <p:spPr>
            <a:xfrm flipH="1">
              <a:off x="5992892" y="5112843"/>
              <a:ext cx="0" cy="555567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线箭头连接符 161"/>
            <p:cNvCxnSpPr/>
            <p:nvPr/>
          </p:nvCxnSpPr>
          <p:spPr>
            <a:xfrm>
              <a:off x="4798991" y="4423941"/>
              <a:ext cx="785878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线箭头连接符 164"/>
            <p:cNvCxnSpPr/>
            <p:nvPr/>
          </p:nvCxnSpPr>
          <p:spPr>
            <a:xfrm>
              <a:off x="2738242" y="3933454"/>
              <a:ext cx="0" cy="658744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线箭头连接符 165"/>
            <p:cNvCxnSpPr/>
            <p:nvPr/>
          </p:nvCxnSpPr>
          <p:spPr>
            <a:xfrm flipH="1" flipV="1">
              <a:off x="6494584" y="5084271"/>
              <a:ext cx="11113" cy="614298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线箭头连接符 166"/>
            <p:cNvCxnSpPr/>
            <p:nvPr/>
          </p:nvCxnSpPr>
          <p:spPr>
            <a:xfrm>
              <a:off x="7080421" y="3082643"/>
              <a:ext cx="785879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138"/>
            <p:cNvCxnSpPr>
              <a:cxnSpLocks noChangeShapeType="1"/>
            </p:cNvCxnSpPr>
            <p:nvPr/>
          </p:nvCxnSpPr>
          <p:spPr bwMode="auto">
            <a:xfrm>
              <a:off x="4669044" y="2933045"/>
              <a:ext cx="227013" cy="1587"/>
            </a:xfrm>
            <a:prstGeom prst="line">
              <a:avLst/>
            </a:prstGeom>
            <a:noFill/>
            <a:ln w="12700">
              <a:solidFill>
                <a:srgbClr val="4859C9"/>
              </a:solidFill>
              <a:prstDash val="sysDash"/>
              <a:round/>
            </a:ln>
          </p:spPr>
        </p:cxnSp>
        <p:pic>
          <p:nvPicPr>
            <p:cNvPr id="96" name="图片 104"/>
            <p:cNvPicPr>
              <a:picLocks noChangeAspect="1"/>
            </p:cNvPicPr>
            <p:nvPr/>
          </p:nvPicPr>
          <p:blipFill>
            <a:blip r:embed="rId2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68963" y="6007050"/>
              <a:ext cx="1321457" cy="57041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7" name="直线箭头连接符 106"/>
            <p:cNvCxnSpPr/>
            <p:nvPr/>
          </p:nvCxnSpPr>
          <p:spPr>
            <a:xfrm flipH="1">
              <a:off x="7113762" y="4325526"/>
              <a:ext cx="7525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线箭头连接符 162"/>
            <p:cNvCxnSpPr/>
            <p:nvPr/>
          </p:nvCxnSpPr>
          <p:spPr>
            <a:xfrm flipH="1">
              <a:off x="4798991" y="4562038"/>
              <a:ext cx="7525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线箭头连接符 163"/>
            <p:cNvCxnSpPr/>
            <p:nvPr/>
          </p:nvCxnSpPr>
          <p:spPr>
            <a:xfrm flipH="1">
              <a:off x="1101391" y="2490568"/>
              <a:ext cx="7525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线箭头连接符 167"/>
            <p:cNvCxnSpPr/>
            <p:nvPr/>
          </p:nvCxnSpPr>
          <p:spPr>
            <a:xfrm flipH="1">
              <a:off x="1115680" y="6027148"/>
              <a:ext cx="75253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线箭头连接符 168"/>
            <p:cNvCxnSpPr/>
            <p:nvPr/>
          </p:nvCxnSpPr>
          <p:spPr>
            <a:xfrm flipH="1" flipV="1">
              <a:off x="2508035" y="3873135"/>
              <a:ext cx="1588" cy="6968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线箭头连接符 169"/>
            <p:cNvCxnSpPr/>
            <p:nvPr/>
          </p:nvCxnSpPr>
          <p:spPr>
            <a:xfrm>
              <a:off x="7582113" y="6201755"/>
              <a:ext cx="785879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矩形 110"/>
            <p:cNvSpPr>
              <a:spLocks noChangeArrowheads="1"/>
            </p:cNvSpPr>
            <p:nvPr/>
          </p:nvSpPr>
          <p:spPr bwMode="auto">
            <a:xfrm>
              <a:off x="8297100" y="5947098"/>
              <a:ext cx="1194621" cy="47266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200" b="1" dirty="0" smtClean="0">
                  <a:latin typeface="Hiragino Sans GB W3" charset="0"/>
                  <a:ea typeface="Hiragino Sans GB W3" charset="0"/>
                  <a:cs typeface="Hiragino Sans GB W3" charset="0"/>
                </a:rPr>
                <a:t>Data Flow</a:t>
              </a:r>
              <a:endParaRPr lang="zh-CN" altLang="en-US" sz="1200" b="1" dirty="0">
                <a:latin typeface="Hiragino Sans GB W3" charset="0"/>
                <a:ea typeface="Hiragino Sans GB W3" charset="0"/>
                <a:cs typeface="Hiragino Sans GB W3" charset="0"/>
              </a:endParaRPr>
            </a:p>
          </p:txBody>
        </p:sp>
      </p:grpSp>
      <p:sp>
        <p:nvSpPr>
          <p:cNvPr id="157" name="圆角矩形 156"/>
          <p:cNvSpPr/>
          <p:nvPr/>
        </p:nvSpPr>
        <p:spPr>
          <a:xfrm>
            <a:off x="371472" y="270278"/>
            <a:ext cx="8256345" cy="4851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R&amp;D </a:t>
            </a: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in </a:t>
            </a:r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life-cycle </a:t>
            </a: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management of Scientific </a:t>
            </a:r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Data</a:t>
            </a:r>
          </a:p>
        </p:txBody>
      </p:sp>
      <p:sp>
        <p:nvSpPr>
          <p:cNvPr id="158" name="TextBox 9"/>
          <p:cNvSpPr txBox="1">
            <a:spLocks noChangeArrowheads="1"/>
          </p:cNvSpPr>
          <p:nvPr/>
        </p:nvSpPr>
        <p:spPr bwMode="auto">
          <a:xfrm>
            <a:off x="5220201" y="6405626"/>
            <a:ext cx="2348762" cy="430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Verdana" panose="020B060403050404020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rPr>
              <a:t> </a:t>
            </a:r>
            <a:r>
              <a:rPr lang="en-US" altLang="zh-CN" sz="1400" b="1" dirty="0" smtClean="0">
                <a:solidFill>
                  <a:srgbClr val="FF0000"/>
                </a:solidFill>
                <a:latin typeface="Hiragino Sans GB W3" charset="0"/>
                <a:ea typeface="Hiragino Sans GB W3" charset="0"/>
                <a:cs typeface="Hiragino Sans GB W3" charset="0"/>
              </a:rPr>
              <a:t>Data archiving and preservation</a:t>
            </a:r>
            <a:endParaRPr lang="en-US" altLang="zh-CN" sz="1400" b="1" dirty="0">
              <a:solidFill>
                <a:srgbClr val="FF0000"/>
              </a:solidFill>
              <a:latin typeface="Hiragino Sans GB W3" charset="0"/>
              <a:ea typeface="Hiragino Sans GB W3" charset="0"/>
              <a:cs typeface="Hiragino Sans GB W3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26259" y="1099456"/>
            <a:ext cx="9014071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cs typeface="+mn-ea"/>
                <a:sym typeface="+mn-lt"/>
              </a:rPr>
              <a:t>Database management system for Scientific big Data 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/>
              <a:t>To solve very large scale (100 billions lines) relational database management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/>
              <a:t>To </a:t>
            </a:r>
            <a:r>
              <a:rPr lang="en-US" altLang="zh-CN" dirty="0"/>
              <a:t>solve </a:t>
            </a:r>
            <a:r>
              <a:rPr lang="en-US" altLang="zh-CN" dirty="0" smtClean="0"/>
              <a:t>large scale </a:t>
            </a:r>
            <a:r>
              <a:rPr lang="en-US" altLang="zh-CN" dirty="0"/>
              <a:t>(10 billions </a:t>
            </a:r>
            <a:r>
              <a:rPr lang="en-US" altLang="zh-CN" dirty="0" smtClean="0"/>
              <a:t>edges) graph database management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 smtClean="0"/>
              <a:t>To solve super large scale  (1 trillion objects) </a:t>
            </a:r>
            <a:r>
              <a:rPr lang="en-US" altLang="zh-CN" dirty="0" err="1"/>
              <a:t>semistructured</a:t>
            </a:r>
            <a:r>
              <a:rPr lang="en-US" altLang="zh-CN" dirty="0"/>
              <a:t> </a:t>
            </a:r>
            <a:r>
              <a:rPr lang="en-US" altLang="zh-CN" dirty="0" smtClean="0"/>
              <a:t>database management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72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圆角矩形 75"/>
          <p:cNvSpPr/>
          <p:nvPr/>
        </p:nvSpPr>
        <p:spPr>
          <a:xfrm>
            <a:off x="3555656" y="284321"/>
            <a:ext cx="1969532" cy="504000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b="1" dirty="0" err="1" smtClean="0">
                <a:latin typeface="Lucida Sans" pitchFamily="34" charset="0"/>
                <a:sym typeface="+mn-lt"/>
              </a:rPr>
              <a:t>Backgroud</a:t>
            </a:r>
            <a:endParaRPr lang="en-US" altLang="zh-CN" sz="2100" b="1" dirty="0">
              <a:latin typeface="Lucida Sans" pitchFamily="34" charset="0"/>
              <a:sym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5413" y="2871919"/>
            <a:ext cx="43695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 smtClean="0">
                <a:latin typeface="Lucida Sans" pitchFamily="34" charset="0"/>
              </a:rPr>
              <a:t>Founded in April 1995, </a:t>
            </a:r>
            <a:r>
              <a:rPr lang="en-US" altLang="zh-CN" b="1" dirty="0" smtClean="0">
                <a:solidFill>
                  <a:srgbClr val="0070C0"/>
                </a:solidFill>
                <a:latin typeface="Lucida Sans" pitchFamily="34" charset="0"/>
              </a:rPr>
              <a:t>Computer Network Information Center  (CNIC) </a:t>
            </a:r>
            <a:r>
              <a:rPr lang="en-US" altLang="zh-CN" dirty="0" smtClean="0">
                <a:latin typeface="Lucida Sans" pitchFamily="34" charset="0"/>
              </a:rPr>
              <a:t>is supporting institute involved in constructing and operating IT infrastructure and providing IT-related services. In addition, it serves as an R&amp;D and demonstration base for IT technology applications. </a:t>
            </a:r>
            <a:endParaRPr lang="zh-CN" altLang="en-US" dirty="0">
              <a:latin typeface="Lucida Sans" pitchFamily="34" charset="0"/>
            </a:endParaRPr>
          </a:p>
        </p:txBody>
      </p:sp>
      <p:pic>
        <p:nvPicPr>
          <p:cNvPr id="34" name="图片 3" descr="cnic－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132" y="1298618"/>
            <a:ext cx="1465524" cy="10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3773373" y="1298618"/>
            <a:ext cx="53125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latin typeface="Lucida Sans" pitchFamily="34" charset="0"/>
                <a:ea typeface="黑体" pitchFamily="2" charset="-122"/>
              </a:rPr>
              <a:t>中国科学院</a:t>
            </a:r>
            <a:endParaRPr lang="en-US" altLang="zh-CN" dirty="0">
              <a:latin typeface="Lucida Sans" pitchFamily="34" charset="0"/>
              <a:ea typeface="黑体" pitchFamily="2" charset="-122"/>
            </a:endParaRPr>
          </a:p>
          <a:p>
            <a:r>
              <a:rPr lang="zh-CN" altLang="en-US" sz="2000" dirty="0">
                <a:latin typeface="Lucida Sans" pitchFamily="34" charset="0"/>
                <a:ea typeface="黑体" pitchFamily="2" charset="-122"/>
              </a:rPr>
              <a:t>计算机网络信息中心</a:t>
            </a:r>
            <a:endParaRPr lang="en-US" altLang="zh-CN" sz="2000" dirty="0">
              <a:latin typeface="Lucida Sans" pitchFamily="34" charset="0"/>
              <a:ea typeface="黑体" pitchFamily="2" charset="-122"/>
            </a:endParaRPr>
          </a:p>
          <a:p>
            <a:r>
              <a:rPr lang="en-US" altLang="zh-CN" sz="1400" dirty="0">
                <a:latin typeface="Lucida Sans" pitchFamily="34" charset="0"/>
              </a:rPr>
              <a:t>Computer Network Information Center</a:t>
            </a:r>
          </a:p>
          <a:p>
            <a:r>
              <a:rPr lang="en-US" altLang="zh-CN" sz="1400" dirty="0">
                <a:latin typeface="Lucida Sans" pitchFamily="34" charset="0"/>
              </a:rPr>
              <a:t>Chinese Academy of </a:t>
            </a:r>
            <a:r>
              <a:rPr lang="en-US" altLang="zh-CN" sz="1400" dirty="0" smtClean="0">
                <a:latin typeface="Lucida Sans" pitchFamily="34" charset="0"/>
              </a:rPr>
              <a:t>Sciences </a:t>
            </a:r>
            <a:endParaRPr lang="zh-CN" altLang="en-US" sz="1400" dirty="0">
              <a:latin typeface="Lucida San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12" y="2702511"/>
            <a:ext cx="4237156" cy="299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373606" y="2702511"/>
            <a:ext cx="4369597" cy="0"/>
          </a:xfrm>
          <a:prstGeom prst="line">
            <a:avLst/>
          </a:prstGeom>
          <a:ln>
            <a:gradFill flip="none" rotWithShape="1">
              <a:gsLst>
                <a:gs pos="0">
                  <a:srgbClr val="FF0000"/>
                </a:gs>
                <a:gs pos="50000">
                  <a:srgbClr val="FF0000">
                    <a:alpha val="36000"/>
                  </a:srgbClr>
                </a:gs>
                <a:gs pos="100000">
                  <a:schemeClr val="accent1">
                    <a:tint val="23500"/>
                    <a:satMod val="160000"/>
                    <a:alpha val="39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73606" y="2702511"/>
            <a:ext cx="0" cy="2881860"/>
          </a:xfrm>
          <a:prstGeom prst="line">
            <a:avLst/>
          </a:prstGeom>
          <a:ln>
            <a:gradFill flip="none" rotWithShape="1">
              <a:gsLst>
                <a:gs pos="0">
                  <a:srgbClr val="FF0000"/>
                </a:gs>
                <a:gs pos="50000">
                  <a:srgbClr val="FF0000">
                    <a:alpha val="36000"/>
                  </a:srgbClr>
                </a:gs>
                <a:gs pos="100000">
                  <a:schemeClr val="accent1">
                    <a:tint val="23500"/>
                    <a:satMod val="160000"/>
                    <a:alpha val="39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31800" y="1369555"/>
            <a:ext cx="8216254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I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nitiated 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in 2012 under the Internet of Things Research and Industrialization Project of National Development and Reform 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Commission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.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" y="2534920"/>
            <a:ext cx="3726180" cy="244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>
              <a:lnSpc>
                <a:spcPct val="150000"/>
              </a:lnSpc>
              <a:defRPr/>
            </a:pPr>
            <a:r>
              <a:rPr lang="en-US" altLang="zh-CN" sz="17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Leading Organization</a:t>
            </a:r>
          </a:p>
          <a:p>
            <a:pPr marL="93980" indent="-93980" algn="l" defTabSz="457200">
              <a:lnSpc>
                <a:spcPct val="150000"/>
              </a:lnSpc>
              <a:defRPr/>
            </a:pP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CNIC, CAS</a:t>
            </a:r>
          </a:p>
          <a:p>
            <a:pPr algn="l" defTabSz="457200">
              <a:lnSpc>
                <a:spcPct val="150000"/>
              </a:lnSpc>
              <a:defRPr/>
            </a:pPr>
            <a:r>
              <a:rPr lang="en-US" altLang="zh-CN" sz="17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Participating Organizations</a:t>
            </a:r>
          </a:p>
          <a:p>
            <a:pPr marL="93980" indent="-93980" algn="l" defTabSz="457200">
              <a:lnSpc>
                <a:spcPct val="150000"/>
              </a:lnSpc>
              <a:defRPr/>
            </a:pPr>
            <a:r>
              <a:rPr lang="zh-CN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GS1 China</a:t>
            </a:r>
          </a:p>
          <a:p>
            <a:pPr marL="93980" indent="-93980" algn="l" defTabSz="457200">
              <a:lnSpc>
                <a:spcPct val="150000"/>
              </a:lnSpc>
              <a:defRPr/>
            </a:pPr>
            <a:r>
              <a:rPr lang="zh-CN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No. 1 Institute of Electronics 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of MIIT</a:t>
            </a:r>
          </a:p>
          <a:p>
            <a:pPr marL="93980" indent="-93980" algn="l" defTabSz="457200">
              <a:lnSpc>
                <a:spcPct val="150000"/>
              </a:lnSpc>
              <a:defRPr/>
            </a:pPr>
            <a:r>
              <a:rPr lang="zh-CN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Academy of Telecoms of MIIT</a:t>
            </a:r>
          </a:p>
        </p:txBody>
      </p:sp>
      <p:sp>
        <p:nvSpPr>
          <p:cNvPr id="10" name="矩形 9"/>
          <p:cNvSpPr/>
          <p:nvPr/>
        </p:nvSpPr>
        <p:spPr>
          <a:xfrm>
            <a:off x="273685" y="5041265"/>
            <a:ext cx="3670935" cy="1268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US" altLang="zh-CN" sz="1700" b="1" dirty="0">
                <a:solidFill>
                  <a:srgbClr val="FF0000"/>
                </a:solidFill>
                <a:cs typeface="+mn-ea"/>
                <a:sym typeface="+mn-lt"/>
              </a:rPr>
              <a:t>Registered names</a:t>
            </a:r>
            <a:r>
              <a:rPr lang="zh-CN" altLang="en-US" sz="1700" b="1" dirty="0">
                <a:solidFill>
                  <a:srgbClr val="FF0000"/>
                </a:solidFill>
                <a:cs typeface="+mn-ea"/>
                <a:sym typeface="+mn-lt"/>
              </a:rPr>
              <a:t>：</a:t>
            </a:r>
            <a:r>
              <a:rPr lang="en-US" altLang="zh-CN" sz="1700" b="1" dirty="0">
                <a:solidFill>
                  <a:srgbClr val="FF0000"/>
                </a:solidFill>
                <a:cs typeface="+mn-ea"/>
                <a:sym typeface="+mn-lt"/>
              </a:rPr>
              <a:t>10.8 billion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700" b="1" dirty="0">
                <a:solidFill>
                  <a:srgbClr val="FF0000"/>
                </a:solidFill>
                <a:cs typeface="+mn-ea"/>
                <a:sym typeface="+mn-lt"/>
              </a:rPr>
              <a:t>Daily analysis amout</a:t>
            </a:r>
            <a:r>
              <a:rPr lang="zh-CN" altLang="en-US" sz="1700" b="1" dirty="0">
                <a:solidFill>
                  <a:srgbClr val="FF0000"/>
                </a:solidFill>
                <a:cs typeface="+mn-ea"/>
                <a:sym typeface="+mn-lt"/>
              </a:rPr>
              <a:t>：</a:t>
            </a:r>
            <a:r>
              <a:rPr lang="en-US" altLang="zh-CN" sz="1700" b="1" dirty="0">
                <a:solidFill>
                  <a:srgbClr val="FF0000"/>
                </a:solidFill>
                <a:cs typeface="+mn-ea"/>
                <a:sym typeface="+mn-lt"/>
              </a:rPr>
              <a:t>5 million</a:t>
            </a:r>
          </a:p>
          <a:p>
            <a:pPr defTabSz="457200">
              <a:lnSpc>
                <a:spcPct val="150000"/>
              </a:lnSpc>
              <a:defRPr/>
            </a:pPr>
            <a:r>
              <a:rPr lang="en-US" altLang="zh-CN" sz="1700" b="1" dirty="0">
                <a:solidFill>
                  <a:srgbClr val="FF0000"/>
                </a:solidFill>
                <a:cs typeface="+mn-ea"/>
                <a:sym typeface="+mn-lt"/>
              </a:rPr>
              <a:t>Total analysis amout</a:t>
            </a:r>
            <a:r>
              <a:rPr lang="zh-CN" altLang="en-US" sz="1700" b="1" dirty="0">
                <a:solidFill>
                  <a:srgbClr val="FF0000"/>
                </a:solidFill>
                <a:cs typeface="+mn-ea"/>
                <a:sym typeface="+mn-lt"/>
              </a:rPr>
              <a:t>：</a:t>
            </a:r>
            <a:r>
              <a:rPr lang="en-US" altLang="zh-CN" sz="1700" b="1" dirty="0">
                <a:solidFill>
                  <a:srgbClr val="FF0000"/>
                </a:solidFill>
                <a:cs typeface="+mn-ea"/>
                <a:sym typeface="+mn-lt"/>
              </a:rPr>
              <a:t>0.82 billion</a:t>
            </a:r>
            <a:endParaRPr lang="zh-CN" altLang="zh-CN" sz="17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57" y="2543888"/>
            <a:ext cx="5440102" cy="411281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152400" y="159094"/>
            <a:ext cx="8850086" cy="9703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National Information System</a:t>
            </a: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：</a:t>
            </a:r>
            <a:b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Internet of Things Name Management Service Platform</a:t>
            </a:r>
          </a:p>
        </p:txBody>
      </p:sp>
    </p:spTree>
    <p:extLst>
      <p:ext uri="{BB962C8B-B14F-4D97-AF65-F5344CB8AC3E}">
        <p14:creationId xmlns:p14="http://schemas.microsoft.com/office/powerpoint/2010/main" val="25542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剪去单角的矩形 32"/>
          <p:cNvSpPr/>
          <p:nvPr/>
        </p:nvSpPr>
        <p:spPr>
          <a:xfrm rot="10800000" flipH="1">
            <a:off x="577215" y="1262743"/>
            <a:ext cx="7849235" cy="2275473"/>
          </a:xfrm>
          <a:prstGeom prst="snip1Rect">
            <a:avLst>
              <a:gd name="adj" fmla="val 8596"/>
            </a:avLst>
          </a:prstGeom>
          <a:solidFill>
            <a:schemeClr val="bg1"/>
          </a:solidFill>
          <a:ln w="3175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8" name="直线连接符 7"/>
          <p:cNvCxnSpPr>
            <a:stCxn id="4" idx="4"/>
            <a:endCxn id="17" idx="0"/>
          </p:cNvCxnSpPr>
          <p:nvPr/>
        </p:nvCxnSpPr>
        <p:spPr>
          <a:xfrm>
            <a:off x="352558" y="4097970"/>
            <a:ext cx="4956" cy="1728565"/>
          </a:xfrm>
          <a:prstGeom prst="line">
            <a:avLst/>
          </a:prstGeom>
          <a:ln w="15875">
            <a:solidFill>
              <a:srgbClr val="EA5B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840871" y="1272644"/>
            <a:ext cx="6419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Ø"/>
              <a:defRPr/>
            </a:pPr>
            <a:r>
              <a:rPr lang="en-US" altLang="zh-CN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CAS’Science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 Outreach Cloud supports the content creation and distribution of more than 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250 teams 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with annual average PVs of more than 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200 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illion 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and total resource amount of 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1T</a:t>
            </a:r>
            <a:r>
              <a:rPr lang="zh-CN" altLang="en-US" sz="1600" b="1" dirty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Ｂ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. </a:t>
            </a:r>
            <a:endParaRPr lang="en-US" altLang="zh-CN" sz="1600" b="1" dirty="0" smtClean="0">
              <a:solidFill>
                <a:srgbClr val="FF0000"/>
              </a:solidFill>
              <a:latin typeface="+mn-ea"/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Ø"/>
              <a:defRPr/>
            </a:pPr>
            <a:r>
              <a:rPr lang="en-US" altLang="zh-CN" sz="1600" dirty="0" smtClean="0">
                <a:latin typeface="+mn-ea"/>
                <a:cs typeface="+mn-ea"/>
                <a:sym typeface="+mn-lt"/>
              </a:rPr>
              <a:t>O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utstanding science 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outreach 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website (</a:t>
            </a:r>
            <a:r>
              <a:rPr lang="en-US" altLang="zh-CN" sz="1600" b="1" i="1" dirty="0" smtClean="0">
                <a:solidFill>
                  <a:srgbClr val="0070C0"/>
                </a:solidFill>
                <a:hlinkClick r:id="rId2"/>
              </a:rPr>
              <a:t>www.kepu.cn</a:t>
            </a:r>
            <a:r>
              <a:rPr lang="en-US" altLang="zh-CN" sz="1600" b="1" i="1" dirty="0" smtClean="0">
                <a:solidFill>
                  <a:srgbClr val="0070C0"/>
                </a:solidFill>
              </a:rPr>
              <a:t> 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) of China in 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2016. 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0" name="文本框 5"/>
          <p:cNvSpPr txBox="1"/>
          <p:nvPr/>
        </p:nvSpPr>
        <p:spPr>
          <a:xfrm>
            <a:off x="415711" y="3823335"/>
            <a:ext cx="87401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EA5B56"/>
                </a:solidFill>
                <a:cs typeface="+mn-ea"/>
                <a:sym typeface="+mn-lt"/>
              </a:rPr>
              <a:t>Collaborative Content Creation</a:t>
            </a:r>
            <a:r>
              <a:rPr lang="zh-CN" altLang="en-US" sz="1600" b="1" dirty="0">
                <a:solidFill>
                  <a:srgbClr val="EA5B56"/>
                </a:solidFill>
                <a:cs typeface="+mn-ea"/>
                <a:sym typeface="+mn-lt"/>
              </a:rPr>
              <a:t>   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CNIC as a bridge for connecting content creation endeavors</a:t>
            </a:r>
            <a:endParaRPr lang="en-US" altLang="zh-CN" sz="15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TW" sz="1600" b="1" dirty="0" smtClean="0">
                <a:solidFill>
                  <a:srgbClr val="EA5B56"/>
                </a:solidFill>
                <a:cs typeface="+mn-ea"/>
                <a:sym typeface="+mn-lt"/>
              </a:rPr>
              <a:t>SELF Forum</a:t>
            </a:r>
            <a:r>
              <a:rPr lang="zh-CN" altLang="en-US" sz="1600" b="1" dirty="0">
                <a:solidFill>
                  <a:srgbClr val="EA5B56"/>
                </a:solidFill>
                <a:cs typeface="+mn-ea"/>
                <a:sym typeface="+mn-lt"/>
              </a:rPr>
              <a:t> 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15 sessions of public science lectures, 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5000+ audience, 100 m</a:t>
            </a:r>
            <a:r>
              <a:rPr lang="en-US" altLang="zh-CN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illion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＋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views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rgbClr val="EA5B56"/>
                </a:solidFill>
                <a:cs typeface="+mn-ea"/>
                <a:sym typeface="+mn-lt"/>
              </a:rPr>
              <a:t>Science Video</a:t>
            </a:r>
            <a:r>
              <a:rPr lang="zh-CN" altLang="en-US" sz="1600" b="1" dirty="0">
                <a:solidFill>
                  <a:srgbClr val="EA5B56"/>
                </a:solidFill>
                <a:cs typeface="+mn-ea"/>
                <a:sym typeface="+mn-lt"/>
              </a:rPr>
              <a:t>  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200+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original videos, various ministerial level prizes, 4D science movie formally released </a:t>
            </a: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EA5B56"/>
                </a:solidFill>
                <a:cs typeface="+mn-ea"/>
                <a:sym typeface="+mn-lt"/>
              </a:rPr>
              <a:t>Big Family of Science: CAS official Wechat account for science outreach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nearly 200 active scientists responding to hot issues, 50 thousand + fans</a:t>
            </a:r>
          </a:p>
          <a:p>
            <a:pPr algn="l">
              <a:lnSpc>
                <a:spcPct val="150000"/>
              </a:lnSpc>
              <a:buSzPct val="60000"/>
            </a:pPr>
            <a:r>
              <a:rPr lang="en-US" altLang="zh-CN" sz="1600" b="1" dirty="0" smtClean="0">
                <a:solidFill>
                  <a:srgbClr val="EA5B56"/>
                </a:solidFill>
                <a:cs typeface="+mn-ea"/>
                <a:sym typeface="+mn-lt"/>
              </a:rPr>
              <a:t>Demonstration Base and Camp for Science Explorer </a:t>
            </a:r>
            <a:r>
              <a:rPr lang="zh-CN" altLang="en-US" sz="1600" b="1" dirty="0">
                <a:solidFill>
                  <a:srgbClr val="EA5B56"/>
                </a:solidFill>
                <a:cs typeface="+mn-ea"/>
                <a:sym typeface="+mn-lt"/>
              </a:rPr>
              <a:t>  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more than 30 partner schools across the country </a:t>
            </a:r>
          </a:p>
        </p:txBody>
      </p:sp>
      <p:sp>
        <p:nvSpPr>
          <p:cNvPr id="4" name="椭圆 3"/>
          <p:cNvSpPr/>
          <p:nvPr/>
        </p:nvSpPr>
        <p:spPr>
          <a:xfrm>
            <a:off x="255060" y="3902974"/>
            <a:ext cx="194996" cy="194996"/>
          </a:xfrm>
          <a:prstGeom prst="ellipse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1" dirty="0" smtClean="0"/>
              <a:t>1</a:t>
            </a:r>
            <a:endParaRPr lang="zh-CN" altLang="en-US" sz="1400" b="1" dirty="0"/>
          </a:p>
        </p:txBody>
      </p:sp>
      <p:sp>
        <p:nvSpPr>
          <p:cNvPr id="13" name="椭圆 12"/>
          <p:cNvSpPr/>
          <p:nvPr/>
        </p:nvSpPr>
        <p:spPr>
          <a:xfrm>
            <a:off x="255060" y="4339485"/>
            <a:ext cx="194996" cy="194996"/>
          </a:xfrm>
          <a:prstGeom prst="ellipse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1" dirty="0" smtClean="0"/>
              <a:t>2</a:t>
            </a:r>
            <a:endParaRPr lang="zh-CN" altLang="en-US" sz="1400" b="1" dirty="0"/>
          </a:p>
        </p:txBody>
      </p:sp>
      <p:sp>
        <p:nvSpPr>
          <p:cNvPr id="14" name="椭圆 13"/>
          <p:cNvSpPr/>
          <p:nvPr/>
        </p:nvSpPr>
        <p:spPr>
          <a:xfrm>
            <a:off x="266490" y="4774160"/>
            <a:ext cx="194996" cy="194996"/>
          </a:xfrm>
          <a:prstGeom prst="ellipse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1" dirty="0" smtClean="0"/>
              <a:t>3</a:t>
            </a:r>
            <a:endParaRPr lang="zh-CN" altLang="en-US" sz="1400" b="1" dirty="0"/>
          </a:p>
        </p:txBody>
      </p:sp>
      <p:sp>
        <p:nvSpPr>
          <p:cNvPr id="16" name="椭圆 15"/>
          <p:cNvSpPr/>
          <p:nvPr/>
        </p:nvSpPr>
        <p:spPr>
          <a:xfrm>
            <a:off x="263023" y="5208835"/>
            <a:ext cx="194996" cy="194996"/>
          </a:xfrm>
          <a:prstGeom prst="ellipse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1" dirty="0" smtClean="0"/>
              <a:t>4</a:t>
            </a:r>
            <a:endParaRPr lang="zh-CN" altLang="en-US" sz="1400" b="1" dirty="0"/>
          </a:p>
        </p:txBody>
      </p:sp>
      <p:sp>
        <p:nvSpPr>
          <p:cNvPr id="17" name="椭圆 16"/>
          <p:cNvSpPr/>
          <p:nvPr/>
        </p:nvSpPr>
        <p:spPr>
          <a:xfrm>
            <a:off x="260016" y="5826535"/>
            <a:ext cx="194996" cy="194996"/>
          </a:xfrm>
          <a:prstGeom prst="ellipse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1" dirty="0" smtClean="0"/>
              <a:t>5</a:t>
            </a:r>
            <a:endParaRPr lang="zh-CN" altLang="en-US" sz="1400" b="1" dirty="0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265" y="1783562"/>
            <a:ext cx="1210010" cy="1210010"/>
          </a:xfrm>
          <a:prstGeom prst="rect">
            <a:avLst/>
          </a:prstGeom>
        </p:spPr>
      </p:pic>
      <p:sp>
        <p:nvSpPr>
          <p:cNvPr id="43" name="直角三角形 42"/>
          <p:cNvSpPr/>
          <p:nvPr/>
        </p:nvSpPr>
        <p:spPr>
          <a:xfrm rot="5400000">
            <a:off x="8244676" y="3246108"/>
            <a:ext cx="181421" cy="181421"/>
          </a:xfrm>
          <a:prstGeom prst="rtTriangle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44971" y="1431343"/>
            <a:ext cx="121491" cy="2008048"/>
          </a:xfrm>
          <a:prstGeom prst="rect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371472" y="270278"/>
            <a:ext cx="8256345" cy="4851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2400" b="1" dirty="0" smtClean="0">
                <a:solidFill>
                  <a:schemeClr val="bg1"/>
                </a:solidFill>
                <a:cs typeface="+mn-ea"/>
                <a:sym typeface="+mn-lt"/>
              </a:rPr>
              <a:t>Platforms and R&amp;D in </a:t>
            </a:r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science outreach </a:t>
            </a:r>
            <a:endParaRPr lang="en-US" altLang="zh-CN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73538" y="1076677"/>
            <a:ext cx="7565662" cy="609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-1397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rgbClr val="4176EA"/>
                </a:solidFill>
                <a:cs typeface="+mn-ea"/>
                <a:sym typeface="+mn-lt"/>
              </a:rPr>
              <a:t>State's Key Project of Research and Development </a:t>
            </a:r>
            <a:r>
              <a:rPr lang="en-US" altLang="zh-CN" sz="1700" dirty="0" smtClean="0">
                <a:solidFill>
                  <a:srgbClr val="4176EA"/>
                </a:solidFill>
                <a:cs typeface="+mn-ea"/>
                <a:sym typeface="+mn-lt"/>
              </a:rPr>
              <a:t>Plan: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Research on service mechanism and supporting system of national high performance computing 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environment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Biomedical application service community based on national high performance computing 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environment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Database management system for Scientific big Data </a:t>
            </a:r>
            <a:endParaRPr lang="en-US" altLang="zh-CN" sz="1700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139700" indent="-1397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solidFill>
                  <a:srgbClr val="4176EA"/>
                </a:solidFill>
                <a:cs typeface="+mn-ea"/>
                <a:sym typeface="+mn-lt"/>
              </a:rPr>
              <a:t>National Key </a:t>
            </a:r>
            <a:r>
              <a:rPr lang="en-US" altLang="zh-CN" sz="1700" dirty="0">
                <a:solidFill>
                  <a:srgbClr val="4176EA"/>
                </a:solidFill>
                <a:cs typeface="+mn-ea"/>
                <a:sym typeface="+mn-lt"/>
              </a:rPr>
              <a:t>E</a:t>
            </a:r>
            <a:r>
              <a:rPr lang="en-US" altLang="zh-CN" sz="1700" dirty="0" smtClean="0">
                <a:solidFill>
                  <a:srgbClr val="4176EA"/>
                </a:solidFill>
                <a:cs typeface="+mn-ea"/>
                <a:sym typeface="+mn-lt"/>
              </a:rPr>
              <a:t>ngineering Project for big data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: 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Scientific 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data public service 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platform and innovation demonstrations</a:t>
            </a:r>
          </a:p>
          <a:p>
            <a:pPr marL="139700" indent="-1397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rgbClr val="4176EA"/>
                </a:solidFill>
                <a:cs typeface="+mn-ea"/>
                <a:sym typeface="+mn-lt"/>
              </a:rPr>
              <a:t>National Natural Science Foundation of </a:t>
            </a:r>
            <a:r>
              <a:rPr lang="en-US" altLang="zh-CN" sz="1700" dirty="0" smtClean="0">
                <a:solidFill>
                  <a:srgbClr val="4176EA"/>
                </a:solidFill>
                <a:cs typeface="+mn-ea"/>
                <a:sym typeface="+mn-lt"/>
              </a:rPr>
              <a:t>China’s Key Program: 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Research 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on 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basic 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algorithm library for domestic 100PF 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computers</a:t>
            </a:r>
          </a:p>
          <a:p>
            <a:pPr marL="139700" indent="-1397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solidFill>
                  <a:srgbClr val="4176EA"/>
                </a:solidFill>
                <a:cs typeface="+mn-ea"/>
                <a:sym typeface="+mn-lt"/>
              </a:rPr>
              <a:t>China Association </a:t>
            </a:r>
            <a:r>
              <a:rPr lang="en-US" altLang="zh-CN" sz="1700" dirty="0">
                <a:solidFill>
                  <a:srgbClr val="4176EA"/>
                </a:solidFill>
                <a:cs typeface="+mn-ea"/>
                <a:sym typeface="+mn-lt"/>
              </a:rPr>
              <a:t>for </a:t>
            </a:r>
            <a:r>
              <a:rPr lang="en-US" altLang="zh-CN" sz="1700" dirty="0" smtClean="0">
                <a:solidFill>
                  <a:srgbClr val="4176EA"/>
                </a:solidFill>
                <a:cs typeface="+mn-ea"/>
                <a:sym typeface="+mn-lt"/>
              </a:rPr>
              <a:t>Science </a:t>
            </a:r>
            <a:r>
              <a:rPr lang="en-US" altLang="zh-CN" sz="1700" dirty="0">
                <a:solidFill>
                  <a:srgbClr val="4176EA"/>
                </a:solidFill>
                <a:cs typeface="+mn-ea"/>
                <a:sym typeface="+mn-lt"/>
              </a:rPr>
              <a:t>and T</a:t>
            </a:r>
            <a:r>
              <a:rPr lang="en-US" altLang="zh-CN" sz="1700" dirty="0" smtClean="0">
                <a:solidFill>
                  <a:srgbClr val="4176EA"/>
                </a:solidFill>
                <a:cs typeface="+mn-ea"/>
                <a:sym typeface="+mn-lt"/>
              </a:rPr>
              <a:t>echnology’s program: 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Science 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popularization, major topic selection, fusion, creation and 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dissemination</a:t>
            </a:r>
          </a:p>
          <a:p>
            <a:pPr marL="139700" indent="-1397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rgbClr val="4176EA"/>
                </a:solidFill>
                <a:cs typeface="+mn-ea"/>
                <a:sym typeface="+mn-lt"/>
              </a:rPr>
              <a:t>CAS’s </a:t>
            </a:r>
            <a:r>
              <a:rPr lang="en-US" altLang="zh-CN" sz="1700" dirty="0" err="1" smtClean="0">
                <a:solidFill>
                  <a:srgbClr val="4176EA"/>
                </a:solidFill>
                <a:cs typeface="+mn-ea"/>
                <a:sym typeface="+mn-lt"/>
              </a:rPr>
              <a:t>Informatization</a:t>
            </a:r>
            <a:r>
              <a:rPr lang="en-US" altLang="zh-CN" sz="1700" dirty="0">
                <a:solidFill>
                  <a:srgbClr val="4176EA"/>
                </a:solidFill>
                <a:cs typeface="+mn-ea"/>
                <a:sym typeface="+mn-lt"/>
              </a:rPr>
              <a:t> Project: 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China Science and 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Technology </a:t>
            </a: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</a:t>
            </a: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loud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Smart CAS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Scientific big data 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E-science applications</a:t>
            </a:r>
          </a:p>
          <a:p>
            <a:pPr marL="596900" lvl="1" indent="-139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7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Cyberspace Security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88568" y="1076677"/>
            <a:ext cx="848413" cy="958615"/>
            <a:chOff x="188568" y="1076677"/>
            <a:chExt cx="848413" cy="958615"/>
          </a:xfrm>
        </p:grpSpPr>
        <p:sp>
          <p:nvSpPr>
            <p:cNvPr id="12" name="圆角矩形 11"/>
            <p:cNvSpPr/>
            <p:nvPr/>
          </p:nvSpPr>
          <p:spPr>
            <a:xfrm>
              <a:off x="188568" y="1076677"/>
              <a:ext cx="848413" cy="958615"/>
            </a:xfrm>
            <a:prstGeom prst="roundRect">
              <a:avLst>
                <a:gd name="adj" fmla="val 7261"/>
              </a:avLst>
            </a:prstGeom>
            <a:solidFill>
              <a:srgbClr val="EA5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EA5B56"/>
                </a:solidFill>
                <a:cs typeface="+mn-ea"/>
                <a:sym typeface="+mn-lt"/>
              </a:endParaRPr>
            </a:p>
          </p:txBody>
        </p:sp>
        <p:sp>
          <p:nvSpPr>
            <p:cNvPr id="10" name="settings-cogwheel-button_61720"/>
            <p:cNvSpPr>
              <a:spLocks noChangeAspect="1"/>
            </p:cNvSpPr>
            <p:nvPr/>
          </p:nvSpPr>
          <p:spPr bwMode="auto">
            <a:xfrm>
              <a:off x="423234" y="1366730"/>
              <a:ext cx="379079" cy="378508"/>
            </a:xfrm>
            <a:custGeom>
              <a:avLst/>
              <a:gdLst>
                <a:gd name="connsiteX0" fmla="*/ 304831 w 609473"/>
                <a:gd name="connsiteY0" fmla="*/ 254892 h 608556"/>
                <a:gd name="connsiteX1" fmla="*/ 255314 w 609473"/>
                <a:gd name="connsiteY1" fmla="*/ 304337 h 608556"/>
                <a:gd name="connsiteX2" fmla="*/ 304831 w 609473"/>
                <a:gd name="connsiteY2" fmla="*/ 353664 h 608556"/>
                <a:gd name="connsiteX3" fmla="*/ 354230 w 609473"/>
                <a:gd name="connsiteY3" fmla="*/ 304337 h 608556"/>
                <a:gd name="connsiteX4" fmla="*/ 304831 w 609473"/>
                <a:gd name="connsiteY4" fmla="*/ 254892 h 608556"/>
                <a:gd name="connsiteX5" fmla="*/ 304831 w 609473"/>
                <a:gd name="connsiteY5" fmla="*/ 207674 h 608556"/>
                <a:gd name="connsiteX6" fmla="*/ 401517 w 609473"/>
                <a:gd name="connsiteY6" fmla="*/ 304337 h 608556"/>
                <a:gd name="connsiteX7" fmla="*/ 304831 w 609473"/>
                <a:gd name="connsiteY7" fmla="*/ 400882 h 608556"/>
                <a:gd name="connsiteX8" fmla="*/ 208027 w 609473"/>
                <a:gd name="connsiteY8" fmla="*/ 304337 h 608556"/>
                <a:gd name="connsiteX9" fmla="*/ 304831 w 609473"/>
                <a:gd name="connsiteY9" fmla="*/ 207674 h 608556"/>
                <a:gd name="connsiteX10" fmla="*/ 276287 w 609473"/>
                <a:gd name="connsiteY10" fmla="*/ 47208 h 608556"/>
                <a:gd name="connsiteX11" fmla="*/ 276287 w 609473"/>
                <a:gd name="connsiteY11" fmla="*/ 117026 h 608556"/>
                <a:gd name="connsiteX12" fmla="*/ 261622 w 609473"/>
                <a:gd name="connsiteY12" fmla="*/ 138814 h 608556"/>
                <a:gd name="connsiteX13" fmla="*/ 218096 w 609473"/>
                <a:gd name="connsiteY13" fmla="*/ 156854 h 608556"/>
                <a:gd name="connsiteX14" fmla="*/ 209063 w 609473"/>
                <a:gd name="connsiteY14" fmla="*/ 158611 h 608556"/>
                <a:gd name="connsiteX15" fmla="*/ 192286 w 609473"/>
                <a:gd name="connsiteY15" fmla="*/ 151700 h 608556"/>
                <a:gd name="connsiteX16" fmla="*/ 142895 w 609473"/>
                <a:gd name="connsiteY16" fmla="*/ 102383 h 608556"/>
                <a:gd name="connsiteX17" fmla="*/ 102537 w 609473"/>
                <a:gd name="connsiteY17" fmla="*/ 142680 h 608556"/>
                <a:gd name="connsiteX18" fmla="*/ 151928 w 609473"/>
                <a:gd name="connsiteY18" fmla="*/ 191997 h 608556"/>
                <a:gd name="connsiteX19" fmla="*/ 157090 w 609473"/>
                <a:gd name="connsiteY19" fmla="*/ 217768 h 608556"/>
                <a:gd name="connsiteX20" fmla="*/ 139023 w 609473"/>
                <a:gd name="connsiteY20" fmla="*/ 261228 h 608556"/>
                <a:gd name="connsiteX21" fmla="*/ 117202 w 609473"/>
                <a:gd name="connsiteY21" fmla="*/ 275871 h 608556"/>
                <a:gd name="connsiteX22" fmla="*/ 47280 w 609473"/>
                <a:gd name="connsiteY22" fmla="*/ 275871 h 608556"/>
                <a:gd name="connsiteX23" fmla="*/ 47280 w 609473"/>
                <a:gd name="connsiteY23" fmla="*/ 332802 h 608556"/>
                <a:gd name="connsiteX24" fmla="*/ 117202 w 609473"/>
                <a:gd name="connsiteY24" fmla="*/ 332802 h 608556"/>
                <a:gd name="connsiteX25" fmla="*/ 139023 w 609473"/>
                <a:gd name="connsiteY25" fmla="*/ 347328 h 608556"/>
                <a:gd name="connsiteX26" fmla="*/ 157090 w 609473"/>
                <a:gd name="connsiteY26" fmla="*/ 390905 h 608556"/>
                <a:gd name="connsiteX27" fmla="*/ 151928 w 609473"/>
                <a:gd name="connsiteY27" fmla="*/ 416559 h 608556"/>
                <a:gd name="connsiteX28" fmla="*/ 102537 w 609473"/>
                <a:gd name="connsiteY28" fmla="*/ 465993 h 608556"/>
                <a:gd name="connsiteX29" fmla="*/ 142895 w 609473"/>
                <a:gd name="connsiteY29" fmla="*/ 506290 h 608556"/>
                <a:gd name="connsiteX30" fmla="*/ 192286 w 609473"/>
                <a:gd name="connsiteY30" fmla="*/ 456856 h 608556"/>
                <a:gd name="connsiteX31" fmla="*/ 208946 w 609473"/>
                <a:gd name="connsiteY31" fmla="*/ 449945 h 608556"/>
                <a:gd name="connsiteX32" fmla="*/ 218096 w 609473"/>
                <a:gd name="connsiteY32" fmla="*/ 451702 h 608556"/>
                <a:gd name="connsiteX33" fmla="*/ 261622 w 609473"/>
                <a:gd name="connsiteY33" fmla="*/ 469742 h 608556"/>
                <a:gd name="connsiteX34" fmla="*/ 276287 w 609473"/>
                <a:gd name="connsiteY34" fmla="*/ 491531 h 608556"/>
                <a:gd name="connsiteX35" fmla="*/ 276287 w 609473"/>
                <a:gd name="connsiteY35" fmla="*/ 561348 h 608556"/>
                <a:gd name="connsiteX36" fmla="*/ 333304 w 609473"/>
                <a:gd name="connsiteY36" fmla="*/ 561348 h 608556"/>
                <a:gd name="connsiteX37" fmla="*/ 333304 w 609473"/>
                <a:gd name="connsiteY37" fmla="*/ 491648 h 608556"/>
                <a:gd name="connsiteX38" fmla="*/ 347851 w 609473"/>
                <a:gd name="connsiteY38" fmla="*/ 469742 h 608556"/>
                <a:gd name="connsiteX39" fmla="*/ 391494 w 609473"/>
                <a:gd name="connsiteY39" fmla="*/ 451702 h 608556"/>
                <a:gd name="connsiteX40" fmla="*/ 400528 w 609473"/>
                <a:gd name="connsiteY40" fmla="*/ 449945 h 608556"/>
                <a:gd name="connsiteX41" fmla="*/ 417187 w 609473"/>
                <a:gd name="connsiteY41" fmla="*/ 456856 h 608556"/>
                <a:gd name="connsiteX42" fmla="*/ 466696 w 609473"/>
                <a:gd name="connsiteY42" fmla="*/ 506173 h 608556"/>
                <a:gd name="connsiteX43" fmla="*/ 507054 w 609473"/>
                <a:gd name="connsiteY43" fmla="*/ 465993 h 608556"/>
                <a:gd name="connsiteX44" fmla="*/ 457545 w 609473"/>
                <a:gd name="connsiteY44" fmla="*/ 416676 h 608556"/>
                <a:gd name="connsiteX45" fmla="*/ 452383 w 609473"/>
                <a:gd name="connsiteY45" fmla="*/ 390905 h 608556"/>
                <a:gd name="connsiteX46" fmla="*/ 470450 w 609473"/>
                <a:gd name="connsiteY46" fmla="*/ 347328 h 608556"/>
                <a:gd name="connsiteX47" fmla="*/ 492271 w 609473"/>
                <a:gd name="connsiteY47" fmla="*/ 332802 h 608556"/>
                <a:gd name="connsiteX48" fmla="*/ 562194 w 609473"/>
                <a:gd name="connsiteY48" fmla="*/ 332802 h 608556"/>
                <a:gd name="connsiteX49" fmla="*/ 562194 w 609473"/>
                <a:gd name="connsiteY49" fmla="*/ 275871 h 608556"/>
                <a:gd name="connsiteX50" fmla="*/ 492271 w 609473"/>
                <a:gd name="connsiteY50" fmla="*/ 275871 h 608556"/>
                <a:gd name="connsiteX51" fmla="*/ 470450 w 609473"/>
                <a:gd name="connsiteY51" fmla="*/ 261228 h 608556"/>
                <a:gd name="connsiteX52" fmla="*/ 452383 w 609473"/>
                <a:gd name="connsiteY52" fmla="*/ 217768 h 608556"/>
                <a:gd name="connsiteX53" fmla="*/ 457545 w 609473"/>
                <a:gd name="connsiteY53" fmla="*/ 191997 h 608556"/>
                <a:gd name="connsiteX54" fmla="*/ 507054 w 609473"/>
                <a:gd name="connsiteY54" fmla="*/ 142680 h 608556"/>
                <a:gd name="connsiteX55" fmla="*/ 466696 w 609473"/>
                <a:gd name="connsiteY55" fmla="*/ 102383 h 608556"/>
                <a:gd name="connsiteX56" fmla="*/ 417187 w 609473"/>
                <a:gd name="connsiteY56" fmla="*/ 151700 h 608556"/>
                <a:gd name="connsiteX57" fmla="*/ 400528 w 609473"/>
                <a:gd name="connsiteY57" fmla="*/ 158728 h 608556"/>
                <a:gd name="connsiteX58" fmla="*/ 391494 w 609473"/>
                <a:gd name="connsiteY58" fmla="*/ 156854 h 608556"/>
                <a:gd name="connsiteX59" fmla="*/ 347851 w 609473"/>
                <a:gd name="connsiteY59" fmla="*/ 138814 h 608556"/>
                <a:gd name="connsiteX60" fmla="*/ 333304 w 609473"/>
                <a:gd name="connsiteY60" fmla="*/ 117026 h 608556"/>
                <a:gd name="connsiteX61" fmla="*/ 333304 w 609473"/>
                <a:gd name="connsiteY61" fmla="*/ 47208 h 608556"/>
                <a:gd name="connsiteX62" fmla="*/ 252588 w 609473"/>
                <a:gd name="connsiteY62" fmla="*/ 0 h 608556"/>
                <a:gd name="connsiteX63" fmla="*/ 356885 w 609473"/>
                <a:gd name="connsiteY63" fmla="*/ 0 h 608556"/>
                <a:gd name="connsiteX64" fmla="*/ 380583 w 609473"/>
                <a:gd name="connsiteY64" fmla="*/ 23663 h 608556"/>
                <a:gd name="connsiteX65" fmla="*/ 380583 w 609473"/>
                <a:gd name="connsiteY65" fmla="*/ 101328 h 608556"/>
                <a:gd name="connsiteX66" fmla="*/ 394896 w 609473"/>
                <a:gd name="connsiteY66" fmla="*/ 107186 h 608556"/>
                <a:gd name="connsiteX67" fmla="*/ 449919 w 609473"/>
                <a:gd name="connsiteY67" fmla="*/ 52246 h 608556"/>
                <a:gd name="connsiteX68" fmla="*/ 466696 w 609473"/>
                <a:gd name="connsiteY68" fmla="*/ 45686 h 608556"/>
                <a:gd name="connsiteX69" fmla="*/ 483355 w 609473"/>
                <a:gd name="connsiteY69" fmla="*/ 52246 h 608556"/>
                <a:gd name="connsiteX70" fmla="*/ 557149 w 609473"/>
                <a:gd name="connsiteY70" fmla="*/ 125928 h 608556"/>
                <a:gd name="connsiteX71" fmla="*/ 557149 w 609473"/>
                <a:gd name="connsiteY71" fmla="*/ 159314 h 608556"/>
                <a:gd name="connsiteX72" fmla="*/ 502126 w 609473"/>
                <a:gd name="connsiteY72" fmla="*/ 214254 h 608556"/>
                <a:gd name="connsiteX73" fmla="*/ 508109 w 609473"/>
                <a:gd name="connsiteY73" fmla="*/ 228662 h 608556"/>
                <a:gd name="connsiteX74" fmla="*/ 585892 w 609473"/>
                <a:gd name="connsiteY74" fmla="*/ 228545 h 608556"/>
                <a:gd name="connsiteX75" fmla="*/ 602551 w 609473"/>
                <a:gd name="connsiteY75" fmla="*/ 235457 h 608556"/>
                <a:gd name="connsiteX76" fmla="*/ 609473 w 609473"/>
                <a:gd name="connsiteY76" fmla="*/ 252208 h 608556"/>
                <a:gd name="connsiteX77" fmla="*/ 609473 w 609473"/>
                <a:gd name="connsiteY77" fmla="*/ 356348 h 608556"/>
                <a:gd name="connsiteX78" fmla="*/ 585892 w 609473"/>
                <a:gd name="connsiteY78" fmla="*/ 380011 h 608556"/>
                <a:gd name="connsiteX79" fmla="*/ 508109 w 609473"/>
                <a:gd name="connsiteY79" fmla="*/ 380011 h 608556"/>
                <a:gd name="connsiteX80" fmla="*/ 502126 w 609473"/>
                <a:gd name="connsiteY80" fmla="*/ 394419 h 608556"/>
                <a:gd name="connsiteX81" fmla="*/ 557149 w 609473"/>
                <a:gd name="connsiteY81" fmla="*/ 449242 h 608556"/>
                <a:gd name="connsiteX82" fmla="*/ 564071 w 609473"/>
                <a:gd name="connsiteY82" fmla="*/ 465993 h 608556"/>
                <a:gd name="connsiteX83" fmla="*/ 557149 w 609473"/>
                <a:gd name="connsiteY83" fmla="*/ 482628 h 608556"/>
                <a:gd name="connsiteX84" fmla="*/ 483355 w 609473"/>
                <a:gd name="connsiteY84" fmla="*/ 556310 h 608556"/>
                <a:gd name="connsiteX85" fmla="*/ 466696 w 609473"/>
                <a:gd name="connsiteY85" fmla="*/ 563222 h 608556"/>
                <a:gd name="connsiteX86" fmla="*/ 449919 w 609473"/>
                <a:gd name="connsiteY86" fmla="*/ 556310 h 608556"/>
                <a:gd name="connsiteX87" fmla="*/ 395014 w 609473"/>
                <a:gd name="connsiteY87" fmla="*/ 501371 h 608556"/>
                <a:gd name="connsiteX88" fmla="*/ 380583 w 609473"/>
                <a:gd name="connsiteY88" fmla="*/ 507345 h 608556"/>
                <a:gd name="connsiteX89" fmla="*/ 380583 w 609473"/>
                <a:gd name="connsiteY89" fmla="*/ 581262 h 608556"/>
                <a:gd name="connsiteX90" fmla="*/ 380583 w 609473"/>
                <a:gd name="connsiteY90" fmla="*/ 581613 h 608556"/>
                <a:gd name="connsiteX91" fmla="*/ 380818 w 609473"/>
                <a:gd name="connsiteY91" fmla="*/ 585010 h 608556"/>
                <a:gd name="connsiteX92" fmla="*/ 357237 w 609473"/>
                <a:gd name="connsiteY92" fmla="*/ 608556 h 608556"/>
                <a:gd name="connsiteX93" fmla="*/ 357002 w 609473"/>
                <a:gd name="connsiteY93" fmla="*/ 608556 h 608556"/>
                <a:gd name="connsiteX94" fmla="*/ 252588 w 609473"/>
                <a:gd name="connsiteY94" fmla="*/ 608556 h 608556"/>
                <a:gd name="connsiteX95" fmla="*/ 229007 w 609473"/>
                <a:gd name="connsiteY95" fmla="*/ 585010 h 608556"/>
                <a:gd name="connsiteX96" fmla="*/ 228890 w 609473"/>
                <a:gd name="connsiteY96" fmla="*/ 507345 h 608556"/>
                <a:gd name="connsiteX97" fmla="*/ 214577 w 609473"/>
                <a:gd name="connsiteY97" fmla="*/ 501371 h 608556"/>
                <a:gd name="connsiteX98" fmla="*/ 159554 w 609473"/>
                <a:gd name="connsiteY98" fmla="*/ 556310 h 608556"/>
                <a:gd name="connsiteX99" fmla="*/ 142895 w 609473"/>
                <a:gd name="connsiteY99" fmla="*/ 562988 h 608556"/>
                <a:gd name="connsiteX100" fmla="*/ 126118 w 609473"/>
                <a:gd name="connsiteY100" fmla="*/ 556310 h 608556"/>
                <a:gd name="connsiteX101" fmla="*/ 52442 w 609473"/>
                <a:gd name="connsiteY101" fmla="*/ 482628 h 608556"/>
                <a:gd name="connsiteX102" fmla="*/ 52442 w 609473"/>
                <a:gd name="connsiteY102" fmla="*/ 449242 h 608556"/>
                <a:gd name="connsiteX103" fmla="*/ 107347 w 609473"/>
                <a:gd name="connsiteY103" fmla="*/ 394419 h 608556"/>
                <a:gd name="connsiteX104" fmla="*/ 101364 w 609473"/>
                <a:gd name="connsiteY104" fmla="*/ 380011 h 608556"/>
                <a:gd name="connsiteX105" fmla="*/ 23699 w 609473"/>
                <a:gd name="connsiteY105" fmla="*/ 380011 h 608556"/>
                <a:gd name="connsiteX106" fmla="*/ 6922 w 609473"/>
                <a:gd name="connsiteY106" fmla="*/ 373099 h 608556"/>
                <a:gd name="connsiteX107" fmla="*/ 0 w 609473"/>
                <a:gd name="connsiteY107" fmla="*/ 356465 h 608556"/>
                <a:gd name="connsiteX108" fmla="*/ 0 w 609473"/>
                <a:gd name="connsiteY108" fmla="*/ 252208 h 608556"/>
                <a:gd name="connsiteX109" fmla="*/ 23699 w 609473"/>
                <a:gd name="connsiteY109" fmla="*/ 228662 h 608556"/>
                <a:gd name="connsiteX110" fmla="*/ 101364 w 609473"/>
                <a:gd name="connsiteY110" fmla="*/ 228662 h 608556"/>
                <a:gd name="connsiteX111" fmla="*/ 107347 w 609473"/>
                <a:gd name="connsiteY111" fmla="*/ 214254 h 608556"/>
                <a:gd name="connsiteX112" fmla="*/ 52324 w 609473"/>
                <a:gd name="connsiteY112" fmla="*/ 159431 h 608556"/>
                <a:gd name="connsiteX113" fmla="*/ 45403 w 609473"/>
                <a:gd name="connsiteY113" fmla="*/ 142680 h 608556"/>
                <a:gd name="connsiteX114" fmla="*/ 52324 w 609473"/>
                <a:gd name="connsiteY114" fmla="*/ 126045 h 608556"/>
                <a:gd name="connsiteX115" fmla="*/ 126118 w 609473"/>
                <a:gd name="connsiteY115" fmla="*/ 52363 h 608556"/>
                <a:gd name="connsiteX116" fmla="*/ 142895 w 609473"/>
                <a:gd name="connsiteY116" fmla="*/ 45451 h 608556"/>
                <a:gd name="connsiteX117" fmla="*/ 159554 w 609473"/>
                <a:gd name="connsiteY117" fmla="*/ 52363 h 608556"/>
                <a:gd name="connsiteX118" fmla="*/ 214577 w 609473"/>
                <a:gd name="connsiteY118" fmla="*/ 107186 h 608556"/>
                <a:gd name="connsiteX119" fmla="*/ 229007 w 609473"/>
                <a:gd name="connsiteY119" fmla="*/ 101211 h 608556"/>
                <a:gd name="connsiteX120" fmla="*/ 229007 w 609473"/>
                <a:gd name="connsiteY120" fmla="*/ 23663 h 608556"/>
                <a:gd name="connsiteX121" fmla="*/ 252588 w 609473"/>
                <a:gd name="connsiteY121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609473" h="608556">
                  <a:moveTo>
                    <a:pt x="304831" y="254892"/>
                  </a:moveTo>
                  <a:cubicBezTo>
                    <a:pt x="277491" y="254892"/>
                    <a:pt x="255314" y="277037"/>
                    <a:pt x="255314" y="304337"/>
                  </a:cubicBezTo>
                  <a:cubicBezTo>
                    <a:pt x="255314" y="331519"/>
                    <a:pt x="277491" y="353664"/>
                    <a:pt x="304831" y="353664"/>
                  </a:cubicBezTo>
                  <a:cubicBezTo>
                    <a:pt x="332053" y="353664"/>
                    <a:pt x="354230" y="331519"/>
                    <a:pt x="354230" y="304337"/>
                  </a:cubicBezTo>
                  <a:cubicBezTo>
                    <a:pt x="354230" y="277037"/>
                    <a:pt x="332053" y="254892"/>
                    <a:pt x="304831" y="254892"/>
                  </a:cubicBezTo>
                  <a:close/>
                  <a:moveTo>
                    <a:pt x="304831" y="207674"/>
                  </a:moveTo>
                  <a:cubicBezTo>
                    <a:pt x="358102" y="207674"/>
                    <a:pt x="401517" y="251026"/>
                    <a:pt x="401517" y="304337"/>
                  </a:cubicBezTo>
                  <a:cubicBezTo>
                    <a:pt x="401517" y="357530"/>
                    <a:pt x="358102" y="400882"/>
                    <a:pt x="304831" y="400882"/>
                  </a:cubicBezTo>
                  <a:cubicBezTo>
                    <a:pt x="251442" y="400882"/>
                    <a:pt x="208027" y="357530"/>
                    <a:pt x="208027" y="304337"/>
                  </a:cubicBezTo>
                  <a:cubicBezTo>
                    <a:pt x="208027" y="251026"/>
                    <a:pt x="251442" y="207674"/>
                    <a:pt x="304831" y="207674"/>
                  </a:cubicBezTo>
                  <a:close/>
                  <a:moveTo>
                    <a:pt x="276287" y="47208"/>
                  </a:moveTo>
                  <a:lnTo>
                    <a:pt x="276287" y="117026"/>
                  </a:lnTo>
                  <a:cubicBezTo>
                    <a:pt x="276287" y="126631"/>
                    <a:pt x="270538" y="135183"/>
                    <a:pt x="261622" y="138814"/>
                  </a:cubicBezTo>
                  <a:lnTo>
                    <a:pt x="218096" y="156854"/>
                  </a:lnTo>
                  <a:cubicBezTo>
                    <a:pt x="215163" y="158025"/>
                    <a:pt x="212113" y="158611"/>
                    <a:pt x="209063" y="158611"/>
                  </a:cubicBezTo>
                  <a:cubicBezTo>
                    <a:pt x="202728" y="158611"/>
                    <a:pt x="196744" y="156151"/>
                    <a:pt x="192286" y="151700"/>
                  </a:cubicBezTo>
                  <a:lnTo>
                    <a:pt x="142895" y="102383"/>
                  </a:lnTo>
                  <a:lnTo>
                    <a:pt x="102537" y="142680"/>
                  </a:lnTo>
                  <a:lnTo>
                    <a:pt x="151928" y="191997"/>
                  </a:lnTo>
                  <a:cubicBezTo>
                    <a:pt x="158733" y="198791"/>
                    <a:pt x="160727" y="208865"/>
                    <a:pt x="157090" y="217768"/>
                  </a:cubicBezTo>
                  <a:lnTo>
                    <a:pt x="139023" y="261228"/>
                  </a:lnTo>
                  <a:cubicBezTo>
                    <a:pt x="135386" y="270131"/>
                    <a:pt x="126822" y="275871"/>
                    <a:pt x="117202" y="275871"/>
                  </a:cubicBezTo>
                  <a:lnTo>
                    <a:pt x="47280" y="275871"/>
                  </a:lnTo>
                  <a:lnTo>
                    <a:pt x="47280" y="332802"/>
                  </a:lnTo>
                  <a:lnTo>
                    <a:pt x="117202" y="332802"/>
                  </a:lnTo>
                  <a:cubicBezTo>
                    <a:pt x="126822" y="332802"/>
                    <a:pt x="135386" y="338542"/>
                    <a:pt x="139023" y="347328"/>
                  </a:cubicBezTo>
                  <a:lnTo>
                    <a:pt x="157090" y="390905"/>
                  </a:lnTo>
                  <a:cubicBezTo>
                    <a:pt x="160727" y="399691"/>
                    <a:pt x="158733" y="409765"/>
                    <a:pt x="151928" y="416559"/>
                  </a:cubicBezTo>
                  <a:lnTo>
                    <a:pt x="102537" y="465993"/>
                  </a:lnTo>
                  <a:lnTo>
                    <a:pt x="142895" y="506290"/>
                  </a:lnTo>
                  <a:lnTo>
                    <a:pt x="192286" y="456856"/>
                  </a:lnTo>
                  <a:cubicBezTo>
                    <a:pt x="196744" y="452405"/>
                    <a:pt x="202728" y="449945"/>
                    <a:pt x="208946" y="449945"/>
                  </a:cubicBezTo>
                  <a:cubicBezTo>
                    <a:pt x="212113" y="449945"/>
                    <a:pt x="215163" y="450531"/>
                    <a:pt x="218096" y="451702"/>
                  </a:cubicBezTo>
                  <a:lnTo>
                    <a:pt x="261622" y="469742"/>
                  </a:lnTo>
                  <a:cubicBezTo>
                    <a:pt x="270538" y="473491"/>
                    <a:pt x="276287" y="482042"/>
                    <a:pt x="276287" y="491531"/>
                  </a:cubicBezTo>
                  <a:lnTo>
                    <a:pt x="276287" y="561348"/>
                  </a:lnTo>
                  <a:lnTo>
                    <a:pt x="333304" y="561348"/>
                  </a:lnTo>
                  <a:lnTo>
                    <a:pt x="333304" y="491648"/>
                  </a:lnTo>
                  <a:cubicBezTo>
                    <a:pt x="333304" y="482042"/>
                    <a:pt x="339052" y="473491"/>
                    <a:pt x="347851" y="469742"/>
                  </a:cubicBezTo>
                  <a:lnTo>
                    <a:pt x="391494" y="451702"/>
                  </a:lnTo>
                  <a:cubicBezTo>
                    <a:pt x="394310" y="450531"/>
                    <a:pt x="397360" y="449945"/>
                    <a:pt x="400528" y="449945"/>
                  </a:cubicBezTo>
                  <a:cubicBezTo>
                    <a:pt x="406863" y="449945"/>
                    <a:pt x="412729" y="452405"/>
                    <a:pt x="417187" y="456856"/>
                  </a:cubicBezTo>
                  <a:lnTo>
                    <a:pt x="466696" y="506173"/>
                  </a:lnTo>
                  <a:lnTo>
                    <a:pt x="507054" y="465993"/>
                  </a:lnTo>
                  <a:lnTo>
                    <a:pt x="457545" y="416676"/>
                  </a:lnTo>
                  <a:cubicBezTo>
                    <a:pt x="450740" y="409882"/>
                    <a:pt x="448746" y="399691"/>
                    <a:pt x="452383" y="390905"/>
                  </a:cubicBezTo>
                  <a:lnTo>
                    <a:pt x="470450" y="347328"/>
                  </a:lnTo>
                  <a:cubicBezTo>
                    <a:pt x="474204" y="338542"/>
                    <a:pt x="482768" y="332802"/>
                    <a:pt x="492271" y="332802"/>
                  </a:cubicBezTo>
                  <a:lnTo>
                    <a:pt x="562194" y="332802"/>
                  </a:lnTo>
                  <a:lnTo>
                    <a:pt x="562194" y="275871"/>
                  </a:lnTo>
                  <a:lnTo>
                    <a:pt x="492271" y="275871"/>
                  </a:lnTo>
                  <a:cubicBezTo>
                    <a:pt x="482768" y="275871"/>
                    <a:pt x="474204" y="270131"/>
                    <a:pt x="470450" y="261228"/>
                  </a:cubicBezTo>
                  <a:lnTo>
                    <a:pt x="452383" y="217768"/>
                  </a:lnTo>
                  <a:cubicBezTo>
                    <a:pt x="448746" y="208865"/>
                    <a:pt x="450740" y="198791"/>
                    <a:pt x="457545" y="191997"/>
                  </a:cubicBezTo>
                  <a:lnTo>
                    <a:pt x="507054" y="142680"/>
                  </a:lnTo>
                  <a:lnTo>
                    <a:pt x="466696" y="102383"/>
                  </a:lnTo>
                  <a:lnTo>
                    <a:pt x="417187" y="151700"/>
                  </a:lnTo>
                  <a:cubicBezTo>
                    <a:pt x="412729" y="156268"/>
                    <a:pt x="406863" y="158728"/>
                    <a:pt x="400528" y="158728"/>
                  </a:cubicBezTo>
                  <a:cubicBezTo>
                    <a:pt x="397360" y="158728"/>
                    <a:pt x="394310" y="158025"/>
                    <a:pt x="391494" y="156854"/>
                  </a:cubicBezTo>
                  <a:lnTo>
                    <a:pt x="347851" y="138814"/>
                  </a:lnTo>
                  <a:cubicBezTo>
                    <a:pt x="339052" y="135183"/>
                    <a:pt x="333304" y="126631"/>
                    <a:pt x="333304" y="117026"/>
                  </a:cubicBezTo>
                  <a:lnTo>
                    <a:pt x="333304" y="47208"/>
                  </a:lnTo>
                  <a:close/>
                  <a:moveTo>
                    <a:pt x="252588" y="0"/>
                  </a:moveTo>
                  <a:lnTo>
                    <a:pt x="356885" y="0"/>
                  </a:lnTo>
                  <a:cubicBezTo>
                    <a:pt x="369907" y="0"/>
                    <a:pt x="380583" y="10543"/>
                    <a:pt x="380583" y="23663"/>
                  </a:cubicBezTo>
                  <a:lnTo>
                    <a:pt x="380583" y="101328"/>
                  </a:lnTo>
                  <a:lnTo>
                    <a:pt x="394896" y="107186"/>
                  </a:lnTo>
                  <a:lnTo>
                    <a:pt x="449919" y="52246"/>
                  </a:lnTo>
                  <a:cubicBezTo>
                    <a:pt x="454143" y="48146"/>
                    <a:pt x="460243" y="45686"/>
                    <a:pt x="466696" y="45686"/>
                  </a:cubicBezTo>
                  <a:cubicBezTo>
                    <a:pt x="473031" y="45686"/>
                    <a:pt x="479132" y="48146"/>
                    <a:pt x="483355" y="52246"/>
                  </a:cubicBezTo>
                  <a:lnTo>
                    <a:pt x="557149" y="125928"/>
                  </a:lnTo>
                  <a:cubicBezTo>
                    <a:pt x="566417" y="135183"/>
                    <a:pt x="566417" y="150177"/>
                    <a:pt x="557149" y="159314"/>
                  </a:cubicBezTo>
                  <a:lnTo>
                    <a:pt x="502126" y="214254"/>
                  </a:lnTo>
                  <a:lnTo>
                    <a:pt x="508109" y="228662"/>
                  </a:lnTo>
                  <a:lnTo>
                    <a:pt x="585892" y="228545"/>
                  </a:lnTo>
                  <a:cubicBezTo>
                    <a:pt x="592110" y="228545"/>
                    <a:pt x="598211" y="231122"/>
                    <a:pt x="602551" y="235457"/>
                  </a:cubicBezTo>
                  <a:cubicBezTo>
                    <a:pt x="607127" y="240025"/>
                    <a:pt x="609473" y="245882"/>
                    <a:pt x="609473" y="252208"/>
                  </a:cubicBezTo>
                  <a:lnTo>
                    <a:pt x="609473" y="356348"/>
                  </a:lnTo>
                  <a:cubicBezTo>
                    <a:pt x="609473" y="369468"/>
                    <a:pt x="598914" y="380011"/>
                    <a:pt x="585892" y="380011"/>
                  </a:cubicBezTo>
                  <a:lnTo>
                    <a:pt x="508109" y="380011"/>
                  </a:lnTo>
                  <a:lnTo>
                    <a:pt x="502126" y="394419"/>
                  </a:lnTo>
                  <a:lnTo>
                    <a:pt x="557149" y="449242"/>
                  </a:lnTo>
                  <a:cubicBezTo>
                    <a:pt x="561607" y="453693"/>
                    <a:pt x="564071" y="459668"/>
                    <a:pt x="564071" y="465993"/>
                  </a:cubicBezTo>
                  <a:cubicBezTo>
                    <a:pt x="564071" y="472202"/>
                    <a:pt x="561607" y="478176"/>
                    <a:pt x="557149" y="482628"/>
                  </a:cubicBezTo>
                  <a:lnTo>
                    <a:pt x="483355" y="556310"/>
                  </a:lnTo>
                  <a:cubicBezTo>
                    <a:pt x="478897" y="560762"/>
                    <a:pt x="472914" y="563222"/>
                    <a:pt x="466696" y="563222"/>
                  </a:cubicBezTo>
                  <a:cubicBezTo>
                    <a:pt x="460360" y="563222"/>
                    <a:pt x="454377" y="560762"/>
                    <a:pt x="449919" y="556310"/>
                  </a:cubicBezTo>
                  <a:lnTo>
                    <a:pt x="395014" y="501371"/>
                  </a:lnTo>
                  <a:lnTo>
                    <a:pt x="380583" y="507345"/>
                  </a:lnTo>
                  <a:lnTo>
                    <a:pt x="380583" y="581262"/>
                  </a:lnTo>
                  <a:lnTo>
                    <a:pt x="380583" y="581613"/>
                  </a:lnTo>
                  <a:cubicBezTo>
                    <a:pt x="380818" y="582785"/>
                    <a:pt x="380818" y="583839"/>
                    <a:pt x="380818" y="585010"/>
                  </a:cubicBezTo>
                  <a:cubicBezTo>
                    <a:pt x="380818" y="598013"/>
                    <a:pt x="370259" y="608556"/>
                    <a:pt x="357237" y="608556"/>
                  </a:cubicBezTo>
                  <a:lnTo>
                    <a:pt x="357002" y="608556"/>
                  </a:lnTo>
                  <a:lnTo>
                    <a:pt x="252588" y="608556"/>
                  </a:lnTo>
                  <a:cubicBezTo>
                    <a:pt x="239566" y="608556"/>
                    <a:pt x="229007" y="598013"/>
                    <a:pt x="229007" y="585010"/>
                  </a:cubicBezTo>
                  <a:lnTo>
                    <a:pt x="228890" y="507345"/>
                  </a:lnTo>
                  <a:lnTo>
                    <a:pt x="214577" y="501371"/>
                  </a:lnTo>
                  <a:lnTo>
                    <a:pt x="159554" y="556310"/>
                  </a:lnTo>
                  <a:cubicBezTo>
                    <a:pt x="155448" y="560528"/>
                    <a:pt x="149347" y="562988"/>
                    <a:pt x="142895" y="562988"/>
                  </a:cubicBezTo>
                  <a:cubicBezTo>
                    <a:pt x="136442" y="562988"/>
                    <a:pt x="130342" y="560528"/>
                    <a:pt x="126118" y="556310"/>
                  </a:cubicBezTo>
                  <a:lnTo>
                    <a:pt x="52442" y="482628"/>
                  </a:lnTo>
                  <a:cubicBezTo>
                    <a:pt x="43174" y="473491"/>
                    <a:pt x="43174" y="458496"/>
                    <a:pt x="52442" y="449242"/>
                  </a:cubicBezTo>
                  <a:lnTo>
                    <a:pt x="107347" y="394419"/>
                  </a:lnTo>
                  <a:lnTo>
                    <a:pt x="101364" y="380011"/>
                  </a:lnTo>
                  <a:lnTo>
                    <a:pt x="23699" y="380011"/>
                  </a:lnTo>
                  <a:cubicBezTo>
                    <a:pt x="17481" y="380011"/>
                    <a:pt x="11380" y="377551"/>
                    <a:pt x="6922" y="373099"/>
                  </a:cubicBezTo>
                  <a:cubicBezTo>
                    <a:pt x="2464" y="368648"/>
                    <a:pt x="0" y="362674"/>
                    <a:pt x="0" y="356465"/>
                  </a:cubicBezTo>
                  <a:lnTo>
                    <a:pt x="0" y="252208"/>
                  </a:lnTo>
                  <a:cubicBezTo>
                    <a:pt x="0" y="239205"/>
                    <a:pt x="10559" y="228662"/>
                    <a:pt x="23699" y="228662"/>
                  </a:cubicBezTo>
                  <a:lnTo>
                    <a:pt x="101364" y="228662"/>
                  </a:lnTo>
                  <a:lnTo>
                    <a:pt x="107347" y="214254"/>
                  </a:lnTo>
                  <a:lnTo>
                    <a:pt x="52324" y="159431"/>
                  </a:lnTo>
                  <a:cubicBezTo>
                    <a:pt x="47984" y="154980"/>
                    <a:pt x="45403" y="148888"/>
                    <a:pt x="45403" y="142680"/>
                  </a:cubicBezTo>
                  <a:cubicBezTo>
                    <a:pt x="45403" y="136471"/>
                    <a:pt x="47984" y="130380"/>
                    <a:pt x="52324" y="126045"/>
                  </a:cubicBezTo>
                  <a:lnTo>
                    <a:pt x="126118" y="52363"/>
                  </a:lnTo>
                  <a:cubicBezTo>
                    <a:pt x="130576" y="47911"/>
                    <a:pt x="136560" y="45451"/>
                    <a:pt x="142895" y="45451"/>
                  </a:cubicBezTo>
                  <a:cubicBezTo>
                    <a:pt x="149230" y="45451"/>
                    <a:pt x="155096" y="47911"/>
                    <a:pt x="159554" y="52363"/>
                  </a:cubicBezTo>
                  <a:lnTo>
                    <a:pt x="214577" y="107186"/>
                  </a:lnTo>
                  <a:lnTo>
                    <a:pt x="229007" y="101211"/>
                  </a:lnTo>
                  <a:lnTo>
                    <a:pt x="229007" y="23663"/>
                  </a:lnTo>
                  <a:cubicBezTo>
                    <a:pt x="229007" y="10543"/>
                    <a:pt x="239566" y="0"/>
                    <a:pt x="2525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255377" y="296603"/>
            <a:ext cx="3600000" cy="548498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cs typeface="+mn-ea"/>
                <a:sym typeface="+mn-lt"/>
              </a:rPr>
              <a:t>R&amp;D </a:t>
            </a:r>
            <a:r>
              <a:rPr lang="en-US" altLang="zh-CN" sz="2400" b="1" dirty="0" smtClean="0">
                <a:cs typeface="+mn-ea"/>
                <a:sym typeface="+mn-lt"/>
              </a:rPr>
              <a:t>Programs</a:t>
            </a:r>
            <a:endParaRPr lang="en-US" altLang="zh-CN" sz="2400" b="1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299395" y="2116943"/>
            <a:ext cx="6477446" cy="2346036"/>
            <a:chOff x="1299395" y="2116943"/>
            <a:chExt cx="6477446" cy="2346036"/>
          </a:xfrm>
        </p:grpSpPr>
        <p:grpSp>
          <p:nvGrpSpPr>
            <p:cNvPr id="9" name="组合 8"/>
            <p:cNvGrpSpPr/>
            <p:nvPr/>
          </p:nvGrpSpPr>
          <p:grpSpPr>
            <a:xfrm>
              <a:off x="5430805" y="2116943"/>
              <a:ext cx="2346036" cy="2346036"/>
              <a:chOff x="5385085" y="2066265"/>
              <a:chExt cx="2346036" cy="2346036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5385085" y="2066265"/>
                <a:ext cx="2346036" cy="2346036"/>
              </a:xfrm>
              <a:prstGeom prst="ellipse">
                <a:avLst/>
              </a:prstGeom>
              <a:solidFill>
                <a:srgbClr val="EA5B56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841005" y="3052807"/>
                <a:ext cx="14334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b="1" i="0" dirty="0" smtClean="0">
                    <a:solidFill>
                      <a:schemeClr val="bg1"/>
                    </a:solidFill>
                    <a:effectLst/>
                    <a:cs typeface="+mn-ea"/>
                    <a:sym typeface="+mn-lt"/>
                  </a:rPr>
                  <a:t>FUTURE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299395" y="2116943"/>
              <a:ext cx="2346036" cy="2346036"/>
              <a:chOff x="1253675" y="2066265"/>
              <a:chExt cx="2346036" cy="234603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253675" y="2066265"/>
                <a:ext cx="2346036" cy="234603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EA5B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1897565" y="3021305"/>
                <a:ext cx="1068705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i="0" dirty="0" smtClean="0">
                    <a:solidFill>
                      <a:schemeClr val="bg1">
                        <a:lumMod val="65000"/>
                      </a:schemeClr>
                    </a:solidFill>
                    <a:effectLst/>
                    <a:cs typeface="+mn-ea"/>
                    <a:sym typeface="+mn-lt"/>
                  </a:rPr>
                  <a:t>PAST</a:t>
                </a:r>
                <a:endParaRPr lang="zh-CN" altLang="en-US" sz="2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365100" y="2116943"/>
              <a:ext cx="2346036" cy="2346036"/>
              <a:chOff x="3319380" y="2066265"/>
              <a:chExt cx="2346036" cy="2346036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3319380" y="2066265"/>
                <a:ext cx="2346036" cy="234603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EA5B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681211" y="3052172"/>
                <a:ext cx="1622425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b="0" i="0" dirty="0" smtClean="0">
                    <a:solidFill>
                      <a:schemeClr val="bg1">
                        <a:lumMod val="65000"/>
                      </a:schemeClr>
                    </a:solidFill>
                    <a:effectLst/>
                    <a:cs typeface="+mn-ea"/>
                    <a:sym typeface="+mn-lt"/>
                  </a:rPr>
                  <a:t>PRESENT</a:t>
                </a:r>
                <a:endParaRPr lang="zh-CN" altLang="en-US" sz="2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9991"/>
            <a:ext cx="9144000" cy="5461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0"/>
            <a:ext cx="9144000" cy="319991"/>
          </a:xfrm>
          <a:prstGeom prst="rect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" name="组 23"/>
          <p:cNvGrpSpPr/>
          <p:nvPr/>
        </p:nvGrpSpPr>
        <p:grpSpPr>
          <a:xfrm>
            <a:off x="0" y="5384800"/>
            <a:ext cx="9144000" cy="1473200"/>
            <a:chOff x="0" y="5295900"/>
            <a:chExt cx="9144000" cy="15621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1779"/>
              <a:ext cx="9144000" cy="1316220"/>
            </a:xfrm>
            <a:prstGeom prst="rect">
              <a:avLst/>
            </a:prstGeom>
            <a:noFill/>
          </p:spPr>
        </p:pic>
        <p:sp>
          <p:nvSpPr>
            <p:cNvPr id="23" name="矩形 22"/>
            <p:cNvSpPr/>
            <p:nvPr/>
          </p:nvSpPr>
          <p:spPr>
            <a:xfrm>
              <a:off x="0" y="5295900"/>
              <a:ext cx="9144000" cy="15621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6977" y="1212434"/>
            <a:ext cx="81423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b="1" dirty="0" smtClean="0">
                <a:solidFill>
                  <a:srgbClr val="FF0000"/>
                </a:solidFill>
                <a:latin typeface="Century Gothic" pitchFamily="34" charset="0"/>
                <a:cs typeface="+mn-ea"/>
                <a:sym typeface="+mn-lt"/>
              </a:rPr>
              <a:t>1</a:t>
            </a:r>
            <a:r>
              <a:rPr lang="en-US" altLang="zh-CN" sz="2000" b="1" dirty="0" smtClean="0">
                <a:solidFill>
                  <a:srgbClr val="FF0000"/>
                </a:solidFill>
                <a:cs typeface="+mn-ea"/>
                <a:sym typeface="+mn-lt"/>
              </a:rPr>
              <a:t> Mission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: 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CNIC aims to </a:t>
            </a:r>
            <a:r>
              <a:rPr lang="en-US" altLang="zh-CN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be </a:t>
            </a:r>
            <a:r>
              <a:rPr lang="en-US" altLang="zh-CN" sz="1600" dirty="0" smtClean="0">
                <a:cs typeface="+mn-ea"/>
                <a:sym typeface="+mn-lt"/>
              </a:rPr>
              <a:t>the </a:t>
            </a:r>
            <a:r>
              <a:rPr lang="zh-CN" altLang="en-US" sz="1600" dirty="0" smtClean="0">
                <a:cs typeface="+mn-ea"/>
                <a:sym typeface="+mn-lt"/>
              </a:rPr>
              <a:t> </a:t>
            </a:r>
            <a:r>
              <a:rPr lang="zh-CN" altLang="en-US" sz="1600" b="1" dirty="0" smtClean="0">
                <a:cs typeface="+mn-ea"/>
                <a:sym typeface="+mn-lt"/>
              </a:rPr>
              <a:t>first-</a:t>
            </a:r>
            <a:r>
              <a:rPr lang="en-US" altLang="zh-CN" sz="1600" b="1" dirty="0" smtClean="0">
                <a:cs typeface="+mn-ea"/>
                <a:sym typeface="+mn-lt"/>
              </a:rPr>
              <a:t>rate</a:t>
            </a:r>
            <a:r>
              <a:rPr lang="zh-CN" altLang="en-US" sz="1600" b="1" dirty="0" smtClean="0">
                <a:cs typeface="+mn-ea"/>
                <a:sym typeface="+mn-lt"/>
              </a:rPr>
              <a:t> information center for cyberinfrastructure construction, system integration, operation management and service performance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through concrete actions to fully harness the strength of IT to support scientific innovations and management activities, promote the R&amp;D of information technology and application demonstrations, integrate e-science and e-management resources, enhance research paradigm shift and the spread of scientific ideas, and cultivate leading imformatization professionals across disciplinary boundaries.</a:t>
            </a:r>
          </a:p>
          <a:p>
            <a:pPr algn="just">
              <a:lnSpc>
                <a:spcPct val="150000"/>
              </a:lnSpc>
            </a:pP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45917" y="355170"/>
            <a:ext cx="5835140" cy="547200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cs typeface="+mn-ea"/>
                <a:sym typeface="+mn-lt"/>
              </a:rPr>
              <a:t>  </a:t>
            </a:r>
            <a:r>
              <a:rPr lang="en-US" altLang="zh-CN" sz="2400" b="1" dirty="0" smtClean="0">
                <a:cs typeface="+mn-ea"/>
                <a:sym typeface="+mn-lt"/>
              </a:rPr>
              <a:t>135 Planning of CNIC (2016-2020)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45916" y="355170"/>
            <a:ext cx="5791597" cy="547200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cs typeface="+mn-ea"/>
                <a:sym typeface="+mn-lt"/>
              </a:rPr>
              <a:t>  </a:t>
            </a:r>
            <a:r>
              <a:rPr lang="en-US" altLang="zh-CN" sz="2400" b="1" dirty="0" smtClean="0">
                <a:cs typeface="+mn-ea"/>
                <a:sym typeface="+mn-lt"/>
              </a:rPr>
              <a:t>135 Planning of CNIC (</a:t>
            </a:r>
            <a:r>
              <a:rPr lang="en-US" altLang="zh-CN" sz="2400" b="1" dirty="0">
                <a:cs typeface="+mn-ea"/>
                <a:sym typeface="+mn-lt"/>
              </a:rPr>
              <a:t>2016-2020</a:t>
            </a:r>
            <a:r>
              <a:rPr lang="en-US" altLang="zh-CN" sz="2400" b="1" dirty="0" smtClean="0">
                <a:cs typeface="+mn-ea"/>
                <a:sym typeface="+mn-lt"/>
              </a:rPr>
              <a:t>)</a:t>
            </a:r>
          </a:p>
        </p:txBody>
      </p:sp>
      <p:sp>
        <p:nvSpPr>
          <p:cNvPr id="5" name="矩形 4"/>
          <p:cNvSpPr/>
          <p:nvPr/>
        </p:nvSpPr>
        <p:spPr>
          <a:xfrm>
            <a:off x="445916" y="1155123"/>
            <a:ext cx="856170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entury Gothic" pitchFamily="34" charset="0"/>
                <a:cs typeface="+mn-ea"/>
                <a:sym typeface="+mn-lt"/>
              </a:rPr>
              <a:t>3</a:t>
            </a:r>
            <a:r>
              <a:rPr lang="en-US" altLang="zh-CN" sz="2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charset="-122"/>
              </a:rPr>
              <a:t>Breakthroughs</a:t>
            </a:r>
          </a:p>
          <a:p>
            <a:pPr lvl="0" defTabSz="45720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Breakthrough 1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： </a:t>
            </a:r>
            <a:r>
              <a:rPr lang="en-US" altLang="zh-CN" sz="1600" dirty="0" smtClean="0">
                <a:ea typeface="微软雅黑" panose="020B0503020204020204" charset="-122"/>
              </a:rPr>
              <a:t>build </a:t>
            </a:r>
            <a:r>
              <a:rPr lang="en-US" altLang="zh-CN" sz="1600" b="1" dirty="0" smtClean="0">
                <a:ea typeface="微软雅黑" panose="020B0503020204020204" charset="-122"/>
              </a:rPr>
              <a:t>China Science and Technology Cloud</a:t>
            </a:r>
            <a:r>
              <a:rPr lang="en-US" altLang="zh-CN" sz="1600" dirty="0" smtClean="0">
                <a:ea typeface="微软雅黑" panose="020B0503020204020204" charset="-122"/>
              </a:rPr>
              <a:t>, making great progress in infrastructure integration and service capacity</a:t>
            </a:r>
          </a:p>
          <a:p>
            <a:pPr marL="285750" lvl="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 smtClean="0">
                <a:ea typeface="微软雅黑" panose="020B0503020204020204" charset="-122"/>
              </a:rPr>
              <a:t>Integrated infrastructure, </a:t>
            </a:r>
            <a:r>
              <a:rPr lang="en-US" altLang="zh-CN" sz="1600" dirty="0" smtClean="0"/>
              <a:t>resource scheduling and sharing</a:t>
            </a:r>
          </a:p>
          <a:p>
            <a:pPr marL="285750" lvl="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 smtClean="0">
                <a:ea typeface="微软雅黑" panose="020B0503020204020204" charset="-122"/>
              </a:rPr>
              <a:t>High performance computing supporting</a:t>
            </a:r>
          </a:p>
          <a:p>
            <a:pPr marL="285750" lvl="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 smtClean="0">
                <a:ea typeface="微软雅黑" panose="020B0503020204020204" charset="-122"/>
              </a:rPr>
              <a:t>PB scale </a:t>
            </a:r>
            <a:r>
              <a:rPr lang="en-US" altLang="zh-CN" sz="1600" dirty="0" smtClean="0"/>
              <a:t>data-intensive processing</a:t>
            </a:r>
          </a:p>
          <a:p>
            <a:pPr marL="285750" lvl="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/>
              <a:t>Rich information </a:t>
            </a:r>
            <a:r>
              <a:rPr lang="en-US" altLang="zh-CN" sz="1600" dirty="0" smtClean="0"/>
              <a:t>and </a:t>
            </a:r>
            <a:r>
              <a:rPr lang="en-US" altLang="zh-CN" sz="1600" dirty="0"/>
              <a:t>software resource pool</a:t>
            </a:r>
            <a:endParaRPr lang="en-US" altLang="zh-CN" sz="1600" dirty="0" smtClean="0">
              <a:ea typeface="微软雅黑" panose="020B0503020204020204" charset="-122"/>
            </a:endParaRPr>
          </a:p>
          <a:p>
            <a:pPr lvl="0" algn="l" defTabSz="45720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Breakthrough 2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：</a:t>
            </a:r>
            <a:r>
              <a:rPr lang="en-US" altLang="zh-CN" sz="1600" dirty="0" smtClean="0">
                <a:ea typeface="微软雅黑" panose="020B0503020204020204" charset="-122"/>
              </a:rPr>
              <a:t>support </a:t>
            </a:r>
            <a:r>
              <a:rPr lang="en-US" altLang="zh-CN" sz="1600" b="1" dirty="0">
                <a:ea typeface="微软雅黑" panose="020B0503020204020204" charset="-122"/>
              </a:rPr>
              <a:t>S</a:t>
            </a:r>
            <a:r>
              <a:rPr lang="en-US" altLang="zh-CN" sz="1600" b="1" dirty="0" smtClean="0">
                <a:ea typeface="微软雅黑" panose="020B0503020204020204" charset="-122"/>
              </a:rPr>
              <a:t>mart CAS</a:t>
            </a:r>
            <a:r>
              <a:rPr lang="en-US" altLang="zh-CN" sz="1600" dirty="0" smtClean="0">
                <a:ea typeface="微软雅黑" panose="020B0503020204020204" charset="-122"/>
              </a:rPr>
              <a:t>, making great progress in next-generation Academia Resource Planning System, science communication and continued education</a:t>
            </a:r>
          </a:p>
          <a:p>
            <a:pPr marL="28575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>
                <a:ea typeface="微软雅黑" panose="020B0503020204020204" charset="-122"/>
              </a:rPr>
              <a:t>E-management for </a:t>
            </a:r>
            <a:r>
              <a:rPr lang="en-US" altLang="zh-CN" sz="1600" dirty="0" smtClean="0">
                <a:ea typeface="微软雅黑" panose="020B0503020204020204" charset="-122"/>
              </a:rPr>
              <a:t>CAS, science </a:t>
            </a:r>
            <a:r>
              <a:rPr lang="en-US" altLang="zh-CN" sz="1600" dirty="0">
                <a:ea typeface="微软雅黑" panose="020B0503020204020204" charset="-122"/>
              </a:rPr>
              <a:t>outreach, </a:t>
            </a:r>
            <a:endParaRPr lang="en-US" altLang="zh-CN" sz="1600" dirty="0" smtClean="0">
              <a:ea typeface="微软雅黑" panose="020B0503020204020204" charset="-122"/>
            </a:endParaRPr>
          </a:p>
          <a:p>
            <a:pPr marL="28575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 smtClean="0">
                <a:ea typeface="微软雅黑" panose="020B0503020204020204" charset="-122"/>
              </a:rPr>
              <a:t>Data sharing between different information systems</a:t>
            </a:r>
            <a:endParaRPr lang="en-US" altLang="zh-CN" sz="1600" dirty="0">
              <a:ea typeface="微软雅黑" panose="020B0503020204020204" charset="-122"/>
            </a:endParaRPr>
          </a:p>
          <a:p>
            <a:pPr lvl="0" algn="l" defTabSz="45720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Breakthrough 3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：</a:t>
            </a:r>
            <a:r>
              <a:rPr lang="en-US" altLang="zh-CN" sz="1600" dirty="0" smtClean="0">
                <a:ea typeface="微软雅黑" panose="020B0503020204020204" charset="-122"/>
              </a:rPr>
              <a:t>support data-intensive research, making great progress in </a:t>
            </a:r>
            <a:r>
              <a:rPr lang="en-US" altLang="zh-CN" sz="1600" b="1" dirty="0" smtClean="0">
                <a:ea typeface="微软雅黑" panose="020B0503020204020204" charset="-122"/>
              </a:rPr>
              <a:t>scientific big data</a:t>
            </a:r>
            <a:r>
              <a:rPr lang="en-US" altLang="zh-CN" sz="1600" dirty="0" smtClean="0">
                <a:ea typeface="微软雅黑" panose="020B0503020204020204" charset="-122"/>
              </a:rPr>
              <a:t> technology and data service capacity</a:t>
            </a:r>
          </a:p>
          <a:p>
            <a:pPr marL="28575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>
                <a:ea typeface="微软雅黑" panose="020B0503020204020204" charset="-122"/>
              </a:rPr>
              <a:t>Extensible platform for big data research </a:t>
            </a:r>
          </a:p>
          <a:p>
            <a:pPr marL="28575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>
                <a:ea typeface="微软雅黑" panose="020B0503020204020204" charset="-122"/>
              </a:rPr>
              <a:t>Big data management, processing tools</a:t>
            </a:r>
          </a:p>
          <a:p>
            <a:pPr marL="285750" indent="-285750" defTabSz="457200">
              <a:buFont typeface="Arial" pitchFamily="34" charset="0"/>
              <a:buChar char="•"/>
              <a:defRPr/>
            </a:pPr>
            <a:r>
              <a:rPr lang="en-US" altLang="zh-CN" sz="1600" dirty="0">
                <a:ea typeface="微软雅黑" panose="020B0503020204020204" charset="-122"/>
              </a:rPr>
              <a:t>Big data Mechanisms and standards.</a:t>
            </a:r>
          </a:p>
        </p:txBody>
      </p:sp>
    </p:spTree>
    <p:extLst>
      <p:ext uri="{BB962C8B-B14F-4D97-AF65-F5344CB8AC3E}">
        <p14:creationId xmlns:p14="http://schemas.microsoft.com/office/powerpoint/2010/main" val="35406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45917" y="355170"/>
            <a:ext cx="5878683" cy="547200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cs typeface="+mn-ea"/>
                <a:sym typeface="+mn-lt"/>
              </a:rPr>
              <a:t>  </a:t>
            </a:r>
            <a:r>
              <a:rPr lang="en-US" altLang="zh-CN" sz="2400" b="1" dirty="0" smtClean="0">
                <a:cs typeface="+mn-ea"/>
                <a:sym typeface="+mn-lt"/>
              </a:rPr>
              <a:t>135 Planning of CNIC (</a:t>
            </a:r>
            <a:r>
              <a:rPr lang="en-US" altLang="zh-CN" sz="2400" b="1" dirty="0">
                <a:cs typeface="+mn-ea"/>
                <a:sym typeface="+mn-lt"/>
              </a:rPr>
              <a:t>2016-2020</a:t>
            </a:r>
            <a:r>
              <a:rPr lang="en-US" altLang="zh-CN" sz="2400" b="1" dirty="0" smtClean="0">
                <a:cs typeface="+mn-ea"/>
                <a:sym typeface="+mn-lt"/>
              </a:rPr>
              <a:t>)</a:t>
            </a:r>
            <a:endParaRPr lang="en-US" altLang="zh-CN" sz="2400" b="1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0546" y="1318410"/>
            <a:ext cx="856170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entury Gothic" pitchFamily="34" charset="0"/>
                <a:cs typeface="+mn-ea"/>
                <a:sym typeface="+mn-lt"/>
              </a:rPr>
              <a:t>5</a:t>
            </a:r>
            <a:r>
              <a:rPr lang="en-US" altLang="zh-CN" sz="2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charset="-122"/>
              </a:rPr>
              <a:t>Priorities</a:t>
            </a:r>
            <a:endParaRPr lang="en-US" altLang="zh-CN" sz="2000" b="1" dirty="0">
              <a:solidFill>
                <a:srgbClr val="FF0000"/>
              </a:solidFill>
              <a:ea typeface="微软雅黑" panose="020B0503020204020204" charset="-122"/>
            </a:endParaRPr>
          </a:p>
          <a:p>
            <a:pPr lvl="0" algn="l" defTabSz="457200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Priority 1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：</a:t>
            </a:r>
            <a:r>
              <a:rPr lang="en-US" altLang="zh-CN" sz="1600" dirty="0" smtClean="0">
                <a:ea typeface="微软雅黑" panose="020B0503020204020204" charset="-122"/>
              </a:rPr>
              <a:t>future network research and testbed</a:t>
            </a:r>
          </a:p>
          <a:p>
            <a:pPr lvl="0" algn="l" defTabSz="457200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Priority 2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：</a:t>
            </a:r>
            <a:r>
              <a:rPr lang="en-US" altLang="zh-CN" sz="1600" dirty="0" smtClean="0">
                <a:ea typeface="微软雅黑" panose="020B0503020204020204" charset="-122"/>
              </a:rPr>
              <a:t>cybersecurity for mobile network and cloud environment</a:t>
            </a:r>
          </a:p>
          <a:p>
            <a:pPr lvl="0" algn="l" defTabSz="457200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Priority 3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：</a:t>
            </a:r>
            <a:r>
              <a:rPr lang="en-US" altLang="zh-CN" sz="1600" dirty="0" smtClean="0">
                <a:ea typeface="微软雅黑" panose="020B0503020204020204" charset="-122"/>
              </a:rPr>
              <a:t>self-developed high performance computing platform software</a:t>
            </a:r>
          </a:p>
          <a:p>
            <a:pPr lvl="0" algn="l" defTabSz="457200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Priority 4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：</a:t>
            </a:r>
            <a:r>
              <a:rPr lang="en-US" altLang="zh-CN" sz="1600" dirty="0" smtClean="0">
                <a:ea typeface="微软雅黑" panose="020B0503020204020204" charset="-122"/>
              </a:rPr>
              <a:t>self-developed data platform software</a:t>
            </a:r>
          </a:p>
          <a:p>
            <a:pPr lvl="0" algn="l" defTabSz="457200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Priority 5</a:t>
            </a:r>
            <a:r>
              <a:rPr lang="zh-CN" altLang="en-US" sz="1600" b="1" dirty="0" smtClean="0">
                <a:solidFill>
                  <a:srgbClr val="FF0000"/>
                </a:solidFill>
                <a:ea typeface="微软雅黑" panose="020B0503020204020204" charset="-122"/>
              </a:rPr>
              <a:t>：</a:t>
            </a:r>
            <a:r>
              <a:rPr lang="en-US" altLang="zh-CN" sz="1600" dirty="0" smtClean="0">
                <a:ea typeface="微软雅黑" panose="020B0503020204020204" charset="-122"/>
              </a:rPr>
              <a:t>application of cyber physical system (name service) technologies  </a:t>
            </a:r>
            <a:endParaRPr lang="zh-CN" altLang="en-US" sz="1600" dirty="0"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7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 13"/>
          <p:cNvGrpSpPr/>
          <p:nvPr/>
        </p:nvGrpSpPr>
        <p:grpSpPr>
          <a:xfrm>
            <a:off x="0" y="5384800"/>
            <a:ext cx="9144000" cy="1473200"/>
            <a:chOff x="0" y="5295900"/>
            <a:chExt cx="9144000" cy="15621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541779"/>
              <a:ext cx="9144000" cy="1316220"/>
            </a:xfrm>
            <a:prstGeom prst="rect">
              <a:avLst/>
            </a:prstGeom>
            <a:noFill/>
          </p:spPr>
        </p:pic>
        <p:sp>
          <p:nvSpPr>
            <p:cNvPr id="18" name="矩形 17"/>
            <p:cNvSpPr/>
            <p:nvPr/>
          </p:nvSpPr>
          <p:spPr>
            <a:xfrm>
              <a:off x="0" y="5295900"/>
              <a:ext cx="9144000" cy="156210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标题 1"/>
          <p:cNvSpPr txBox="1"/>
          <p:nvPr/>
        </p:nvSpPr>
        <p:spPr>
          <a:xfrm>
            <a:off x="0" y="-1130686"/>
            <a:ext cx="91085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719140" y="3573147"/>
            <a:ext cx="559317" cy="559318"/>
          </a:xfrm>
          <a:prstGeom prst="ellipse">
            <a:avLst/>
          </a:prstGeom>
          <a:solidFill>
            <a:srgbClr val="EA5B5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sp>
        <p:nvSpPr>
          <p:cNvPr id="7" name="椭圆 6"/>
          <p:cNvSpPr/>
          <p:nvPr/>
        </p:nvSpPr>
        <p:spPr>
          <a:xfrm>
            <a:off x="6312084" y="1805405"/>
            <a:ext cx="682050" cy="682050"/>
          </a:xfrm>
          <a:prstGeom prst="ellipse">
            <a:avLst/>
          </a:prstGeom>
          <a:solidFill>
            <a:srgbClr val="EA5B56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sp>
        <p:nvSpPr>
          <p:cNvPr id="8" name="椭圆 7"/>
          <p:cNvSpPr/>
          <p:nvPr/>
        </p:nvSpPr>
        <p:spPr>
          <a:xfrm>
            <a:off x="834109" y="4256641"/>
            <a:ext cx="559318" cy="559318"/>
          </a:xfrm>
          <a:prstGeom prst="ellipse">
            <a:avLst/>
          </a:prstGeom>
          <a:solidFill>
            <a:srgbClr val="EA5B56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sp>
        <p:nvSpPr>
          <p:cNvPr id="9" name="椭圆 8"/>
          <p:cNvSpPr/>
          <p:nvPr/>
        </p:nvSpPr>
        <p:spPr>
          <a:xfrm>
            <a:off x="2472255" y="5110462"/>
            <a:ext cx="257742" cy="257742"/>
          </a:xfrm>
          <a:prstGeom prst="ellipse">
            <a:avLst/>
          </a:prstGeom>
          <a:solidFill>
            <a:srgbClr val="EA5B5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grpSp>
        <p:nvGrpSpPr>
          <p:cNvPr id="20" name="组 19"/>
          <p:cNvGrpSpPr/>
          <p:nvPr/>
        </p:nvGrpSpPr>
        <p:grpSpPr>
          <a:xfrm>
            <a:off x="2330769" y="859809"/>
            <a:ext cx="5148204" cy="4723275"/>
            <a:chOff x="5949110" y="5255962"/>
            <a:chExt cx="3672095" cy="3519904"/>
          </a:xfrm>
        </p:grpSpPr>
        <p:sp>
          <p:nvSpPr>
            <p:cNvPr id="4" name="椭圆 3"/>
            <p:cNvSpPr/>
            <p:nvPr/>
          </p:nvSpPr>
          <p:spPr>
            <a:xfrm>
              <a:off x="5949110" y="5307397"/>
              <a:ext cx="3578860" cy="3443605"/>
            </a:xfrm>
            <a:prstGeom prst="ellipse">
              <a:avLst/>
            </a:prstGeom>
            <a:solidFill>
              <a:srgbClr val="EA5B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+mj-lt"/>
                  <a:ea typeface="汉仪丫丫体简" panose="02010604000101010101" pitchFamily="2" charset="-122"/>
                  <a:cs typeface="Verdana" panose="020B0604030504040204" pitchFamily="34" charset="0"/>
                </a:rPr>
                <a:t>Looking forward to future collaboration</a:t>
              </a:r>
            </a:p>
          </p:txBody>
        </p:sp>
        <p:sp>
          <p:nvSpPr>
            <p:cNvPr id="3" name="椭圆 2"/>
            <p:cNvSpPr/>
            <p:nvPr/>
          </p:nvSpPr>
          <p:spPr>
            <a:xfrm>
              <a:off x="6102853" y="5255962"/>
              <a:ext cx="3518352" cy="3519904"/>
            </a:xfrm>
            <a:prstGeom prst="ellipse">
              <a:avLst/>
            </a:prstGeom>
            <a:noFill/>
            <a:ln>
              <a:solidFill>
                <a:srgbClr val="EA5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5"/>
            </a:p>
          </p:txBody>
        </p:sp>
        <p:sp>
          <p:nvSpPr>
            <p:cNvPr id="11" name="矩形 10"/>
            <p:cNvSpPr/>
            <p:nvPr/>
          </p:nvSpPr>
          <p:spPr>
            <a:xfrm>
              <a:off x="6321431" y="6025247"/>
              <a:ext cx="2884605" cy="922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 flipH="1">
            <a:off x="4693769" y="1302270"/>
            <a:ext cx="700248" cy="700248"/>
          </a:xfrm>
          <a:prstGeom prst="ellipse">
            <a:avLst/>
          </a:prstGeom>
          <a:solidFill>
            <a:srgbClr val="EA5B5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  <p:sp>
        <p:nvSpPr>
          <p:cNvPr id="17" name="椭圆 16"/>
          <p:cNvSpPr/>
          <p:nvPr/>
        </p:nvSpPr>
        <p:spPr>
          <a:xfrm flipH="1">
            <a:off x="1820406" y="3112408"/>
            <a:ext cx="285401" cy="285401"/>
          </a:xfrm>
          <a:prstGeom prst="ellipse">
            <a:avLst/>
          </a:prstGeom>
          <a:solidFill>
            <a:srgbClr val="EA5B5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5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299395" y="2116943"/>
            <a:ext cx="6477446" cy="2346036"/>
            <a:chOff x="1299395" y="2116943"/>
            <a:chExt cx="6477446" cy="2346036"/>
          </a:xfrm>
        </p:grpSpPr>
        <p:grpSp>
          <p:nvGrpSpPr>
            <p:cNvPr id="9" name="组合 8"/>
            <p:cNvGrpSpPr/>
            <p:nvPr/>
          </p:nvGrpSpPr>
          <p:grpSpPr>
            <a:xfrm>
              <a:off x="5430805" y="2116943"/>
              <a:ext cx="2346036" cy="2346036"/>
              <a:chOff x="5385085" y="2066265"/>
              <a:chExt cx="2346036" cy="2346036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5385085" y="2066265"/>
                <a:ext cx="2346036" cy="234603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EA5B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841005" y="3052807"/>
                <a:ext cx="14334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i="0" dirty="0" smtClean="0">
                    <a:solidFill>
                      <a:schemeClr val="bg2">
                        <a:lumMod val="75000"/>
                      </a:schemeClr>
                    </a:solidFill>
                    <a:effectLst/>
                    <a:cs typeface="+mn-ea"/>
                    <a:sym typeface="+mn-lt"/>
                  </a:rPr>
                  <a:t>FUTURE</a:t>
                </a:r>
                <a:endParaRPr lang="zh-CN" altLang="en-US" sz="2400" dirty="0">
                  <a:solidFill>
                    <a:schemeClr val="bg2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299395" y="2116943"/>
              <a:ext cx="2346036" cy="2346036"/>
              <a:chOff x="1253675" y="2066265"/>
              <a:chExt cx="2346036" cy="234603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253675" y="2066265"/>
                <a:ext cx="2346036" cy="2346036"/>
              </a:xfrm>
              <a:prstGeom prst="ellipse">
                <a:avLst/>
              </a:prstGeom>
              <a:solidFill>
                <a:srgbClr val="EA5B56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1897565" y="3021305"/>
                <a:ext cx="1068705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i="0" dirty="0" smtClean="0">
                    <a:solidFill>
                      <a:schemeClr val="bg1"/>
                    </a:solidFill>
                    <a:effectLst/>
                    <a:cs typeface="+mn-ea"/>
                    <a:sym typeface="+mn-lt"/>
                  </a:rPr>
                  <a:t>PAST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365100" y="2116943"/>
              <a:ext cx="2346036" cy="2346036"/>
              <a:chOff x="3319380" y="2066265"/>
              <a:chExt cx="2346036" cy="2346036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3319380" y="2066265"/>
                <a:ext cx="2346036" cy="234603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EA5B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681211" y="3052172"/>
                <a:ext cx="1622425" cy="460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b="0" i="0" dirty="0" smtClean="0">
                    <a:solidFill>
                      <a:schemeClr val="bg1">
                        <a:lumMod val="65000"/>
                      </a:schemeClr>
                    </a:solidFill>
                    <a:effectLst/>
                    <a:cs typeface="+mn-ea"/>
                    <a:sym typeface="+mn-lt"/>
                  </a:rPr>
                  <a:t>PRESENT</a:t>
                </a:r>
                <a:endParaRPr lang="zh-CN" altLang="en-US" sz="2400" dirty="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9991"/>
            <a:ext cx="9144000" cy="5461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0"/>
            <a:ext cx="9144000" cy="319991"/>
          </a:xfrm>
          <a:prstGeom prst="rect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" name="组 23"/>
          <p:cNvGrpSpPr/>
          <p:nvPr/>
        </p:nvGrpSpPr>
        <p:grpSpPr>
          <a:xfrm>
            <a:off x="0" y="5384800"/>
            <a:ext cx="9144000" cy="1473200"/>
            <a:chOff x="0" y="5295900"/>
            <a:chExt cx="9144000" cy="15621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1779"/>
              <a:ext cx="9144000" cy="1316220"/>
            </a:xfrm>
            <a:prstGeom prst="rect">
              <a:avLst/>
            </a:prstGeom>
            <a:noFill/>
          </p:spPr>
        </p:pic>
        <p:sp>
          <p:nvSpPr>
            <p:cNvPr id="23" name="矩形 22"/>
            <p:cNvSpPr/>
            <p:nvPr/>
          </p:nvSpPr>
          <p:spPr>
            <a:xfrm>
              <a:off x="0" y="5295900"/>
              <a:ext cx="9144000" cy="15621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944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880167" y="1561496"/>
            <a:ext cx="1421187" cy="9361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/>
          <p:cNvSpPr/>
          <p:nvPr/>
        </p:nvSpPr>
        <p:spPr>
          <a:xfrm>
            <a:off x="4100195" y="3397885"/>
            <a:ext cx="1042035" cy="1670184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marL="0" marR="0" lvl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0" kern="0" dirty="0">
                <a:cs typeface="+mn-ea"/>
                <a:sym typeface="+mn-ea"/>
              </a:rPr>
              <a:t>State Science and Technology Commission approved the founding of CNIC. </a:t>
            </a:r>
          </a:p>
          <a:p>
            <a:pPr marL="0" marR="0" lvl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0" cap="none" spc="0" normalizeH="0" baseline="0" dirty="0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2094865" y="3397885"/>
            <a:ext cx="954405" cy="1698460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000" b="1" kern="0" dirty="0">
                <a:cs typeface="+mn-ea"/>
                <a:sym typeface="+mn-ea"/>
              </a:rPr>
              <a:t>NCFC achieved full-functional connection to the Internet.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1015365" y="3397885"/>
            <a:ext cx="1026795" cy="1668698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zh-CN" sz="1000" kern="0" dirty="0">
                <a:cs typeface="+mn-ea"/>
                <a:sym typeface="+mn-ea"/>
              </a:rPr>
              <a:t>State Planning Commission</a:t>
            </a:r>
            <a:endParaRPr lang="en-US" altLang="zh-CN" sz="1000" kern="0" dirty="0">
              <a:cs typeface="+mn-ea"/>
            </a:endParaRPr>
          </a:p>
          <a:p>
            <a:pPr algn="l">
              <a:lnSpc>
                <a:spcPct val="120000"/>
              </a:lnSpc>
              <a:defRPr/>
            </a:pPr>
            <a:r>
              <a:rPr lang="en-US" altLang="zh-CN" sz="1000" kern="0" dirty="0">
                <a:cs typeface="+mn-ea"/>
                <a:sym typeface="+mn-ea"/>
              </a:rPr>
              <a:t>approved initiation of Scientific Database Project.</a:t>
            </a:r>
            <a:endParaRPr lang="en-US" altLang="zh-CN" sz="1000" kern="0" dirty="0">
              <a:cs typeface="+mn-ea"/>
              <a:sym typeface="+mn-lt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5204008" y="3397812"/>
            <a:ext cx="891992" cy="1637103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1000" b="1" i="0" u="none" strike="noStrike" kern="0" cap="none" spc="0" normalizeH="0" baseline="0" dirty="0">
                <a:cs typeface="+mn-ea"/>
                <a:sym typeface="+mn-lt"/>
              </a:rPr>
              <a:t>CAS Internet based on NCFC was officially named as CSTNET</a:t>
            </a:r>
            <a:r>
              <a:rPr kumimoji="0" lang="en-US" altLang="zh-CN" sz="1000" i="0" u="none" strike="noStrike" kern="0" cap="none" spc="0" normalizeH="0" baseline="0" dirty="0">
                <a:cs typeface="+mn-ea"/>
                <a:sym typeface="+mn-lt"/>
              </a:rPr>
              <a:t>.</a:t>
            </a:r>
          </a:p>
        </p:txBody>
      </p:sp>
      <p:sp>
        <p:nvSpPr>
          <p:cNvPr id="52" name="圆角矩形 51"/>
          <p:cNvSpPr/>
          <p:nvPr/>
        </p:nvSpPr>
        <p:spPr>
          <a:xfrm>
            <a:off x="8141575" y="3397811"/>
            <a:ext cx="936000" cy="1637103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1000" kern="0" dirty="0">
                <a:cs typeface="+mn-ea"/>
                <a:sym typeface="+mn-lt"/>
              </a:rPr>
              <a:t>CNIC becomes responsible for </a:t>
            </a:r>
            <a:r>
              <a:rPr lang="en-US" altLang="zh-CN" sz="1000" kern="0" dirty="0" err="1">
                <a:cs typeface="+mn-ea"/>
                <a:sym typeface="+mn-lt"/>
              </a:rPr>
              <a:t>Sicence</a:t>
            </a:r>
            <a:r>
              <a:rPr lang="en-US" altLang="zh-CN" sz="1000" kern="0" dirty="0">
                <a:cs typeface="+mn-ea"/>
                <a:sym typeface="+mn-lt"/>
              </a:rPr>
              <a:t> </a:t>
            </a:r>
            <a:r>
              <a:rPr lang="en-US" altLang="zh-CN" sz="900" kern="0" dirty="0">
                <a:cs typeface="+mn-ea"/>
                <a:sym typeface="+mn-lt"/>
              </a:rPr>
              <a:t>Popularizing</a:t>
            </a:r>
          </a:p>
        </p:txBody>
      </p:sp>
      <p:sp>
        <p:nvSpPr>
          <p:cNvPr id="54" name="圆角矩形 53"/>
          <p:cNvSpPr/>
          <p:nvPr/>
        </p:nvSpPr>
        <p:spPr>
          <a:xfrm>
            <a:off x="3124835" y="3397885"/>
            <a:ext cx="913130" cy="1657600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000" kern="0" dirty="0">
                <a:cs typeface="+mn-ea"/>
                <a:sym typeface="+mn-ea"/>
              </a:rPr>
              <a:t>.CN Domain Name Server began to provide registration service.</a:t>
            </a:r>
            <a:endParaRPr lang="en-US" altLang="zh-CN" sz="1000" kern="0" dirty="0">
              <a:cs typeface="+mn-ea"/>
              <a:sym typeface="+mn-lt"/>
            </a:endParaRPr>
          </a:p>
        </p:txBody>
      </p:sp>
      <p:cxnSp>
        <p:nvCxnSpPr>
          <p:cNvPr id="13" name="直接连接符 12"/>
          <p:cNvCxnSpPr>
            <a:stCxn id="46" idx="2"/>
          </p:cNvCxnSpPr>
          <p:nvPr/>
        </p:nvCxnSpPr>
        <p:spPr>
          <a:xfrm>
            <a:off x="1529080" y="5066665"/>
            <a:ext cx="5080" cy="387350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圆角矩形 92"/>
          <p:cNvSpPr/>
          <p:nvPr/>
        </p:nvSpPr>
        <p:spPr>
          <a:xfrm>
            <a:off x="7157085" y="3397885"/>
            <a:ext cx="895350" cy="1655864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000" kern="0" dirty="0">
                <a:cs typeface="+mn-ea"/>
                <a:sym typeface="+mn-lt"/>
              </a:rPr>
              <a:t>CNIC was authorized to operate and manage CNNIC.</a:t>
            </a:r>
          </a:p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en-US" altLang="zh-CN" sz="1000" kern="0" dirty="0">
              <a:cs typeface="+mn-ea"/>
              <a:sym typeface="+mn-lt"/>
            </a:endParaRPr>
          </a:p>
          <a:p>
            <a: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en-US" altLang="zh-CN" sz="1000" kern="0" dirty="0"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431800" y="5452525"/>
            <a:ext cx="8712200" cy="417338"/>
          </a:xfrm>
          <a:prstGeom prst="rect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5" name="Picture 5" descr="D:\STD\相关图片\复件 第一台CN域名服务器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50301" y="1561496"/>
            <a:ext cx="14043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图片 68" descr="D:\work@sccas.cn\二十周年所庆\超算中心历代机器照片\01 第一代  SGI Power Challenge XL（64亿次，1996年安装）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26908" y="1574479"/>
            <a:ext cx="14043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63"/>
          <p:cNvSpPr txBox="1"/>
          <p:nvPr/>
        </p:nvSpPr>
        <p:spPr>
          <a:xfrm>
            <a:off x="507350" y="2519313"/>
            <a:ext cx="1554428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FF0000"/>
                </a:solidFill>
                <a:cs typeface="+mn-ea"/>
                <a:sym typeface="+mn-lt"/>
              </a:rPr>
              <a:t>F</a:t>
            </a: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irst </a:t>
            </a:r>
            <a:r>
              <a:rPr lang="en-US" altLang="zh-CN" sz="1200" b="1" dirty="0">
                <a:solidFill>
                  <a:srgbClr val="FF0000"/>
                </a:solidFill>
                <a:cs typeface="+mn-ea"/>
                <a:sym typeface="+mn-lt"/>
              </a:rPr>
              <a:t>router developed in China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16353" y="2538421"/>
            <a:ext cx="1872208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China's first .cn domain name server</a:t>
            </a:r>
            <a:endParaRPr lang="zh-CN" altLang="en-US" sz="12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206758" y="2452924"/>
            <a:ext cx="20649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First  supercomputer of CNIC: </a:t>
            </a:r>
            <a:r>
              <a:rPr lang="en-US" altLang="zh-CN" sz="1200" b="1" dirty="0">
                <a:solidFill>
                  <a:srgbClr val="FF0000"/>
                </a:solidFill>
                <a:cs typeface="+mn-ea"/>
                <a:sym typeface="+mn-lt"/>
              </a:rPr>
              <a:t>SGI Power Challenge </a:t>
            </a: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XL</a:t>
            </a:r>
            <a:r>
              <a:rPr lang="zh-CN" altLang="en-US" sz="1200" b="1" dirty="0" smtClean="0">
                <a:solidFill>
                  <a:srgbClr val="FF0000"/>
                </a:solidFill>
                <a:cs typeface="+mn-ea"/>
                <a:sym typeface="+mn-lt"/>
              </a:rPr>
              <a:t>（</a:t>
            </a: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6GFLOPs</a:t>
            </a:r>
            <a:r>
              <a:rPr lang="zh-CN" altLang="en-US" sz="1200" b="1" dirty="0" smtClean="0">
                <a:solidFill>
                  <a:srgbClr val="FF0000"/>
                </a:solidFill>
                <a:cs typeface="+mn-ea"/>
                <a:sym typeface="+mn-lt"/>
              </a:rPr>
              <a:t>）</a:t>
            </a:r>
            <a:endParaRPr lang="en-US" altLang="zh-CN" sz="1200" b="1" dirty="0" smtClean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73080" y="2471112"/>
            <a:ext cx="189563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FF0000"/>
                </a:solidFill>
                <a:cs typeface="+mn-ea"/>
                <a:sym typeface="+mn-lt"/>
              </a:rPr>
              <a:t>F</a:t>
            </a: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irst </a:t>
            </a:r>
            <a:r>
              <a:rPr lang="en-US" altLang="zh-CN" sz="1200" b="1" dirty="0">
                <a:solidFill>
                  <a:srgbClr val="FF0000"/>
                </a:solidFill>
                <a:cs typeface="+mn-ea"/>
                <a:sym typeface="+mn-lt"/>
              </a:rPr>
              <a:t>version </a:t>
            </a: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of </a:t>
            </a:r>
            <a:r>
              <a:rPr lang="en-US" altLang="zh-CN" sz="1200" b="1" dirty="0" err="1">
                <a:solidFill>
                  <a:srgbClr val="FF0000"/>
                </a:solidFill>
                <a:cs typeface="+mn-ea"/>
                <a:sym typeface="+mn-lt"/>
              </a:rPr>
              <a:t>Sicence</a:t>
            </a:r>
            <a:r>
              <a:rPr lang="en-US" altLang="zh-CN" sz="12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Popularizing Website</a:t>
            </a:r>
            <a:endParaRPr lang="en-US" altLang="zh-CN" sz="12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741380" y="2580798"/>
            <a:ext cx="1656184" cy="29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>
                <a:solidFill>
                  <a:srgbClr val="FF0000"/>
                </a:solidFill>
                <a:cs typeface="+mn-ea"/>
                <a:sym typeface="+mn-lt"/>
              </a:rPr>
              <a:t>N</a:t>
            </a:r>
            <a:r>
              <a:rPr lang="en-US" altLang="zh-CN" sz="1200" b="1" dirty="0" smtClean="0">
                <a:solidFill>
                  <a:srgbClr val="FF0000"/>
                </a:solidFill>
                <a:cs typeface="+mn-ea"/>
                <a:sym typeface="+mn-lt"/>
              </a:rPr>
              <a:t>aming </a:t>
            </a:r>
            <a:r>
              <a:rPr lang="en-US" altLang="zh-CN" sz="1200" b="1" dirty="0">
                <a:solidFill>
                  <a:srgbClr val="FF0000"/>
                </a:solidFill>
                <a:cs typeface="+mn-ea"/>
                <a:sym typeface="+mn-lt"/>
              </a:rPr>
              <a:t>of CSTNET</a:t>
            </a:r>
            <a:endParaRPr lang="en-US" altLang="zh-CN" sz="1200" b="1" dirty="0" smtClean="0">
              <a:solidFill>
                <a:srgbClr val="FF0000"/>
              </a:solidFill>
              <a:cs typeface="+mn-ea"/>
              <a:sym typeface="+mn-lt"/>
            </a:endParaRPr>
          </a:p>
        </p:txBody>
      </p:sp>
      <p:pic>
        <p:nvPicPr>
          <p:cNvPr id="79" name="Picture 2" descr="C:\Documents and Settings\haiyan\桌面\国产第一台路由器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3560" y="1561496"/>
            <a:ext cx="142118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圆角矩形 48"/>
          <p:cNvSpPr/>
          <p:nvPr/>
        </p:nvSpPr>
        <p:spPr>
          <a:xfrm>
            <a:off x="467713" y="791572"/>
            <a:ext cx="4320000" cy="413065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+mn-ea"/>
                <a:sym typeface="+mn-lt"/>
              </a:rPr>
              <a:t>History</a:t>
            </a:r>
            <a:r>
              <a:rPr lang="zh-CN" altLang="en-US" sz="2400" b="1" dirty="0">
                <a:latin typeface="+mn-ea"/>
                <a:sym typeface="+mn-lt"/>
              </a:rPr>
              <a:t> </a:t>
            </a:r>
            <a:r>
              <a:rPr lang="zh-CN" altLang="en-US" sz="2400" b="1" dirty="0" smtClean="0">
                <a:latin typeface="+mn-ea"/>
                <a:sym typeface="+mn-lt"/>
              </a:rPr>
              <a:t>  </a:t>
            </a:r>
            <a:r>
              <a:rPr lang="en-US" altLang="zh-CN" sz="2400" b="1" dirty="0" smtClean="0">
                <a:latin typeface="+mn-ea"/>
                <a:cs typeface="+mn-ea"/>
                <a:sym typeface="+mn-lt"/>
              </a:rPr>
              <a:t>1977-1999</a:t>
            </a:r>
            <a:endParaRPr lang="zh-CN" altLang="en-US" sz="2400" dirty="0">
              <a:latin typeface="+mn-ea"/>
              <a:cs typeface="+mn-ea"/>
              <a:sym typeface="+mn-lt"/>
            </a:endParaRPr>
          </a:p>
        </p:txBody>
      </p:sp>
      <p:sp>
        <p:nvSpPr>
          <p:cNvPr id="4" name="饼形 3"/>
          <p:cNvSpPr/>
          <p:nvPr/>
        </p:nvSpPr>
        <p:spPr>
          <a:xfrm rot="5400000">
            <a:off x="262121" y="5453674"/>
            <a:ext cx="415632" cy="415632"/>
          </a:xfrm>
          <a:prstGeom prst="pie">
            <a:avLst>
              <a:gd name="adj1" fmla="val 0"/>
              <a:gd name="adj2" fmla="val 10794440"/>
            </a:avLst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6176645" y="3397885"/>
            <a:ext cx="906780" cy="1668698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950" b="1" kern="0" dirty="0">
                <a:cs typeface="+mn-ea"/>
                <a:sym typeface="+mn-ea"/>
              </a:rPr>
              <a:t>CNIC started the earliest  scientific computing service in China.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en-US" altLang="zh-CN" sz="1000" i="0" u="none" strike="noStrike" kern="0" cap="none" spc="0" normalizeH="0" baseline="0" dirty="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58008" y="5489735"/>
            <a:ext cx="8073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1986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1994.4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1994.5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1995.3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1996.5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1996.8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1997.6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1999</a:t>
            </a:r>
            <a:endParaRPr lang="zh-CN" altLang="en-US" sz="1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1" name="Picture 3" descr="\\ARCHIVE2\Work\kepu\users\zhengshuangmei\所庆科普中心视频片素材\3\1999年科普博览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271658" y="1548514"/>
            <a:ext cx="1404312" cy="94908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grpSp>
        <p:nvGrpSpPr>
          <p:cNvPr id="9" name="组 8"/>
          <p:cNvGrpSpPr/>
          <p:nvPr/>
        </p:nvGrpSpPr>
        <p:grpSpPr>
          <a:xfrm>
            <a:off x="4179284" y="1698974"/>
            <a:ext cx="891483" cy="816658"/>
            <a:chOff x="4179284" y="1825102"/>
            <a:chExt cx="891483" cy="816658"/>
          </a:xfrm>
        </p:grpSpPr>
        <p:sp>
          <p:nvSpPr>
            <p:cNvPr id="8" name="直角三角形 7"/>
            <p:cNvSpPr/>
            <p:nvPr/>
          </p:nvSpPr>
          <p:spPr>
            <a:xfrm rot="6115151" flipV="1">
              <a:off x="4581461" y="2152454"/>
              <a:ext cx="721009" cy="257603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026" name="Picture 2" descr="D:\CNIC\所庆20年\历史文件\关于明确“中国科学技术网络”名称的通知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" t="16477" r="-1813" b="29095"/>
            <a:stretch>
              <a:fillRect/>
            </a:stretch>
          </p:blipFill>
          <p:spPr bwMode="auto">
            <a:xfrm>
              <a:off x="4179284" y="1825102"/>
              <a:ext cx="839101" cy="811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圆角矩形 39"/>
          <p:cNvSpPr/>
          <p:nvPr/>
        </p:nvSpPr>
        <p:spPr>
          <a:xfrm>
            <a:off x="33020" y="3391535"/>
            <a:ext cx="916940" cy="1657972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zh-CN" sz="1000" kern="0" dirty="0">
                <a:cs typeface="+mn-ea"/>
                <a:sym typeface="+mn-lt"/>
              </a:rPr>
              <a:t>CAS Computing Center founded.</a:t>
            </a:r>
            <a:endParaRPr lang="en-US" altLang="zh-CN" sz="900" kern="0" dirty="0"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defRPr/>
            </a:pPr>
            <a:endParaRPr lang="en-US" altLang="zh-CN" sz="1000" b="1" kern="0" dirty="0"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defRPr/>
            </a:pPr>
            <a:endParaRPr lang="en-US" altLang="zh-CN" sz="1000" b="1" kern="0" dirty="0"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defRPr/>
            </a:pPr>
            <a:endParaRPr lang="en-US" altLang="zh-CN" sz="1000" b="1" kern="0" dirty="0"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defRPr/>
            </a:pPr>
            <a:endParaRPr lang="en-US" altLang="zh-CN" sz="1000" b="1" kern="0" dirty="0">
              <a:cs typeface="+mn-ea"/>
              <a:sym typeface="+mn-lt"/>
            </a:endParaRPr>
          </a:p>
        </p:txBody>
      </p:sp>
      <p:cxnSp>
        <p:nvCxnSpPr>
          <p:cNvPr id="42" name="直接连接符 41"/>
          <p:cNvCxnSpPr>
            <a:endCxn id="12" idx="0"/>
          </p:cNvCxnSpPr>
          <p:nvPr/>
        </p:nvCxnSpPr>
        <p:spPr>
          <a:xfrm>
            <a:off x="643890" y="5034915"/>
            <a:ext cx="8255" cy="445770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32136" y="5480407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1977</a:t>
            </a:r>
            <a:endParaRPr lang="zh-CN" altLang="en-US" sz="1600" dirty="0"/>
          </a:p>
        </p:txBody>
      </p:sp>
      <p:cxnSp>
        <p:nvCxnSpPr>
          <p:cNvPr id="43" name="直接连接符 42"/>
          <p:cNvCxnSpPr>
            <a:stCxn id="44" idx="2"/>
          </p:cNvCxnSpPr>
          <p:nvPr/>
        </p:nvCxnSpPr>
        <p:spPr>
          <a:xfrm>
            <a:off x="2572385" y="5096510"/>
            <a:ext cx="3175" cy="379730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54" idx="2"/>
          </p:cNvCxnSpPr>
          <p:nvPr/>
        </p:nvCxnSpPr>
        <p:spPr>
          <a:xfrm flipH="1">
            <a:off x="3571240" y="5055235"/>
            <a:ext cx="10160" cy="421005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>
            <a:stCxn id="41" idx="2"/>
          </p:cNvCxnSpPr>
          <p:nvPr/>
        </p:nvCxnSpPr>
        <p:spPr>
          <a:xfrm flipH="1">
            <a:off x="4612640" y="5067935"/>
            <a:ext cx="8890" cy="431165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51" idx="2"/>
          </p:cNvCxnSpPr>
          <p:nvPr/>
        </p:nvCxnSpPr>
        <p:spPr>
          <a:xfrm>
            <a:off x="5650004" y="5034915"/>
            <a:ext cx="0" cy="452755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48" idx="2"/>
          </p:cNvCxnSpPr>
          <p:nvPr/>
        </p:nvCxnSpPr>
        <p:spPr>
          <a:xfrm>
            <a:off x="6630035" y="5066583"/>
            <a:ext cx="635" cy="421087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>
            <a:stCxn id="93" idx="2"/>
          </p:cNvCxnSpPr>
          <p:nvPr/>
        </p:nvCxnSpPr>
        <p:spPr>
          <a:xfrm flipH="1">
            <a:off x="7604125" y="5053965"/>
            <a:ext cx="635" cy="411480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52" idx="2"/>
          </p:cNvCxnSpPr>
          <p:nvPr/>
        </p:nvCxnSpPr>
        <p:spPr>
          <a:xfrm>
            <a:off x="8609575" y="5034914"/>
            <a:ext cx="0" cy="441326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/>
          <a:srcRect b="25036"/>
          <a:stretch>
            <a:fillRect/>
          </a:stretch>
        </p:blipFill>
        <p:spPr>
          <a:xfrm>
            <a:off x="601626" y="1513157"/>
            <a:ext cx="1418307" cy="9335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4" name="TextBox 63"/>
          <p:cNvSpPr txBox="1"/>
          <p:nvPr/>
        </p:nvSpPr>
        <p:spPr>
          <a:xfrm>
            <a:off x="2146173" y="2393472"/>
            <a:ext cx="152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Academia Resource Planning system was officially opened. </a:t>
            </a:r>
            <a:endParaRPr lang="zh-CN" altLang="en-US" sz="1400" b="1" dirty="0">
              <a:solidFill>
                <a:srgbClr val="FF000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800475" y="2576830"/>
            <a:ext cx="1500505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CAS website system was officially opened.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210568" y="2469569"/>
            <a:ext cx="2025890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China Internet of Things Name Service Platform was officially initiated. </a:t>
            </a:r>
            <a:endParaRPr lang="en-US" altLang="zh-CN" sz="1200" b="1" dirty="0" smtClean="0">
              <a:solidFill>
                <a:srgbClr val="FF000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5452525"/>
            <a:ext cx="8526975" cy="417338"/>
          </a:xfrm>
          <a:prstGeom prst="rect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三角形 59"/>
          <p:cNvSpPr/>
          <p:nvPr/>
        </p:nvSpPr>
        <p:spPr>
          <a:xfrm rot="5400000">
            <a:off x="8314020" y="5513833"/>
            <a:ext cx="557160" cy="294723"/>
          </a:xfrm>
          <a:prstGeom prst="triangle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17410" y="2598420"/>
            <a:ext cx="132651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8+2 strategy of CAS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3452" y="2481740"/>
            <a:ext cx="1747665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1" dirty="0" smtClean="0">
                <a:solidFill>
                  <a:srgbClr val="FF0000"/>
                </a:solidFill>
                <a:latin typeface="+mn-ea"/>
                <a:cs typeface="+mn-ea"/>
                <a:sym typeface="+mn-lt"/>
              </a:rPr>
              <a:t>Responsibilities in network and information security were identified.</a:t>
            </a:r>
            <a:endParaRPr lang="zh-CN" altLang="en-US" sz="1200" b="1" dirty="0">
              <a:solidFill>
                <a:srgbClr val="FF000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67711" y="791572"/>
            <a:ext cx="4320000" cy="413065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+mn-ea"/>
                <a:sym typeface="+mn-lt"/>
              </a:rPr>
              <a:t>History</a:t>
            </a:r>
            <a:r>
              <a:rPr lang="zh-CN" altLang="en-US" sz="2400" b="1" dirty="0">
                <a:latin typeface="+mn-ea"/>
                <a:sym typeface="+mn-lt"/>
              </a:rPr>
              <a:t> </a:t>
            </a:r>
            <a:r>
              <a:rPr lang="zh-CN" altLang="en-US" sz="2400" b="1" dirty="0" smtClean="0">
                <a:latin typeface="+mn-ea"/>
                <a:sym typeface="+mn-lt"/>
              </a:rPr>
              <a:t>  </a:t>
            </a:r>
            <a:r>
              <a:rPr lang="en-US" altLang="zh-CN" sz="2400" b="1" dirty="0" smtClean="0">
                <a:latin typeface="+mn-ea"/>
                <a:sym typeface="+mn-lt"/>
              </a:rPr>
              <a:t>2000-2016</a:t>
            </a:r>
            <a:endParaRPr lang="zh-CN" altLang="en-US" sz="2400" b="1" dirty="0">
              <a:latin typeface="+mn-ea"/>
              <a:sym typeface="+mn-lt"/>
            </a:endParaRPr>
          </a:p>
        </p:txBody>
      </p:sp>
      <p:pic>
        <p:nvPicPr>
          <p:cNvPr id="37" name="Picture 7" descr="0622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50301" y="1493090"/>
            <a:ext cx="140431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880166" y="1485993"/>
            <a:ext cx="1420297" cy="941014"/>
          </a:xfrm>
          <a:prstGeom prst="rect">
            <a:avLst/>
          </a:prstGeom>
        </p:spPr>
      </p:pic>
      <p:pic>
        <p:nvPicPr>
          <p:cNvPr id="41" name="Picture 4" descr="http://www.cnic.cas.cn/xwdt/ttxw/201309/W020130904395937338716.jpg"/>
          <p:cNvPicPr>
            <a:picLocks noChangeAspect="1" noChangeArrowheads="1"/>
          </p:cNvPicPr>
          <p:nvPr/>
        </p:nvPicPr>
        <p:blipFill rotWithShape="1">
          <a:blip r:embed="rId6" cstate="email"/>
          <a:srcRect l="3599" r="11141"/>
          <a:stretch>
            <a:fillRect/>
          </a:stretch>
        </p:blipFill>
        <p:spPr bwMode="auto">
          <a:xfrm>
            <a:off x="5532933" y="1489378"/>
            <a:ext cx="1398287" cy="92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Documents and Settings\haiyan\桌面\图片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55882" y="1493137"/>
            <a:ext cx="1405205" cy="93386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4" name="圆角矩形 43"/>
          <p:cNvSpPr/>
          <p:nvPr/>
        </p:nvSpPr>
        <p:spPr>
          <a:xfrm>
            <a:off x="209550" y="3546476"/>
            <a:ext cx="1382395" cy="1741435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noAutofit/>
          </a:bodyPr>
          <a:lstStyle/>
          <a:p>
            <a:pPr algn="l">
              <a:lnSpc>
                <a:spcPct val="110000"/>
              </a:lnSpc>
              <a:defRPr/>
            </a:pPr>
            <a:r>
              <a:rPr lang="en-US" altLang="zh-CN" sz="1200" b="1" kern="0" dirty="0">
                <a:cs typeface="+mn-ea"/>
                <a:sym typeface="+mn-lt"/>
              </a:rPr>
              <a:t>CNIC becomes responsible for </a:t>
            </a:r>
            <a:r>
              <a:rPr lang="en-US" altLang="zh-CN" sz="1200" b="1" kern="0" dirty="0" smtClean="0">
                <a:cs typeface="+mn-ea"/>
                <a:sym typeface="+mn-lt"/>
              </a:rPr>
              <a:t>network </a:t>
            </a:r>
            <a:r>
              <a:rPr lang="en-US" altLang="zh-CN" sz="1200" b="1" kern="0" dirty="0">
                <a:cs typeface="+mn-ea"/>
                <a:sym typeface="+mn-lt"/>
              </a:rPr>
              <a:t>and information security of CSTNET.</a:t>
            </a:r>
          </a:p>
          <a:p>
            <a:pPr algn="l">
              <a:lnSpc>
                <a:spcPct val="110000"/>
              </a:lnSpc>
              <a:defRPr/>
            </a:pPr>
            <a:endParaRPr lang="en-US" altLang="zh-CN" sz="1200" kern="0" dirty="0">
              <a:cs typeface="+mn-ea"/>
              <a:sym typeface="+mn-lt"/>
            </a:endParaRPr>
          </a:p>
        </p:txBody>
      </p:sp>
      <p:cxnSp>
        <p:nvCxnSpPr>
          <p:cNvPr id="45" name="直接连接符 12"/>
          <p:cNvCxnSpPr/>
          <p:nvPr/>
        </p:nvCxnSpPr>
        <p:spPr>
          <a:xfrm>
            <a:off x="981127" y="5296120"/>
            <a:ext cx="0" cy="161779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圆角矩形 45"/>
          <p:cNvSpPr/>
          <p:nvPr/>
        </p:nvSpPr>
        <p:spPr>
          <a:xfrm>
            <a:off x="1812925" y="3547110"/>
            <a:ext cx="1294130" cy="1765918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zh-CN" sz="1200" kern="0" dirty="0">
                <a:cs typeface="+mn-ea"/>
                <a:sym typeface="+mn-lt"/>
              </a:rPr>
              <a:t>CNIC becomes responsible for the operation and management of ARP. </a:t>
            </a:r>
          </a:p>
        </p:txBody>
      </p:sp>
      <p:cxnSp>
        <p:nvCxnSpPr>
          <p:cNvPr id="47" name="直接连接符 12"/>
          <p:cNvCxnSpPr>
            <a:stCxn id="46" idx="2"/>
          </p:cNvCxnSpPr>
          <p:nvPr/>
        </p:nvCxnSpPr>
        <p:spPr>
          <a:xfrm>
            <a:off x="2459990" y="5313028"/>
            <a:ext cx="2694" cy="134587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圆角矩形 47"/>
          <p:cNvSpPr/>
          <p:nvPr/>
        </p:nvSpPr>
        <p:spPr>
          <a:xfrm>
            <a:off x="3328669" y="3568678"/>
            <a:ext cx="900000" cy="1727438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US" altLang="zh-CN" sz="1200" kern="0" dirty="0">
                <a:cs typeface="+mn-ea"/>
                <a:sym typeface="+mn-lt"/>
              </a:rPr>
              <a:t>CAS website system was formally released. </a:t>
            </a:r>
          </a:p>
          <a:p>
            <a:pPr algn="l">
              <a:lnSpc>
                <a:spcPct val="120000"/>
              </a:lnSpc>
              <a:defRPr/>
            </a:pPr>
            <a:endParaRPr lang="en-US" altLang="zh-CN" sz="1200" kern="0" dirty="0">
              <a:cs typeface="+mn-ea"/>
              <a:sym typeface="+mn-lt"/>
            </a:endParaRPr>
          </a:p>
        </p:txBody>
      </p:sp>
      <p:cxnSp>
        <p:nvCxnSpPr>
          <p:cNvPr id="49" name="直接连接符 12"/>
          <p:cNvCxnSpPr>
            <a:stCxn id="48" idx="2"/>
          </p:cNvCxnSpPr>
          <p:nvPr/>
        </p:nvCxnSpPr>
        <p:spPr>
          <a:xfrm>
            <a:off x="3778669" y="5296116"/>
            <a:ext cx="2282" cy="151499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圆角矩形 49"/>
          <p:cNvSpPr/>
          <p:nvPr/>
        </p:nvSpPr>
        <p:spPr>
          <a:xfrm>
            <a:off x="4400550" y="3552816"/>
            <a:ext cx="1393190" cy="1726277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noAutofit/>
          </a:bodyPr>
          <a:lstStyle/>
          <a:p>
            <a:pPr marL="0" marR="0" lvl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altLang="zh-CN" sz="1200" b="1" kern="0" dirty="0">
                <a:cs typeface="+mn-ea"/>
                <a:sym typeface="+mn-ea"/>
              </a:rPr>
              <a:t>NDRC approved the initiation of China Internet of Things </a:t>
            </a:r>
            <a:r>
              <a:rPr lang="en-US" altLang="zh-CN" sz="1200" b="1" kern="0" dirty="0" smtClean="0">
                <a:cs typeface="+mn-ea"/>
                <a:sym typeface="+mn-ea"/>
              </a:rPr>
              <a:t>Name Management  </a:t>
            </a:r>
            <a:r>
              <a:rPr lang="en-US" altLang="zh-CN" sz="1200" b="1" kern="0" dirty="0">
                <a:cs typeface="+mn-ea"/>
                <a:sym typeface="+mn-ea"/>
              </a:rPr>
              <a:t>Service Platform.  </a:t>
            </a:r>
            <a:endParaRPr lang="en-US" altLang="zh-CN" sz="1200" b="1" kern="0" dirty="0">
              <a:cs typeface="+mn-ea"/>
              <a:sym typeface="+mn-lt"/>
            </a:endParaRPr>
          </a:p>
        </p:txBody>
      </p:sp>
      <p:cxnSp>
        <p:nvCxnSpPr>
          <p:cNvPr id="51" name="直接连接符 12"/>
          <p:cNvCxnSpPr/>
          <p:nvPr/>
        </p:nvCxnSpPr>
        <p:spPr>
          <a:xfrm>
            <a:off x="5099218" y="5285836"/>
            <a:ext cx="0" cy="161779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圆角矩形 51"/>
          <p:cNvSpPr/>
          <p:nvPr/>
        </p:nvSpPr>
        <p:spPr>
          <a:xfrm>
            <a:off x="5965190" y="3536315"/>
            <a:ext cx="1147445" cy="1751596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1200" kern="0" dirty="0">
                <a:cs typeface="+mn-ea"/>
                <a:sym typeface="+mn-lt"/>
              </a:rPr>
              <a:t>CNNIC was transferred to the State Internet Information Office.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endParaRPr lang="en-US" altLang="zh-CN" sz="1200" kern="0" dirty="0">
              <a:cs typeface="+mn-ea"/>
              <a:sym typeface="+mn-lt"/>
            </a:endParaRPr>
          </a:p>
        </p:txBody>
      </p:sp>
      <p:cxnSp>
        <p:nvCxnSpPr>
          <p:cNvPr id="53" name="直接连接符 12"/>
          <p:cNvCxnSpPr/>
          <p:nvPr/>
        </p:nvCxnSpPr>
        <p:spPr>
          <a:xfrm>
            <a:off x="6417485" y="5285836"/>
            <a:ext cx="0" cy="161779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圆角矩形 53"/>
          <p:cNvSpPr/>
          <p:nvPr/>
        </p:nvSpPr>
        <p:spPr>
          <a:xfrm>
            <a:off x="7283450" y="3514725"/>
            <a:ext cx="1278255" cy="1764368"/>
          </a:xfrm>
          <a:prstGeom prst="roundRect">
            <a:avLst/>
          </a:prstGeom>
          <a:solidFill>
            <a:schemeClr val="bg1"/>
          </a:solidFill>
          <a:ln>
            <a:solidFill>
              <a:srgbClr val="EA5B56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1200" kern="0" dirty="0">
                <a:cs typeface="+mn-ea"/>
                <a:sym typeface="+mn-lt"/>
              </a:rPr>
              <a:t>CNIC led the planning of data and computing platform under CAS 8+2 strategy.</a:t>
            </a:r>
          </a:p>
        </p:txBody>
      </p:sp>
      <p:cxnSp>
        <p:nvCxnSpPr>
          <p:cNvPr id="55" name="直接连接符 12"/>
          <p:cNvCxnSpPr/>
          <p:nvPr/>
        </p:nvCxnSpPr>
        <p:spPr>
          <a:xfrm>
            <a:off x="7735751" y="5286025"/>
            <a:ext cx="0" cy="161799"/>
          </a:xfrm>
          <a:prstGeom prst="line">
            <a:avLst/>
          </a:prstGeom>
          <a:ln w="19050">
            <a:solidFill>
              <a:srgbClr val="EA5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矩形 56"/>
          <p:cNvSpPr/>
          <p:nvPr/>
        </p:nvSpPr>
        <p:spPr>
          <a:xfrm>
            <a:off x="770990" y="5489735"/>
            <a:ext cx="80734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2000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2002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2009.10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2013.7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2014.7</a:t>
            </a:r>
            <a:r>
              <a:rPr lang="zh-CN" altLang="en-US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             </a:t>
            </a:r>
            <a:r>
              <a:rPr lang="en-US" altLang="zh-CN" sz="1600" b="1" kern="0" dirty="0" smtClean="0">
                <a:solidFill>
                  <a:schemeClr val="bg1"/>
                </a:solidFill>
                <a:cs typeface="+mn-ea"/>
                <a:sym typeface="+mn-lt"/>
              </a:rPr>
              <a:t>2016</a:t>
            </a:r>
            <a:endParaRPr lang="zh-CN" altLang="en-US" sz="1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299395" y="2116943"/>
            <a:ext cx="6477446" cy="2346036"/>
            <a:chOff x="1299395" y="2116943"/>
            <a:chExt cx="6477446" cy="2346036"/>
          </a:xfrm>
        </p:grpSpPr>
        <p:grpSp>
          <p:nvGrpSpPr>
            <p:cNvPr id="9" name="组合 8"/>
            <p:cNvGrpSpPr/>
            <p:nvPr/>
          </p:nvGrpSpPr>
          <p:grpSpPr>
            <a:xfrm>
              <a:off x="5430805" y="2116943"/>
              <a:ext cx="2346036" cy="2346036"/>
              <a:chOff x="5385085" y="2066265"/>
              <a:chExt cx="2346036" cy="2346036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5385085" y="2066265"/>
                <a:ext cx="2346036" cy="234603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EA5B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5841005" y="3052807"/>
                <a:ext cx="14334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i="0" dirty="0" smtClean="0">
                    <a:solidFill>
                      <a:schemeClr val="bg2">
                        <a:lumMod val="75000"/>
                      </a:schemeClr>
                    </a:solidFill>
                    <a:effectLst/>
                    <a:cs typeface="+mn-ea"/>
                    <a:sym typeface="+mn-lt"/>
                  </a:rPr>
                  <a:t>FUTURE</a:t>
                </a:r>
                <a:endParaRPr lang="zh-CN" altLang="en-US" sz="2400" dirty="0">
                  <a:solidFill>
                    <a:schemeClr val="bg2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1299395" y="2116943"/>
              <a:ext cx="2346036" cy="2346036"/>
              <a:chOff x="1253675" y="2066265"/>
              <a:chExt cx="2346036" cy="234603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253675" y="2066265"/>
                <a:ext cx="2346036" cy="234603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EA5B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1897565" y="3021305"/>
                <a:ext cx="1068705" cy="4603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i="0" dirty="0" smtClean="0">
                    <a:solidFill>
                      <a:schemeClr val="bg2">
                        <a:lumMod val="75000"/>
                      </a:schemeClr>
                    </a:solidFill>
                    <a:effectLst/>
                    <a:cs typeface="+mn-ea"/>
                    <a:sym typeface="+mn-lt"/>
                  </a:rPr>
                  <a:t>PAST</a:t>
                </a:r>
                <a:endParaRPr lang="zh-CN" altLang="en-US" sz="2400" dirty="0">
                  <a:solidFill>
                    <a:schemeClr val="bg2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365100" y="2116943"/>
              <a:ext cx="2346036" cy="2346036"/>
              <a:chOff x="3319380" y="2066265"/>
              <a:chExt cx="2346036" cy="2346036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3319380" y="2066265"/>
                <a:ext cx="2346036" cy="2346036"/>
              </a:xfrm>
              <a:prstGeom prst="ellipse">
                <a:avLst/>
              </a:prstGeom>
              <a:solidFill>
                <a:srgbClr val="EA5B56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3673129" y="3052172"/>
                <a:ext cx="16385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400" b="1" i="0" dirty="0" smtClean="0">
                    <a:solidFill>
                      <a:schemeClr val="bg1"/>
                    </a:solidFill>
                    <a:effectLst/>
                    <a:cs typeface="+mn-ea"/>
                    <a:sym typeface="+mn-lt"/>
                  </a:rPr>
                  <a:t>PRESENT</a:t>
                </a:r>
                <a:endParaRPr lang="zh-CN" altLang="en-US" sz="24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9991"/>
            <a:ext cx="9144000" cy="5461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0"/>
            <a:ext cx="9144000" cy="319991"/>
          </a:xfrm>
          <a:prstGeom prst="rect">
            <a:avLst/>
          </a:prstGeom>
          <a:solidFill>
            <a:srgbClr val="EA5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4" name="组 23"/>
          <p:cNvGrpSpPr/>
          <p:nvPr/>
        </p:nvGrpSpPr>
        <p:grpSpPr>
          <a:xfrm>
            <a:off x="0" y="5384800"/>
            <a:ext cx="9144000" cy="1473200"/>
            <a:chOff x="0" y="5295900"/>
            <a:chExt cx="9144000" cy="15621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541779"/>
              <a:ext cx="9144000" cy="1316220"/>
            </a:xfrm>
            <a:prstGeom prst="rect">
              <a:avLst/>
            </a:prstGeom>
            <a:noFill/>
          </p:spPr>
        </p:pic>
        <p:sp>
          <p:nvSpPr>
            <p:cNvPr id="23" name="矩形 22"/>
            <p:cNvSpPr/>
            <p:nvPr/>
          </p:nvSpPr>
          <p:spPr>
            <a:xfrm>
              <a:off x="0" y="5295900"/>
              <a:ext cx="9144000" cy="156210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4695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圆角矩形 16"/>
          <p:cNvSpPr/>
          <p:nvPr/>
        </p:nvSpPr>
        <p:spPr>
          <a:xfrm>
            <a:off x="210820" y="2688590"/>
            <a:ext cx="2740025" cy="34620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/>
        </p:spPr>
        <p:txBody>
          <a:bodyPr spcFirstLastPara="0" vert="horz" wrap="square" lIns="6985" tIns="6985" rIns="6985" bIns="6985" numCol="1" spcCol="1270" anchor="ctr" anchorCtr="0">
            <a:noAutofit/>
          </a:bodyPr>
          <a:lstStyle/>
          <a:p>
            <a:pPr marL="0" marR="0" lvl="0" indent="0" algn="r" defTabSz="466725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Science and Technology Cloud Department</a:t>
            </a:r>
          </a:p>
          <a:p>
            <a:pPr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High Performance Computing Department</a:t>
            </a:r>
          </a:p>
          <a:p>
            <a:pPr lvl="0"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Big Data Department</a:t>
            </a:r>
          </a:p>
          <a:p>
            <a:pPr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Management Informatization Department</a:t>
            </a:r>
          </a:p>
          <a:p>
            <a:pPr lvl="0"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New Media Department</a:t>
            </a:r>
            <a:endParaRPr lang="en-US" altLang="zh-CN" sz="1050" kern="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Cyberspace Security Department</a:t>
            </a:r>
            <a:endParaRPr lang="en-US" altLang="zh-CN" sz="1050" kern="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Interent of Things Laboratory</a:t>
            </a:r>
            <a:endParaRPr lang="en-US" altLang="zh-CN" sz="1050" kern="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E-science Laboratory</a:t>
            </a:r>
            <a:endParaRPr lang="en-US" altLang="zh-CN" sz="1050" kern="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Future Network Laboratory</a:t>
            </a:r>
          </a:p>
          <a:p>
            <a:pPr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Advaned Interactive Technology Laboratory</a:t>
            </a:r>
            <a:endParaRPr lang="en-US" altLang="zh-CN" sz="1050" kern="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MGI Informatics Research Laboratory</a:t>
            </a:r>
            <a:endParaRPr lang="zh-CN" altLang="en-US" sz="1050" kern="0" dirty="0">
              <a:solidFill>
                <a:srgbClr val="EA5B56"/>
              </a:solidFill>
              <a:cs typeface="+mn-ea"/>
              <a:sym typeface="+mn-lt"/>
            </a:endParaRPr>
          </a:p>
          <a:p>
            <a:pPr lvl="0"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Resource Promotion and Service Department</a:t>
            </a:r>
          </a:p>
          <a:p>
            <a:pPr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Strategy and Evaluation Center</a:t>
            </a: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r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zh-CN" altLang="en-US" sz="1050" kern="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0" marR="0" lvl="0" indent="0" algn="r" defTabSz="466725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6" name="圆角矩形 75"/>
          <p:cNvSpPr/>
          <p:nvPr/>
        </p:nvSpPr>
        <p:spPr>
          <a:xfrm>
            <a:off x="3555656" y="284321"/>
            <a:ext cx="1969532" cy="504000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00" b="1" dirty="0">
                <a:sym typeface="+mn-lt"/>
              </a:rPr>
              <a:t>Organization</a:t>
            </a:r>
          </a:p>
        </p:txBody>
      </p:sp>
      <p:grpSp>
        <p:nvGrpSpPr>
          <p:cNvPr id="24" name="组 23"/>
          <p:cNvGrpSpPr/>
          <p:nvPr/>
        </p:nvGrpSpPr>
        <p:grpSpPr>
          <a:xfrm>
            <a:off x="1447076" y="1629561"/>
            <a:ext cx="2357324" cy="1035644"/>
            <a:chOff x="1447076" y="1698387"/>
            <a:chExt cx="2357324" cy="1035644"/>
          </a:xfrm>
        </p:grpSpPr>
        <p:cxnSp>
          <p:nvCxnSpPr>
            <p:cNvPr id="141" name="直接连接符 140"/>
            <p:cNvCxnSpPr>
              <a:stCxn id="153" idx="1"/>
              <a:endCxn id="151" idx="3"/>
            </p:cNvCxnSpPr>
            <p:nvPr/>
          </p:nvCxnSpPr>
          <p:spPr>
            <a:xfrm flipH="1" flipV="1">
              <a:off x="2971280" y="1925041"/>
              <a:ext cx="833120" cy="808990"/>
            </a:xfrm>
            <a:prstGeom prst="line">
              <a:avLst/>
            </a:prstGeom>
            <a:noFill/>
            <a:ln w="25400" cap="flat" cmpd="sng" algn="ctr">
              <a:solidFill>
                <a:srgbClr val="EA5B56"/>
              </a:solidFill>
              <a:prstDash val="solid"/>
            </a:ln>
            <a:effectLst/>
          </p:spPr>
        </p:cxnSp>
        <p:sp>
          <p:nvSpPr>
            <p:cNvPr id="151" name="圆角矩形 8"/>
            <p:cNvSpPr/>
            <p:nvPr/>
          </p:nvSpPr>
          <p:spPr>
            <a:xfrm>
              <a:off x="1447076" y="1698387"/>
              <a:ext cx="1523935" cy="45327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EA5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lnSpc>
                  <a:spcPct val="150000"/>
                </a:lnSpc>
              </a:pPr>
              <a:r>
                <a:rPr lang="en-US" altLang="zh-CN" sz="1500" b="1" dirty="0">
                  <a:solidFill>
                    <a:srgbClr val="EA5B56"/>
                  </a:solidFill>
                  <a:cs typeface="+mn-ea"/>
                  <a:sym typeface="+mn-lt"/>
                </a:rPr>
                <a:t>R&amp;D Depart.</a:t>
              </a:r>
            </a:p>
          </p:txBody>
        </p:sp>
      </p:grpSp>
      <p:grpSp>
        <p:nvGrpSpPr>
          <p:cNvPr id="28" name="组 27"/>
          <p:cNvGrpSpPr/>
          <p:nvPr/>
        </p:nvGrpSpPr>
        <p:grpSpPr>
          <a:xfrm>
            <a:off x="5150745" y="3038129"/>
            <a:ext cx="3948143" cy="1240076"/>
            <a:chOff x="5150745" y="3021496"/>
            <a:chExt cx="3948143" cy="1240076"/>
          </a:xfrm>
        </p:grpSpPr>
        <p:sp>
          <p:nvSpPr>
            <p:cNvPr id="16" name="矩形 15"/>
            <p:cNvSpPr/>
            <p:nvPr/>
          </p:nvSpPr>
          <p:spPr>
            <a:xfrm>
              <a:off x="6194398" y="3559897"/>
              <a:ext cx="2904490" cy="7016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Science News Center, CAS</a:t>
              </a:r>
              <a:endParaRPr lang="en-US" altLang="zh-CN" sz="1050" kern="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Center of Scientific Computing Applications &amp; </a:t>
              </a:r>
            </a:p>
            <a:p>
              <a:pPr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Research, CAS</a:t>
              </a:r>
              <a:endPara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cxnSp>
          <p:nvCxnSpPr>
            <p:cNvPr id="165" name="直接连接符 140"/>
            <p:cNvCxnSpPr>
              <a:endCxn id="166" idx="1"/>
            </p:cNvCxnSpPr>
            <p:nvPr/>
          </p:nvCxnSpPr>
          <p:spPr>
            <a:xfrm>
              <a:off x="5150745" y="3245960"/>
              <a:ext cx="1043653" cy="2171"/>
            </a:xfrm>
            <a:prstGeom prst="line">
              <a:avLst/>
            </a:prstGeom>
            <a:noFill/>
            <a:ln w="25400" cap="flat" cmpd="sng" algn="ctr">
              <a:solidFill>
                <a:srgbClr val="EA5B56"/>
              </a:solidFill>
              <a:prstDash val="solid"/>
            </a:ln>
            <a:effectLst/>
          </p:spPr>
        </p:cxnSp>
        <p:sp>
          <p:nvSpPr>
            <p:cNvPr id="166" name="圆角矩形 8"/>
            <p:cNvSpPr/>
            <p:nvPr/>
          </p:nvSpPr>
          <p:spPr>
            <a:xfrm>
              <a:off x="6194685" y="3021496"/>
              <a:ext cx="2005965" cy="45339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EA5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b="1" dirty="0" smtClean="0">
                  <a:solidFill>
                    <a:srgbClr val="EA5B56"/>
                  </a:solidFill>
                  <a:cs typeface="+mn-ea"/>
                  <a:sym typeface="+mn-lt"/>
                </a:rPr>
                <a:t>CAS non-legal Entity</a:t>
              </a:r>
              <a:endParaRPr lang="zh-CN" altLang="en-US" sz="1200" b="1" dirty="0">
                <a:solidFill>
                  <a:srgbClr val="EA5B56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 28"/>
          <p:cNvGrpSpPr/>
          <p:nvPr/>
        </p:nvGrpSpPr>
        <p:grpSpPr>
          <a:xfrm>
            <a:off x="5226524" y="3803744"/>
            <a:ext cx="3770051" cy="2267505"/>
            <a:chOff x="5255812" y="3749014"/>
            <a:chExt cx="3770051" cy="2267505"/>
          </a:xfrm>
        </p:grpSpPr>
        <p:sp>
          <p:nvSpPr>
            <p:cNvPr id="15" name="矩形 14"/>
            <p:cNvSpPr/>
            <p:nvPr/>
          </p:nvSpPr>
          <p:spPr>
            <a:xfrm>
              <a:off x="6194398" y="4865899"/>
              <a:ext cx="2831465" cy="1150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Division of General Affairs</a:t>
              </a:r>
            </a:p>
            <a:p>
              <a:pPr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Division of R&amp;D Management</a:t>
              </a:r>
            </a:p>
            <a:p>
              <a:pPr lvl="0"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Division of Human Resources and Education</a:t>
              </a:r>
            </a:p>
            <a:p>
              <a:pPr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Division of Finance</a:t>
              </a:r>
            </a:p>
            <a:p>
              <a:pPr lvl="0"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Division of Property Management</a:t>
              </a:r>
              <a:endParaRPr lang="zh-CN" altLang="en-US" sz="1050" kern="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7" name="圆角矩形 8"/>
            <p:cNvSpPr/>
            <p:nvPr/>
          </p:nvSpPr>
          <p:spPr>
            <a:xfrm>
              <a:off x="6194342" y="4253839"/>
              <a:ext cx="2138045" cy="45339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EA5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b="1" dirty="0">
                  <a:solidFill>
                    <a:srgbClr val="EA5B56"/>
                  </a:solidFill>
                  <a:cs typeface="+mn-ea"/>
                  <a:sym typeface="+mn-lt"/>
                </a:rPr>
                <a:t>Administrative Division</a:t>
              </a:r>
            </a:p>
          </p:txBody>
        </p:sp>
        <p:cxnSp>
          <p:nvCxnSpPr>
            <p:cNvPr id="168" name="直接连接符 140"/>
            <p:cNvCxnSpPr>
              <a:endCxn id="167" idx="1"/>
            </p:cNvCxnSpPr>
            <p:nvPr/>
          </p:nvCxnSpPr>
          <p:spPr>
            <a:xfrm>
              <a:off x="5255812" y="3749014"/>
              <a:ext cx="938586" cy="731687"/>
            </a:xfrm>
            <a:prstGeom prst="line">
              <a:avLst/>
            </a:prstGeom>
            <a:noFill/>
            <a:ln w="25400" cap="flat" cmpd="sng" algn="ctr">
              <a:solidFill>
                <a:srgbClr val="EA5B56"/>
              </a:solidFill>
              <a:prstDash val="solid"/>
            </a:ln>
            <a:effectLst/>
          </p:spPr>
        </p:cxnSp>
      </p:grpSp>
      <p:grpSp>
        <p:nvGrpSpPr>
          <p:cNvPr id="30" name="组 29"/>
          <p:cNvGrpSpPr/>
          <p:nvPr/>
        </p:nvGrpSpPr>
        <p:grpSpPr>
          <a:xfrm>
            <a:off x="3413615" y="4346717"/>
            <a:ext cx="2179352" cy="1610206"/>
            <a:chOff x="3413615" y="4339590"/>
            <a:chExt cx="2179352" cy="1610206"/>
          </a:xfrm>
        </p:grpSpPr>
        <p:sp>
          <p:nvSpPr>
            <p:cNvPr id="100" name="TextBox 99"/>
            <p:cNvSpPr txBox="1"/>
            <p:nvPr/>
          </p:nvSpPr>
          <p:spPr>
            <a:xfrm>
              <a:off x="3413615" y="5118442"/>
              <a:ext cx="2179352" cy="307777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EA5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1400"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200" b="1" dirty="0">
                  <a:solidFill>
                    <a:srgbClr val="EA5B56"/>
                  </a:solidFill>
                  <a:sym typeface="+mn-lt"/>
                </a:rPr>
                <a:t>Science and Technology Committee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438427" y="5642019"/>
              <a:ext cx="2133521" cy="307777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EA5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 sz="1400"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200" b="1" dirty="0">
                  <a:solidFill>
                    <a:srgbClr val="EA5B56"/>
                  </a:solidFill>
                  <a:sym typeface="+mn-lt"/>
                </a:rPr>
                <a:t>Academic Degree Evaluation Committee</a:t>
              </a:r>
            </a:p>
          </p:txBody>
        </p:sp>
        <p:cxnSp>
          <p:nvCxnSpPr>
            <p:cNvPr id="169" name="直接连接符 140"/>
            <p:cNvCxnSpPr>
              <a:stCxn id="153" idx="4"/>
              <a:endCxn id="100" idx="0"/>
            </p:cNvCxnSpPr>
            <p:nvPr/>
          </p:nvCxnSpPr>
          <p:spPr>
            <a:xfrm>
              <a:off x="4500905" y="4339590"/>
              <a:ext cx="2540" cy="779145"/>
            </a:xfrm>
            <a:prstGeom prst="line">
              <a:avLst/>
            </a:prstGeom>
            <a:noFill/>
            <a:ln w="25400" cap="flat" cmpd="sng" algn="ctr">
              <a:solidFill>
                <a:srgbClr val="EA5B56"/>
              </a:solidFill>
              <a:prstDash val="solid"/>
            </a:ln>
            <a:effectLst/>
          </p:spPr>
        </p:cxnSp>
      </p:grpSp>
      <p:grpSp>
        <p:nvGrpSpPr>
          <p:cNvPr id="23" name="组 22"/>
          <p:cNvGrpSpPr/>
          <p:nvPr/>
        </p:nvGrpSpPr>
        <p:grpSpPr>
          <a:xfrm>
            <a:off x="3515898" y="2376703"/>
            <a:ext cx="1970014" cy="1970014"/>
            <a:chOff x="3515898" y="2434734"/>
            <a:chExt cx="1970014" cy="1970014"/>
          </a:xfrm>
        </p:grpSpPr>
        <p:grpSp>
          <p:nvGrpSpPr>
            <p:cNvPr id="152" name="组合 4"/>
            <p:cNvGrpSpPr/>
            <p:nvPr/>
          </p:nvGrpSpPr>
          <p:grpSpPr>
            <a:xfrm>
              <a:off x="3515898" y="2434734"/>
              <a:ext cx="1970014" cy="1970014"/>
              <a:chOff x="3365100" y="2264385"/>
              <a:chExt cx="2346036" cy="2346036"/>
            </a:xfrm>
          </p:grpSpPr>
          <p:sp>
            <p:nvSpPr>
              <p:cNvPr id="153" name="椭圆 152"/>
              <p:cNvSpPr/>
              <p:nvPr/>
            </p:nvSpPr>
            <p:spPr>
              <a:xfrm>
                <a:off x="3365100" y="2264385"/>
                <a:ext cx="2346036" cy="2346036"/>
              </a:xfrm>
              <a:prstGeom prst="ellipse">
                <a:avLst/>
              </a:prstGeom>
              <a:solidFill>
                <a:srgbClr val="EA5B56"/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cs typeface="+mn-ea"/>
                  <a:sym typeface="+mn-lt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3392011" y="3700523"/>
                <a:ext cx="2304910" cy="438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cs typeface="+mn-ea"/>
                    <a:sym typeface="+mn-lt"/>
                  </a:rPr>
                  <a:t>CNIC Leadership</a:t>
                </a:r>
              </a:p>
            </p:txBody>
          </p:sp>
        </p:grpSp>
        <p:sp>
          <p:nvSpPr>
            <p:cNvPr id="172" name="Freeform 66"/>
            <p:cNvSpPr>
              <a:spLocks noEditPoints="1"/>
            </p:cNvSpPr>
            <p:nvPr/>
          </p:nvSpPr>
          <p:spPr bwMode="auto">
            <a:xfrm>
              <a:off x="4201067" y="2936380"/>
              <a:ext cx="599675" cy="557929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26" name="组 25"/>
          <p:cNvGrpSpPr/>
          <p:nvPr/>
        </p:nvGrpSpPr>
        <p:grpSpPr>
          <a:xfrm>
            <a:off x="5150745" y="1629561"/>
            <a:ext cx="3715623" cy="1185869"/>
            <a:chOff x="5150745" y="1698387"/>
            <a:chExt cx="3715623" cy="1185869"/>
          </a:xfrm>
        </p:grpSpPr>
        <p:cxnSp>
          <p:nvCxnSpPr>
            <p:cNvPr id="27" name="直接连接符 140"/>
            <p:cNvCxnSpPr/>
            <p:nvPr/>
          </p:nvCxnSpPr>
          <p:spPr>
            <a:xfrm flipV="1">
              <a:off x="5150745" y="1929705"/>
              <a:ext cx="949154" cy="945932"/>
            </a:xfrm>
            <a:prstGeom prst="line">
              <a:avLst/>
            </a:prstGeom>
            <a:noFill/>
            <a:ln w="25400" cap="flat" cmpd="sng" algn="ctr">
              <a:solidFill>
                <a:srgbClr val="EA5B56"/>
              </a:solidFill>
              <a:prstDash val="solid"/>
            </a:ln>
            <a:effectLst/>
          </p:spPr>
        </p:cxnSp>
        <p:sp>
          <p:nvSpPr>
            <p:cNvPr id="31" name="圆角矩形 8"/>
            <p:cNvSpPr/>
            <p:nvPr/>
          </p:nvSpPr>
          <p:spPr>
            <a:xfrm>
              <a:off x="6100070" y="1698387"/>
              <a:ext cx="2202815" cy="552450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EA5B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>
                <a:lnSpc>
                  <a:spcPct val="150000"/>
                </a:lnSpc>
              </a:pPr>
              <a:r>
                <a:rPr lang="en-US" altLang="zh-CN" sz="1200" b="1" dirty="0">
                  <a:solidFill>
                    <a:srgbClr val="EA5B56"/>
                  </a:solidFill>
                  <a:cs typeface="+mn-ea"/>
                  <a:sym typeface="+mn-lt"/>
                </a:rPr>
                <a:t>Strategic Advisory Committee</a:t>
              </a:r>
            </a:p>
          </p:txBody>
        </p:sp>
        <p:sp>
          <p:nvSpPr>
            <p:cNvPr id="21" name="矩形 20"/>
            <p:cNvSpPr/>
            <p:nvPr/>
          </p:nvSpPr>
          <p:spPr>
            <a:xfrm>
              <a:off x="6194398" y="2250621"/>
              <a:ext cx="2671970" cy="633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>
                  <a:cs typeface="+mn-ea"/>
                  <a:sym typeface="+mn-lt"/>
                </a:rPr>
                <a:t>Director: Prof. Wu Hequan</a:t>
              </a:r>
            </a:p>
            <a:p>
              <a:pPr lvl="0" defTabSz="466725"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altLang="zh-CN" sz="1050" kern="0" dirty="0">
                  <a:cs typeface="+mn-ea"/>
                  <a:sym typeface="+mn-lt"/>
                </a:rPr>
                <a:t>Deputy Director: Prof. Sun Jiulin, Prof. Sun Jiachang</a:t>
              </a:r>
              <a:endParaRPr lang="zh-CN" altLang="en-US" sz="1050" kern="0" dirty="0">
                <a:cs typeface="+mn-ea"/>
                <a:sym typeface="+mn-lt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293370" y="792651"/>
            <a:ext cx="9721850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450 </a:t>
            </a:r>
            <a:r>
              <a:rPr lang="en-US" altLang="zh-CN" sz="14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regular employees</a:t>
            </a:r>
            <a:r>
              <a:rPr lang="zh-CN" altLang="en-US" sz="1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·  </a:t>
            </a: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188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</a:rPr>
              <a:t>graduate students</a:t>
            </a:r>
            <a:endParaRPr lang="en-US" altLang="zh-CN" sz="1400" b="1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 fontAlgn="base">
              <a:lnSpc>
                <a:spcPct val="150000"/>
              </a:lnSpc>
              <a:buClr>
                <a:srgbClr val="FF0000"/>
              </a:buClr>
            </a:pP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</a:rPr>
              <a:t>CAS Hundred Talent Project professors</a:t>
            </a:r>
            <a:r>
              <a:rPr lang="zh-CN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·  </a:t>
            </a:r>
            <a:r>
              <a:rPr lang="en-US" altLang="zh-CN" sz="14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</a:rPr>
              <a:t>CAS distinguished professors</a:t>
            </a:r>
          </a:p>
        </p:txBody>
      </p:sp>
    </p:spTree>
    <p:extLst>
      <p:ext uri="{BB962C8B-B14F-4D97-AF65-F5344CB8AC3E}">
        <p14:creationId xmlns:p14="http://schemas.microsoft.com/office/powerpoint/2010/main" val="40349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 descr="C:\Documents and Settings\haiyan\桌面\图片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3951" y="1837145"/>
            <a:ext cx="909679" cy="433975"/>
          </a:xfrm>
          <a:prstGeom prst="rect">
            <a:avLst/>
          </a:prstGeom>
          <a:noFill/>
        </p:spPr>
      </p:pic>
      <p:pic>
        <p:nvPicPr>
          <p:cNvPr id="2061" name="Picture 13" descr="http://file.comcoc.com/anhui/focus/2016-01-09/0f841d0702797e9d35efa7cb04afa15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63499" y="4775167"/>
            <a:ext cx="2285431" cy="87132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42290" y="3173726"/>
            <a:ext cx="7240270" cy="352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ts val="600"/>
              </a:spcAft>
            </a:pPr>
            <a:r>
              <a:rPr lang="en-US" altLang="zh-CN" b="1" dirty="0">
                <a:solidFill>
                  <a:srgbClr val="FF0000"/>
                </a:solidFill>
                <a:cs typeface="+mn-ea"/>
                <a:sym typeface="+mn-lt"/>
              </a:rPr>
              <a:t>Domestic</a:t>
            </a:r>
            <a:endParaRPr lang="en-US" altLang="zh-CN" b="1" dirty="0">
              <a:solidFill>
                <a:srgbClr val="FF0000"/>
              </a:solidFill>
              <a:latin typeface="+mn-ea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Supercomputing Innovation Alliance (leading organization, secretariat office)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China Computer Society</a:t>
            </a: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：</a:t>
            </a: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HPC (founding member)/security (Deptuty Director)/expert committee on big data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Internet Society of China (Vice President unit)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China Information Association (Standing Board Member Unit)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Beijing Innovation Alliance for Materials Genome Project </a:t>
            </a: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(Standing Board Member Unit)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Smart City Innovation and Industrialization Alliance of CAS University (member)</a:t>
            </a:r>
            <a:endParaRPr lang="zh-CN" altLang="en-US" sz="13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Alliance of Industrial Internet (member)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Strategic Alliance for Image and Video Big Data Industrial Technology Innovation </a:t>
            </a:r>
            <a:r>
              <a:rPr lang="en-US" altLang="zh-CN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(Standing Board Member Unit)</a:t>
            </a:r>
          </a:p>
        </p:txBody>
      </p:sp>
      <p:sp>
        <p:nvSpPr>
          <p:cNvPr id="6" name="矩形 5"/>
          <p:cNvSpPr/>
          <p:nvPr/>
        </p:nvSpPr>
        <p:spPr>
          <a:xfrm>
            <a:off x="563881" y="795743"/>
            <a:ext cx="5264854" cy="2441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altLang="zh-CN" b="1" dirty="0">
                <a:solidFill>
                  <a:srgbClr val="FF0000"/>
                </a:solidFill>
                <a:cs typeface="+mn-ea"/>
                <a:sym typeface="+mn-lt"/>
              </a:rPr>
              <a:t>International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CODATA (</a:t>
            </a: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EC memeber, secretariat office and Vice President unit of CODATA-China)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GLORIAD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(founding member)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PRAGMA (founding member)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APAN (member)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LoRa Alliance (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member)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563880" y="3246193"/>
            <a:ext cx="790194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5" descr="C:\Documents and Settings\haiyan\桌面\图片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9355" y="5880278"/>
            <a:ext cx="1980220" cy="575259"/>
          </a:xfrm>
          <a:prstGeom prst="rect">
            <a:avLst/>
          </a:prstGeom>
          <a:noFill/>
        </p:spPr>
      </p:pic>
      <p:sp>
        <p:nvSpPr>
          <p:cNvPr id="2053" name="AutoShape 5" descr="http://img4.imgtn.bdimg.com/it/u=4241061914,3196512078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55" name="AutoShape 7" descr="http://img4.imgtn.bdimg.com/it/u=4241061914,3196512078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57" name="AutoShape 9" descr="http://img4.imgtn.bdimg.com/it/u=4241061914,3196512078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59" name="AutoShape 11" descr="http://img4.imgtn.bdimg.com/it/u=4241061914,3196512078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065" name="Picture 17" descr="C:\Documents and Settings\haiyan\桌面\图片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65903" y="3521468"/>
            <a:ext cx="1862718" cy="510457"/>
          </a:xfrm>
          <a:prstGeom prst="rect">
            <a:avLst/>
          </a:prstGeom>
          <a:noFill/>
        </p:spPr>
      </p:pic>
      <p:pic>
        <p:nvPicPr>
          <p:cNvPr id="13" name="Picture 3" descr="C:\Documents and Settings\haiyan\桌面\图片5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357470" y="2438726"/>
            <a:ext cx="1825253" cy="535114"/>
          </a:xfrm>
          <a:prstGeom prst="rect">
            <a:avLst/>
          </a:prstGeom>
          <a:noFill/>
        </p:spPr>
      </p:pic>
      <p:pic>
        <p:nvPicPr>
          <p:cNvPr id="14" name="Picture 5" descr="C:\Documents and Settings\haiyan\桌面\图片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60942" y="1805321"/>
            <a:ext cx="1504878" cy="407346"/>
          </a:xfrm>
          <a:prstGeom prst="rect">
            <a:avLst/>
          </a:prstGeom>
          <a:noFill/>
        </p:spPr>
      </p:pic>
      <p:pic>
        <p:nvPicPr>
          <p:cNvPr id="16" name="Picture 9" descr="C:\Documents and Settings\haiyan\桌面\图片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26138" y="833800"/>
            <a:ext cx="952454" cy="711538"/>
          </a:xfrm>
          <a:prstGeom prst="rect">
            <a:avLst/>
          </a:prstGeom>
          <a:noFill/>
        </p:spPr>
      </p:pic>
      <p:sp>
        <p:nvSpPr>
          <p:cNvPr id="19" name="圆角矩形 18"/>
          <p:cNvSpPr/>
          <p:nvPr/>
        </p:nvSpPr>
        <p:spPr>
          <a:xfrm>
            <a:off x="563880" y="335911"/>
            <a:ext cx="5483860" cy="504190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>
                <a:cs typeface="+mn-ea"/>
                <a:sym typeface="+mn-lt"/>
              </a:rPr>
              <a:t>Academic Exchange and Cooperation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 cstate="print"/>
          <a:srcRect t="20619" b="19020"/>
          <a:stretch>
            <a:fillRect/>
          </a:stretch>
        </p:blipFill>
        <p:spPr>
          <a:xfrm>
            <a:off x="5352992" y="2418442"/>
            <a:ext cx="694564" cy="3593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61688" y="1487312"/>
            <a:ext cx="925588" cy="6627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10400" y="4271006"/>
            <a:ext cx="1908175" cy="58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47039" y="916305"/>
            <a:ext cx="8224435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37A6DB"/>
                </a:solidFill>
                <a:cs typeface="+mn-ea"/>
                <a:sym typeface="+mn-lt"/>
              </a:rPr>
              <a:t>China E-science Development </a:t>
            </a:r>
            <a:r>
              <a:rPr lang="en-US" altLang="zh-CN" dirty="0" smtClean="0">
                <a:solidFill>
                  <a:srgbClr val="37A6DB"/>
                </a:solidFill>
                <a:cs typeface="+mn-ea"/>
                <a:sym typeface="+mn-lt"/>
              </a:rPr>
              <a:t>Symposium (One of the Forums of World Internet  Conference </a:t>
            </a:r>
            <a:r>
              <a:rPr lang="en-US" altLang="zh-CN" dirty="0" smtClean="0">
                <a:solidFill>
                  <a:srgbClr val="37A6DB"/>
                </a:solidFill>
                <a:cs typeface="+mn-ea"/>
                <a:sym typeface="+mn-lt"/>
              </a:rPr>
              <a:t>2017 Nov/Dec)</a:t>
            </a:r>
            <a:endParaRPr lang="zh-CN" altLang="en-US" dirty="0">
              <a:solidFill>
                <a:srgbClr val="37A6DB"/>
              </a:solidFill>
              <a:cs typeface="+mn-ea"/>
              <a:sym typeface="+mn-lt"/>
            </a:endParaRP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China Scientific Data Conference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International Conference on Theoretical and High Performance Computational Chemistry 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Chinese-American Networking Sympoiusm (CANS)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CHinese-AmericaN German E-Science and cyberinfrastructure Workshop (CHANGES) </a:t>
            </a:r>
          </a:p>
          <a:p>
            <a:pPr marL="342900" indent="-342900" algn="just">
              <a:lnSpc>
                <a:spcPct val="120000"/>
              </a:lnSpc>
              <a:buFont typeface="+mj-lt"/>
              <a:buAutoNum type="arabicPeriod"/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Cross-strait Symposium on Information Science and Technology</a:t>
            </a:r>
          </a:p>
        </p:txBody>
      </p:sp>
      <p:sp>
        <p:nvSpPr>
          <p:cNvPr id="2053" name="AutoShape 5" descr="http://img4.imgtn.bdimg.com/it/u=4241061914,3196512078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55" name="AutoShape 7" descr="http://img4.imgtn.bdimg.com/it/u=4241061914,3196512078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57" name="AutoShape 9" descr="http://img4.imgtn.bdimg.com/it/u=4241061914,3196512078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59" name="AutoShape 11" descr="http://img4.imgtn.bdimg.com/it/u=4241061914,3196512078&amp;fm=23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8612" name="Picture 4" descr="http://clbs.escience.cn/doc/5667bf6ce4b0766912342ce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5895" y="4425667"/>
            <a:ext cx="1793158" cy="1086232"/>
          </a:xfrm>
          <a:prstGeom prst="rect">
            <a:avLst/>
          </a:prstGeom>
          <a:noFill/>
        </p:spPr>
      </p:pic>
      <p:pic>
        <p:nvPicPr>
          <p:cNvPr id="68618" name="Picture 10" descr="http://www.cnic.cas.cn/xwdt/zhxw/201608/W02016082647768475881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5895" y="5512177"/>
            <a:ext cx="1793159" cy="1088953"/>
          </a:xfrm>
          <a:prstGeom prst="rect">
            <a:avLst/>
          </a:prstGeom>
          <a:noFill/>
        </p:spPr>
      </p:pic>
      <p:pic>
        <p:nvPicPr>
          <p:cNvPr id="68616" name="Picture 8" descr="http://www.cnic.cas.cn/xwdt/ttxw/201409/W02014091552094486444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81641" y="4435192"/>
            <a:ext cx="1762654" cy="1076800"/>
          </a:xfrm>
          <a:prstGeom prst="rect">
            <a:avLst/>
          </a:prstGeom>
          <a:noFill/>
        </p:spPr>
      </p:pic>
      <p:pic>
        <p:nvPicPr>
          <p:cNvPr id="68614" name="Picture 6" descr="http://www.cnic.cas.cn/xw/rdxx/201605/W020160521516957093732.jpg"/>
          <p:cNvPicPr>
            <a:picLocks noChangeAspect="1" noChangeArrowheads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 bwMode="auto">
          <a:xfrm>
            <a:off x="2379381" y="5512176"/>
            <a:ext cx="1765023" cy="1088953"/>
          </a:xfrm>
          <a:prstGeom prst="rect">
            <a:avLst/>
          </a:prstGeom>
          <a:noFill/>
        </p:spPr>
      </p:pic>
      <p:pic>
        <p:nvPicPr>
          <p:cNvPr id="68620" name="Picture 12" descr="http://www.cnic.cas.cn/xwdt/ttxw/201309/W020130911506795112452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23551" y="4426063"/>
            <a:ext cx="4447924" cy="2223962"/>
          </a:xfrm>
          <a:prstGeom prst="rect">
            <a:avLst/>
          </a:prstGeom>
          <a:noFill/>
        </p:spPr>
      </p:pic>
      <p:sp>
        <p:nvSpPr>
          <p:cNvPr id="14" name="圆角矩形 13"/>
          <p:cNvSpPr/>
          <p:nvPr/>
        </p:nvSpPr>
        <p:spPr>
          <a:xfrm>
            <a:off x="1817326" y="290195"/>
            <a:ext cx="5483860" cy="504190"/>
          </a:xfrm>
          <a:prstGeom prst="roundRect">
            <a:avLst>
              <a:gd name="adj" fmla="val 50000"/>
            </a:avLst>
          </a:prstGeom>
          <a:solidFill>
            <a:srgbClr val="EA5B56"/>
          </a:solidFill>
          <a:ln w="25400">
            <a:solidFill>
              <a:srgbClr val="EA5B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 dirty="0" smtClean="0">
                <a:cs typeface="+mn-ea"/>
                <a:sym typeface="+mn-lt"/>
              </a:rPr>
              <a:t>Academic </a:t>
            </a:r>
            <a:r>
              <a:rPr lang="en-US" altLang="zh-CN" sz="2200" b="1" dirty="0">
                <a:cs typeface="+mn-ea"/>
                <a:sym typeface="+mn-lt"/>
              </a:rPr>
              <a:t>Conferences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817</TotalTime>
  <Words>2482</Words>
  <Application>Microsoft Office PowerPoint</Application>
  <PresentationFormat>全屏显示(4:3)</PresentationFormat>
  <Paragraphs>373</Paragraphs>
  <Slides>27</Slides>
  <Notes>13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主题​​</vt:lpstr>
      <vt:lpstr>Brief Introduction of CNIC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热烈欢迎 院领导一行莅临指导</dc:title>
  <dc:creator>hl y</dc:creator>
  <cp:lastModifiedBy>wangyang</cp:lastModifiedBy>
  <cp:revision>867</cp:revision>
  <dcterms:created xsi:type="dcterms:W3CDTF">2017-05-30T03:52:00Z</dcterms:created>
  <dcterms:modified xsi:type="dcterms:W3CDTF">2017-09-04T05:07:53Z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