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7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43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E517-F833-4A05-9802-63A9A39F8733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9B42-B832-45DE-A06A-9E6FF2C7B5B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15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E517-F833-4A05-9802-63A9A39F8733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9B42-B832-45DE-A06A-9E6FF2C7B5B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E517-F833-4A05-9802-63A9A39F8733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9B42-B832-45DE-A06A-9E6FF2C7B5B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40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E517-F833-4A05-9802-63A9A39F8733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9B42-B832-45DE-A06A-9E6FF2C7B5B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22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E517-F833-4A05-9802-63A9A39F8733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9B42-B832-45DE-A06A-9E6FF2C7B5B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E517-F833-4A05-9802-63A9A39F8733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9B42-B832-45DE-A06A-9E6FF2C7B5B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7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E517-F833-4A05-9802-63A9A39F8733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9B42-B832-45DE-A06A-9E6FF2C7B5B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E517-F833-4A05-9802-63A9A39F8733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9B42-B832-45DE-A06A-9E6FF2C7B5B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03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E517-F833-4A05-9802-63A9A39F8733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9B42-B832-45DE-A06A-9E6FF2C7B5B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5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E517-F833-4A05-9802-63A9A39F8733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9B42-B832-45DE-A06A-9E6FF2C7B5B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9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CE517-F833-4A05-9802-63A9A39F8733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09B42-B832-45DE-A06A-9E6FF2C7B5B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1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CE517-F833-4A05-9802-63A9A39F8733}" type="datetimeFigureOut">
              <a:rPr lang="en-US" smtClean="0"/>
              <a:t>8/31/2017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09B42-B832-45DE-A06A-9E6FF2C7B5B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6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for Pico2 testbed</a:t>
            </a:r>
            <a:br>
              <a:rPr lang="en-US" dirty="0" smtClean="0"/>
            </a:br>
            <a:r>
              <a:rPr lang="en-US" dirty="0" smtClean="0"/>
              <a:t>EOSC WP6.3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Xavier </a:t>
            </a:r>
            <a:r>
              <a:rPr lang="en-US" dirty="0" err="1" smtClean="0"/>
              <a:t>Jeannin</a:t>
            </a:r>
            <a:r>
              <a:rPr lang="en-US" dirty="0" smtClean="0"/>
              <a:t> – RENATER</a:t>
            </a:r>
          </a:p>
          <a:p>
            <a:r>
              <a:rPr lang="en-US" dirty="0" smtClean="0"/>
              <a:t>31/08/2017 Lyon CC-IN2P3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35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GEANT - RENATER contribution to Pico2	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/>
            <a:r>
              <a:rPr lang="fr-FR" dirty="0" smtClean="0"/>
              <a:t>Fédération d'identité</a:t>
            </a:r>
          </a:p>
          <a:p>
            <a:pPr lvl="1" fontAlgn="ctr"/>
            <a:r>
              <a:rPr lang="fr-FR" dirty="0" smtClean="0"/>
              <a:t>Forte expertise de GEANT – contribution de GEANT ?</a:t>
            </a:r>
            <a:endParaRPr lang="fr-FR" dirty="0"/>
          </a:p>
          <a:p>
            <a:pPr fontAlgn="ctr"/>
            <a:r>
              <a:rPr lang="fr-FR" dirty="0"/>
              <a:t>Réseau </a:t>
            </a:r>
          </a:p>
          <a:p>
            <a:pPr lvl="1" fontAlgn="ctr"/>
            <a:r>
              <a:rPr lang="fr-FR" dirty="0"/>
              <a:t>Service réseau multi-domaine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405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L3VPN Deployment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Deployment Status</a:t>
            </a:r>
          </a:p>
          <a:p>
            <a:pPr lvl="1"/>
            <a:r>
              <a:rPr lang="en-US" dirty="0" smtClean="0"/>
              <a:t>7 sites</a:t>
            </a:r>
          </a:p>
          <a:p>
            <a:pPr lvl="1"/>
            <a:r>
              <a:rPr lang="en-US" dirty="0" smtClean="0"/>
              <a:t>RENATER started to deploy the L3VPN</a:t>
            </a:r>
          </a:p>
          <a:p>
            <a:pPr lvl="2"/>
            <a:r>
              <a:rPr lang="en-US" dirty="0" smtClean="0"/>
              <a:t>3 sites directly connected – 4 sites behind a regional network </a:t>
            </a:r>
          </a:p>
          <a:p>
            <a:pPr lvl="1"/>
            <a:r>
              <a:rPr lang="en-US" dirty="0" smtClean="0"/>
              <a:t>RENATER and Regional Networks (REAUMUR, TIGRE) accept to provide a L3VPN free of charge </a:t>
            </a:r>
          </a:p>
          <a:p>
            <a:r>
              <a:rPr lang="en-US" dirty="0" smtClean="0"/>
              <a:t>Deployment slowed down but now will go ahead faster</a:t>
            </a:r>
          </a:p>
          <a:p>
            <a:pPr lvl="1"/>
            <a:r>
              <a:rPr lang="en-US" dirty="0" smtClean="0"/>
              <a:t>Frozen </a:t>
            </a:r>
            <a:r>
              <a:rPr lang="en-US" dirty="0" smtClean="0"/>
              <a:t>period at RENATER until mid-July due to ECNI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baccalaurérat</a:t>
            </a:r>
            <a:endParaRPr lang="en-US" dirty="0" smtClean="0"/>
          </a:p>
          <a:p>
            <a:pPr lvl="1"/>
            <a:r>
              <a:rPr lang="en-US" dirty="0" smtClean="0"/>
              <a:t>vacation period</a:t>
            </a:r>
          </a:p>
          <a:p>
            <a:pPr lvl="1"/>
            <a:r>
              <a:rPr lang="en-US" dirty="0" smtClean="0"/>
              <a:t>Require a coordination between Sites, Regional Network and RENATER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79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Deployment </a:t>
            </a:r>
            <a:r>
              <a:rPr lang="en-US" dirty="0" smtClean="0"/>
              <a:t>status 30/08/2017</a:t>
            </a:r>
            <a:endParaRPr lang="en-US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701165"/>
              </p:ext>
            </p:extLst>
          </p:nvPr>
        </p:nvGraphicFramePr>
        <p:xfrm>
          <a:off x="452284" y="1828798"/>
          <a:ext cx="11267769" cy="3991898"/>
        </p:xfrm>
        <a:graphic>
          <a:graphicData uri="http://schemas.openxmlformats.org/drawingml/2006/table">
            <a:tbl>
              <a:tblPr/>
              <a:tblGrid>
                <a:gridCol w="5024284">
                  <a:extLst>
                    <a:ext uri="{9D8B030D-6E8A-4147-A177-3AD203B41FA5}">
                      <a16:colId xmlns:a16="http://schemas.microsoft.com/office/drawing/2014/main" val="1407696187"/>
                    </a:ext>
                  </a:extLst>
                </a:gridCol>
                <a:gridCol w="3165987">
                  <a:extLst>
                    <a:ext uri="{9D8B030D-6E8A-4147-A177-3AD203B41FA5}">
                      <a16:colId xmlns:a16="http://schemas.microsoft.com/office/drawing/2014/main" val="2826904401"/>
                    </a:ext>
                  </a:extLst>
                </a:gridCol>
                <a:gridCol w="3077498">
                  <a:extLst>
                    <a:ext uri="{9D8B030D-6E8A-4147-A177-3AD203B41FA5}">
                      <a16:colId xmlns:a16="http://schemas.microsoft.com/office/drawing/2014/main" val="2010468395"/>
                    </a:ext>
                  </a:extLst>
                </a:gridCol>
              </a:tblGrid>
              <a:tr h="424641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type of connection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062695"/>
                  </a:ext>
                </a:extLst>
              </a:tr>
              <a:tr h="424641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GRICAD (univ Grenoble)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via TIGRE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waiting TIGRE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2850087"/>
                  </a:ext>
                </a:extLst>
              </a:tr>
              <a:tr h="72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INRIA-IMB-LABRI / BORDEAUX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Via REAUMUR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waiting REAUMUR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39233"/>
                  </a:ext>
                </a:extLst>
              </a:tr>
              <a:tr h="722026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INRA-PIERROTONCESTAS Bordeaux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Via REAUMUR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waiting REAUMUR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8453172"/>
                  </a:ext>
                </a:extLst>
              </a:tr>
              <a:tr h="424641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MCIA Bordeaux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Via REAUMUR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???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129476"/>
                  </a:ext>
                </a:extLst>
              </a:tr>
              <a:tr h="424641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CEA-SACLAY Orsay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waiting site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9045006"/>
                  </a:ext>
                </a:extLst>
              </a:tr>
              <a:tr h="424641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IDRIS Orsay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waiting site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3894280"/>
                  </a:ext>
                </a:extLst>
              </a:tr>
              <a:tr h="424641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CC-IN2P3 Lyon1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6481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890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VPN Management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Governance structure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Address management: Private or Public</a:t>
            </a:r>
          </a:p>
          <a:p>
            <a:endParaRPr lang="en-US" dirty="0" smtClean="0"/>
          </a:p>
          <a:p>
            <a:r>
              <a:rPr lang="en-US" dirty="0" smtClean="0"/>
              <a:t>Routing inside site</a:t>
            </a:r>
          </a:p>
          <a:p>
            <a:pPr lvl="1"/>
            <a:r>
              <a:rPr lang="en-US" dirty="0" smtClean="0"/>
              <a:t>Gateway of L3VPN (How machine are connected to Internet ?)</a:t>
            </a:r>
          </a:p>
          <a:p>
            <a:endParaRPr lang="en-US" dirty="0"/>
          </a:p>
          <a:p>
            <a:r>
              <a:rPr lang="en-US" dirty="0" smtClean="0"/>
              <a:t>MCIA inform us that some I-Rods machine are located in institute that are not connected  via research network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325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6088"/>
          </a:xfrm>
        </p:spPr>
        <p:txBody>
          <a:bodyPr/>
          <a:lstStyle/>
          <a:p>
            <a:r>
              <a:rPr lang="en-US" dirty="0" smtClean="0"/>
              <a:t>Monitoring</a:t>
            </a:r>
            <a:endParaRPr lang="en-US" dirty="0"/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838200" y="1479753"/>
            <a:ext cx="10515600" cy="504886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Crucial for Cloud deployment – remote access to data</a:t>
            </a:r>
          </a:p>
          <a:p>
            <a:pPr lvl="1"/>
            <a:r>
              <a:rPr lang="en-US" dirty="0" smtClean="0"/>
              <a:t>Being able to adapt network service to user expectation</a:t>
            </a:r>
          </a:p>
          <a:p>
            <a:endParaRPr lang="en-US" dirty="0" smtClean="0"/>
          </a:p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Service Level Agreement (SLA)</a:t>
            </a:r>
          </a:p>
          <a:p>
            <a:pPr lvl="1"/>
            <a:r>
              <a:rPr lang="en-US" dirty="0" smtClean="0"/>
              <a:t>being able to measure </a:t>
            </a:r>
            <a:r>
              <a:rPr lang="en-GB" dirty="0" smtClean="0"/>
              <a:t>reliability and availability </a:t>
            </a:r>
          </a:p>
          <a:p>
            <a:pPr lvl="2"/>
            <a:r>
              <a:rPr lang="en-GB" dirty="0" smtClean="0"/>
              <a:t>reliability and availability are calculated as percentage of time slots in which all the parameters (delay, jitter, loss) are within SLA</a:t>
            </a:r>
            <a:endParaRPr lang="en-US" dirty="0" smtClean="0"/>
          </a:p>
          <a:p>
            <a:pPr lvl="1"/>
            <a:r>
              <a:rPr lang="en-GB" dirty="0" smtClean="0"/>
              <a:t>delay, loss rate and jitter</a:t>
            </a:r>
          </a:p>
          <a:p>
            <a:pPr lvl="1"/>
            <a:r>
              <a:rPr lang="en-US" dirty="0" smtClean="0"/>
              <a:t>reordered packets and duplicates?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Where probes should be located</a:t>
            </a:r>
          </a:p>
          <a:p>
            <a:pPr lvl="1"/>
            <a:r>
              <a:rPr lang="en-US" dirty="0" smtClean="0"/>
              <a:t>RENATER </a:t>
            </a:r>
            <a:r>
              <a:rPr lang="en-US" dirty="0" err="1" smtClean="0"/>
              <a:t>PoP</a:t>
            </a:r>
            <a:r>
              <a:rPr lang="en-US" dirty="0" smtClean="0"/>
              <a:t>, Monitoring </a:t>
            </a:r>
            <a:r>
              <a:rPr lang="en-US" dirty="0" smtClean="0"/>
              <a:t>in regional network </a:t>
            </a:r>
            <a:r>
              <a:rPr lang="en-US" dirty="0" smtClean="0"/>
              <a:t>?, Monitoring </a:t>
            </a:r>
            <a:r>
              <a:rPr lang="en-US" dirty="0" smtClean="0"/>
              <a:t>in sites </a:t>
            </a:r>
            <a:r>
              <a:rPr lang="en-US" dirty="0" smtClean="0"/>
              <a:t>? 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Two type of Probes</a:t>
            </a:r>
          </a:p>
          <a:p>
            <a:pPr lvl="1"/>
            <a:r>
              <a:rPr lang="en-US" dirty="0" err="1" smtClean="0"/>
              <a:t>PerfSonar</a:t>
            </a:r>
            <a:r>
              <a:rPr lang="en-US" dirty="0" smtClean="0"/>
              <a:t> and SQM (GEANT project)</a:t>
            </a:r>
          </a:p>
        </p:txBody>
      </p:sp>
    </p:spTree>
    <p:extLst>
      <p:ext uri="{BB962C8B-B14F-4D97-AF65-F5344CB8AC3E}">
        <p14:creationId xmlns:p14="http://schemas.microsoft.com/office/powerpoint/2010/main" val="1169850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Monitoring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201263"/>
            <a:ext cx="10515600" cy="1447647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838200" y="2491556"/>
          <a:ext cx="9562894" cy="2271710"/>
        </p:xfrm>
        <a:graphic>
          <a:graphicData uri="http://schemas.openxmlformats.org/drawingml/2006/table">
            <a:tbl>
              <a:tblPr/>
              <a:tblGrid>
                <a:gridCol w="3045271">
                  <a:extLst>
                    <a:ext uri="{9D8B030D-6E8A-4147-A177-3AD203B41FA5}">
                      <a16:colId xmlns:a16="http://schemas.microsoft.com/office/drawing/2014/main" val="3708230852"/>
                    </a:ext>
                  </a:extLst>
                </a:gridCol>
                <a:gridCol w="2655328">
                  <a:extLst>
                    <a:ext uri="{9D8B030D-6E8A-4147-A177-3AD203B41FA5}">
                      <a16:colId xmlns:a16="http://schemas.microsoft.com/office/drawing/2014/main" val="3523106381"/>
                    </a:ext>
                  </a:extLst>
                </a:gridCol>
                <a:gridCol w="3862295">
                  <a:extLst>
                    <a:ext uri="{9D8B030D-6E8A-4147-A177-3AD203B41FA5}">
                      <a16:colId xmlns:a16="http://schemas.microsoft.com/office/drawing/2014/main" val="3577603225"/>
                    </a:ext>
                  </a:extLst>
                </a:gridCol>
              </a:tblGrid>
              <a:tr h="45434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Monitoring site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Moitoring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probe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688680"/>
                  </a:ext>
                </a:extLst>
              </a:tr>
              <a:tr h="45434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Grenoble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PerfSonar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foreseen in September 2017 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3674199"/>
                  </a:ext>
                </a:extLst>
              </a:tr>
              <a:tr h="45434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BORDEAUX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PerfSonar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foreseen - budget issue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021456"/>
                  </a:ext>
                </a:extLst>
              </a:tr>
              <a:tr h="45434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Orsay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PerfSonar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foreseen - budget issue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41475"/>
                  </a:ext>
                </a:extLst>
              </a:tr>
              <a:tr h="454342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CC-IN2P3 Lyon1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PerfSonar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foreseen in September 2017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272084"/>
                  </a:ext>
                </a:extLst>
              </a:tr>
            </a:tbl>
          </a:graphicData>
        </a:graphic>
      </p:graphicFrame>
      <p:sp>
        <p:nvSpPr>
          <p:cNvPr id="9" name="Espace réservé du contenu 2"/>
          <p:cNvSpPr txBox="1">
            <a:spLocks/>
          </p:cNvSpPr>
          <p:nvPr/>
        </p:nvSpPr>
        <p:spPr>
          <a:xfrm>
            <a:off x="838200" y="1479754"/>
            <a:ext cx="10515600" cy="1447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8869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325</Words>
  <Application>Microsoft Office PowerPoint</Application>
  <PresentationFormat>Grand écran</PresentationFormat>
  <Paragraphs>86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Network for Pico2 testbed EOSC WP6.3</vt:lpstr>
      <vt:lpstr>GEANT - RENATER contribution to Pico2 </vt:lpstr>
      <vt:lpstr>L3VPN Deployment</vt:lpstr>
      <vt:lpstr>Deployment status 30/08/2017</vt:lpstr>
      <vt:lpstr>VPN Management</vt:lpstr>
      <vt:lpstr>Monitoring</vt:lpstr>
      <vt:lpstr>Monitoring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XJE</dc:creator>
  <cp:lastModifiedBy>XJE</cp:lastModifiedBy>
  <cp:revision>15</cp:revision>
  <dcterms:created xsi:type="dcterms:W3CDTF">2017-08-31T05:41:29Z</dcterms:created>
  <dcterms:modified xsi:type="dcterms:W3CDTF">2017-08-31T09:55:26Z</dcterms:modified>
</cp:coreProperties>
</file>