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7" r:id="rId2"/>
    <p:sldId id="260" r:id="rId3"/>
    <p:sldId id="259" r:id="rId4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e serrano" initials="js" lastIdx="2" clrIdx="0">
    <p:extLst>
      <p:ext uri="{19B8F6BF-5375-455C-9EA6-DF929625EA0E}">
        <p15:presenceInfo xmlns:p15="http://schemas.microsoft.com/office/powerpoint/2012/main" userId="S-1-5-21-2000179195-1026696764-421607344-54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0" d="100"/>
          <a:sy n="80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AE26-EFF1-4EB8-99C8-82D5EA7066CE}" type="datetimeFigureOut">
              <a:rPr lang="fr-FR" smtClean="0"/>
              <a:t>17/07/2017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1B518-36E9-4957-8C7F-F65E12C30C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361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1B518-36E9-4957-8C7F-F65E12C30C4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769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52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69560" y="409788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8515080" y="6399829"/>
            <a:ext cx="583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21612131-B131-41E1-8161-F18181911121}" type="slidenum">
              <a:rPr lang="en-US" smtClean="0">
                <a:solidFill>
                  <a:srgbClr val="000000"/>
                </a:solidFill>
                <a:latin typeface="Calibri"/>
              </a:rPr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5811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69560" y="409788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16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4400">
                <a:solidFill>
                  <a:srgbClr val="000000"/>
                </a:solidFill>
                <a:latin typeface="Calibri Light"/>
              </a:rPr>
              <a:t>Click to edit the title text formatModifiez le style du titre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Seventh Outline LevelModifiez les styles du texte du masque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fr-FR" sz="2400">
                <a:solidFill>
                  <a:srgbClr val="000000"/>
                </a:solidFill>
                <a:latin typeface="Calibri"/>
              </a:rPr>
              <a:t>Deuxième niveau</a:t>
            </a:r>
            <a:endParaRPr/>
          </a:p>
          <a:p>
            <a:pPr lvl="1">
              <a:buFont typeface="Arial"/>
              <a:buChar char="•"/>
            </a:pPr>
            <a:r>
              <a:rPr lang="fr-FR" sz="2000">
                <a:solidFill>
                  <a:srgbClr val="000000"/>
                </a:solidFill>
                <a:latin typeface="Calibri"/>
              </a:rPr>
              <a:t>Troisième niveau</a:t>
            </a:r>
            <a:endParaRPr/>
          </a:p>
          <a:p>
            <a:pPr lvl="2">
              <a:buFont typeface="Arial"/>
              <a:buChar char="•"/>
            </a:pPr>
            <a:r>
              <a:rPr lang="fr-FR">
                <a:solidFill>
                  <a:srgbClr val="000000"/>
                </a:solidFill>
                <a:latin typeface="Calibri"/>
              </a:rPr>
              <a:t>Quatrième niveau</a:t>
            </a:r>
            <a:endParaRPr/>
          </a:p>
          <a:p>
            <a:pPr lvl="3">
              <a:buFont typeface="Arial"/>
              <a:buChar char="•"/>
            </a:pPr>
            <a:r>
              <a:rPr lang="fr-FR">
                <a:solidFill>
                  <a:srgbClr val="000000"/>
                </a:solidFill>
                <a:latin typeface="Calibri"/>
              </a:rPr>
              <a:t>Cinquième niveau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21612131-B131-41E1-8161-F18181911121}" type="slidenum">
              <a:rPr lang="en-US">
                <a:solidFill>
                  <a:srgbClr val="000000"/>
                </a:solidFill>
                <a:latin typeface="Calibri"/>
              </a:rPr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466525" y="540404"/>
            <a:ext cx="6523803" cy="875037"/>
          </a:xfrm>
        </p:spPr>
        <p:txBody>
          <a:bodyPr/>
          <a:lstStyle/>
          <a:p>
            <a:pPr algn="ctr"/>
            <a:r>
              <a:rPr lang="en-US" sz="2800" b="1" dirty="0"/>
              <a:t>CP violation measurement in two body B decays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with </a:t>
            </a:r>
            <a:r>
              <a:rPr lang="en-US" sz="2800" b="1" dirty="0"/>
              <a:t>the </a:t>
            </a:r>
            <a:r>
              <a:rPr lang="en-US" sz="2800" b="1" dirty="0" err="1"/>
              <a:t>LHCb</a:t>
            </a:r>
            <a:r>
              <a:rPr lang="en-US" sz="2800" b="1" dirty="0"/>
              <a:t> </a:t>
            </a:r>
            <a:r>
              <a:rPr lang="en-US" sz="2800" b="1" dirty="0" smtClean="0"/>
              <a:t>detector</a:t>
            </a:r>
            <a:endParaRPr lang="fr-FR" sz="2800" dirty="0"/>
          </a:p>
        </p:txBody>
      </p:sp>
      <p:pic>
        <p:nvPicPr>
          <p:cNvPr id="18" name="Picture 2" descr="http://lhcb-reconstruction.web.cern.ch/lhcb-reconstruction/Panoramix/PRplots/2013/Bs2MuMuLinesNoMuIDLine-101412%20-8681643-3d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30" y="2207246"/>
            <a:ext cx="8023125" cy="3964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63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419406" y="1432252"/>
                <a:ext cx="8334309" cy="30434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</a:t>
                </a:r>
                <a:r>
                  <a:rPr lang="en-US" dirty="0" smtClean="0"/>
                  <a:t>ifferences </a:t>
                </a:r>
                <a:r>
                  <a:rPr lang="en-US" dirty="0"/>
                  <a:t>between the behavior of matter and antimatter (or ‘CP violation’) can be observed in B meson decays. </a:t>
                </a:r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The </a:t>
                </a:r>
                <a:r>
                  <a:rPr lang="en-US" dirty="0"/>
                  <a:t>goal of this exercise is to measure the CP asymmetry in the decay of a B</a:t>
                </a:r>
                <a:r>
                  <a:rPr lang="en-US" baseline="30000" dirty="0"/>
                  <a:t>0</a:t>
                </a:r>
                <a:r>
                  <a:rPr lang="en-US" dirty="0"/>
                  <a:t> meson into a charged pion and kaon </a:t>
                </a:r>
                <a:r>
                  <a:rPr lang="en-US" dirty="0" smtClean="0"/>
                  <a:t>:</a:t>
                </a:r>
              </a:p>
              <a:p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/>
                          </m:ctrlPr>
                        </m:sSubPr>
                        <m:e>
                          <m:r>
                            <a:rPr lang="en-US" i="1"/>
                            <m:t>𝐴</m:t>
                          </m:r>
                        </m:e>
                        <m:sub>
                          <m:r>
                            <a:rPr lang="en-US" i="1"/>
                            <m:t>𝐶𝑃</m:t>
                          </m:r>
                        </m:sub>
                      </m:sSub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fr-FR" i="1"/>
                          </m:ctrlPr>
                        </m:fPr>
                        <m:num>
                          <m:sSup>
                            <m:sSupPr>
                              <m:ctrlPr>
                                <a:rPr lang="fr-FR" i="1"/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/>
                                <m:t>Γ</m:t>
                              </m:r>
                              <m:r>
                                <a:rPr lang="en-US" i="1"/>
                                <m:t>(</m:t>
                              </m:r>
                              <m:r>
                                <a:rPr lang="en-US" i="1"/>
                                <m:t>𝐵</m:t>
                              </m:r>
                            </m:e>
                            <m:sup>
                              <m:r>
                                <a:rPr lang="en-US" i="1"/>
                                <m:t>0</m:t>
                              </m:r>
                            </m:sup>
                          </m:sSup>
                          <m:r>
                            <a:rPr lang="en-US" i="1"/>
                            <m:t>→</m:t>
                          </m:r>
                          <m:sSup>
                            <m:sSupPr>
                              <m:ctrlPr>
                                <a:rPr lang="fr-FR" i="1"/>
                              </m:ctrlPr>
                            </m:sSupPr>
                            <m:e>
                              <m:r>
                                <a:rPr lang="en-US" i="1"/>
                                <m:t>𝐾</m:t>
                              </m:r>
                            </m:e>
                            <m:sup>
                              <m:r>
                                <a:rPr lang="en-US" i="1"/>
                                <m:t>+</m:t>
                              </m:r>
                            </m:sup>
                          </m:sSup>
                          <m:sSup>
                            <m:sSupPr>
                              <m:ctrlPr>
                                <a:rPr lang="fr-FR" i="1"/>
                              </m:ctrlPr>
                            </m:sSupPr>
                            <m:e>
                              <m:r>
                                <a:rPr lang="en-US" i="1"/>
                                <m:t>𝜋</m:t>
                              </m:r>
                            </m:e>
                            <m:sup>
                              <m:r>
                                <a:rPr lang="en-US" i="1"/>
                                <m:t>−</m:t>
                              </m:r>
                            </m:sup>
                          </m:sSup>
                          <m:r>
                            <a:rPr lang="en-US" i="1"/>
                            <m:t>)−</m:t>
                          </m:r>
                          <m:sSup>
                            <m:sSupPr>
                              <m:ctrlPr>
                                <a:rPr lang="fr-FR" i="1"/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/>
                                <m:t>Γ</m:t>
                              </m:r>
                              <m:r>
                                <a:rPr lang="en-US" i="1"/>
                                <m:t>(</m:t>
                              </m:r>
                              <m:acc>
                                <m:accPr>
                                  <m:chr m:val="̅"/>
                                  <m:ctrlPr>
                                    <a:rPr lang="fr-FR" i="1"/>
                                  </m:ctrlPr>
                                </m:accPr>
                                <m:e>
                                  <m:r>
                                    <a:rPr lang="en-US" i="1"/>
                                    <m:t>𝐵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i="1"/>
                                <m:t>0</m:t>
                              </m:r>
                            </m:sup>
                          </m:sSup>
                          <m:r>
                            <a:rPr lang="en-US" i="1"/>
                            <m:t>→</m:t>
                          </m:r>
                          <m:sSup>
                            <m:sSupPr>
                              <m:ctrlPr>
                                <a:rPr lang="fr-FR" i="1"/>
                              </m:ctrlPr>
                            </m:sSupPr>
                            <m:e>
                              <m:r>
                                <a:rPr lang="en-US" i="1"/>
                                <m:t>𝐾</m:t>
                              </m:r>
                            </m:e>
                            <m:sup>
                              <m:r>
                                <a:rPr lang="en-US" i="1"/>
                                <m:t>−</m:t>
                              </m:r>
                            </m:sup>
                          </m:sSup>
                          <m:sSup>
                            <m:sSupPr>
                              <m:ctrlPr>
                                <a:rPr lang="fr-FR" i="1"/>
                              </m:ctrlPr>
                            </m:sSupPr>
                            <m:e>
                              <m:r>
                                <a:rPr lang="en-US" i="1"/>
                                <m:t>𝜋</m:t>
                              </m:r>
                            </m:e>
                            <m:sup>
                              <m:r>
                                <a:rPr lang="en-US" i="1"/>
                                <m:t>+</m:t>
                              </m:r>
                            </m:sup>
                          </m:sSup>
                          <m:r>
                            <a:rPr lang="en-US" i="1"/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fr-FR" i="1"/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/>
                                <m:t>Γ</m:t>
                              </m:r>
                              <m:r>
                                <a:rPr lang="en-US" i="1"/>
                                <m:t>(</m:t>
                              </m:r>
                              <m:r>
                                <a:rPr lang="en-US" i="1"/>
                                <m:t>𝐵</m:t>
                              </m:r>
                            </m:e>
                            <m:sup>
                              <m:r>
                                <a:rPr lang="en-US" i="1"/>
                                <m:t>0</m:t>
                              </m:r>
                            </m:sup>
                          </m:sSup>
                          <m:r>
                            <a:rPr lang="en-US" i="1"/>
                            <m:t>→</m:t>
                          </m:r>
                          <m:sSup>
                            <m:sSupPr>
                              <m:ctrlPr>
                                <a:rPr lang="fr-FR" i="1"/>
                              </m:ctrlPr>
                            </m:sSupPr>
                            <m:e>
                              <m:r>
                                <a:rPr lang="en-US" i="1"/>
                                <m:t>𝐾</m:t>
                              </m:r>
                            </m:e>
                            <m:sup>
                              <m:r>
                                <a:rPr lang="en-US" i="1"/>
                                <m:t>+</m:t>
                              </m:r>
                            </m:sup>
                          </m:sSup>
                          <m:sSup>
                            <m:sSupPr>
                              <m:ctrlPr>
                                <a:rPr lang="fr-FR" i="1"/>
                              </m:ctrlPr>
                            </m:sSupPr>
                            <m:e>
                              <m:r>
                                <a:rPr lang="en-US" i="1"/>
                                <m:t>𝜋</m:t>
                              </m:r>
                            </m:e>
                            <m:sup>
                              <m:r>
                                <a:rPr lang="en-US" i="1"/>
                                <m:t>−</m:t>
                              </m:r>
                            </m:sup>
                          </m:sSup>
                          <m:r>
                            <a:rPr lang="en-US" i="1"/>
                            <m:t>)+</m:t>
                          </m:r>
                          <m:sSup>
                            <m:sSupPr>
                              <m:ctrlPr>
                                <a:rPr lang="fr-FR" i="1"/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/>
                                <m:t>Γ</m:t>
                              </m:r>
                              <m:r>
                                <a:rPr lang="en-US" i="1"/>
                                <m:t>(</m:t>
                              </m:r>
                              <m:acc>
                                <m:accPr>
                                  <m:chr m:val="̅"/>
                                  <m:ctrlPr>
                                    <a:rPr lang="fr-FR" i="1"/>
                                  </m:ctrlPr>
                                </m:accPr>
                                <m:e>
                                  <m:r>
                                    <a:rPr lang="en-US" i="1"/>
                                    <m:t>𝐵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i="1"/>
                                <m:t>0</m:t>
                              </m:r>
                            </m:sup>
                          </m:sSup>
                          <m:r>
                            <a:rPr lang="en-US" i="1"/>
                            <m:t>→</m:t>
                          </m:r>
                          <m:sSup>
                            <m:sSupPr>
                              <m:ctrlPr>
                                <a:rPr lang="fr-FR" i="1"/>
                              </m:ctrlPr>
                            </m:sSupPr>
                            <m:e>
                              <m:r>
                                <a:rPr lang="en-US" i="1"/>
                                <m:t>𝐾</m:t>
                              </m:r>
                            </m:e>
                            <m:sup>
                              <m:r>
                                <a:rPr lang="en-US" i="1"/>
                                <m:t>−</m:t>
                              </m:r>
                            </m:sup>
                          </m:sSup>
                          <m:sSup>
                            <m:sSupPr>
                              <m:ctrlPr>
                                <a:rPr lang="fr-FR" i="1"/>
                              </m:ctrlPr>
                            </m:sSupPr>
                            <m:e>
                              <m:r>
                                <a:rPr lang="en-US" i="1"/>
                                <m:t>𝜋</m:t>
                              </m:r>
                            </m:e>
                            <m:sup>
                              <m:r>
                                <a:rPr lang="en-US" i="1"/>
                                <m:t>+</m:t>
                              </m:r>
                            </m:sup>
                          </m:sSup>
                          <m:r>
                            <a:rPr lang="en-US" i="1"/>
                            <m:t>)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406" y="1432252"/>
                <a:ext cx="8334309" cy="3043462"/>
              </a:xfrm>
              <a:prstGeom prst="rect">
                <a:avLst/>
              </a:prstGeom>
              <a:blipFill rotWithShape="0">
                <a:blip r:embed="rId2"/>
                <a:stretch>
                  <a:fillRect l="-658" t="-1202" r="-95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929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155032" y="5103674"/>
            <a:ext cx="75197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step using </a:t>
            </a:r>
            <a:r>
              <a:rPr lang="en-US" dirty="0" smtClean="0">
                <a:solidFill>
                  <a:srgbClr val="FF0000"/>
                </a:solidFill>
              </a:rPr>
              <a:t>simulated data</a:t>
            </a:r>
            <a:r>
              <a:rPr lang="en-US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Define a selection based on particle identification to find your signal</a:t>
            </a:r>
          </a:p>
          <a:p>
            <a:r>
              <a:rPr lang="en-US" dirty="0" smtClean="0"/>
              <a:t>Second step on </a:t>
            </a:r>
            <a:r>
              <a:rPr lang="en-US" dirty="0" smtClean="0">
                <a:solidFill>
                  <a:srgbClr val="0070C0"/>
                </a:solidFill>
              </a:rPr>
              <a:t>real </a:t>
            </a:r>
            <a:r>
              <a:rPr lang="en-US" dirty="0" err="1" smtClean="0">
                <a:solidFill>
                  <a:srgbClr val="0070C0"/>
                </a:solidFill>
              </a:rPr>
              <a:t>LHCb</a:t>
            </a:r>
            <a:r>
              <a:rPr lang="en-US" dirty="0" smtClean="0">
                <a:solidFill>
                  <a:srgbClr val="0070C0"/>
                </a:solidFill>
              </a:rPr>
              <a:t> data</a:t>
            </a:r>
            <a:r>
              <a:rPr lang="en-US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Apply the selection and perform fits of the invariant mass</a:t>
            </a:r>
          </a:p>
          <a:p>
            <a:r>
              <a:rPr lang="en-US" dirty="0" smtClean="0"/>
              <a:t>Compute the CP asymmetry and compare with the published result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57989" y="4695963"/>
            <a:ext cx="3729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Exercise: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b="53849"/>
          <a:stretch/>
        </p:blipFill>
        <p:spPr>
          <a:xfrm>
            <a:off x="371280" y="873983"/>
            <a:ext cx="5587381" cy="218645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/>
          <a:srcRect b="22135"/>
          <a:stretch/>
        </p:blipFill>
        <p:spPr>
          <a:xfrm>
            <a:off x="801878" y="3688171"/>
            <a:ext cx="4927585" cy="306313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847347" y="1629303"/>
            <a:ext cx="3086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Difficulty: separate the different signal components!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681" y="3122557"/>
            <a:ext cx="5385980" cy="33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5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110</Words>
  <Application>Microsoft Office PowerPoint</Application>
  <PresentationFormat>Affichage à l'écran (4:3)</PresentationFormat>
  <Paragraphs>16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DejaVu Sans</vt:lpstr>
      <vt:lpstr>StarSymbol</vt:lpstr>
      <vt:lpstr>Office Theme</vt:lpstr>
      <vt:lpstr>CP violation measurement in two body B decays  with the LHCb detector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justine serrano</dc:creator>
  <cp:lastModifiedBy>justine serrano</cp:lastModifiedBy>
  <cp:revision>37</cp:revision>
  <dcterms:modified xsi:type="dcterms:W3CDTF">2017-07-17T14:12:43Z</dcterms:modified>
</cp:coreProperties>
</file>