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handoutMasterIdLst>
    <p:handoutMasterId r:id="rId26"/>
  </p:handoutMasterIdLst>
  <p:sldIdLst>
    <p:sldId id="256" r:id="rId2"/>
    <p:sldId id="275" r:id="rId3"/>
    <p:sldId id="257" r:id="rId4"/>
    <p:sldId id="262" r:id="rId5"/>
    <p:sldId id="264" r:id="rId6"/>
    <p:sldId id="286" r:id="rId7"/>
    <p:sldId id="265" r:id="rId8"/>
    <p:sldId id="267" r:id="rId9"/>
    <p:sldId id="269" r:id="rId10"/>
    <p:sldId id="276" r:id="rId11"/>
    <p:sldId id="277" r:id="rId12"/>
    <p:sldId id="270" r:id="rId13"/>
    <p:sldId id="278" r:id="rId14"/>
    <p:sldId id="279" r:id="rId15"/>
    <p:sldId id="287" r:id="rId16"/>
    <p:sldId id="260" r:id="rId17"/>
    <p:sldId id="280" r:id="rId18"/>
    <p:sldId id="285" r:id="rId19"/>
    <p:sldId id="281" r:id="rId20"/>
    <p:sldId id="282" r:id="rId21"/>
    <p:sldId id="283" r:id="rId22"/>
    <p:sldId id="284" r:id="rId23"/>
    <p:sldId id="288" r:id="rId24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546A"/>
    <a:srgbClr val="E9E9E9"/>
    <a:srgbClr val="16CE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60"/>
  </p:normalViewPr>
  <p:slideViewPr>
    <p:cSldViewPr snapToGrid="0">
      <p:cViewPr varScale="1">
        <p:scale>
          <a:sx n="69" d="100"/>
          <a:sy n="69" d="100"/>
        </p:scale>
        <p:origin x="14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2246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6CE5D9-58D7-4458-BD7C-812149EFE6EB}" type="doc">
      <dgm:prSet loTypeId="urn:microsoft.com/office/officeart/2005/8/layout/chevron2" loCatId="process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zh-CN" altLang="en-US"/>
        </a:p>
      </dgm:t>
    </dgm:pt>
    <dgm:pt modelId="{09573F21-0623-4E6D-9AC5-9A8577072A2D}">
      <dgm:prSet phldrT="[文本]"/>
      <dgm:spPr/>
      <dgm:t>
        <a:bodyPr/>
        <a:lstStyle/>
        <a:p>
          <a:r>
            <a:rPr lang="en-US" altLang="zh-CN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PYTHIA</a:t>
          </a:r>
          <a:endParaRPr lang="zh-CN" alt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E0A7992-DA09-4AF5-92FA-BD557CBC5758}" type="parTrans" cxnId="{9AC80BC3-F612-4C02-A6EA-C468685A8ABA}">
      <dgm:prSet/>
      <dgm:spPr/>
      <dgm:t>
        <a:bodyPr/>
        <a:lstStyle/>
        <a:p>
          <a:endParaRPr lang="zh-CN" altLang="en-US"/>
        </a:p>
      </dgm:t>
    </dgm:pt>
    <dgm:pt modelId="{2F85FF0E-FFE6-4F0E-860D-CA1A507D6F6C}" type="sibTrans" cxnId="{9AC80BC3-F612-4C02-A6EA-C468685A8ABA}">
      <dgm:prSet/>
      <dgm:spPr/>
      <dgm:t>
        <a:bodyPr/>
        <a:lstStyle/>
        <a:p>
          <a:endParaRPr lang="zh-CN" altLang="en-US"/>
        </a:p>
      </dgm:t>
    </dgm:pt>
    <dgm:pt modelId="{92233591-9BD6-4615-83E3-6B5D1937DD23}">
      <dgm:prSet phldrT="[文本]" custT="1"/>
      <dgm:spPr/>
      <dgm:t>
        <a:bodyPr/>
        <a:lstStyle/>
        <a:p>
          <a:r>
            <a:rPr lang="en-US" altLang="zh-CN" sz="4000" dirty="0" smtClean="0">
              <a:solidFill>
                <a:schemeClr val="tx1">
                  <a:lumMod val="65000"/>
                  <a:lumOff val="35000"/>
                </a:schemeClr>
              </a:solidFill>
            </a:rPr>
            <a:t>Event generator</a:t>
          </a:r>
          <a:endParaRPr lang="zh-CN" altLang="en-US" sz="40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E5E7E1D0-EFE8-432C-A863-ABBB0F6044A2}" type="parTrans" cxnId="{1D3842DE-C635-4E03-AA3A-168477BEE24E}">
      <dgm:prSet/>
      <dgm:spPr/>
      <dgm:t>
        <a:bodyPr/>
        <a:lstStyle/>
        <a:p>
          <a:endParaRPr lang="zh-CN" altLang="en-US"/>
        </a:p>
      </dgm:t>
    </dgm:pt>
    <dgm:pt modelId="{F4033C7F-95BD-4591-83A1-C871F669D94D}" type="sibTrans" cxnId="{1D3842DE-C635-4E03-AA3A-168477BEE24E}">
      <dgm:prSet/>
      <dgm:spPr/>
      <dgm:t>
        <a:bodyPr/>
        <a:lstStyle/>
        <a:p>
          <a:endParaRPr lang="zh-CN" altLang="en-US"/>
        </a:p>
      </dgm:t>
    </dgm:pt>
    <dgm:pt modelId="{FED8D01E-0695-41F4-8CE2-502408EE1FAD}">
      <dgm:prSet phldrT="[文本]"/>
      <dgm:spPr/>
      <dgm:t>
        <a:bodyPr/>
        <a:lstStyle/>
        <a:p>
          <a:r>
            <a:rPr lang="en-US" altLang="zh-CN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HepMC</a:t>
          </a:r>
          <a:endParaRPr lang="zh-CN" alt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2B44DA9-0456-47AF-9F79-B478DF5A775C}" type="parTrans" cxnId="{AE39810A-4584-445C-A506-1F642A5A8D63}">
      <dgm:prSet/>
      <dgm:spPr/>
      <dgm:t>
        <a:bodyPr/>
        <a:lstStyle/>
        <a:p>
          <a:endParaRPr lang="zh-CN" altLang="en-US"/>
        </a:p>
      </dgm:t>
    </dgm:pt>
    <dgm:pt modelId="{D4B57A5B-3774-4F1F-BFC8-CCD0E650A885}" type="sibTrans" cxnId="{AE39810A-4584-445C-A506-1F642A5A8D63}">
      <dgm:prSet/>
      <dgm:spPr/>
      <dgm:t>
        <a:bodyPr/>
        <a:lstStyle/>
        <a:p>
          <a:endParaRPr lang="zh-CN" altLang="en-US"/>
        </a:p>
      </dgm:t>
    </dgm:pt>
    <dgm:pt modelId="{2A7476F7-D3CE-4509-80BC-25310FB07E30}">
      <dgm:prSet phldrT="[文本]" custT="1"/>
      <dgm:spPr/>
      <dgm:t>
        <a:bodyPr/>
        <a:lstStyle/>
        <a:p>
          <a:r>
            <a:rPr lang="en-US" altLang="zh-CN" sz="4000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</a:rPr>
            <a:t>Standard</a:t>
          </a:r>
          <a:r>
            <a:rPr lang="zh-CN" altLang="en-US" sz="4000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</a:rPr>
            <a:t> </a:t>
          </a:r>
          <a:r>
            <a:rPr lang="en-US" altLang="zh-CN" sz="4000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</a:rPr>
            <a:t>format</a:t>
          </a:r>
          <a:endParaRPr lang="zh-CN" altLang="en-US" sz="4000" dirty="0">
            <a:solidFill>
              <a:schemeClr val="tx1">
                <a:lumMod val="65000"/>
                <a:lumOff val="35000"/>
              </a:schemeClr>
            </a:solidFill>
            <a:latin typeface="+mn-lt"/>
          </a:endParaRPr>
        </a:p>
      </dgm:t>
    </dgm:pt>
    <dgm:pt modelId="{B6EB4EEC-F963-4426-8686-C442C81D91D8}" type="parTrans" cxnId="{B953BD88-D820-4CF6-81CC-F0C51F7DAA83}">
      <dgm:prSet/>
      <dgm:spPr/>
      <dgm:t>
        <a:bodyPr/>
        <a:lstStyle/>
        <a:p>
          <a:endParaRPr lang="zh-CN" altLang="en-US"/>
        </a:p>
      </dgm:t>
    </dgm:pt>
    <dgm:pt modelId="{0B5DC091-83FE-441F-8EBC-3335046B253E}" type="sibTrans" cxnId="{B953BD88-D820-4CF6-81CC-F0C51F7DAA83}">
      <dgm:prSet/>
      <dgm:spPr/>
      <dgm:t>
        <a:bodyPr/>
        <a:lstStyle/>
        <a:p>
          <a:endParaRPr lang="zh-CN" altLang="en-US"/>
        </a:p>
      </dgm:t>
    </dgm:pt>
    <dgm:pt modelId="{6F85B519-952C-4C50-AF15-3CE6092C4172}">
      <dgm:prSet phldrT="[文本]"/>
      <dgm:spPr/>
      <dgm:t>
        <a:bodyPr/>
        <a:lstStyle/>
        <a:p>
          <a:r>
            <a:rPr lang="en-US" altLang="zh-CN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DELPHES</a:t>
          </a:r>
          <a:endParaRPr lang="zh-CN" alt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3B24B27-93C4-46D0-9051-AA1A044B9D7B}" type="parTrans" cxnId="{89A6A592-1969-4F0E-A7C1-82A8C5010673}">
      <dgm:prSet/>
      <dgm:spPr/>
      <dgm:t>
        <a:bodyPr/>
        <a:lstStyle/>
        <a:p>
          <a:endParaRPr lang="zh-CN" altLang="en-US"/>
        </a:p>
      </dgm:t>
    </dgm:pt>
    <dgm:pt modelId="{76A78BA3-8218-41F1-98DD-BF434958F9FA}" type="sibTrans" cxnId="{89A6A592-1969-4F0E-A7C1-82A8C5010673}">
      <dgm:prSet/>
      <dgm:spPr/>
      <dgm:t>
        <a:bodyPr/>
        <a:lstStyle/>
        <a:p>
          <a:endParaRPr lang="zh-CN" altLang="en-US"/>
        </a:p>
      </dgm:t>
    </dgm:pt>
    <dgm:pt modelId="{7E411357-0CB2-44EE-A223-BE714F4D9D10}">
      <dgm:prSet phldrT="[文本]" custT="1"/>
      <dgm:spPr/>
      <dgm:t>
        <a:bodyPr/>
        <a:lstStyle/>
        <a:p>
          <a:r>
            <a:rPr lang="en-US" altLang="zh-CN" sz="4000" dirty="0" smtClean="0">
              <a:solidFill>
                <a:schemeClr val="tx1">
                  <a:lumMod val="65000"/>
                  <a:lumOff val="35000"/>
                </a:schemeClr>
              </a:solidFill>
            </a:rPr>
            <a:t>Fast detector simulation</a:t>
          </a:r>
          <a:endParaRPr lang="zh-CN" altLang="en-US" sz="40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0AEFDDA4-BF1E-41FE-8C0F-8E0FB85EADD5}" type="parTrans" cxnId="{F4011451-3E4B-4901-ABE9-ED1981605150}">
      <dgm:prSet/>
      <dgm:spPr/>
      <dgm:t>
        <a:bodyPr/>
        <a:lstStyle/>
        <a:p>
          <a:endParaRPr lang="zh-CN" altLang="en-US"/>
        </a:p>
      </dgm:t>
    </dgm:pt>
    <dgm:pt modelId="{9F6C7DFF-DCA3-4E13-9D1B-0C7FF66BFC03}" type="sibTrans" cxnId="{F4011451-3E4B-4901-ABE9-ED1981605150}">
      <dgm:prSet/>
      <dgm:spPr/>
      <dgm:t>
        <a:bodyPr/>
        <a:lstStyle/>
        <a:p>
          <a:endParaRPr lang="zh-CN" altLang="en-US"/>
        </a:p>
      </dgm:t>
    </dgm:pt>
    <dgm:pt modelId="{E6868153-1F1A-4454-8745-ADB08D401A27}">
      <dgm:prSet/>
      <dgm:spPr/>
      <dgm:t>
        <a:bodyPr/>
        <a:lstStyle/>
        <a:p>
          <a:r>
            <a:rPr lang="en-US" altLang="zh-CN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ROOT</a:t>
          </a:r>
          <a:endParaRPr lang="zh-CN" alt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7F5044E-8485-4574-99E2-FCFE4487ED47}" type="parTrans" cxnId="{DD7EFEC4-2CCE-4DA8-B942-6696D1117068}">
      <dgm:prSet/>
      <dgm:spPr/>
      <dgm:t>
        <a:bodyPr/>
        <a:lstStyle/>
        <a:p>
          <a:endParaRPr lang="zh-CN" altLang="en-US"/>
        </a:p>
      </dgm:t>
    </dgm:pt>
    <dgm:pt modelId="{6B140FED-ECA8-4284-A0F0-615185C023E2}" type="sibTrans" cxnId="{DD7EFEC4-2CCE-4DA8-B942-6696D1117068}">
      <dgm:prSet/>
      <dgm:spPr/>
      <dgm:t>
        <a:bodyPr/>
        <a:lstStyle/>
        <a:p>
          <a:endParaRPr lang="zh-CN" altLang="en-US"/>
        </a:p>
      </dgm:t>
    </dgm:pt>
    <dgm:pt modelId="{DAEF65F1-F6DF-4D2E-8134-82E2202A0133}">
      <dgm:prSet custT="1"/>
      <dgm:spPr/>
      <dgm:t>
        <a:bodyPr/>
        <a:lstStyle/>
        <a:p>
          <a:r>
            <a:rPr lang="en-US" altLang="zh-CN" sz="4000" dirty="0" smtClean="0">
              <a:solidFill>
                <a:schemeClr val="tx1">
                  <a:lumMod val="65000"/>
                  <a:lumOff val="35000"/>
                </a:schemeClr>
              </a:solidFill>
            </a:rPr>
            <a:t>Reconstruction</a:t>
          </a:r>
          <a:endParaRPr lang="zh-CN" altLang="en-US" sz="44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C46A8EC9-FE3C-40C0-8F35-3D68BEF79054}" type="parTrans" cxnId="{DBE3ADC9-E392-4E46-9CFB-60C8EF8B3A24}">
      <dgm:prSet/>
      <dgm:spPr/>
      <dgm:t>
        <a:bodyPr/>
        <a:lstStyle/>
        <a:p>
          <a:endParaRPr lang="zh-CN" altLang="en-US"/>
        </a:p>
      </dgm:t>
    </dgm:pt>
    <dgm:pt modelId="{5FBE302D-1563-4E32-AFCB-37E1337D22D7}" type="sibTrans" cxnId="{DBE3ADC9-E392-4E46-9CFB-60C8EF8B3A24}">
      <dgm:prSet/>
      <dgm:spPr/>
      <dgm:t>
        <a:bodyPr/>
        <a:lstStyle/>
        <a:p>
          <a:endParaRPr lang="zh-CN" altLang="en-US"/>
        </a:p>
      </dgm:t>
    </dgm:pt>
    <dgm:pt modelId="{981D4BD1-8F91-4A60-A426-46DB442CC73E}" type="pres">
      <dgm:prSet presAssocID="{DE6CE5D9-58D7-4458-BD7C-812149EFE6E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13285029-7B95-464E-8D90-C14591FB3796}" type="pres">
      <dgm:prSet presAssocID="{09573F21-0623-4E6D-9AC5-9A8577072A2D}" presName="composite" presStyleCnt="0"/>
      <dgm:spPr/>
    </dgm:pt>
    <dgm:pt modelId="{3E6043B6-651D-4F6F-8064-C09414642F30}" type="pres">
      <dgm:prSet presAssocID="{09573F21-0623-4E6D-9AC5-9A8577072A2D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7D9EE9A-3869-422B-BBC9-B4EB1F010A03}" type="pres">
      <dgm:prSet presAssocID="{09573F21-0623-4E6D-9AC5-9A8577072A2D}" presName="descendantText" presStyleLbl="alignAcc1" presStyleIdx="0" presStyleCnt="4" custLinFactNeighborX="578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01E1D1B-B1C3-4171-85F4-BAF26415FC71}" type="pres">
      <dgm:prSet presAssocID="{2F85FF0E-FFE6-4F0E-860D-CA1A507D6F6C}" presName="sp" presStyleCnt="0"/>
      <dgm:spPr/>
    </dgm:pt>
    <dgm:pt modelId="{E9DC2F04-F7BC-4EE9-920C-730F2DB12A74}" type="pres">
      <dgm:prSet presAssocID="{FED8D01E-0695-41F4-8CE2-502408EE1FAD}" presName="composite" presStyleCnt="0"/>
      <dgm:spPr/>
    </dgm:pt>
    <dgm:pt modelId="{DECA18F7-1CAD-4C42-BD03-CD7C03BF5F52}" type="pres">
      <dgm:prSet presAssocID="{FED8D01E-0695-41F4-8CE2-502408EE1FAD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D2E9F3A-4259-4E82-B4A6-0AE3FF821B54}" type="pres">
      <dgm:prSet presAssocID="{FED8D01E-0695-41F4-8CE2-502408EE1FAD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C469A68-D3F8-4A23-BE14-1FAB94CCB740}" type="pres">
      <dgm:prSet presAssocID="{D4B57A5B-3774-4F1F-BFC8-CCD0E650A885}" presName="sp" presStyleCnt="0"/>
      <dgm:spPr/>
    </dgm:pt>
    <dgm:pt modelId="{C3EAF04B-FF33-4B84-9E11-5D6259C1AE7A}" type="pres">
      <dgm:prSet presAssocID="{6F85B519-952C-4C50-AF15-3CE6092C4172}" presName="composite" presStyleCnt="0"/>
      <dgm:spPr/>
    </dgm:pt>
    <dgm:pt modelId="{C3DA7347-2397-40C2-903C-EAF7E3C73BAF}" type="pres">
      <dgm:prSet presAssocID="{6F85B519-952C-4C50-AF15-3CE6092C4172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6130637-2AE3-4862-B893-CCA7D7DD43CE}" type="pres">
      <dgm:prSet presAssocID="{6F85B519-952C-4C50-AF15-3CE6092C4172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F5BF549-12CE-4219-8771-FBD39D1E57E4}" type="pres">
      <dgm:prSet presAssocID="{76A78BA3-8218-41F1-98DD-BF434958F9FA}" presName="sp" presStyleCnt="0"/>
      <dgm:spPr/>
    </dgm:pt>
    <dgm:pt modelId="{1A41A6D4-F534-4DEC-8FCF-FD6D8B432559}" type="pres">
      <dgm:prSet presAssocID="{E6868153-1F1A-4454-8745-ADB08D401A27}" presName="composite" presStyleCnt="0"/>
      <dgm:spPr/>
    </dgm:pt>
    <dgm:pt modelId="{7BD7EC30-C279-4FDF-BE72-F9B3F132D651}" type="pres">
      <dgm:prSet presAssocID="{E6868153-1F1A-4454-8745-ADB08D401A27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CC3A890-A2A5-45B9-8EA2-A04755D52237}" type="pres">
      <dgm:prSet presAssocID="{E6868153-1F1A-4454-8745-ADB08D401A27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DBE3ADC9-E392-4E46-9CFB-60C8EF8B3A24}" srcId="{E6868153-1F1A-4454-8745-ADB08D401A27}" destId="{DAEF65F1-F6DF-4D2E-8134-82E2202A0133}" srcOrd="0" destOrd="0" parTransId="{C46A8EC9-FE3C-40C0-8F35-3D68BEF79054}" sibTransId="{5FBE302D-1563-4E32-AFCB-37E1337D22D7}"/>
    <dgm:cxn modelId="{9107A606-7FDA-428A-BD5D-5C29998A760A}" type="presOf" srcId="{DAEF65F1-F6DF-4D2E-8134-82E2202A0133}" destId="{CCC3A890-A2A5-45B9-8EA2-A04755D52237}" srcOrd="0" destOrd="0" presId="urn:microsoft.com/office/officeart/2005/8/layout/chevron2"/>
    <dgm:cxn modelId="{C508C7B8-4BC3-4203-83AF-3D0DEAF7C53E}" type="presOf" srcId="{09573F21-0623-4E6D-9AC5-9A8577072A2D}" destId="{3E6043B6-651D-4F6F-8064-C09414642F30}" srcOrd="0" destOrd="0" presId="urn:microsoft.com/office/officeart/2005/8/layout/chevron2"/>
    <dgm:cxn modelId="{AE39810A-4584-445C-A506-1F642A5A8D63}" srcId="{DE6CE5D9-58D7-4458-BD7C-812149EFE6EB}" destId="{FED8D01E-0695-41F4-8CE2-502408EE1FAD}" srcOrd="1" destOrd="0" parTransId="{E2B44DA9-0456-47AF-9F79-B478DF5A775C}" sibTransId="{D4B57A5B-3774-4F1F-BFC8-CCD0E650A885}"/>
    <dgm:cxn modelId="{DD7EFEC4-2CCE-4DA8-B942-6696D1117068}" srcId="{DE6CE5D9-58D7-4458-BD7C-812149EFE6EB}" destId="{E6868153-1F1A-4454-8745-ADB08D401A27}" srcOrd="3" destOrd="0" parTransId="{27F5044E-8485-4574-99E2-FCFE4487ED47}" sibTransId="{6B140FED-ECA8-4284-A0F0-615185C023E2}"/>
    <dgm:cxn modelId="{680D5F7D-851D-4543-8399-08D19AB05C90}" type="presOf" srcId="{FED8D01E-0695-41F4-8CE2-502408EE1FAD}" destId="{DECA18F7-1CAD-4C42-BD03-CD7C03BF5F52}" srcOrd="0" destOrd="0" presId="urn:microsoft.com/office/officeart/2005/8/layout/chevron2"/>
    <dgm:cxn modelId="{262EF517-6E40-40F3-90E7-123A7EE77F12}" type="presOf" srcId="{92233591-9BD6-4615-83E3-6B5D1937DD23}" destId="{77D9EE9A-3869-422B-BBC9-B4EB1F010A03}" srcOrd="0" destOrd="0" presId="urn:microsoft.com/office/officeart/2005/8/layout/chevron2"/>
    <dgm:cxn modelId="{4B465752-F16E-4807-8CFB-A0361CA1A517}" type="presOf" srcId="{6F85B519-952C-4C50-AF15-3CE6092C4172}" destId="{C3DA7347-2397-40C2-903C-EAF7E3C73BAF}" srcOrd="0" destOrd="0" presId="urn:microsoft.com/office/officeart/2005/8/layout/chevron2"/>
    <dgm:cxn modelId="{8BE45BBA-3910-40CC-9CDD-B05E631334DB}" type="presOf" srcId="{E6868153-1F1A-4454-8745-ADB08D401A27}" destId="{7BD7EC30-C279-4FDF-BE72-F9B3F132D651}" srcOrd="0" destOrd="0" presId="urn:microsoft.com/office/officeart/2005/8/layout/chevron2"/>
    <dgm:cxn modelId="{F4011451-3E4B-4901-ABE9-ED1981605150}" srcId="{6F85B519-952C-4C50-AF15-3CE6092C4172}" destId="{7E411357-0CB2-44EE-A223-BE714F4D9D10}" srcOrd="0" destOrd="0" parTransId="{0AEFDDA4-BF1E-41FE-8C0F-8E0FB85EADD5}" sibTransId="{9F6C7DFF-DCA3-4E13-9D1B-0C7FF66BFC03}"/>
    <dgm:cxn modelId="{89A6A592-1969-4F0E-A7C1-82A8C5010673}" srcId="{DE6CE5D9-58D7-4458-BD7C-812149EFE6EB}" destId="{6F85B519-952C-4C50-AF15-3CE6092C4172}" srcOrd="2" destOrd="0" parTransId="{B3B24B27-93C4-46D0-9051-AA1A044B9D7B}" sibTransId="{76A78BA3-8218-41F1-98DD-BF434958F9FA}"/>
    <dgm:cxn modelId="{B953BD88-D820-4CF6-81CC-F0C51F7DAA83}" srcId="{FED8D01E-0695-41F4-8CE2-502408EE1FAD}" destId="{2A7476F7-D3CE-4509-80BC-25310FB07E30}" srcOrd="0" destOrd="0" parTransId="{B6EB4EEC-F963-4426-8686-C442C81D91D8}" sibTransId="{0B5DC091-83FE-441F-8EBC-3335046B253E}"/>
    <dgm:cxn modelId="{059E2F2F-4931-4235-AB16-2359074439FB}" type="presOf" srcId="{DE6CE5D9-58D7-4458-BD7C-812149EFE6EB}" destId="{981D4BD1-8F91-4A60-A426-46DB442CC73E}" srcOrd="0" destOrd="0" presId="urn:microsoft.com/office/officeart/2005/8/layout/chevron2"/>
    <dgm:cxn modelId="{1FEC9B4F-61FA-40F8-B6B1-C0847736510C}" type="presOf" srcId="{2A7476F7-D3CE-4509-80BC-25310FB07E30}" destId="{8D2E9F3A-4259-4E82-B4A6-0AE3FF821B54}" srcOrd="0" destOrd="0" presId="urn:microsoft.com/office/officeart/2005/8/layout/chevron2"/>
    <dgm:cxn modelId="{5FD4FFC9-F790-47BE-8740-E05B825387C2}" type="presOf" srcId="{7E411357-0CB2-44EE-A223-BE714F4D9D10}" destId="{C6130637-2AE3-4862-B893-CCA7D7DD43CE}" srcOrd="0" destOrd="0" presId="urn:microsoft.com/office/officeart/2005/8/layout/chevron2"/>
    <dgm:cxn modelId="{1D3842DE-C635-4E03-AA3A-168477BEE24E}" srcId="{09573F21-0623-4E6D-9AC5-9A8577072A2D}" destId="{92233591-9BD6-4615-83E3-6B5D1937DD23}" srcOrd="0" destOrd="0" parTransId="{E5E7E1D0-EFE8-432C-A863-ABBB0F6044A2}" sibTransId="{F4033C7F-95BD-4591-83A1-C871F669D94D}"/>
    <dgm:cxn modelId="{9AC80BC3-F612-4C02-A6EA-C468685A8ABA}" srcId="{DE6CE5D9-58D7-4458-BD7C-812149EFE6EB}" destId="{09573F21-0623-4E6D-9AC5-9A8577072A2D}" srcOrd="0" destOrd="0" parTransId="{CE0A7992-DA09-4AF5-92FA-BD557CBC5758}" sibTransId="{2F85FF0E-FFE6-4F0E-860D-CA1A507D6F6C}"/>
    <dgm:cxn modelId="{A1C6D0E6-8BA5-45BA-93A6-DFA1B5535737}" type="presParOf" srcId="{981D4BD1-8F91-4A60-A426-46DB442CC73E}" destId="{13285029-7B95-464E-8D90-C14591FB3796}" srcOrd="0" destOrd="0" presId="urn:microsoft.com/office/officeart/2005/8/layout/chevron2"/>
    <dgm:cxn modelId="{1BEE54C1-FAD6-47F6-A46D-A3341BC34492}" type="presParOf" srcId="{13285029-7B95-464E-8D90-C14591FB3796}" destId="{3E6043B6-651D-4F6F-8064-C09414642F30}" srcOrd="0" destOrd="0" presId="urn:microsoft.com/office/officeart/2005/8/layout/chevron2"/>
    <dgm:cxn modelId="{E8A2CE9D-A6FA-452C-8F31-9CBF8314CC68}" type="presParOf" srcId="{13285029-7B95-464E-8D90-C14591FB3796}" destId="{77D9EE9A-3869-422B-BBC9-B4EB1F010A03}" srcOrd="1" destOrd="0" presId="urn:microsoft.com/office/officeart/2005/8/layout/chevron2"/>
    <dgm:cxn modelId="{B173B9CA-1A1C-46AF-85D9-CE6EF368660B}" type="presParOf" srcId="{981D4BD1-8F91-4A60-A426-46DB442CC73E}" destId="{501E1D1B-B1C3-4171-85F4-BAF26415FC71}" srcOrd="1" destOrd="0" presId="urn:microsoft.com/office/officeart/2005/8/layout/chevron2"/>
    <dgm:cxn modelId="{2EB87450-6740-466D-92E9-6959C1047AD7}" type="presParOf" srcId="{981D4BD1-8F91-4A60-A426-46DB442CC73E}" destId="{E9DC2F04-F7BC-4EE9-920C-730F2DB12A74}" srcOrd="2" destOrd="0" presId="urn:microsoft.com/office/officeart/2005/8/layout/chevron2"/>
    <dgm:cxn modelId="{2BA88848-C35D-48E3-9F63-8233DE91C21B}" type="presParOf" srcId="{E9DC2F04-F7BC-4EE9-920C-730F2DB12A74}" destId="{DECA18F7-1CAD-4C42-BD03-CD7C03BF5F52}" srcOrd="0" destOrd="0" presId="urn:microsoft.com/office/officeart/2005/8/layout/chevron2"/>
    <dgm:cxn modelId="{4E4C92BE-5DED-41B3-858A-E3490574C832}" type="presParOf" srcId="{E9DC2F04-F7BC-4EE9-920C-730F2DB12A74}" destId="{8D2E9F3A-4259-4E82-B4A6-0AE3FF821B54}" srcOrd="1" destOrd="0" presId="urn:microsoft.com/office/officeart/2005/8/layout/chevron2"/>
    <dgm:cxn modelId="{5CFDF5D7-B80E-42D2-B4EA-DB0A302174B6}" type="presParOf" srcId="{981D4BD1-8F91-4A60-A426-46DB442CC73E}" destId="{FC469A68-D3F8-4A23-BE14-1FAB94CCB740}" srcOrd="3" destOrd="0" presId="urn:microsoft.com/office/officeart/2005/8/layout/chevron2"/>
    <dgm:cxn modelId="{14170600-E498-4DC6-83A9-C9967CF7E49B}" type="presParOf" srcId="{981D4BD1-8F91-4A60-A426-46DB442CC73E}" destId="{C3EAF04B-FF33-4B84-9E11-5D6259C1AE7A}" srcOrd="4" destOrd="0" presId="urn:microsoft.com/office/officeart/2005/8/layout/chevron2"/>
    <dgm:cxn modelId="{DA2B4CF0-4FA5-4642-80AA-C13553B40C60}" type="presParOf" srcId="{C3EAF04B-FF33-4B84-9E11-5D6259C1AE7A}" destId="{C3DA7347-2397-40C2-903C-EAF7E3C73BAF}" srcOrd="0" destOrd="0" presId="urn:microsoft.com/office/officeart/2005/8/layout/chevron2"/>
    <dgm:cxn modelId="{16BBB384-B90A-48D8-BC6F-B421359C12F5}" type="presParOf" srcId="{C3EAF04B-FF33-4B84-9E11-5D6259C1AE7A}" destId="{C6130637-2AE3-4862-B893-CCA7D7DD43CE}" srcOrd="1" destOrd="0" presId="urn:microsoft.com/office/officeart/2005/8/layout/chevron2"/>
    <dgm:cxn modelId="{BF185A6D-2A1F-4F87-93D0-D42AEB40A05A}" type="presParOf" srcId="{981D4BD1-8F91-4A60-A426-46DB442CC73E}" destId="{6F5BF549-12CE-4219-8771-FBD39D1E57E4}" srcOrd="5" destOrd="0" presId="urn:microsoft.com/office/officeart/2005/8/layout/chevron2"/>
    <dgm:cxn modelId="{DD93CCB9-17A0-4ABF-BF00-6F0C8BA670F8}" type="presParOf" srcId="{981D4BD1-8F91-4A60-A426-46DB442CC73E}" destId="{1A41A6D4-F534-4DEC-8FCF-FD6D8B432559}" srcOrd="6" destOrd="0" presId="urn:microsoft.com/office/officeart/2005/8/layout/chevron2"/>
    <dgm:cxn modelId="{B84ADB5F-7264-45F4-B32B-BD68FE15F21A}" type="presParOf" srcId="{1A41A6D4-F534-4DEC-8FCF-FD6D8B432559}" destId="{7BD7EC30-C279-4FDF-BE72-F9B3F132D651}" srcOrd="0" destOrd="0" presId="urn:microsoft.com/office/officeart/2005/8/layout/chevron2"/>
    <dgm:cxn modelId="{B346E610-13AF-4435-BCA2-650C48CCCFAD}" type="presParOf" srcId="{1A41A6D4-F534-4DEC-8FCF-FD6D8B432559}" destId="{CCC3A890-A2A5-45B9-8EA2-A04755D5223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E6CE5D9-58D7-4458-BD7C-812149EFE6EB}" type="doc">
      <dgm:prSet loTypeId="urn:microsoft.com/office/officeart/2005/8/layout/chevron2" loCatId="process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zh-CN" altLang="en-US"/>
        </a:p>
      </dgm:t>
    </dgm:pt>
    <dgm:pt modelId="{09573F21-0623-4E6D-9AC5-9A8577072A2D}">
      <dgm:prSet phldrT="[文本]"/>
      <dgm:spPr/>
      <dgm:t>
        <a:bodyPr/>
        <a:lstStyle/>
        <a:p>
          <a:r>
            <a:rPr lang="en-US" altLang="zh-CN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PYTHIA</a:t>
          </a:r>
          <a:endParaRPr lang="zh-CN" alt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E0A7992-DA09-4AF5-92FA-BD557CBC5758}" type="parTrans" cxnId="{9AC80BC3-F612-4C02-A6EA-C468685A8ABA}">
      <dgm:prSet/>
      <dgm:spPr/>
      <dgm:t>
        <a:bodyPr/>
        <a:lstStyle/>
        <a:p>
          <a:endParaRPr lang="zh-CN" altLang="en-US"/>
        </a:p>
      </dgm:t>
    </dgm:pt>
    <dgm:pt modelId="{2F85FF0E-FFE6-4F0E-860D-CA1A507D6F6C}" type="sibTrans" cxnId="{9AC80BC3-F612-4C02-A6EA-C468685A8ABA}">
      <dgm:prSet/>
      <dgm:spPr/>
      <dgm:t>
        <a:bodyPr/>
        <a:lstStyle/>
        <a:p>
          <a:endParaRPr lang="zh-CN" altLang="en-US"/>
        </a:p>
      </dgm:t>
    </dgm:pt>
    <dgm:pt modelId="{92233591-9BD6-4615-83E3-6B5D1937DD23}">
      <dgm:prSet phldrT="[文本]" custT="1"/>
      <dgm:spPr/>
      <dgm:t>
        <a:bodyPr/>
        <a:lstStyle/>
        <a:p>
          <a:r>
            <a:rPr lang="en-US" altLang="zh-CN" sz="4000" dirty="0" smtClean="0">
              <a:solidFill>
                <a:schemeClr val="tx1">
                  <a:lumMod val="65000"/>
                  <a:lumOff val="35000"/>
                </a:schemeClr>
              </a:solidFill>
            </a:rPr>
            <a:t>Event generator</a:t>
          </a:r>
          <a:endParaRPr lang="zh-CN" altLang="en-US" sz="40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E5E7E1D0-EFE8-432C-A863-ABBB0F6044A2}" type="parTrans" cxnId="{1D3842DE-C635-4E03-AA3A-168477BEE24E}">
      <dgm:prSet/>
      <dgm:spPr/>
      <dgm:t>
        <a:bodyPr/>
        <a:lstStyle/>
        <a:p>
          <a:endParaRPr lang="zh-CN" altLang="en-US"/>
        </a:p>
      </dgm:t>
    </dgm:pt>
    <dgm:pt modelId="{F4033C7F-95BD-4591-83A1-C871F669D94D}" type="sibTrans" cxnId="{1D3842DE-C635-4E03-AA3A-168477BEE24E}">
      <dgm:prSet/>
      <dgm:spPr/>
      <dgm:t>
        <a:bodyPr/>
        <a:lstStyle/>
        <a:p>
          <a:endParaRPr lang="zh-CN" altLang="en-US"/>
        </a:p>
      </dgm:t>
    </dgm:pt>
    <dgm:pt modelId="{FED8D01E-0695-41F4-8CE2-502408EE1FAD}">
      <dgm:prSet phldrT="[文本]"/>
      <dgm:spPr/>
      <dgm:t>
        <a:bodyPr/>
        <a:lstStyle/>
        <a:p>
          <a:r>
            <a:rPr lang="en-US" altLang="zh-CN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HepMC</a:t>
          </a:r>
          <a:endParaRPr lang="zh-CN" alt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2B44DA9-0456-47AF-9F79-B478DF5A775C}" type="parTrans" cxnId="{AE39810A-4584-445C-A506-1F642A5A8D63}">
      <dgm:prSet/>
      <dgm:spPr/>
      <dgm:t>
        <a:bodyPr/>
        <a:lstStyle/>
        <a:p>
          <a:endParaRPr lang="zh-CN" altLang="en-US"/>
        </a:p>
      </dgm:t>
    </dgm:pt>
    <dgm:pt modelId="{D4B57A5B-3774-4F1F-BFC8-CCD0E650A885}" type="sibTrans" cxnId="{AE39810A-4584-445C-A506-1F642A5A8D63}">
      <dgm:prSet/>
      <dgm:spPr/>
      <dgm:t>
        <a:bodyPr/>
        <a:lstStyle/>
        <a:p>
          <a:endParaRPr lang="zh-CN" altLang="en-US"/>
        </a:p>
      </dgm:t>
    </dgm:pt>
    <dgm:pt modelId="{2A7476F7-D3CE-4509-80BC-25310FB07E30}">
      <dgm:prSet phldrT="[文本]" custT="1"/>
      <dgm:spPr/>
      <dgm:t>
        <a:bodyPr/>
        <a:lstStyle/>
        <a:p>
          <a:r>
            <a:rPr lang="en-US" altLang="zh-CN" sz="4000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</a:rPr>
            <a:t>Standard</a:t>
          </a:r>
          <a:r>
            <a:rPr lang="zh-CN" altLang="en-US" sz="4000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</a:rPr>
            <a:t> </a:t>
          </a:r>
          <a:r>
            <a:rPr lang="en-US" altLang="zh-CN" sz="4000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</a:rPr>
            <a:t>format</a:t>
          </a:r>
          <a:endParaRPr lang="zh-CN" altLang="en-US" sz="4000" dirty="0">
            <a:solidFill>
              <a:schemeClr val="tx1">
                <a:lumMod val="65000"/>
                <a:lumOff val="35000"/>
              </a:schemeClr>
            </a:solidFill>
            <a:latin typeface="+mn-lt"/>
          </a:endParaRPr>
        </a:p>
      </dgm:t>
    </dgm:pt>
    <dgm:pt modelId="{B6EB4EEC-F963-4426-8686-C442C81D91D8}" type="parTrans" cxnId="{B953BD88-D820-4CF6-81CC-F0C51F7DAA83}">
      <dgm:prSet/>
      <dgm:spPr/>
      <dgm:t>
        <a:bodyPr/>
        <a:lstStyle/>
        <a:p>
          <a:endParaRPr lang="zh-CN" altLang="en-US"/>
        </a:p>
      </dgm:t>
    </dgm:pt>
    <dgm:pt modelId="{0B5DC091-83FE-441F-8EBC-3335046B253E}" type="sibTrans" cxnId="{B953BD88-D820-4CF6-81CC-F0C51F7DAA83}">
      <dgm:prSet/>
      <dgm:spPr/>
      <dgm:t>
        <a:bodyPr/>
        <a:lstStyle/>
        <a:p>
          <a:endParaRPr lang="zh-CN" altLang="en-US"/>
        </a:p>
      </dgm:t>
    </dgm:pt>
    <dgm:pt modelId="{6F85B519-952C-4C50-AF15-3CE6092C4172}">
      <dgm:prSet phldrT="[文本]"/>
      <dgm:spPr/>
      <dgm:t>
        <a:bodyPr/>
        <a:lstStyle/>
        <a:p>
          <a:r>
            <a:rPr lang="en-US" altLang="zh-CN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DELPHES</a:t>
          </a:r>
          <a:endParaRPr lang="zh-CN" alt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3B24B27-93C4-46D0-9051-AA1A044B9D7B}" type="parTrans" cxnId="{89A6A592-1969-4F0E-A7C1-82A8C5010673}">
      <dgm:prSet/>
      <dgm:spPr/>
      <dgm:t>
        <a:bodyPr/>
        <a:lstStyle/>
        <a:p>
          <a:endParaRPr lang="zh-CN" altLang="en-US"/>
        </a:p>
      </dgm:t>
    </dgm:pt>
    <dgm:pt modelId="{76A78BA3-8218-41F1-98DD-BF434958F9FA}" type="sibTrans" cxnId="{89A6A592-1969-4F0E-A7C1-82A8C5010673}">
      <dgm:prSet/>
      <dgm:spPr/>
      <dgm:t>
        <a:bodyPr/>
        <a:lstStyle/>
        <a:p>
          <a:endParaRPr lang="zh-CN" altLang="en-US"/>
        </a:p>
      </dgm:t>
    </dgm:pt>
    <dgm:pt modelId="{7E411357-0CB2-44EE-A223-BE714F4D9D10}">
      <dgm:prSet phldrT="[文本]" custT="1"/>
      <dgm:spPr/>
      <dgm:t>
        <a:bodyPr/>
        <a:lstStyle/>
        <a:p>
          <a:r>
            <a:rPr lang="en-US" altLang="zh-CN" sz="4000" dirty="0" smtClean="0">
              <a:solidFill>
                <a:schemeClr val="tx1">
                  <a:lumMod val="65000"/>
                  <a:lumOff val="35000"/>
                </a:schemeClr>
              </a:solidFill>
            </a:rPr>
            <a:t>Fast detector simulation</a:t>
          </a:r>
          <a:endParaRPr lang="zh-CN" altLang="en-US" sz="40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0AEFDDA4-BF1E-41FE-8C0F-8E0FB85EADD5}" type="parTrans" cxnId="{F4011451-3E4B-4901-ABE9-ED1981605150}">
      <dgm:prSet/>
      <dgm:spPr/>
      <dgm:t>
        <a:bodyPr/>
        <a:lstStyle/>
        <a:p>
          <a:endParaRPr lang="zh-CN" altLang="en-US"/>
        </a:p>
      </dgm:t>
    </dgm:pt>
    <dgm:pt modelId="{9F6C7DFF-DCA3-4E13-9D1B-0C7FF66BFC03}" type="sibTrans" cxnId="{F4011451-3E4B-4901-ABE9-ED1981605150}">
      <dgm:prSet/>
      <dgm:spPr/>
      <dgm:t>
        <a:bodyPr/>
        <a:lstStyle/>
        <a:p>
          <a:endParaRPr lang="zh-CN" altLang="en-US"/>
        </a:p>
      </dgm:t>
    </dgm:pt>
    <dgm:pt modelId="{E6868153-1F1A-4454-8745-ADB08D401A27}">
      <dgm:prSet/>
      <dgm:spPr/>
      <dgm:t>
        <a:bodyPr/>
        <a:lstStyle/>
        <a:p>
          <a:r>
            <a:rPr lang="en-US" altLang="zh-CN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ROOT</a:t>
          </a:r>
          <a:endParaRPr lang="zh-CN" alt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7F5044E-8485-4574-99E2-FCFE4487ED47}" type="parTrans" cxnId="{DD7EFEC4-2CCE-4DA8-B942-6696D1117068}">
      <dgm:prSet/>
      <dgm:spPr/>
      <dgm:t>
        <a:bodyPr/>
        <a:lstStyle/>
        <a:p>
          <a:endParaRPr lang="zh-CN" altLang="en-US"/>
        </a:p>
      </dgm:t>
    </dgm:pt>
    <dgm:pt modelId="{6B140FED-ECA8-4284-A0F0-615185C023E2}" type="sibTrans" cxnId="{DD7EFEC4-2CCE-4DA8-B942-6696D1117068}">
      <dgm:prSet/>
      <dgm:spPr/>
      <dgm:t>
        <a:bodyPr/>
        <a:lstStyle/>
        <a:p>
          <a:endParaRPr lang="zh-CN" altLang="en-US"/>
        </a:p>
      </dgm:t>
    </dgm:pt>
    <dgm:pt modelId="{DAEF65F1-F6DF-4D2E-8134-82E2202A0133}">
      <dgm:prSet custT="1"/>
      <dgm:spPr/>
      <dgm:t>
        <a:bodyPr/>
        <a:lstStyle/>
        <a:p>
          <a:r>
            <a:rPr lang="en-US" altLang="zh-CN" sz="4000" dirty="0" smtClean="0">
              <a:solidFill>
                <a:schemeClr val="tx1">
                  <a:lumMod val="65000"/>
                  <a:lumOff val="35000"/>
                </a:schemeClr>
              </a:solidFill>
            </a:rPr>
            <a:t>Reconstruction</a:t>
          </a:r>
          <a:endParaRPr lang="zh-CN" altLang="en-US" sz="44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C46A8EC9-FE3C-40C0-8F35-3D68BEF79054}" type="parTrans" cxnId="{DBE3ADC9-E392-4E46-9CFB-60C8EF8B3A24}">
      <dgm:prSet/>
      <dgm:spPr/>
      <dgm:t>
        <a:bodyPr/>
        <a:lstStyle/>
        <a:p>
          <a:endParaRPr lang="zh-CN" altLang="en-US"/>
        </a:p>
      </dgm:t>
    </dgm:pt>
    <dgm:pt modelId="{5FBE302D-1563-4E32-AFCB-37E1337D22D7}" type="sibTrans" cxnId="{DBE3ADC9-E392-4E46-9CFB-60C8EF8B3A24}">
      <dgm:prSet/>
      <dgm:spPr/>
      <dgm:t>
        <a:bodyPr/>
        <a:lstStyle/>
        <a:p>
          <a:endParaRPr lang="zh-CN" altLang="en-US"/>
        </a:p>
      </dgm:t>
    </dgm:pt>
    <dgm:pt modelId="{981D4BD1-8F91-4A60-A426-46DB442CC73E}" type="pres">
      <dgm:prSet presAssocID="{DE6CE5D9-58D7-4458-BD7C-812149EFE6E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13285029-7B95-464E-8D90-C14591FB3796}" type="pres">
      <dgm:prSet presAssocID="{09573F21-0623-4E6D-9AC5-9A8577072A2D}" presName="composite" presStyleCnt="0"/>
      <dgm:spPr/>
    </dgm:pt>
    <dgm:pt modelId="{3E6043B6-651D-4F6F-8064-C09414642F30}" type="pres">
      <dgm:prSet presAssocID="{09573F21-0623-4E6D-9AC5-9A8577072A2D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7D9EE9A-3869-422B-BBC9-B4EB1F010A03}" type="pres">
      <dgm:prSet presAssocID="{09573F21-0623-4E6D-9AC5-9A8577072A2D}" presName="descendantText" presStyleLbl="alignAcc1" presStyleIdx="0" presStyleCnt="4" custLinFactNeighborX="578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01E1D1B-B1C3-4171-85F4-BAF26415FC71}" type="pres">
      <dgm:prSet presAssocID="{2F85FF0E-FFE6-4F0E-860D-CA1A507D6F6C}" presName="sp" presStyleCnt="0"/>
      <dgm:spPr/>
    </dgm:pt>
    <dgm:pt modelId="{E9DC2F04-F7BC-4EE9-920C-730F2DB12A74}" type="pres">
      <dgm:prSet presAssocID="{FED8D01E-0695-41F4-8CE2-502408EE1FAD}" presName="composite" presStyleCnt="0"/>
      <dgm:spPr/>
    </dgm:pt>
    <dgm:pt modelId="{DECA18F7-1CAD-4C42-BD03-CD7C03BF5F52}" type="pres">
      <dgm:prSet presAssocID="{FED8D01E-0695-41F4-8CE2-502408EE1FAD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D2E9F3A-4259-4E82-B4A6-0AE3FF821B54}" type="pres">
      <dgm:prSet presAssocID="{FED8D01E-0695-41F4-8CE2-502408EE1FAD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C469A68-D3F8-4A23-BE14-1FAB94CCB740}" type="pres">
      <dgm:prSet presAssocID="{D4B57A5B-3774-4F1F-BFC8-CCD0E650A885}" presName="sp" presStyleCnt="0"/>
      <dgm:spPr/>
    </dgm:pt>
    <dgm:pt modelId="{C3EAF04B-FF33-4B84-9E11-5D6259C1AE7A}" type="pres">
      <dgm:prSet presAssocID="{6F85B519-952C-4C50-AF15-3CE6092C4172}" presName="composite" presStyleCnt="0"/>
      <dgm:spPr/>
    </dgm:pt>
    <dgm:pt modelId="{C3DA7347-2397-40C2-903C-EAF7E3C73BAF}" type="pres">
      <dgm:prSet presAssocID="{6F85B519-952C-4C50-AF15-3CE6092C4172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6130637-2AE3-4862-B893-CCA7D7DD43CE}" type="pres">
      <dgm:prSet presAssocID="{6F85B519-952C-4C50-AF15-3CE6092C4172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F5BF549-12CE-4219-8771-FBD39D1E57E4}" type="pres">
      <dgm:prSet presAssocID="{76A78BA3-8218-41F1-98DD-BF434958F9FA}" presName="sp" presStyleCnt="0"/>
      <dgm:spPr/>
    </dgm:pt>
    <dgm:pt modelId="{1A41A6D4-F534-4DEC-8FCF-FD6D8B432559}" type="pres">
      <dgm:prSet presAssocID="{E6868153-1F1A-4454-8745-ADB08D401A27}" presName="composite" presStyleCnt="0"/>
      <dgm:spPr/>
    </dgm:pt>
    <dgm:pt modelId="{7BD7EC30-C279-4FDF-BE72-F9B3F132D651}" type="pres">
      <dgm:prSet presAssocID="{E6868153-1F1A-4454-8745-ADB08D401A27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CC3A890-A2A5-45B9-8EA2-A04755D52237}" type="pres">
      <dgm:prSet presAssocID="{E6868153-1F1A-4454-8745-ADB08D401A27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DBE3ADC9-E392-4E46-9CFB-60C8EF8B3A24}" srcId="{E6868153-1F1A-4454-8745-ADB08D401A27}" destId="{DAEF65F1-F6DF-4D2E-8134-82E2202A0133}" srcOrd="0" destOrd="0" parTransId="{C46A8EC9-FE3C-40C0-8F35-3D68BEF79054}" sibTransId="{5FBE302D-1563-4E32-AFCB-37E1337D22D7}"/>
    <dgm:cxn modelId="{AC0D72DD-97A4-400F-8B46-CC0944A7C276}" type="presOf" srcId="{6F85B519-952C-4C50-AF15-3CE6092C4172}" destId="{C3DA7347-2397-40C2-903C-EAF7E3C73BAF}" srcOrd="0" destOrd="0" presId="urn:microsoft.com/office/officeart/2005/8/layout/chevron2"/>
    <dgm:cxn modelId="{AE39810A-4584-445C-A506-1F642A5A8D63}" srcId="{DE6CE5D9-58D7-4458-BD7C-812149EFE6EB}" destId="{FED8D01E-0695-41F4-8CE2-502408EE1FAD}" srcOrd="1" destOrd="0" parTransId="{E2B44DA9-0456-47AF-9F79-B478DF5A775C}" sibTransId="{D4B57A5B-3774-4F1F-BFC8-CCD0E650A885}"/>
    <dgm:cxn modelId="{21818515-A9D4-45A3-94A3-3CEBB709B345}" type="presOf" srcId="{FED8D01E-0695-41F4-8CE2-502408EE1FAD}" destId="{DECA18F7-1CAD-4C42-BD03-CD7C03BF5F52}" srcOrd="0" destOrd="0" presId="urn:microsoft.com/office/officeart/2005/8/layout/chevron2"/>
    <dgm:cxn modelId="{73589A19-8BFA-45D9-A1D0-148DE32BC2D4}" type="presOf" srcId="{92233591-9BD6-4615-83E3-6B5D1937DD23}" destId="{77D9EE9A-3869-422B-BBC9-B4EB1F010A03}" srcOrd="0" destOrd="0" presId="urn:microsoft.com/office/officeart/2005/8/layout/chevron2"/>
    <dgm:cxn modelId="{DD7EFEC4-2CCE-4DA8-B942-6696D1117068}" srcId="{DE6CE5D9-58D7-4458-BD7C-812149EFE6EB}" destId="{E6868153-1F1A-4454-8745-ADB08D401A27}" srcOrd="3" destOrd="0" parTransId="{27F5044E-8485-4574-99E2-FCFE4487ED47}" sibTransId="{6B140FED-ECA8-4284-A0F0-615185C023E2}"/>
    <dgm:cxn modelId="{F5D2F6D6-9268-451B-B275-FDB0C9F827C2}" type="presOf" srcId="{E6868153-1F1A-4454-8745-ADB08D401A27}" destId="{7BD7EC30-C279-4FDF-BE72-F9B3F132D651}" srcOrd="0" destOrd="0" presId="urn:microsoft.com/office/officeart/2005/8/layout/chevron2"/>
    <dgm:cxn modelId="{0DE7747A-C225-48F1-AA9F-321163B81BF2}" type="presOf" srcId="{09573F21-0623-4E6D-9AC5-9A8577072A2D}" destId="{3E6043B6-651D-4F6F-8064-C09414642F30}" srcOrd="0" destOrd="0" presId="urn:microsoft.com/office/officeart/2005/8/layout/chevron2"/>
    <dgm:cxn modelId="{A7BE6FB1-B1E5-47CF-810E-28F763A7141D}" type="presOf" srcId="{7E411357-0CB2-44EE-A223-BE714F4D9D10}" destId="{C6130637-2AE3-4862-B893-CCA7D7DD43CE}" srcOrd="0" destOrd="0" presId="urn:microsoft.com/office/officeart/2005/8/layout/chevron2"/>
    <dgm:cxn modelId="{72403C9E-AAF0-47EE-AB9A-7439C019EF38}" type="presOf" srcId="{2A7476F7-D3CE-4509-80BC-25310FB07E30}" destId="{8D2E9F3A-4259-4E82-B4A6-0AE3FF821B54}" srcOrd="0" destOrd="0" presId="urn:microsoft.com/office/officeart/2005/8/layout/chevron2"/>
    <dgm:cxn modelId="{F4011451-3E4B-4901-ABE9-ED1981605150}" srcId="{6F85B519-952C-4C50-AF15-3CE6092C4172}" destId="{7E411357-0CB2-44EE-A223-BE714F4D9D10}" srcOrd="0" destOrd="0" parTransId="{0AEFDDA4-BF1E-41FE-8C0F-8E0FB85EADD5}" sibTransId="{9F6C7DFF-DCA3-4E13-9D1B-0C7FF66BFC03}"/>
    <dgm:cxn modelId="{89A6A592-1969-4F0E-A7C1-82A8C5010673}" srcId="{DE6CE5D9-58D7-4458-BD7C-812149EFE6EB}" destId="{6F85B519-952C-4C50-AF15-3CE6092C4172}" srcOrd="2" destOrd="0" parTransId="{B3B24B27-93C4-46D0-9051-AA1A044B9D7B}" sibTransId="{76A78BA3-8218-41F1-98DD-BF434958F9FA}"/>
    <dgm:cxn modelId="{B953BD88-D820-4CF6-81CC-F0C51F7DAA83}" srcId="{FED8D01E-0695-41F4-8CE2-502408EE1FAD}" destId="{2A7476F7-D3CE-4509-80BC-25310FB07E30}" srcOrd="0" destOrd="0" parTransId="{B6EB4EEC-F963-4426-8686-C442C81D91D8}" sibTransId="{0B5DC091-83FE-441F-8EBC-3335046B253E}"/>
    <dgm:cxn modelId="{EE20E014-1D43-4127-A40E-D6FEFD4AD383}" type="presOf" srcId="{DE6CE5D9-58D7-4458-BD7C-812149EFE6EB}" destId="{981D4BD1-8F91-4A60-A426-46DB442CC73E}" srcOrd="0" destOrd="0" presId="urn:microsoft.com/office/officeart/2005/8/layout/chevron2"/>
    <dgm:cxn modelId="{EA8BA35A-665F-4E3B-8B3B-D792C5885CB5}" type="presOf" srcId="{DAEF65F1-F6DF-4D2E-8134-82E2202A0133}" destId="{CCC3A890-A2A5-45B9-8EA2-A04755D52237}" srcOrd="0" destOrd="0" presId="urn:microsoft.com/office/officeart/2005/8/layout/chevron2"/>
    <dgm:cxn modelId="{1D3842DE-C635-4E03-AA3A-168477BEE24E}" srcId="{09573F21-0623-4E6D-9AC5-9A8577072A2D}" destId="{92233591-9BD6-4615-83E3-6B5D1937DD23}" srcOrd="0" destOrd="0" parTransId="{E5E7E1D0-EFE8-432C-A863-ABBB0F6044A2}" sibTransId="{F4033C7F-95BD-4591-83A1-C871F669D94D}"/>
    <dgm:cxn modelId="{9AC80BC3-F612-4C02-A6EA-C468685A8ABA}" srcId="{DE6CE5D9-58D7-4458-BD7C-812149EFE6EB}" destId="{09573F21-0623-4E6D-9AC5-9A8577072A2D}" srcOrd="0" destOrd="0" parTransId="{CE0A7992-DA09-4AF5-92FA-BD557CBC5758}" sibTransId="{2F85FF0E-FFE6-4F0E-860D-CA1A507D6F6C}"/>
    <dgm:cxn modelId="{2C760578-73EF-4E28-9F0B-3B061B24A2DE}" type="presParOf" srcId="{981D4BD1-8F91-4A60-A426-46DB442CC73E}" destId="{13285029-7B95-464E-8D90-C14591FB3796}" srcOrd="0" destOrd="0" presId="urn:microsoft.com/office/officeart/2005/8/layout/chevron2"/>
    <dgm:cxn modelId="{E94618EB-AD50-4067-B8D4-12B2A1A245B7}" type="presParOf" srcId="{13285029-7B95-464E-8D90-C14591FB3796}" destId="{3E6043B6-651D-4F6F-8064-C09414642F30}" srcOrd="0" destOrd="0" presId="urn:microsoft.com/office/officeart/2005/8/layout/chevron2"/>
    <dgm:cxn modelId="{46FC8AAB-EEE9-401E-9C2F-9B9F66C2A725}" type="presParOf" srcId="{13285029-7B95-464E-8D90-C14591FB3796}" destId="{77D9EE9A-3869-422B-BBC9-B4EB1F010A03}" srcOrd="1" destOrd="0" presId="urn:microsoft.com/office/officeart/2005/8/layout/chevron2"/>
    <dgm:cxn modelId="{E1724D5D-7D08-45B2-A442-5AC5012457B6}" type="presParOf" srcId="{981D4BD1-8F91-4A60-A426-46DB442CC73E}" destId="{501E1D1B-B1C3-4171-85F4-BAF26415FC71}" srcOrd="1" destOrd="0" presId="urn:microsoft.com/office/officeart/2005/8/layout/chevron2"/>
    <dgm:cxn modelId="{6E673C6E-B103-48AE-9B6B-CC72CAE6C239}" type="presParOf" srcId="{981D4BD1-8F91-4A60-A426-46DB442CC73E}" destId="{E9DC2F04-F7BC-4EE9-920C-730F2DB12A74}" srcOrd="2" destOrd="0" presId="urn:microsoft.com/office/officeart/2005/8/layout/chevron2"/>
    <dgm:cxn modelId="{3EF22DFC-6CD3-45C9-8C64-EB840EDA5297}" type="presParOf" srcId="{E9DC2F04-F7BC-4EE9-920C-730F2DB12A74}" destId="{DECA18F7-1CAD-4C42-BD03-CD7C03BF5F52}" srcOrd="0" destOrd="0" presId="urn:microsoft.com/office/officeart/2005/8/layout/chevron2"/>
    <dgm:cxn modelId="{AB83468F-1865-418D-A249-FB3753C0B872}" type="presParOf" srcId="{E9DC2F04-F7BC-4EE9-920C-730F2DB12A74}" destId="{8D2E9F3A-4259-4E82-B4A6-0AE3FF821B54}" srcOrd="1" destOrd="0" presId="urn:microsoft.com/office/officeart/2005/8/layout/chevron2"/>
    <dgm:cxn modelId="{6FD86249-DB98-4D93-8FD3-9FF47BBDA9D1}" type="presParOf" srcId="{981D4BD1-8F91-4A60-A426-46DB442CC73E}" destId="{FC469A68-D3F8-4A23-BE14-1FAB94CCB740}" srcOrd="3" destOrd="0" presId="urn:microsoft.com/office/officeart/2005/8/layout/chevron2"/>
    <dgm:cxn modelId="{7EE14A99-FC7F-43E9-B656-6DBE48A8610B}" type="presParOf" srcId="{981D4BD1-8F91-4A60-A426-46DB442CC73E}" destId="{C3EAF04B-FF33-4B84-9E11-5D6259C1AE7A}" srcOrd="4" destOrd="0" presId="urn:microsoft.com/office/officeart/2005/8/layout/chevron2"/>
    <dgm:cxn modelId="{7907B6AF-54E2-4623-A56A-520EA9BE8EA7}" type="presParOf" srcId="{C3EAF04B-FF33-4B84-9E11-5D6259C1AE7A}" destId="{C3DA7347-2397-40C2-903C-EAF7E3C73BAF}" srcOrd="0" destOrd="0" presId="urn:microsoft.com/office/officeart/2005/8/layout/chevron2"/>
    <dgm:cxn modelId="{38504809-DF16-4425-B7DF-93F14431051B}" type="presParOf" srcId="{C3EAF04B-FF33-4B84-9E11-5D6259C1AE7A}" destId="{C6130637-2AE3-4862-B893-CCA7D7DD43CE}" srcOrd="1" destOrd="0" presId="urn:microsoft.com/office/officeart/2005/8/layout/chevron2"/>
    <dgm:cxn modelId="{7B6D6750-CB56-4D74-AEC2-8B8E6A115CB5}" type="presParOf" srcId="{981D4BD1-8F91-4A60-A426-46DB442CC73E}" destId="{6F5BF549-12CE-4219-8771-FBD39D1E57E4}" srcOrd="5" destOrd="0" presId="urn:microsoft.com/office/officeart/2005/8/layout/chevron2"/>
    <dgm:cxn modelId="{F8160970-A412-458C-A4ED-7A0DCE802912}" type="presParOf" srcId="{981D4BD1-8F91-4A60-A426-46DB442CC73E}" destId="{1A41A6D4-F534-4DEC-8FCF-FD6D8B432559}" srcOrd="6" destOrd="0" presId="urn:microsoft.com/office/officeart/2005/8/layout/chevron2"/>
    <dgm:cxn modelId="{55DE3187-C189-49A7-BDCA-E326217C5E98}" type="presParOf" srcId="{1A41A6D4-F534-4DEC-8FCF-FD6D8B432559}" destId="{7BD7EC30-C279-4FDF-BE72-F9B3F132D651}" srcOrd="0" destOrd="0" presId="urn:microsoft.com/office/officeart/2005/8/layout/chevron2"/>
    <dgm:cxn modelId="{7B1F270B-786A-4619-A497-8F2FD18EB202}" type="presParOf" srcId="{1A41A6D4-F534-4DEC-8FCF-FD6D8B432559}" destId="{CCC3A890-A2A5-45B9-8EA2-A04755D5223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6043B6-651D-4F6F-8064-C09414642F30}">
      <dsp:nvSpPr>
        <dsp:cNvPr id="0" name=""/>
        <dsp:cNvSpPr/>
      </dsp:nvSpPr>
      <dsp:spPr>
        <a:xfrm rot="5400000">
          <a:off x="-193823" y="195857"/>
          <a:ext cx="1292157" cy="904510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PYTHIA</a:t>
          </a:r>
          <a:endParaRPr lang="zh-CN" alt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" y="454288"/>
        <a:ext cx="904510" cy="387647"/>
      </dsp:txXfrm>
    </dsp:sp>
    <dsp:sp modelId="{77D9EE9A-3869-422B-BBC9-B4EB1F010A03}">
      <dsp:nvSpPr>
        <dsp:cNvPr id="0" name=""/>
        <dsp:cNvSpPr/>
      </dsp:nvSpPr>
      <dsp:spPr>
        <a:xfrm rot="5400000">
          <a:off x="3585303" y="-2678759"/>
          <a:ext cx="839902" cy="6201489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25400" rIns="25400" bIns="25400" numCol="1" spcCol="1270" anchor="ctr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40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Event generator</a:t>
          </a:r>
          <a:endParaRPr lang="zh-CN" altLang="en-US" sz="40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 rot="-5400000">
        <a:off x="904510" y="43035"/>
        <a:ext cx="6160488" cy="757900"/>
      </dsp:txXfrm>
    </dsp:sp>
    <dsp:sp modelId="{DECA18F7-1CAD-4C42-BD03-CD7C03BF5F52}">
      <dsp:nvSpPr>
        <dsp:cNvPr id="0" name=""/>
        <dsp:cNvSpPr/>
      </dsp:nvSpPr>
      <dsp:spPr>
        <a:xfrm rot="5400000">
          <a:off x="-193823" y="1341801"/>
          <a:ext cx="1292157" cy="904510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8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HepMC</a:t>
          </a:r>
          <a:endParaRPr lang="zh-CN" alt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" y="1600232"/>
        <a:ext cx="904510" cy="387647"/>
      </dsp:txXfrm>
    </dsp:sp>
    <dsp:sp modelId="{8D2E9F3A-4259-4E82-B4A6-0AE3FF821B54}">
      <dsp:nvSpPr>
        <dsp:cNvPr id="0" name=""/>
        <dsp:cNvSpPr/>
      </dsp:nvSpPr>
      <dsp:spPr>
        <a:xfrm rot="5400000">
          <a:off x="3585303" y="-1532815"/>
          <a:ext cx="839902" cy="6201489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25400" rIns="25400" bIns="25400" numCol="1" spcCol="1270" anchor="ctr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4000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</a:rPr>
            <a:t>Standard</a:t>
          </a:r>
          <a:r>
            <a:rPr lang="zh-CN" altLang="en-US" sz="4000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</a:rPr>
            <a:t> </a:t>
          </a:r>
          <a:r>
            <a:rPr lang="en-US" altLang="zh-CN" sz="4000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</a:rPr>
            <a:t>format</a:t>
          </a:r>
          <a:endParaRPr lang="zh-CN" altLang="en-US" sz="4000" kern="1200" dirty="0">
            <a:solidFill>
              <a:schemeClr val="tx1">
                <a:lumMod val="65000"/>
                <a:lumOff val="35000"/>
              </a:schemeClr>
            </a:solidFill>
            <a:latin typeface="+mn-lt"/>
          </a:endParaRPr>
        </a:p>
      </dsp:txBody>
      <dsp:txXfrm rot="-5400000">
        <a:off x="904510" y="1188979"/>
        <a:ext cx="6160488" cy="757900"/>
      </dsp:txXfrm>
    </dsp:sp>
    <dsp:sp modelId="{C3DA7347-2397-40C2-903C-EAF7E3C73BAF}">
      <dsp:nvSpPr>
        <dsp:cNvPr id="0" name=""/>
        <dsp:cNvSpPr/>
      </dsp:nvSpPr>
      <dsp:spPr>
        <a:xfrm rot="5400000">
          <a:off x="-193823" y="2487745"/>
          <a:ext cx="1292157" cy="904510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DELPHES</a:t>
          </a:r>
          <a:endParaRPr lang="zh-CN" alt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" y="2746176"/>
        <a:ext cx="904510" cy="387647"/>
      </dsp:txXfrm>
    </dsp:sp>
    <dsp:sp modelId="{C6130637-2AE3-4862-B893-CCA7D7DD43CE}">
      <dsp:nvSpPr>
        <dsp:cNvPr id="0" name=""/>
        <dsp:cNvSpPr/>
      </dsp:nvSpPr>
      <dsp:spPr>
        <a:xfrm rot="5400000">
          <a:off x="3585303" y="-386872"/>
          <a:ext cx="839902" cy="6201489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25400" rIns="25400" bIns="25400" numCol="1" spcCol="1270" anchor="ctr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40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Fast detector simulation</a:t>
          </a:r>
          <a:endParaRPr lang="zh-CN" altLang="en-US" sz="40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 rot="-5400000">
        <a:off x="904510" y="2334922"/>
        <a:ext cx="6160488" cy="757900"/>
      </dsp:txXfrm>
    </dsp:sp>
    <dsp:sp modelId="{7BD7EC30-C279-4FDF-BE72-F9B3F132D651}">
      <dsp:nvSpPr>
        <dsp:cNvPr id="0" name=""/>
        <dsp:cNvSpPr/>
      </dsp:nvSpPr>
      <dsp:spPr>
        <a:xfrm rot="5400000">
          <a:off x="-193823" y="3633689"/>
          <a:ext cx="1292157" cy="904510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ROOT</a:t>
          </a:r>
          <a:endParaRPr lang="zh-CN" alt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" y="3892120"/>
        <a:ext cx="904510" cy="387647"/>
      </dsp:txXfrm>
    </dsp:sp>
    <dsp:sp modelId="{CCC3A890-A2A5-45B9-8EA2-A04755D52237}">
      <dsp:nvSpPr>
        <dsp:cNvPr id="0" name=""/>
        <dsp:cNvSpPr/>
      </dsp:nvSpPr>
      <dsp:spPr>
        <a:xfrm rot="5400000">
          <a:off x="3585303" y="759071"/>
          <a:ext cx="839902" cy="6201489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25400" rIns="25400" bIns="25400" numCol="1" spcCol="1270" anchor="ctr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40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Reconstruction</a:t>
          </a:r>
          <a:endParaRPr lang="zh-CN" altLang="en-US" sz="44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 rot="-5400000">
        <a:off x="904510" y="3480866"/>
        <a:ext cx="6160488" cy="7579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6043B6-651D-4F6F-8064-C09414642F30}">
      <dsp:nvSpPr>
        <dsp:cNvPr id="0" name=""/>
        <dsp:cNvSpPr/>
      </dsp:nvSpPr>
      <dsp:spPr>
        <a:xfrm rot="5400000">
          <a:off x="-193823" y="195857"/>
          <a:ext cx="1292157" cy="904510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PYTHIA</a:t>
          </a:r>
          <a:endParaRPr lang="zh-CN" alt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" y="454288"/>
        <a:ext cx="904510" cy="387647"/>
      </dsp:txXfrm>
    </dsp:sp>
    <dsp:sp modelId="{77D9EE9A-3869-422B-BBC9-B4EB1F010A03}">
      <dsp:nvSpPr>
        <dsp:cNvPr id="0" name=""/>
        <dsp:cNvSpPr/>
      </dsp:nvSpPr>
      <dsp:spPr>
        <a:xfrm rot="5400000">
          <a:off x="3585303" y="-2678759"/>
          <a:ext cx="839902" cy="6201489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25400" rIns="25400" bIns="25400" numCol="1" spcCol="1270" anchor="ctr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40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Event generator</a:t>
          </a:r>
          <a:endParaRPr lang="zh-CN" altLang="en-US" sz="40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 rot="-5400000">
        <a:off x="904510" y="43035"/>
        <a:ext cx="6160488" cy="757900"/>
      </dsp:txXfrm>
    </dsp:sp>
    <dsp:sp modelId="{DECA18F7-1CAD-4C42-BD03-CD7C03BF5F52}">
      <dsp:nvSpPr>
        <dsp:cNvPr id="0" name=""/>
        <dsp:cNvSpPr/>
      </dsp:nvSpPr>
      <dsp:spPr>
        <a:xfrm rot="5400000">
          <a:off x="-193823" y="1341801"/>
          <a:ext cx="1292157" cy="904510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8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HepMC</a:t>
          </a:r>
          <a:endParaRPr lang="zh-CN" alt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" y="1600232"/>
        <a:ext cx="904510" cy="387647"/>
      </dsp:txXfrm>
    </dsp:sp>
    <dsp:sp modelId="{8D2E9F3A-4259-4E82-B4A6-0AE3FF821B54}">
      <dsp:nvSpPr>
        <dsp:cNvPr id="0" name=""/>
        <dsp:cNvSpPr/>
      </dsp:nvSpPr>
      <dsp:spPr>
        <a:xfrm rot="5400000">
          <a:off x="3585303" y="-1532815"/>
          <a:ext cx="839902" cy="6201489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25400" rIns="25400" bIns="25400" numCol="1" spcCol="1270" anchor="ctr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4000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</a:rPr>
            <a:t>Standard</a:t>
          </a:r>
          <a:r>
            <a:rPr lang="zh-CN" altLang="en-US" sz="4000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</a:rPr>
            <a:t> </a:t>
          </a:r>
          <a:r>
            <a:rPr lang="en-US" altLang="zh-CN" sz="4000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</a:rPr>
            <a:t>format</a:t>
          </a:r>
          <a:endParaRPr lang="zh-CN" altLang="en-US" sz="4000" kern="1200" dirty="0">
            <a:solidFill>
              <a:schemeClr val="tx1">
                <a:lumMod val="65000"/>
                <a:lumOff val="35000"/>
              </a:schemeClr>
            </a:solidFill>
            <a:latin typeface="+mn-lt"/>
          </a:endParaRPr>
        </a:p>
      </dsp:txBody>
      <dsp:txXfrm rot="-5400000">
        <a:off x="904510" y="1188979"/>
        <a:ext cx="6160488" cy="757900"/>
      </dsp:txXfrm>
    </dsp:sp>
    <dsp:sp modelId="{C3DA7347-2397-40C2-903C-EAF7E3C73BAF}">
      <dsp:nvSpPr>
        <dsp:cNvPr id="0" name=""/>
        <dsp:cNvSpPr/>
      </dsp:nvSpPr>
      <dsp:spPr>
        <a:xfrm rot="5400000">
          <a:off x="-193823" y="2487745"/>
          <a:ext cx="1292157" cy="904510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DELPHES</a:t>
          </a:r>
          <a:endParaRPr lang="zh-CN" alt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" y="2746176"/>
        <a:ext cx="904510" cy="387647"/>
      </dsp:txXfrm>
    </dsp:sp>
    <dsp:sp modelId="{C6130637-2AE3-4862-B893-CCA7D7DD43CE}">
      <dsp:nvSpPr>
        <dsp:cNvPr id="0" name=""/>
        <dsp:cNvSpPr/>
      </dsp:nvSpPr>
      <dsp:spPr>
        <a:xfrm rot="5400000">
          <a:off x="3585303" y="-386872"/>
          <a:ext cx="839902" cy="6201489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25400" rIns="25400" bIns="25400" numCol="1" spcCol="1270" anchor="ctr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40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Fast detector simulation</a:t>
          </a:r>
          <a:endParaRPr lang="zh-CN" altLang="en-US" sz="40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 rot="-5400000">
        <a:off x="904510" y="2334922"/>
        <a:ext cx="6160488" cy="757900"/>
      </dsp:txXfrm>
    </dsp:sp>
    <dsp:sp modelId="{7BD7EC30-C279-4FDF-BE72-F9B3F132D651}">
      <dsp:nvSpPr>
        <dsp:cNvPr id="0" name=""/>
        <dsp:cNvSpPr/>
      </dsp:nvSpPr>
      <dsp:spPr>
        <a:xfrm rot="5400000">
          <a:off x="-193823" y="3633689"/>
          <a:ext cx="1292157" cy="904510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ROOT</a:t>
          </a:r>
          <a:endParaRPr lang="zh-CN" alt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" y="3892120"/>
        <a:ext cx="904510" cy="387647"/>
      </dsp:txXfrm>
    </dsp:sp>
    <dsp:sp modelId="{CCC3A890-A2A5-45B9-8EA2-A04755D52237}">
      <dsp:nvSpPr>
        <dsp:cNvPr id="0" name=""/>
        <dsp:cNvSpPr/>
      </dsp:nvSpPr>
      <dsp:spPr>
        <a:xfrm rot="5400000">
          <a:off x="3585303" y="759071"/>
          <a:ext cx="839902" cy="6201489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25400" rIns="25400" bIns="25400" numCol="1" spcCol="1270" anchor="ctr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40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Reconstruction</a:t>
          </a:r>
          <a:endParaRPr lang="zh-CN" altLang="en-US" sz="44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 rot="-5400000">
        <a:off x="904510" y="3480866"/>
        <a:ext cx="6160488" cy="7579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E92B00-1698-4BE0-9D83-F81836895548}" type="datetimeFigureOut">
              <a:rPr lang="zh-CN" altLang="en-US" smtClean="0"/>
              <a:t>2017/7/21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1796FE-DEC9-44A7-B370-B67001F58CD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73157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6FAD37-84CC-4D20-B9ED-3AD6F5C84353}" type="datetimeFigureOut">
              <a:rPr lang="zh-CN" altLang="en-US" smtClean="0"/>
              <a:t>2017/7/21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957F7F-F5C0-43DF-8D75-9A6128B0340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4134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57F7F-F5C0-43DF-8D75-9A6128B03408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00111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57F7F-F5C0-43DF-8D75-9A6128B03408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70841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57F7F-F5C0-43DF-8D75-9A6128B03408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24429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57F7F-F5C0-43DF-8D75-9A6128B03408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7661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15280" y="1742114"/>
            <a:ext cx="4043493" cy="916947"/>
          </a:xfrm>
        </p:spPr>
        <p:txBody>
          <a:bodyPr anchor="b">
            <a:noAutofit/>
          </a:bodyPr>
          <a:lstStyle>
            <a:lvl1pPr algn="ctr">
              <a:defRPr sz="4800"/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14685" y="4038451"/>
            <a:ext cx="304468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4AAD0-AF07-4350-963D-FD5E10D59166}" type="datetime1">
              <a:rPr lang="zh-CN" altLang="en-US" smtClean="0"/>
              <a:t>2017/7/21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98208" y="6356351"/>
            <a:ext cx="2441197" cy="365125"/>
          </a:xfrm>
        </p:spPr>
        <p:txBody>
          <a:bodyPr/>
          <a:lstStyle/>
          <a:p>
            <a:r>
              <a:rPr lang="en-US" altLang="zh-CN" smtClean="0"/>
              <a:t>CPPM. ttHbb Phenomenology.  YANG Xiao(USTC) NIAN Guoen(SDU)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36684-7141-4A5D-9515-A592D2020713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18" name="组合 17"/>
          <p:cNvGrpSpPr/>
          <p:nvPr userDrawn="1"/>
        </p:nvGrpSpPr>
        <p:grpSpPr>
          <a:xfrm>
            <a:off x="683568" y="1916832"/>
            <a:ext cx="2448272" cy="2232248"/>
            <a:chOff x="683568" y="1916832"/>
            <a:chExt cx="2448272" cy="2232248"/>
          </a:xfrm>
        </p:grpSpPr>
        <p:sp>
          <p:nvSpPr>
            <p:cNvPr id="16" name="六边形 15"/>
            <p:cNvSpPr/>
            <p:nvPr userDrawn="1"/>
          </p:nvSpPr>
          <p:spPr>
            <a:xfrm>
              <a:off x="683568" y="1916832"/>
              <a:ext cx="2448272" cy="2232248"/>
            </a:xfrm>
            <a:prstGeom prst="hexagon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7" name="图片 16"/>
            <p:cNvPicPr>
              <a:picLocks noChangeAspect="1"/>
            </p:cNvPicPr>
            <p:nvPr userDrawn="1"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3608" y="2060848"/>
              <a:ext cx="1596437" cy="1924058"/>
            </a:xfrm>
            <a:prstGeom prst="rect">
              <a:avLst/>
            </a:prstGeom>
          </p:spPr>
        </p:pic>
      </p:grpSp>
      <p:sp>
        <p:nvSpPr>
          <p:cNvPr id="7" name="矩形 6"/>
          <p:cNvSpPr/>
          <p:nvPr userDrawn="1"/>
        </p:nvSpPr>
        <p:spPr>
          <a:xfrm>
            <a:off x="109057" y="5184396"/>
            <a:ext cx="864066" cy="872456"/>
          </a:xfrm>
          <a:prstGeom prst="rect">
            <a:avLst/>
          </a:prstGeom>
          <a:solidFill>
            <a:srgbClr val="E9E9E9"/>
          </a:solidFill>
          <a:ln>
            <a:solidFill>
              <a:srgbClr val="E9E9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94230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5641A-49FC-4EC4-962E-620C88F5FCAF}" type="datetime1">
              <a:rPr lang="zh-CN" altLang="en-US" smtClean="0"/>
              <a:t>2017/7/21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CPPM. ttHbb Phenomenology.  YANG Xiao(USTC) NIAN Guoen(SDU)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36684-7141-4A5D-9515-A592D202071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550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2D154-63E8-49EE-83D8-747C75A7561F}" type="datetime1">
              <a:rPr lang="zh-CN" altLang="en-US" smtClean="0"/>
              <a:t>2017/7/21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CPPM. ttHbb Phenomenology.  YANG Xiao(USTC) NIAN Guoen(SDU)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36684-7141-4A5D-9515-A592D202071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60148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6344" y="365127"/>
            <a:ext cx="7559005" cy="884834"/>
          </a:xfrm>
        </p:spPr>
        <p:txBody>
          <a:bodyPr/>
          <a:lstStyle>
            <a:lvl1pPr>
              <a:defRPr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9350" y="1442906"/>
            <a:ext cx="7106000" cy="4734057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4D145-32F8-41DE-8BB0-2439651AA4AF}" type="datetime1">
              <a:rPr lang="zh-CN" altLang="en-US" smtClean="0"/>
              <a:t>2017/7/21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98876" y="6356351"/>
            <a:ext cx="2390863" cy="365125"/>
          </a:xfrm>
        </p:spPr>
        <p:txBody>
          <a:bodyPr/>
          <a:lstStyle/>
          <a:p>
            <a:r>
              <a:rPr lang="en-US" altLang="zh-CN" smtClean="0"/>
              <a:t>CPPM. ttHbb Phenomenology.  YANG Xiao(USTC) NIAN Guoen(SDU)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36684-7141-4A5D-9515-A592D202071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07932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77F11-D2AA-41F8-B30A-340F88370E87}" type="datetime1">
              <a:rPr lang="zh-CN" altLang="en-US" smtClean="0"/>
              <a:t>2017/7/21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CPPM. ttHbb Phenomenology.  YANG Xiao(USTC) NIAN Guoen(SDU)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36684-7141-4A5D-9515-A592D202071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83389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E9759-26CC-4D19-AFB1-665442A7DEDC}" type="datetime1">
              <a:rPr lang="zh-CN" altLang="en-US" smtClean="0"/>
              <a:t>2017/7/21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CPPM. ttHbb Phenomenology.  YANG Xiao(USTC) NIAN Guoen(SDU)</a:t>
            </a: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36684-7141-4A5D-9515-A592D202071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4748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296AB-5DEE-4787-9163-0FFE87B93CA0}" type="datetime1">
              <a:rPr lang="zh-CN" altLang="en-US" smtClean="0"/>
              <a:t>2017/7/21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CPPM. ttHbb Phenomenology.  YANG Xiao(USTC) NIAN Guoen(SDU)</a:t>
            </a:r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36684-7141-4A5D-9515-A592D202071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2532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F7B96-00EA-4B02-B2A1-E2C18633FDB8}" type="datetime1">
              <a:rPr lang="zh-CN" altLang="en-US" smtClean="0"/>
              <a:t>2017/7/21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CPPM. ttHbb Phenomenology.  YANG Xiao(USTC) NIAN Guoen(SDU)</a:t>
            </a:r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36684-7141-4A5D-9515-A592D202071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9035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6C994-27E3-4A7B-8D10-3267D60B7CF4}" type="datetime1">
              <a:rPr lang="zh-CN" altLang="en-US" smtClean="0"/>
              <a:t>2017/7/21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CPPM. ttHbb Phenomenology.  YANG Xiao(USTC) NIAN Guoen(SDU)</a:t>
            </a:r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36684-7141-4A5D-9515-A592D202071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2813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B403F-76CF-4FC1-B1F5-41097EEC8ADB}" type="datetime1">
              <a:rPr lang="zh-CN" altLang="en-US" smtClean="0"/>
              <a:t>2017/7/21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CPPM. ttHbb Phenomenology.  YANG Xiao(USTC) NIAN Guoen(SDU)</a:t>
            </a: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36684-7141-4A5D-9515-A592D202071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0885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7D510-4E2B-42A3-A0C8-72854BA4FD93}" type="datetime1">
              <a:rPr lang="zh-CN" altLang="en-US" smtClean="0"/>
              <a:t>2017/7/21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CPPM. ttHbb Phenomenology.  YANG Xiao(USTC) NIAN Guoen(SDU)</a:t>
            </a: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36684-7141-4A5D-9515-A592D202071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6338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2BCBBA-06A4-4C95-ACA2-09CDCBAB99C4}" type="datetime1">
              <a:rPr lang="zh-CN" altLang="en-US" smtClean="0"/>
              <a:t>2017/7/21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 smtClean="0"/>
              <a:t>CPPM. ttHbb Phenomenology.  YANG Xiao(USTC) NIAN Guoen(SDU)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36684-7141-4A5D-9515-A592D2020713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101458" y="5255651"/>
            <a:ext cx="762608" cy="695319"/>
            <a:chOff x="683568" y="1916832"/>
            <a:chExt cx="2448272" cy="2232248"/>
          </a:xfrm>
        </p:grpSpPr>
        <p:sp>
          <p:nvSpPr>
            <p:cNvPr id="8" name="六边形 7"/>
            <p:cNvSpPr/>
            <p:nvPr userDrawn="1"/>
          </p:nvSpPr>
          <p:spPr>
            <a:xfrm>
              <a:off x="683568" y="1916832"/>
              <a:ext cx="2448272" cy="2232248"/>
            </a:xfrm>
            <a:prstGeom prst="hexagon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9" name="图片 8"/>
            <p:cNvPicPr>
              <a:picLocks noChangeAspect="1"/>
            </p:cNvPicPr>
            <p:nvPr userDrawn="1"/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3608" y="2060848"/>
              <a:ext cx="1596437" cy="19240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25767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mp"/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atlas.web.cern.ch/Atlas/GROUPS/PHYSICS/CONFNOTES/ATLAS-CONF-2016-080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mp"/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/>
              <p:cNvSpPr>
                <a:spLocks noGrp="1"/>
              </p:cNvSpPr>
              <p:nvPr>
                <p:ph type="ctrTitle"/>
              </p:nvPr>
            </p:nvSpPr>
            <p:spPr>
              <a:xfrm>
                <a:off x="3119376" y="2237987"/>
                <a:ext cx="5800165" cy="916947"/>
              </a:xfrm>
            </p:spPr>
            <p:txBody>
              <a:bodyPr>
                <a:noAutofit/>
              </a:bodyPr>
              <a:lstStyle/>
              <a:p>
                <a:pPr algn="r"/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𝑡</m:t>
                    </m:r>
                    <m:acc>
                      <m:accPr>
                        <m:chr m:val="̅"/>
                        <m:ctrlPr>
                          <a:rPr lang="en-US" altLang="zh-CN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acc>
                  </m:oMath>
                </a14:m>
                <a:r>
                  <a:rPr lang="en-US" altLang="zh-CN" sz="44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ea typeface="맑은 고딕" pitchFamily="50" charset="-127"/>
                    <a:cs typeface="Arial" pitchFamily="34" charset="0"/>
                  </a:rPr>
                  <a:t> Phenomenology</a:t>
                </a:r>
                <a:endParaRPr lang="zh-CN" altLang="en-US" sz="4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ea typeface="맑은 고딕" pitchFamily="50" charset="-127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" name="标题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3119376" y="2237987"/>
                <a:ext cx="5800165" cy="916947"/>
              </a:xfrm>
              <a:blipFill rotWithShape="0">
                <a:blip r:embed="rId3"/>
                <a:stretch>
                  <a:fillRect r="-5047" b="-3509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663490" y="4700589"/>
            <a:ext cx="4181813" cy="1655762"/>
          </a:xfrm>
        </p:spPr>
        <p:txBody>
          <a:bodyPr>
            <a:noAutofit/>
          </a:bodyPr>
          <a:lstStyle/>
          <a:p>
            <a:pPr algn="r"/>
            <a:r>
              <a:rPr lang="en-US" altLang="zh-CN" sz="20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Director: </a:t>
            </a:r>
            <a:r>
              <a:rPr lang="en-US" altLang="zh-CN" sz="20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Steve MUANZA</a:t>
            </a:r>
            <a:endParaRPr lang="en-US" altLang="zh-CN" sz="2000" b="1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en-US" altLang="zh-CN" sz="20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Member</a:t>
            </a:r>
            <a:r>
              <a:rPr lang="en-US" altLang="zh-CN" sz="20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altLang="zh-CN" sz="20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YANG </a:t>
            </a:r>
            <a:r>
              <a:rPr lang="en-US" altLang="zh-CN" sz="20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Xiao</a:t>
            </a:r>
          </a:p>
          <a:p>
            <a:pPr algn="r"/>
            <a:r>
              <a:rPr lang="en-US" altLang="zh-CN" sz="20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NIAN Guoen</a:t>
            </a:r>
            <a:endParaRPr lang="zh-CN" altLang="en-US" sz="2000" b="1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830858" y="1954422"/>
            <a:ext cx="30528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solidFill>
                  <a:srgbClr val="44546A"/>
                </a:solidFill>
              </a:rPr>
              <a:t>SUMMER SCHOOL PROJECT</a:t>
            </a:r>
            <a:endParaRPr lang="zh-CN" altLang="en-US" sz="2000" dirty="0">
              <a:solidFill>
                <a:srgbClr val="44546A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36684-7141-4A5D-9515-A592D2020713}" type="slidenum">
              <a:rPr lang="zh-CN" altLang="en-US" smtClean="0"/>
              <a:t>1</a:t>
            </a:fld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3685309" y="3258246"/>
            <a:ext cx="536007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MC Sample Generation &amp; Reconstruction </a:t>
            </a:r>
            <a:r>
              <a:rPr lang="en-US" altLang="zh-CN" sz="28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in </a:t>
            </a:r>
            <a:r>
              <a:rPr lang="en-US" altLang="zh-CN" sz="2800" b="1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ttHbb</a:t>
            </a:r>
            <a:endParaRPr lang="en-US" altLang="zh-CN" sz="2800" b="1" dirty="0" smtClean="0">
              <a:solidFill>
                <a:prstClr val="black">
                  <a:lumMod val="65000"/>
                  <a:lumOff val="35000"/>
                </a:prstClr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  <a:p>
            <a:r>
              <a:rPr lang="en-US" altLang="zh-CN" sz="28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o</a:t>
            </a:r>
            <a:r>
              <a:rPr lang="en-US" altLang="zh-CN" sz="28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n ATLAS</a:t>
            </a:r>
            <a:endParaRPr lang="zh-CN" altLang="en-US" sz="1600" dirty="0"/>
          </a:p>
        </p:txBody>
      </p:sp>
      <p:sp>
        <p:nvSpPr>
          <p:cNvPr id="11" name="页脚占位符 10"/>
          <p:cNvSpPr>
            <a:spLocks noGrp="1"/>
          </p:cNvSpPr>
          <p:nvPr>
            <p:ph type="ftr" sz="quarter" idx="11"/>
          </p:nvPr>
        </p:nvSpPr>
        <p:spPr>
          <a:xfrm>
            <a:off x="2384612" y="6356351"/>
            <a:ext cx="3730438" cy="365125"/>
          </a:xfrm>
        </p:spPr>
        <p:txBody>
          <a:bodyPr/>
          <a:lstStyle/>
          <a:p>
            <a:r>
              <a:rPr lang="en-US" altLang="zh-CN" dirty="0" smtClean="0"/>
              <a:t>CPPM. </a:t>
            </a:r>
            <a:r>
              <a:rPr lang="en-US" altLang="zh-CN" dirty="0" err="1" smtClean="0"/>
              <a:t>ttHbb</a:t>
            </a:r>
            <a:r>
              <a:rPr lang="en-US" altLang="zh-CN" dirty="0" smtClean="0"/>
              <a:t> Phenomenology. </a:t>
            </a:r>
          </a:p>
          <a:p>
            <a:r>
              <a:rPr lang="en-US" altLang="zh-CN" dirty="0" smtClean="0"/>
              <a:t> YANG Xiao(USTC) NIAN Guoen(SDU)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381" y="218830"/>
            <a:ext cx="1333138" cy="13704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7576" y="218830"/>
            <a:ext cx="1370467" cy="13704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70057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Momentum of neutrinos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 smtClean="0"/>
                  <a:t>Only </a:t>
                </a:r>
                <a:r>
                  <a:rPr lang="en-US" altLang="zh-CN" dirty="0" err="1" smtClean="0"/>
                  <a:t>p_T</a:t>
                </a:r>
                <a:r>
                  <a:rPr lang="en-US" altLang="zh-CN" dirty="0" smtClean="0"/>
                  <a:t> can </a:t>
                </a:r>
                <a:r>
                  <a:rPr lang="en-US" altLang="zh-CN" dirty="0" err="1" smtClean="0"/>
                  <a:t>dectected</a:t>
                </a:r>
                <a:r>
                  <a:rPr lang="en-US" altLang="zh-CN" dirty="0" smtClean="0"/>
                  <a:t>(MET). Need </a:t>
                </a:r>
                <a:r>
                  <a:rPr lang="en-US" altLang="zh-CN" dirty="0" err="1" smtClean="0"/>
                  <a:t>p_z</a:t>
                </a:r>
                <a:endParaRPr lang="en-US" altLang="zh-CN" dirty="0" smtClean="0"/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p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𝜈</m:t>
                                </m:r>
                              </m:sup>
                            </m:s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p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≈0</m:t>
                    </m:r>
                  </m:oMath>
                </a14:m>
                <a:endParaRPr lang="en-US" altLang="zh-CN" dirty="0" smtClean="0"/>
              </a:p>
              <a:p>
                <a:endParaRPr lang="en-US" altLang="zh-CN" dirty="0" smtClean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15" t="-180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36684-7141-4A5D-9515-A592D2020713}" type="slidenum">
              <a:rPr lang="zh-CN" altLang="en-US" smtClean="0"/>
              <a:t>10</a:t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86"/>
          <a:stretch/>
        </p:blipFill>
        <p:spPr>
          <a:xfrm>
            <a:off x="3028950" y="2445061"/>
            <a:ext cx="2754544" cy="3600793"/>
          </a:xfrm>
          <a:prstGeom prst="rect">
            <a:avLst/>
          </a:prstGeom>
        </p:spPr>
      </p:pic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CPPM. ttHbb Phenomenology.  YANG Xiao(USTC) NIAN Guoen(SDU)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1895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56345" y="374092"/>
            <a:ext cx="7559005" cy="884834"/>
          </a:xfrm>
        </p:spPr>
        <p:txBody>
          <a:bodyPr/>
          <a:lstStyle/>
          <a:p>
            <a:r>
              <a:rPr lang="en-US" altLang="zh-CN" dirty="0" smtClean="0"/>
              <a:t>Cut-based Analysis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44735" y="1122189"/>
            <a:ext cx="7106000" cy="4734057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b="1" dirty="0" smtClean="0"/>
              <a:t>Need 6 jet  (4b-tagged)</a:t>
            </a:r>
          </a:p>
          <a:p>
            <a:r>
              <a:rPr lang="en-US" altLang="zh-CN" b="1" dirty="0" err="1" smtClean="0"/>
              <a:t>Leptonic</a:t>
            </a:r>
            <a:r>
              <a:rPr lang="en-US" altLang="zh-CN" b="1" dirty="0" smtClean="0"/>
              <a:t> </a:t>
            </a:r>
            <a:r>
              <a:rPr lang="en-US" altLang="zh-CN" b="1" dirty="0"/>
              <a:t>W </a:t>
            </a:r>
            <a:r>
              <a:rPr lang="en-US" altLang="zh-CN" dirty="0"/>
              <a:t>reconstruction</a:t>
            </a:r>
            <a:br>
              <a:rPr lang="en-US" altLang="zh-CN" dirty="0"/>
            </a:br>
            <a:r>
              <a:rPr lang="en-US" altLang="zh-CN" dirty="0"/>
              <a:t>– Force </a:t>
            </a:r>
            <a:r>
              <a:rPr lang="en-US" altLang="zh-CN" dirty="0" err="1"/>
              <a:t>lνmass</a:t>
            </a:r>
            <a:r>
              <a:rPr lang="en-US" altLang="zh-CN" dirty="0"/>
              <a:t> to the W mass</a:t>
            </a:r>
            <a:br>
              <a:rPr lang="en-US" altLang="zh-CN" dirty="0"/>
            </a:br>
            <a:r>
              <a:rPr lang="en-US" altLang="zh-CN" dirty="0"/>
              <a:t>– Solve 2nd degree </a:t>
            </a:r>
            <a:r>
              <a:rPr lang="en-US" altLang="zh-CN" dirty="0" smtClean="0"/>
              <a:t>equation to get </a:t>
            </a:r>
            <a:r>
              <a:rPr lang="en-US" altLang="zh-CN" dirty="0" err="1" smtClean="0"/>
              <a:t>pz_nu</a:t>
            </a:r>
            <a:endParaRPr lang="en-US" altLang="zh-CN" dirty="0"/>
          </a:p>
          <a:p>
            <a:r>
              <a:rPr lang="en-US" altLang="zh-CN" b="1" dirty="0" smtClean="0"/>
              <a:t>Hadronic </a:t>
            </a:r>
            <a:r>
              <a:rPr lang="en-US" altLang="zh-CN" b="1" dirty="0"/>
              <a:t>W </a:t>
            </a:r>
            <a:r>
              <a:rPr lang="en-US" altLang="zh-CN" dirty="0" smtClean="0"/>
              <a:t>reconstruction</a:t>
            </a:r>
            <a:endParaRPr lang="en-US" altLang="zh-CN" dirty="0"/>
          </a:p>
          <a:p>
            <a:pPr lvl="1"/>
            <a:r>
              <a:rPr lang="en-US" altLang="zh-CN" dirty="0" smtClean="0"/>
              <a:t>After </a:t>
            </a:r>
            <a:r>
              <a:rPr lang="en-US" altLang="zh-CN" dirty="0"/>
              <a:t>requesting 4 b-tag jets, </a:t>
            </a:r>
          </a:p>
          <a:p>
            <a:pPr lvl="1"/>
            <a:r>
              <a:rPr lang="en-US" altLang="zh-CN" dirty="0" smtClean="0"/>
              <a:t>Sum all </a:t>
            </a:r>
            <a:r>
              <a:rPr lang="en-US" altLang="zh-CN" dirty="0"/>
              <a:t>light </a:t>
            </a:r>
            <a:r>
              <a:rPr lang="en-US" altLang="zh-CN" dirty="0" smtClean="0"/>
              <a:t>jets</a:t>
            </a:r>
          </a:p>
          <a:p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C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 </a:t>
            </a:r>
            <a:r>
              <a:rPr lang="en-US" altLang="zh-CN" dirty="0" smtClean="0"/>
              <a:t>by </a:t>
            </a:r>
            <a:r>
              <a:rPr lang="en-US" altLang="zh-CN" dirty="0" err="1" smtClean="0"/>
              <a:t>W+b</a:t>
            </a:r>
            <a:r>
              <a:rPr lang="en-US" altLang="zh-CN" dirty="0" smtClean="0"/>
              <a:t> </a:t>
            </a:r>
          </a:p>
          <a:p>
            <a:pPr lvl="1"/>
            <a:r>
              <a:rPr lang="en-US" altLang="zh-CN" dirty="0" smtClean="0"/>
              <a:t>Remove |m(</a:t>
            </a:r>
            <a:r>
              <a:rPr lang="en-US" altLang="zh-CN" dirty="0" err="1" smtClean="0"/>
              <a:t>jj</a:t>
            </a:r>
            <a:r>
              <a:rPr lang="en-US" altLang="zh-CN" dirty="0"/>
              <a:t>) – m(W)| &gt; </a:t>
            </a:r>
            <a:r>
              <a:rPr lang="en-US" altLang="zh-CN" dirty="0" smtClean="0"/>
              <a:t>25</a:t>
            </a:r>
            <a:r>
              <a:rPr lang="en-US" altLang="zh-CN" dirty="0"/>
              <a:t> </a:t>
            </a:r>
            <a:r>
              <a:rPr lang="en-US" altLang="zh-CN" dirty="0" smtClean="0"/>
              <a:t> </a:t>
            </a:r>
          </a:p>
          <a:p>
            <a:pPr lvl="1"/>
            <a:r>
              <a:rPr lang="en-US" altLang="zh-CN" dirty="0" smtClean="0"/>
              <a:t>Combination </a:t>
            </a:r>
            <a:r>
              <a:rPr lang="en-US" altLang="zh-CN" dirty="0"/>
              <a:t>minimizing </a:t>
            </a:r>
            <a:r>
              <a:rPr lang="en-US" altLang="zh-CN" dirty="0" smtClean="0"/>
              <a:t>χ </a:t>
            </a:r>
            <a:r>
              <a:rPr lang="en-US" altLang="zh-CN" dirty="0"/>
              <a:t>2 , based on</a:t>
            </a:r>
            <a:br>
              <a:rPr lang="en-US" altLang="zh-CN" dirty="0"/>
            </a:br>
            <a:r>
              <a:rPr lang="en-US" altLang="zh-CN" dirty="0"/>
              <a:t>the </a:t>
            </a:r>
            <a:r>
              <a:rPr lang="en-US" altLang="zh-CN" b="1" dirty="0" smtClean="0"/>
              <a:t>top mass</a:t>
            </a:r>
          </a:p>
          <a:p>
            <a:r>
              <a:rPr lang="en-US" altLang="zh-CN" b="1" dirty="0" smtClean="0"/>
              <a:t>Higgs</a:t>
            </a:r>
            <a:r>
              <a:rPr lang="en-US" altLang="zh-CN" dirty="0" smtClean="0"/>
              <a:t> </a:t>
            </a:r>
            <a:endParaRPr lang="en-US" altLang="zh-CN" dirty="0"/>
          </a:p>
          <a:p>
            <a:pPr lvl="1"/>
            <a:r>
              <a:rPr lang="en-US" altLang="zh-CN" dirty="0" smtClean="0"/>
              <a:t>2 </a:t>
            </a:r>
            <a:r>
              <a:rPr lang="en-US" altLang="zh-CN" dirty="0"/>
              <a:t>remaining </a:t>
            </a:r>
            <a:r>
              <a:rPr lang="en-US" altLang="zh-CN" dirty="0" smtClean="0"/>
              <a:t>b jets</a:t>
            </a:r>
            <a:r>
              <a:rPr lang="en-US" altLang="zh-CN" dirty="0"/>
              <a:t/>
            </a:r>
            <a:br>
              <a:rPr lang="en-US" altLang="zh-CN" dirty="0"/>
            </a:br>
            <a:r>
              <a:rPr lang="en-US" altLang="zh-CN" dirty="0"/>
              <a:t/>
            </a:r>
            <a:br>
              <a:rPr lang="en-US" altLang="zh-CN" dirty="0"/>
            </a:b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36684-7141-4A5D-9515-A592D2020713}" type="slidenum">
              <a:rPr lang="zh-CN" altLang="en-US" smtClean="0"/>
              <a:t>11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1147890" y="5401861"/>
                <a:ext cx="3762120" cy="6368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𝜈</m:t>
                                      </m:r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sub>
                                  </m:s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19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altLang="zh-CN">
                                      <a:latin typeface="Cambria Math" panose="02040503050406030204" pitchFamily="18" charset="0"/>
                                    </a:rPr>
                                    <m:t>GeV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𝑗𝑗𝑏</m:t>
                                      </m:r>
                                    </m:sub>
                                  </m:s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altLang="zh-CN">
                                      <a:latin typeface="Cambria Math" panose="02040503050406030204" pitchFamily="18" charset="0"/>
                                    </a:rPr>
                                    <m:t>GeV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7890" y="5401861"/>
                <a:ext cx="3762120" cy="63684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6" descr="W_mass.pdf - Foxit PhantomPDF Express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62" t="10283" r="9122" b="7159"/>
          <a:stretch/>
        </p:blipFill>
        <p:spPr>
          <a:xfrm>
            <a:off x="5677111" y="154488"/>
            <a:ext cx="3116106" cy="2128220"/>
          </a:xfrm>
          <a:prstGeom prst="rect">
            <a:avLst/>
          </a:prstGeom>
        </p:spPr>
      </p:pic>
      <p:pic>
        <p:nvPicPr>
          <p:cNvPr id="8" name="图片 7" descr="Wp_mass.pdf - Foxit PhantomPDF Express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17" t="16102" r="15000" b="12379"/>
          <a:stretch/>
        </p:blipFill>
        <p:spPr>
          <a:xfrm>
            <a:off x="5684820" y="2282708"/>
            <a:ext cx="3100688" cy="2170482"/>
          </a:xfrm>
          <a:prstGeom prst="rect">
            <a:avLst/>
          </a:prstGeom>
        </p:spPr>
      </p:pic>
      <p:sp>
        <p:nvSpPr>
          <p:cNvPr id="9" name="页脚占位符 8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2385732" cy="365125"/>
          </a:xfrm>
        </p:spPr>
        <p:txBody>
          <a:bodyPr/>
          <a:lstStyle/>
          <a:p>
            <a:r>
              <a:rPr lang="en-US" altLang="zh-CN" dirty="0" smtClean="0"/>
              <a:t>CPPM. </a:t>
            </a:r>
            <a:r>
              <a:rPr lang="en-US" altLang="zh-CN" dirty="0" err="1" smtClean="0"/>
              <a:t>ttHbb</a:t>
            </a:r>
            <a:r>
              <a:rPr lang="en-US" altLang="zh-CN" dirty="0" smtClean="0"/>
              <a:t> Phenomenology.  YANG Xiao(USTC) NIAN Guoen(SDU)</a:t>
            </a: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86"/>
          <a:stretch/>
        </p:blipFill>
        <p:spPr>
          <a:xfrm>
            <a:off x="6324174" y="4377800"/>
            <a:ext cx="1897310" cy="248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86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Top reconstruction</a:t>
            </a:r>
            <a:endParaRPr lang="zh-CN" altLang="en-US" dirty="0"/>
          </a:p>
        </p:txBody>
      </p:sp>
      <p:pic>
        <p:nvPicPr>
          <p:cNvPr id="6" name="内容占位符 5" descr="t1_mass.pdf - Foxit PhantomPDF Express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86" t="22478" r="18927" b="18662"/>
          <a:stretch/>
        </p:blipFill>
        <p:spPr>
          <a:xfrm>
            <a:off x="224117" y="1792943"/>
            <a:ext cx="4318996" cy="2940423"/>
          </a:xfrm>
        </p:spPr>
      </p:pic>
      <p:sp>
        <p:nvSpPr>
          <p:cNvPr id="8" name="文本框 7"/>
          <p:cNvSpPr txBox="1"/>
          <p:nvPr/>
        </p:nvSpPr>
        <p:spPr>
          <a:xfrm>
            <a:off x="1286703" y="5159392"/>
            <a:ext cx="2877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44546A"/>
                </a:solidFill>
              </a:rPr>
              <a:t>t (Had. W)</a:t>
            </a:r>
            <a:endParaRPr lang="en-US" altLang="zh-CN" dirty="0">
              <a:solidFill>
                <a:srgbClr val="44546A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700431" y="5159392"/>
            <a:ext cx="2877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44546A"/>
                </a:solidFill>
              </a:rPr>
              <a:t>t </a:t>
            </a:r>
            <a:r>
              <a:rPr lang="en-US" altLang="zh-CN" dirty="0" smtClean="0">
                <a:solidFill>
                  <a:srgbClr val="44546A"/>
                </a:solidFill>
              </a:rPr>
              <a:t>(</a:t>
            </a:r>
            <a:r>
              <a:rPr lang="en-US" altLang="zh-CN" dirty="0" err="1" smtClean="0">
                <a:solidFill>
                  <a:srgbClr val="44546A"/>
                </a:solidFill>
              </a:rPr>
              <a:t>lep</a:t>
            </a:r>
            <a:r>
              <a:rPr lang="en-US" altLang="zh-CN" dirty="0" smtClean="0">
                <a:solidFill>
                  <a:srgbClr val="44546A"/>
                </a:solidFill>
              </a:rPr>
              <a:t>. </a:t>
            </a:r>
            <a:r>
              <a:rPr lang="en-US" altLang="zh-CN" dirty="0">
                <a:solidFill>
                  <a:srgbClr val="44546A"/>
                </a:solidFill>
              </a:rPr>
              <a:t>W)</a:t>
            </a:r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36684-7141-4A5D-9515-A592D2020713}" type="slidenum">
              <a:rPr lang="zh-CN" altLang="en-US" smtClean="0"/>
              <a:t>12</a:t>
            </a:fld>
            <a:endParaRPr lang="zh-CN" altLang="en-US"/>
          </a:p>
        </p:txBody>
      </p:sp>
      <p:pic>
        <p:nvPicPr>
          <p:cNvPr id="7" name="图片 6" descr="t2_mass.pdf - Foxit PhantomPDF Express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22" t="16391" r="13235" b="10476"/>
          <a:stretch/>
        </p:blipFill>
        <p:spPr>
          <a:xfrm>
            <a:off x="4735846" y="1792942"/>
            <a:ext cx="4252083" cy="2940423"/>
          </a:xfrm>
          <a:prstGeom prst="rect">
            <a:avLst/>
          </a:prstGeom>
        </p:spPr>
      </p:pic>
      <p:sp>
        <p:nvSpPr>
          <p:cNvPr id="12" name="页脚占位符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CPPM. ttHbb Phenomenology.  YANG Xiao(USTC) NIAN Guoen(SDU)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1588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Higgs reconstruction</a:t>
            </a:r>
            <a:endParaRPr lang="zh-CN" altLang="en-US" dirty="0"/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36684-7141-4A5D-9515-A592D2020713}" type="slidenum">
              <a:rPr lang="zh-CN" altLang="en-US" smtClean="0"/>
              <a:t>13</a:t>
            </a:fld>
            <a:endParaRPr lang="zh-CN" altLang="en-US"/>
          </a:p>
        </p:txBody>
      </p:sp>
      <p:pic>
        <p:nvPicPr>
          <p:cNvPr id="13" name="内容占位符 12" descr="Higgs_mass.pdf - Foxit PhantomPDF Express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44" t="10787" r="9320" b="7327"/>
          <a:stretch/>
        </p:blipFill>
        <p:spPr>
          <a:xfrm>
            <a:off x="1939140" y="1456149"/>
            <a:ext cx="5448898" cy="3684495"/>
          </a:xfrm>
        </p:spPr>
      </p:pic>
      <p:sp>
        <p:nvSpPr>
          <p:cNvPr id="14" name="页脚占位符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CPPM. ttHbb Phenomenology.  YANG Xiao(USTC) NIAN Guoen(SDU)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138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ZHbb</a:t>
            </a:r>
            <a:r>
              <a:rPr lang="en-US" altLang="zh-CN" dirty="0" smtClean="0"/>
              <a:t> reconstruction(check)</a:t>
            </a:r>
            <a:endParaRPr lang="zh-CN" altLang="en-US" dirty="0"/>
          </a:p>
        </p:txBody>
      </p:sp>
      <p:pic>
        <p:nvPicPr>
          <p:cNvPr id="5" name="内容占位符 4" descr="Higgs_mass.pdf - Foxit PhantomPDF Express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1" t="10506" r="9136" b="6971"/>
          <a:stretch/>
        </p:blipFill>
        <p:spPr>
          <a:xfrm>
            <a:off x="125505" y="2088775"/>
            <a:ext cx="4295537" cy="2907954"/>
          </a:xfr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36684-7141-4A5D-9515-A592D2020713}" type="slidenum">
              <a:rPr lang="zh-CN" altLang="en-US" smtClean="0"/>
              <a:t>14</a:t>
            </a:fld>
            <a:endParaRPr lang="zh-CN" altLang="en-US"/>
          </a:p>
        </p:txBody>
      </p:sp>
      <p:pic>
        <p:nvPicPr>
          <p:cNvPr id="6" name="图片 5" descr="Z_mass.pdf - Foxit PhantomPDF Express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08" t="16212" r="14117" b="12627"/>
          <a:stretch/>
        </p:blipFill>
        <p:spPr>
          <a:xfrm>
            <a:off x="4607858" y="2088775"/>
            <a:ext cx="4204448" cy="2907954"/>
          </a:xfrm>
          <a:prstGeom prst="rect">
            <a:avLst/>
          </a:prstGeom>
        </p:spPr>
      </p:pic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CPPM. ttHbb Phenomenology.  YANG Xiao(USTC) NIAN Guoen(SDU)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68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Conclusion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Generate MC sample ourselves </a:t>
            </a:r>
          </a:p>
          <a:p>
            <a:pPr lvl="1"/>
            <a:r>
              <a:rPr lang="en-US" altLang="zh-CN" dirty="0" smtClean="0"/>
              <a:t>(PYTHIA , </a:t>
            </a:r>
            <a:r>
              <a:rPr lang="en-US" altLang="zh-CN" dirty="0" err="1" smtClean="0"/>
              <a:t>HepMC</a:t>
            </a:r>
            <a:r>
              <a:rPr lang="en-US" altLang="zh-CN" dirty="0" smtClean="0"/>
              <a:t>, DELPHES)</a:t>
            </a:r>
          </a:p>
          <a:p>
            <a:pPr lvl="1"/>
            <a:r>
              <a:rPr lang="en-US" altLang="zh-CN" dirty="0" smtClean="0"/>
              <a:t>5000evts  </a:t>
            </a:r>
          </a:p>
          <a:p>
            <a:pPr lvl="1"/>
            <a:r>
              <a:rPr lang="en-US" altLang="zh-CN" dirty="0" err="1" smtClean="0"/>
              <a:t>ttHbb</a:t>
            </a:r>
            <a:r>
              <a:rPr lang="en-US" altLang="zh-CN" dirty="0" smtClean="0"/>
              <a:t>(also </a:t>
            </a:r>
            <a:r>
              <a:rPr lang="en-US" altLang="zh-CN" dirty="0" err="1" smtClean="0"/>
              <a:t>tt</a:t>
            </a:r>
            <a:r>
              <a:rPr lang="en-US" altLang="zh-CN" dirty="0" smtClean="0"/>
              <a:t>-production)</a:t>
            </a:r>
          </a:p>
          <a:p>
            <a:r>
              <a:rPr lang="en-US" altLang="zh-CN" dirty="0" smtClean="0"/>
              <a:t>Reconstruction </a:t>
            </a:r>
            <a:r>
              <a:rPr lang="en-US" altLang="zh-CN" dirty="0" err="1" smtClean="0"/>
              <a:t>W,top</a:t>
            </a:r>
            <a:r>
              <a:rPr lang="en-US" altLang="zh-CN" dirty="0" smtClean="0"/>
              <a:t> ,Higgs</a:t>
            </a:r>
            <a:r>
              <a:rPr lang="en-US" altLang="zh-CN" dirty="0"/>
              <a:t> (1lep)</a:t>
            </a:r>
          </a:p>
          <a:p>
            <a:pPr lvl="1"/>
            <a:r>
              <a:rPr lang="en-US" altLang="zh-CN" dirty="0" err="1" smtClean="0"/>
              <a:t>Slove</a:t>
            </a:r>
            <a:r>
              <a:rPr lang="en-US" altLang="zh-CN" dirty="0"/>
              <a:t> </a:t>
            </a:r>
            <a:r>
              <a:rPr lang="en-US" altLang="zh-CN" dirty="0" err="1" smtClean="0"/>
              <a:t>P_z_nu</a:t>
            </a:r>
            <a:r>
              <a:rPr lang="en-US" altLang="zh-CN" dirty="0" smtClean="0"/>
              <a:t> with some trick</a:t>
            </a:r>
          </a:p>
          <a:p>
            <a:pPr lvl="1"/>
            <a:r>
              <a:rPr lang="en-US" altLang="zh-CN" dirty="0" smtClean="0"/>
              <a:t>Based on </a:t>
            </a:r>
            <a:r>
              <a:rPr lang="en-US" altLang="zh-CN" dirty="0" err="1" smtClean="0"/>
              <a:t>W,top</a:t>
            </a:r>
            <a:r>
              <a:rPr lang="en-US" altLang="zh-CN" dirty="0" smtClean="0"/>
              <a:t> mass</a:t>
            </a:r>
            <a:endParaRPr lang="en-US" altLang="zh-CN" dirty="0"/>
          </a:p>
          <a:p>
            <a:r>
              <a:rPr lang="en-US" altLang="zh-CN" dirty="0" smtClean="0"/>
              <a:t>Build Cut-flow for </a:t>
            </a:r>
            <a:r>
              <a:rPr lang="en-US" altLang="zh-CN" dirty="0" err="1" smtClean="0"/>
              <a:t>ttHbb</a:t>
            </a:r>
            <a:r>
              <a:rPr lang="en-US" altLang="zh-CN" dirty="0" smtClean="0"/>
              <a:t> (1lep)</a:t>
            </a:r>
          </a:p>
          <a:p>
            <a:pPr lvl="1"/>
            <a:r>
              <a:rPr lang="en-US" altLang="zh-CN" dirty="0" smtClean="0"/>
              <a:t>~300 lines </a:t>
            </a:r>
            <a:r>
              <a:rPr lang="en-US" altLang="zh-CN" dirty="0" err="1" smtClean="0"/>
              <a:t>c++</a:t>
            </a:r>
            <a:r>
              <a:rPr lang="en-US" altLang="zh-CN" dirty="0" smtClean="0"/>
              <a:t> code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CPPM. ttHbb Phenomenology.  YANG Xiao(USTC) NIAN Guoen(SDU)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36684-7141-4A5D-9515-A592D2020713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187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Improvement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47985" y="1622294"/>
            <a:ext cx="7106000" cy="4734057"/>
          </a:xfrm>
        </p:spPr>
        <p:txBody>
          <a:bodyPr/>
          <a:lstStyle/>
          <a:p>
            <a:r>
              <a:rPr lang="en-US" altLang="zh-CN" dirty="0" smtClean="0"/>
              <a:t>MORE EVENTS SAMPLE!     5000 evts,~1Gb,Quota….</a:t>
            </a:r>
          </a:p>
          <a:p>
            <a:r>
              <a:rPr lang="en-US" altLang="zh-CN" dirty="0" smtClean="0"/>
              <a:t>More small channel/region </a:t>
            </a:r>
          </a:p>
          <a:p>
            <a:r>
              <a:rPr lang="en-US" altLang="zh-CN" dirty="0" smtClean="0"/>
              <a:t>Background compare(</a:t>
            </a:r>
            <a:r>
              <a:rPr lang="en-US" altLang="zh-CN" dirty="0" err="1" smtClean="0"/>
              <a:t>nomalizition</a:t>
            </a:r>
            <a:r>
              <a:rPr lang="en-US" altLang="zh-CN" dirty="0" smtClean="0"/>
              <a:t> skill)</a:t>
            </a:r>
          </a:p>
          <a:p>
            <a:r>
              <a:rPr lang="en-US" altLang="zh-CN" dirty="0" smtClean="0"/>
              <a:t>Multi-Variable Analysis(BDT)</a:t>
            </a:r>
          </a:p>
          <a:p>
            <a:r>
              <a:rPr lang="en-US" altLang="zh-CN" dirty="0" smtClean="0"/>
              <a:t>Selection Eff. &amp; </a:t>
            </a:r>
            <a:r>
              <a:rPr lang="en-US" altLang="zh-CN" dirty="0" err="1" smtClean="0"/>
              <a:t>Sys&amp;Stat</a:t>
            </a:r>
            <a:r>
              <a:rPr lang="en-US" altLang="zh-CN" dirty="0"/>
              <a:t>. </a:t>
            </a:r>
            <a:r>
              <a:rPr lang="en-US" altLang="zh-CN" dirty="0" err="1" smtClean="0"/>
              <a:t>Uncentainty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36684-7141-4A5D-9515-A592D2020713}" type="slidenum">
              <a:rPr lang="zh-CN" altLang="en-US" smtClean="0"/>
              <a:t>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CPPM. ttHbb Phenomenology.  YANG Xiao(USTC) NIAN Guoen(SDU)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4255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67818" y="696822"/>
            <a:ext cx="7559005" cy="884834"/>
          </a:xfrm>
        </p:spPr>
        <p:txBody>
          <a:bodyPr/>
          <a:lstStyle/>
          <a:p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Thanks for your attention!</a:t>
            </a:r>
            <a:endParaRPr lang="zh-CN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CN" sz="2000" dirty="0" smtClean="0"/>
          </a:p>
          <a:p>
            <a:pPr marL="0" indent="0">
              <a:buNone/>
            </a:pPr>
            <a:endParaRPr lang="en-US" altLang="zh-CN" sz="2000" dirty="0"/>
          </a:p>
          <a:p>
            <a:pPr marL="0" indent="0">
              <a:buNone/>
            </a:pPr>
            <a:endParaRPr lang="en-US" altLang="zh-CN" sz="2000" dirty="0" smtClean="0"/>
          </a:p>
          <a:p>
            <a:pPr marL="0" indent="0">
              <a:buNone/>
            </a:pPr>
            <a:endParaRPr lang="en-US" altLang="zh-CN" sz="2000" dirty="0"/>
          </a:p>
          <a:p>
            <a:pPr marL="0" indent="0">
              <a:buNone/>
            </a:pPr>
            <a:endParaRPr lang="en-US" altLang="zh-CN" sz="2000" dirty="0" smtClean="0"/>
          </a:p>
          <a:p>
            <a:pPr marL="0" indent="0">
              <a:buNone/>
            </a:pPr>
            <a:r>
              <a:rPr lang="en-US" altLang="zh-CN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Refrence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zh-CN" sz="2000" dirty="0" smtClean="0">
              <a:latin typeface="Times New Roman" panose="02020603050405020304" pitchFamily="18" charset="0"/>
              <a:cs typeface="Times New Roman" panose="02020603050405020304" pitchFamily="18" charset="0"/>
              <a:hlinkClick r:id="rId2"/>
            </a:endParaRPr>
          </a:p>
          <a:p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[1] ATLAS-CONF-2016-080</a:t>
            </a:r>
          </a:p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[2]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Steggemann-TOP2008,</a:t>
            </a:r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://</a:t>
            </a:r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wwwo.physik.rwth-aachen.de/</a:t>
            </a:r>
            <a:r>
              <a:rPr lang="en-US" altLang="zh-CN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fileadmin</a:t>
            </a:r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zh-CN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user_upload</a:t>
            </a:r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zh-CN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www_physik</a:t>
            </a:r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zh-CN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Personen</a:t>
            </a:r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zh-CN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erdmann</a:t>
            </a:r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/Steggemann-TOP2008.pdf</a:t>
            </a:r>
          </a:p>
          <a:p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3]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Marie 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Reinecke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Bachelor’s 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Thesis,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Neutrino Reconstruction with </a:t>
            </a:r>
            <a:r>
              <a:rPr lang="en-US" altLang="zh-CN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KLFitter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(p23)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36684-7141-4A5D-9515-A592D2020713}" type="slidenum">
              <a:rPr lang="zh-CN" altLang="en-US" smtClean="0"/>
              <a:t>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CPPM. ttHbb Phenomenology.  YANG Xiao(USTC) NIAN Guoen(SDU)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43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Backup</a:t>
            </a:r>
            <a:endParaRPr lang="zh-CN" altLang="en-US" dirty="0"/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36684-7141-4A5D-9515-A592D2020713}" type="slidenum">
              <a:rPr lang="zh-CN" altLang="en-US" smtClean="0"/>
              <a:t>18</a:t>
            </a:fld>
            <a:endParaRPr lang="zh-CN" altLang="en-US"/>
          </a:p>
        </p:txBody>
      </p:sp>
      <p:sp>
        <p:nvSpPr>
          <p:cNvPr id="12" name="页脚占位符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CPPM. ttHbb Phenomenology.  YANG Xiao(USTC) NIAN Guoen(SDU)</a:t>
            </a:r>
            <a:endParaRPr lang="zh-CN" altLang="en-US"/>
          </a:p>
        </p:txBody>
      </p:sp>
      <p:pic>
        <p:nvPicPr>
          <p:cNvPr id="4" name="内容占位符 3" descr="Steggemann-TOP2008.pdf - Foxit PhantomPDF Express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49" t="23718" r="6744" b="24529"/>
          <a:stretch/>
        </p:blipFill>
        <p:spPr>
          <a:xfrm>
            <a:off x="373638" y="1707162"/>
            <a:ext cx="4011985" cy="3537192"/>
          </a:xfrm>
        </p:spPr>
      </p:pic>
      <p:pic>
        <p:nvPicPr>
          <p:cNvPr id="5" name="图片 4" descr="Steggemann-TOP2008.pdf - Foxit PhantomPDF Express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67" t="24099" r="8627" b="11194"/>
          <a:stretch/>
        </p:blipFill>
        <p:spPr>
          <a:xfrm>
            <a:off x="4975412" y="1707162"/>
            <a:ext cx="4016188" cy="3579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26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Backup</a:t>
            </a:r>
            <a:endParaRPr lang="zh-CN" altLang="en-US" dirty="0"/>
          </a:p>
        </p:txBody>
      </p:sp>
      <p:pic>
        <p:nvPicPr>
          <p:cNvPr id="6" name="内容占位符 5" descr="t1_mass.pdf - Foxit PhantomPDF Express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86" t="22478" r="18927" b="18662"/>
          <a:stretch/>
        </p:blipFill>
        <p:spPr>
          <a:xfrm>
            <a:off x="224117" y="1792943"/>
            <a:ext cx="4318996" cy="2940423"/>
          </a:xfrm>
        </p:spPr>
      </p:pic>
      <p:sp>
        <p:nvSpPr>
          <p:cNvPr id="8" name="文本框 7"/>
          <p:cNvSpPr txBox="1"/>
          <p:nvPr/>
        </p:nvSpPr>
        <p:spPr>
          <a:xfrm>
            <a:off x="1286703" y="5159392"/>
            <a:ext cx="2877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44546A"/>
                </a:solidFill>
              </a:rPr>
              <a:t>t (Had. W)</a:t>
            </a:r>
            <a:endParaRPr lang="en-US" altLang="zh-CN" dirty="0">
              <a:solidFill>
                <a:srgbClr val="44546A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700431" y="5159392"/>
            <a:ext cx="2877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44546A"/>
                </a:solidFill>
              </a:rPr>
              <a:t>t </a:t>
            </a:r>
            <a:r>
              <a:rPr lang="en-US" altLang="zh-CN" dirty="0" smtClean="0">
                <a:solidFill>
                  <a:srgbClr val="44546A"/>
                </a:solidFill>
              </a:rPr>
              <a:t>(</a:t>
            </a:r>
            <a:r>
              <a:rPr lang="en-US" altLang="zh-CN" dirty="0" err="1" smtClean="0">
                <a:solidFill>
                  <a:srgbClr val="44546A"/>
                </a:solidFill>
              </a:rPr>
              <a:t>lep</a:t>
            </a:r>
            <a:r>
              <a:rPr lang="en-US" altLang="zh-CN" dirty="0" smtClean="0">
                <a:solidFill>
                  <a:srgbClr val="44546A"/>
                </a:solidFill>
              </a:rPr>
              <a:t>. </a:t>
            </a:r>
            <a:r>
              <a:rPr lang="en-US" altLang="zh-CN" dirty="0">
                <a:solidFill>
                  <a:srgbClr val="44546A"/>
                </a:solidFill>
              </a:rPr>
              <a:t>W)</a:t>
            </a:r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36684-7141-4A5D-9515-A592D2020713}" type="slidenum">
              <a:rPr lang="zh-CN" altLang="en-US" smtClean="0"/>
              <a:t>19</a:t>
            </a:fld>
            <a:endParaRPr lang="zh-CN" altLang="en-US"/>
          </a:p>
        </p:txBody>
      </p:sp>
      <p:pic>
        <p:nvPicPr>
          <p:cNvPr id="7" name="图片 6" descr="t2_mass.pdf - Foxit PhantomPDF Express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22" t="16391" r="13235" b="10476"/>
          <a:stretch/>
        </p:blipFill>
        <p:spPr>
          <a:xfrm>
            <a:off x="4735846" y="1792942"/>
            <a:ext cx="4252083" cy="2940423"/>
          </a:xfrm>
          <a:prstGeom prst="rect">
            <a:avLst/>
          </a:prstGeom>
        </p:spPr>
      </p:pic>
      <p:sp>
        <p:nvSpPr>
          <p:cNvPr id="12" name="页脚占位符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CPPM. ttHbb Phenomenology.  YANG Xiao(USTC) NIAN Guoen(SDU)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815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409349" y="1622294"/>
            <a:ext cx="7106000" cy="4734057"/>
          </a:xfrm>
        </p:spPr>
        <p:txBody>
          <a:bodyPr>
            <a:normAutofit/>
          </a:bodyPr>
          <a:lstStyle/>
          <a:p>
            <a:r>
              <a:rPr lang="en-US" altLang="zh-CN" sz="3200" dirty="0" smtClean="0"/>
              <a:t>Motivation</a:t>
            </a:r>
          </a:p>
          <a:p>
            <a:r>
              <a:rPr lang="en-US" altLang="zh-CN" sz="3200" dirty="0" smtClean="0"/>
              <a:t>Physical Process</a:t>
            </a:r>
          </a:p>
          <a:p>
            <a:r>
              <a:rPr lang="en-US" altLang="zh-CN" sz="3200" dirty="0" smtClean="0"/>
              <a:t>Method</a:t>
            </a:r>
          </a:p>
          <a:p>
            <a:r>
              <a:rPr lang="en-US" altLang="zh-CN" sz="3200" dirty="0" smtClean="0"/>
              <a:t>Result &amp; Conclusion</a:t>
            </a:r>
          </a:p>
          <a:p>
            <a:r>
              <a:rPr lang="en-US" altLang="zh-CN" sz="3200" dirty="0" smtClean="0"/>
              <a:t>Improvement</a:t>
            </a:r>
            <a:endParaRPr lang="zh-CN" altLang="en-US" sz="3200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36684-7141-4A5D-9515-A592D2020713}" type="slidenum">
              <a:rPr lang="zh-CN" altLang="en-US" smtClean="0"/>
              <a:t>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CPPM. ttHbb Phenomenology.  YANG Xiao(USTC) NIAN Guoen(SDU)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Backup</a:t>
            </a:r>
            <a:endParaRPr lang="zh-CN" altLang="en-US" dirty="0"/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36684-7141-4A5D-9515-A592D2020713}" type="slidenum">
              <a:rPr lang="zh-CN" altLang="en-US" smtClean="0"/>
              <a:t>20</a:t>
            </a:fld>
            <a:endParaRPr lang="zh-CN" altLang="en-US"/>
          </a:p>
        </p:txBody>
      </p:sp>
      <p:pic>
        <p:nvPicPr>
          <p:cNvPr id="13" name="内容占位符 12" descr="Higgs_mass.pdf - Foxit PhantomPDF Express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44" t="10787" r="9320" b="7327"/>
          <a:stretch/>
        </p:blipFill>
        <p:spPr>
          <a:xfrm>
            <a:off x="1456554" y="1147482"/>
            <a:ext cx="7058795" cy="4773092"/>
          </a:xfrm>
        </p:spPr>
      </p:pic>
      <p:sp>
        <p:nvSpPr>
          <p:cNvPr id="14" name="页脚占位符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CPPM. ttHbb Phenomenology.  YANG Xiao(USTC) NIAN Guoen(SDU)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795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Backup</a:t>
            </a:r>
            <a:endParaRPr lang="zh-CN" altLang="en-US" dirty="0"/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36684-7141-4A5D-9515-A592D2020713}" type="slidenum">
              <a:rPr lang="zh-CN" altLang="en-US" smtClean="0"/>
              <a:t>21</a:t>
            </a:fld>
            <a:endParaRPr lang="zh-CN" altLang="en-US"/>
          </a:p>
        </p:txBody>
      </p:sp>
      <p:sp>
        <p:nvSpPr>
          <p:cNvPr id="14" name="页脚占位符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CPPM. ttHbb Phenomenology.  YANG Xiao(USTC) NIAN Guoen(SDU)</a:t>
            </a:r>
            <a:endParaRPr lang="zh-CN" altLang="en-US"/>
          </a:p>
        </p:txBody>
      </p:sp>
      <p:pic>
        <p:nvPicPr>
          <p:cNvPr id="6" name="Picture 4" descr="https://www.i2u2.org/elab/cms/graphics/ME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167" y="1540416"/>
            <a:ext cx="6124483" cy="4525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053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Backup</a:t>
            </a:r>
            <a:endParaRPr lang="zh-CN" altLang="en-US" dirty="0"/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36684-7141-4A5D-9515-A592D2020713}" type="slidenum">
              <a:rPr lang="zh-CN" altLang="en-US" smtClean="0"/>
              <a:t>22</a:t>
            </a:fld>
            <a:endParaRPr lang="zh-CN" altLang="en-US"/>
          </a:p>
        </p:txBody>
      </p:sp>
      <p:sp>
        <p:nvSpPr>
          <p:cNvPr id="14" name="页脚占位符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CPPM. ttHbb Phenomenology.  YANG Xiao(USTC) NIAN Guoen(SDU)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588" y="2084830"/>
            <a:ext cx="7162800" cy="3117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20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Backup</a:t>
            </a:r>
            <a:endParaRPr lang="zh-CN" altLang="en-US" dirty="0"/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36684-7141-4A5D-9515-A592D2020713}" type="slidenum">
              <a:rPr lang="zh-CN" altLang="en-US" smtClean="0"/>
              <a:t>23</a:t>
            </a:fld>
            <a:endParaRPr lang="zh-CN" altLang="en-US"/>
          </a:p>
        </p:txBody>
      </p:sp>
      <p:sp>
        <p:nvSpPr>
          <p:cNvPr id="14" name="页脚占位符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CPPM. ttHbb Phenomenology.  YANG Xiao(USTC) NIAN Guoen(SDU)</a:t>
            </a:r>
            <a:endParaRPr lang="zh-CN" altLang="en-US"/>
          </a:p>
        </p:txBody>
      </p:sp>
      <p:pic>
        <p:nvPicPr>
          <p:cNvPr id="1026" name="Picture 2" descr="https://upload.wikimedia.org/wikipedia/commons/thumb/0/00/Standard_Model_of_Elementary_Particles.svg/1200px-Standard_Model_of_Elementary_Particles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5382" y="1113272"/>
            <a:ext cx="4757849" cy="455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646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ttH</a:t>
            </a:r>
            <a:r>
              <a:rPr lang="en-US" altLang="zh-CN" dirty="0" smtClean="0"/>
              <a:t> production and bb-decay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409349" y="1484680"/>
            <a:ext cx="7106000" cy="4734057"/>
          </a:xfrm>
        </p:spPr>
        <p:txBody>
          <a:bodyPr/>
          <a:lstStyle/>
          <a:p>
            <a:r>
              <a:rPr lang="en-US" altLang="zh-CN" dirty="0" smtClean="0"/>
              <a:t>Most sensitive to Yukawa coupling(high mass)</a:t>
            </a:r>
          </a:p>
          <a:p>
            <a:r>
              <a:rPr lang="en-US" altLang="zh-CN" dirty="0"/>
              <a:t>b</a:t>
            </a:r>
            <a:r>
              <a:rPr lang="en-US" altLang="zh-CN" dirty="0" smtClean="0"/>
              <a:t>b decay large BR</a:t>
            </a:r>
          </a:p>
          <a:p>
            <a:r>
              <a:rPr lang="en-US" altLang="zh-CN" dirty="0" smtClean="0"/>
              <a:t>Not find yet.</a:t>
            </a:r>
          </a:p>
          <a:p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(┬</a:t>
            </a:r>
            <a:r>
              <a:rPr lang="zh-CN" altLang="en-US" dirty="0" smtClean="0"/>
              <a:t>＿┬</a:t>
            </a:r>
            <a:r>
              <a:rPr lang="en-US" altLang="zh-CN" dirty="0" smtClean="0"/>
              <a:t>) </a:t>
            </a:r>
          </a:p>
          <a:p>
            <a:r>
              <a:rPr lang="en-US" altLang="zh-CN" dirty="0" smtClean="0"/>
              <a:t>Background High(</a:t>
            </a:r>
            <a:r>
              <a:rPr lang="en-US" altLang="zh-CN" dirty="0" err="1" smtClean="0"/>
              <a:t>tt-production,QCD-bkg</a:t>
            </a:r>
            <a:r>
              <a:rPr lang="en-US" altLang="zh-CN" dirty="0" smtClean="0"/>
              <a:t>) 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745" y="4130122"/>
            <a:ext cx="2069198" cy="2453740"/>
          </a:xfrm>
          <a:prstGeom prst="rect">
            <a:avLst/>
          </a:prstGeom>
        </p:spPr>
      </p:pic>
      <p:sp>
        <p:nvSpPr>
          <p:cNvPr id="7" name="椭圆 6"/>
          <p:cNvSpPr/>
          <p:nvPr/>
        </p:nvSpPr>
        <p:spPr>
          <a:xfrm>
            <a:off x="6571797" y="4965996"/>
            <a:ext cx="1460580" cy="73555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36684-7141-4A5D-9515-A592D2020713}" type="slidenum">
              <a:rPr lang="zh-CN" altLang="en-US" smtClean="0"/>
              <a:t>3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3731" y="4488106"/>
            <a:ext cx="4032542" cy="924534"/>
          </a:xfrm>
          <a:prstGeom prst="rect">
            <a:avLst/>
          </a:prstGeom>
        </p:spPr>
      </p:pic>
      <p:sp>
        <p:nvSpPr>
          <p:cNvPr id="9" name="页脚占位符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CPPM. ttHbb Phenomenology.  YANG Xiao(USTC) NIAN Guoen(SDU)</a:t>
            </a:r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949" y="1891613"/>
            <a:ext cx="2615987" cy="1873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002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Process of Project</a:t>
            </a:r>
            <a:endParaRPr lang="zh-CN" altLang="en-US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981300"/>
              </p:ext>
            </p:extLst>
          </p:nvPr>
        </p:nvGraphicFramePr>
        <p:xfrm>
          <a:off x="1463137" y="1693914"/>
          <a:ext cx="7106000" cy="47340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36684-7141-4A5D-9515-A592D2020713}" type="slidenum">
              <a:rPr lang="zh-CN" altLang="en-US" smtClean="0"/>
              <a:t>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CPPM. ttHbb Phenomenology.  YANG Xiao(USTC) NIAN Guoen(SDU)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178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Process in PYTHIA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We simulate pp collision in 13TeV. </a:t>
            </a:r>
            <a:r>
              <a:rPr lang="en-US" altLang="zh-CN" dirty="0" err="1" smtClean="0"/>
              <a:t>Partons</a:t>
            </a:r>
            <a:r>
              <a:rPr lang="en-US" altLang="zh-CN" dirty="0" smtClean="0"/>
              <a:t> gg interact as the Feynman diagram.</a:t>
            </a:r>
          </a:p>
          <a:p>
            <a:r>
              <a:rPr lang="en-US" altLang="zh-CN" dirty="0" smtClean="0"/>
              <a:t>We generate 5,000 events of this Feynman diagram by PYTHIA8.2.</a:t>
            </a:r>
          </a:p>
          <a:p>
            <a:endParaRPr lang="en-US" altLang="zh-CN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8127" y="3257527"/>
            <a:ext cx="1892461" cy="2244158"/>
          </a:xfrm>
          <a:prstGeom prst="rect">
            <a:avLst/>
          </a:prstGeom>
        </p:spPr>
      </p:pic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36684-7141-4A5D-9515-A592D2020713}" type="slidenum">
              <a:rPr lang="zh-CN" altLang="en-US" smtClean="0"/>
              <a:t>5</a:t>
            </a:fld>
            <a:endParaRPr lang="zh-CN" alt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CPPM. ttHbb Phenomenology.  YANG Xiao(USTC) NIAN Guoen(SDU)</a:t>
            </a:r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350" y="3357069"/>
            <a:ext cx="5125782" cy="2230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66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Process of Project</a:t>
            </a:r>
            <a:endParaRPr lang="zh-CN" altLang="en-US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981300"/>
              </p:ext>
            </p:extLst>
          </p:nvPr>
        </p:nvGraphicFramePr>
        <p:xfrm>
          <a:off x="1463137" y="1693914"/>
          <a:ext cx="7106000" cy="47340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36684-7141-4A5D-9515-A592D2020713}" type="slidenum">
              <a:rPr lang="zh-CN" altLang="en-US" smtClean="0"/>
              <a:t>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CPPM. ttHbb Phenomenology.  YANG Xiao(USTC) NIAN Guoen(SDU)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478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Process in DELPHES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82846" y="1532553"/>
            <a:ext cx="7106000" cy="4734057"/>
          </a:xfrm>
        </p:spPr>
        <p:txBody>
          <a:bodyPr/>
          <a:lstStyle/>
          <a:p>
            <a:r>
              <a:rPr lang="en-US" altLang="zh-CN" dirty="0"/>
              <a:t>To simulate detector and its resolution, we use software DELPHES to disperse </a:t>
            </a:r>
            <a:r>
              <a:rPr lang="en-US" altLang="zh-CN" dirty="0" smtClean="0"/>
              <a:t>in </a:t>
            </a:r>
            <a:r>
              <a:rPr lang="en-US" altLang="zh-CN" dirty="0"/>
              <a:t>Gaussian </a:t>
            </a:r>
            <a:r>
              <a:rPr lang="en-US" altLang="zh-CN" dirty="0" smtClean="0"/>
              <a:t>distribution (ATLAS).</a:t>
            </a:r>
          </a:p>
          <a:p>
            <a:r>
              <a:rPr lang="en-US" altLang="zh-CN" dirty="0" smtClean="0"/>
              <a:t>With DELPHES, we cut background, input reconstruction process and output a ROOT file to reconstruct Higgs boson finally.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36684-7141-4A5D-9515-A592D2020713}" type="slidenum">
              <a:rPr lang="zh-CN" altLang="en-US" smtClean="0"/>
              <a:t>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CPPM. ttHbb Phenomenology.  YANG Xiao(USTC) NIAN Guoen(SDU)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609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Background (</a:t>
            </a:r>
            <a:r>
              <a:rPr lang="en-US" altLang="zh-CN" dirty="0" err="1" smtClean="0"/>
              <a:t>tt_production</a:t>
            </a:r>
            <a:r>
              <a:rPr lang="en-US" altLang="zh-CN" dirty="0" smtClean="0"/>
              <a:t>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Other interactions also produce top quarks and top quarks decay to leptons and jets. This process produces background.</a:t>
            </a:r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3262" y="2060584"/>
            <a:ext cx="2402087" cy="225631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88865" y="2634571"/>
            <a:ext cx="4289802" cy="1273975"/>
          </a:xfrm>
          <a:prstGeom prst="rect">
            <a:avLst/>
          </a:prstGeom>
        </p:spPr>
      </p:pic>
      <p:sp>
        <p:nvSpPr>
          <p:cNvPr id="16" name="灯片编号占位符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36684-7141-4A5D-9515-A592D2020713}" type="slidenum">
              <a:rPr lang="zh-CN" altLang="en-US" smtClean="0"/>
              <a:t>8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86"/>
          <a:stretch/>
        </p:blipFill>
        <p:spPr>
          <a:xfrm>
            <a:off x="3587486" y="4004215"/>
            <a:ext cx="1799343" cy="2352136"/>
          </a:xfrm>
          <a:prstGeom prst="rect">
            <a:avLst/>
          </a:prstGeom>
        </p:spPr>
      </p:pic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CPPM. ttHbb Phenomenology.  YANG Xiao(USTC) NIAN Guoen(SDU)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0412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Reconstruction (1-lep)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From masses of final state particles, we can reconstruction Higgs boson steps by steps.</a:t>
            </a:r>
            <a:endParaRPr lang="zh-CN" altLang="en-US" dirty="0"/>
          </a:p>
        </p:txBody>
      </p:sp>
      <p:sp>
        <p:nvSpPr>
          <p:cNvPr id="5" name="圆角矩形 4"/>
          <p:cNvSpPr/>
          <p:nvPr/>
        </p:nvSpPr>
        <p:spPr>
          <a:xfrm>
            <a:off x="3795672" y="2200691"/>
            <a:ext cx="1880347" cy="94129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100" dirty="0" smtClean="0">
                <a:solidFill>
                  <a:srgbClr val="44546A"/>
                </a:solidFill>
              </a:rPr>
              <a:t>Hadronic W reconstruction</a:t>
            </a:r>
            <a:endParaRPr lang="en-US" altLang="zh-CN" sz="2100" dirty="0">
              <a:solidFill>
                <a:srgbClr val="44546A"/>
              </a:solidFill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1662338" y="2202863"/>
            <a:ext cx="1880347" cy="94129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100" dirty="0" err="1">
                <a:solidFill>
                  <a:srgbClr val="44546A"/>
                </a:solidFill>
              </a:rPr>
              <a:t>Leptonic</a:t>
            </a:r>
            <a:r>
              <a:rPr lang="en-US" altLang="zh-CN" sz="2100" dirty="0">
                <a:solidFill>
                  <a:srgbClr val="44546A"/>
                </a:solidFill>
              </a:rPr>
              <a:t> W reconstruction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86"/>
          <a:stretch/>
        </p:blipFill>
        <p:spPr>
          <a:xfrm>
            <a:off x="5887431" y="2699650"/>
            <a:ext cx="2528955" cy="3305899"/>
          </a:xfrm>
          <a:prstGeom prst="rect">
            <a:avLst/>
          </a:prstGeom>
        </p:spPr>
      </p:pic>
      <p:grpSp>
        <p:nvGrpSpPr>
          <p:cNvPr id="26" name="组合 25"/>
          <p:cNvGrpSpPr/>
          <p:nvPr/>
        </p:nvGrpSpPr>
        <p:grpSpPr>
          <a:xfrm>
            <a:off x="7228562" y="3258472"/>
            <a:ext cx="1411941" cy="744071"/>
            <a:chOff x="7228562" y="3070210"/>
            <a:chExt cx="1411941" cy="744071"/>
          </a:xfrm>
        </p:grpSpPr>
        <p:sp>
          <p:nvSpPr>
            <p:cNvPr id="14" name="圆角矩形 13"/>
            <p:cNvSpPr/>
            <p:nvPr/>
          </p:nvSpPr>
          <p:spPr>
            <a:xfrm>
              <a:off x="8111586" y="3070210"/>
              <a:ext cx="528917" cy="744071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14"/>
            <p:cNvSpPr/>
            <p:nvPr/>
          </p:nvSpPr>
          <p:spPr>
            <a:xfrm>
              <a:off x="7228562" y="3253089"/>
              <a:ext cx="480736" cy="481609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虚尾箭头 16"/>
            <p:cNvSpPr/>
            <p:nvPr/>
          </p:nvSpPr>
          <p:spPr>
            <a:xfrm flipH="1">
              <a:off x="7744596" y="3380368"/>
              <a:ext cx="331692" cy="197424"/>
            </a:xfrm>
            <a:prstGeom prst="stripedRightArrow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228562" y="4706070"/>
            <a:ext cx="1411940" cy="744071"/>
            <a:chOff x="7228562" y="4517808"/>
            <a:chExt cx="1411940" cy="744071"/>
          </a:xfrm>
        </p:grpSpPr>
        <p:sp>
          <p:nvSpPr>
            <p:cNvPr id="13" name="圆角矩形 12"/>
            <p:cNvSpPr/>
            <p:nvPr/>
          </p:nvSpPr>
          <p:spPr>
            <a:xfrm>
              <a:off x="8111585" y="4517808"/>
              <a:ext cx="528917" cy="744071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15"/>
            <p:cNvSpPr/>
            <p:nvPr/>
          </p:nvSpPr>
          <p:spPr>
            <a:xfrm>
              <a:off x="7228562" y="4561880"/>
              <a:ext cx="480736" cy="481609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虚尾箭头 17"/>
            <p:cNvSpPr/>
            <p:nvPr/>
          </p:nvSpPr>
          <p:spPr>
            <a:xfrm flipH="1">
              <a:off x="7744596" y="4703972"/>
              <a:ext cx="331692" cy="197424"/>
            </a:xfrm>
            <a:prstGeom prst="stripedRightArrow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9" name="椭圆 18"/>
          <p:cNvSpPr/>
          <p:nvPr/>
        </p:nvSpPr>
        <p:spPr>
          <a:xfrm>
            <a:off x="8214677" y="2617697"/>
            <a:ext cx="322731" cy="3407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8205713" y="5746727"/>
            <a:ext cx="322731" cy="3407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同心圆 20"/>
          <p:cNvSpPr/>
          <p:nvPr/>
        </p:nvSpPr>
        <p:spPr>
          <a:xfrm>
            <a:off x="6802740" y="3353578"/>
            <a:ext cx="313764" cy="313764"/>
          </a:xfrm>
          <a:prstGeom prst="donut">
            <a:avLst>
              <a:gd name="adj" fmla="val 11446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2" name="同心圆 21"/>
          <p:cNvSpPr/>
          <p:nvPr/>
        </p:nvSpPr>
        <p:spPr>
          <a:xfrm>
            <a:off x="6806662" y="5056939"/>
            <a:ext cx="313764" cy="313764"/>
          </a:xfrm>
          <a:prstGeom prst="donut">
            <a:avLst>
              <a:gd name="adj" fmla="val 11446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7228562" y="4039955"/>
            <a:ext cx="1308846" cy="62823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8" name="组合 27"/>
          <p:cNvGrpSpPr/>
          <p:nvPr/>
        </p:nvGrpSpPr>
        <p:grpSpPr>
          <a:xfrm>
            <a:off x="2708219" y="3287537"/>
            <a:ext cx="1880347" cy="1469124"/>
            <a:chOff x="2708219" y="3117214"/>
            <a:chExt cx="1880347" cy="1469124"/>
          </a:xfrm>
        </p:grpSpPr>
        <p:sp>
          <p:nvSpPr>
            <p:cNvPr id="7" name="圆角矩形 6"/>
            <p:cNvSpPr/>
            <p:nvPr/>
          </p:nvSpPr>
          <p:spPr>
            <a:xfrm>
              <a:off x="2708219" y="3645044"/>
              <a:ext cx="1880347" cy="941294"/>
            </a:xfrm>
            <a:prstGeom prst="roundRect">
              <a:avLst/>
            </a:prstGeom>
            <a:no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100" dirty="0">
                  <a:solidFill>
                    <a:srgbClr val="44546A"/>
                  </a:solidFill>
                </a:rPr>
                <a:t>Top quarks reconstruction</a:t>
              </a:r>
            </a:p>
          </p:txBody>
        </p:sp>
        <p:sp>
          <p:nvSpPr>
            <p:cNvPr id="24" name="下箭头 23"/>
            <p:cNvSpPr/>
            <p:nvPr/>
          </p:nvSpPr>
          <p:spPr>
            <a:xfrm>
              <a:off x="3334505" y="3117214"/>
              <a:ext cx="627773" cy="403412"/>
            </a:xfrm>
            <a:prstGeom prst="downArrow">
              <a:avLst/>
            </a:prstGeom>
            <a:noFill/>
            <a:ln>
              <a:solidFill>
                <a:srgbClr val="4454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2708219" y="4862036"/>
            <a:ext cx="1880347" cy="1469124"/>
            <a:chOff x="2708219" y="4691713"/>
            <a:chExt cx="1880347" cy="1469124"/>
          </a:xfrm>
        </p:grpSpPr>
        <p:sp>
          <p:nvSpPr>
            <p:cNvPr id="6" name="圆角矩形 5"/>
            <p:cNvSpPr/>
            <p:nvPr/>
          </p:nvSpPr>
          <p:spPr>
            <a:xfrm>
              <a:off x="2708219" y="5219543"/>
              <a:ext cx="1880347" cy="941294"/>
            </a:xfrm>
            <a:prstGeom prst="roundRect">
              <a:avLst/>
            </a:prstGeom>
            <a:no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100" dirty="0">
                  <a:solidFill>
                    <a:srgbClr val="44546A"/>
                  </a:solidFill>
                </a:rPr>
                <a:t>Higgs boson reconstruction</a:t>
              </a:r>
            </a:p>
          </p:txBody>
        </p:sp>
        <p:sp>
          <p:nvSpPr>
            <p:cNvPr id="25" name="下箭头 24"/>
            <p:cNvSpPr/>
            <p:nvPr/>
          </p:nvSpPr>
          <p:spPr>
            <a:xfrm>
              <a:off x="3334504" y="4691713"/>
              <a:ext cx="627773" cy="403412"/>
            </a:xfrm>
            <a:prstGeom prst="downArrow">
              <a:avLst/>
            </a:prstGeom>
            <a:noFill/>
            <a:ln>
              <a:solidFill>
                <a:srgbClr val="4454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1" name="灯片编号占位符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36684-7141-4A5D-9515-A592D2020713}" type="slidenum">
              <a:rPr lang="zh-CN" altLang="en-US" smtClean="0"/>
              <a:t>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CPPM. ttHbb Phenomenology.  YANG Xiao(USTC) NIAN Guoen(SDU)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9811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820</TotalTime>
  <Words>659</Words>
  <Application>Microsoft Office PowerPoint</Application>
  <PresentationFormat>全屏显示(4:3)</PresentationFormat>
  <Paragraphs>159</Paragraphs>
  <Slides>23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1" baseType="lpstr">
      <vt:lpstr>맑은 고딕</vt:lpstr>
      <vt:lpstr>宋体</vt:lpstr>
      <vt:lpstr>Arial</vt:lpstr>
      <vt:lpstr>Calibri</vt:lpstr>
      <vt:lpstr>Calibri Light</vt:lpstr>
      <vt:lpstr>Cambria Math</vt:lpstr>
      <vt:lpstr>Times New Roman</vt:lpstr>
      <vt:lpstr>Office 主题</vt:lpstr>
      <vt:lpstr>tt ̅ Phenomenology</vt:lpstr>
      <vt:lpstr>Outline</vt:lpstr>
      <vt:lpstr>ttH production and bb-decay</vt:lpstr>
      <vt:lpstr>Process of Project</vt:lpstr>
      <vt:lpstr>Process in PYTHIA</vt:lpstr>
      <vt:lpstr>Process of Project</vt:lpstr>
      <vt:lpstr>Process in DELPHES</vt:lpstr>
      <vt:lpstr>Background (tt_production)</vt:lpstr>
      <vt:lpstr>Reconstruction (1-lep)</vt:lpstr>
      <vt:lpstr>Momentum of neutrinos</vt:lpstr>
      <vt:lpstr>Cut-based Analysis</vt:lpstr>
      <vt:lpstr>Top reconstruction</vt:lpstr>
      <vt:lpstr>Higgs reconstruction</vt:lpstr>
      <vt:lpstr>ZHbb reconstruction(check)</vt:lpstr>
      <vt:lpstr>Conclusion</vt:lpstr>
      <vt:lpstr>Improvement</vt:lpstr>
      <vt:lpstr>Thanks for your attention!</vt:lpstr>
      <vt:lpstr>Backup</vt:lpstr>
      <vt:lpstr>Backup</vt:lpstr>
      <vt:lpstr>Backup</vt:lpstr>
      <vt:lpstr>Backup</vt:lpstr>
      <vt:lpstr>Backup</vt:lpstr>
      <vt:lpstr>Backup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Ttbar/ttH Phenomenology</dc:title>
  <dc:creator>Guoen Nian</dc:creator>
  <cp:lastModifiedBy>xiao yangia</cp:lastModifiedBy>
  <cp:revision>66</cp:revision>
  <dcterms:created xsi:type="dcterms:W3CDTF">2017-07-20T14:06:48Z</dcterms:created>
  <dcterms:modified xsi:type="dcterms:W3CDTF">2017-07-21T14:16:15Z</dcterms:modified>
</cp:coreProperties>
</file>