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5" r:id="rId6"/>
    <p:sldId id="257" r:id="rId7"/>
    <p:sldId id="266" r:id="rId8"/>
    <p:sldId id="264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798" autoAdjust="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95CCD-9CC0-4677-944A-900EEC8ADC25}" type="datetimeFigureOut">
              <a:rPr lang="zh-CN" altLang="en-US" smtClean="0"/>
              <a:t>2017/7/21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4848F8-BF43-41F7-A888-8F842E21CB8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6740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4848F8-BF43-41F7-A888-8F842E21CB8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9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FF304-C11A-4D1D-986C-64A35430FB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C3E77-754D-45B6-A352-4BDD3EB09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AA8FD-CF35-48F0-BDE2-25F2CFBB8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D1FB1-CFCC-4C12-A602-9426001FC24C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0488C-C8CB-40BF-B80E-A5A6BB1F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DAD72-F506-4C56-B4BF-D8A68961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8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4C6B-7A01-47E1-9084-00D44D421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899D73-A515-4B94-A7E0-39CD6451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995AD-66B7-409B-ABF0-EF37EBAC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AD639-36B6-4BFB-8904-DDFB9F2A0E9B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4C3EC-2367-40BD-8FA9-74597400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0CE2-0CD1-4B19-9B10-5E4CE6E20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278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EEA309-D4DC-40DD-BCDC-71DE165E4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248A9-6E4D-413A-BFA8-51745EF54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45A43-7E36-4E15-B699-CCC24A8D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45FB-DA63-4929-BFEE-FF9E84A93153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A5D8B-8B17-4B37-A287-F8AC3791C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476ED-C5E3-432B-AB45-7066B0D86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4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690F6-015B-4884-A25A-A97DB2CA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69A2C-0B62-48EA-AA65-35D0D6276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237-2EF6-4CF3-9C53-1C705905E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CF69-9760-4F20-88A9-DDFA332361C8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5DBE-49CB-4EE8-A0A1-D35DB6A59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CD169-B75E-408E-B4AE-C7F6047A0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9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870F2-4C00-41EC-B826-D5C3E10A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901A1-02E2-4D5C-8F65-0F11AC896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6E70C-25AD-43DC-8DB3-F3DDCDA2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FB86-AEB6-47CB-BD4C-9C79B4FB79F0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DE522-CF99-4423-9D56-1B8B8727F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2495B-B609-4541-9521-BC7F8357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383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27AD-F248-4730-97F7-EBF79F4C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6CA45-77D5-4B3B-94CF-8540D16F06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6FD431-CEC8-4168-909E-E95563C0D6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88F4A5-C520-4711-B361-8E8B0D2F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5AA2B-2C78-4B79-B459-A606580E1BD6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730B1A-A090-4118-AF85-2F1BC8308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F7651-09B8-4A29-9373-E05736759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03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CC414-2451-4CA9-9CA0-1E490A6DA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6C643-316C-4056-8419-548AA3E18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222E4E-B002-4A7B-91D1-C9A191D24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8DF48-A2D1-496E-94F9-0120B7D7A4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77874-D408-4342-9F5A-5BF0AD812A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33BB90-68C8-4DC3-BAED-6A7164ED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1497A-115F-47F7-B9EF-47D6EFA5DC46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8FD309-EB71-4FFA-8044-DEEDE3BD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E03F9E-3A35-4E07-98BE-12FBA2DC2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6342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5871-FE5F-43F2-9A52-39532CAB2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0235A0-0994-4893-8C8F-706F7BBE3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28AD2-4ECE-435D-8FB0-C0EB51414BF5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C9B9-2C03-473E-B092-88FB6002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2B81C4-3905-4414-86C8-9D1F0EE6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181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7047-F3F3-410E-9A30-78DF71D81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58585-5525-4009-85E1-62F7B354625B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A72C00-1017-4BF8-AA32-180982A7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D0C3A3-7C73-4AEA-A563-51D7F28A9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864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98ADA-01B6-4B4B-940C-84857D45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77B97-9959-4555-922B-13D9E09A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DBB61-BAF5-491B-AD81-E601F1A4A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49FE5-3672-4199-B185-81E6C5D9F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C862A-6CE7-4593-A8D0-8BFB1126A5B0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1FF5BF-CFAA-40C1-B807-D7F75BD1B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9B101-5F6E-4147-9273-A48B5ED42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849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B82BA-0E0A-4C61-AF0F-0334BAFE6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4F4B8B-4F7F-438A-98C3-2CD85CF5AD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730AC7-2C24-46A0-910D-647394A75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BE30D4-A800-47CE-B3FE-80A960B0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42483-7F70-46B1-9D7A-53CFE09C4C71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E6983-2BBF-4A69-8683-342494772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B74700-7EEF-4C7C-B0BA-78F7B9A74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45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18B6BF-2D0F-4173-BADF-70268024F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CA4C4-87BB-4516-8058-9054D9B16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49E11-4392-4F84-B5AD-1F53AAB3F5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3D1E5-5511-491F-B02A-C95C3237630E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ED90E-83C7-47D6-A423-1269AADF7C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0C1D4C-1EE6-42A2-AC80-04054D4B5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3ACFD-03CB-4809-B8EE-3B790206E4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105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atlas.physicsmasterclasses.org/en/zpath.htm" TargetMode="External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image" Target="../media/image3.tmp"/><Relationship Id="rId4" Type="http://schemas.openxmlformats.org/officeDocument/2006/relationships/image" Target="../media/image2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tlas.cer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dg.lbl.gov/2013/listings/rpp2013-list-w-bos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4A1D1-A791-4800-B7B5-3E066A20A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Z boson identification and mass measurement from ATLAS experiment data </a:t>
            </a:r>
            <a:endParaRPr lang="zh-CN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9C1565-626D-42E7-852E-C53B3881F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233154"/>
          </a:xfrm>
        </p:spPr>
        <p:txBody>
          <a:bodyPr>
            <a:normAutofit lnSpcReduction="10000"/>
          </a:bodyPr>
          <a:lstStyle/>
          <a:p>
            <a:r>
              <a:rPr lang="en-US" altLang="zh-CN" dirty="0" err="1"/>
              <a:t>Qianqian</a:t>
            </a:r>
            <a:r>
              <a:rPr lang="en-US" altLang="zh-CN" dirty="0"/>
              <a:t> Su,</a:t>
            </a:r>
          </a:p>
          <a:p>
            <a:r>
              <a:rPr lang="en-US" altLang="zh-CN" dirty="0"/>
              <a:t>Yifan Zheng</a:t>
            </a:r>
          </a:p>
          <a:p>
            <a:endParaRPr lang="en-US" altLang="zh-CN" dirty="0"/>
          </a:p>
          <a:p>
            <a:r>
              <a:rPr lang="en-US" altLang="zh-CN" dirty="0"/>
              <a:t>France-China summer school</a:t>
            </a:r>
          </a:p>
          <a:p>
            <a:r>
              <a:rPr lang="en-US" altLang="zh-CN" dirty="0"/>
              <a:t>2017/07/21</a:t>
            </a:r>
          </a:p>
          <a:p>
            <a:endParaRPr lang="zh-CN" alt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2D5CD5-95CA-4ADF-A2F5-C11EBFB46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08463-6EDA-4852-A86F-D716CEEF7529}" type="datetime1">
              <a:rPr lang="en-US" altLang="zh-CN" smtClean="0"/>
              <a:t>7/21/2017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480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51F36-4F49-4114-98E3-36695CA05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Standard model</a:t>
            </a:r>
            <a:endParaRPr lang="zh-CN" altLang="en-US" dirty="0"/>
          </a:p>
        </p:txBody>
      </p:sp>
      <p:pic>
        <p:nvPicPr>
          <p:cNvPr id="11" name="Picture 10" descr="Screen Clipping">
            <a:extLst>
              <a:ext uri="{FF2B5EF4-FFF2-40B4-BE49-F238E27FC236}">
                <a16:creationId xmlns:a16="http://schemas.microsoft.com/office/drawing/2014/main" id="{DA08DE30-6746-4694-BBE8-EBFA489E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32" y="1599248"/>
            <a:ext cx="5978007" cy="48290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3D846-FA2A-4D7E-9AD1-C0AA2202D885}"/>
                  </a:ext>
                </a:extLst>
              </p:cNvPr>
              <p:cNvSpPr txBox="1"/>
              <p:nvPr/>
            </p:nvSpPr>
            <p:spPr>
              <a:xfrm>
                <a:off x="7088956" y="1877086"/>
                <a:ext cx="4901729" cy="2331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charged W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W</a:t>
                </a:r>
                <a:r>
                  <a:rPr lang="en-US" altLang="zh-CN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neutral Z mediate the weak interaction</a:t>
                </a: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Decay of Z bosons: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24 decay possibilities</a:t>
                </a:r>
                <a:endPara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Tx/>
                  <a:buChar char="-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70% quark-antiquark pair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 neutrino-antineutrino</a:t>
                </a:r>
              </a:p>
              <a:p>
                <a:pPr marL="285750" indent="-285750">
                  <a:buFontTx/>
                  <a:buChar char="-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10% lepton-antilepton pairs,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EC3D846-FA2A-4D7E-9AD1-C0AA2202D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8956" y="1877086"/>
                <a:ext cx="4901729" cy="2331985"/>
              </a:xfrm>
              <a:prstGeom prst="rect">
                <a:avLst/>
              </a:prstGeom>
              <a:blipFill>
                <a:blip r:embed="rId3"/>
                <a:stretch>
                  <a:fillRect l="-1119" t="-1571" b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 descr="Screen Clipping">
            <a:extLst>
              <a:ext uri="{FF2B5EF4-FFF2-40B4-BE49-F238E27FC236}">
                <a16:creationId xmlns:a16="http://schemas.microsoft.com/office/drawing/2014/main" id="{FA517735-AE3F-4F85-B45B-56EAD628B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82" y="4552420"/>
            <a:ext cx="1695537" cy="1378021"/>
          </a:xfrm>
          <a:prstGeom prst="rect">
            <a:avLst/>
          </a:prstGeom>
        </p:spPr>
      </p:pic>
      <p:pic>
        <p:nvPicPr>
          <p:cNvPr id="22" name="Picture 21" descr="Screen Clipping">
            <a:extLst>
              <a:ext uri="{FF2B5EF4-FFF2-40B4-BE49-F238E27FC236}">
                <a16:creationId xmlns:a16="http://schemas.microsoft.com/office/drawing/2014/main" id="{4DBC8FBC-9CE1-4731-A784-50A1C9ADE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496" y="3295643"/>
            <a:ext cx="127007" cy="266714"/>
          </a:xfrm>
          <a:prstGeom prst="rect">
            <a:avLst/>
          </a:prstGeom>
        </p:spPr>
      </p:pic>
      <p:pic>
        <p:nvPicPr>
          <p:cNvPr id="24" name="Picture 23" descr="Screen Clipping">
            <a:extLst>
              <a:ext uri="{FF2B5EF4-FFF2-40B4-BE49-F238E27FC236}">
                <a16:creationId xmlns:a16="http://schemas.microsoft.com/office/drawing/2014/main" id="{AB1CB58A-00B4-4345-8694-0BC62F82C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10" y="4552420"/>
            <a:ext cx="1746340" cy="1441524"/>
          </a:xfrm>
          <a:prstGeom prst="rect">
            <a:avLst/>
          </a:prstGeom>
        </p:spPr>
      </p:pic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C2CD02C8-12E3-420A-9569-6B33991A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E9162-811F-4977-98EA-B5C80B08B9F6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39ECD1-D3C6-4DEE-8A64-8BBDB9314EC9}"/>
              </a:ext>
            </a:extLst>
          </p:cNvPr>
          <p:cNvSpPr/>
          <p:nvPr/>
        </p:nvSpPr>
        <p:spPr>
          <a:xfrm>
            <a:off x="2035035" y="6390211"/>
            <a:ext cx="5192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7"/>
              </a:rPr>
              <a:t>http://atlas.physicsmasterclasses.org/en/zpath.htm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1724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7C8D1-E78D-48D9-B08C-58890349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 detector</a:t>
            </a:r>
            <a:endParaRPr lang="zh-CN" altLang="en-US" dirty="0"/>
          </a:p>
        </p:txBody>
      </p:sp>
      <p:pic>
        <p:nvPicPr>
          <p:cNvPr id="5" name="Picture 4" descr="A picture containing thing&#10;&#10;Description generated with high confidence">
            <a:extLst>
              <a:ext uri="{FF2B5EF4-FFF2-40B4-BE49-F238E27FC236}">
                <a16:creationId xmlns:a16="http://schemas.microsoft.com/office/drawing/2014/main" id="{B5B8D9D1-88D0-470C-B60E-C53E8F3A28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317" y="1525142"/>
            <a:ext cx="7483798" cy="483120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BE976D-176C-44D4-9CAA-4B701EFD9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F79A9-BD9C-40E4-9B63-3E5AF3F5558B}" type="datetime1">
              <a:rPr lang="en-US" altLang="zh-CN" smtClean="0"/>
              <a:t>7/21/2017</a:t>
            </a:fld>
            <a:endParaRPr lang="zh-CN" alt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5D5F07-2B8F-48A4-B141-B25AE6194521}"/>
              </a:ext>
            </a:extLst>
          </p:cNvPr>
          <p:cNvSpPr/>
          <p:nvPr/>
        </p:nvSpPr>
        <p:spPr>
          <a:xfrm>
            <a:off x="9795267" y="6171684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http://atlas.cern/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734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F4AEE-E62E-4095-B9D9-1EB28911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ATLAS detector – identify events</a:t>
            </a:r>
            <a:endParaRPr lang="zh-CN" alt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9928BE-B03C-4F91-9D44-FA8B4D0A2A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428" y="1350528"/>
            <a:ext cx="6664774" cy="5405872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15A4F1-34F9-4EF6-908D-B174DF99B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AFFC1-E8ED-4E44-8746-E62A7B10AAA1}" type="datetime1">
              <a:rPr lang="en-US" altLang="zh-CN" smtClean="0"/>
              <a:t>7/21/2017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136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3B40-22E5-459E-97AE-B1B7D145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18"/>
            <a:ext cx="10515600" cy="1325563"/>
          </a:xfrm>
        </p:spPr>
        <p:txBody>
          <a:bodyPr/>
          <a:lstStyle/>
          <a:p>
            <a:r>
              <a:rPr lang="en-US" altLang="zh-CN" dirty="0"/>
              <a:t>Event identification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DF393-5A30-4108-BC31-8DDD677AB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1658"/>
            <a:ext cx="6047145" cy="1802309"/>
          </a:xfrm>
        </p:spPr>
        <p:txBody>
          <a:bodyPr/>
          <a:lstStyle/>
          <a:p>
            <a:r>
              <a:rPr lang="en-US" altLang="zh-CN" dirty="0"/>
              <a:t>Event display program – HYPATIA</a:t>
            </a:r>
          </a:p>
          <a:p>
            <a:r>
              <a:rPr lang="en-US" altLang="zh-CN" dirty="0"/>
              <a:t>2*50 events in total </a:t>
            </a:r>
          </a:p>
          <a:p>
            <a:r>
              <a:rPr lang="en-US" altLang="zh-CN" dirty="0"/>
              <a:t>Invariant mass: around 90 GeV</a:t>
            </a:r>
          </a:p>
          <a:p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89197-7530-4469-9F81-5D31593C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CF69-9760-4F20-88A9-DDFA332361C8}" type="datetime1">
              <a:rPr lang="en-US" altLang="zh-CN" smtClean="0"/>
              <a:t>7/21/2017</a:t>
            </a:fld>
            <a:endParaRPr lang="zh-CN" altLang="en-US"/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C9F32C3-36A7-4E93-94DA-132600983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404" y="31787"/>
            <a:ext cx="4375782" cy="3192180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55302861-126A-4B76-B916-0B0DD9E80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5" y="3215709"/>
            <a:ext cx="3060000" cy="30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C7B88E-48FF-431E-BCA9-9847C56A0337}"/>
              </a:ext>
            </a:extLst>
          </p:cNvPr>
          <p:cNvSpPr txBox="1"/>
          <p:nvPr/>
        </p:nvSpPr>
        <p:spPr>
          <a:xfrm>
            <a:off x="1669274" y="6311900"/>
            <a:ext cx="17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uu</a:t>
            </a:r>
            <a:r>
              <a:rPr lang="en-US" altLang="zh-CN" dirty="0"/>
              <a:t> decay event</a:t>
            </a:r>
            <a:endParaRPr lang="zh-CN" altLang="en-US" dirty="0"/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6D5F7D28-70E0-4B62-A80C-B7D5D942F9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254" y="3240544"/>
            <a:ext cx="3045921" cy="30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8F20EE-7426-40C6-A8B0-39A65D731119}"/>
              </a:ext>
            </a:extLst>
          </p:cNvPr>
          <p:cNvSpPr txBox="1"/>
          <p:nvPr/>
        </p:nvSpPr>
        <p:spPr>
          <a:xfrm>
            <a:off x="5203857" y="6352143"/>
            <a:ext cx="2304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uu</a:t>
            </a:r>
            <a:r>
              <a:rPr lang="en-US" altLang="zh-CN" dirty="0"/>
              <a:t> + </a:t>
            </a:r>
            <a:r>
              <a:rPr lang="en-US" altLang="zh-CN" dirty="0" err="1"/>
              <a:t>ee</a:t>
            </a:r>
            <a:r>
              <a:rPr lang="en-US" altLang="zh-CN" dirty="0"/>
              <a:t> decay events</a:t>
            </a:r>
            <a:endParaRPr lang="zh-CN" altLang="en-US" dirty="0"/>
          </a:p>
        </p:txBody>
      </p:sp>
      <p:pic>
        <p:nvPicPr>
          <p:cNvPr id="11" name="Picture 10" descr="A screenshot of a video game&#10;&#10;Description generated with high confidence">
            <a:extLst>
              <a:ext uri="{FF2B5EF4-FFF2-40B4-BE49-F238E27FC236}">
                <a16:creationId xmlns:a16="http://schemas.microsoft.com/office/drawing/2014/main" id="{878513E1-6F16-4AE6-B80E-BD4582C117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26" r="45921" b="3393"/>
          <a:stretch/>
        </p:blipFill>
        <p:spPr>
          <a:xfrm>
            <a:off x="8565334" y="3240544"/>
            <a:ext cx="3069852" cy="306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98AD4BF-EA18-4C10-A0ED-2F430E03CCC1}"/>
              </a:ext>
            </a:extLst>
          </p:cNvPr>
          <p:cNvSpPr txBox="1"/>
          <p:nvPr/>
        </p:nvSpPr>
        <p:spPr>
          <a:xfrm>
            <a:off x="9278790" y="6352143"/>
            <a:ext cx="17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γγ</a:t>
            </a:r>
            <a:r>
              <a:rPr lang="en-US" altLang="zh-CN" dirty="0"/>
              <a:t> decay event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979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42987-766C-4179-B109-C782660EA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747"/>
            <a:ext cx="10515600" cy="1325563"/>
          </a:xfrm>
        </p:spPr>
        <p:txBody>
          <a:bodyPr/>
          <a:lstStyle/>
          <a:p>
            <a:r>
              <a:rPr lang="en-US" altLang="zh-CN" dirty="0"/>
              <a:t>Results</a:t>
            </a:r>
            <a:endParaRPr lang="zh-CN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168FBA-1769-4890-BF24-3296BF1C256A}"/>
              </a:ext>
            </a:extLst>
          </p:cNvPr>
          <p:cNvSpPr/>
          <p:nvPr/>
        </p:nvSpPr>
        <p:spPr>
          <a:xfrm>
            <a:off x="2040617" y="6493850"/>
            <a:ext cx="1120297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J. </a:t>
            </a:r>
            <a:r>
              <a:rPr lang="en-US" altLang="zh-CN" sz="16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Beringer</a:t>
            </a:r>
            <a:r>
              <a:rPr lang="en-US" altLang="zh-CN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et al. (2012). </a:t>
            </a:r>
            <a:r>
              <a:rPr lang="en-US" altLang="zh-CN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"2012 Review of Particle Physics - Gauge and Higgs Bosons"</a:t>
            </a:r>
            <a:r>
              <a:rPr lang="en-US" altLang="zh-CN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(PDF). Physical Review D. </a:t>
            </a:r>
            <a:r>
              <a:rPr lang="en-US" altLang="zh-CN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86</a:t>
            </a:r>
            <a:r>
              <a:rPr lang="en-US" altLang="zh-CN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DC642B0-4FAA-42DC-8D1C-1E683BB19F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250" y="1139244"/>
            <a:ext cx="4285497" cy="3617983"/>
          </a:xfrm>
          <a:prstGeom prst="rect">
            <a:avLst/>
          </a:prstGeom>
        </p:spPr>
      </p:pic>
      <p:pic>
        <p:nvPicPr>
          <p:cNvPr id="20" name="Picture 19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AA6E80D8-0FCF-46C3-A647-E8629D55D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525" y="1318353"/>
            <a:ext cx="4285497" cy="3617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007DCB6-7C51-4062-94BE-5ACA19633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419145"/>
                  </p:ext>
                </p:extLst>
              </p:nvPr>
            </p:nvGraphicFramePr>
            <p:xfrm>
              <a:off x="1663544" y="5206441"/>
              <a:ext cx="3766024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41506">
                      <a:extLst>
                        <a:ext uri="{9D8B030D-6E8A-4147-A177-3AD203B41FA5}">
                          <a16:colId xmlns:a16="http://schemas.microsoft.com/office/drawing/2014/main" val="868795214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1972641600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1264354891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2924160762"/>
                        </a:ext>
                      </a:extLst>
                    </a:gridCol>
                  </a:tblGrid>
                  <a:tr h="290245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Events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mean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std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5068785"/>
                      </a:ext>
                    </a:extLst>
                  </a:tr>
                  <a:tr h="27059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𝑢𝑢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17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89.58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3.8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9608934"/>
                      </a:ext>
                    </a:extLst>
                  </a:tr>
                  <a:tr h="29024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𝑒𝑒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zh-CN" altLang="en-US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22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89.47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3.8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8643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>
                <a:extLst>
                  <a:ext uri="{FF2B5EF4-FFF2-40B4-BE49-F238E27FC236}">
                    <a16:creationId xmlns:a16="http://schemas.microsoft.com/office/drawing/2014/main" id="{B007DCB6-7C51-4062-94BE-5ACA19633FC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04419145"/>
                  </p:ext>
                </p:extLst>
              </p:nvPr>
            </p:nvGraphicFramePr>
            <p:xfrm>
              <a:off x="1663544" y="5206441"/>
              <a:ext cx="3766024" cy="10668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41506">
                      <a:extLst>
                        <a:ext uri="{9D8B030D-6E8A-4147-A177-3AD203B41FA5}">
                          <a16:colId xmlns:a16="http://schemas.microsoft.com/office/drawing/2014/main" val="868795214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1972641600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1264354891"/>
                        </a:ext>
                      </a:extLst>
                    </a:gridCol>
                    <a:gridCol w="941506">
                      <a:extLst>
                        <a:ext uri="{9D8B030D-6E8A-4147-A177-3AD203B41FA5}">
                          <a16:colId xmlns:a16="http://schemas.microsoft.com/office/drawing/2014/main" val="292416076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Events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mean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 err="1"/>
                            <a:t>std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5068785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95082" r="-300000" b="-1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17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89.58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3.8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659608934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98333" r="-300000" b="-1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22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89.47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dirty="0"/>
                            <a:t>3.8</a:t>
                          </a:r>
                          <a:endParaRPr lang="zh-CN" altLang="en-US" sz="1600" dirty="0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53864398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CD6DA-82A8-4112-B0B7-A80907C2692E}"/>
                  </a:ext>
                </a:extLst>
              </p:cNvPr>
              <p:cNvSpPr txBox="1"/>
              <p:nvPr/>
            </p:nvSpPr>
            <p:spPr>
              <a:xfrm>
                <a:off x="6057615" y="5015790"/>
                <a:ext cx="517531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Combine </a:t>
                </a:r>
                <a:r>
                  <a:rPr lang="en-US" altLang="zh-CN" sz="1600" dirty="0" err="1"/>
                  <a:t>ee</a:t>
                </a:r>
                <a:r>
                  <a:rPr lang="en-US" altLang="zh-CN" sz="1600" dirty="0"/>
                  <a:t> and </a:t>
                </a:r>
                <a:r>
                  <a:rPr lang="en-US" altLang="zh-CN" sz="1600" dirty="0" err="1"/>
                  <a:t>uu</a:t>
                </a:r>
                <a:r>
                  <a:rPr lang="en-US" altLang="zh-CN" sz="1600" dirty="0"/>
                  <a:t> decay, we fit the data and finally get the z boson invariant mass : 88.8 ± 4.6 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𝐺𝑒𝑉</m:t>
                    </m:r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600" dirty="0"/>
              </a:p>
              <a:p>
                <a:endParaRPr lang="en-US" altLang="zh-CN" sz="1600" dirty="0"/>
              </a:p>
              <a:p>
                <a:r>
                  <a:rPr lang="en-US" altLang="zh-CN" sz="1600" dirty="0"/>
                  <a:t>Compared with the standard measurement: 91.1876</a:t>
                </a:r>
                <a:r>
                  <a:rPr lang="en-US" altLang="zh-CN" sz="1600" dirty="0">
                    <a:effectLst/>
                  </a:rPr>
                  <a:t>±</a:t>
                </a:r>
                <a:r>
                  <a:rPr lang="en-US" altLang="zh-CN" sz="1600" dirty="0"/>
                  <a:t>0.0021 GeV/</a:t>
                </a:r>
                <a:r>
                  <a:rPr lang="en-US" altLang="zh-CN" sz="1600" i="1" dirty="0"/>
                  <a:t>c</a:t>
                </a:r>
                <a:r>
                  <a:rPr lang="en-US" altLang="zh-CN" sz="1600" baseline="30000" dirty="0"/>
                  <a:t>2</a:t>
                </a:r>
                <a:endParaRPr lang="zh-CN" altLang="en-US" sz="16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9CD6DA-82A8-4112-B0B7-A80907C2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15" y="5015790"/>
                <a:ext cx="5175315" cy="1323439"/>
              </a:xfrm>
              <a:prstGeom prst="rect">
                <a:avLst/>
              </a:prstGeom>
              <a:blipFill>
                <a:blip r:embed="rId6"/>
                <a:stretch>
                  <a:fillRect l="-707" t="-1382" r="-471" b="-5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2E0BB7B-1AD0-4C3A-AE12-C58AE55D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CBE7-448E-40F9-A921-DE60FE2F8D1B}" type="datetime1">
              <a:rPr lang="en-US" altLang="zh-CN" smtClean="0"/>
              <a:t>7/21/2017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88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7DB5-E06F-4F24-A16D-827DCF2C2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Discussion </a:t>
            </a:r>
            <a:endParaRPr lang="zh-CN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7AE65-5BC3-40C8-A636-2476B3A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altLang="zh-CN" dirty="0"/>
              <a:t>Limited number of events</a:t>
            </a:r>
          </a:p>
          <a:p>
            <a:r>
              <a:rPr lang="en-US" altLang="zh-CN" dirty="0"/>
              <a:t>Gaussian fitting: background is not considered</a:t>
            </a:r>
          </a:p>
          <a:p>
            <a:endParaRPr lang="zh-CN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D672FE-6345-4B5D-8AB9-6E035C92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CF69-9760-4F20-88A9-DDFA332361C8}" type="datetime1">
              <a:rPr lang="en-US" altLang="zh-CN" smtClean="0"/>
              <a:t>7/21/2017</a:t>
            </a:fld>
            <a:endParaRPr lang="zh-CN" altLang="en-US"/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954BE303-0508-4241-8B48-08083FBD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439" y="3389219"/>
            <a:ext cx="4381921" cy="3060000"/>
          </a:xfrm>
          <a:prstGeom prst="rect">
            <a:avLst/>
          </a:prstGeom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F6B62247-F23E-4960-BB9E-076CC7408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96" y="3389219"/>
            <a:ext cx="3565096" cy="3060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CE2124-EF46-454F-900B-C5F4B179D74C}"/>
              </a:ext>
            </a:extLst>
          </p:cNvPr>
          <p:cNvSpPr txBox="1">
            <a:spLocks/>
          </p:cNvSpPr>
          <p:nvPr/>
        </p:nvSpPr>
        <p:spPr>
          <a:xfrm>
            <a:off x="4133639" y="6233741"/>
            <a:ext cx="4705518" cy="708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/>
              <a:t>Z boson analysis in ATLAS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8383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D4A57A-FC7D-4F11-AA2C-C3E8DE090A39}"/>
              </a:ext>
            </a:extLst>
          </p:cNvPr>
          <p:cNvSpPr txBox="1"/>
          <p:nvPr/>
        </p:nvSpPr>
        <p:spPr>
          <a:xfrm>
            <a:off x="4104640" y="2794000"/>
            <a:ext cx="344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87175-757C-42EB-A7F1-B8AE3647B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7B216-181B-4C20-A549-81A6ABE9D629}" type="datetime1">
              <a:rPr lang="en-US" altLang="zh-CN" smtClean="0"/>
              <a:t>7/21/2017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810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221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Arial</vt:lpstr>
      <vt:lpstr>Cambria Math</vt:lpstr>
      <vt:lpstr>Times New Roman</vt:lpstr>
      <vt:lpstr>Office Theme</vt:lpstr>
      <vt:lpstr>Z boson identification and mass measurement from ATLAS experiment data </vt:lpstr>
      <vt:lpstr>Standard model</vt:lpstr>
      <vt:lpstr>ATLAS detector</vt:lpstr>
      <vt:lpstr>ATLAS detector – identify events</vt:lpstr>
      <vt:lpstr>Event identification </vt:lpstr>
      <vt:lpstr>Results</vt:lpstr>
      <vt:lpstr>Discussion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Rediscover the Z boson from ATLAS experiment data</dc:title>
  <dc:creator>yifan zheng</dc:creator>
  <cp:lastModifiedBy>yifan zheng</cp:lastModifiedBy>
  <cp:revision>22</cp:revision>
  <dcterms:created xsi:type="dcterms:W3CDTF">2017-07-20T20:49:31Z</dcterms:created>
  <dcterms:modified xsi:type="dcterms:W3CDTF">2017-07-21T12:09:20Z</dcterms:modified>
</cp:coreProperties>
</file>