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7" r:id="rId7"/>
    <p:sldId id="260" r:id="rId8"/>
    <p:sldId id="265" r:id="rId9"/>
    <p:sldId id="264" r:id="rId10"/>
    <p:sldId id="263" r:id="rId11"/>
    <p:sldId id="262" r:id="rId12"/>
    <p:sldId id="266"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__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sz="1400" b="0" i="0" u="none" strike="noStrike" baseline="0"/>
              <a:t>Actual coincidence rate</a:t>
            </a:r>
            <a:r>
              <a:rPr lang="en-US" altLang="zh-CN"/>
              <a:t>~θ</a:t>
            </a:r>
            <a:endParaRPr lang="zh-CN" altLang="en-US"/>
          </a:p>
        </c:rich>
      </c:tx>
      <c:layout>
        <c:manualLayout>
          <c:xMode val="edge"/>
          <c:yMode val="edge"/>
          <c:x val="0.28158185929406482"/>
          <c:y val="0.11574074074074074"/>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0.16876886315890757"/>
          <c:y val="0.29150481189851268"/>
          <c:w val="0.70479529162724308"/>
          <c:h val="0.61403543307086617"/>
        </c:manualLayout>
      </c:layout>
      <c:scatterChart>
        <c:scatterStyle val="smoothMarker"/>
        <c:varyColors val="0"/>
        <c:ser>
          <c:idx val="0"/>
          <c:order val="0"/>
          <c:tx>
            <c:strRef>
              <c:f>Sheet1!$J$1</c:f>
              <c:strCache>
                <c:ptCount val="1"/>
                <c:pt idx="0">
                  <c:v>实际符合计数率</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Sheet1!$A$2:$A$7</c:f>
              <c:numCache>
                <c:formatCode>General</c:formatCode>
                <c:ptCount val="6"/>
                <c:pt idx="0">
                  <c:v>0</c:v>
                </c:pt>
                <c:pt idx="1">
                  <c:v>10</c:v>
                </c:pt>
                <c:pt idx="2">
                  <c:v>30</c:v>
                </c:pt>
                <c:pt idx="3">
                  <c:v>50</c:v>
                </c:pt>
                <c:pt idx="4">
                  <c:v>70</c:v>
                </c:pt>
                <c:pt idx="5">
                  <c:v>85</c:v>
                </c:pt>
              </c:numCache>
            </c:numRef>
          </c:xVal>
          <c:yVal>
            <c:numRef>
              <c:f>Sheet1!$J$2:$J$7</c:f>
              <c:numCache>
                <c:formatCode>0.0000000</c:formatCode>
                <c:ptCount val="6"/>
                <c:pt idx="0">
                  <c:v>0.24833088176999998</c:v>
                </c:pt>
                <c:pt idx="1">
                  <c:v>0.23166432132500001</c:v>
                </c:pt>
                <c:pt idx="2">
                  <c:v>0.19047387518324829</c:v>
                </c:pt>
                <c:pt idx="3">
                  <c:v>0.1321405622244898</c:v>
                </c:pt>
                <c:pt idx="4">
                  <c:v>5.5831218957638887E-2</c:v>
                </c:pt>
                <c:pt idx="5">
                  <c:v>3.0949974755952382E-2</c:v>
                </c:pt>
              </c:numCache>
            </c:numRef>
          </c:yVal>
          <c:smooth val="1"/>
          <c:extLst>
            <c:ext xmlns:c16="http://schemas.microsoft.com/office/drawing/2014/chart" uri="{C3380CC4-5D6E-409C-BE32-E72D297353CC}">
              <c16:uniqueId val="{00000000-4165-463C-A763-0F0DD31AD3C8}"/>
            </c:ext>
          </c:extLst>
        </c:ser>
        <c:dLbls>
          <c:showLegendKey val="0"/>
          <c:showVal val="0"/>
          <c:showCatName val="0"/>
          <c:showSerName val="0"/>
          <c:showPercent val="0"/>
          <c:showBubbleSize val="0"/>
        </c:dLbls>
        <c:axId val="485588112"/>
        <c:axId val="485586032"/>
      </c:scatterChart>
      <c:valAx>
        <c:axId val="48558811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θ/°</a:t>
                </a:r>
                <a:endParaRPr lang="zh-CN" altLang="en-US"/>
              </a:p>
            </c:rich>
          </c:tx>
          <c:layout>
            <c:manualLayout>
              <c:xMode val="edge"/>
              <c:yMode val="edge"/>
              <c:x val="0.90042304793367223"/>
              <c:y val="0.8694211140274132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85586032"/>
        <c:crosses val="autoZero"/>
        <c:crossBetween val="midCat"/>
      </c:valAx>
      <c:valAx>
        <c:axId val="4855860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sz="1000" b="0" i="0" u="none" strike="noStrike" baseline="0">
                    <a:effectLst/>
                  </a:rPr>
                  <a:t>Actual coincidence rate</a:t>
                </a:r>
                <a:r>
                  <a:rPr lang="en-US" altLang="zh-CN"/>
                  <a:t>/cps</a:t>
                </a:r>
                <a:endParaRPr lang="zh-CN" altLang="en-US"/>
              </a:p>
            </c:rich>
          </c:tx>
          <c:layout>
            <c:manualLayout>
              <c:xMode val="edge"/>
              <c:yMode val="edge"/>
              <c:x val="0.10319076714188731"/>
              <c:y val="7.5374380285797613E-2"/>
            </c:manualLayout>
          </c:layout>
          <c:overlay val="0"/>
          <c:spPr>
            <a:noFill/>
            <a:ln>
              <a:noFill/>
            </a:ln>
            <a:effectLst/>
          </c:spPr>
          <c:txPr>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0.00_);[Red]\(#,##0.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8558811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zh-CN"/>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sz="1400" b="0" i="0" u="none" strike="noStrike" baseline="0">
                <a:effectLst/>
              </a:rPr>
              <a:t>Actual coincidence rate</a:t>
            </a:r>
            <a:r>
              <a:rPr lang="en-US" altLang="zh-CN"/>
              <a:t>~cos</a:t>
            </a:r>
            <a:r>
              <a:rPr lang="en-US" altLang="zh-CN" baseline="30000"/>
              <a:t>2</a:t>
            </a:r>
            <a:r>
              <a:rPr lang="el-GR" altLang="zh-CN"/>
              <a:t>θ</a:t>
            </a:r>
          </a:p>
        </c:rich>
      </c:tx>
      <c:layout>
        <c:manualLayout>
          <c:xMode val="edge"/>
          <c:yMode val="edge"/>
          <c:x val="0.28968233475028193"/>
          <c:y val="5.092592592592592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0.11514874251688574"/>
          <c:y val="0.23817147856517934"/>
          <c:w val="0.7081033470945749"/>
          <c:h val="0.66273105861767279"/>
        </c:manualLayout>
      </c:layout>
      <c:scatterChart>
        <c:scatterStyle val="lineMarker"/>
        <c:varyColors val="0"/>
        <c:ser>
          <c:idx val="0"/>
          <c:order val="0"/>
          <c:tx>
            <c:strRef>
              <c:f>Sheet1!$K$1</c:f>
              <c:strCache>
                <c:ptCount val="1"/>
                <c:pt idx="0">
                  <c:v>cos2θ</c:v>
                </c:pt>
              </c:strCache>
            </c:strRef>
          </c:tx>
          <c:spPr>
            <a:ln w="2540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1"/>
            <c:trendlineLbl>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trendlineLbl>
          </c:trendline>
          <c:errBars>
            <c:errDir val="y"/>
            <c:errBarType val="both"/>
            <c:errValType val="cust"/>
            <c:noEndCap val="0"/>
            <c:plus>
              <c:numRef>
                <c:f>Sheet1!$L$2:$L$7</c:f>
                <c:numCache>
                  <c:formatCode>General</c:formatCode>
                  <c:ptCount val="6"/>
                  <c:pt idx="0">
                    <c:v>4.0961596025952028E-2</c:v>
                  </c:pt>
                  <c:pt idx="1">
                    <c:v>4.2409446483998546E-2</c:v>
                  </c:pt>
                  <c:pt idx="2">
                    <c:v>3.9528470752104743E-2</c:v>
                  </c:pt>
                  <c:pt idx="3">
                    <c:v>4.7457899787624949E-2</c:v>
                  </c:pt>
                  <c:pt idx="4">
                    <c:v>6.1084722178152612E-2</c:v>
                  </c:pt>
                  <c:pt idx="5">
                    <c:v>6.9337524528153643E-2</c:v>
                  </c:pt>
                </c:numCache>
              </c:numRef>
            </c:plus>
            <c:minus>
              <c:numRef>
                <c:f>Sheet1!$L$2:$L$7</c:f>
                <c:numCache>
                  <c:formatCode>General</c:formatCode>
                  <c:ptCount val="6"/>
                  <c:pt idx="0">
                    <c:v>4.0961596025952028E-2</c:v>
                  </c:pt>
                  <c:pt idx="1">
                    <c:v>4.2409446483998546E-2</c:v>
                  </c:pt>
                  <c:pt idx="2">
                    <c:v>3.9528470752104743E-2</c:v>
                  </c:pt>
                  <c:pt idx="3">
                    <c:v>4.7457899787624949E-2</c:v>
                  </c:pt>
                  <c:pt idx="4">
                    <c:v>6.1084722178152612E-2</c:v>
                  </c:pt>
                  <c:pt idx="5">
                    <c:v>6.9337524528153643E-2</c:v>
                  </c:pt>
                </c:numCache>
              </c:numRef>
            </c:minus>
            <c:spPr>
              <a:noFill/>
              <a:ln w="9525" cap="flat" cmpd="sng" algn="ctr">
                <a:solidFill>
                  <a:schemeClr val="tx1">
                    <a:lumMod val="65000"/>
                    <a:lumOff val="35000"/>
                  </a:schemeClr>
                </a:solidFill>
                <a:round/>
              </a:ln>
              <a:effectLst/>
            </c:spPr>
          </c:errBars>
          <c:xVal>
            <c:numRef>
              <c:f>Sheet1!$K$2:$K$7</c:f>
              <c:numCache>
                <c:formatCode>General</c:formatCode>
                <c:ptCount val="6"/>
                <c:pt idx="0">
                  <c:v>1</c:v>
                </c:pt>
                <c:pt idx="1">
                  <c:v>0.9698463103929541</c:v>
                </c:pt>
                <c:pt idx="2">
                  <c:v>0.75000000000000011</c:v>
                </c:pt>
                <c:pt idx="3">
                  <c:v>0.41317591116653485</c:v>
                </c:pt>
                <c:pt idx="4">
                  <c:v>0.11697777844051105</c:v>
                </c:pt>
                <c:pt idx="5">
                  <c:v>7.5961234938959638E-3</c:v>
                </c:pt>
              </c:numCache>
            </c:numRef>
          </c:xVal>
          <c:yVal>
            <c:numRef>
              <c:f>Sheet1!$J$2:$J$7</c:f>
              <c:numCache>
                <c:formatCode>0.0000000</c:formatCode>
                <c:ptCount val="6"/>
                <c:pt idx="0">
                  <c:v>0.24833088176999998</c:v>
                </c:pt>
                <c:pt idx="1">
                  <c:v>0.23166432132500001</c:v>
                </c:pt>
                <c:pt idx="2">
                  <c:v>0.19047387518324829</c:v>
                </c:pt>
                <c:pt idx="3">
                  <c:v>0.1321405622244898</c:v>
                </c:pt>
                <c:pt idx="4">
                  <c:v>5.5831218957638887E-2</c:v>
                </c:pt>
                <c:pt idx="5">
                  <c:v>3.0949974755952382E-2</c:v>
                </c:pt>
              </c:numCache>
            </c:numRef>
          </c:yVal>
          <c:smooth val="0"/>
          <c:extLst>
            <c:ext xmlns:c16="http://schemas.microsoft.com/office/drawing/2014/chart" uri="{C3380CC4-5D6E-409C-BE32-E72D297353CC}">
              <c16:uniqueId val="{00000000-EE26-4B1D-8D61-8401ACC97D65}"/>
            </c:ext>
          </c:extLst>
        </c:ser>
        <c:dLbls>
          <c:showLegendKey val="0"/>
          <c:showVal val="0"/>
          <c:showCatName val="0"/>
          <c:showSerName val="0"/>
          <c:showPercent val="0"/>
          <c:showBubbleSize val="0"/>
        </c:dLbls>
        <c:axId val="491393792"/>
        <c:axId val="491388800"/>
      </c:scatterChart>
      <c:valAx>
        <c:axId val="49139379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cos</a:t>
                </a:r>
                <a:r>
                  <a:rPr lang="en-US" altLang="zh-CN" baseline="30000"/>
                  <a:t>2</a:t>
                </a:r>
                <a:r>
                  <a:rPr lang="en-US" altLang="zh-CN"/>
                  <a:t>θ</a:t>
                </a:r>
                <a:endParaRPr lang="zh-CN" altLang="en-US"/>
              </a:p>
            </c:rich>
          </c:tx>
          <c:layout>
            <c:manualLayout>
              <c:xMode val="edge"/>
              <c:yMode val="edge"/>
              <c:x val="0.86255040543781669"/>
              <c:y val="0.8590509186351705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91388800"/>
        <c:crosses val="autoZero"/>
        <c:crossBetween val="midCat"/>
      </c:valAx>
      <c:valAx>
        <c:axId val="491388800"/>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sz="1000" b="0" i="0" u="none" strike="noStrike" baseline="0">
                    <a:effectLst/>
                  </a:rPr>
                  <a:t>Actual coincidence rate</a:t>
                </a:r>
                <a:r>
                  <a:rPr lang="en-US" altLang="zh-CN"/>
                  <a:t>/cps</a:t>
                </a:r>
                <a:endParaRPr lang="zh-CN" altLang="en-US"/>
              </a:p>
            </c:rich>
          </c:tx>
          <c:layout>
            <c:manualLayout>
              <c:xMode val="edge"/>
              <c:yMode val="edge"/>
              <c:x val="4.0842616643107565E-2"/>
              <c:y val="3.4166579177602803E-2"/>
            </c:manualLayout>
          </c:layout>
          <c:overlay val="0"/>
          <c:spPr>
            <a:noFill/>
            <a:ln>
              <a:noFill/>
            </a:ln>
            <a:effectLst/>
          </c:spPr>
          <c:txPr>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0.00_);[Red]\(#,##0.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9139379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F75CBAD7-1049-4FA1-A3B9-85C02ED4DEDB}" type="datetimeFigureOut">
              <a:rPr lang="zh-CN" altLang="en-US" smtClean="0"/>
              <a:t>2017/7/21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D0E08E-EE5E-4ABA-B9BA-33BD3847EF64}" type="slidenum">
              <a:rPr lang="zh-CN" altLang="en-US" smtClean="0"/>
              <a:t>‹#›</a:t>
            </a:fld>
            <a:endParaRPr lang="zh-CN" altLang="en-US"/>
          </a:p>
        </p:txBody>
      </p:sp>
    </p:spTree>
    <p:extLst>
      <p:ext uri="{BB962C8B-B14F-4D97-AF65-F5344CB8AC3E}">
        <p14:creationId xmlns:p14="http://schemas.microsoft.com/office/powerpoint/2010/main" val="4180818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75CBAD7-1049-4FA1-A3B9-85C02ED4DEDB}" type="datetimeFigureOut">
              <a:rPr lang="zh-CN" altLang="en-US" smtClean="0"/>
              <a:t>2017/7/21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D0E08E-EE5E-4ABA-B9BA-33BD3847EF64}" type="slidenum">
              <a:rPr lang="zh-CN" altLang="en-US" smtClean="0"/>
              <a:t>‹#›</a:t>
            </a:fld>
            <a:endParaRPr lang="zh-CN" altLang="en-US"/>
          </a:p>
        </p:txBody>
      </p:sp>
    </p:spTree>
    <p:extLst>
      <p:ext uri="{BB962C8B-B14F-4D97-AF65-F5344CB8AC3E}">
        <p14:creationId xmlns:p14="http://schemas.microsoft.com/office/powerpoint/2010/main" val="2115544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75CBAD7-1049-4FA1-A3B9-85C02ED4DEDB}" type="datetimeFigureOut">
              <a:rPr lang="zh-CN" altLang="en-US" smtClean="0"/>
              <a:t>2017/7/21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D0E08E-EE5E-4ABA-B9BA-33BD3847EF64}" type="slidenum">
              <a:rPr lang="zh-CN" altLang="en-US" smtClean="0"/>
              <a:t>‹#›</a:t>
            </a:fld>
            <a:endParaRPr lang="zh-CN" altLang="en-US"/>
          </a:p>
        </p:txBody>
      </p:sp>
    </p:spTree>
    <p:extLst>
      <p:ext uri="{BB962C8B-B14F-4D97-AF65-F5344CB8AC3E}">
        <p14:creationId xmlns:p14="http://schemas.microsoft.com/office/powerpoint/2010/main" val="2697752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75CBAD7-1049-4FA1-A3B9-85C02ED4DEDB}" type="datetimeFigureOut">
              <a:rPr lang="zh-CN" altLang="en-US" smtClean="0"/>
              <a:t>2017/7/21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D0E08E-EE5E-4ABA-B9BA-33BD3847EF64}" type="slidenum">
              <a:rPr lang="zh-CN" altLang="en-US" smtClean="0"/>
              <a:t>‹#›</a:t>
            </a:fld>
            <a:endParaRPr lang="zh-CN" altLang="en-US"/>
          </a:p>
        </p:txBody>
      </p:sp>
    </p:spTree>
    <p:extLst>
      <p:ext uri="{BB962C8B-B14F-4D97-AF65-F5344CB8AC3E}">
        <p14:creationId xmlns:p14="http://schemas.microsoft.com/office/powerpoint/2010/main" val="385467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F75CBAD7-1049-4FA1-A3B9-85C02ED4DEDB}" type="datetimeFigureOut">
              <a:rPr lang="zh-CN" altLang="en-US" smtClean="0"/>
              <a:t>2017/7/21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D0E08E-EE5E-4ABA-B9BA-33BD3847EF64}" type="slidenum">
              <a:rPr lang="zh-CN" altLang="en-US" smtClean="0"/>
              <a:t>‹#›</a:t>
            </a:fld>
            <a:endParaRPr lang="zh-CN" altLang="en-US"/>
          </a:p>
        </p:txBody>
      </p:sp>
    </p:spTree>
    <p:extLst>
      <p:ext uri="{BB962C8B-B14F-4D97-AF65-F5344CB8AC3E}">
        <p14:creationId xmlns:p14="http://schemas.microsoft.com/office/powerpoint/2010/main" val="205076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75CBAD7-1049-4FA1-A3B9-85C02ED4DEDB}" type="datetimeFigureOut">
              <a:rPr lang="zh-CN" altLang="en-US" smtClean="0"/>
              <a:t>2017/7/21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D0E08E-EE5E-4ABA-B9BA-33BD3847EF64}" type="slidenum">
              <a:rPr lang="zh-CN" altLang="en-US" smtClean="0"/>
              <a:t>‹#›</a:t>
            </a:fld>
            <a:endParaRPr lang="zh-CN" altLang="en-US"/>
          </a:p>
        </p:txBody>
      </p:sp>
    </p:spTree>
    <p:extLst>
      <p:ext uri="{BB962C8B-B14F-4D97-AF65-F5344CB8AC3E}">
        <p14:creationId xmlns:p14="http://schemas.microsoft.com/office/powerpoint/2010/main" val="4009747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75CBAD7-1049-4FA1-A3B9-85C02ED4DEDB}" type="datetimeFigureOut">
              <a:rPr lang="zh-CN" altLang="en-US" smtClean="0"/>
              <a:t>2017/7/21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DD0E08E-EE5E-4ABA-B9BA-33BD3847EF64}" type="slidenum">
              <a:rPr lang="zh-CN" altLang="en-US" smtClean="0"/>
              <a:t>‹#›</a:t>
            </a:fld>
            <a:endParaRPr lang="zh-CN" altLang="en-US"/>
          </a:p>
        </p:txBody>
      </p:sp>
    </p:spTree>
    <p:extLst>
      <p:ext uri="{BB962C8B-B14F-4D97-AF65-F5344CB8AC3E}">
        <p14:creationId xmlns:p14="http://schemas.microsoft.com/office/powerpoint/2010/main" val="10078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75CBAD7-1049-4FA1-A3B9-85C02ED4DEDB}" type="datetimeFigureOut">
              <a:rPr lang="zh-CN" altLang="en-US" smtClean="0"/>
              <a:t>2017/7/21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DD0E08E-EE5E-4ABA-B9BA-33BD3847EF64}" type="slidenum">
              <a:rPr lang="zh-CN" altLang="en-US" smtClean="0"/>
              <a:t>‹#›</a:t>
            </a:fld>
            <a:endParaRPr lang="zh-CN" altLang="en-US"/>
          </a:p>
        </p:txBody>
      </p:sp>
    </p:spTree>
    <p:extLst>
      <p:ext uri="{BB962C8B-B14F-4D97-AF65-F5344CB8AC3E}">
        <p14:creationId xmlns:p14="http://schemas.microsoft.com/office/powerpoint/2010/main" val="2835948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75CBAD7-1049-4FA1-A3B9-85C02ED4DEDB}" type="datetimeFigureOut">
              <a:rPr lang="zh-CN" altLang="en-US" smtClean="0"/>
              <a:t>2017/7/21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DD0E08E-EE5E-4ABA-B9BA-33BD3847EF64}" type="slidenum">
              <a:rPr lang="zh-CN" altLang="en-US" smtClean="0"/>
              <a:t>‹#›</a:t>
            </a:fld>
            <a:endParaRPr lang="zh-CN" altLang="en-US"/>
          </a:p>
        </p:txBody>
      </p:sp>
    </p:spTree>
    <p:extLst>
      <p:ext uri="{BB962C8B-B14F-4D97-AF65-F5344CB8AC3E}">
        <p14:creationId xmlns:p14="http://schemas.microsoft.com/office/powerpoint/2010/main" val="3310577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F75CBAD7-1049-4FA1-A3B9-85C02ED4DEDB}" type="datetimeFigureOut">
              <a:rPr lang="zh-CN" altLang="en-US" smtClean="0"/>
              <a:t>2017/7/21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D0E08E-EE5E-4ABA-B9BA-33BD3847EF64}" type="slidenum">
              <a:rPr lang="zh-CN" altLang="en-US" smtClean="0"/>
              <a:t>‹#›</a:t>
            </a:fld>
            <a:endParaRPr lang="zh-CN" altLang="en-US"/>
          </a:p>
        </p:txBody>
      </p:sp>
    </p:spTree>
    <p:extLst>
      <p:ext uri="{BB962C8B-B14F-4D97-AF65-F5344CB8AC3E}">
        <p14:creationId xmlns:p14="http://schemas.microsoft.com/office/powerpoint/2010/main" val="3529984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F75CBAD7-1049-4FA1-A3B9-85C02ED4DEDB}" type="datetimeFigureOut">
              <a:rPr lang="zh-CN" altLang="en-US" smtClean="0"/>
              <a:t>2017/7/21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D0E08E-EE5E-4ABA-B9BA-33BD3847EF64}" type="slidenum">
              <a:rPr lang="zh-CN" altLang="en-US" smtClean="0"/>
              <a:t>‹#›</a:t>
            </a:fld>
            <a:endParaRPr lang="zh-CN" altLang="en-US"/>
          </a:p>
        </p:txBody>
      </p:sp>
    </p:spTree>
    <p:extLst>
      <p:ext uri="{BB962C8B-B14F-4D97-AF65-F5344CB8AC3E}">
        <p14:creationId xmlns:p14="http://schemas.microsoft.com/office/powerpoint/2010/main" val="691264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5CBAD7-1049-4FA1-A3B9-85C02ED4DEDB}" type="datetimeFigureOut">
              <a:rPr lang="zh-CN" altLang="en-US" smtClean="0"/>
              <a:t>2017/7/21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0E08E-EE5E-4ABA-B9BA-33BD3847EF64}" type="slidenum">
              <a:rPr lang="zh-CN" altLang="en-US" smtClean="0"/>
              <a:t>‹#›</a:t>
            </a:fld>
            <a:endParaRPr lang="zh-CN" altLang="en-US"/>
          </a:p>
        </p:txBody>
      </p:sp>
    </p:spTree>
    <p:extLst>
      <p:ext uri="{BB962C8B-B14F-4D97-AF65-F5344CB8AC3E}">
        <p14:creationId xmlns:p14="http://schemas.microsoft.com/office/powerpoint/2010/main" val="2087398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0.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en-US" altLang="zh-CN" b="1" dirty="0" smtClean="0">
                <a:solidFill>
                  <a:schemeClr val="accent5"/>
                </a:solidFill>
                <a:latin typeface="Arial Black" panose="020B0A04020102020204" pitchFamily="34" charset="0"/>
              </a:rPr>
              <a:t>Cosmic Ray Angular Distribution and Muon Live Time Experiment</a:t>
            </a:r>
            <a:endParaRPr lang="zh-CN" altLang="en-US" b="1" dirty="0">
              <a:solidFill>
                <a:schemeClr val="accent5"/>
              </a:solidFill>
              <a:latin typeface="Arial Black" panose="020B0A04020102020204" pitchFamily="34" charset="0"/>
            </a:endParaRPr>
          </a:p>
        </p:txBody>
      </p:sp>
      <p:sp>
        <p:nvSpPr>
          <p:cNvPr id="3" name="副标题 2"/>
          <p:cNvSpPr>
            <a:spLocks noGrp="1"/>
          </p:cNvSpPr>
          <p:nvPr>
            <p:ph type="subTitle" idx="1"/>
          </p:nvPr>
        </p:nvSpPr>
        <p:spPr>
          <a:xfrm>
            <a:off x="1524000" y="4008438"/>
            <a:ext cx="9144000" cy="1655762"/>
          </a:xfrm>
        </p:spPr>
        <p:txBody>
          <a:bodyPr/>
          <a:lstStyle/>
          <a:p>
            <a:r>
              <a:rPr lang="en-US" altLang="zh-CN" b="1" dirty="0" smtClean="0"/>
              <a:t>ZHENG </a:t>
            </a:r>
            <a:r>
              <a:rPr lang="en-US" altLang="zh-CN" b="1" dirty="0" err="1" smtClean="0"/>
              <a:t>Taifan</a:t>
            </a:r>
            <a:r>
              <a:rPr lang="en-US" altLang="zh-CN" b="1" dirty="0" smtClean="0"/>
              <a:t>, LI </a:t>
            </a:r>
            <a:r>
              <a:rPr lang="en-US" altLang="zh-CN" b="1" dirty="0" err="1" smtClean="0"/>
              <a:t>Yongwei</a:t>
            </a:r>
            <a:endParaRPr lang="zh-CN" altLang="en-US" b="1" dirty="0"/>
          </a:p>
        </p:txBody>
      </p:sp>
    </p:spTree>
    <p:extLst>
      <p:ext uri="{BB962C8B-B14F-4D97-AF65-F5344CB8AC3E}">
        <p14:creationId xmlns:p14="http://schemas.microsoft.com/office/powerpoint/2010/main" val="2966431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7" name="矩形 16"/>
          <p:cNvSpPr/>
          <p:nvPr/>
        </p:nvSpPr>
        <p:spPr>
          <a:xfrm>
            <a:off x="4783307" y="3977923"/>
            <a:ext cx="5621476" cy="2255520"/>
          </a:xfrm>
          <a:prstGeom prst="rect">
            <a:avLst/>
          </a:prstGeom>
          <a:noFill/>
          <a:ln w="603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222513" y="536492"/>
            <a:ext cx="5750560" cy="1077218"/>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0" u="none" strike="noStrike" kern="1200" cap="none" spc="0" normalizeH="0" baseline="0" noProof="0" dirty="0" smtClean="0">
                <a:ln w="6600">
                  <a:solidFill>
                    <a:srgbClr val="ED7D31"/>
                  </a:solidFill>
                  <a:prstDash val="solid"/>
                </a:ln>
                <a:solidFill>
                  <a:srgbClr val="FFFFFF"/>
                </a:solidFill>
                <a:effectLst>
                  <a:outerShdw dist="38100" dir="2700000" algn="tl" rotWithShape="0">
                    <a:srgbClr val="ED7D31"/>
                  </a:outerShdw>
                </a:effectLst>
                <a:uLnTx/>
                <a:uFillTx/>
                <a:latin typeface="等线" panose="020F0502020204030204"/>
                <a:ea typeface="等线" panose="02010600030101010101" pitchFamily="2" charset="-122"/>
                <a:cs typeface="+mn-cs"/>
              </a:rPr>
              <a:t>Muon Live Time Experiment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p:txBody>
      </p:sp>
      <p:cxnSp>
        <p:nvCxnSpPr>
          <p:cNvPr id="3" name="直接连接符 2"/>
          <p:cNvCxnSpPr/>
          <p:nvPr/>
        </p:nvCxnSpPr>
        <p:spPr>
          <a:xfrm flipV="1">
            <a:off x="655983" y="1056640"/>
            <a:ext cx="10926417" cy="36664"/>
          </a:xfrm>
          <a:prstGeom prst="line">
            <a:avLst/>
          </a:prstGeom>
          <a:ln w="44450"/>
        </p:spPr>
        <p:style>
          <a:lnRef idx="1">
            <a:schemeClr val="accent4"/>
          </a:lnRef>
          <a:fillRef idx="0">
            <a:schemeClr val="accent4"/>
          </a:fillRef>
          <a:effectRef idx="0">
            <a:schemeClr val="accent4"/>
          </a:effectRef>
          <a:fontRef idx="minor">
            <a:schemeClr val="tx1"/>
          </a:fontRef>
        </p:style>
      </p:cxnSp>
      <p:sp>
        <p:nvSpPr>
          <p:cNvPr id="10" name="矩形 9"/>
          <p:cNvSpPr/>
          <p:nvPr/>
        </p:nvSpPr>
        <p:spPr>
          <a:xfrm>
            <a:off x="655983" y="536492"/>
            <a:ext cx="566530" cy="538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513" y="1477250"/>
            <a:ext cx="2824442" cy="1852994"/>
          </a:xfrm>
          <a:prstGeom prst="rect">
            <a:avLst/>
          </a:prstGeom>
        </p:spPr>
      </p:pic>
      <mc:AlternateContent xmlns:mc="http://schemas.openxmlformats.org/markup-compatibility/2006" xmlns:a14="http://schemas.microsoft.com/office/drawing/2010/main">
        <mc:Choice Requires="a14">
          <p:sp>
            <p:nvSpPr>
              <p:cNvPr id="5" name="文本框 4"/>
              <p:cNvSpPr txBox="1"/>
              <p:nvPr/>
            </p:nvSpPr>
            <p:spPr>
              <a:xfrm>
                <a:off x="8879839" y="4372762"/>
                <a:ext cx="1194045" cy="307777"/>
              </a:xfrm>
              <a:prstGeom prst="rect">
                <a:avLst/>
              </a:prstGeom>
              <a:noFill/>
            </p:spPr>
            <p:txBody>
              <a:bodyPr wrap="none" lIns="0" tIns="0" rIns="0" bIns="0" rtlCol="0">
                <a:spAutoFit/>
              </a:bodyPr>
              <a:lstStyle/>
              <a:p>
                <a14:m>
                  <m:oMath xmlns:m="http://schemas.openxmlformats.org/officeDocument/2006/math">
                    <m:r>
                      <a:rPr lang="en-US" altLang="zh-CN" sz="2000" b="1" i="1" smtClean="0">
                        <a:latin typeface="Cambria Math" panose="02040503050406030204" pitchFamily="18" charset="0"/>
                      </a:rPr>
                      <m:t>𝑵</m:t>
                    </m:r>
                    <m:r>
                      <a:rPr lang="en-US" altLang="zh-CN" sz="2000" b="1" i="1" smtClean="0">
                        <a:latin typeface="Cambria Math" panose="02040503050406030204" pitchFamily="18" charset="0"/>
                      </a:rPr>
                      <m:t>=</m:t>
                    </m:r>
                    <m:r>
                      <a:rPr lang="en-US" altLang="zh-CN" sz="2000" b="1" i="1" smtClean="0">
                        <a:latin typeface="Cambria Math" panose="02040503050406030204" pitchFamily="18" charset="0"/>
                      </a:rPr>
                      <m:t>𝑵</m:t>
                    </m:r>
                  </m:oMath>
                </a14:m>
                <a:r>
                  <a:rPr lang="en-US" altLang="zh-CN" sz="2000" b="1" baseline="-25000" dirty="0" smtClean="0"/>
                  <a:t>0</a:t>
                </a:r>
                <a:r>
                  <a:rPr lang="en-US" altLang="zh-CN" sz="2000" b="1" dirty="0" smtClean="0"/>
                  <a:t>e</a:t>
                </a:r>
                <a:r>
                  <a:rPr lang="en-US" altLang="zh-CN" sz="2000" b="1" baseline="30000" dirty="0" smtClean="0"/>
                  <a:t>-</a:t>
                </a:r>
                <a:r>
                  <a:rPr lang="el-GR" altLang="zh-CN" sz="2000" b="1" baseline="30000" dirty="0" smtClean="0"/>
                  <a:t>λ</a:t>
                </a:r>
                <a:r>
                  <a:rPr lang="en-US" altLang="zh-CN" sz="2000" b="1" baseline="30000" dirty="0" smtClean="0"/>
                  <a:t>t</a:t>
                </a:r>
                <a:endParaRPr lang="zh-CN" altLang="en-US" sz="2000" b="1" dirty="0" smtClean="0"/>
              </a:p>
            </p:txBody>
          </p:sp>
        </mc:Choice>
        <mc:Fallback xmlns="">
          <p:sp>
            <p:nvSpPr>
              <p:cNvPr id="5" name="文本框 4"/>
              <p:cNvSpPr txBox="1">
                <a:spLocks noRot="1" noChangeAspect="1" noMove="1" noResize="1" noEditPoints="1" noAdjustHandles="1" noChangeArrowheads="1" noChangeShapeType="1" noTextEdit="1"/>
              </p:cNvSpPr>
              <p:nvPr/>
            </p:nvSpPr>
            <p:spPr>
              <a:xfrm>
                <a:off x="8879839" y="4372762"/>
                <a:ext cx="1194045" cy="307777"/>
              </a:xfrm>
              <a:prstGeom prst="rect">
                <a:avLst/>
              </a:prstGeom>
              <a:blipFill>
                <a:blip r:embed="rId4"/>
                <a:stretch>
                  <a:fillRect l="-7653" t="-25490" r="-8163" b="-49020"/>
                </a:stretch>
              </a:blipFill>
            </p:spPr>
            <p:txBody>
              <a:bodyPr/>
              <a:lstStyle/>
              <a:p>
                <a:r>
                  <a:rPr lang="zh-CN" altLang="en-US">
                    <a:noFill/>
                  </a:rPr>
                  <a:t> </a:t>
                </a:r>
              </a:p>
            </p:txBody>
          </p:sp>
        </mc:Fallback>
      </mc:AlternateContent>
      <p:sp>
        <p:nvSpPr>
          <p:cNvPr id="8" name="文本框 7"/>
          <p:cNvSpPr txBox="1"/>
          <p:nvPr/>
        </p:nvSpPr>
        <p:spPr>
          <a:xfrm>
            <a:off x="5115805" y="4726585"/>
            <a:ext cx="4236720" cy="338554"/>
          </a:xfrm>
          <a:prstGeom prst="rect">
            <a:avLst/>
          </a:prstGeom>
          <a:noFill/>
        </p:spPr>
        <p:txBody>
          <a:bodyPr wrap="square" rtlCol="0">
            <a:spAutoFit/>
          </a:bodyPr>
          <a:lstStyle/>
          <a:p>
            <a:r>
              <a:rPr lang="en-US" altLang="zh-CN" sz="1600" b="1" dirty="0" smtClean="0"/>
              <a:t>Take the logarithm of both sides</a:t>
            </a:r>
            <a:endParaRPr lang="zh-CN" altLang="en-US" sz="1600" b="1" dirty="0" smtClean="0"/>
          </a:p>
        </p:txBody>
      </p:sp>
      <mc:AlternateContent xmlns:mc="http://schemas.openxmlformats.org/markup-compatibility/2006" xmlns:a14="http://schemas.microsoft.com/office/drawing/2010/main">
        <mc:Choice Requires="a14">
          <p:sp>
            <p:nvSpPr>
              <p:cNvPr id="9" name="文本框 8"/>
              <p:cNvSpPr txBox="1"/>
              <p:nvPr/>
            </p:nvSpPr>
            <p:spPr>
              <a:xfrm>
                <a:off x="8628168" y="4797906"/>
                <a:ext cx="1697388" cy="307777"/>
              </a:xfrm>
              <a:prstGeom prst="rect">
                <a:avLst/>
              </a:prstGeom>
              <a:noFill/>
            </p:spPr>
            <p:txBody>
              <a:bodyPr wrap="none" lIns="0" tIns="0" rIns="0" bIns="0" rtlCol="0">
                <a:spAutoFit/>
              </a:bodyPr>
              <a:lstStyle/>
              <a:p>
                <a14:m>
                  <m:oMath xmlns:m="http://schemas.openxmlformats.org/officeDocument/2006/math">
                    <m:r>
                      <a:rPr lang="en-US" altLang="zh-CN" sz="2000" b="1" i="1" smtClean="0">
                        <a:latin typeface="Cambria Math" panose="02040503050406030204" pitchFamily="18" charset="0"/>
                      </a:rPr>
                      <m:t>𝒍𝒏𝑵</m:t>
                    </m:r>
                    <m:r>
                      <a:rPr lang="en-US" altLang="zh-CN" sz="2000" b="1" i="1" smtClean="0">
                        <a:latin typeface="Cambria Math" panose="02040503050406030204" pitchFamily="18" charset="0"/>
                      </a:rPr>
                      <m:t>=</m:t>
                    </m:r>
                    <m:r>
                      <a:rPr lang="en-US" altLang="zh-CN" sz="2000" b="1" i="1" smtClean="0">
                        <a:latin typeface="Cambria Math" panose="02040503050406030204" pitchFamily="18" charset="0"/>
                      </a:rPr>
                      <m:t>𝒍𝒏𝑵</m:t>
                    </m:r>
                  </m:oMath>
                </a14:m>
                <a:r>
                  <a:rPr lang="en-US" altLang="zh-CN" sz="2000" b="1" baseline="-25000" dirty="0" smtClean="0"/>
                  <a:t>0</a:t>
                </a:r>
                <a:r>
                  <a:rPr lang="en-US" altLang="zh-CN" sz="2000" b="1" dirty="0" smtClean="0"/>
                  <a:t>-</a:t>
                </a:r>
                <a:r>
                  <a:rPr lang="el-GR" altLang="zh-CN" sz="2000" b="1" dirty="0" smtClean="0"/>
                  <a:t>λ</a:t>
                </a:r>
                <a:r>
                  <a:rPr lang="en-US" altLang="zh-CN" sz="2000" b="1" dirty="0" smtClean="0"/>
                  <a:t>t</a:t>
                </a:r>
                <a:endParaRPr lang="zh-CN" altLang="en-US" sz="2000" b="1" dirty="0" smtClean="0"/>
              </a:p>
            </p:txBody>
          </p:sp>
        </mc:Choice>
        <mc:Fallback xmlns="">
          <p:sp>
            <p:nvSpPr>
              <p:cNvPr id="9" name="文本框 8"/>
              <p:cNvSpPr txBox="1">
                <a:spLocks noRot="1" noChangeAspect="1" noMove="1" noResize="1" noEditPoints="1" noAdjustHandles="1" noChangeArrowheads="1" noChangeShapeType="1" noTextEdit="1"/>
              </p:cNvSpPr>
              <p:nvPr/>
            </p:nvSpPr>
            <p:spPr>
              <a:xfrm>
                <a:off x="8628168" y="4797906"/>
                <a:ext cx="1697388" cy="307777"/>
              </a:xfrm>
              <a:prstGeom prst="rect">
                <a:avLst/>
              </a:prstGeom>
              <a:blipFill>
                <a:blip r:embed="rId5"/>
                <a:stretch>
                  <a:fillRect l="-5376" t="-25490" r="-8602" b="-49020"/>
                </a:stretch>
              </a:blipFill>
            </p:spPr>
            <p:txBody>
              <a:bodyPr/>
              <a:lstStyle/>
              <a:p>
                <a:r>
                  <a:rPr lang="zh-CN" altLang="en-US">
                    <a:noFill/>
                  </a:rPr>
                  <a:t> </a:t>
                </a:r>
              </a:p>
            </p:txBody>
          </p:sp>
        </mc:Fallback>
      </mc:AlternateContent>
      <p:sp>
        <p:nvSpPr>
          <p:cNvPr id="11" name="文本框 10"/>
          <p:cNvSpPr txBox="1"/>
          <p:nvPr/>
        </p:nvSpPr>
        <p:spPr>
          <a:xfrm>
            <a:off x="4970568" y="5252744"/>
            <a:ext cx="3657600" cy="830997"/>
          </a:xfrm>
          <a:prstGeom prst="rect">
            <a:avLst/>
          </a:prstGeom>
          <a:noFill/>
        </p:spPr>
        <p:txBody>
          <a:bodyPr wrap="square" rtlCol="0">
            <a:spAutoFit/>
          </a:bodyPr>
          <a:lstStyle/>
          <a:p>
            <a:r>
              <a:rPr lang="en-US" altLang="zh-CN" sz="1600" b="1" dirty="0" smtClean="0"/>
              <a:t>Then take the logarithm of all of the data points and fit it into a straight line using least square method</a:t>
            </a:r>
            <a:endParaRPr lang="zh-CN" altLang="en-US" sz="1600" b="1" dirty="0" smtClean="0"/>
          </a:p>
        </p:txBody>
      </p:sp>
      <mc:AlternateContent xmlns:mc="http://schemas.openxmlformats.org/markup-compatibility/2006" xmlns:a14="http://schemas.microsoft.com/office/drawing/2010/main">
        <mc:Choice Requires="a14">
          <p:sp>
            <p:nvSpPr>
              <p:cNvPr id="12" name="文本框 11"/>
              <p:cNvSpPr txBox="1"/>
              <p:nvPr/>
            </p:nvSpPr>
            <p:spPr>
              <a:xfrm>
                <a:off x="8879839" y="5480893"/>
                <a:ext cx="1103572" cy="307777"/>
              </a:xfrm>
              <a:prstGeom prst="rect">
                <a:avLst/>
              </a:prstGeom>
              <a:noFill/>
            </p:spPr>
            <p:txBody>
              <a:bodyPr wrap="none" lIns="0" tIns="0" rIns="0" bIns="0" rtlCol="0">
                <a:spAutoFit/>
              </a:bodyPr>
              <a:lstStyle/>
              <a:p>
                <a14:m>
                  <m:oMath xmlns:m="http://schemas.openxmlformats.org/officeDocument/2006/math">
                    <m:r>
                      <a:rPr lang="en-US" altLang="zh-CN" sz="2000" b="1" i="1" smtClean="0">
                        <a:latin typeface="Cambria Math" panose="02040503050406030204" pitchFamily="18" charset="0"/>
                      </a:rPr>
                      <m:t>𝒚</m:t>
                    </m:r>
                    <m:r>
                      <a:rPr lang="en-US" altLang="zh-CN" sz="2000" b="1" i="1" smtClean="0">
                        <a:latin typeface="Cambria Math" panose="02040503050406030204" pitchFamily="18" charset="0"/>
                      </a:rPr>
                      <m:t>=</m:t>
                    </m:r>
                  </m:oMath>
                </a14:m>
                <a:r>
                  <a:rPr lang="en-US" altLang="zh-CN" sz="2000" b="1" dirty="0" smtClean="0"/>
                  <a:t>-</a:t>
                </a:r>
                <a:r>
                  <a:rPr lang="el-GR" altLang="zh-CN" sz="2000" b="1" dirty="0" smtClean="0"/>
                  <a:t>λ</a:t>
                </a:r>
                <a:r>
                  <a:rPr lang="en-US" altLang="zh-CN" sz="2000" b="1" dirty="0" err="1" smtClean="0"/>
                  <a:t>t+b</a:t>
                </a:r>
                <a:endParaRPr lang="zh-CN" altLang="en-US" sz="2000" b="1" dirty="0" smtClean="0"/>
              </a:p>
            </p:txBody>
          </p:sp>
        </mc:Choice>
        <mc:Fallback xmlns="">
          <p:sp>
            <p:nvSpPr>
              <p:cNvPr id="12" name="文本框 11"/>
              <p:cNvSpPr txBox="1">
                <a:spLocks noRot="1" noChangeAspect="1" noMove="1" noResize="1" noEditPoints="1" noAdjustHandles="1" noChangeArrowheads="1" noChangeShapeType="1" noTextEdit="1"/>
              </p:cNvSpPr>
              <p:nvPr/>
            </p:nvSpPr>
            <p:spPr>
              <a:xfrm>
                <a:off x="8879839" y="5480893"/>
                <a:ext cx="1103572" cy="307777"/>
              </a:xfrm>
              <a:prstGeom prst="rect">
                <a:avLst/>
              </a:prstGeom>
              <a:blipFill>
                <a:blip r:embed="rId6"/>
                <a:stretch>
                  <a:fillRect l="-8840" t="-25490" r="-13260" b="-49020"/>
                </a:stretch>
              </a:blipFill>
            </p:spPr>
            <p:txBody>
              <a:bodyPr/>
              <a:lstStyle/>
              <a:p>
                <a:r>
                  <a:rPr lang="zh-CN" altLang="en-US">
                    <a:noFill/>
                  </a:rPr>
                  <a:t> </a:t>
                </a:r>
              </a:p>
            </p:txBody>
          </p:sp>
        </mc:Fallback>
      </mc:AlternateContent>
      <p:sp>
        <p:nvSpPr>
          <p:cNvPr id="13" name="文本框 12"/>
          <p:cNvSpPr txBox="1"/>
          <p:nvPr/>
        </p:nvSpPr>
        <p:spPr>
          <a:xfrm>
            <a:off x="812800" y="3356823"/>
            <a:ext cx="3970507" cy="369332"/>
          </a:xfrm>
          <a:prstGeom prst="rect">
            <a:avLst/>
          </a:prstGeom>
          <a:noFill/>
        </p:spPr>
        <p:txBody>
          <a:bodyPr wrap="square" rtlCol="0">
            <a:spAutoFit/>
          </a:bodyPr>
          <a:lstStyle/>
          <a:p>
            <a:r>
              <a:rPr lang="el-GR" altLang="zh-CN" b="1" dirty="0" smtClean="0"/>
              <a:t>Δ</a:t>
            </a:r>
            <a:r>
              <a:rPr lang="en-US" altLang="zh-CN" b="1" dirty="0" smtClean="0"/>
              <a:t>t distribution only using PMT2</a:t>
            </a:r>
            <a:endParaRPr lang="zh-CN" altLang="en-US" b="1" dirty="0" smtClean="0"/>
          </a:p>
        </p:txBody>
      </p:sp>
      <p:pic>
        <p:nvPicPr>
          <p:cNvPr id="14" name="图片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6667" y="3811179"/>
            <a:ext cx="2824442" cy="1857064"/>
          </a:xfrm>
          <a:prstGeom prst="rect">
            <a:avLst/>
          </a:prstGeom>
        </p:spPr>
      </p:pic>
      <p:sp>
        <p:nvSpPr>
          <p:cNvPr id="15" name="文本框 14"/>
          <p:cNvSpPr txBox="1"/>
          <p:nvPr/>
        </p:nvSpPr>
        <p:spPr>
          <a:xfrm>
            <a:off x="655983" y="5742070"/>
            <a:ext cx="4263147" cy="369332"/>
          </a:xfrm>
          <a:prstGeom prst="rect">
            <a:avLst/>
          </a:prstGeom>
          <a:noFill/>
        </p:spPr>
        <p:txBody>
          <a:bodyPr wrap="square" rtlCol="0">
            <a:spAutoFit/>
          </a:bodyPr>
          <a:lstStyle/>
          <a:p>
            <a:r>
              <a:rPr lang="el-GR" altLang="zh-CN" b="1" dirty="0" smtClean="0"/>
              <a:t>Δ</a:t>
            </a:r>
            <a:r>
              <a:rPr lang="en-US" altLang="zh-CN" b="1" dirty="0" smtClean="0"/>
              <a:t>t distribution using PMT1 and PMT2</a:t>
            </a:r>
            <a:endParaRPr lang="zh-CN" altLang="en-US" b="1" dirty="0" smtClean="0"/>
          </a:p>
        </p:txBody>
      </p:sp>
      <mc:AlternateContent xmlns:mc="http://schemas.openxmlformats.org/markup-compatibility/2006" xmlns:a14="http://schemas.microsoft.com/office/drawing/2010/main">
        <mc:Choice Requires="a14">
          <p:sp>
            <p:nvSpPr>
              <p:cNvPr id="16" name="文本框 15"/>
              <p:cNvSpPr txBox="1"/>
              <p:nvPr/>
            </p:nvSpPr>
            <p:spPr>
              <a:xfrm>
                <a:off x="4919130" y="1692731"/>
                <a:ext cx="5628640" cy="1938992"/>
              </a:xfrm>
              <a:prstGeom prst="rect">
                <a:avLst/>
              </a:prstGeom>
              <a:noFill/>
            </p:spPr>
            <p:txBody>
              <a:bodyPr wrap="square" rtlCol="0">
                <a:spAutoFit/>
              </a:bodyPr>
              <a:lstStyle/>
              <a:p>
                <a:r>
                  <a:rPr lang="en-US" altLang="zh-CN" sz="2000" b="1" dirty="0" smtClean="0"/>
                  <a:t>After the exponential fitting, we get</a:t>
                </a:r>
              </a:p>
              <a:p>
                <a:endParaRPr lang="en-US" altLang="zh-CN" sz="2000" b="1" dirty="0"/>
              </a:p>
              <a:p>
                <a:r>
                  <a:rPr lang="en-US" altLang="zh-CN" sz="2000" b="1" dirty="0" smtClean="0"/>
                  <a:t>Using only PMT2: </a:t>
                </a:r>
              </a:p>
              <a:p>
                <a:r>
                  <a:rPr lang="el-GR" altLang="zh-CN" sz="2000" b="1" dirty="0" smtClean="0"/>
                  <a:t>λ</a:t>
                </a:r>
                <a:r>
                  <a:rPr lang="en-US" altLang="zh-CN" sz="2000" b="1" dirty="0" smtClean="0"/>
                  <a:t>=0.4205</a:t>
                </a:r>
                <a14:m>
                  <m:oMath xmlns:m="http://schemas.openxmlformats.org/officeDocument/2006/math">
                    <m:r>
                      <a:rPr lang="en-US" altLang="zh-CN" sz="2000" b="1" i="1" smtClean="0">
                        <a:latin typeface="Cambria Math" panose="02040503050406030204" pitchFamily="18" charset="0"/>
                        <a:ea typeface="Cambria Math" panose="02040503050406030204" pitchFamily="18" charset="0"/>
                      </a:rPr>
                      <m:t>±</m:t>
                    </m:r>
                  </m:oMath>
                </a14:m>
                <a:r>
                  <a:rPr lang="en-US" altLang="zh-CN" sz="2000" b="1" dirty="0" smtClean="0"/>
                  <a:t>0.0027 , </a:t>
                </a:r>
                <a:r>
                  <a:rPr lang="el-GR" altLang="zh-CN" sz="2000" b="1" dirty="0" smtClean="0"/>
                  <a:t>τ</a:t>
                </a:r>
                <a:r>
                  <a:rPr lang="en-US" altLang="zh-CN" sz="2000" b="1" dirty="0" smtClean="0"/>
                  <a:t>=2.3781±0.0153</a:t>
                </a:r>
              </a:p>
              <a:p>
                <a:r>
                  <a:rPr lang="en-US" altLang="zh-CN" sz="2000" b="1" dirty="0" smtClean="0"/>
                  <a:t>Using both PMT1 and PMT2: λ=0.4219±0.0026 , </a:t>
                </a:r>
                <a:r>
                  <a:rPr lang="el-GR" altLang="zh-CN" sz="2000" b="1" dirty="0" smtClean="0"/>
                  <a:t>τ</a:t>
                </a:r>
                <a:r>
                  <a:rPr lang="en-US" altLang="zh-CN" sz="2000" b="1" dirty="0" smtClean="0"/>
                  <a:t>=2.3702±0.0146</a:t>
                </a:r>
                <a:endParaRPr lang="zh-CN" altLang="en-US" sz="2000" b="1" dirty="0" smtClean="0"/>
              </a:p>
            </p:txBody>
          </p:sp>
        </mc:Choice>
        <mc:Fallback xmlns="">
          <p:sp>
            <p:nvSpPr>
              <p:cNvPr id="16" name="文本框 15"/>
              <p:cNvSpPr txBox="1">
                <a:spLocks noRot="1" noChangeAspect="1" noMove="1" noResize="1" noEditPoints="1" noAdjustHandles="1" noChangeArrowheads="1" noChangeShapeType="1" noTextEdit="1"/>
              </p:cNvSpPr>
              <p:nvPr/>
            </p:nvSpPr>
            <p:spPr>
              <a:xfrm>
                <a:off x="4919130" y="1692731"/>
                <a:ext cx="5628640" cy="1938992"/>
              </a:xfrm>
              <a:prstGeom prst="rect">
                <a:avLst/>
              </a:prstGeom>
              <a:blipFill>
                <a:blip r:embed="rId8"/>
                <a:stretch>
                  <a:fillRect l="-1192" t="-1887" b="-4717"/>
                </a:stretch>
              </a:blipFill>
            </p:spPr>
            <p:txBody>
              <a:bodyPr/>
              <a:lstStyle/>
              <a:p>
                <a:r>
                  <a:rPr lang="zh-CN" altLang="en-US">
                    <a:noFill/>
                  </a:rPr>
                  <a:t> </a:t>
                </a:r>
              </a:p>
            </p:txBody>
          </p:sp>
        </mc:Fallback>
      </mc:AlternateContent>
      <p:sp>
        <p:nvSpPr>
          <p:cNvPr id="18" name="文本框 17"/>
          <p:cNvSpPr txBox="1"/>
          <p:nvPr/>
        </p:nvSpPr>
        <p:spPr>
          <a:xfrm>
            <a:off x="5115805" y="4072393"/>
            <a:ext cx="3113795" cy="461665"/>
          </a:xfrm>
          <a:prstGeom prst="rect">
            <a:avLst/>
          </a:prstGeom>
          <a:noFill/>
        </p:spPr>
        <p:txBody>
          <a:bodyPr wrap="square" rtlCol="0">
            <a:spAutoFit/>
          </a:bodyPr>
          <a:lstStyle/>
          <a:p>
            <a:r>
              <a:rPr lang="en-US" altLang="zh-CN" sz="2000" b="1" dirty="0" smtClean="0">
                <a:solidFill>
                  <a:schemeClr val="accent5">
                    <a:lumMod val="50000"/>
                  </a:schemeClr>
                </a:solidFill>
                <a:latin typeface="Comic Sans MS" panose="030F0702030302020204" pitchFamily="66" charset="0"/>
              </a:rPr>
              <a:t>To compute by hand</a:t>
            </a:r>
            <a:r>
              <a:rPr lang="en-US" altLang="zh-CN" sz="2400" b="1" baseline="-25000" dirty="0" smtClean="0">
                <a:solidFill>
                  <a:schemeClr val="accent5">
                    <a:lumMod val="50000"/>
                  </a:schemeClr>
                </a:solidFill>
                <a:latin typeface="Comic Sans MS" panose="030F0702030302020204" pitchFamily="66" charset="0"/>
              </a:rPr>
              <a:t>…</a:t>
            </a:r>
            <a:endParaRPr lang="zh-CN" altLang="en-US" sz="2400" b="1" dirty="0" smtClean="0">
              <a:solidFill>
                <a:schemeClr val="accent5">
                  <a:lumMod val="50000"/>
                </a:schemeClr>
              </a:solidFill>
              <a:latin typeface="Comic Sans MS" panose="030F0702030302020204" pitchFamily="66" charset="0"/>
            </a:endParaRPr>
          </a:p>
        </p:txBody>
      </p:sp>
    </p:spTree>
    <p:extLst>
      <p:ext uri="{BB962C8B-B14F-4D97-AF65-F5344CB8AC3E}">
        <p14:creationId xmlns:p14="http://schemas.microsoft.com/office/powerpoint/2010/main" val="30014628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文本框 5"/>
          <p:cNvSpPr txBox="1"/>
          <p:nvPr/>
        </p:nvSpPr>
        <p:spPr>
          <a:xfrm>
            <a:off x="1222513" y="536492"/>
            <a:ext cx="5750560" cy="1077218"/>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0" u="none" strike="noStrike" kern="1200" cap="none" spc="0" normalizeH="0" baseline="0" noProof="0" dirty="0" smtClean="0">
                <a:ln w="6600">
                  <a:solidFill>
                    <a:srgbClr val="ED7D31"/>
                  </a:solidFill>
                  <a:prstDash val="solid"/>
                </a:ln>
                <a:solidFill>
                  <a:srgbClr val="FFFFFF"/>
                </a:solidFill>
                <a:effectLst>
                  <a:outerShdw dist="38100" dir="2700000" algn="tl" rotWithShape="0">
                    <a:srgbClr val="ED7D31"/>
                  </a:outerShdw>
                </a:effectLst>
                <a:uLnTx/>
                <a:uFillTx/>
                <a:latin typeface="等线" panose="020F0502020204030204"/>
                <a:ea typeface="等线" panose="02010600030101010101" pitchFamily="2" charset="-122"/>
                <a:cs typeface="+mn-cs"/>
              </a:rPr>
              <a:t>Muon Live Time Experiment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p:txBody>
      </p:sp>
      <p:cxnSp>
        <p:nvCxnSpPr>
          <p:cNvPr id="3" name="直接连接符 2"/>
          <p:cNvCxnSpPr/>
          <p:nvPr/>
        </p:nvCxnSpPr>
        <p:spPr>
          <a:xfrm flipV="1">
            <a:off x="655983" y="1056640"/>
            <a:ext cx="10926417" cy="36664"/>
          </a:xfrm>
          <a:prstGeom prst="line">
            <a:avLst/>
          </a:prstGeom>
          <a:ln w="44450"/>
        </p:spPr>
        <p:style>
          <a:lnRef idx="1">
            <a:schemeClr val="accent4"/>
          </a:lnRef>
          <a:fillRef idx="0">
            <a:schemeClr val="accent4"/>
          </a:fillRef>
          <a:effectRef idx="0">
            <a:schemeClr val="accent4"/>
          </a:effectRef>
          <a:fontRef idx="minor">
            <a:schemeClr val="tx1"/>
          </a:fontRef>
        </p:style>
      </p:cxnSp>
      <p:sp>
        <p:nvSpPr>
          <p:cNvPr id="10" name="矩形 9"/>
          <p:cNvSpPr/>
          <p:nvPr/>
        </p:nvSpPr>
        <p:spPr>
          <a:xfrm>
            <a:off x="655983" y="536492"/>
            <a:ext cx="566530" cy="538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2" name="文本框 1"/>
          <p:cNvSpPr txBox="1"/>
          <p:nvPr/>
        </p:nvSpPr>
        <p:spPr>
          <a:xfrm>
            <a:off x="1524000" y="1493520"/>
            <a:ext cx="9479280" cy="1754326"/>
          </a:xfrm>
          <a:prstGeom prst="rect">
            <a:avLst/>
          </a:prstGeom>
          <a:noFill/>
        </p:spPr>
        <p:txBody>
          <a:bodyPr wrap="square" rtlCol="0">
            <a:spAutoFit/>
          </a:bodyPr>
          <a:lstStyle/>
          <a:p>
            <a:r>
              <a:rPr lang="en-US" altLang="zh-CN" sz="2400" b="1" dirty="0" smtClean="0">
                <a:solidFill>
                  <a:srgbClr val="FF0000"/>
                </a:solidFill>
                <a:latin typeface="Comic Sans MS" panose="030F0702030302020204" pitchFamily="66" charset="0"/>
              </a:rPr>
              <a:t>Alternative way of computing:</a:t>
            </a:r>
          </a:p>
          <a:p>
            <a:endParaRPr lang="en-US" altLang="zh-CN" sz="2400" b="1" dirty="0">
              <a:solidFill>
                <a:srgbClr val="FF0000"/>
              </a:solidFill>
              <a:latin typeface="Comic Sans MS" panose="030F0702030302020204" pitchFamily="66" charset="0"/>
            </a:endParaRPr>
          </a:p>
          <a:p>
            <a:r>
              <a:rPr lang="en-US" altLang="zh-CN" sz="2000" b="1" dirty="0"/>
              <a:t> </a:t>
            </a:r>
            <a:r>
              <a:rPr lang="en-US" altLang="zh-CN" sz="2000" b="1" dirty="0" smtClean="0"/>
              <a:t> Again take the logarithm and –</a:t>
            </a:r>
            <a:r>
              <a:rPr lang="el-GR" altLang="zh-CN" sz="2000" b="1" dirty="0" smtClean="0"/>
              <a:t>λ</a:t>
            </a:r>
            <a:r>
              <a:rPr lang="en-US" altLang="zh-CN" sz="2000" b="1" dirty="0" smtClean="0"/>
              <a:t> is the slope of the graph. We can compute </a:t>
            </a:r>
            <a:r>
              <a:rPr lang="el-GR" altLang="zh-CN" sz="2000" b="1" dirty="0" smtClean="0"/>
              <a:t>λ</a:t>
            </a:r>
            <a:r>
              <a:rPr lang="en-US" altLang="zh-CN" sz="2000" b="1" dirty="0" smtClean="0"/>
              <a:t> using each successive two data points and thus get 19 </a:t>
            </a:r>
            <a:r>
              <a:rPr lang="el-GR" altLang="zh-CN" sz="2000" b="1" dirty="0" smtClean="0"/>
              <a:t>λ</a:t>
            </a:r>
            <a:r>
              <a:rPr lang="en-US" altLang="zh-CN" sz="2000" b="1" dirty="0"/>
              <a:t> </a:t>
            </a:r>
            <a:r>
              <a:rPr lang="en-US" altLang="zh-CN" sz="2000" b="1" dirty="0" smtClean="0"/>
              <a:t>values and take the average.</a:t>
            </a:r>
            <a:endParaRPr lang="zh-CN" altLang="en-US" sz="2000" b="1" dirty="0" smtClean="0"/>
          </a:p>
        </p:txBody>
      </p:sp>
      <p:sp>
        <p:nvSpPr>
          <p:cNvPr id="4" name="文本框 3"/>
          <p:cNvSpPr txBox="1"/>
          <p:nvPr/>
        </p:nvSpPr>
        <p:spPr>
          <a:xfrm>
            <a:off x="1524000" y="3474720"/>
            <a:ext cx="5628640" cy="1938992"/>
          </a:xfrm>
          <a:prstGeom prst="rect">
            <a:avLst/>
          </a:prstGeom>
          <a:noFill/>
        </p:spPr>
        <p:txBody>
          <a:bodyPr wrap="square" rtlCol="0">
            <a:spAutoFit/>
          </a:bodyPr>
          <a:lstStyle/>
          <a:p>
            <a:r>
              <a:rPr lang="en-US" altLang="zh-CN" sz="2000" b="1" dirty="0" smtClean="0"/>
              <a:t>Then we get:</a:t>
            </a:r>
          </a:p>
          <a:p>
            <a:endParaRPr lang="en-US" altLang="zh-CN" sz="2000" b="1" dirty="0"/>
          </a:p>
          <a:p>
            <a:r>
              <a:rPr lang="en-US" altLang="zh-CN" sz="2000" b="1" dirty="0" smtClean="0"/>
              <a:t>Using only PMT2:</a:t>
            </a:r>
          </a:p>
          <a:p>
            <a:r>
              <a:rPr lang="en-US" altLang="zh-CN" sz="2000" b="1" dirty="0" smtClean="0"/>
              <a:t> </a:t>
            </a:r>
            <a:r>
              <a:rPr lang="el-GR" altLang="zh-CN" sz="2000" b="1" dirty="0" smtClean="0"/>
              <a:t>λ</a:t>
            </a:r>
            <a:r>
              <a:rPr lang="en-US" altLang="zh-CN" sz="2000" b="1" dirty="0" smtClean="0"/>
              <a:t>=0.3841±0.0054 , </a:t>
            </a:r>
            <a:r>
              <a:rPr lang="el-GR" altLang="zh-CN" sz="2000" b="1" dirty="0" smtClean="0"/>
              <a:t>τ</a:t>
            </a:r>
            <a:r>
              <a:rPr lang="en-US" altLang="zh-CN" sz="2000" b="1" smtClean="0"/>
              <a:t>=2.6034±0.0008</a:t>
            </a:r>
            <a:endParaRPr lang="en-US" altLang="zh-CN" sz="2000" b="1" dirty="0" smtClean="0"/>
          </a:p>
          <a:p>
            <a:r>
              <a:rPr lang="en-US" altLang="zh-CN" sz="2000" b="1" dirty="0" smtClean="0"/>
              <a:t>Using both PMT1 and PMT2: </a:t>
            </a:r>
          </a:p>
          <a:p>
            <a:r>
              <a:rPr lang="en-US" altLang="zh-CN" sz="2000" b="1" dirty="0" smtClean="0"/>
              <a:t>λ=0.3806±0.0055 , </a:t>
            </a:r>
            <a:r>
              <a:rPr lang="el-GR" altLang="zh-CN" sz="2000" b="1" dirty="0" smtClean="0"/>
              <a:t>τ</a:t>
            </a:r>
            <a:r>
              <a:rPr lang="en-US" altLang="zh-CN" sz="2000" b="1" dirty="0" smtClean="0"/>
              <a:t>=2.6276±0.0008</a:t>
            </a:r>
            <a:endParaRPr lang="zh-CN" altLang="en-US" sz="2000" b="1" dirty="0" smtClean="0"/>
          </a:p>
        </p:txBody>
      </p:sp>
    </p:spTree>
    <p:extLst>
      <p:ext uri="{BB962C8B-B14F-4D97-AF65-F5344CB8AC3E}">
        <p14:creationId xmlns:p14="http://schemas.microsoft.com/office/powerpoint/2010/main" val="2315832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文本框 5"/>
          <p:cNvSpPr txBox="1"/>
          <p:nvPr/>
        </p:nvSpPr>
        <p:spPr>
          <a:xfrm>
            <a:off x="1222513" y="536492"/>
            <a:ext cx="5750560" cy="1077218"/>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0" u="none" strike="noStrike" kern="1200" cap="none" spc="0" normalizeH="0" baseline="0" noProof="0" dirty="0" smtClean="0">
                <a:ln w="6600">
                  <a:solidFill>
                    <a:srgbClr val="ED7D31"/>
                  </a:solidFill>
                  <a:prstDash val="solid"/>
                </a:ln>
                <a:solidFill>
                  <a:srgbClr val="FFFFFF"/>
                </a:solidFill>
                <a:effectLst>
                  <a:outerShdw dist="38100" dir="2700000" algn="tl" rotWithShape="0">
                    <a:srgbClr val="ED7D31"/>
                  </a:outerShdw>
                </a:effectLst>
                <a:uLnTx/>
                <a:uFillTx/>
                <a:latin typeface="等线" panose="020F0502020204030204"/>
                <a:ea typeface="等线" panose="02010600030101010101" pitchFamily="2" charset="-122"/>
                <a:cs typeface="+mn-cs"/>
              </a:rPr>
              <a:t>Muon Live Time Experiment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p:txBody>
      </p:sp>
      <p:cxnSp>
        <p:nvCxnSpPr>
          <p:cNvPr id="3" name="直接连接符 2"/>
          <p:cNvCxnSpPr/>
          <p:nvPr/>
        </p:nvCxnSpPr>
        <p:spPr>
          <a:xfrm flipV="1">
            <a:off x="655983" y="1056640"/>
            <a:ext cx="10926417" cy="36664"/>
          </a:xfrm>
          <a:prstGeom prst="line">
            <a:avLst/>
          </a:prstGeom>
          <a:ln w="44450"/>
        </p:spPr>
        <p:style>
          <a:lnRef idx="1">
            <a:schemeClr val="accent4"/>
          </a:lnRef>
          <a:fillRef idx="0">
            <a:schemeClr val="accent4"/>
          </a:fillRef>
          <a:effectRef idx="0">
            <a:schemeClr val="accent4"/>
          </a:effectRef>
          <a:fontRef idx="minor">
            <a:schemeClr val="tx1"/>
          </a:fontRef>
        </p:style>
      </p:cxnSp>
      <p:sp>
        <p:nvSpPr>
          <p:cNvPr id="10" name="矩形 9"/>
          <p:cNvSpPr/>
          <p:nvPr/>
        </p:nvSpPr>
        <p:spPr>
          <a:xfrm>
            <a:off x="655983" y="536492"/>
            <a:ext cx="566530" cy="538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2" name="文本框 1"/>
          <p:cNvSpPr txBox="1"/>
          <p:nvPr/>
        </p:nvSpPr>
        <p:spPr>
          <a:xfrm>
            <a:off x="3586480" y="2865120"/>
            <a:ext cx="9479280"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0" b="1" i="0" u="none" strike="noStrike" kern="1200" cap="none" spc="0" normalizeH="0" baseline="0" noProof="0" dirty="0" smtClean="0">
                <a:ln>
                  <a:noFill/>
                </a:ln>
                <a:solidFill>
                  <a:prstClr val="black"/>
                </a:solidFill>
                <a:effectLst/>
                <a:uLnTx/>
                <a:uFillTx/>
                <a:latin typeface="Bauhaus 93" panose="04030905020B02020C02" pitchFamily="82" charset="0"/>
                <a:ea typeface="等线" panose="02010600030101010101" pitchFamily="2" charset="-122"/>
              </a:rPr>
              <a:t>Thank You</a:t>
            </a:r>
            <a:r>
              <a:rPr kumimoji="0" lang="en-US" altLang="zh-CN" sz="8000" b="1" i="0" u="none" strike="noStrike" kern="1200" cap="none" spc="0" normalizeH="0" noProof="0" dirty="0" smtClean="0">
                <a:ln>
                  <a:noFill/>
                </a:ln>
                <a:solidFill>
                  <a:prstClr val="black"/>
                </a:solidFill>
                <a:effectLst/>
                <a:uLnTx/>
                <a:uFillTx/>
                <a:latin typeface="Bauhaus 93" panose="04030905020B02020C02" pitchFamily="82" charset="0"/>
                <a:ea typeface="等线" panose="02010600030101010101" pitchFamily="2" charset="-122"/>
              </a:rPr>
              <a:t> !</a:t>
            </a:r>
            <a:endParaRPr kumimoji="0" lang="zh-CN" altLang="en-US" sz="8000" b="1" i="0" u="none" strike="noStrike" kern="1200" cap="none" spc="0" normalizeH="0" baseline="0" noProof="0" dirty="0" smtClean="0">
              <a:ln>
                <a:noFill/>
              </a:ln>
              <a:solidFill>
                <a:prstClr val="black"/>
              </a:solidFill>
              <a:effectLst/>
              <a:uLnTx/>
              <a:uFillTx/>
              <a:latin typeface="Bauhaus 93" panose="04030905020B02020C02" pitchFamily="82" charset="0"/>
              <a:ea typeface="等线" panose="02010600030101010101" pitchFamily="2" charset="-122"/>
            </a:endParaRPr>
          </a:p>
        </p:txBody>
      </p:sp>
    </p:spTree>
    <p:extLst>
      <p:ext uri="{BB962C8B-B14F-4D97-AF65-F5344CB8AC3E}">
        <p14:creationId xmlns:p14="http://schemas.microsoft.com/office/powerpoint/2010/main" val="3263518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文本框 5"/>
          <p:cNvSpPr txBox="1"/>
          <p:nvPr/>
        </p:nvSpPr>
        <p:spPr>
          <a:xfrm>
            <a:off x="1222513" y="536492"/>
            <a:ext cx="5750560" cy="1077218"/>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r>
              <a:rPr lang="en-US" altLang="zh-CN" sz="2800" b="1" dirty="0" smtClean="0">
                <a:ln w="6600">
                  <a:solidFill>
                    <a:schemeClr val="accent2"/>
                  </a:solidFill>
                  <a:prstDash val="solid"/>
                </a:ln>
                <a:solidFill>
                  <a:srgbClr val="FFFFFF"/>
                </a:solidFill>
                <a:effectLst>
                  <a:outerShdw dist="38100" dir="2700000" algn="tl" rotWithShape="0">
                    <a:schemeClr val="accent2"/>
                  </a:outerShdw>
                </a:effectLst>
              </a:rPr>
              <a:t>Particle Detector Description</a:t>
            </a:r>
          </a:p>
          <a:p>
            <a:endParaRPr lang="en-US" altLang="zh-CN" b="1" dirty="0">
              <a:ln/>
              <a:solidFill>
                <a:schemeClr val="accent4"/>
              </a:solidFill>
            </a:endParaRPr>
          </a:p>
          <a:p>
            <a:endParaRPr lang="zh-CN" altLang="en-US" b="1" dirty="0">
              <a:ln/>
              <a:solidFill>
                <a:schemeClr val="accent4"/>
              </a:solidFill>
            </a:endParaRPr>
          </a:p>
        </p:txBody>
      </p:sp>
      <p:cxnSp>
        <p:nvCxnSpPr>
          <p:cNvPr id="3" name="直接连接符 2"/>
          <p:cNvCxnSpPr/>
          <p:nvPr/>
        </p:nvCxnSpPr>
        <p:spPr>
          <a:xfrm flipV="1">
            <a:off x="655983" y="1056640"/>
            <a:ext cx="10926417" cy="36664"/>
          </a:xfrm>
          <a:prstGeom prst="line">
            <a:avLst/>
          </a:prstGeom>
          <a:ln w="44450"/>
        </p:spPr>
        <p:style>
          <a:lnRef idx="1">
            <a:schemeClr val="accent4"/>
          </a:lnRef>
          <a:fillRef idx="0">
            <a:schemeClr val="accent4"/>
          </a:fillRef>
          <a:effectRef idx="0">
            <a:schemeClr val="accent4"/>
          </a:effectRef>
          <a:fontRef idx="minor">
            <a:schemeClr val="tx1"/>
          </a:fontRef>
        </p:style>
      </p:cxnSp>
      <p:sp>
        <p:nvSpPr>
          <p:cNvPr id="10" name="矩形 9"/>
          <p:cNvSpPr/>
          <p:nvPr/>
        </p:nvSpPr>
        <p:spPr>
          <a:xfrm>
            <a:off x="655983" y="536492"/>
            <a:ext cx="566530" cy="538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958009" y="1948070"/>
            <a:ext cx="4572000" cy="337930"/>
          </a:xfrm>
          <a:prstGeom prst="re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6530009" y="1603090"/>
            <a:ext cx="2255520" cy="1027890"/>
          </a:xfrm>
          <a:prstGeom prst="rect">
            <a:avLst/>
          </a:prstGeom>
          <a:solidFill>
            <a:schemeClr val="bg2">
              <a:lumMod val="75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3474720" y="1916980"/>
            <a:ext cx="2143760" cy="400110"/>
          </a:xfrm>
          <a:prstGeom prst="rect">
            <a:avLst/>
          </a:prstGeom>
          <a:noFill/>
        </p:spPr>
        <p:txBody>
          <a:bodyPr wrap="square" rtlCol="0">
            <a:spAutoFit/>
          </a:bodyPr>
          <a:lstStyle/>
          <a:p>
            <a:r>
              <a:rPr lang="en-US" altLang="zh-CN" sz="2000" b="1" dirty="0" smtClean="0"/>
              <a:t>Scintillator</a:t>
            </a:r>
            <a:endParaRPr lang="zh-CN" altLang="en-US" sz="2000" b="1" dirty="0" smtClean="0"/>
          </a:p>
        </p:txBody>
      </p:sp>
      <p:sp>
        <p:nvSpPr>
          <p:cNvPr id="16" name="文本框 15"/>
          <p:cNvSpPr txBox="1"/>
          <p:nvPr/>
        </p:nvSpPr>
        <p:spPr>
          <a:xfrm>
            <a:off x="7315200" y="1916980"/>
            <a:ext cx="995680" cy="400110"/>
          </a:xfrm>
          <a:prstGeom prst="rect">
            <a:avLst/>
          </a:prstGeom>
          <a:noFill/>
        </p:spPr>
        <p:txBody>
          <a:bodyPr wrap="square" rtlCol="0">
            <a:spAutoFit/>
          </a:bodyPr>
          <a:lstStyle/>
          <a:p>
            <a:r>
              <a:rPr lang="en-US" altLang="zh-CN" sz="2000" b="1" dirty="0" smtClean="0"/>
              <a:t>PMT</a:t>
            </a:r>
            <a:endParaRPr lang="zh-CN" altLang="en-US" sz="2000" b="1" dirty="0" smtClean="0"/>
          </a:p>
        </p:txBody>
      </p:sp>
      <p:sp>
        <p:nvSpPr>
          <p:cNvPr id="23" name="任意多边形 22"/>
          <p:cNvSpPr/>
          <p:nvPr/>
        </p:nvSpPr>
        <p:spPr>
          <a:xfrm>
            <a:off x="8785529" y="1809090"/>
            <a:ext cx="894080" cy="508000"/>
          </a:xfrm>
          <a:custGeom>
            <a:avLst/>
            <a:gdLst>
              <a:gd name="connsiteX0" fmla="*/ 0 w 894080"/>
              <a:gd name="connsiteY0" fmla="*/ 0 h 508000"/>
              <a:gd name="connsiteX1" fmla="*/ 457200 w 894080"/>
              <a:gd name="connsiteY1" fmla="*/ 426720 h 508000"/>
              <a:gd name="connsiteX2" fmla="*/ 894080 w 894080"/>
              <a:gd name="connsiteY2" fmla="*/ 508000 h 508000"/>
            </a:gdLst>
            <a:ahLst/>
            <a:cxnLst>
              <a:cxn ang="0">
                <a:pos x="connsiteX0" y="connsiteY0"/>
              </a:cxn>
              <a:cxn ang="0">
                <a:pos x="connsiteX1" y="connsiteY1"/>
              </a:cxn>
              <a:cxn ang="0">
                <a:pos x="connsiteX2" y="connsiteY2"/>
              </a:cxn>
            </a:cxnLst>
            <a:rect l="l" t="t" r="r" b="b"/>
            <a:pathLst>
              <a:path w="894080" h="508000">
                <a:moveTo>
                  <a:pt x="0" y="0"/>
                </a:moveTo>
                <a:cubicBezTo>
                  <a:pt x="154093" y="171026"/>
                  <a:pt x="308187" y="342053"/>
                  <a:pt x="457200" y="426720"/>
                </a:cubicBezTo>
                <a:cubicBezTo>
                  <a:pt x="606213" y="511387"/>
                  <a:pt x="797560" y="482600"/>
                  <a:pt x="894080" y="508000"/>
                </a:cubicBezTo>
              </a:path>
            </a:pathLst>
          </a:cu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a:off x="8785529" y="2117035"/>
            <a:ext cx="894080" cy="508000"/>
          </a:xfrm>
          <a:custGeom>
            <a:avLst/>
            <a:gdLst>
              <a:gd name="connsiteX0" fmla="*/ 0 w 894080"/>
              <a:gd name="connsiteY0" fmla="*/ 0 h 508000"/>
              <a:gd name="connsiteX1" fmla="*/ 457200 w 894080"/>
              <a:gd name="connsiteY1" fmla="*/ 426720 h 508000"/>
              <a:gd name="connsiteX2" fmla="*/ 894080 w 894080"/>
              <a:gd name="connsiteY2" fmla="*/ 508000 h 508000"/>
            </a:gdLst>
            <a:ahLst/>
            <a:cxnLst>
              <a:cxn ang="0">
                <a:pos x="connsiteX0" y="connsiteY0"/>
              </a:cxn>
              <a:cxn ang="0">
                <a:pos x="connsiteX1" y="connsiteY1"/>
              </a:cxn>
              <a:cxn ang="0">
                <a:pos x="connsiteX2" y="connsiteY2"/>
              </a:cxn>
            </a:cxnLst>
            <a:rect l="l" t="t" r="r" b="b"/>
            <a:pathLst>
              <a:path w="894080" h="508000">
                <a:moveTo>
                  <a:pt x="0" y="0"/>
                </a:moveTo>
                <a:cubicBezTo>
                  <a:pt x="154093" y="171026"/>
                  <a:pt x="308187" y="342053"/>
                  <a:pt x="457200" y="426720"/>
                </a:cubicBezTo>
                <a:cubicBezTo>
                  <a:pt x="606213" y="511387"/>
                  <a:pt x="797560" y="482600"/>
                  <a:pt x="894080" y="508000"/>
                </a:cubicBezTo>
              </a:path>
            </a:pathLst>
          </a:cu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5" name="图片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79609" y="1880095"/>
            <a:ext cx="1540289" cy="880165"/>
          </a:xfrm>
          <a:prstGeom prst="rect">
            <a:avLst/>
          </a:prstGeom>
        </p:spPr>
      </p:pic>
      <p:sp>
        <p:nvSpPr>
          <p:cNvPr id="26" name="文本框 25"/>
          <p:cNvSpPr txBox="1"/>
          <p:nvPr/>
        </p:nvSpPr>
        <p:spPr>
          <a:xfrm>
            <a:off x="10041338" y="1387278"/>
            <a:ext cx="1178560" cy="400110"/>
          </a:xfrm>
          <a:prstGeom prst="rect">
            <a:avLst/>
          </a:prstGeom>
          <a:noFill/>
        </p:spPr>
        <p:txBody>
          <a:bodyPr wrap="square" rtlCol="0">
            <a:spAutoFit/>
          </a:bodyPr>
          <a:lstStyle/>
          <a:p>
            <a:r>
              <a:rPr lang="en-US" altLang="zh-CN" sz="2000" b="1" dirty="0" smtClean="0"/>
              <a:t>DAQ</a:t>
            </a:r>
            <a:endParaRPr lang="zh-CN" altLang="en-US" sz="2000" b="1" dirty="0" smtClean="0"/>
          </a:p>
        </p:txBody>
      </p:sp>
      <p:sp>
        <p:nvSpPr>
          <p:cNvPr id="27" name="文本框 26"/>
          <p:cNvSpPr txBox="1"/>
          <p:nvPr/>
        </p:nvSpPr>
        <p:spPr>
          <a:xfrm>
            <a:off x="1727200" y="3007360"/>
            <a:ext cx="9001760" cy="1938992"/>
          </a:xfrm>
          <a:prstGeom prst="rect">
            <a:avLst/>
          </a:prstGeom>
          <a:noFill/>
        </p:spPr>
        <p:txBody>
          <a:bodyPr wrap="square" rtlCol="0">
            <a:spAutoFit/>
          </a:bodyPr>
          <a:lstStyle/>
          <a:p>
            <a:pPr marL="342900" indent="-342900">
              <a:buFont typeface="Arial" panose="020B0604020202020204" pitchFamily="34" charset="0"/>
              <a:buChar char="•"/>
            </a:pPr>
            <a:r>
              <a:rPr lang="en-US" altLang="zh-CN" sz="2000" b="1" dirty="0" smtClean="0">
                <a:solidFill>
                  <a:schemeClr val="accent6">
                    <a:lumMod val="75000"/>
                  </a:schemeClr>
                </a:solidFill>
              </a:rPr>
              <a:t>Scintillator</a:t>
            </a:r>
            <a:r>
              <a:rPr lang="en-US" altLang="zh-CN" sz="2000" b="1" dirty="0" smtClean="0"/>
              <a:t>: When muons pass through the scintillator, it could emit photons. The scintillator could be either plastic or liquid.</a:t>
            </a:r>
          </a:p>
          <a:p>
            <a:pPr marL="342900" indent="-342900">
              <a:buFont typeface="Arial" panose="020B0604020202020204" pitchFamily="34" charset="0"/>
              <a:buChar char="•"/>
            </a:pPr>
            <a:r>
              <a:rPr lang="en-US" altLang="zh-CN" sz="2000" b="1" dirty="0" smtClean="0">
                <a:solidFill>
                  <a:schemeClr val="accent6">
                    <a:lumMod val="75000"/>
                  </a:schemeClr>
                </a:solidFill>
              </a:rPr>
              <a:t>Photomultiplier(PMT)</a:t>
            </a:r>
            <a:r>
              <a:rPr lang="en-US" altLang="zh-CN" sz="2000" b="1" dirty="0" smtClean="0"/>
              <a:t>: It captures photons emitted in the scintillator</a:t>
            </a:r>
            <a:r>
              <a:rPr lang="zh-CN" altLang="en-US" sz="2000" b="1" dirty="0" smtClean="0"/>
              <a:t>，</a:t>
            </a:r>
            <a:r>
              <a:rPr lang="en-US" altLang="zh-CN" sz="2000" b="1" dirty="0" smtClean="0"/>
              <a:t>convert them into photoelectron  and amplifies the signal by dynode.</a:t>
            </a:r>
          </a:p>
          <a:p>
            <a:pPr marL="342900" indent="-342900">
              <a:buFont typeface="Arial" panose="020B0604020202020204" pitchFamily="34" charset="0"/>
              <a:buChar char="•"/>
            </a:pPr>
            <a:r>
              <a:rPr lang="en-US" altLang="zh-CN" sz="2000" b="1" dirty="0" smtClean="0">
                <a:solidFill>
                  <a:schemeClr val="accent6">
                    <a:lumMod val="75000"/>
                  </a:schemeClr>
                </a:solidFill>
              </a:rPr>
              <a:t>Data acquisition board(DAQ)</a:t>
            </a:r>
            <a:r>
              <a:rPr lang="en-US" altLang="zh-CN" sz="2000" b="1" dirty="0" smtClean="0"/>
              <a:t>: Convert the analog signal from the PMT into a digital signal. Also acts as a filter against low signal.</a:t>
            </a:r>
            <a:endParaRPr lang="zh-CN" altLang="en-US" sz="2000" b="1" dirty="0" smtClean="0"/>
          </a:p>
        </p:txBody>
      </p:sp>
    </p:spTree>
    <p:extLst>
      <p:ext uri="{BB962C8B-B14F-4D97-AF65-F5344CB8AC3E}">
        <p14:creationId xmlns:p14="http://schemas.microsoft.com/office/powerpoint/2010/main" val="3239144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文本框 5"/>
          <p:cNvSpPr txBox="1"/>
          <p:nvPr/>
        </p:nvSpPr>
        <p:spPr>
          <a:xfrm>
            <a:off x="1222513" y="536492"/>
            <a:ext cx="5750560" cy="1077218"/>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0" u="none" strike="noStrike" kern="1200" cap="none" spc="0" normalizeH="0" baseline="0" noProof="0" dirty="0" smtClean="0">
                <a:ln w="6600">
                  <a:solidFill>
                    <a:srgbClr val="ED7D31"/>
                  </a:solidFill>
                  <a:prstDash val="solid"/>
                </a:ln>
                <a:solidFill>
                  <a:srgbClr val="FFFFFF"/>
                </a:solidFill>
                <a:effectLst>
                  <a:outerShdw dist="38100" dir="2700000" algn="tl" rotWithShape="0">
                    <a:srgbClr val="ED7D31"/>
                  </a:outerShdw>
                </a:effectLst>
                <a:uLnTx/>
                <a:uFillTx/>
                <a:latin typeface="等线" panose="020F0502020204030204"/>
                <a:ea typeface="等线" panose="02010600030101010101" pitchFamily="2" charset="-122"/>
                <a:cs typeface="+mn-cs"/>
              </a:rPr>
              <a:t>Cosmic Ray Angular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p:txBody>
      </p:sp>
      <p:cxnSp>
        <p:nvCxnSpPr>
          <p:cNvPr id="3" name="直接连接符 2"/>
          <p:cNvCxnSpPr/>
          <p:nvPr/>
        </p:nvCxnSpPr>
        <p:spPr>
          <a:xfrm flipV="1">
            <a:off x="655983" y="1056640"/>
            <a:ext cx="10926417" cy="36664"/>
          </a:xfrm>
          <a:prstGeom prst="line">
            <a:avLst/>
          </a:prstGeom>
          <a:ln w="44450"/>
        </p:spPr>
        <p:style>
          <a:lnRef idx="1">
            <a:schemeClr val="accent4"/>
          </a:lnRef>
          <a:fillRef idx="0">
            <a:schemeClr val="accent4"/>
          </a:fillRef>
          <a:effectRef idx="0">
            <a:schemeClr val="accent4"/>
          </a:effectRef>
          <a:fontRef idx="minor">
            <a:schemeClr val="tx1"/>
          </a:fontRef>
        </p:style>
      </p:cxnSp>
      <p:sp>
        <p:nvSpPr>
          <p:cNvPr id="10" name="矩形 9"/>
          <p:cNvSpPr/>
          <p:nvPr/>
        </p:nvSpPr>
        <p:spPr>
          <a:xfrm>
            <a:off x="655983" y="536492"/>
            <a:ext cx="566530" cy="538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2" name="文本框 1"/>
          <p:cNvSpPr txBox="1"/>
          <p:nvPr/>
        </p:nvSpPr>
        <p:spPr>
          <a:xfrm>
            <a:off x="1463040" y="1382664"/>
            <a:ext cx="9083040" cy="4401205"/>
          </a:xfrm>
          <a:prstGeom prst="rect">
            <a:avLst/>
          </a:prstGeom>
          <a:noFill/>
        </p:spPr>
        <p:txBody>
          <a:bodyPr wrap="square" rtlCol="0">
            <a:spAutoFit/>
          </a:bodyPr>
          <a:lstStyle/>
          <a:p>
            <a:r>
              <a:rPr lang="en-US" altLang="zh-CN" sz="2000" b="1" dirty="0" smtClean="0">
                <a:solidFill>
                  <a:schemeClr val="accent6">
                    <a:lumMod val="75000"/>
                  </a:schemeClr>
                </a:solidFill>
              </a:rPr>
              <a:t>Random coincidence events</a:t>
            </a:r>
            <a:r>
              <a:rPr lang="en-US" altLang="zh-CN" sz="2000" b="1" dirty="0" smtClean="0"/>
              <a:t>: </a:t>
            </a:r>
          </a:p>
          <a:p>
            <a:r>
              <a:rPr lang="en-US" altLang="zh-CN" sz="2000" b="1" dirty="0"/>
              <a:t> </a:t>
            </a:r>
            <a:r>
              <a:rPr lang="en-US" altLang="zh-CN" sz="2000" b="1" dirty="0" smtClean="0"/>
              <a:t> </a:t>
            </a:r>
          </a:p>
          <a:p>
            <a:r>
              <a:rPr lang="en-US" altLang="zh-CN" sz="2000" b="1" dirty="0"/>
              <a:t> </a:t>
            </a:r>
            <a:r>
              <a:rPr lang="en-US" altLang="zh-CN" sz="2000" b="1" dirty="0" smtClean="0"/>
              <a:t> The photomultiplier can generate fake signals from random thermal noise. Moreover, the environmental radioactivity can also create signal in the detector and both signals have higher frequency than the muon signals.</a:t>
            </a:r>
          </a:p>
          <a:p>
            <a:endParaRPr lang="en-US" altLang="zh-CN" sz="2000" b="1" dirty="0" smtClean="0"/>
          </a:p>
          <a:p>
            <a:r>
              <a:rPr lang="en-US" altLang="zh-CN" sz="2000" b="1" dirty="0" smtClean="0"/>
              <a:t>Thus we need 2 or more detectors so that the muon will pass through all at once and we can identify the muon by the coincidence signals from all the detectors.</a:t>
            </a:r>
          </a:p>
          <a:p>
            <a:endParaRPr lang="en-US" altLang="zh-CN" sz="2000" b="1" dirty="0"/>
          </a:p>
          <a:p>
            <a:r>
              <a:rPr lang="en-US" altLang="zh-CN" sz="2000" b="1" dirty="0" smtClean="0"/>
              <a:t>  But occasionally, random background signals might all happen at once in all the detectors, which is identified as a muon signal in the machine. These are called random coincidence events. In the case of two detectors, it can be computed with the following formula</a:t>
            </a:r>
          </a:p>
        </p:txBody>
      </p:sp>
      <mc:AlternateContent xmlns:mc="http://schemas.openxmlformats.org/markup-compatibility/2006" xmlns:a14="http://schemas.microsoft.com/office/drawing/2010/main">
        <mc:Choice Requires="a14">
          <p:sp>
            <p:nvSpPr>
              <p:cNvPr id="4" name="文本框 3"/>
              <p:cNvSpPr txBox="1"/>
              <p:nvPr/>
            </p:nvSpPr>
            <p:spPr>
              <a:xfrm>
                <a:off x="5596708" y="5720516"/>
                <a:ext cx="1044966" cy="307777"/>
              </a:xfrm>
              <a:prstGeom prst="rect">
                <a:avLst/>
              </a:prstGeom>
              <a:noFill/>
            </p:spPr>
            <p:txBody>
              <a:bodyPr wrap="none" lIns="0" tIns="0" rIns="0" bIns="0" rtlCol="0">
                <a:spAutoFit/>
              </a:bodyPr>
              <a:lstStyle/>
              <a:p>
                <a14:m>
                  <m:oMath xmlns:m="http://schemas.openxmlformats.org/officeDocument/2006/math">
                    <m:r>
                      <m:rPr>
                        <m:sty m:val="p"/>
                      </m:rPr>
                      <a:rPr lang="el-GR" altLang="zh-CN" sz="2000" b="1" i="1" smtClean="0">
                        <a:latin typeface="Cambria Math" panose="02040503050406030204" pitchFamily="18" charset="0"/>
                      </a:rPr>
                      <m:t>Γ</m:t>
                    </m:r>
                    <m:r>
                      <a:rPr lang="en-US" altLang="zh-CN" sz="2000" b="1" i="1" smtClean="0">
                        <a:latin typeface="Cambria Math" panose="02040503050406030204" pitchFamily="18" charset="0"/>
                      </a:rPr>
                      <m:t>=</m:t>
                    </m:r>
                    <m:r>
                      <a:rPr lang="en-US" altLang="zh-CN" sz="2000" b="1" i="1" smtClean="0">
                        <a:latin typeface="Cambria Math" panose="02040503050406030204" pitchFamily="18" charset="0"/>
                      </a:rPr>
                      <m:t>𝒏</m:t>
                    </m:r>
                  </m:oMath>
                </a14:m>
                <a:r>
                  <a:rPr lang="en-US" altLang="zh-CN" sz="800" b="1" dirty="0" smtClean="0"/>
                  <a:t>1</a:t>
                </a:r>
                <a:r>
                  <a:rPr lang="en-US" altLang="zh-CN" sz="2000" b="1" i="1" dirty="0">
                    <a:latin typeface="Cambria Math" panose="02040503050406030204" pitchFamily="18" charset="0"/>
                  </a:rPr>
                  <a:t>n</a:t>
                </a:r>
                <a:r>
                  <a:rPr lang="en-US" altLang="zh-CN" sz="800" b="1" dirty="0" smtClean="0"/>
                  <a:t>2</a:t>
                </a:r>
                <a:r>
                  <a:rPr lang="en-US" altLang="zh-CN" sz="2000" b="1" i="1" dirty="0">
                    <a:latin typeface="Cambria Math" panose="02040503050406030204" pitchFamily="18" charset="0"/>
                  </a:rPr>
                  <a:t>T</a:t>
                </a:r>
                <a:endParaRPr lang="zh-CN" altLang="en-US" sz="2000" b="1" i="1" dirty="0">
                  <a:latin typeface="Cambria Math" panose="02040503050406030204" pitchFamily="18" charset="0"/>
                </a:endParaRPr>
              </a:p>
            </p:txBody>
          </p:sp>
        </mc:Choice>
        <mc:Fallback xmlns="">
          <p:sp>
            <p:nvSpPr>
              <p:cNvPr id="4" name="文本框 3"/>
              <p:cNvSpPr txBox="1">
                <a:spLocks noRot="1" noChangeAspect="1" noMove="1" noResize="1" noEditPoints="1" noAdjustHandles="1" noChangeArrowheads="1" noChangeShapeType="1" noTextEdit="1"/>
              </p:cNvSpPr>
              <p:nvPr/>
            </p:nvSpPr>
            <p:spPr>
              <a:xfrm>
                <a:off x="5596708" y="5720516"/>
                <a:ext cx="1044966" cy="307777"/>
              </a:xfrm>
              <a:prstGeom prst="rect">
                <a:avLst/>
              </a:prstGeom>
              <a:blipFill>
                <a:blip r:embed="rId3"/>
                <a:stretch>
                  <a:fillRect l="-8140" t="-25490" r="-15116" b="-49020"/>
                </a:stretch>
              </a:blipFill>
            </p:spPr>
            <p:txBody>
              <a:bodyPr/>
              <a:lstStyle/>
              <a:p>
                <a:r>
                  <a:rPr lang="zh-CN" altLang="en-US">
                    <a:noFill/>
                  </a:rPr>
                  <a:t> </a:t>
                </a:r>
              </a:p>
            </p:txBody>
          </p:sp>
        </mc:Fallback>
      </mc:AlternateContent>
      <p:sp>
        <p:nvSpPr>
          <p:cNvPr id="5" name="文本框 4"/>
          <p:cNvSpPr txBox="1"/>
          <p:nvPr/>
        </p:nvSpPr>
        <p:spPr>
          <a:xfrm>
            <a:off x="1651000" y="6073229"/>
            <a:ext cx="8707120" cy="707886"/>
          </a:xfrm>
          <a:prstGeom prst="rect">
            <a:avLst/>
          </a:prstGeom>
          <a:noFill/>
        </p:spPr>
        <p:txBody>
          <a:bodyPr wrap="square" rtlCol="0">
            <a:spAutoFit/>
          </a:bodyPr>
          <a:lstStyle/>
          <a:p>
            <a:r>
              <a:rPr lang="en-US" altLang="zh-CN" sz="2000" b="1" i="1" dirty="0" err="1" smtClean="0">
                <a:latin typeface="Cambria Math" panose="02040503050406030204" pitchFamily="18" charset="0"/>
                <a:ea typeface="Cambria Math" panose="02040503050406030204" pitchFamily="18" charset="0"/>
              </a:rPr>
              <a:t>n</a:t>
            </a:r>
            <a:r>
              <a:rPr lang="en-US" altLang="zh-CN" sz="1000" dirty="0" err="1">
                <a:latin typeface="Cambria Math" panose="02040503050406030204" pitchFamily="18" charset="0"/>
                <a:ea typeface="Cambria Math" panose="02040503050406030204" pitchFamily="18" charset="0"/>
              </a:rPr>
              <a:t>i</a:t>
            </a:r>
            <a:r>
              <a:rPr lang="en-US" altLang="zh-CN" sz="2000" b="1" dirty="0" smtClean="0"/>
              <a:t> is the background event rate of the detector </a:t>
            </a:r>
            <a:r>
              <a:rPr lang="en-US" altLang="zh-CN" sz="2000" i="1" dirty="0" err="1" smtClean="0">
                <a:latin typeface="Cambria Math" panose="02040503050406030204" pitchFamily="18" charset="0"/>
                <a:ea typeface="Cambria Math" panose="02040503050406030204" pitchFamily="18" charset="0"/>
              </a:rPr>
              <a:t>i</a:t>
            </a:r>
            <a:r>
              <a:rPr lang="en-US" altLang="zh-CN" sz="2000" b="1" dirty="0" smtClean="0"/>
              <a:t> and </a:t>
            </a:r>
            <a:r>
              <a:rPr lang="en-US" altLang="zh-CN" sz="2000" b="1" i="1" dirty="0" smtClean="0">
                <a:latin typeface="Cambria Math" panose="02040503050406030204" pitchFamily="18" charset="0"/>
                <a:ea typeface="Cambria Math" panose="02040503050406030204" pitchFamily="18" charset="0"/>
              </a:rPr>
              <a:t>T</a:t>
            </a:r>
            <a:r>
              <a:rPr lang="en-US" altLang="zh-CN" sz="2000" b="1" dirty="0" smtClean="0"/>
              <a:t>  is the coincident time window.</a:t>
            </a:r>
            <a:endParaRPr lang="zh-CN" altLang="en-US" sz="2000" b="1" dirty="0" smtClean="0"/>
          </a:p>
        </p:txBody>
      </p:sp>
    </p:spTree>
    <p:extLst>
      <p:ext uri="{BB962C8B-B14F-4D97-AF65-F5344CB8AC3E}">
        <p14:creationId xmlns:p14="http://schemas.microsoft.com/office/powerpoint/2010/main" val="2756991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文本框 5"/>
          <p:cNvSpPr txBox="1"/>
          <p:nvPr/>
        </p:nvSpPr>
        <p:spPr>
          <a:xfrm>
            <a:off x="1222513" y="536492"/>
            <a:ext cx="5750560" cy="1077218"/>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0" u="none" strike="noStrike" kern="1200" cap="none" spc="0" normalizeH="0" baseline="0" noProof="0" dirty="0" smtClean="0">
                <a:ln w="6600">
                  <a:solidFill>
                    <a:srgbClr val="ED7D31"/>
                  </a:solidFill>
                  <a:prstDash val="solid"/>
                </a:ln>
                <a:solidFill>
                  <a:srgbClr val="FFFFFF"/>
                </a:solidFill>
                <a:effectLst>
                  <a:outerShdw dist="38100" dir="2700000" algn="tl" rotWithShape="0">
                    <a:srgbClr val="ED7D31"/>
                  </a:outerShdw>
                </a:effectLst>
                <a:uLnTx/>
                <a:uFillTx/>
                <a:latin typeface="等线" panose="020F0502020204030204"/>
                <a:ea typeface="等线" panose="02010600030101010101" pitchFamily="2" charset="-122"/>
                <a:cs typeface="+mn-cs"/>
              </a:rPr>
              <a:t>Cosmic Ray Angular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p:txBody>
      </p:sp>
      <p:cxnSp>
        <p:nvCxnSpPr>
          <p:cNvPr id="3" name="直接连接符 2"/>
          <p:cNvCxnSpPr/>
          <p:nvPr/>
        </p:nvCxnSpPr>
        <p:spPr>
          <a:xfrm flipV="1">
            <a:off x="655983" y="1056640"/>
            <a:ext cx="10926417" cy="36664"/>
          </a:xfrm>
          <a:prstGeom prst="line">
            <a:avLst/>
          </a:prstGeom>
          <a:ln w="44450"/>
        </p:spPr>
        <p:style>
          <a:lnRef idx="1">
            <a:schemeClr val="accent4"/>
          </a:lnRef>
          <a:fillRef idx="0">
            <a:schemeClr val="accent4"/>
          </a:fillRef>
          <a:effectRef idx="0">
            <a:schemeClr val="accent4"/>
          </a:effectRef>
          <a:fontRef idx="minor">
            <a:schemeClr val="tx1"/>
          </a:fontRef>
        </p:style>
      </p:cxnSp>
      <p:sp>
        <p:nvSpPr>
          <p:cNvPr id="10" name="矩形 9"/>
          <p:cNvSpPr/>
          <p:nvPr/>
        </p:nvSpPr>
        <p:spPr>
          <a:xfrm>
            <a:off x="655983" y="536492"/>
            <a:ext cx="566530" cy="538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2" name="文本框 1"/>
          <p:cNvSpPr txBox="1"/>
          <p:nvPr/>
        </p:nvSpPr>
        <p:spPr>
          <a:xfrm>
            <a:off x="1222513" y="1595120"/>
            <a:ext cx="1737360" cy="461665"/>
          </a:xfrm>
          <a:prstGeom prst="rect">
            <a:avLst/>
          </a:prstGeom>
          <a:noFill/>
        </p:spPr>
        <p:txBody>
          <a:bodyPr wrap="square" rtlCol="0">
            <a:spAutoFit/>
          </a:bodyPr>
          <a:lstStyle/>
          <a:p>
            <a:r>
              <a:rPr lang="en-US" altLang="zh-CN" sz="2400" b="1" dirty="0" smtClean="0"/>
              <a:t>Set up</a:t>
            </a:r>
            <a:endParaRPr lang="zh-CN" altLang="en-US" sz="2400" b="1" dirty="0" smtClean="0"/>
          </a:p>
        </p:txBody>
      </p:sp>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4893" y="2056785"/>
            <a:ext cx="4718143" cy="3419396"/>
          </a:xfrm>
          <a:prstGeom prst="rect">
            <a:avLst/>
          </a:prstGeom>
        </p:spPr>
      </p:pic>
      <p:cxnSp>
        <p:nvCxnSpPr>
          <p:cNvPr id="7" name="直接箭头连接符 6"/>
          <p:cNvCxnSpPr/>
          <p:nvPr/>
        </p:nvCxnSpPr>
        <p:spPr>
          <a:xfrm flipV="1">
            <a:off x="5883965" y="2683565"/>
            <a:ext cx="3210339" cy="308113"/>
          </a:xfrm>
          <a:prstGeom prst="straightConnector1">
            <a:avLst/>
          </a:prstGeom>
          <a:ln w="38100">
            <a:solidFill>
              <a:schemeClr val="accent6"/>
            </a:solidFill>
            <a:headEnd type="oval"/>
            <a:tailEnd type="none"/>
          </a:ln>
        </p:spPr>
        <p:style>
          <a:lnRef idx="1">
            <a:schemeClr val="accent4"/>
          </a:lnRef>
          <a:fillRef idx="0">
            <a:schemeClr val="accent4"/>
          </a:fillRef>
          <a:effectRef idx="0">
            <a:schemeClr val="accent4"/>
          </a:effectRef>
          <a:fontRef idx="minor">
            <a:schemeClr val="tx1"/>
          </a:fontRef>
        </p:style>
      </p:cxnSp>
      <p:cxnSp>
        <p:nvCxnSpPr>
          <p:cNvPr id="9" name="直接箭头连接符 8"/>
          <p:cNvCxnSpPr/>
          <p:nvPr/>
        </p:nvCxnSpPr>
        <p:spPr>
          <a:xfrm flipV="1">
            <a:off x="6341165" y="2837621"/>
            <a:ext cx="2753139" cy="1098275"/>
          </a:xfrm>
          <a:prstGeom prst="straightConnector1">
            <a:avLst/>
          </a:prstGeom>
          <a:ln w="38100">
            <a:solidFill>
              <a:schemeClr val="accent6"/>
            </a:solidFill>
            <a:headEnd type="oval"/>
            <a:tailEnd type="none"/>
          </a:ln>
        </p:spPr>
        <p:style>
          <a:lnRef idx="1">
            <a:schemeClr val="accent4"/>
          </a:lnRef>
          <a:fillRef idx="0">
            <a:schemeClr val="accent4"/>
          </a:fillRef>
          <a:effectRef idx="0">
            <a:schemeClr val="accent4"/>
          </a:effectRef>
          <a:fontRef idx="minor">
            <a:schemeClr val="tx1"/>
          </a:fontRef>
        </p:style>
      </p:cxnSp>
      <p:sp>
        <p:nvSpPr>
          <p:cNvPr id="11" name="文本框 10"/>
          <p:cNvSpPr txBox="1"/>
          <p:nvPr/>
        </p:nvSpPr>
        <p:spPr>
          <a:xfrm>
            <a:off x="9245600" y="2519680"/>
            <a:ext cx="1991360" cy="400110"/>
          </a:xfrm>
          <a:prstGeom prst="rect">
            <a:avLst/>
          </a:prstGeom>
          <a:noFill/>
        </p:spPr>
        <p:txBody>
          <a:bodyPr wrap="square" rtlCol="0">
            <a:spAutoFit/>
          </a:bodyPr>
          <a:lstStyle/>
          <a:p>
            <a:r>
              <a:rPr lang="en-US" altLang="zh-CN" sz="2000" b="1" dirty="0" smtClean="0"/>
              <a:t>Scintillators</a:t>
            </a:r>
            <a:endParaRPr lang="zh-CN" altLang="en-US" sz="2000" b="1" dirty="0" smtClean="0"/>
          </a:p>
        </p:txBody>
      </p:sp>
    </p:spTree>
    <p:extLst>
      <p:ext uri="{BB962C8B-B14F-4D97-AF65-F5344CB8AC3E}">
        <p14:creationId xmlns:p14="http://schemas.microsoft.com/office/powerpoint/2010/main" val="38494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文本框 5"/>
          <p:cNvSpPr txBox="1"/>
          <p:nvPr/>
        </p:nvSpPr>
        <p:spPr>
          <a:xfrm>
            <a:off x="1222513" y="536492"/>
            <a:ext cx="5750560" cy="1077218"/>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0" u="none" strike="noStrike" kern="1200" cap="none" spc="0" normalizeH="0" baseline="0" noProof="0" dirty="0" smtClean="0">
                <a:ln w="6600">
                  <a:solidFill>
                    <a:srgbClr val="ED7D31"/>
                  </a:solidFill>
                  <a:prstDash val="solid"/>
                </a:ln>
                <a:solidFill>
                  <a:srgbClr val="FFFFFF"/>
                </a:solidFill>
                <a:effectLst>
                  <a:outerShdw dist="38100" dir="2700000" algn="tl" rotWithShape="0">
                    <a:srgbClr val="ED7D31"/>
                  </a:outerShdw>
                </a:effectLst>
                <a:uLnTx/>
                <a:uFillTx/>
                <a:latin typeface="等线" panose="020F0502020204030204"/>
                <a:ea typeface="等线" panose="02010600030101010101" pitchFamily="2" charset="-122"/>
                <a:cs typeface="+mn-cs"/>
              </a:rPr>
              <a:t>Cosmic Ray Angular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p:txBody>
      </p:sp>
      <p:cxnSp>
        <p:nvCxnSpPr>
          <p:cNvPr id="3" name="直接连接符 2"/>
          <p:cNvCxnSpPr/>
          <p:nvPr/>
        </p:nvCxnSpPr>
        <p:spPr>
          <a:xfrm flipV="1">
            <a:off x="655983" y="1056640"/>
            <a:ext cx="10926417" cy="36664"/>
          </a:xfrm>
          <a:prstGeom prst="line">
            <a:avLst/>
          </a:prstGeom>
          <a:ln w="44450"/>
        </p:spPr>
        <p:style>
          <a:lnRef idx="1">
            <a:schemeClr val="accent4"/>
          </a:lnRef>
          <a:fillRef idx="0">
            <a:schemeClr val="accent4"/>
          </a:fillRef>
          <a:effectRef idx="0">
            <a:schemeClr val="accent4"/>
          </a:effectRef>
          <a:fontRef idx="minor">
            <a:schemeClr val="tx1"/>
          </a:fontRef>
        </p:style>
      </p:cxnSp>
      <p:sp>
        <p:nvSpPr>
          <p:cNvPr id="10" name="矩形 9"/>
          <p:cNvSpPr/>
          <p:nvPr/>
        </p:nvSpPr>
        <p:spPr>
          <a:xfrm>
            <a:off x="655983" y="536492"/>
            <a:ext cx="566530" cy="538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2" name="文本框 1"/>
          <p:cNvSpPr txBox="1"/>
          <p:nvPr/>
        </p:nvSpPr>
        <p:spPr>
          <a:xfrm>
            <a:off x="1222512" y="1595120"/>
            <a:ext cx="5330687" cy="461665"/>
          </a:xfrm>
          <a:prstGeom prst="rect">
            <a:avLst/>
          </a:prstGeom>
          <a:noFill/>
        </p:spPr>
        <p:txBody>
          <a:bodyPr wrap="square" rtlCol="0">
            <a:spAutoFit/>
          </a:bodyPr>
          <a:lstStyle/>
          <a:p>
            <a:r>
              <a:rPr lang="en-US" altLang="zh-CN" sz="2400" b="1" dirty="0" smtClean="0"/>
              <a:t>Measurements and results</a:t>
            </a:r>
            <a:endParaRPr lang="zh-CN" altLang="en-US" sz="2400" b="1" dirty="0" smtClean="0"/>
          </a:p>
        </p:txBody>
      </p:sp>
      <p:graphicFrame>
        <p:nvGraphicFramePr>
          <p:cNvPr id="16" name="图表 15"/>
          <p:cNvGraphicFramePr>
            <a:graphicFrameLocks/>
          </p:cNvGraphicFramePr>
          <p:nvPr>
            <p:extLst>
              <p:ext uri="{D42A27DB-BD31-4B8C-83A1-F6EECF244321}">
                <p14:modId xmlns:p14="http://schemas.microsoft.com/office/powerpoint/2010/main" val="1635178155"/>
              </p:ext>
            </p:extLst>
          </p:nvPr>
        </p:nvGraphicFramePr>
        <p:xfrm>
          <a:off x="871552" y="3777179"/>
          <a:ext cx="4676775"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图表 16"/>
          <p:cNvGraphicFramePr>
            <a:graphicFrameLocks/>
          </p:cNvGraphicFramePr>
          <p:nvPr>
            <p:extLst>
              <p:ext uri="{D42A27DB-BD31-4B8C-83A1-F6EECF244321}">
                <p14:modId xmlns:p14="http://schemas.microsoft.com/office/powerpoint/2010/main" val="1201958169"/>
              </p:ext>
            </p:extLst>
          </p:nvPr>
        </p:nvGraphicFramePr>
        <p:xfrm>
          <a:off x="5330825" y="3777515"/>
          <a:ext cx="6251575" cy="2857500"/>
        </p:xfrm>
        <a:graphic>
          <a:graphicData uri="http://schemas.openxmlformats.org/drawingml/2006/chart">
            <c:chart xmlns:c="http://schemas.openxmlformats.org/drawingml/2006/chart" xmlns:r="http://schemas.openxmlformats.org/officeDocument/2006/relationships" r:id="rId4"/>
          </a:graphicData>
        </a:graphic>
      </p:graphicFrame>
      <p:pic>
        <p:nvPicPr>
          <p:cNvPr id="5" name="图片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37686" y="2252340"/>
            <a:ext cx="1835244" cy="1263715"/>
          </a:xfrm>
          <a:prstGeom prst="rect">
            <a:avLst/>
          </a:prstGeom>
        </p:spPr>
      </p:pic>
      <p:pic>
        <p:nvPicPr>
          <p:cNvPr id="8" name="图片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87712" y="2258690"/>
            <a:ext cx="4349974" cy="1257365"/>
          </a:xfrm>
          <a:prstGeom prst="rect">
            <a:avLst/>
          </a:prstGeom>
        </p:spPr>
      </p:pic>
      <p:sp>
        <p:nvSpPr>
          <p:cNvPr id="4" name="椭圆 3"/>
          <p:cNvSpPr/>
          <p:nvPr/>
        </p:nvSpPr>
        <p:spPr>
          <a:xfrm>
            <a:off x="5943600" y="6075680"/>
            <a:ext cx="264160" cy="355600"/>
          </a:xfrm>
          <a:prstGeom prst="ellipse">
            <a:avLst/>
          </a:prstGeom>
          <a:solidFill>
            <a:schemeClr val="accent1">
              <a:alpha val="0"/>
            </a:schemeClr>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4307840" y="6022130"/>
            <a:ext cx="264160" cy="355600"/>
          </a:xfrm>
          <a:prstGeom prst="ellipse">
            <a:avLst/>
          </a:prstGeom>
          <a:solidFill>
            <a:schemeClr val="accent1">
              <a:alpha val="0"/>
            </a:schemeClr>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3730376" y="6496365"/>
            <a:ext cx="4426447" cy="338554"/>
          </a:xfrm>
          <a:prstGeom prst="rect">
            <a:avLst/>
          </a:prstGeom>
          <a:noFill/>
        </p:spPr>
        <p:txBody>
          <a:bodyPr wrap="square" rtlCol="0">
            <a:spAutoFit/>
          </a:bodyPr>
          <a:lstStyle/>
          <a:p>
            <a:r>
              <a:rPr lang="en-US" altLang="zh-CN" sz="1600" b="1" dirty="0" smtClean="0">
                <a:solidFill>
                  <a:srgbClr val="C00000"/>
                </a:solidFill>
              </a:rPr>
              <a:t>Event rate does not approach 0 </a:t>
            </a:r>
            <a:endParaRPr lang="zh-CN" altLang="en-US" sz="1600" b="1" dirty="0" smtClean="0">
              <a:solidFill>
                <a:srgbClr val="C00000"/>
              </a:solidFill>
            </a:endParaRPr>
          </a:p>
        </p:txBody>
      </p:sp>
    </p:spTree>
    <p:extLst>
      <p:ext uri="{BB962C8B-B14F-4D97-AF65-F5344CB8AC3E}">
        <p14:creationId xmlns:p14="http://schemas.microsoft.com/office/powerpoint/2010/main" val="1070020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7" grpId="0">
        <p:bldAsOne/>
      </p:bldGraphic>
      <p:bldP spid="4" grpId="0" animBg="1"/>
      <p:bldP spid="11"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文本框 5"/>
          <p:cNvSpPr txBox="1"/>
          <p:nvPr/>
        </p:nvSpPr>
        <p:spPr>
          <a:xfrm>
            <a:off x="1222513" y="536492"/>
            <a:ext cx="5750560" cy="1077218"/>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0" u="none" strike="noStrike" kern="1200" cap="none" spc="0" normalizeH="0" baseline="0" noProof="0" dirty="0" smtClean="0">
                <a:ln w="6600">
                  <a:solidFill>
                    <a:srgbClr val="ED7D31"/>
                  </a:solidFill>
                  <a:prstDash val="solid"/>
                </a:ln>
                <a:solidFill>
                  <a:srgbClr val="FFFFFF"/>
                </a:solidFill>
                <a:effectLst>
                  <a:outerShdw dist="38100" dir="2700000" algn="tl" rotWithShape="0">
                    <a:srgbClr val="ED7D31"/>
                  </a:outerShdw>
                </a:effectLst>
                <a:uLnTx/>
                <a:uFillTx/>
                <a:latin typeface="等线" panose="020F0502020204030204"/>
                <a:ea typeface="等线" panose="02010600030101010101" pitchFamily="2" charset="-122"/>
                <a:cs typeface="+mn-cs"/>
              </a:rPr>
              <a:t>Cosmic Ray Angular Distribution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p:txBody>
      </p:sp>
      <p:cxnSp>
        <p:nvCxnSpPr>
          <p:cNvPr id="3" name="直接连接符 2"/>
          <p:cNvCxnSpPr/>
          <p:nvPr/>
        </p:nvCxnSpPr>
        <p:spPr>
          <a:xfrm flipV="1">
            <a:off x="655983" y="1056640"/>
            <a:ext cx="10926417" cy="36664"/>
          </a:xfrm>
          <a:prstGeom prst="line">
            <a:avLst/>
          </a:prstGeom>
          <a:ln w="44450"/>
        </p:spPr>
        <p:style>
          <a:lnRef idx="1">
            <a:schemeClr val="accent4"/>
          </a:lnRef>
          <a:fillRef idx="0">
            <a:schemeClr val="accent4"/>
          </a:fillRef>
          <a:effectRef idx="0">
            <a:schemeClr val="accent4"/>
          </a:effectRef>
          <a:fontRef idx="minor">
            <a:schemeClr val="tx1"/>
          </a:fontRef>
        </p:style>
      </p:cxnSp>
      <p:sp>
        <p:nvSpPr>
          <p:cNvPr id="10" name="矩形 9"/>
          <p:cNvSpPr/>
          <p:nvPr/>
        </p:nvSpPr>
        <p:spPr>
          <a:xfrm>
            <a:off x="655983" y="536492"/>
            <a:ext cx="566530" cy="538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5" name="文本框 4"/>
          <p:cNvSpPr txBox="1"/>
          <p:nvPr/>
        </p:nvSpPr>
        <p:spPr>
          <a:xfrm>
            <a:off x="939248" y="1256236"/>
            <a:ext cx="2750753" cy="307777"/>
          </a:xfrm>
          <a:prstGeom prst="rect">
            <a:avLst/>
          </a:prstGeom>
          <a:noFill/>
        </p:spPr>
        <p:txBody>
          <a:bodyPr wrap="none" lIns="0" tIns="0" rIns="0" bIns="0" rtlCol="0">
            <a:spAutoFit/>
          </a:bodyPr>
          <a:lstStyle/>
          <a:p>
            <a:r>
              <a:rPr lang="en-US" altLang="zh-CN" sz="2000" b="1" dirty="0" smtClean="0"/>
              <a:t>Rate(Ω)=F(θ)×η(</a:t>
            </a:r>
            <a:r>
              <a:rPr lang="en-US" altLang="zh-CN" sz="2000" b="1" dirty="0" err="1" smtClean="0"/>
              <a:t>θ</a:t>
            </a:r>
            <a:r>
              <a:rPr lang="en-US" altLang="zh-CN" sz="2000" b="1" dirty="0" err="1"/>
              <a:t>,</a:t>
            </a:r>
            <a:r>
              <a:rPr lang="en-US" altLang="zh-CN" sz="2000" b="1" dirty="0" err="1" smtClean="0"/>
              <a:t>ψ</a:t>
            </a:r>
            <a:r>
              <a:rPr lang="en-US" altLang="zh-CN" sz="2000" b="1" dirty="0" smtClean="0"/>
              <a:t>)×S</a:t>
            </a:r>
            <a:endParaRPr lang="zh-CN" altLang="en-US" sz="2000" b="1" dirty="0" smtClean="0"/>
          </a:p>
        </p:txBody>
      </p:sp>
      <p:sp>
        <p:nvSpPr>
          <p:cNvPr id="12" name="文本框 11"/>
          <p:cNvSpPr txBox="1"/>
          <p:nvPr/>
        </p:nvSpPr>
        <p:spPr>
          <a:xfrm>
            <a:off x="844827" y="1546387"/>
            <a:ext cx="4070074" cy="1323439"/>
          </a:xfrm>
          <a:prstGeom prst="rect">
            <a:avLst/>
          </a:prstGeom>
          <a:noFill/>
        </p:spPr>
        <p:txBody>
          <a:bodyPr wrap="square" rtlCol="0">
            <a:spAutoFit/>
          </a:bodyPr>
          <a:lstStyle/>
          <a:p>
            <a:r>
              <a:rPr lang="en-US" altLang="zh-CN" sz="2000" b="1" dirty="0" smtClean="0"/>
              <a:t>Method 1</a:t>
            </a:r>
            <a:r>
              <a:rPr lang="zh-CN" altLang="en-US" sz="2000" b="1" dirty="0" smtClean="0"/>
              <a:t>：</a:t>
            </a:r>
            <a:endParaRPr lang="en-US" altLang="zh-CN" sz="2000" b="1" dirty="0" smtClean="0"/>
          </a:p>
          <a:p>
            <a:r>
              <a:rPr lang="en-US" altLang="zh-CN" sz="2000" b="1" dirty="0" smtClean="0"/>
              <a:t>rand(x</a:t>
            </a:r>
            <a:r>
              <a:rPr lang="en-US" altLang="zh-CN" sz="2000" b="1" baseline="-25000" dirty="0" smtClean="0"/>
              <a:t>0</a:t>
            </a:r>
            <a:r>
              <a:rPr lang="en-US" altLang="zh-CN" sz="2000" b="1" dirty="0" smtClean="0"/>
              <a:t>,y</a:t>
            </a:r>
            <a:r>
              <a:rPr lang="en-US" altLang="zh-CN" sz="2000" b="1" baseline="-25000" dirty="0" smtClean="0"/>
              <a:t>0</a:t>
            </a:r>
            <a:r>
              <a:rPr lang="en-US" altLang="zh-CN" sz="2000" b="1" dirty="0" smtClean="0"/>
              <a:t>,0</a:t>
            </a:r>
            <a:r>
              <a:rPr lang="en-US" altLang="zh-CN" sz="2000" b="1" dirty="0"/>
              <a:t>) </a:t>
            </a:r>
            <a:r>
              <a:rPr lang="en-US" altLang="zh-CN" sz="2000" b="1" dirty="0" smtClean="0"/>
              <a:t>   </a:t>
            </a:r>
            <a:r>
              <a:rPr lang="en-US" altLang="zh-CN" sz="2000" b="1" dirty="0"/>
              <a:t>(</a:t>
            </a:r>
            <a:r>
              <a:rPr lang="en-US" altLang="zh-CN" sz="2000" b="1" dirty="0" err="1" smtClean="0"/>
              <a:t>θ,ψ</a:t>
            </a:r>
            <a:r>
              <a:rPr lang="en-US" altLang="zh-CN" sz="2000" b="1" dirty="0" smtClean="0"/>
              <a:t>)</a:t>
            </a:r>
            <a:endParaRPr lang="en-US" altLang="zh-CN" sz="2000" b="1" dirty="0"/>
          </a:p>
          <a:p>
            <a:r>
              <a:rPr lang="en-US" altLang="zh-CN" sz="2000" b="1" dirty="0" smtClean="0"/>
              <a:t>Thus     x</a:t>
            </a:r>
            <a:r>
              <a:rPr lang="en-US" altLang="zh-CN" sz="2000" b="1" baseline="-25000" dirty="0" smtClean="0"/>
              <a:t>1</a:t>
            </a:r>
            <a:r>
              <a:rPr lang="en-US" altLang="zh-CN" sz="2000" b="1" dirty="0" smtClean="0"/>
              <a:t>=x</a:t>
            </a:r>
            <a:r>
              <a:rPr lang="en-US" altLang="zh-CN" sz="2000" b="1" baseline="-25000" dirty="0" smtClean="0"/>
              <a:t>0</a:t>
            </a:r>
            <a:r>
              <a:rPr lang="en-US" altLang="zh-CN" sz="2000" b="1" dirty="0" smtClean="0"/>
              <a:t>-htanθcosψ</a:t>
            </a:r>
          </a:p>
          <a:p>
            <a:r>
              <a:rPr lang="en-US" altLang="zh-CN" sz="2000" b="1" dirty="0" smtClean="0"/>
              <a:t>	y</a:t>
            </a:r>
            <a:r>
              <a:rPr lang="en-US" altLang="zh-CN" sz="2000" b="1" baseline="-25000" dirty="0" smtClean="0"/>
              <a:t>1</a:t>
            </a:r>
            <a:r>
              <a:rPr lang="en-US" altLang="zh-CN" sz="2000" b="1" dirty="0" smtClean="0"/>
              <a:t>=y</a:t>
            </a:r>
            <a:r>
              <a:rPr lang="en-US" altLang="zh-CN" sz="2000" b="1" baseline="-25000" dirty="0" smtClean="0"/>
              <a:t>0</a:t>
            </a:r>
            <a:r>
              <a:rPr lang="en-US" altLang="zh-CN" sz="2000" b="1" dirty="0" smtClean="0"/>
              <a:t>-htanθsinψ</a:t>
            </a:r>
          </a:p>
        </p:txBody>
      </p:sp>
      <p:sp>
        <p:nvSpPr>
          <p:cNvPr id="40" name="文本框 39"/>
          <p:cNvSpPr txBox="1"/>
          <p:nvPr/>
        </p:nvSpPr>
        <p:spPr>
          <a:xfrm>
            <a:off x="936763" y="2772097"/>
            <a:ext cx="4666422" cy="1015663"/>
          </a:xfrm>
          <a:prstGeom prst="rect">
            <a:avLst/>
          </a:prstGeom>
          <a:noFill/>
        </p:spPr>
        <p:txBody>
          <a:bodyPr wrap="square" rtlCol="0">
            <a:spAutoFit/>
          </a:bodyPr>
          <a:lstStyle/>
          <a:p>
            <a:r>
              <a:rPr lang="en-US" altLang="zh-CN" sz="2000" b="1" dirty="0"/>
              <a:t>η(</a:t>
            </a:r>
            <a:r>
              <a:rPr lang="en-US" altLang="zh-CN" sz="2000" b="1" dirty="0" err="1"/>
              <a:t>θ,ψ</a:t>
            </a:r>
            <a:r>
              <a:rPr lang="en-US" altLang="zh-CN" sz="2000" b="1" dirty="0"/>
              <a:t>)</a:t>
            </a:r>
            <a:r>
              <a:rPr lang="en-US" altLang="zh-CN" sz="2000" b="1" dirty="0" smtClean="0"/>
              <a:t>=(a-</a:t>
            </a:r>
            <a:r>
              <a:rPr lang="en-US" altLang="zh-CN" sz="2000" b="1" dirty="0" err="1" smtClean="0"/>
              <a:t>htanθcosψ</a:t>
            </a:r>
            <a:r>
              <a:rPr lang="en-US" altLang="zh-CN" sz="2000" b="1" dirty="0" smtClean="0"/>
              <a:t>)(b-</a:t>
            </a:r>
            <a:r>
              <a:rPr lang="en-US" altLang="zh-CN" sz="2000" b="1" dirty="0" err="1" smtClean="0"/>
              <a:t>htanθcosψ</a:t>
            </a:r>
            <a:r>
              <a:rPr lang="en-US" altLang="zh-CN" sz="2000" b="1" dirty="0" smtClean="0"/>
              <a:t>)</a:t>
            </a:r>
            <a:endParaRPr lang="en-US" altLang="zh-CN" sz="2000" b="1" dirty="0"/>
          </a:p>
          <a:p>
            <a:r>
              <a:rPr lang="en-US" altLang="zh-CN" sz="2000" b="1" dirty="0" err="1" smtClean="0"/>
              <a:t>dΩ</a:t>
            </a:r>
            <a:r>
              <a:rPr lang="en-US" altLang="zh-CN" sz="2000" b="1" dirty="0" smtClean="0"/>
              <a:t>=</a:t>
            </a:r>
            <a:r>
              <a:rPr lang="en-US" altLang="zh-CN" sz="2000" b="1" dirty="0" err="1" smtClean="0"/>
              <a:t>sinθdθdψ</a:t>
            </a:r>
            <a:r>
              <a:rPr lang="en-US" altLang="zh-CN" sz="2000" b="1" dirty="0"/>
              <a:t> </a:t>
            </a:r>
            <a:r>
              <a:rPr lang="en-US" altLang="zh-CN" sz="2000" b="1" dirty="0" smtClean="0"/>
              <a:t>     F(θ)=Fcos</a:t>
            </a:r>
            <a:r>
              <a:rPr lang="en-US" altLang="zh-CN" sz="2000" b="1" baseline="30000" dirty="0" smtClean="0"/>
              <a:t>2</a:t>
            </a:r>
            <a:r>
              <a:rPr lang="en-US" altLang="zh-CN" sz="2000" b="1" dirty="0" smtClean="0"/>
              <a:t>θ</a:t>
            </a:r>
            <a:endParaRPr lang="en-US" altLang="zh-CN" sz="2000" b="1" dirty="0"/>
          </a:p>
          <a:p>
            <a:r>
              <a:rPr lang="en-US" altLang="zh-CN" sz="2000" b="1" dirty="0" smtClean="0"/>
              <a:t>Rate=</a:t>
            </a:r>
            <a:r>
              <a:rPr lang="zh-CN" altLang="en-US" sz="2000" b="1" dirty="0" smtClean="0"/>
              <a:t>∫</a:t>
            </a:r>
            <a:r>
              <a:rPr lang="en-US" altLang="zh-CN" sz="2000" b="1" dirty="0"/>
              <a:t>F(θ)×η(</a:t>
            </a:r>
            <a:r>
              <a:rPr lang="en-US" altLang="zh-CN" sz="2000" b="1" dirty="0" err="1"/>
              <a:t>θ,ψ</a:t>
            </a:r>
            <a:r>
              <a:rPr lang="en-US" altLang="zh-CN" sz="2000" b="1" dirty="0"/>
              <a:t>)×</a:t>
            </a:r>
            <a:r>
              <a:rPr lang="en-US" altLang="zh-CN" sz="2000" b="1" dirty="0" err="1" smtClean="0"/>
              <a:t>SdΩ</a:t>
            </a:r>
            <a:endParaRPr lang="zh-CN" altLang="en-US" sz="2000" b="1" dirty="0"/>
          </a:p>
        </p:txBody>
      </p:sp>
      <p:sp>
        <p:nvSpPr>
          <p:cNvPr id="41" name="文本框 40"/>
          <p:cNvSpPr txBox="1"/>
          <p:nvPr/>
        </p:nvSpPr>
        <p:spPr>
          <a:xfrm>
            <a:off x="945791" y="3995459"/>
            <a:ext cx="5680268" cy="2554545"/>
          </a:xfrm>
          <a:prstGeom prst="rect">
            <a:avLst/>
          </a:prstGeom>
          <a:noFill/>
        </p:spPr>
        <p:txBody>
          <a:bodyPr wrap="square" rtlCol="0">
            <a:spAutoFit/>
          </a:bodyPr>
          <a:lstStyle/>
          <a:p>
            <a:r>
              <a:rPr lang="en-US" altLang="zh-CN" sz="2000" b="1" dirty="0" smtClean="0"/>
              <a:t>Method 2</a:t>
            </a:r>
            <a:r>
              <a:rPr lang="zh-CN" altLang="en-US" sz="2000" b="1" dirty="0" smtClean="0"/>
              <a:t>：</a:t>
            </a:r>
            <a:endParaRPr lang="en-US" altLang="zh-CN" sz="2000" b="1" dirty="0" smtClean="0"/>
          </a:p>
          <a:p>
            <a:r>
              <a:rPr lang="en-US" altLang="zh-CN" sz="2000" b="1" dirty="0" smtClean="0"/>
              <a:t>By code</a:t>
            </a:r>
            <a:r>
              <a:rPr lang="zh-CN" altLang="en-US" sz="2000" b="1" dirty="0" smtClean="0"/>
              <a:t>：</a:t>
            </a:r>
            <a:endParaRPr lang="en-US" altLang="zh-CN" sz="2000" b="1" dirty="0" smtClean="0"/>
          </a:p>
          <a:p>
            <a:r>
              <a:rPr lang="en-US" altLang="zh-CN" sz="2000" b="1" dirty="0" smtClean="0"/>
              <a:t>n=0</a:t>
            </a:r>
            <a:r>
              <a:rPr lang="zh-CN" altLang="en-US" sz="2000" b="1" dirty="0" smtClean="0"/>
              <a:t>，</a:t>
            </a:r>
            <a:r>
              <a:rPr lang="en-US" altLang="zh-CN" sz="2000" b="1" dirty="0" smtClean="0"/>
              <a:t>count=0</a:t>
            </a:r>
          </a:p>
          <a:p>
            <a:r>
              <a:rPr lang="zh-CN" altLang="en-US" sz="2000" b="1" dirty="0" smtClean="0"/>
              <a:t>①</a:t>
            </a:r>
            <a:r>
              <a:rPr lang="en-US" altLang="zh-CN" sz="2000" b="1" dirty="0" smtClean="0"/>
              <a:t>Generate lots of random numbers</a:t>
            </a:r>
          </a:p>
          <a:p>
            <a:r>
              <a:rPr lang="en-US" altLang="zh-CN" sz="2000" b="1" dirty="0" smtClean="0"/>
              <a:t>    rand(x</a:t>
            </a:r>
            <a:r>
              <a:rPr lang="en-US" altLang="zh-CN" sz="2000" b="1" baseline="-25000" dirty="0" smtClean="0"/>
              <a:t>0</a:t>
            </a:r>
            <a:r>
              <a:rPr lang="en-US" altLang="zh-CN" sz="2000" b="1" dirty="0" smtClean="0"/>
              <a:t>,y</a:t>
            </a:r>
            <a:r>
              <a:rPr lang="en-US" altLang="zh-CN" sz="2000" b="1" baseline="-25000" dirty="0" smtClean="0"/>
              <a:t>0</a:t>
            </a:r>
            <a:r>
              <a:rPr lang="en-US" altLang="zh-CN" sz="2000" b="1" dirty="0" smtClean="0"/>
              <a:t>,0</a:t>
            </a:r>
            <a:r>
              <a:rPr lang="en-US" altLang="zh-CN" sz="2000" b="1" dirty="0"/>
              <a:t>)    (</a:t>
            </a:r>
            <a:r>
              <a:rPr lang="en-US" altLang="zh-CN" sz="2000" b="1" dirty="0" err="1"/>
              <a:t>θ,ψ</a:t>
            </a:r>
            <a:r>
              <a:rPr lang="en-US" altLang="zh-CN" sz="2000" b="1" dirty="0" smtClean="0"/>
              <a:t>) and calculate x</a:t>
            </a:r>
            <a:r>
              <a:rPr lang="en-US" altLang="zh-CN" sz="2000" b="1" baseline="-25000" dirty="0" smtClean="0"/>
              <a:t>1</a:t>
            </a:r>
            <a:r>
              <a:rPr lang="zh-CN" altLang="en-US" sz="2000" b="1" baseline="-25000" dirty="0" smtClean="0"/>
              <a:t>，</a:t>
            </a:r>
            <a:r>
              <a:rPr lang="en-US" altLang="zh-CN" sz="2000" b="1" dirty="0" smtClean="0"/>
              <a:t> y</a:t>
            </a:r>
            <a:r>
              <a:rPr lang="en-US" altLang="zh-CN" sz="2000" b="1" baseline="-25000" dirty="0" smtClean="0"/>
              <a:t>1</a:t>
            </a:r>
          </a:p>
          <a:p>
            <a:r>
              <a:rPr lang="zh-CN" altLang="en-US" sz="2000" b="1" dirty="0" smtClean="0"/>
              <a:t>②</a:t>
            </a:r>
            <a:r>
              <a:rPr lang="en-US" altLang="zh-CN" sz="2000" b="1" dirty="0" smtClean="0"/>
              <a:t>Judge if –a/2&lt;x</a:t>
            </a:r>
            <a:r>
              <a:rPr lang="en-US" altLang="zh-CN" sz="2000" b="1" baseline="-25000" dirty="0" smtClean="0"/>
              <a:t>1</a:t>
            </a:r>
            <a:r>
              <a:rPr lang="en-US" altLang="zh-CN" sz="2000" b="1" dirty="0" smtClean="0"/>
              <a:t>&lt;a/2,-b/2&lt; y</a:t>
            </a:r>
            <a:r>
              <a:rPr lang="en-US" altLang="zh-CN" sz="2000" b="1" baseline="-25000" dirty="0" smtClean="0"/>
              <a:t>1</a:t>
            </a:r>
            <a:r>
              <a:rPr lang="en-US" altLang="zh-CN" sz="2000" b="1" dirty="0" smtClean="0"/>
              <a:t>&lt;b/2</a:t>
            </a:r>
          </a:p>
          <a:p>
            <a:r>
              <a:rPr lang="en-US" altLang="zh-CN" sz="2000" b="1" dirty="0"/>
              <a:t> </a:t>
            </a:r>
            <a:r>
              <a:rPr lang="en-US" altLang="zh-CN" sz="2000" b="1" dirty="0" smtClean="0"/>
              <a:t>   Yes</a:t>
            </a:r>
            <a:r>
              <a:rPr lang="zh-CN" altLang="en-US" sz="2000" b="1" dirty="0" smtClean="0"/>
              <a:t>，</a:t>
            </a:r>
            <a:r>
              <a:rPr lang="en-US" altLang="zh-CN" sz="2000" b="1" dirty="0" smtClean="0"/>
              <a:t>count=+1</a:t>
            </a:r>
            <a:r>
              <a:rPr lang="zh-CN" altLang="en-US" sz="2000" b="1" dirty="0" smtClean="0"/>
              <a:t>，</a:t>
            </a:r>
            <a:r>
              <a:rPr lang="en-US" altLang="zh-CN" sz="2000" b="1" dirty="0" smtClean="0"/>
              <a:t>n=+1</a:t>
            </a:r>
            <a:r>
              <a:rPr lang="zh-CN" altLang="en-US" sz="2000" b="1" dirty="0" smtClean="0"/>
              <a:t>；</a:t>
            </a:r>
            <a:r>
              <a:rPr lang="en-US" altLang="zh-CN" sz="2000" b="1" dirty="0" smtClean="0"/>
              <a:t>No</a:t>
            </a:r>
            <a:r>
              <a:rPr lang="zh-CN" altLang="en-US" sz="2000" b="1" dirty="0" smtClean="0"/>
              <a:t>，</a:t>
            </a:r>
            <a:r>
              <a:rPr lang="en-US" altLang="zh-CN" sz="2000" b="1" dirty="0" smtClean="0"/>
              <a:t>n=+1</a:t>
            </a:r>
            <a:r>
              <a:rPr lang="zh-CN" altLang="en-US" sz="2000" b="1" dirty="0" smtClean="0"/>
              <a:t>；</a:t>
            </a:r>
            <a:endParaRPr lang="en-US" altLang="zh-CN" sz="2000" b="1" dirty="0"/>
          </a:p>
          <a:p>
            <a:r>
              <a:rPr lang="zh-CN" altLang="en-US" sz="2000" b="1" dirty="0" smtClean="0"/>
              <a:t>③</a:t>
            </a:r>
            <a:r>
              <a:rPr lang="en-US" altLang="zh-CN" sz="2000" b="1" dirty="0" smtClean="0"/>
              <a:t>Approximate the η value</a:t>
            </a:r>
            <a:r>
              <a:rPr lang="zh-CN" altLang="en-US" sz="2000" b="1" dirty="0" smtClean="0"/>
              <a:t>，</a:t>
            </a:r>
            <a:r>
              <a:rPr lang="en-US" altLang="zh-CN" sz="2000" b="1" dirty="0" smtClean="0"/>
              <a:t>η=count/n</a:t>
            </a:r>
          </a:p>
        </p:txBody>
      </p:sp>
      <p:grpSp>
        <p:nvGrpSpPr>
          <p:cNvPr id="4" name="组合 3"/>
          <p:cNvGrpSpPr/>
          <p:nvPr/>
        </p:nvGrpSpPr>
        <p:grpSpPr>
          <a:xfrm>
            <a:off x="7245681" y="2255671"/>
            <a:ext cx="4946319" cy="4565628"/>
            <a:chOff x="7448605" y="815009"/>
            <a:chExt cx="4946319" cy="4565628"/>
          </a:xfrm>
        </p:grpSpPr>
        <p:sp>
          <p:nvSpPr>
            <p:cNvPr id="13" name="平行四边形 12"/>
            <p:cNvSpPr/>
            <p:nvPr/>
          </p:nvSpPr>
          <p:spPr>
            <a:xfrm>
              <a:off x="7822096" y="2533967"/>
              <a:ext cx="3021495" cy="815519"/>
            </a:xfrm>
            <a:prstGeom prst="parallelogram">
              <a:avLst>
                <a:gd name="adj" fmla="val 566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平行四边形 13"/>
            <p:cNvSpPr/>
            <p:nvPr/>
          </p:nvSpPr>
          <p:spPr>
            <a:xfrm>
              <a:off x="7742583" y="3757247"/>
              <a:ext cx="3021495" cy="815519"/>
            </a:xfrm>
            <a:prstGeom prst="parallelogram">
              <a:avLst>
                <a:gd name="adj" fmla="val 566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flipV="1">
              <a:off x="9253330" y="1182757"/>
              <a:ext cx="0" cy="1649641"/>
            </a:xfrm>
            <a:prstGeom prst="straightConnector1">
              <a:avLst/>
            </a:prstGeom>
            <a:ln w="38100">
              <a:solidFill>
                <a:schemeClr val="accent6"/>
              </a:solidFill>
              <a:tailEnd type="triangle"/>
            </a:ln>
          </p:spPr>
          <p:style>
            <a:lnRef idx="1">
              <a:schemeClr val="accent4"/>
            </a:lnRef>
            <a:fillRef idx="0">
              <a:schemeClr val="accent4"/>
            </a:fillRef>
            <a:effectRef idx="0">
              <a:schemeClr val="accent4"/>
            </a:effectRef>
            <a:fontRef idx="minor">
              <a:schemeClr val="tx1"/>
            </a:fontRef>
          </p:style>
        </p:cxnSp>
        <p:cxnSp>
          <p:nvCxnSpPr>
            <p:cNvPr id="26" name="直接连接符 25"/>
            <p:cNvCxnSpPr/>
            <p:nvPr/>
          </p:nvCxnSpPr>
          <p:spPr>
            <a:xfrm>
              <a:off x="9253330" y="2941727"/>
              <a:ext cx="2703444" cy="0"/>
            </a:xfrm>
            <a:prstGeom prst="line">
              <a:avLst/>
            </a:prstGeom>
            <a:ln w="38100">
              <a:solidFill>
                <a:schemeClr val="accent6"/>
              </a:solidFill>
              <a:tailEnd type="triangle"/>
            </a:ln>
          </p:spPr>
          <p:style>
            <a:lnRef idx="1">
              <a:schemeClr val="accent4"/>
            </a:lnRef>
            <a:fillRef idx="0">
              <a:schemeClr val="accent4"/>
            </a:fillRef>
            <a:effectRef idx="0">
              <a:schemeClr val="accent4"/>
            </a:effectRef>
            <a:fontRef idx="minor">
              <a:schemeClr val="tx1"/>
            </a:fontRef>
          </p:style>
        </p:cxnSp>
        <p:cxnSp>
          <p:nvCxnSpPr>
            <p:cNvPr id="28" name="直接箭头连接符 27"/>
            <p:cNvCxnSpPr/>
            <p:nvPr/>
          </p:nvCxnSpPr>
          <p:spPr>
            <a:xfrm flipH="1">
              <a:off x="8130209" y="2941727"/>
              <a:ext cx="1123121" cy="2256182"/>
            </a:xfrm>
            <a:prstGeom prst="straightConnector1">
              <a:avLst/>
            </a:prstGeom>
            <a:ln w="38100">
              <a:solidFill>
                <a:schemeClr val="accent6"/>
              </a:solidFill>
              <a:tailEnd type="triangle"/>
            </a:ln>
          </p:spPr>
          <p:style>
            <a:lnRef idx="1">
              <a:schemeClr val="accent4"/>
            </a:lnRef>
            <a:fillRef idx="0">
              <a:schemeClr val="accent4"/>
            </a:fillRef>
            <a:effectRef idx="0">
              <a:schemeClr val="accent4"/>
            </a:effectRef>
            <a:fontRef idx="minor">
              <a:schemeClr val="tx1"/>
            </a:fontRef>
          </p:style>
        </p:cxnSp>
        <p:sp>
          <p:nvSpPr>
            <p:cNvPr id="31" name="文本框 30"/>
            <p:cNvSpPr txBox="1"/>
            <p:nvPr/>
          </p:nvSpPr>
          <p:spPr>
            <a:xfrm>
              <a:off x="9134061" y="815009"/>
              <a:ext cx="556591" cy="400110"/>
            </a:xfrm>
            <a:prstGeom prst="rect">
              <a:avLst/>
            </a:prstGeom>
            <a:noFill/>
          </p:spPr>
          <p:txBody>
            <a:bodyPr wrap="square" rtlCol="0">
              <a:spAutoFit/>
            </a:bodyPr>
            <a:lstStyle/>
            <a:p>
              <a:r>
                <a:rPr lang="en-US" altLang="zh-CN" sz="2000" b="1" dirty="0" smtClean="0"/>
                <a:t>z</a:t>
              </a:r>
              <a:endParaRPr lang="zh-CN" altLang="en-US" sz="2000" b="1" dirty="0" smtClean="0"/>
            </a:p>
          </p:txBody>
        </p:sp>
        <p:sp>
          <p:nvSpPr>
            <p:cNvPr id="32" name="文本框 31"/>
            <p:cNvSpPr txBox="1"/>
            <p:nvPr/>
          </p:nvSpPr>
          <p:spPr>
            <a:xfrm>
              <a:off x="7861853" y="4980527"/>
              <a:ext cx="268356" cy="400110"/>
            </a:xfrm>
            <a:prstGeom prst="rect">
              <a:avLst/>
            </a:prstGeom>
            <a:noFill/>
          </p:spPr>
          <p:txBody>
            <a:bodyPr wrap="square" rtlCol="0">
              <a:spAutoFit/>
            </a:bodyPr>
            <a:lstStyle/>
            <a:p>
              <a:r>
                <a:rPr lang="en-US" altLang="zh-CN" sz="2000" b="1" dirty="0" smtClean="0"/>
                <a:t>x</a:t>
              </a:r>
              <a:endParaRPr lang="zh-CN" altLang="en-US" sz="2000" b="1" dirty="0" smtClean="0"/>
            </a:p>
          </p:txBody>
        </p:sp>
        <p:sp>
          <p:nvSpPr>
            <p:cNvPr id="33" name="文本框 32"/>
            <p:cNvSpPr txBox="1"/>
            <p:nvPr/>
          </p:nvSpPr>
          <p:spPr>
            <a:xfrm>
              <a:off x="11937724" y="2741671"/>
              <a:ext cx="457200" cy="400110"/>
            </a:xfrm>
            <a:prstGeom prst="rect">
              <a:avLst/>
            </a:prstGeom>
            <a:noFill/>
          </p:spPr>
          <p:txBody>
            <a:bodyPr wrap="square" rtlCol="0">
              <a:spAutoFit/>
            </a:bodyPr>
            <a:lstStyle/>
            <a:p>
              <a:r>
                <a:rPr lang="en-US" altLang="zh-CN" sz="2000" b="1" dirty="0" smtClean="0"/>
                <a:t>y</a:t>
              </a:r>
              <a:endParaRPr lang="zh-CN" altLang="en-US" sz="2000" b="1" dirty="0" smtClean="0"/>
            </a:p>
          </p:txBody>
        </p:sp>
        <p:sp>
          <p:nvSpPr>
            <p:cNvPr id="34" name="文本框 33"/>
            <p:cNvSpPr txBox="1"/>
            <p:nvPr/>
          </p:nvSpPr>
          <p:spPr>
            <a:xfrm>
              <a:off x="10046804" y="3145734"/>
              <a:ext cx="1434548" cy="407504"/>
            </a:xfrm>
            <a:prstGeom prst="rect">
              <a:avLst/>
            </a:prstGeom>
            <a:noFill/>
          </p:spPr>
          <p:txBody>
            <a:bodyPr wrap="square" rtlCol="0">
              <a:spAutoFit/>
            </a:bodyPr>
            <a:lstStyle/>
            <a:p>
              <a:r>
                <a:rPr lang="en-US" altLang="zh-CN" sz="2000" b="1" dirty="0" smtClean="0"/>
                <a:t>(a/2,b/2,0)</a:t>
              </a:r>
              <a:endParaRPr lang="zh-CN" altLang="en-US" sz="2000" b="1" dirty="0" smtClean="0"/>
            </a:p>
          </p:txBody>
        </p:sp>
        <p:sp>
          <p:nvSpPr>
            <p:cNvPr id="35" name="文本框 34"/>
            <p:cNvSpPr txBox="1"/>
            <p:nvPr/>
          </p:nvSpPr>
          <p:spPr>
            <a:xfrm>
              <a:off x="10084904" y="4402525"/>
              <a:ext cx="1643270" cy="400110"/>
            </a:xfrm>
            <a:prstGeom prst="rect">
              <a:avLst/>
            </a:prstGeom>
            <a:noFill/>
          </p:spPr>
          <p:txBody>
            <a:bodyPr wrap="square" rtlCol="0">
              <a:spAutoFit/>
            </a:bodyPr>
            <a:lstStyle/>
            <a:p>
              <a:r>
                <a:rPr lang="en-US" altLang="zh-CN" sz="2000" b="1" dirty="0" smtClean="0"/>
                <a:t>(a/2,b/2,-h)</a:t>
              </a:r>
              <a:endParaRPr lang="zh-CN" altLang="en-US" sz="2000" b="1" dirty="0" smtClean="0"/>
            </a:p>
          </p:txBody>
        </p:sp>
        <p:cxnSp>
          <p:nvCxnSpPr>
            <p:cNvPr id="37" name="直接箭头连接符 36"/>
            <p:cNvCxnSpPr/>
            <p:nvPr/>
          </p:nvCxnSpPr>
          <p:spPr>
            <a:xfrm>
              <a:off x="7742583" y="3349486"/>
              <a:ext cx="0" cy="1223280"/>
            </a:xfrm>
            <a:prstGeom prst="straightConnector1">
              <a:avLst/>
            </a:prstGeom>
            <a:ln w="38100">
              <a:solidFill>
                <a:schemeClr val="accent6"/>
              </a:solidFill>
              <a:headEnd type="triangle"/>
              <a:tailEnd type="triangle"/>
            </a:ln>
          </p:spPr>
          <p:style>
            <a:lnRef idx="1">
              <a:schemeClr val="accent4"/>
            </a:lnRef>
            <a:fillRef idx="0">
              <a:schemeClr val="accent4"/>
            </a:fillRef>
            <a:effectRef idx="0">
              <a:schemeClr val="accent4"/>
            </a:effectRef>
            <a:fontRef idx="minor">
              <a:schemeClr val="tx1"/>
            </a:fontRef>
          </p:style>
        </p:cxnSp>
        <p:sp>
          <p:nvSpPr>
            <p:cNvPr id="38" name="文本框 37"/>
            <p:cNvSpPr txBox="1"/>
            <p:nvPr/>
          </p:nvSpPr>
          <p:spPr>
            <a:xfrm>
              <a:off x="7448605" y="3757247"/>
              <a:ext cx="393369" cy="400110"/>
            </a:xfrm>
            <a:prstGeom prst="rect">
              <a:avLst/>
            </a:prstGeom>
            <a:noFill/>
          </p:spPr>
          <p:txBody>
            <a:bodyPr wrap="square" rtlCol="0">
              <a:spAutoFit/>
            </a:bodyPr>
            <a:lstStyle/>
            <a:p>
              <a:r>
                <a:rPr lang="en-US" altLang="zh-CN" sz="2000" b="1" dirty="0"/>
                <a:t>h</a:t>
              </a:r>
              <a:endParaRPr lang="en-US" altLang="zh-CN" sz="2000" b="1" dirty="0" smtClean="0"/>
            </a:p>
          </p:txBody>
        </p:sp>
        <p:cxnSp>
          <p:nvCxnSpPr>
            <p:cNvPr id="43" name="直接箭头连接符 42"/>
            <p:cNvCxnSpPr/>
            <p:nvPr/>
          </p:nvCxnSpPr>
          <p:spPr>
            <a:xfrm flipH="1">
              <a:off x="9412356" y="1540565"/>
              <a:ext cx="1192696" cy="2682643"/>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sp>
        <p:nvSpPr>
          <p:cNvPr id="2" name="文本框 1"/>
          <p:cNvSpPr txBox="1"/>
          <p:nvPr/>
        </p:nvSpPr>
        <p:spPr>
          <a:xfrm>
            <a:off x="7130553" y="792188"/>
            <a:ext cx="5188226" cy="1631216"/>
          </a:xfrm>
          <a:prstGeom prst="rect">
            <a:avLst/>
          </a:prstGeom>
          <a:noFill/>
        </p:spPr>
        <p:txBody>
          <a:bodyPr wrap="square" rtlCol="0">
            <a:spAutoFit/>
          </a:bodyPr>
          <a:lstStyle/>
          <a:p>
            <a:r>
              <a:rPr lang="en-US" altLang="zh-CN" sz="2000" b="1" dirty="0" smtClean="0"/>
              <a:t>The muon passing through the first detector  won’t always pass through the</a:t>
            </a:r>
          </a:p>
          <a:p>
            <a:r>
              <a:rPr lang="en-US" altLang="zh-CN" sz="2000" b="1" dirty="0" smtClean="0"/>
              <a:t>second for it comes </a:t>
            </a:r>
            <a:r>
              <a:rPr lang="en-US" altLang="zh-CN" sz="2000" b="1" smtClean="0"/>
              <a:t>from </a:t>
            </a:r>
            <a:r>
              <a:rPr lang="en-US" altLang="zh-CN" sz="2000" b="1" smtClean="0"/>
              <a:t>all </a:t>
            </a:r>
            <a:r>
              <a:rPr lang="en-US" altLang="zh-CN" sz="2000" b="1" dirty="0" smtClean="0"/>
              <a:t>direction, so there is an efficiency less than</a:t>
            </a:r>
          </a:p>
          <a:p>
            <a:r>
              <a:rPr lang="en-US" altLang="zh-CN" sz="2000" b="1" dirty="0" smtClean="0"/>
              <a:t>100%.</a:t>
            </a:r>
            <a:endParaRPr lang="zh-CN" altLang="en-US" sz="2000" b="1" dirty="0" smtClean="0"/>
          </a:p>
        </p:txBody>
      </p:sp>
      <p:cxnSp>
        <p:nvCxnSpPr>
          <p:cNvPr id="8" name="直接箭头连接符 7"/>
          <p:cNvCxnSpPr/>
          <p:nvPr/>
        </p:nvCxnSpPr>
        <p:spPr>
          <a:xfrm>
            <a:off x="9631017" y="3110948"/>
            <a:ext cx="1441174" cy="2732239"/>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583608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文本框 5"/>
          <p:cNvSpPr txBox="1"/>
          <p:nvPr/>
        </p:nvSpPr>
        <p:spPr>
          <a:xfrm>
            <a:off x="1222513" y="536492"/>
            <a:ext cx="5750560" cy="1077218"/>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0" u="none" strike="noStrike" kern="1200" cap="none" spc="0" normalizeH="0" baseline="0" noProof="0" dirty="0" smtClean="0">
                <a:ln w="6600">
                  <a:solidFill>
                    <a:srgbClr val="ED7D31"/>
                  </a:solidFill>
                  <a:prstDash val="solid"/>
                </a:ln>
                <a:solidFill>
                  <a:srgbClr val="FFFFFF"/>
                </a:solidFill>
                <a:effectLst>
                  <a:outerShdw dist="38100" dir="2700000" algn="tl" rotWithShape="0">
                    <a:srgbClr val="ED7D31"/>
                  </a:outerShdw>
                </a:effectLst>
                <a:uLnTx/>
                <a:uFillTx/>
                <a:latin typeface="等线" panose="020F0502020204030204"/>
                <a:ea typeface="等线" panose="02010600030101010101" pitchFamily="2" charset="-122"/>
                <a:cs typeface="+mn-cs"/>
              </a:rPr>
              <a:t>Muon Live</a:t>
            </a:r>
            <a:r>
              <a:rPr kumimoji="0" lang="en-US" altLang="zh-CN" sz="2800" b="1" i="0" u="none" strike="noStrike" kern="1200" cap="none" spc="0" normalizeH="0" noProof="0" dirty="0" smtClean="0">
                <a:ln w="6600">
                  <a:solidFill>
                    <a:srgbClr val="ED7D31"/>
                  </a:solidFill>
                  <a:prstDash val="solid"/>
                </a:ln>
                <a:solidFill>
                  <a:srgbClr val="FFFFFF"/>
                </a:solidFill>
                <a:effectLst>
                  <a:outerShdw dist="38100" dir="2700000" algn="tl" rotWithShape="0">
                    <a:srgbClr val="ED7D31"/>
                  </a:outerShdw>
                </a:effectLst>
                <a:uLnTx/>
                <a:uFillTx/>
                <a:latin typeface="等线" panose="020F0502020204030204"/>
                <a:ea typeface="等线" panose="02010600030101010101" pitchFamily="2" charset="-122"/>
                <a:cs typeface="+mn-cs"/>
              </a:rPr>
              <a:t> Time Experiment</a:t>
            </a:r>
            <a:endParaRPr kumimoji="0" lang="en-US" altLang="zh-CN" sz="2800" b="1" i="0" u="none" strike="noStrike" kern="1200" cap="none" spc="0" normalizeH="0" baseline="0" noProof="0" dirty="0" smtClean="0">
              <a:ln w="6600">
                <a:solidFill>
                  <a:srgbClr val="ED7D31"/>
                </a:solidFill>
                <a:prstDash val="solid"/>
              </a:ln>
              <a:solidFill>
                <a:srgbClr val="FFFFFF"/>
              </a:solidFill>
              <a:effectLst>
                <a:outerShdw dist="38100" dir="2700000" algn="tl" rotWithShape="0">
                  <a:srgbClr val="ED7D31"/>
                </a:outerShdw>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p:txBody>
      </p:sp>
      <p:cxnSp>
        <p:nvCxnSpPr>
          <p:cNvPr id="3" name="直接连接符 2"/>
          <p:cNvCxnSpPr/>
          <p:nvPr/>
        </p:nvCxnSpPr>
        <p:spPr>
          <a:xfrm flipV="1">
            <a:off x="655983" y="1056640"/>
            <a:ext cx="10926417" cy="36664"/>
          </a:xfrm>
          <a:prstGeom prst="line">
            <a:avLst/>
          </a:prstGeom>
          <a:ln w="44450"/>
        </p:spPr>
        <p:style>
          <a:lnRef idx="1">
            <a:schemeClr val="accent4"/>
          </a:lnRef>
          <a:fillRef idx="0">
            <a:schemeClr val="accent4"/>
          </a:fillRef>
          <a:effectRef idx="0">
            <a:schemeClr val="accent4"/>
          </a:effectRef>
          <a:fontRef idx="minor">
            <a:schemeClr val="tx1"/>
          </a:fontRef>
        </p:style>
      </p:cxnSp>
      <p:sp>
        <p:nvSpPr>
          <p:cNvPr id="10" name="矩形 9"/>
          <p:cNvSpPr/>
          <p:nvPr/>
        </p:nvSpPr>
        <p:spPr>
          <a:xfrm>
            <a:off x="655983" y="536492"/>
            <a:ext cx="566530" cy="538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2" name="文本框 1"/>
          <p:cNvSpPr txBox="1"/>
          <p:nvPr/>
        </p:nvSpPr>
        <p:spPr>
          <a:xfrm>
            <a:off x="1919908" y="2246243"/>
            <a:ext cx="8398566" cy="2862322"/>
          </a:xfrm>
          <a:prstGeom prst="rect">
            <a:avLst/>
          </a:prstGeom>
          <a:noFill/>
        </p:spPr>
        <p:txBody>
          <a:bodyPr wrap="square" rtlCol="0">
            <a:spAutoFit/>
          </a:bodyPr>
          <a:lstStyle/>
          <a:p>
            <a:r>
              <a:rPr lang="en-US" altLang="zh-CN" sz="2000" b="1" dirty="0" smtClean="0"/>
              <a:t>Muon Property:    Mass: 105.66MeV              Mean lifetime: 2.2</a:t>
            </a:r>
            <a:r>
              <a:rPr lang="el-GR" altLang="zh-CN" sz="2000" b="1" dirty="0" smtClean="0"/>
              <a:t>μ</a:t>
            </a:r>
            <a:r>
              <a:rPr lang="en-US" altLang="zh-CN" sz="2000" b="1" dirty="0" smtClean="0"/>
              <a:t>s</a:t>
            </a:r>
          </a:p>
          <a:p>
            <a:r>
              <a:rPr lang="en-US" altLang="zh-CN" sz="2000" b="1" dirty="0" smtClean="0"/>
              <a:t>                              </a:t>
            </a:r>
          </a:p>
          <a:p>
            <a:r>
              <a:rPr lang="en-US" altLang="zh-CN" sz="2000" b="1" dirty="0"/>
              <a:t> </a:t>
            </a:r>
            <a:r>
              <a:rPr lang="en-US" altLang="zh-CN" sz="2000" b="1" dirty="0" smtClean="0"/>
              <a:t>                             Decay mode:</a:t>
            </a:r>
          </a:p>
          <a:p>
            <a:endParaRPr lang="en-US" altLang="zh-CN" sz="2000" b="1" dirty="0"/>
          </a:p>
          <a:p>
            <a:r>
              <a:rPr lang="en-US" altLang="zh-CN" sz="2000" b="1" dirty="0" smtClean="0"/>
              <a:t>The objective of the experiment is to measure the mean lifetime of the muon by ourselves.</a:t>
            </a:r>
          </a:p>
          <a:p>
            <a:endParaRPr lang="en-US" altLang="zh-CN" sz="2000" b="1" dirty="0"/>
          </a:p>
          <a:p>
            <a:r>
              <a:rPr lang="en-US" altLang="zh-CN" sz="2000" b="1" dirty="0" smtClean="0"/>
              <a:t>When particles decay, the number of the particles follows </a:t>
            </a:r>
            <a:r>
              <a:rPr lang="en-US" altLang="zh-CN" sz="2000" b="1" i="1" dirty="0" smtClean="0"/>
              <a:t>N</a:t>
            </a:r>
            <a:r>
              <a:rPr lang="en-US" altLang="zh-CN" sz="2000" b="1" baseline="-25000" dirty="0" smtClean="0"/>
              <a:t>0</a:t>
            </a:r>
            <a:r>
              <a:rPr lang="en-US" altLang="zh-CN" sz="2000" b="1" dirty="0" smtClean="0"/>
              <a:t>e</a:t>
            </a:r>
            <a:r>
              <a:rPr lang="en-US" altLang="zh-CN" sz="2000" b="1" baseline="30000" dirty="0" smtClean="0"/>
              <a:t>-</a:t>
            </a:r>
            <a:r>
              <a:rPr lang="el-GR" altLang="zh-CN" sz="2000" b="1" baseline="30000" dirty="0" smtClean="0"/>
              <a:t>λ</a:t>
            </a:r>
            <a:r>
              <a:rPr lang="en-US" altLang="zh-CN" sz="2000" b="1" baseline="30000" dirty="0" smtClean="0"/>
              <a:t>t</a:t>
            </a:r>
            <a:r>
              <a:rPr lang="en-US" altLang="zh-CN" sz="2000" b="1" dirty="0" smtClean="0"/>
              <a:t>. </a:t>
            </a:r>
            <a:r>
              <a:rPr lang="en-US" altLang="zh-CN" sz="2000" b="1" i="1" dirty="0" smtClean="0"/>
              <a:t>N</a:t>
            </a:r>
            <a:r>
              <a:rPr lang="en-US" altLang="zh-CN" sz="2000" b="1" baseline="-25000" dirty="0" smtClean="0"/>
              <a:t>0</a:t>
            </a:r>
            <a:r>
              <a:rPr lang="en-US" altLang="zh-CN" sz="2000" b="1" dirty="0"/>
              <a:t> </a:t>
            </a:r>
            <a:r>
              <a:rPr lang="en-US" altLang="zh-CN" sz="2000" b="1" dirty="0" smtClean="0"/>
              <a:t>is the initial number of the particles., </a:t>
            </a:r>
            <a:r>
              <a:rPr lang="el-GR" altLang="zh-CN" sz="2000" b="1" dirty="0"/>
              <a:t>τ </a:t>
            </a:r>
            <a:r>
              <a:rPr lang="en-US" altLang="zh-CN" sz="2000" b="1" dirty="0" smtClean="0"/>
              <a:t>=1/</a:t>
            </a:r>
            <a:r>
              <a:rPr lang="el-GR" altLang="zh-CN" sz="2000" b="1" dirty="0" smtClean="0"/>
              <a:t>λ</a:t>
            </a:r>
            <a:r>
              <a:rPr lang="en-US" altLang="zh-CN" sz="2000" b="1" dirty="0" smtClean="0"/>
              <a:t> is the mean lifetime.</a:t>
            </a:r>
            <a:endParaRPr lang="zh-CN" altLang="en-US" sz="2000" b="1" dirty="0" smtClean="0"/>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07839" y="2845401"/>
            <a:ext cx="2252171" cy="448193"/>
          </a:xfrm>
          <a:prstGeom prst="rect">
            <a:avLst/>
          </a:prstGeom>
        </p:spPr>
      </p:pic>
    </p:spTree>
    <p:extLst>
      <p:ext uri="{BB962C8B-B14F-4D97-AF65-F5344CB8AC3E}">
        <p14:creationId xmlns:p14="http://schemas.microsoft.com/office/powerpoint/2010/main" val="34745615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文本框 5"/>
          <p:cNvSpPr txBox="1"/>
          <p:nvPr/>
        </p:nvSpPr>
        <p:spPr>
          <a:xfrm>
            <a:off x="1222513" y="536492"/>
            <a:ext cx="5750560" cy="1077218"/>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0" u="none" strike="noStrike" kern="1200" cap="none" spc="0" normalizeH="0" baseline="0" noProof="0" dirty="0" smtClean="0">
                <a:ln w="6600">
                  <a:solidFill>
                    <a:srgbClr val="ED7D31"/>
                  </a:solidFill>
                  <a:prstDash val="solid"/>
                </a:ln>
                <a:solidFill>
                  <a:srgbClr val="FFFFFF"/>
                </a:solidFill>
                <a:effectLst>
                  <a:outerShdw dist="38100" dir="2700000" algn="tl" rotWithShape="0">
                    <a:srgbClr val="ED7D31"/>
                  </a:outerShdw>
                </a:effectLst>
                <a:uLnTx/>
                <a:uFillTx/>
                <a:latin typeface="等线" panose="020F0502020204030204"/>
                <a:ea typeface="等线" panose="02010600030101010101" pitchFamily="2" charset="-122"/>
                <a:cs typeface="+mn-cs"/>
              </a:rPr>
              <a:t>Muon Live Time Experiment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p:txBody>
      </p:sp>
      <p:cxnSp>
        <p:nvCxnSpPr>
          <p:cNvPr id="3" name="直接连接符 2"/>
          <p:cNvCxnSpPr/>
          <p:nvPr/>
        </p:nvCxnSpPr>
        <p:spPr>
          <a:xfrm flipV="1">
            <a:off x="655983" y="1056640"/>
            <a:ext cx="10926417" cy="36664"/>
          </a:xfrm>
          <a:prstGeom prst="line">
            <a:avLst/>
          </a:prstGeom>
          <a:ln w="44450"/>
        </p:spPr>
        <p:style>
          <a:lnRef idx="1">
            <a:schemeClr val="accent4"/>
          </a:lnRef>
          <a:fillRef idx="0">
            <a:schemeClr val="accent4"/>
          </a:fillRef>
          <a:effectRef idx="0">
            <a:schemeClr val="accent4"/>
          </a:effectRef>
          <a:fontRef idx="minor">
            <a:schemeClr val="tx1"/>
          </a:fontRef>
        </p:style>
      </p:cxnSp>
      <p:sp>
        <p:nvSpPr>
          <p:cNvPr id="10" name="矩形 9"/>
          <p:cNvSpPr/>
          <p:nvPr/>
        </p:nvSpPr>
        <p:spPr>
          <a:xfrm>
            <a:off x="655983" y="536492"/>
            <a:ext cx="566530" cy="538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2" name="文本框 1"/>
          <p:cNvSpPr txBox="1"/>
          <p:nvPr/>
        </p:nvSpPr>
        <p:spPr>
          <a:xfrm>
            <a:off x="1222513" y="1595120"/>
            <a:ext cx="173736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1" i="0" u="none" strike="noStrike" kern="1200" cap="none" spc="0" normalizeH="0" baseline="0" noProof="0" dirty="0" smtClean="0">
                <a:ln>
                  <a:noFill/>
                </a:ln>
                <a:solidFill>
                  <a:prstClr val="black"/>
                </a:solidFill>
                <a:effectLst/>
                <a:uLnTx/>
                <a:uFillTx/>
                <a:latin typeface="等线" panose="020F0502020204030204"/>
                <a:ea typeface="等线" panose="02010600030101010101" pitchFamily="2" charset="-122"/>
                <a:cs typeface="+mn-cs"/>
              </a:rPr>
              <a:t>Set up</a:t>
            </a:r>
            <a:endParaRPr kumimoji="0" lang="zh-CN" altLang="en-US" sz="2400" b="1" i="0" u="none" strike="noStrike" kern="1200" cap="none" spc="0" normalizeH="0" baseline="0" noProof="0" dirty="0" smtClean="0">
              <a:ln>
                <a:noFill/>
              </a:ln>
              <a:solidFill>
                <a:prstClr val="black"/>
              </a:solidFill>
              <a:effectLst/>
              <a:uLnTx/>
              <a:uFillTx/>
              <a:latin typeface="等线" panose="020F0502020204030204"/>
              <a:ea typeface="等线" panose="02010600030101010101" pitchFamily="2" charset="-122"/>
              <a:cs typeface="+mn-cs"/>
            </a:endParaRPr>
          </a:p>
        </p:txBody>
      </p:sp>
      <p:sp>
        <p:nvSpPr>
          <p:cNvPr id="9" name="矩形 8"/>
          <p:cNvSpPr/>
          <p:nvPr/>
        </p:nvSpPr>
        <p:spPr>
          <a:xfrm>
            <a:off x="2875280" y="1664252"/>
            <a:ext cx="6725920" cy="1087120"/>
          </a:xfrm>
          <a:prstGeom prst="rect">
            <a:avLst/>
          </a:prstGeom>
          <a:solidFill>
            <a:schemeClr val="bg2">
              <a:lumMod val="75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896139" y="2133859"/>
            <a:ext cx="3276821" cy="19278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172960" y="1889760"/>
            <a:ext cx="1493520" cy="670560"/>
          </a:xfrm>
          <a:prstGeom prst="rect">
            <a:avLst/>
          </a:prstGeom>
          <a:solidFill>
            <a:schemeClr val="bg2">
              <a:lumMod val="50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7518400" y="2024985"/>
            <a:ext cx="1219200" cy="400110"/>
          </a:xfrm>
          <a:prstGeom prst="rect">
            <a:avLst/>
          </a:prstGeom>
          <a:noFill/>
        </p:spPr>
        <p:txBody>
          <a:bodyPr wrap="square" rtlCol="0">
            <a:spAutoFit/>
          </a:bodyPr>
          <a:lstStyle/>
          <a:p>
            <a:r>
              <a:rPr lang="en-US" altLang="zh-CN" sz="2000" b="1" dirty="0" smtClean="0"/>
              <a:t>PMT1</a:t>
            </a:r>
            <a:endParaRPr lang="zh-CN" altLang="en-US" sz="2000" b="1" dirty="0" smtClean="0"/>
          </a:p>
        </p:txBody>
      </p:sp>
      <p:sp>
        <p:nvSpPr>
          <p:cNvPr id="11" name="文本框 10"/>
          <p:cNvSpPr txBox="1"/>
          <p:nvPr/>
        </p:nvSpPr>
        <p:spPr>
          <a:xfrm>
            <a:off x="2959873" y="1664252"/>
            <a:ext cx="2069327" cy="400110"/>
          </a:xfrm>
          <a:prstGeom prst="rect">
            <a:avLst/>
          </a:prstGeom>
          <a:noFill/>
        </p:spPr>
        <p:txBody>
          <a:bodyPr wrap="square" rtlCol="0">
            <a:spAutoFit/>
          </a:bodyPr>
          <a:lstStyle/>
          <a:p>
            <a:r>
              <a:rPr lang="en-US" altLang="zh-CN" sz="2000" b="1" dirty="0" smtClean="0"/>
              <a:t>Dark container</a:t>
            </a:r>
            <a:endParaRPr lang="zh-CN" altLang="en-US" sz="2000" b="1" dirty="0" smtClean="0"/>
          </a:p>
        </p:txBody>
      </p:sp>
      <p:sp>
        <p:nvSpPr>
          <p:cNvPr id="12" name="矩形 11"/>
          <p:cNvSpPr/>
          <p:nvPr/>
        </p:nvSpPr>
        <p:spPr>
          <a:xfrm>
            <a:off x="5999480" y="2894702"/>
            <a:ext cx="477520" cy="1249680"/>
          </a:xfrm>
          <a:prstGeom prst="rect">
            <a:avLst/>
          </a:prstGeom>
          <a:solidFill>
            <a:schemeClr val="bg2">
              <a:lumMod val="50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6093791" y="2894702"/>
            <a:ext cx="477520" cy="1323439"/>
          </a:xfrm>
          <a:prstGeom prst="rect">
            <a:avLst/>
          </a:prstGeom>
          <a:noFill/>
        </p:spPr>
        <p:txBody>
          <a:bodyPr wrap="square" rtlCol="0">
            <a:spAutoFit/>
          </a:bodyPr>
          <a:lstStyle/>
          <a:p>
            <a:r>
              <a:rPr lang="en-US" altLang="zh-CN" sz="2000" b="1" dirty="0" smtClean="0"/>
              <a:t>P</a:t>
            </a:r>
          </a:p>
          <a:p>
            <a:r>
              <a:rPr lang="en-US" altLang="zh-CN" sz="2000" b="1" dirty="0" smtClean="0"/>
              <a:t>M</a:t>
            </a:r>
          </a:p>
          <a:p>
            <a:r>
              <a:rPr lang="en-US" altLang="zh-CN" sz="2000" b="1" dirty="0" smtClean="0"/>
              <a:t>T</a:t>
            </a:r>
          </a:p>
          <a:p>
            <a:r>
              <a:rPr lang="en-US" altLang="zh-CN" sz="2000" b="1" dirty="0"/>
              <a:t>2</a:t>
            </a:r>
            <a:endParaRPr lang="zh-CN" altLang="en-US" sz="2000" b="1" dirty="0" smtClean="0"/>
          </a:p>
        </p:txBody>
      </p:sp>
      <p:sp>
        <p:nvSpPr>
          <p:cNvPr id="15" name="矩形 14"/>
          <p:cNvSpPr/>
          <p:nvPr/>
        </p:nvSpPr>
        <p:spPr>
          <a:xfrm>
            <a:off x="5303520" y="4144382"/>
            <a:ext cx="1869440" cy="2551058"/>
          </a:xfrm>
          <a:prstGeom prst="rect">
            <a:avLst/>
          </a:prstGeom>
          <a:solidFill>
            <a:schemeClr val="tx2"/>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箭头连接符 17"/>
          <p:cNvCxnSpPr/>
          <p:nvPr/>
        </p:nvCxnSpPr>
        <p:spPr>
          <a:xfrm>
            <a:off x="4826000" y="1341120"/>
            <a:ext cx="1036320" cy="3261360"/>
          </a:xfrm>
          <a:prstGeom prst="straightConnector1">
            <a:avLst/>
          </a:prstGeom>
          <a:ln w="38100">
            <a:solidFill>
              <a:schemeClr val="accent6"/>
            </a:solidFill>
            <a:tailEnd type="triangle"/>
          </a:ln>
        </p:spPr>
        <p:style>
          <a:lnRef idx="1">
            <a:schemeClr val="accent4"/>
          </a:lnRef>
          <a:fillRef idx="0">
            <a:schemeClr val="accent4"/>
          </a:fillRef>
          <a:effectRef idx="0">
            <a:schemeClr val="accent4"/>
          </a:effectRef>
          <a:fontRef idx="minor">
            <a:schemeClr val="tx1"/>
          </a:fontRef>
        </p:style>
      </p:cxnSp>
      <p:sp>
        <p:nvSpPr>
          <p:cNvPr id="16" name="文本框 15"/>
          <p:cNvSpPr txBox="1"/>
          <p:nvPr/>
        </p:nvSpPr>
        <p:spPr>
          <a:xfrm>
            <a:off x="5613289" y="5537392"/>
            <a:ext cx="1438524" cy="1015663"/>
          </a:xfrm>
          <a:prstGeom prst="rect">
            <a:avLst/>
          </a:prstGeom>
          <a:noFill/>
        </p:spPr>
        <p:txBody>
          <a:bodyPr wrap="square" rtlCol="0">
            <a:spAutoFit/>
          </a:bodyPr>
          <a:lstStyle/>
          <a:p>
            <a:r>
              <a:rPr lang="en-US" altLang="zh-CN" sz="2000" b="1" dirty="0" smtClean="0"/>
              <a:t>Liquid scintillator tank</a:t>
            </a:r>
            <a:endParaRPr lang="zh-CN" altLang="en-US" sz="2000" b="1" dirty="0" smtClean="0"/>
          </a:p>
        </p:txBody>
      </p:sp>
      <p:sp>
        <p:nvSpPr>
          <p:cNvPr id="8" name="文本框 7"/>
          <p:cNvSpPr txBox="1"/>
          <p:nvPr/>
        </p:nvSpPr>
        <p:spPr>
          <a:xfrm>
            <a:off x="4826000" y="2024985"/>
            <a:ext cx="1828800" cy="400110"/>
          </a:xfrm>
          <a:prstGeom prst="rect">
            <a:avLst/>
          </a:prstGeom>
          <a:noFill/>
        </p:spPr>
        <p:txBody>
          <a:bodyPr wrap="square" rtlCol="0">
            <a:spAutoFit/>
          </a:bodyPr>
          <a:lstStyle/>
          <a:p>
            <a:r>
              <a:rPr lang="en-US" altLang="zh-CN" sz="2000" b="1" dirty="0" smtClean="0"/>
              <a:t>Scintillator</a:t>
            </a:r>
            <a:endParaRPr lang="zh-CN" altLang="en-US" sz="2000" b="1" dirty="0" smtClean="0"/>
          </a:p>
        </p:txBody>
      </p:sp>
      <p:cxnSp>
        <p:nvCxnSpPr>
          <p:cNvPr id="22" name="直接箭头连接符 21"/>
          <p:cNvCxnSpPr/>
          <p:nvPr/>
        </p:nvCxnSpPr>
        <p:spPr>
          <a:xfrm>
            <a:off x="5862320" y="4602480"/>
            <a:ext cx="467360" cy="629920"/>
          </a:xfrm>
          <a:prstGeom prst="straightConnector1">
            <a:avLst/>
          </a:prstGeom>
          <a:ln w="38100">
            <a:solidFill>
              <a:schemeClr val="accent4"/>
            </a:solidFill>
            <a:tailEnd type="triangle"/>
          </a:ln>
        </p:spPr>
        <p:style>
          <a:lnRef idx="1">
            <a:schemeClr val="accent4"/>
          </a:lnRef>
          <a:fillRef idx="0">
            <a:schemeClr val="accent4"/>
          </a:fillRef>
          <a:effectRef idx="0">
            <a:schemeClr val="accent4"/>
          </a:effectRef>
          <a:fontRef idx="minor">
            <a:schemeClr val="tx1"/>
          </a:fontRef>
        </p:style>
      </p:cxnSp>
      <p:cxnSp>
        <p:nvCxnSpPr>
          <p:cNvPr id="28" name="直接箭头连接符 27"/>
          <p:cNvCxnSpPr/>
          <p:nvPr/>
        </p:nvCxnSpPr>
        <p:spPr>
          <a:xfrm>
            <a:off x="5862320" y="4602480"/>
            <a:ext cx="137160" cy="772160"/>
          </a:xfrm>
          <a:prstGeom prst="straightConnector1">
            <a:avLst/>
          </a:prstGeom>
          <a:ln w="38100">
            <a:solidFill>
              <a:schemeClr val="accent6">
                <a:lumMod val="60000"/>
                <a:lumOff val="40000"/>
              </a:schemeClr>
            </a:solidFill>
            <a:tailEnd type="triangle"/>
          </a:ln>
        </p:spPr>
        <p:style>
          <a:lnRef idx="1">
            <a:schemeClr val="accent4"/>
          </a:lnRef>
          <a:fillRef idx="0">
            <a:schemeClr val="accent4"/>
          </a:fillRef>
          <a:effectRef idx="0">
            <a:schemeClr val="accent4"/>
          </a:effectRef>
          <a:fontRef idx="minor">
            <a:schemeClr val="tx1"/>
          </a:fontRef>
        </p:style>
      </p:cxnSp>
      <p:cxnSp>
        <p:nvCxnSpPr>
          <p:cNvPr id="30" name="直接箭头连接符 29"/>
          <p:cNvCxnSpPr/>
          <p:nvPr/>
        </p:nvCxnSpPr>
        <p:spPr>
          <a:xfrm flipH="1">
            <a:off x="5709920" y="4602480"/>
            <a:ext cx="152400" cy="843280"/>
          </a:xfrm>
          <a:prstGeom prst="straightConnector1">
            <a:avLst/>
          </a:prstGeom>
          <a:ln w="38100">
            <a:solidFill>
              <a:schemeClr val="accent2">
                <a:lumMod val="60000"/>
                <a:lumOff val="40000"/>
              </a:schemeClr>
            </a:solidFill>
            <a:tailEnd type="triangle"/>
          </a:ln>
        </p:spPr>
        <p:style>
          <a:lnRef idx="1">
            <a:schemeClr val="accent4"/>
          </a:lnRef>
          <a:fillRef idx="0">
            <a:schemeClr val="accent4"/>
          </a:fillRef>
          <a:effectRef idx="0">
            <a:schemeClr val="accent4"/>
          </a:effectRef>
          <a:fontRef idx="minor">
            <a:schemeClr val="tx1"/>
          </a:fontRef>
        </p:style>
      </p:cxnSp>
      <p:sp>
        <p:nvSpPr>
          <p:cNvPr id="31" name="文本框 30"/>
          <p:cNvSpPr txBox="1"/>
          <p:nvPr/>
        </p:nvSpPr>
        <p:spPr>
          <a:xfrm>
            <a:off x="5862320" y="5220401"/>
            <a:ext cx="1325880" cy="400110"/>
          </a:xfrm>
          <a:prstGeom prst="rect">
            <a:avLst/>
          </a:prstGeom>
          <a:noFill/>
        </p:spPr>
        <p:txBody>
          <a:bodyPr wrap="square" rtlCol="0">
            <a:spAutoFit/>
          </a:bodyPr>
          <a:lstStyle/>
          <a:p>
            <a:r>
              <a:rPr lang="en-US" altLang="zh-CN" sz="2000" b="1" dirty="0" smtClean="0"/>
              <a:t>e</a:t>
            </a:r>
            <a:r>
              <a:rPr lang="en-US" altLang="zh-CN" sz="2000" b="1" baseline="30000" dirty="0" smtClean="0"/>
              <a:t>-</a:t>
            </a:r>
            <a:endParaRPr lang="zh-CN" altLang="en-US" sz="2000" b="1" dirty="0" smtClean="0"/>
          </a:p>
        </p:txBody>
      </p:sp>
      <p:sp>
        <p:nvSpPr>
          <p:cNvPr id="32" name="文本框 31"/>
          <p:cNvSpPr txBox="1"/>
          <p:nvPr/>
        </p:nvSpPr>
        <p:spPr>
          <a:xfrm>
            <a:off x="5059072" y="3250967"/>
            <a:ext cx="866140" cy="400110"/>
          </a:xfrm>
          <a:prstGeom prst="rect">
            <a:avLst/>
          </a:prstGeom>
          <a:noFill/>
        </p:spPr>
        <p:txBody>
          <a:bodyPr wrap="square" rtlCol="0">
            <a:spAutoFit/>
          </a:bodyPr>
          <a:lstStyle/>
          <a:p>
            <a:r>
              <a:rPr lang="el-GR" altLang="zh-CN" sz="2000" b="1" dirty="0" smtClean="0"/>
              <a:t>μ</a:t>
            </a:r>
            <a:r>
              <a:rPr lang="en-US" altLang="zh-CN" sz="2000" b="1" baseline="30000" dirty="0" smtClean="0"/>
              <a:t>-</a:t>
            </a:r>
            <a:endParaRPr lang="zh-CN" altLang="en-US" sz="2000" b="1" dirty="0" smtClean="0"/>
          </a:p>
        </p:txBody>
      </p:sp>
      <p:sp>
        <p:nvSpPr>
          <p:cNvPr id="33" name="文本框 32"/>
          <p:cNvSpPr txBox="1"/>
          <p:nvPr/>
        </p:nvSpPr>
        <p:spPr>
          <a:xfrm>
            <a:off x="6226535" y="5009641"/>
            <a:ext cx="651013" cy="400110"/>
          </a:xfrm>
          <a:prstGeom prst="rect">
            <a:avLst/>
          </a:prstGeom>
          <a:noFill/>
        </p:spPr>
        <p:txBody>
          <a:bodyPr wrap="square" rtlCol="0">
            <a:spAutoFit/>
          </a:bodyPr>
          <a:lstStyle/>
          <a:p>
            <a:r>
              <a:rPr lang="en-US" altLang="zh-CN" sz="2000" b="1" dirty="0" smtClean="0"/>
              <a:t> </a:t>
            </a:r>
            <a:r>
              <a:rPr lang="el-GR" altLang="zh-CN" sz="2000" b="1" dirty="0" smtClean="0"/>
              <a:t>υ</a:t>
            </a:r>
            <a:r>
              <a:rPr lang="el-GR" altLang="zh-CN" sz="2000" b="1" baseline="-25000" dirty="0" smtClean="0"/>
              <a:t>μ</a:t>
            </a:r>
            <a:endParaRPr lang="zh-CN" altLang="en-US" sz="2000" b="1" dirty="0" smtClean="0"/>
          </a:p>
        </p:txBody>
      </p:sp>
      <p:sp>
        <p:nvSpPr>
          <p:cNvPr id="34" name="文本框 33"/>
          <p:cNvSpPr txBox="1"/>
          <p:nvPr/>
        </p:nvSpPr>
        <p:spPr>
          <a:xfrm>
            <a:off x="5323840" y="5098930"/>
            <a:ext cx="1053327" cy="400110"/>
          </a:xfrm>
          <a:prstGeom prst="rect">
            <a:avLst/>
          </a:prstGeom>
          <a:noFill/>
        </p:spPr>
        <p:txBody>
          <a:bodyPr wrap="square" rtlCol="0">
            <a:spAutoFit/>
          </a:bodyPr>
          <a:lstStyle/>
          <a:p>
            <a:r>
              <a:rPr lang="el-GR" altLang="zh-CN" sz="2000" b="1" dirty="0" smtClean="0"/>
              <a:t>υ</a:t>
            </a:r>
            <a:r>
              <a:rPr lang="en-US" altLang="zh-CN" sz="2000" b="1" baseline="-25000" dirty="0" smtClean="0"/>
              <a:t>e</a:t>
            </a:r>
            <a:endParaRPr lang="zh-CN" altLang="en-US" sz="2000" b="1" dirty="0" smtClean="0"/>
          </a:p>
        </p:txBody>
      </p:sp>
      <p:sp>
        <p:nvSpPr>
          <p:cNvPr id="35" name="文本框 34"/>
          <p:cNvSpPr txBox="1"/>
          <p:nvPr/>
        </p:nvSpPr>
        <p:spPr>
          <a:xfrm>
            <a:off x="5344160" y="4907795"/>
            <a:ext cx="809377" cy="400110"/>
          </a:xfrm>
          <a:prstGeom prst="rect">
            <a:avLst/>
          </a:prstGeom>
          <a:noFill/>
        </p:spPr>
        <p:txBody>
          <a:bodyPr wrap="square" rtlCol="0">
            <a:spAutoFit/>
          </a:bodyPr>
          <a:lstStyle/>
          <a:p>
            <a:r>
              <a:rPr lang="en-US" altLang="zh-CN" sz="2000" b="1" dirty="0"/>
              <a:t>_</a:t>
            </a:r>
            <a:endParaRPr lang="zh-CN" altLang="en-US" sz="2000" b="1" dirty="0" smtClean="0"/>
          </a:p>
        </p:txBody>
      </p:sp>
    </p:spTree>
    <p:extLst>
      <p:ext uri="{BB962C8B-B14F-4D97-AF65-F5344CB8AC3E}">
        <p14:creationId xmlns:p14="http://schemas.microsoft.com/office/powerpoint/2010/main" val="4146137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文本框 5"/>
          <p:cNvSpPr txBox="1"/>
          <p:nvPr/>
        </p:nvSpPr>
        <p:spPr>
          <a:xfrm>
            <a:off x="1222513" y="536492"/>
            <a:ext cx="5750560" cy="1077218"/>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1" i="0" u="none" strike="noStrike" kern="1200" cap="none" spc="0" normalizeH="0" baseline="0" noProof="0" dirty="0" smtClean="0">
                <a:ln w="6600">
                  <a:solidFill>
                    <a:srgbClr val="ED7D31"/>
                  </a:solidFill>
                  <a:prstDash val="solid"/>
                </a:ln>
                <a:solidFill>
                  <a:srgbClr val="FFFFFF"/>
                </a:solidFill>
                <a:effectLst>
                  <a:outerShdw dist="38100" dir="2700000" algn="tl" rotWithShape="0">
                    <a:srgbClr val="ED7D31"/>
                  </a:outerShdw>
                </a:effectLst>
                <a:uLnTx/>
                <a:uFillTx/>
                <a:latin typeface="等线" panose="020F0502020204030204"/>
                <a:ea typeface="等线" panose="02010600030101010101" pitchFamily="2" charset="-122"/>
                <a:cs typeface="+mn-cs"/>
              </a:rPr>
              <a:t>Muon Live Time Experiment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1" i="0" u="none" strike="noStrike" kern="1200" cap="none" spc="0" normalizeH="0" baseline="0" noProof="0" dirty="0">
              <a:ln/>
              <a:solidFill>
                <a:srgbClr val="FFC000"/>
              </a:solidFill>
              <a:effectLst/>
              <a:uLnTx/>
              <a:uFillTx/>
              <a:latin typeface="等线" panose="020F0502020204030204"/>
              <a:ea typeface="等线" panose="02010600030101010101" pitchFamily="2" charset="-122"/>
              <a:cs typeface="+mn-cs"/>
            </a:endParaRPr>
          </a:p>
        </p:txBody>
      </p:sp>
      <p:cxnSp>
        <p:nvCxnSpPr>
          <p:cNvPr id="3" name="直接连接符 2"/>
          <p:cNvCxnSpPr/>
          <p:nvPr/>
        </p:nvCxnSpPr>
        <p:spPr>
          <a:xfrm flipV="1">
            <a:off x="655983" y="1056640"/>
            <a:ext cx="10926417" cy="36664"/>
          </a:xfrm>
          <a:prstGeom prst="line">
            <a:avLst/>
          </a:prstGeom>
          <a:ln w="44450"/>
        </p:spPr>
        <p:style>
          <a:lnRef idx="1">
            <a:schemeClr val="accent4"/>
          </a:lnRef>
          <a:fillRef idx="0">
            <a:schemeClr val="accent4"/>
          </a:fillRef>
          <a:effectRef idx="0">
            <a:schemeClr val="accent4"/>
          </a:effectRef>
          <a:fontRef idx="minor">
            <a:schemeClr val="tx1"/>
          </a:fontRef>
        </p:style>
      </p:cxnSp>
      <p:sp>
        <p:nvSpPr>
          <p:cNvPr id="10" name="矩形 9"/>
          <p:cNvSpPr/>
          <p:nvPr/>
        </p:nvSpPr>
        <p:spPr>
          <a:xfrm>
            <a:off x="655983" y="536492"/>
            <a:ext cx="566530" cy="538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2127" y="1640339"/>
            <a:ext cx="1080273" cy="1381745"/>
          </a:xfrm>
          <a:prstGeom prst="rect">
            <a:avLst/>
          </a:prstGeom>
        </p:spPr>
      </p:pic>
      <p:pic>
        <p:nvPicPr>
          <p:cNvPr id="7" name="图片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658" y="3127926"/>
            <a:ext cx="10591742" cy="3329193"/>
          </a:xfrm>
          <a:prstGeom prst="rect">
            <a:avLst/>
          </a:prstGeom>
        </p:spPr>
      </p:pic>
      <p:sp>
        <p:nvSpPr>
          <p:cNvPr id="8" name="文本框 7"/>
          <p:cNvSpPr txBox="1"/>
          <p:nvPr/>
        </p:nvSpPr>
        <p:spPr>
          <a:xfrm>
            <a:off x="1493520" y="1320800"/>
            <a:ext cx="8859520" cy="1323439"/>
          </a:xfrm>
          <a:prstGeom prst="rect">
            <a:avLst/>
          </a:prstGeom>
          <a:noFill/>
        </p:spPr>
        <p:txBody>
          <a:bodyPr wrap="square" rtlCol="0">
            <a:spAutoFit/>
          </a:bodyPr>
          <a:lstStyle/>
          <a:p>
            <a:r>
              <a:rPr lang="en-US" altLang="zh-CN" sz="2000" b="1" dirty="0" smtClean="0"/>
              <a:t>We are looking for the time difference of two signals: the signal of muon and electron, whose distribution is the distribution of muon lifetime and forms a muon decay curve. From which we can extract muon mean lifetime.</a:t>
            </a:r>
            <a:endParaRPr lang="zh-CN" altLang="en-US" sz="2000" b="1" dirty="0" smtClean="0"/>
          </a:p>
        </p:txBody>
      </p:sp>
      <p:cxnSp>
        <p:nvCxnSpPr>
          <p:cNvPr id="12" name="直接箭头连接符 11"/>
          <p:cNvCxnSpPr/>
          <p:nvPr/>
        </p:nvCxnSpPr>
        <p:spPr>
          <a:xfrm flipH="1">
            <a:off x="9563984" y="2342719"/>
            <a:ext cx="863600" cy="603040"/>
          </a:xfrm>
          <a:prstGeom prst="straightConnector1">
            <a:avLst/>
          </a:prstGeom>
          <a:ln w="79375">
            <a:solidFill>
              <a:schemeClr val="accent6"/>
            </a:solidFill>
            <a:tailEnd type="triangle"/>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988565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38100">
          <a:solidFill>
            <a:schemeClr val="accent6"/>
          </a:solidFill>
          <a:tailEnd type="triangle"/>
        </a:ln>
      </a:spPr>
      <a:bodyPr/>
      <a:lstStyle/>
      <a:style>
        <a:lnRef idx="1">
          <a:schemeClr val="accent4"/>
        </a:lnRef>
        <a:fillRef idx="0">
          <a:schemeClr val="accent4"/>
        </a:fillRef>
        <a:effectRef idx="0">
          <a:schemeClr val="accent4"/>
        </a:effectRef>
        <a:fontRef idx="minor">
          <a:schemeClr val="tx1"/>
        </a:fontRef>
      </a:style>
    </a:lnDef>
    <a:txDef>
      <a:spPr>
        <a:noFill/>
      </a:spPr>
      <a:bodyPr wrap="square" rtlCol="0">
        <a:spAutoFit/>
      </a:bodyPr>
      <a:lstStyle>
        <a:defPPr>
          <a:defRPr sz="2000" b="1"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553</TotalTime>
  <Words>720</Words>
  <Application>Microsoft Office PowerPoint</Application>
  <PresentationFormat>宽屏</PresentationFormat>
  <Paragraphs>108</Paragraphs>
  <Slides>12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等线</vt:lpstr>
      <vt:lpstr>等线 Light</vt:lpstr>
      <vt:lpstr>Arial</vt:lpstr>
      <vt:lpstr>Arial Black</vt:lpstr>
      <vt:lpstr>Bauhaus 93</vt:lpstr>
      <vt:lpstr>Cambria Math</vt:lpstr>
      <vt:lpstr>Comic Sans MS</vt:lpstr>
      <vt:lpstr>Office 主题​​</vt:lpstr>
      <vt:lpstr>Cosmic Ray Angular Distribution and Muon Live Time Experiment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Cosmic Ray Angular Distribution and Muon Live Time Experiment</dc:title>
  <dc:creator>李咏蔚</dc:creator>
  <cp:lastModifiedBy>李咏蔚</cp:lastModifiedBy>
  <cp:revision>78</cp:revision>
  <dcterms:created xsi:type="dcterms:W3CDTF">2017-07-20T14:27:34Z</dcterms:created>
  <dcterms:modified xsi:type="dcterms:W3CDTF">2017-07-21T12:21:29Z</dcterms:modified>
</cp:coreProperties>
</file>