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60" r:id="rId3"/>
    <p:sldId id="257" r:id="rId4"/>
    <p:sldId id="258" r:id="rId5"/>
    <p:sldId id="266" r:id="rId6"/>
    <p:sldId id="262" r:id="rId7"/>
    <p:sldId id="267" r:id="rId8"/>
    <p:sldId id="261" r:id="rId9"/>
    <p:sldId id="264" r:id="rId10"/>
  </p:sldIdLst>
  <p:sldSz cx="12192000" cy="6858000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 Langlet" initials="ML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29" autoAdjust="0"/>
    <p:restoredTop sz="94660"/>
  </p:normalViewPr>
  <p:slideViewPr>
    <p:cSldViewPr snapToGrid="0">
      <p:cViewPr>
        <p:scale>
          <a:sx n="96" d="100"/>
          <a:sy n="96" d="100"/>
        </p:scale>
        <p:origin x="120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A1EB8B-ED00-484D-B144-A8F531B2C443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72B9-A687-483F-B436-A5693CB5AB1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745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RAPPEL TITRE PRESENTATION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D05BBF-7443-4508-A876-EFE7FDD7B1D9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07950" y="739775"/>
            <a:ext cx="6581775" cy="3703638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RAPPEL TITRE PRESENTATION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70D05BBF-7443-4508-A876-EFE7FDD7B1D9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684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0448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7616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941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7768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1755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625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060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76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14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916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08AE0-534F-48A6-A73D-0A9A46EEB7EE}" type="datetimeFigureOut">
              <a:rPr lang="fr-FR" smtClean="0"/>
              <a:t>04/07/2017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6F629-40B3-4036-83B5-2FA7F8AFA5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6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https://www.google.fr/imgres?imgurl=http://www.vemauck.com/wp-content/uploads/2013/04/counter-sales-1.jpg&amp;imgrefurl=http://keywordsuggest.org/gallery/566720.html&amp;docid=NVSgV2pJDBzyVM&amp;tbnid=lWPuxtJPwXJpmM:&amp;vet=1&amp;w=4000&amp;h=3000&amp;client=firefox-b&amp;bih=689&amp;biw=1536&amp;ved=0ahUKEwi03ZXTvuXUAhXEnRoKHQYVCKYQxiAIGygG&amp;iact=c&amp;ictx=1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62755" y="1956021"/>
            <a:ext cx="7609400" cy="2210463"/>
          </a:xfr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b="1" dirty="0" smtClean="0"/>
              <a:t>GT INFRASTRUCTURE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919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994659" y="496548"/>
            <a:ext cx="2415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 smtClean="0"/>
              <a:t>LES OBJECTIFS</a:t>
            </a:r>
            <a:endParaRPr lang="fr-FR" sz="2800" b="1" u="sng" dirty="0"/>
          </a:p>
        </p:txBody>
      </p:sp>
      <p:sp>
        <p:nvSpPr>
          <p:cNvPr id="6" name="Rectangle 5"/>
          <p:cNvSpPr/>
          <p:nvPr/>
        </p:nvSpPr>
        <p:spPr>
          <a:xfrm>
            <a:off x="2503102" y="1805945"/>
            <a:ext cx="7086600" cy="4288461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chemeClr val="tx1"/>
                </a:solidFill>
              </a:rPr>
              <a:t>Assure la pérennité des bâtiments et les travaux de réhabilitation et </a:t>
            </a:r>
            <a:r>
              <a:rPr lang="fr-FR" altLang="fr-FR" dirty="0" smtClean="0">
                <a:solidFill>
                  <a:schemeClr val="tx1"/>
                </a:solidFill>
              </a:rPr>
              <a:t>réaménagement.</a:t>
            </a:r>
            <a:endParaRPr lang="fr-FR" alt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chemeClr val="tx1"/>
                </a:solidFill>
              </a:rPr>
              <a:t>Intégrateur des nouvelles expériences et équipements dans </a:t>
            </a:r>
            <a:r>
              <a:rPr lang="fr-FR" altLang="fr-FR" dirty="0" smtClean="0">
                <a:solidFill>
                  <a:schemeClr val="tx1"/>
                </a:solidFill>
              </a:rPr>
              <a:t>les locaux.</a:t>
            </a:r>
            <a:endParaRPr lang="fr-FR" alt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>
                <a:solidFill>
                  <a:schemeClr val="tx1"/>
                </a:solidFill>
              </a:rPr>
              <a:t>Intervient sur les expériences dans ses domaines de </a:t>
            </a:r>
            <a:r>
              <a:rPr lang="fr-FR" altLang="fr-FR" dirty="0" smtClean="0">
                <a:solidFill>
                  <a:schemeClr val="tx1"/>
                </a:solidFill>
              </a:rPr>
              <a:t>compétence.</a:t>
            </a:r>
            <a:endParaRPr lang="fr-FR" altLang="fr-FR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altLang="fr-FR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altLang="fr-FR" dirty="0" smtClean="0">
                <a:solidFill>
                  <a:schemeClr val="tx1"/>
                </a:solidFill>
              </a:rPr>
              <a:t>Assure la maintenance et l’exploitation des installations techniques.</a:t>
            </a:r>
            <a:endParaRPr lang="fr-FR" alt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5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24766"/>
            <a:ext cx="10515600" cy="430416"/>
          </a:xfrm>
        </p:spPr>
        <p:txBody>
          <a:bodyPr>
            <a:normAutofit/>
          </a:bodyPr>
          <a:lstStyle/>
          <a:p>
            <a:pPr algn="ctr"/>
            <a:r>
              <a:rPr lang="fr-FR" sz="2400" b="1" u="sng" dirty="0" smtClean="0">
                <a:latin typeface="+mn-lt"/>
              </a:rPr>
              <a:t>MISSIONS, ROLES DES SERVICES</a:t>
            </a:r>
            <a:endParaRPr lang="fr-FR" sz="2400" b="1" u="sng" dirty="0">
              <a:latin typeface="+mn-lt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95632"/>
            <a:ext cx="10515600" cy="5081331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              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                                 </a:t>
            </a: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4934464" y="1095632"/>
            <a:ext cx="2446638" cy="411892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Direction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934464" y="2040570"/>
            <a:ext cx="2446639" cy="604773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Equipes de recherches, Services, Départements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934464" y="3178389"/>
            <a:ext cx="2446639" cy="461319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Université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4463" y="4172754"/>
            <a:ext cx="2446639" cy="461319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Autres Laboratoires  de la vallée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 rot="10800000" flipV="1">
            <a:off x="8398933" y="790488"/>
            <a:ext cx="29548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400" dirty="0" smtClean="0"/>
          </a:p>
          <a:p>
            <a:r>
              <a:rPr lang="fr-FR" sz="1400" dirty="0" smtClean="0"/>
              <a:t>Prise de connaissance des décisions opérationnelles, Gd travaux.</a:t>
            </a:r>
            <a:endParaRPr lang="fr-FR" sz="1400" dirty="0"/>
          </a:p>
        </p:txBody>
      </p:sp>
      <p:sp>
        <p:nvSpPr>
          <p:cNvPr id="8" name="ZoneTexte 7"/>
          <p:cNvSpPr txBox="1"/>
          <p:nvPr/>
        </p:nvSpPr>
        <p:spPr>
          <a:xfrm>
            <a:off x="8398932" y="1968182"/>
            <a:ext cx="32740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Montage des opérations de construction</a:t>
            </a:r>
          </a:p>
          <a:p>
            <a:r>
              <a:rPr lang="fr-FR" sz="1400" dirty="0" smtClean="0"/>
              <a:t>Modifications pour l’Intégration d’équipements scientifiques et technique. 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8437833" y="2816663"/>
            <a:ext cx="313838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Gestion de patrimoine.</a:t>
            </a:r>
          </a:p>
          <a:p>
            <a:r>
              <a:rPr lang="fr-FR" sz="1400" dirty="0" smtClean="0"/>
              <a:t>Intervention et exploitation des installations communes ( boucle HT, divers réseaux).</a:t>
            </a:r>
          </a:p>
          <a:p>
            <a:r>
              <a:rPr lang="fr-FR" sz="1400" dirty="0" smtClean="0"/>
              <a:t>Autorisations administratives.</a:t>
            </a:r>
            <a:endParaRPr lang="fr-FR" sz="1400" dirty="0"/>
          </a:p>
        </p:txBody>
      </p:sp>
      <p:sp>
        <p:nvSpPr>
          <p:cNvPr id="11" name="ZoneTexte 10"/>
          <p:cNvSpPr txBox="1"/>
          <p:nvPr/>
        </p:nvSpPr>
        <p:spPr>
          <a:xfrm>
            <a:off x="8398932" y="4041943"/>
            <a:ext cx="32457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Prestations de services (levage, transport)</a:t>
            </a:r>
          </a:p>
          <a:p>
            <a:r>
              <a:rPr lang="fr-FR" sz="1400" dirty="0" smtClean="0"/>
              <a:t>Exploitation d’infrastructures communes (circuit de refroidissement, Tour </a:t>
            </a:r>
            <a:r>
              <a:rPr lang="fr-FR" sz="1400" dirty="0" err="1" smtClean="0"/>
              <a:t>aéro</a:t>
            </a:r>
            <a:r>
              <a:rPr lang="fr-FR" sz="1400" dirty="0" smtClean="0"/>
              <a:t>).</a:t>
            </a:r>
            <a:endParaRPr lang="fr-FR" sz="1400" dirty="0"/>
          </a:p>
        </p:txBody>
      </p:sp>
      <p:sp>
        <p:nvSpPr>
          <p:cNvPr id="12" name="Rectangle 11"/>
          <p:cNvSpPr/>
          <p:nvPr/>
        </p:nvSpPr>
        <p:spPr>
          <a:xfrm>
            <a:off x="4934463" y="5063529"/>
            <a:ext cx="2446639" cy="571152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Le laboratoire et ses locaux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510613" y="1058615"/>
            <a:ext cx="2817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Conseils à la direction, prise de directives, organisation.</a:t>
            </a:r>
            <a:endParaRPr lang="fr-FR" sz="1400" dirty="0"/>
          </a:p>
        </p:txBody>
      </p:sp>
      <p:sp>
        <p:nvSpPr>
          <p:cNvPr id="15" name="ZoneTexte 14"/>
          <p:cNvSpPr txBox="1"/>
          <p:nvPr/>
        </p:nvSpPr>
        <p:spPr>
          <a:xfrm>
            <a:off x="1510614" y="1796928"/>
            <a:ext cx="2388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Réhabilitations, Aménagements.</a:t>
            </a:r>
            <a:endParaRPr lang="fr-FR" sz="1400" dirty="0"/>
          </a:p>
        </p:txBody>
      </p:sp>
      <p:sp>
        <p:nvSpPr>
          <p:cNvPr id="18" name="ZoneTexte 17"/>
          <p:cNvSpPr txBox="1"/>
          <p:nvPr/>
        </p:nvSpPr>
        <p:spPr>
          <a:xfrm>
            <a:off x="1722511" y="2514302"/>
            <a:ext cx="222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Etude des infrastructures techniques.</a:t>
            </a:r>
            <a:endParaRPr lang="fr-FR" sz="1400" dirty="0"/>
          </a:p>
        </p:txBody>
      </p:sp>
      <p:sp>
        <p:nvSpPr>
          <p:cNvPr id="19" name="Rectangle à coins arrondis 18"/>
          <p:cNvSpPr/>
          <p:nvPr/>
        </p:nvSpPr>
        <p:spPr>
          <a:xfrm>
            <a:off x="1493277" y="1800771"/>
            <a:ext cx="2406021" cy="52322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1473545" y="2501272"/>
            <a:ext cx="2442518" cy="54928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1510613" y="1038494"/>
            <a:ext cx="2405449" cy="53328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avec flèche 22"/>
          <p:cNvCxnSpPr/>
          <p:nvPr/>
        </p:nvCxnSpPr>
        <p:spPr>
          <a:xfrm flipH="1" flipV="1">
            <a:off x="3924298" y="2117351"/>
            <a:ext cx="1018402" cy="217594"/>
          </a:xfrm>
          <a:prstGeom prst="straightConnector1">
            <a:avLst/>
          </a:prstGeom>
          <a:ln w="12700">
            <a:solidFill>
              <a:schemeClr val="accent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5" idx="1"/>
            <a:endCxn id="20" idx="3"/>
          </p:cNvCxnSpPr>
          <p:nvPr/>
        </p:nvCxnSpPr>
        <p:spPr>
          <a:xfrm flipH="1">
            <a:off x="3916063" y="2342957"/>
            <a:ext cx="1018401" cy="43295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/>
          <p:cNvSpPr txBox="1"/>
          <p:nvPr/>
        </p:nvSpPr>
        <p:spPr>
          <a:xfrm>
            <a:off x="1990033" y="3154184"/>
            <a:ext cx="17211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Gestion des contrats </a:t>
            </a:r>
          </a:p>
          <a:p>
            <a:r>
              <a:rPr lang="fr-FR" sz="1400" dirty="0" smtClean="0"/>
              <a:t>de maintenance.</a:t>
            </a:r>
            <a:endParaRPr lang="fr-FR" sz="1400" dirty="0"/>
          </a:p>
        </p:txBody>
      </p:sp>
      <p:cxnSp>
        <p:nvCxnSpPr>
          <p:cNvPr id="29" name="Connecteur droit avec flèche 28"/>
          <p:cNvCxnSpPr>
            <a:stCxn id="4" idx="1"/>
          </p:cNvCxnSpPr>
          <p:nvPr/>
        </p:nvCxnSpPr>
        <p:spPr>
          <a:xfrm flipH="1" flipV="1">
            <a:off x="3924298" y="1280298"/>
            <a:ext cx="1010166" cy="2128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à coins arrondis 29"/>
          <p:cNvSpPr/>
          <p:nvPr/>
        </p:nvSpPr>
        <p:spPr>
          <a:xfrm>
            <a:off x="1483415" y="3182781"/>
            <a:ext cx="2450753" cy="46602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ZoneTexte 32"/>
          <p:cNvSpPr txBox="1"/>
          <p:nvPr/>
        </p:nvSpPr>
        <p:spPr>
          <a:xfrm>
            <a:off x="1485214" y="4116548"/>
            <a:ext cx="26937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Assistance technique auprès du CSNSM.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4" name="Rectangle à coins arrondis 33"/>
          <p:cNvSpPr/>
          <p:nvPr/>
        </p:nvSpPr>
        <p:spPr>
          <a:xfrm>
            <a:off x="1473545" y="4079189"/>
            <a:ext cx="2442517" cy="678339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à coins arrondis 34"/>
          <p:cNvSpPr/>
          <p:nvPr/>
        </p:nvSpPr>
        <p:spPr>
          <a:xfrm>
            <a:off x="8415293" y="1016113"/>
            <a:ext cx="3138388" cy="55663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6" name="Rectangle à coins arrondis 35"/>
          <p:cNvSpPr/>
          <p:nvPr/>
        </p:nvSpPr>
        <p:spPr>
          <a:xfrm>
            <a:off x="8378567" y="2015881"/>
            <a:ext cx="3158753" cy="65561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à coins arrondis 36"/>
          <p:cNvSpPr/>
          <p:nvPr/>
        </p:nvSpPr>
        <p:spPr>
          <a:xfrm>
            <a:off x="8407169" y="2872910"/>
            <a:ext cx="3130152" cy="104936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à coins arrondis 44"/>
          <p:cNvSpPr/>
          <p:nvPr/>
        </p:nvSpPr>
        <p:spPr>
          <a:xfrm>
            <a:off x="8407169" y="4032087"/>
            <a:ext cx="3138388" cy="74523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Texte 45"/>
          <p:cNvSpPr txBox="1"/>
          <p:nvPr/>
        </p:nvSpPr>
        <p:spPr>
          <a:xfrm>
            <a:off x="8478337" y="4980752"/>
            <a:ext cx="31946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Maintenance des installations.</a:t>
            </a:r>
          </a:p>
          <a:p>
            <a:r>
              <a:rPr lang="fr-FR" sz="1400" dirty="0" smtClean="0"/>
              <a:t>Déploiement des installations en courant faible, de la téléphonie à la sécurité incendie.</a:t>
            </a:r>
            <a:endParaRPr lang="fr-FR" sz="1400" dirty="0"/>
          </a:p>
        </p:txBody>
      </p:sp>
      <p:sp>
        <p:nvSpPr>
          <p:cNvPr id="47" name="Rectangle à coins arrondis 46"/>
          <p:cNvSpPr/>
          <p:nvPr/>
        </p:nvSpPr>
        <p:spPr>
          <a:xfrm>
            <a:off x="8415293" y="4980752"/>
            <a:ext cx="3160927" cy="914981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/>
          <p:cNvSpPr txBox="1"/>
          <p:nvPr/>
        </p:nvSpPr>
        <p:spPr>
          <a:xfrm>
            <a:off x="1502377" y="5200908"/>
            <a:ext cx="24136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/>
              <a:t>Maintenance des </a:t>
            </a:r>
            <a:r>
              <a:rPr lang="fr-FR" sz="1400" dirty="0" smtClean="0"/>
              <a:t>installations.</a:t>
            </a:r>
            <a:endParaRPr lang="fr-FR" sz="1400" dirty="0"/>
          </a:p>
        </p:txBody>
      </p:sp>
      <p:sp>
        <p:nvSpPr>
          <p:cNvPr id="51" name="Rectangle à coins arrondis 50"/>
          <p:cNvSpPr/>
          <p:nvPr/>
        </p:nvSpPr>
        <p:spPr>
          <a:xfrm>
            <a:off x="1473545" y="5159314"/>
            <a:ext cx="2450753" cy="37039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Accolade ouvrante 53"/>
          <p:cNvSpPr/>
          <p:nvPr/>
        </p:nvSpPr>
        <p:spPr>
          <a:xfrm>
            <a:off x="1202437" y="1008450"/>
            <a:ext cx="229631" cy="135169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Accolade ouvrante 54"/>
          <p:cNvSpPr/>
          <p:nvPr/>
        </p:nvSpPr>
        <p:spPr>
          <a:xfrm>
            <a:off x="1243914" y="3268910"/>
            <a:ext cx="153431" cy="22666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-60597" y="2514303"/>
            <a:ext cx="154401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 smtClean="0"/>
              <a:t>Responsable technique </a:t>
            </a:r>
          </a:p>
          <a:p>
            <a:r>
              <a:rPr lang="fr-FR" sz="1100" dirty="0" smtClean="0"/>
              <a:t>Département</a:t>
            </a:r>
            <a:endParaRPr lang="fr-FR" sz="1100" dirty="0"/>
          </a:p>
        </p:txBody>
      </p:sp>
      <p:sp>
        <p:nvSpPr>
          <p:cNvPr id="57" name="ZoneTexte 56"/>
          <p:cNvSpPr txBox="1"/>
          <p:nvPr/>
        </p:nvSpPr>
        <p:spPr>
          <a:xfrm>
            <a:off x="428490" y="1555539"/>
            <a:ext cx="8667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GTI-ESB</a:t>
            </a:r>
            <a:endParaRPr lang="fr-FR" sz="1400" dirty="0"/>
          </a:p>
        </p:txBody>
      </p:sp>
      <p:sp>
        <p:nvSpPr>
          <p:cNvPr id="58" name="ZoneTexte 57"/>
          <p:cNvSpPr txBox="1"/>
          <p:nvPr/>
        </p:nvSpPr>
        <p:spPr>
          <a:xfrm>
            <a:off x="428490" y="4271411"/>
            <a:ext cx="7511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GTI-ESB</a:t>
            </a:r>
            <a:endParaRPr lang="fr-FR" sz="1400" dirty="0"/>
          </a:p>
        </p:txBody>
      </p:sp>
      <p:sp>
        <p:nvSpPr>
          <p:cNvPr id="65" name="ZoneTexte 64"/>
          <p:cNvSpPr txBox="1"/>
          <p:nvPr/>
        </p:nvSpPr>
        <p:spPr>
          <a:xfrm>
            <a:off x="2810131" y="555182"/>
            <a:ext cx="6590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IPNO</a:t>
            </a:r>
            <a:endParaRPr lang="fr-FR" dirty="0"/>
          </a:p>
        </p:txBody>
      </p:sp>
      <p:sp>
        <p:nvSpPr>
          <p:cNvPr id="66" name="ZoneTexte 65"/>
          <p:cNvSpPr txBox="1"/>
          <p:nvPr/>
        </p:nvSpPr>
        <p:spPr>
          <a:xfrm>
            <a:off x="8896864" y="558721"/>
            <a:ext cx="63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LAL</a:t>
            </a:r>
            <a:endParaRPr lang="fr-FR" dirty="0"/>
          </a:p>
        </p:txBody>
      </p:sp>
      <p:sp>
        <p:nvSpPr>
          <p:cNvPr id="67" name="Ellipse 66"/>
          <p:cNvSpPr/>
          <p:nvPr/>
        </p:nvSpPr>
        <p:spPr>
          <a:xfrm>
            <a:off x="8830962" y="558721"/>
            <a:ext cx="626076" cy="36579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823518" y="560174"/>
            <a:ext cx="645640" cy="3581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86" name="Connecteur droit avec flèche 85"/>
          <p:cNvCxnSpPr>
            <a:stCxn id="5" idx="3"/>
            <a:endCxn id="8" idx="1"/>
          </p:cNvCxnSpPr>
          <p:nvPr/>
        </p:nvCxnSpPr>
        <p:spPr>
          <a:xfrm flipV="1">
            <a:off x="7381103" y="2337514"/>
            <a:ext cx="1017829" cy="544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>
            <a:stCxn id="4" idx="3"/>
            <a:endCxn id="35" idx="1"/>
          </p:cNvCxnSpPr>
          <p:nvPr/>
        </p:nvCxnSpPr>
        <p:spPr>
          <a:xfrm flipV="1">
            <a:off x="7381102" y="1294429"/>
            <a:ext cx="1034191" cy="71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avec flèche 89"/>
          <p:cNvCxnSpPr>
            <a:stCxn id="6" idx="3"/>
            <a:endCxn id="10" idx="1"/>
          </p:cNvCxnSpPr>
          <p:nvPr/>
        </p:nvCxnSpPr>
        <p:spPr>
          <a:xfrm flipV="1">
            <a:off x="7381103" y="3401439"/>
            <a:ext cx="1056730" cy="761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avec flèche 95"/>
          <p:cNvCxnSpPr>
            <a:stCxn id="7" idx="3"/>
            <a:endCxn id="45" idx="1"/>
          </p:cNvCxnSpPr>
          <p:nvPr/>
        </p:nvCxnSpPr>
        <p:spPr>
          <a:xfrm>
            <a:off x="7381102" y="4403414"/>
            <a:ext cx="1026067" cy="12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cteur droit avec flèche 102"/>
          <p:cNvCxnSpPr>
            <a:stCxn id="12" idx="3"/>
            <a:endCxn id="47" idx="1"/>
          </p:cNvCxnSpPr>
          <p:nvPr/>
        </p:nvCxnSpPr>
        <p:spPr>
          <a:xfrm>
            <a:off x="7381102" y="5349105"/>
            <a:ext cx="1034191" cy="8913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droit avec flèche 104"/>
          <p:cNvCxnSpPr>
            <a:stCxn id="30" idx="3"/>
            <a:endCxn id="6" idx="1"/>
          </p:cNvCxnSpPr>
          <p:nvPr/>
        </p:nvCxnSpPr>
        <p:spPr>
          <a:xfrm flipV="1">
            <a:off x="3934168" y="3409049"/>
            <a:ext cx="1000296" cy="67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droit avec flèche 106"/>
          <p:cNvCxnSpPr>
            <a:stCxn id="34" idx="3"/>
            <a:endCxn id="7" idx="1"/>
          </p:cNvCxnSpPr>
          <p:nvPr/>
        </p:nvCxnSpPr>
        <p:spPr>
          <a:xfrm flipV="1">
            <a:off x="3916062" y="4403414"/>
            <a:ext cx="1018401" cy="149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droit avec flèche 108"/>
          <p:cNvCxnSpPr>
            <a:stCxn id="51" idx="3"/>
            <a:endCxn id="12" idx="1"/>
          </p:cNvCxnSpPr>
          <p:nvPr/>
        </p:nvCxnSpPr>
        <p:spPr>
          <a:xfrm>
            <a:off x="3924298" y="5344510"/>
            <a:ext cx="1010165" cy="459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ccolade fermante 116"/>
          <p:cNvSpPr/>
          <p:nvPr/>
        </p:nvSpPr>
        <p:spPr>
          <a:xfrm>
            <a:off x="11616725" y="1038494"/>
            <a:ext cx="119334" cy="479389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ZoneTexte 117"/>
          <p:cNvSpPr txBox="1"/>
          <p:nvPr/>
        </p:nvSpPr>
        <p:spPr>
          <a:xfrm>
            <a:off x="11839145" y="3182146"/>
            <a:ext cx="400110" cy="430887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1400" dirty="0" smtClean="0"/>
              <a:t>SPPI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85810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accent2">
                <a:lumMod val="20000"/>
                <a:lumOff val="8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1232"/>
            <a:ext cx="10515600" cy="5995731"/>
          </a:xfr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815442" y="1990130"/>
            <a:ext cx="3550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IPNO: 4 agents dans deux </a:t>
            </a:r>
          </a:p>
          <a:p>
            <a:r>
              <a:rPr lang="fr-FR" b="1" dirty="0" smtClean="0"/>
              <a:t>Entités de la division administrative</a:t>
            </a:r>
          </a:p>
          <a:p>
            <a:r>
              <a:rPr lang="fr-FR" b="1" dirty="0" smtClean="0"/>
              <a:t>(GTI- ESP)</a:t>
            </a:r>
            <a:endParaRPr lang="fr-FR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7155151" y="3575598"/>
            <a:ext cx="36611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CSNSM: 4 agents dans un service dans un service assurant la Radioprotection, la prévention des risques, les travaux.</a:t>
            </a:r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43683" y="4306073"/>
            <a:ext cx="37574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LAL: 10 agents dans le  Service</a:t>
            </a:r>
          </a:p>
          <a:p>
            <a:r>
              <a:rPr lang="fr-FR" b="1" dirty="0" smtClean="0"/>
              <a:t> Patrimoine Prévention Infrastructure</a:t>
            </a:r>
          </a:p>
          <a:p>
            <a:r>
              <a:rPr lang="fr-FR" b="1" dirty="0" smtClean="0"/>
              <a:t>Organisés par thèmes de métiers.</a:t>
            </a:r>
          </a:p>
          <a:p>
            <a:r>
              <a:rPr lang="fr-FR" b="1" dirty="0" smtClean="0"/>
              <a:t>(SPPI)</a:t>
            </a:r>
            <a:endParaRPr lang="fr-FR" b="1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2594842" y="1854165"/>
            <a:ext cx="3847146" cy="120272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à coins arrondis 7"/>
          <p:cNvSpPr/>
          <p:nvPr/>
        </p:nvSpPr>
        <p:spPr>
          <a:xfrm>
            <a:off x="6936260" y="3422342"/>
            <a:ext cx="3748216" cy="1545074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à coins arrondis 8"/>
          <p:cNvSpPr/>
          <p:nvPr/>
        </p:nvSpPr>
        <p:spPr>
          <a:xfrm>
            <a:off x="1313015" y="4134919"/>
            <a:ext cx="3943753" cy="1518057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124259" y="654740"/>
            <a:ext cx="2154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 smtClean="0"/>
              <a:t>LES MOYENS </a:t>
            </a:r>
            <a:endParaRPr lang="fr-FR" sz="2800" b="1" u="sng" dirty="0"/>
          </a:p>
        </p:txBody>
      </p:sp>
    </p:spTree>
    <p:extLst>
      <p:ext uri="{BB962C8B-B14F-4D97-AF65-F5344CB8AC3E}">
        <p14:creationId xmlns:p14="http://schemas.microsoft.com/office/powerpoint/2010/main" val="153218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34317" y="2282024"/>
            <a:ext cx="7402666" cy="2075290"/>
          </a:xfr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5400" b="1" dirty="0" smtClean="0"/>
              <a:t>GT LOGISTIQUE</a:t>
            </a:r>
            <a:endParaRPr lang="fr-FR" sz="5400" b="1" dirty="0"/>
          </a:p>
        </p:txBody>
      </p:sp>
    </p:spTree>
    <p:extLst>
      <p:ext uri="{BB962C8B-B14F-4D97-AF65-F5344CB8AC3E}">
        <p14:creationId xmlns:p14="http://schemas.microsoft.com/office/powerpoint/2010/main" val="1439663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lipse 2"/>
          <p:cNvSpPr/>
          <p:nvPr/>
        </p:nvSpPr>
        <p:spPr>
          <a:xfrm>
            <a:off x="4380243" y="2708921"/>
            <a:ext cx="3519735" cy="1494182"/>
          </a:xfrm>
          <a:prstGeom prst="ellipse">
            <a:avLst/>
          </a:prstGeom>
          <a:gradFill>
            <a:gsLst>
              <a:gs pos="100000">
                <a:srgbClr val="92D050"/>
              </a:gs>
              <a:gs pos="0">
                <a:srgbClr val="FF9933"/>
              </a:gs>
            </a:gsLst>
            <a:lin ang="162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LES SERVICES ACHATS MAGASIN LOGISTIQUE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8" name="Ellipse 7"/>
          <p:cNvSpPr/>
          <p:nvPr/>
        </p:nvSpPr>
        <p:spPr>
          <a:xfrm>
            <a:off x="493987" y="2010892"/>
            <a:ext cx="2614551" cy="754767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SERVICES TECHNIQUES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8315816" y="2132856"/>
            <a:ext cx="3360373" cy="722794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SCES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tx1"/>
                </a:solidFill>
              </a:rPr>
              <a:t>ADMINISTRATIFS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4731625" y="1143405"/>
            <a:ext cx="2592288" cy="720080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DIRECTIONS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3311692" y="188641"/>
            <a:ext cx="5781121" cy="504056"/>
          </a:xfrm>
          <a:gradFill>
            <a:gsLst>
              <a:gs pos="100000">
                <a:srgbClr val="92D050"/>
              </a:gs>
              <a:gs pos="0">
                <a:srgbClr val="FF9933"/>
              </a:gs>
            </a:gsLst>
            <a:lin ang="16200000" scaled="0"/>
          </a:gra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fr-FR" sz="2000" b="1" dirty="0" smtClean="0"/>
              <a:t>INTERACTIONS</a:t>
            </a:r>
            <a:endParaRPr lang="fr-FR" sz="2000" b="1" dirty="0"/>
          </a:p>
        </p:txBody>
      </p:sp>
      <p:sp>
        <p:nvSpPr>
          <p:cNvPr id="9" name="Ellipse 8"/>
          <p:cNvSpPr/>
          <p:nvPr/>
        </p:nvSpPr>
        <p:spPr>
          <a:xfrm>
            <a:off x="8880310" y="4102424"/>
            <a:ext cx="2795879" cy="812283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CHERCHEURS ITA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412387" y="4112521"/>
            <a:ext cx="2592288" cy="792088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PROJETS DE RECHERCHE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4155561" y="5373216"/>
            <a:ext cx="3744416" cy="792088"/>
          </a:xfrm>
          <a:prstGeom prst="ellipse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PREVENTION RADIOPROTECTION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73071" y="3117113"/>
            <a:ext cx="3456384" cy="7677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TRANSPORTEURS &amp; LIVREURS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7675296" y="1293282"/>
            <a:ext cx="2592288" cy="68275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LABO EXTERIEURS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Ellipse 19"/>
          <p:cNvSpPr/>
          <p:nvPr/>
        </p:nvSpPr>
        <p:spPr>
          <a:xfrm>
            <a:off x="2569348" y="1198189"/>
            <a:ext cx="1920213" cy="81270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DR4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Ellipse 21"/>
          <p:cNvSpPr/>
          <p:nvPr/>
        </p:nvSpPr>
        <p:spPr>
          <a:xfrm>
            <a:off x="8134662" y="5121188"/>
            <a:ext cx="2231788" cy="78152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DOUANES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4" name="Ellipse 23"/>
          <p:cNvSpPr/>
          <p:nvPr/>
        </p:nvSpPr>
        <p:spPr>
          <a:xfrm>
            <a:off x="8675795" y="3212976"/>
            <a:ext cx="3191895" cy="7200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FOURNISSEURS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818052" y="5121188"/>
            <a:ext cx="2016224" cy="78152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ULISSE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4" name="Connecteur droit 13"/>
          <p:cNvCxnSpPr>
            <a:stCxn id="8" idx="6"/>
            <a:endCxn id="3" idx="1"/>
          </p:cNvCxnSpPr>
          <p:nvPr/>
        </p:nvCxnSpPr>
        <p:spPr>
          <a:xfrm>
            <a:off x="3108538" y="2388275"/>
            <a:ext cx="1787159" cy="539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6" idx="6"/>
            <a:endCxn id="3" idx="2"/>
          </p:cNvCxnSpPr>
          <p:nvPr/>
        </p:nvCxnSpPr>
        <p:spPr>
          <a:xfrm flipV="1">
            <a:off x="3529455" y="3456012"/>
            <a:ext cx="850788" cy="449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29"/>
          <p:cNvCxnSpPr>
            <a:stCxn id="10" idx="6"/>
            <a:endCxn id="3" idx="3"/>
          </p:cNvCxnSpPr>
          <p:nvPr/>
        </p:nvCxnSpPr>
        <p:spPr>
          <a:xfrm flipV="1">
            <a:off x="3004675" y="3984285"/>
            <a:ext cx="1891021" cy="524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33"/>
          <p:cNvCxnSpPr>
            <a:stCxn id="11" idx="0"/>
          </p:cNvCxnSpPr>
          <p:nvPr/>
        </p:nvCxnSpPr>
        <p:spPr>
          <a:xfrm flipV="1">
            <a:off x="6027769" y="4203104"/>
            <a:ext cx="0" cy="11701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/>
          <p:cNvCxnSpPr>
            <a:stCxn id="6" idx="4"/>
          </p:cNvCxnSpPr>
          <p:nvPr/>
        </p:nvCxnSpPr>
        <p:spPr>
          <a:xfrm>
            <a:off x="6027769" y="1863485"/>
            <a:ext cx="0" cy="8454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8" idx="3"/>
          </p:cNvCxnSpPr>
          <p:nvPr/>
        </p:nvCxnSpPr>
        <p:spPr>
          <a:xfrm flipH="1">
            <a:off x="6864085" y="1876052"/>
            <a:ext cx="1190843" cy="889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20" idx="5"/>
          </p:cNvCxnSpPr>
          <p:nvPr/>
        </p:nvCxnSpPr>
        <p:spPr>
          <a:xfrm>
            <a:off x="4208352" y="1891874"/>
            <a:ext cx="1215573" cy="8737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>
            <a:stCxn id="7" idx="3"/>
          </p:cNvCxnSpPr>
          <p:nvPr/>
        </p:nvCxnSpPr>
        <p:spPr>
          <a:xfrm flipH="1">
            <a:off x="7459507" y="2749800"/>
            <a:ext cx="1348424" cy="2471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3" idx="6"/>
            <a:endCxn id="24" idx="2"/>
          </p:cNvCxnSpPr>
          <p:nvPr/>
        </p:nvCxnSpPr>
        <p:spPr>
          <a:xfrm>
            <a:off x="7899978" y="3456012"/>
            <a:ext cx="775817" cy="117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47"/>
          <p:cNvCxnSpPr>
            <a:stCxn id="3" idx="5"/>
            <a:endCxn id="9" idx="2"/>
          </p:cNvCxnSpPr>
          <p:nvPr/>
        </p:nvCxnSpPr>
        <p:spPr>
          <a:xfrm>
            <a:off x="7384525" y="3984285"/>
            <a:ext cx="1495785" cy="5242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26" idx="7"/>
          </p:cNvCxnSpPr>
          <p:nvPr/>
        </p:nvCxnSpPr>
        <p:spPr>
          <a:xfrm flipV="1">
            <a:off x="3539007" y="4112522"/>
            <a:ext cx="1884919" cy="112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>
            <a:stCxn id="22" idx="1"/>
          </p:cNvCxnSpPr>
          <p:nvPr/>
        </p:nvCxnSpPr>
        <p:spPr>
          <a:xfrm flipH="1" flipV="1">
            <a:off x="6864086" y="4112522"/>
            <a:ext cx="1597413" cy="11231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1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associé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9551" y="2225224"/>
            <a:ext cx="1970836" cy="1127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Image associé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981" y="263420"/>
            <a:ext cx="2429083" cy="136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Résultat de recherche d'images pour &quot;colis et palette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778" y="4938792"/>
            <a:ext cx="2953940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Image associé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11" y="4221088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Image 26" descr="Résultat de recherche d'images pour &quot;voiture humour dessin&quot;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3" y="2010324"/>
            <a:ext cx="3459480" cy="157924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363" y="238179"/>
            <a:ext cx="2499976" cy="1415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Rectangle 3"/>
          <p:cNvSpPr>
            <a:spLocks noChangeAspect="1" noChangeArrowheads="1"/>
          </p:cNvSpPr>
          <p:nvPr/>
        </p:nvSpPr>
        <p:spPr bwMode="auto">
          <a:xfrm>
            <a:off x="4204794" y="2698881"/>
            <a:ext cx="3781161" cy="1050181"/>
          </a:xfrm>
          <a:prstGeom prst="rect">
            <a:avLst/>
          </a:prstGeom>
          <a:gradFill>
            <a:gsLst>
              <a:gs pos="100000">
                <a:srgbClr val="92D050"/>
              </a:gs>
              <a:gs pos="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i="1" dirty="0" smtClean="0">
                <a:latin typeface="Arial" pitchFamily="34" charset="0"/>
              </a:rPr>
              <a:t>LES SERVICES ACHATS</a:t>
            </a:r>
            <a:endParaRPr lang="fr-FR" b="1" i="1" dirty="0"/>
          </a:p>
          <a:p>
            <a:pPr algn="ctr" defTabSz="957263"/>
            <a:r>
              <a:rPr lang="fr-FR" b="1" i="1" dirty="0" smtClean="0">
                <a:latin typeface="Arial" pitchFamily="34" charset="0"/>
              </a:rPr>
              <a:t>MAGASIN / LOGISTIQUE</a:t>
            </a:r>
          </a:p>
          <a:p>
            <a:pPr algn="ctr" defTabSz="957263"/>
            <a:r>
              <a:rPr lang="fr-FR" sz="1400" b="1" i="1" dirty="0" smtClean="0">
                <a:solidFill>
                  <a:srgbClr val="0066FF"/>
                </a:solidFill>
                <a:latin typeface="Arial" pitchFamily="34" charset="0"/>
              </a:rPr>
              <a:t>Effectifs : 5,5 &amp; 10,5 personnes</a:t>
            </a:r>
          </a:p>
          <a:p>
            <a:pPr algn="ctr" defTabSz="957263"/>
            <a:endParaRPr lang="fr-FR" sz="800" b="1" i="1" u="sng" dirty="0" smtClean="0">
              <a:latin typeface="Arial" pitchFamily="34" charset="0"/>
            </a:endParaRP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7137942" y="4777158"/>
            <a:ext cx="2719861" cy="1341295"/>
          </a:xfrm>
          <a:prstGeom prst="rect">
            <a:avLst/>
          </a:prstGeom>
          <a:gradFill>
            <a:gsLst>
              <a:gs pos="100000">
                <a:schemeClr val="accent6"/>
              </a:gs>
              <a:gs pos="100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RECEPTIONS </a:t>
            </a:r>
            <a:r>
              <a:rPr lang="fr-FR" b="1" dirty="0">
                <a:solidFill>
                  <a:srgbClr val="0066FF"/>
                </a:solidFill>
              </a:rPr>
              <a:t>ET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EXPEDITIONS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Réceptions : 1900 / 1950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Expéditions : 140 / 150 </a:t>
            </a:r>
            <a:endParaRPr lang="fr-FR" sz="1400" b="1" dirty="0">
              <a:solidFill>
                <a:srgbClr val="0066FF"/>
              </a:solidFill>
            </a:endParaRP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7106894" y="1189660"/>
            <a:ext cx="3231476" cy="841068"/>
          </a:xfrm>
          <a:prstGeom prst="rect">
            <a:avLst/>
          </a:prstGeom>
          <a:gradFill>
            <a:gsLst>
              <a:gs pos="100000">
                <a:schemeClr val="accent6"/>
              </a:gs>
              <a:gs pos="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endParaRPr lang="fr-FR" b="1" dirty="0" smtClean="0">
              <a:solidFill>
                <a:srgbClr val="0066FF"/>
              </a:solidFill>
            </a:endParaRP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ACHATS DE MATERIELS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STOCKES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Chiffre d’affaires : 119 &amp; 140 K€ </a:t>
            </a:r>
          </a:p>
          <a:p>
            <a:pPr algn="ctr" defTabSz="957263"/>
            <a:endParaRPr lang="fr-FR" sz="1300" b="1" dirty="0">
              <a:solidFill>
                <a:srgbClr val="0066FF"/>
              </a:solidFill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1880649" y="1124744"/>
            <a:ext cx="3167228" cy="848590"/>
          </a:xfrm>
          <a:prstGeom prst="rect">
            <a:avLst/>
          </a:prstGeom>
          <a:gradFill flip="none" rotWithShape="1">
            <a:gsLst>
              <a:gs pos="0">
                <a:srgbClr val="FF9933"/>
              </a:gs>
              <a:gs pos="100000">
                <a:schemeClr val="accent6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endParaRPr lang="fr-FR" sz="1200" b="1" dirty="0" smtClean="0">
              <a:solidFill>
                <a:srgbClr val="0066FF"/>
              </a:solidFill>
            </a:endParaRP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DISTRIBUTIONS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Articles : 4000 / 6600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Facturation : 4500 / 6500</a:t>
            </a:r>
            <a:r>
              <a:rPr lang="fr-FR" sz="1400" b="1" dirty="0" smtClean="0"/>
              <a:t> </a:t>
            </a:r>
          </a:p>
          <a:p>
            <a:pPr algn="ctr" defTabSz="957263"/>
            <a:endParaRPr lang="fr-FR" sz="1300" b="1" dirty="0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2504842" y="4871502"/>
            <a:ext cx="3590533" cy="1137572"/>
          </a:xfrm>
          <a:prstGeom prst="rect">
            <a:avLst/>
          </a:prstGeom>
          <a:gradFill>
            <a:gsLst>
              <a:gs pos="100000">
                <a:schemeClr val="accent6"/>
              </a:gs>
              <a:gs pos="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ORGANISATIONS ET 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REALISATIONS DE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TRANSPORTS DE GROS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MATERIELS </a:t>
            </a:r>
            <a:r>
              <a:rPr lang="fr-FR" sz="1400" b="1" dirty="0" smtClean="0">
                <a:solidFill>
                  <a:srgbClr val="0066FF"/>
                </a:solidFill>
              </a:rPr>
              <a:t>(C.A 46 K€)</a:t>
            </a:r>
          </a:p>
        </p:txBody>
      </p:sp>
      <p:sp>
        <p:nvSpPr>
          <p:cNvPr id="61" name="Text Box 10"/>
          <p:cNvSpPr txBox="1">
            <a:spLocks noChangeArrowheads="1"/>
          </p:cNvSpPr>
          <p:nvPr/>
        </p:nvSpPr>
        <p:spPr bwMode="auto">
          <a:xfrm>
            <a:off x="10175075" y="5049200"/>
            <a:ext cx="2389716" cy="29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4" tIns="47892" rIns="95784" bIns="47892">
            <a:spAutoFit/>
          </a:bodyPr>
          <a:lstStyle/>
          <a:p>
            <a:pPr defTabSz="957263">
              <a:spcBef>
                <a:spcPct val="50000"/>
              </a:spcBef>
            </a:pPr>
            <a:endParaRPr lang="fr-FR" sz="1300" dirty="0"/>
          </a:p>
        </p:txBody>
      </p:sp>
      <p:sp>
        <p:nvSpPr>
          <p:cNvPr id="71" name="Text Box 11"/>
          <p:cNvSpPr txBox="1">
            <a:spLocks noChangeArrowheads="1"/>
          </p:cNvSpPr>
          <p:nvPr/>
        </p:nvSpPr>
        <p:spPr bwMode="auto">
          <a:xfrm>
            <a:off x="3902129" y="160339"/>
            <a:ext cx="4128459" cy="681495"/>
          </a:xfrm>
          <a:prstGeom prst="rect">
            <a:avLst/>
          </a:prstGeom>
          <a:gradFill>
            <a:gsLst>
              <a:gs pos="100000">
                <a:srgbClr val="FF9933"/>
              </a:gs>
              <a:gs pos="1000">
                <a:srgbClr val="92D050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5784" tIns="47892" rIns="95784" bIns="47892">
            <a:spAutoFit/>
          </a:bodyPr>
          <a:lstStyle/>
          <a:p>
            <a:pPr algn="ctr" defTabSz="957263"/>
            <a:endParaRPr lang="fr-FR" sz="900" b="1" dirty="0" smtClean="0"/>
          </a:p>
          <a:p>
            <a:pPr algn="ctr" defTabSz="957263"/>
            <a:r>
              <a:rPr lang="fr-FR" sz="2000" b="1" dirty="0" smtClean="0"/>
              <a:t>ACTIVITES PRINCIPALES </a:t>
            </a:r>
          </a:p>
          <a:p>
            <a:pPr algn="ctr" defTabSz="957263"/>
            <a:endParaRPr lang="fr-FR" sz="900" b="1" dirty="0" smtClean="0"/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207434" y="3223972"/>
            <a:ext cx="3054180" cy="925109"/>
          </a:xfrm>
          <a:prstGeom prst="rect">
            <a:avLst/>
          </a:prstGeom>
          <a:gradFill>
            <a:gsLst>
              <a:gs pos="99000">
                <a:srgbClr val="92D050"/>
              </a:gs>
              <a:gs pos="99000">
                <a:schemeClr val="bg1"/>
              </a:gs>
              <a:gs pos="2000">
                <a:srgbClr val="FF9933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PARC AUTOMOBILES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Véhicules : 7 &amp; 17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Chiffre d’affaires : 27 K€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1 chauffeur</a:t>
            </a:r>
            <a:endParaRPr lang="fr-FR" sz="1400" b="1" dirty="0">
              <a:solidFill>
                <a:srgbClr val="0066FF"/>
              </a:solidFill>
            </a:endParaRPr>
          </a:p>
        </p:txBody>
      </p:sp>
      <p:sp>
        <p:nvSpPr>
          <p:cNvPr id="2" name="AutoShape 7" descr="Résultat de recherche d'images pour &quot;colis et palette&quot;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9" descr="Résultat de recherche d'images pour &quot;colis et palette&quot;"/>
          <p:cNvSpPr>
            <a:spLocks noChangeAspect="1" noChangeArrowheads="1"/>
          </p:cNvSpPr>
          <p:nvPr/>
        </p:nvSpPr>
        <p:spPr bwMode="auto">
          <a:xfrm>
            <a:off x="410633" y="793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8688288" y="3127681"/>
            <a:ext cx="3282099" cy="923777"/>
          </a:xfrm>
          <a:prstGeom prst="rect">
            <a:avLst/>
          </a:prstGeom>
          <a:gradFill>
            <a:gsLst>
              <a:gs pos="100000">
                <a:schemeClr val="accent6"/>
              </a:gs>
              <a:gs pos="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ACHATS DE MATERIELS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NON STOCKES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Chiffre d’affaires : 86 K€ &amp; 2M€</a:t>
            </a:r>
            <a:endParaRPr lang="fr-FR" sz="1400" b="1" dirty="0">
              <a:solidFill>
                <a:srgbClr val="0066FF"/>
              </a:solidFill>
            </a:endParaRPr>
          </a:p>
        </p:txBody>
      </p:sp>
      <p:sp>
        <p:nvSpPr>
          <p:cNvPr id="4" name="AutoShape 2" descr="Résultat de recherche d'images pour &quot;comptoir magasin&quot;"/>
          <p:cNvSpPr>
            <a:spLocks noChangeAspect="1" noChangeArrowheads="1"/>
          </p:cNvSpPr>
          <p:nvPr/>
        </p:nvSpPr>
        <p:spPr bwMode="auto">
          <a:xfrm>
            <a:off x="613833" y="16033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cxnSp>
        <p:nvCxnSpPr>
          <p:cNvPr id="7" name="Connecteur droit 6"/>
          <p:cNvCxnSpPr>
            <a:stCxn id="59" idx="2"/>
          </p:cNvCxnSpPr>
          <p:nvPr/>
        </p:nvCxnSpPr>
        <p:spPr>
          <a:xfrm>
            <a:off x="3464264" y="1973334"/>
            <a:ext cx="1479609" cy="72554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V="1">
            <a:off x="3261614" y="3589569"/>
            <a:ext cx="94318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60" idx="0"/>
          </p:cNvCxnSpPr>
          <p:nvPr/>
        </p:nvCxnSpPr>
        <p:spPr>
          <a:xfrm flipV="1">
            <a:off x="4300109" y="3749062"/>
            <a:ext cx="1123817" cy="11224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stCxn id="58" idx="2"/>
          </p:cNvCxnSpPr>
          <p:nvPr/>
        </p:nvCxnSpPr>
        <p:spPr>
          <a:xfrm flipH="1">
            <a:off x="7137941" y="2030728"/>
            <a:ext cx="1584691" cy="6681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>
            <a:stCxn id="57" idx="1"/>
          </p:cNvCxnSpPr>
          <p:nvPr/>
        </p:nvCxnSpPr>
        <p:spPr>
          <a:xfrm flipH="1" flipV="1">
            <a:off x="7985955" y="3589569"/>
            <a:ext cx="702333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56" idx="0"/>
          </p:cNvCxnSpPr>
          <p:nvPr/>
        </p:nvCxnSpPr>
        <p:spPr>
          <a:xfrm flipH="1" flipV="1">
            <a:off x="6672064" y="3774309"/>
            <a:ext cx="1825808" cy="10028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903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Image 36" descr="Résultat de recherche d'images pour &quot;blouse de travail homme&quot;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4580" y="2369066"/>
            <a:ext cx="1910080" cy="14325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Image 31" descr="Résultat de recherche d'images pour &quot;bouteille de gaz&quot;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3201" y="505289"/>
            <a:ext cx="1013331" cy="170775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Image 33" descr="Résultat de recherche d'images pour &quot;copieurs&quot;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833" y="2312434"/>
            <a:ext cx="1927013" cy="119570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7" name="Picture 13" descr="Résultat de recherche d'images pour &quot;mobilier bureau dessin&quot;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382" y="694811"/>
            <a:ext cx="1773332" cy="100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Rectangle 3"/>
          <p:cNvSpPr>
            <a:spLocks noChangeAspect="1" noChangeArrowheads="1"/>
          </p:cNvSpPr>
          <p:nvPr/>
        </p:nvSpPr>
        <p:spPr bwMode="auto">
          <a:xfrm>
            <a:off x="4177558" y="3140919"/>
            <a:ext cx="3781161" cy="1050181"/>
          </a:xfrm>
          <a:prstGeom prst="rect">
            <a:avLst/>
          </a:prstGeom>
          <a:gradFill>
            <a:gsLst>
              <a:gs pos="100000">
                <a:srgbClr val="92D050"/>
              </a:gs>
              <a:gs pos="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i="1" dirty="0" smtClean="0">
                <a:latin typeface="Arial" pitchFamily="34" charset="0"/>
              </a:rPr>
              <a:t>LES SERVICES ACHATS</a:t>
            </a:r>
            <a:endParaRPr lang="fr-FR" b="1" i="1" dirty="0"/>
          </a:p>
          <a:p>
            <a:pPr algn="ctr" defTabSz="957263"/>
            <a:r>
              <a:rPr lang="fr-FR" b="1" i="1" dirty="0" smtClean="0">
                <a:latin typeface="Arial" pitchFamily="34" charset="0"/>
              </a:rPr>
              <a:t>MAGASIN / LOGISTIQUE</a:t>
            </a:r>
          </a:p>
          <a:p>
            <a:pPr algn="ctr" defTabSz="957263"/>
            <a:r>
              <a:rPr lang="fr-FR" sz="1400" b="1" i="1" dirty="0" smtClean="0">
                <a:solidFill>
                  <a:srgbClr val="0066FF"/>
                </a:solidFill>
                <a:latin typeface="Arial" pitchFamily="34" charset="0"/>
              </a:rPr>
              <a:t>Effectif : 5,5 &amp; 10,5 personnes</a:t>
            </a:r>
          </a:p>
          <a:p>
            <a:pPr algn="ctr" defTabSz="957263"/>
            <a:endParaRPr lang="fr-FR" sz="800" b="1" i="1" u="sng" dirty="0" smtClean="0">
              <a:latin typeface="Arial" pitchFamily="34" charset="0"/>
            </a:endParaRPr>
          </a:p>
        </p:txBody>
      </p:sp>
      <p:sp>
        <p:nvSpPr>
          <p:cNvPr id="56" name="Rectangle 4"/>
          <p:cNvSpPr>
            <a:spLocks noChangeArrowheads="1"/>
          </p:cNvSpPr>
          <p:nvPr/>
        </p:nvSpPr>
        <p:spPr bwMode="auto">
          <a:xfrm>
            <a:off x="6638852" y="5445224"/>
            <a:ext cx="4257680" cy="1133588"/>
          </a:xfrm>
          <a:prstGeom prst="rect">
            <a:avLst/>
          </a:prstGeom>
          <a:gradFill>
            <a:gsLst>
              <a:gs pos="100000">
                <a:schemeClr val="accent6"/>
              </a:gs>
              <a:gs pos="100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 MATIERES PREMIERES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GESTION DES SALLES BLANCHES,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DU MENAGE DES LOCAUX, &amp;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DES FONTAINES A EAU </a:t>
            </a:r>
            <a:endParaRPr lang="fr-FR" b="1" dirty="0">
              <a:solidFill>
                <a:srgbClr val="0066FF"/>
              </a:solidFill>
            </a:endParaRPr>
          </a:p>
        </p:txBody>
      </p:sp>
      <p:sp>
        <p:nvSpPr>
          <p:cNvPr id="58" name="Rectangle 6"/>
          <p:cNvSpPr>
            <a:spLocks noChangeArrowheads="1"/>
          </p:cNvSpPr>
          <p:nvPr/>
        </p:nvSpPr>
        <p:spPr bwMode="auto">
          <a:xfrm>
            <a:off x="6192011" y="1422116"/>
            <a:ext cx="3807540" cy="890318"/>
          </a:xfrm>
          <a:prstGeom prst="rect">
            <a:avLst/>
          </a:prstGeom>
          <a:gradFill>
            <a:gsLst>
              <a:gs pos="100000">
                <a:srgbClr val="FF9933"/>
              </a:gs>
              <a:gs pos="1000">
                <a:srgbClr val="92D050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endParaRPr lang="fr-FR" sz="800" b="1" dirty="0" smtClean="0">
              <a:solidFill>
                <a:srgbClr val="0066FF"/>
              </a:solidFill>
            </a:endParaRP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PRESTATION DE BOUTEILLES 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DE GAZ COMPRIME 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Bouteilles : 200 &amp; 150</a:t>
            </a:r>
          </a:p>
          <a:p>
            <a:pPr algn="ctr" defTabSz="957263"/>
            <a:endParaRPr lang="fr-FR" sz="1400" b="1" dirty="0">
              <a:solidFill>
                <a:srgbClr val="0066FF"/>
              </a:solidFill>
            </a:endParaRPr>
          </a:p>
        </p:txBody>
      </p:sp>
      <p:sp>
        <p:nvSpPr>
          <p:cNvPr id="59" name="Rectangle 7"/>
          <p:cNvSpPr>
            <a:spLocks noChangeArrowheads="1"/>
          </p:cNvSpPr>
          <p:nvPr/>
        </p:nvSpPr>
        <p:spPr bwMode="auto">
          <a:xfrm>
            <a:off x="2183966" y="1463843"/>
            <a:ext cx="3167228" cy="848590"/>
          </a:xfrm>
          <a:prstGeom prst="rect">
            <a:avLst/>
          </a:prstGeom>
          <a:gradFill flip="none" rotWithShape="1">
            <a:gsLst>
              <a:gs pos="0">
                <a:srgbClr val="FF9933"/>
              </a:gs>
              <a:gs pos="100000">
                <a:srgbClr val="92D050"/>
              </a:gs>
            </a:gsLst>
            <a:lin ang="162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endParaRPr lang="fr-FR" b="1" dirty="0" smtClean="0">
              <a:solidFill>
                <a:srgbClr val="0066FF"/>
              </a:solidFill>
            </a:endParaRP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ACHATS DE MOBILIER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Chiffre d’affaire : 17 K€ </a:t>
            </a:r>
          </a:p>
          <a:p>
            <a:pPr algn="ctr" defTabSz="957263"/>
            <a:endParaRPr lang="fr-FR" sz="1300" b="1" dirty="0"/>
          </a:p>
        </p:txBody>
      </p:sp>
      <p:sp>
        <p:nvSpPr>
          <p:cNvPr id="60" name="Rectangle 8"/>
          <p:cNvSpPr>
            <a:spLocks noChangeArrowheads="1"/>
          </p:cNvSpPr>
          <p:nvPr/>
        </p:nvSpPr>
        <p:spPr bwMode="auto">
          <a:xfrm>
            <a:off x="1103446" y="5445225"/>
            <a:ext cx="4175676" cy="844857"/>
          </a:xfrm>
          <a:prstGeom prst="rect">
            <a:avLst/>
          </a:prstGeom>
          <a:gradFill>
            <a:gsLst>
              <a:gs pos="100000">
                <a:schemeClr val="accent6"/>
              </a:gs>
              <a:gs pos="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GESTION D’AZOTE LIQUIDE 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EN VRAC </a:t>
            </a:r>
            <a:r>
              <a:rPr lang="fr-FR" sz="1400" b="1" dirty="0" smtClean="0">
                <a:solidFill>
                  <a:srgbClr val="0066FF"/>
                </a:solidFill>
              </a:rPr>
              <a:t>(120 000 LITRES)</a:t>
            </a:r>
            <a:r>
              <a:rPr lang="fr-FR" b="1" dirty="0" smtClean="0">
                <a:solidFill>
                  <a:srgbClr val="0066FF"/>
                </a:solidFill>
              </a:rPr>
              <a:t> &amp;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DECHETS TECHNOLOGIQUES</a:t>
            </a:r>
          </a:p>
        </p:txBody>
      </p:sp>
      <p:sp>
        <p:nvSpPr>
          <p:cNvPr id="61" name="Text Box 10"/>
          <p:cNvSpPr txBox="1">
            <a:spLocks noChangeArrowheads="1"/>
          </p:cNvSpPr>
          <p:nvPr/>
        </p:nvSpPr>
        <p:spPr bwMode="auto">
          <a:xfrm>
            <a:off x="10175075" y="5049200"/>
            <a:ext cx="2389716" cy="296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784" tIns="47892" rIns="95784" bIns="47892">
            <a:spAutoFit/>
          </a:bodyPr>
          <a:lstStyle/>
          <a:p>
            <a:pPr defTabSz="957263">
              <a:spcBef>
                <a:spcPct val="50000"/>
              </a:spcBef>
            </a:pPr>
            <a:endParaRPr lang="fr-FR" sz="1300" dirty="0"/>
          </a:p>
        </p:txBody>
      </p:sp>
      <p:sp>
        <p:nvSpPr>
          <p:cNvPr id="71" name="Text Box 11"/>
          <p:cNvSpPr txBox="1">
            <a:spLocks noChangeArrowheads="1"/>
          </p:cNvSpPr>
          <p:nvPr/>
        </p:nvSpPr>
        <p:spPr bwMode="auto">
          <a:xfrm>
            <a:off x="2907903" y="160339"/>
            <a:ext cx="6568216" cy="681495"/>
          </a:xfrm>
          <a:prstGeom prst="rect">
            <a:avLst/>
          </a:prstGeom>
          <a:gradFill>
            <a:gsLst>
              <a:gs pos="100000">
                <a:srgbClr val="FF9933"/>
              </a:gs>
              <a:gs pos="1000">
                <a:srgbClr val="92D050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95784" tIns="47892" rIns="95784" bIns="47892">
            <a:spAutoFit/>
          </a:bodyPr>
          <a:lstStyle/>
          <a:p>
            <a:pPr algn="just" defTabSz="957263"/>
            <a:endParaRPr lang="fr-FR" sz="900" dirty="0" smtClean="0"/>
          </a:p>
          <a:p>
            <a:pPr algn="ctr" defTabSz="957263"/>
            <a:r>
              <a:rPr lang="fr-FR" sz="2000" b="1" dirty="0" smtClean="0"/>
              <a:t>GESTION DES PRESTATIONS MUTUALISEES</a:t>
            </a:r>
            <a:r>
              <a:rPr lang="fr-FR" b="1" dirty="0" smtClean="0"/>
              <a:t> </a:t>
            </a:r>
            <a:endParaRPr lang="fr-FR" sz="900" b="1" dirty="0" smtClean="0"/>
          </a:p>
          <a:p>
            <a:pPr algn="ctr" defTabSz="957263"/>
            <a:endParaRPr lang="fr-FR" sz="900" b="1" dirty="0"/>
          </a:p>
        </p:txBody>
      </p:sp>
      <p:sp>
        <p:nvSpPr>
          <p:cNvPr id="24" name="Rectangle 7"/>
          <p:cNvSpPr>
            <a:spLocks noChangeArrowheads="1"/>
          </p:cNvSpPr>
          <p:nvPr/>
        </p:nvSpPr>
        <p:spPr bwMode="auto">
          <a:xfrm>
            <a:off x="250959" y="3475357"/>
            <a:ext cx="3054180" cy="923777"/>
          </a:xfrm>
          <a:prstGeom prst="rect">
            <a:avLst/>
          </a:prstGeom>
          <a:gradFill>
            <a:gsLst>
              <a:gs pos="3000">
                <a:srgbClr val="FF9933"/>
              </a:gs>
              <a:gs pos="99000">
                <a:srgbClr val="92D050"/>
              </a:gs>
              <a:gs pos="99000">
                <a:schemeClr val="bg1"/>
              </a:gs>
              <a:gs pos="2000">
                <a:schemeClr val="accent6"/>
              </a:gs>
            </a:gsLst>
            <a:lin ang="54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COPIEURS</a:t>
            </a:r>
          </a:p>
          <a:p>
            <a:pPr algn="ctr" defTabSz="957263"/>
            <a:r>
              <a:rPr lang="fr-FR" sz="1400" b="1" dirty="0" smtClean="0">
                <a:solidFill>
                  <a:srgbClr val="0066FF"/>
                </a:solidFill>
              </a:rPr>
              <a:t>22 &amp; 20 copieurs</a:t>
            </a:r>
            <a:endParaRPr lang="fr-FR" sz="1400" b="1" dirty="0">
              <a:solidFill>
                <a:srgbClr val="0066FF"/>
              </a:solidFill>
            </a:endParaRPr>
          </a:p>
        </p:txBody>
      </p:sp>
      <p:sp>
        <p:nvSpPr>
          <p:cNvPr id="2" name="AutoShape 7" descr="Résultat de recherche d'images pour &quot;colis et palette&quot;"/>
          <p:cNvSpPr>
            <a:spLocks noChangeAspect="1" noChangeArrowheads="1"/>
          </p:cNvSpPr>
          <p:nvPr/>
        </p:nvSpPr>
        <p:spPr bwMode="auto">
          <a:xfrm>
            <a:off x="207433" y="-144463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3" name="AutoShape 9" descr="Résultat de recherche d'images pour &quot;colis et palette&quot;"/>
          <p:cNvSpPr>
            <a:spLocks noChangeAspect="1" noChangeArrowheads="1"/>
          </p:cNvSpPr>
          <p:nvPr/>
        </p:nvSpPr>
        <p:spPr bwMode="auto">
          <a:xfrm>
            <a:off x="410633" y="7938"/>
            <a:ext cx="4064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57" name="Rectangle 5"/>
          <p:cNvSpPr>
            <a:spLocks noChangeArrowheads="1"/>
          </p:cNvSpPr>
          <p:nvPr/>
        </p:nvSpPr>
        <p:spPr bwMode="auto">
          <a:xfrm>
            <a:off x="8935900" y="3475356"/>
            <a:ext cx="3138760" cy="923777"/>
          </a:xfrm>
          <a:prstGeom prst="rect">
            <a:avLst/>
          </a:prstGeom>
          <a:gradFill>
            <a:gsLst>
              <a:gs pos="100000">
                <a:schemeClr val="accent6"/>
              </a:gs>
              <a:gs pos="0">
                <a:srgbClr val="FF9933"/>
              </a:gs>
            </a:gsLst>
            <a:lin ang="16200000" scaled="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5784" tIns="47892" rIns="95784" bIns="47892" anchor="ctr"/>
          <a:lstStyle/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VETEMENTS DE TRAVAIL</a:t>
            </a:r>
          </a:p>
          <a:p>
            <a:pPr algn="ctr" defTabSz="957263"/>
            <a:r>
              <a:rPr lang="fr-FR" b="1" dirty="0" smtClean="0">
                <a:solidFill>
                  <a:srgbClr val="0066FF"/>
                </a:solidFill>
              </a:rPr>
              <a:t>&amp; BLANCHISSERIE</a:t>
            </a:r>
          </a:p>
        </p:txBody>
      </p:sp>
      <p:sp>
        <p:nvSpPr>
          <p:cNvPr id="5" name="Rectangle à coins arrondis 4"/>
          <p:cNvSpPr/>
          <p:nvPr/>
        </p:nvSpPr>
        <p:spPr>
          <a:xfrm>
            <a:off x="6192012" y="4923194"/>
            <a:ext cx="4927609" cy="252009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PRESTATIONS SPECIFIQUES AU LAL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613834" y="4923195"/>
            <a:ext cx="5002113" cy="252009"/>
          </a:xfrm>
          <a:prstGeom prst="roundRect">
            <a:avLst/>
          </a:prstGeom>
          <a:solidFill>
            <a:srgbClr val="FF99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PRESTATIONS SPECIFIQUES A L’IPNO</a:t>
            </a:r>
            <a:endParaRPr lang="fr-FR" b="1" dirty="0">
              <a:solidFill>
                <a:schemeClr val="tx1"/>
              </a:solidFill>
            </a:endParaRPr>
          </a:p>
        </p:txBody>
      </p:sp>
      <p:cxnSp>
        <p:nvCxnSpPr>
          <p:cNvPr id="8" name="Connecteur droit 7"/>
          <p:cNvCxnSpPr>
            <a:stCxn id="24" idx="3"/>
            <a:endCxn id="55" idx="1"/>
          </p:cNvCxnSpPr>
          <p:nvPr/>
        </p:nvCxnSpPr>
        <p:spPr>
          <a:xfrm flipV="1">
            <a:off x="3305139" y="3666009"/>
            <a:ext cx="872419" cy="2712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stCxn id="59" idx="2"/>
          </p:cNvCxnSpPr>
          <p:nvPr/>
        </p:nvCxnSpPr>
        <p:spPr>
          <a:xfrm>
            <a:off x="3767581" y="2312434"/>
            <a:ext cx="1406452" cy="82848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58" idx="2"/>
          </p:cNvCxnSpPr>
          <p:nvPr/>
        </p:nvCxnSpPr>
        <p:spPr>
          <a:xfrm flipH="1">
            <a:off x="7056106" y="2312434"/>
            <a:ext cx="1039675" cy="8284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stCxn id="55" idx="3"/>
            <a:endCxn id="57" idx="1"/>
          </p:cNvCxnSpPr>
          <p:nvPr/>
        </p:nvCxnSpPr>
        <p:spPr>
          <a:xfrm>
            <a:off x="7958719" y="3666010"/>
            <a:ext cx="977181" cy="2712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45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80159" y="548640"/>
            <a:ext cx="9716495" cy="5685183"/>
          </a:xfrm>
          <a:prstGeom prst="rect">
            <a:avLst/>
          </a:prstGeom>
          <a:gradFill>
            <a:gsLst>
              <a:gs pos="0">
                <a:srgbClr val="FF9933"/>
              </a:gs>
              <a:gs pos="100000">
                <a:srgbClr val="92D05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dirty="0">
                <a:solidFill>
                  <a:schemeClr val="tx1"/>
                </a:solidFill>
              </a:rPr>
              <a:t>A l’horizon 2021, 2 personnes de l’IPNO et 2 personnes du LAL </a:t>
            </a:r>
            <a:r>
              <a:rPr lang="fr-FR" b="1" dirty="0" smtClean="0">
                <a:solidFill>
                  <a:schemeClr val="tx1"/>
                </a:solidFill>
              </a:rPr>
              <a:t>vont partir en </a:t>
            </a:r>
            <a:r>
              <a:rPr lang="fr-FR" b="1" dirty="0">
                <a:solidFill>
                  <a:schemeClr val="tx1"/>
                </a:solidFill>
              </a:rPr>
              <a:t>retraite. Sans recrutement et réorganisation, ces deux services seront en grande difficulté</a:t>
            </a:r>
            <a:r>
              <a:rPr lang="fr-FR" b="1" dirty="0" smtClean="0">
                <a:solidFill>
                  <a:schemeClr val="tx1"/>
                </a:solidFill>
              </a:rPr>
              <a:t>. Il </a:t>
            </a:r>
            <a:r>
              <a:rPr lang="fr-FR" b="1" dirty="0">
                <a:solidFill>
                  <a:schemeClr val="tx1"/>
                </a:solidFill>
              </a:rPr>
              <a:t>faudra supprimer certaines activités et il y aura une perte d’expertise et de compétences </a:t>
            </a:r>
            <a:r>
              <a:rPr lang="fr-FR" b="1" dirty="0" smtClean="0">
                <a:solidFill>
                  <a:schemeClr val="tx1"/>
                </a:solidFill>
              </a:rPr>
              <a:t>de </a:t>
            </a:r>
            <a:r>
              <a:rPr lang="fr-FR" b="1" dirty="0">
                <a:solidFill>
                  <a:schemeClr val="tx1"/>
                </a:solidFill>
              </a:rPr>
              <a:t>nos métiers</a:t>
            </a:r>
            <a:r>
              <a:rPr lang="fr-FR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fr-FR" b="1" dirty="0" smtClean="0">
                <a:solidFill>
                  <a:schemeClr val="tx1"/>
                </a:solidFill>
              </a:rPr>
              <a:t>Malgré le fait que nos métiers soient identiques, les 2 services </a:t>
            </a:r>
            <a:r>
              <a:rPr lang="fr-FR" b="1" dirty="0">
                <a:solidFill>
                  <a:schemeClr val="tx1"/>
                </a:solidFill>
              </a:rPr>
              <a:t>A</a:t>
            </a:r>
            <a:r>
              <a:rPr lang="fr-FR" b="1" dirty="0" smtClean="0">
                <a:solidFill>
                  <a:schemeClr val="tx1"/>
                </a:solidFill>
              </a:rPr>
              <a:t>chats sont organisés très différemment. (Rattachement, budgets, gestion de nos stocks, localisation).</a:t>
            </a:r>
            <a:endParaRPr lang="fr-FR" dirty="0">
              <a:solidFill>
                <a:schemeClr val="tx1"/>
              </a:solidFill>
            </a:endParaRPr>
          </a:p>
          <a:p>
            <a:pPr algn="just"/>
            <a:r>
              <a:rPr lang="fr-FR" b="1" dirty="0">
                <a:solidFill>
                  <a:schemeClr val="tx1"/>
                </a:solidFill>
              </a:rPr>
              <a:t>Aucun des 2 magasins n’est capable d’accueillir l’ensemble des agents des services Achats </a:t>
            </a:r>
            <a:r>
              <a:rPr lang="fr-FR" b="1" dirty="0" smtClean="0">
                <a:solidFill>
                  <a:schemeClr val="tx1"/>
                </a:solidFill>
              </a:rPr>
              <a:t>et </a:t>
            </a:r>
            <a:r>
              <a:rPr lang="fr-FR" b="1" dirty="0">
                <a:solidFill>
                  <a:schemeClr val="tx1"/>
                </a:solidFill>
              </a:rPr>
              <a:t>de stocker 10 000 </a:t>
            </a:r>
            <a:r>
              <a:rPr lang="fr-FR" b="1" dirty="0" smtClean="0">
                <a:solidFill>
                  <a:schemeClr val="tx1"/>
                </a:solidFill>
              </a:rPr>
              <a:t>articles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/>
                </a:solidFill>
              </a:rPr>
              <a:t>!</a:t>
            </a:r>
          </a:p>
          <a:p>
            <a:pPr algn="just"/>
            <a:endParaRPr lang="fr-FR" dirty="0">
              <a:solidFill>
                <a:schemeClr val="tx1"/>
              </a:solidFill>
            </a:endParaRPr>
          </a:p>
          <a:p>
            <a:r>
              <a:rPr lang="fr-FR" b="1" i="1" u="sng" dirty="0" smtClean="0">
                <a:solidFill>
                  <a:schemeClr val="tx1"/>
                </a:solidFill>
              </a:rPr>
              <a:t>En cas de regroupement, </a:t>
            </a:r>
            <a:r>
              <a:rPr lang="fr-FR" b="1" i="1" u="sng" dirty="0">
                <a:solidFill>
                  <a:schemeClr val="tx1"/>
                </a:solidFill>
              </a:rPr>
              <a:t>la réflexion </a:t>
            </a:r>
            <a:r>
              <a:rPr lang="fr-FR" b="1" i="1" u="sng" dirty="0" smtClean="0">
                <a:solidFill>
                  <a:schemeClr val="tx1"/>
                </a:solidFill>
              </a:rPr>
              <a:t>que nous </a:t>
            </a:r>
            <a:r>
              <a:rPr lang="fr-FR" b="1" i="1" u="sng" dirty="0">
                <a:solidFill>
                  <a:schemeClr val="tx1"/>
                </a:solidFill>
              </a:rPr>
              <a:t>avons eue, nous amène </a:t>
            </a:r>
            <a:r>
              <a:rPr lang="fr-FR" b="1" i="1" u="sng" dirty="0" smtClean="0">
                <a:solidFill>
                  <a:schemeClr val="tx1"/>
                </a:solidFill>
              </a:rPr>
              <a:t>à </a:t>
            </a:r>
            <a:r>
              <a:rPr lang="fr-FR" b="1" i="1" u="sng" dirty="0">
                <a:solidFill>
                  <a:schemeClr val="tx1"/>
                </a:solidFill>
              </a:rPr>
              <a:t>penser qu’il faudrait </a:t>
            </a:r>
            <a:r>
              <a:rPr lang="fr-FR" b="1" u="sng" dirty="0">
                <a:solidFill>
                  <a:schemeClr val="tx1"/>
                </a:solidFill>
              </a:rPr>
              <a:t>: </a:t>
            </a:r>
            <a:endParaRPr lang="fr-FR" b="1" u="sng" dirty="0" smtClean="0">
              <a:solidFill>
                <a:schemeClr val="tx1"/>
              </a:solidFill>
            </a:endParaRPr>
          </a:p>
          <a:p>
            <a:pPr algn="just"/>
            <a:r>
              <a:rPr lang="fr-FR" b="1" dirty="0" smtClean="0">
                <a:solidFill>
                  <a:schemeClr val="tx1"/>
                </a:solidFill>
              </a:rPr>
              <a:t>-  Garder </a:t>
            </a:r>
            <a:r>
              <a:rPr lang="fr-FR" b="1" dirty="0">
                <a:solidFill>
                  <a:schemeClr val="tx1"/>
                </a:solidFill>
              </a:rPr>
              <a:t>2 points de livraisons et 2 points de distributions (perte de temps, articles lourds et volumineux).</a:t>
            </a:r>
            <a:endParaRPr lang="fr-FR" dirty="0">
              <a:solidFill>
                <a:schemeClr val="tx1"/>
              </a:solidFill>
            </a:endParaRPr>
          </a:p>
          <a:p>
            <a:pPr algn="just"/>
            <a:r>
              <a:rPr lang="fr-FR" b="1" dirty="0" smtClean="0">
                <a:solidFill>
                  <a:schemeClr val="tx1"/>
                </a:solidFill>
              </a:rPr>
              <a:t>- 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smtClean="0">
                <a:solidFill>
                  <a:schemeClr val="tx1"/>
                </a:solidFill>
              </a:rPr>
              <a:t>  Harmoniser </a:t>
            </a:r>
            <a:r>
              <a:rPr lang="fr-FR" b="1" dirty="0">
                <a:solidFill>
                  <a:schemeClr val="tx1"/>
                </a:solidFill>
              </a:rPr>
              <a:t>nos méthodes de travail concernant toutes les prestations externalisées. (Gestion des gaz, vêtements de travail, blanchisserie,….)</a:t>
            </a:r>
            <a:endParaRPr lang="fr-FR" dirty="0">
              <a:solidFill>
                <a:schemeClr val="tx1"/>
              </a:solidFill>
            </a:endParaRPr>
          </a:p>
          <a:p>
            <a:pPr marL="285750" indent="-285750" algn="just">
              <a:buFontTx/>
              <a:buChar char="-"/>
            </a:pPr>
            <a:r>
              <a:rPr lang="fr-FR" b="1" dirty="0" smtClean="0">
                <a:solidFill>
                  <a:schemeClr val="tx1"/>
                </a:solidFill>
              </a:rPr>
              <a:t>Organiser </a:t>
            </a:r>
            <a:r>
              <a:rPr lang="fr-FR" b="1" dirty="0">
                <a:solidFill>
                  <a:schemeClr val="tx1"/>
                </a:solidFill>
              </a:rPr>
              <a:t>une mutualisation concernant le parc automobiles, les transports de matériel, et les engins de levage</a:t>
            </a:r>
            <a:r>
              <a:rPr lang="fr-FR" b="1" dirty="0" smtClean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buFontTx/>
              <a:buChar char="-"/>
            </a:pPr>
            <a:endParaRPr lang="fr-FR" b="1" dirty="0" smtClean="0">
              <a:solidFill>
                <a:schemeClr val="tx1"/>
              </a:solidFill>
            </a:endParaRPr>
          </a:p>
          <a:p>
            <a:pPr algn="just"/>
            <a:r>
              <a:rPr lang="fr-FR" b="1" i="1" u="sng" dirty="0">
                <a:solidFill>
                  <a:schemeClr val="tx1"/>
                </a:solidFill>
              </a:rPr>
              <a:t>L’inquiétude des agents</a:t>
            </a:r>
            <a:r>
              <a:rPr lang="fr-FR" b="1" dirty="0">
                <a:solidFill>
                  <a:schemeClr val="tx1"/>
                </a:solidFill>
              </a:rPr>
              <a:t> : la redistribution des tâches, la reconnaissance de leurs compétences, la visibilité vis-à-vis de leur direction, la promotion, et la mobilité interne non consensuelle</a:t>
            </a:r>
            <a:r>
              <a:rPr lang="fr-FR" b="1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97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420</TotalTime>
  <Words>566</Words>
  <Application>Microsoft Office PowerPoint</Application>
  <PresentationFormat>Personnalisé</PresentationFormat>
  <Paragraphs>134</Paragraphs>
  <Slides>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      GT INFRASTRUCTURE </vt:lpstr>
      <vt:lpstr>Présentation PowerPoint</vt:lpstr>
      <vt:lpstr>MISSIONS, ROLES DES SERVICES</vt:lpstr>
      <vt:lpstr>Présentation PowerPoint</vt:lpstr>
      <vt:lpstr>GT LOGISTIQUE</vt:lpstr>
      <vt:lpstr>INTERACTIONS</vt:lpstr>
      <vt:lpstr>Présentation PowerPoint</vt:lpstr>
      <vt:lpstr>Présentation PowerPoint</vt:lpstr>
      <vt:lpstr>Présentation PowerPoint</vt:lpstr>
    </vt:vector>
  </TitlesOfParts>
  <Company>cnrs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 Langlet</dc:creator>
  <cp:lastModifiedBy>Noëlle Borget</cp:lastModifiedBy>
  <cp:revision>43</cp:revision>
  <cp:lastPrinted>2017-07-04T09:10:58Z</cp:lastPrinted>
  <dcterms:created xsi:type="dcterms:W3CDTF">2017-06-30T14:26:20Z</dcterms:created>
  <dcterms:modified xsi:type="dcterms:W3CDTF">2017-07-04T09:15:26Z</dcterms:modified>
</cp:coreProperties>
</file>