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57" r:id="rId4"/>
    <p:sldId id="259" r:id="rId5"/>
    <p:sldId id="258" r:id="rId6"/>
    <p:sldId id="261" r:id="rId7"/>
    <p:sldId id="262" r:id="rId8"/>
    <p:sldId id="264" r:id="rId9"/>
    <p:sldId id="272" r:id="rId10"/>
    <p:sldId id="268" r:id="rId11"/>
    <p:sldId id="269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971EA-B666-43D5-8C36-BAE9995A9C5C}" type="datetimeFigureOut">
              <a:rPr lang="fr-FR" smtClean="0"/>
              <a:t>12/06/2017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F6F3B-50AB-4867-A5A6-C22D95E4F8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44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E6A1-B380-434E-96E6-52BDD800B5E3}" type="datetime1">
              <a:rPr lang="fr-FR" smtClean="0"/>
              <a:t>12/06/2017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9922-CF59-4290-B5D0-D08058DA4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04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7660-5BC4-471F-A5D9-1D4689901FD6}" type="datetime1">
              <a:rPr lang="fr-FR" smtClean="0"/>
              <a:t>12/06/2017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9922-CF59-4290-B5D0-D08058DA4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37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1240-AEFE-43F8-9E28-ED49B432D351}" type="datetime1">
              <a:rPr lang="fr-FR" smtClean="0"/>
              <a:t>12/06/2017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9922-CF59-4290-B5D0-D08058DA4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E4AF-C385-4698-B0E5-0343A01DAFB5}" type="datetime1">
              <a:rPr lang="fr-FR" smtClean="0"/>
              <a:t>12/06/2017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9922-CF59-4290-B5D0-D08058DA4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19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713D-24E7-4C0A-9BF3-D9E576C5756B}" type="datetime1">
              <a:rPr lang="fr-FR" smtClean="0"/>
              <a:t>12/06/2017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9922-CF59-4290-B5D0-D08058DA4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2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4218-54FE-4150-9B5C-4B35E4573CBB}" type="datetime1">
              <a:rPr lang="fr-FR" smtClean="0"/>
              <a:t>12/06/2017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9922-CF59-4290-B5D0-D08058DA4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27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9D1B-ADED-4277-9720-F29B29043A87}" type="datetime1">
              <a:rPr lang="fr-FR" smtClean="0"/>
              <a:t>12/06/2017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9922-CF59-4290-B5D0-D08058DA4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75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97AE-78EE-46E1-A21D-933685856144}" type="datetime1">
              <a:rPr lang="fr-FR" smtClean="0"/>
              <a:t>12/06/2017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9922-CF59-4290-B5D0-D08058DA4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42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3564-A182-49C4-8605-B87AE2122D4B}" type="datetime1">
              <a:rPr lang="fr-FR" smtClean="0"/>
              <a:t>12/06/2017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9922-CF59-4290-B5D0-D08058DA4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60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EE31-25E1-48D4-8695-F1444A5EEE30}" type="datetime1">
              <a:rPr lang="fr-FR" smtClean="0"/>
              <a:t>12/06/2017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9922-CF59-4290-B5D0-D08058DA4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411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885E-4030-4725-B768-DF53621AC7F4}" type="datetime1">
              <a:rPr lang="fr-FR" smtClean="0"/>
              <a:t>12/06/2017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9922-CF59-4290-B5D0-D08058DA4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96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EA09A-DC60-4DE0-A48A-D3E3A42C5DA7}" type="datetime1">
              <a:rPr lang="fr-FR" smtClean="0"/>
              <a:t>12/06/2017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9922-CF59-4290-B5D0-D08058DA4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36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806847"/>
            <a:ext cx="7772400" cy="1470025"/>
          </a:xfrm>
        </p:spPr>
        <p:txBody>
          <a:bodyPr/>
          <a:lstStyle/>
          <a:p>
            <a:r>
              <a:rPr lang="en-GB" dirty="0" smtClean="0"/>
              <a:t>DOM Assembly</a:t>
            </a:r>
            <a:br>
              <a:rPr lang="en-GB" dirty="0" smtClean="0"/>
            </a:br>
            <a:r>
              <a:rPr lang="en-GB" sz="3600" dirty="0" smtClean="0"/>
              <a:t>SUBATECH</a:t>
            </a: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3886200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status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44136" y="6453336"/>
            <a:ext cx="284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H. </a:t>
            </a:r>
            <a:r>
              <a:rPr lang="fr-FR" dirty="0" err="1" smtClean="0"/>
              <a:t>Carduner</a:t>
            </a:r>
            <a:r>
              <a:rPr lang="fr-FR" dirty="0" smtClean="0"/>
              <a:t>, Bari </a:t>
            </a:r>
            <a:r>
              <a:rPr lang="fr-FR" dirty="0" err="1" smtClean="0"/>
              <a:t>June</a:t>
            </a:r>
            <a:r>
              <a:rPr lang="fr-FR" dirty="0" smtClean="0"/>
              <a:t> 12-15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9922-CF59-4290-B5D0-D08058DA45CB}" type="slidenum">
              <a:rPr lang="fr-FR" smtClean="0"/>
              <a:t>1</a:t>
            </a:fld>
            <a:endParaRPr lang="fr-FR"/>
          </a:p>
        </p:txBody>
      </p:sp>
      <p:pic>
        <p:nvPicPr>
          <p:cNvPr id="1028" name="Picture 4" descr="C:\Users\carduner\Desktop\Km3net-Bari\KM3NeT_logo_web_shades_wihite-bg-jpeg-180x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20688"/>
            <a:ext cx="2981399" cy="120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8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Room </a:t>
            </a:r>
            <a:r>
              <a:rPr lang="fr-FR" sz="2800" dirty="0" err="1"/>
              <a:t>equipped</a:t>
            </a:r>
            <a:r>
              <a:rPr lang="fr-FR" sz="2800" dirty="0"/>
              <a:t> </a:t>
            </a:r>
            <a:r>
              <a:rPr lang="fr-FR" sz="2800" dirty="0" err="1"/>
              <a:t>with</a:t>
            </a:r>
            <a:r>
              <a:rPr lang="fr-FR" sz="2800" dirty="0"/>
              <a:t> LED </a:t>
            </a:r>
            <a:r>
              <a:rPr lang="fr-FR" sz="2800" dirty="0" smtClean="0"/>
              <a:t>light </a:t>
            </a:r>
            <a:br>
              <a:rPr lang="fr-FR" sz="2800" dirty="0" smtClean="0"/>
            </a:br>
            <a:r>
              <a:rPr lang="fr-FR" sz="1800" dirty="0" smtClean="0"/>
              <a:t>No </a:t>
            </a:r>
            <a:r>
              <a:rPr lang="fr-FR" sz="1800" dirty="0" err="1" smtClean="0"/>
              <a:t>windows</a:t>
            </a:r>
            <a:r>
              <a:rPr lang="fr-FR" sz="1800" dirty="0" smtClean="0"/>
              <a:t> - Crane (max 500 kg) – Total area ~ 200 </a:t>
            </a:r>
            <a:r>
              <a:rPr lang="fr-FR" sz="1800" dirty="0" smtClean="0"/>
              <a:t>m</a:t>
            </a:r>
            <a:r>
              <a:rPr lang="fr-FR" sz="1800" baseline="30000" dirty="0" smtClean="0"/>
              <a:t>2</a:t>
            </a:r>
            <a:r>
              <a:rPr lang="fr-FR" sz="1800" dirty="0" smtClean="0"/>
              <a:t>  - Truck </a:t>
            </a:r>
            <a:r>
              <a:rPr lang="fr-FR" sz="1800" dirty="0" err="1" smtClean="0"/>
              <a:t>access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377034" cy="4707555"/>
          </a:xfr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9922-CF59-4290-B5D0-D08058DA45CB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536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err="1" smtClean="0"/>
              <a:t>Materials</a:t>
            </a:r>
            <a:endParaRPr lang="fr-FR" sz="36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Tools :</a:t>
            </a:r>
          </a:p>
          <a:p>
            <a:r>
              <a:rPr lang="en-US" sz="1800" dirty="0" smtClean="0"/>
              <a:t>Part </a:t>
            </a:r>
            <a:r>
              <a:rPr lang="en-US" sz="1800" dirty="0"/>
              <a:t>of the tools are home-made at Strasbourg and Nantes. The other part is outsourced.</a:t>
            </a:r>
            <a:endParaRPr lang="fr-FR" sz="1800" dirty="0"/>
          </a:p>
          <a:p>
            <a:r>
              <a:rPr lang="en-US" sz="1800" dirty="0" smtClean="0"/>
              <a:t>The </a:t>
            </a:r>
            <a:r>
              <a:rPr lang="en-US" sz="1800" dirty="0"/>
              <a:t>tools should be available on September (except for  the "Suction cup", the "DOM closing table" and the "DOM transportation". It will depend on when </a:t>
            </a:r>
            <a:r>
              <a:rPr lang="en-US" sz="1800" dirty="0" smtClean="0"/>
              <a:t>a </a:t>
            </a:r>
            <a:r>
              <a:rPr lang="en-US" sz="1800" dirty="0"/>
              <a:t>decision will be taken)</a:t>
            </a:r>
            <a:endParaRPr lang="fr-FR" sz="1800" dirty="0"/>
          </a:p>
          <a:p>
            <a:pPr marL="0" indent="0">
              <a:buNone/>
            </a:pPr>
            <a:r>
              <a:rPr lang="en-US" sz="1800" dirty="0"/>
              <a:t> 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b="1" dirty="0" err="1" smtClean="0"/>
              <a:t>Equipments</a:t>
            </a:r>
            <a:r>
              <a:rPr lang="en-US" sz="1800" b="1" dirty="0" smtClean="0"/>
              <a:t> </a:t>
            </a:r>
            <a:r>
              <a:rPr lang="en-US" sz="1800" b="1" dirty="0"/>
              <a:t>:</a:t>
            </a:r>
            <a:endParaRPr lang="fr-FR" sz="1800" b="1" dirty="0"/>
          </a:p>
          <a:p>
            <a:r>
              <a:rPr lang="fr-FR" sz="1800" dirty="0" err="1"/>
              <a:t>We</a:t>
            </a:r>
            <a:r>
              <a:rPr lang="fr-FR" sz="1800" dirty="0"/>
              <a:t> are in the </a:t>
            </a:r>
            <a:r>
              <a:rPr lang="fr-FR" sz="1800" dirty="0" err="1"/>
              <a:t>process</a:t>
            </a:r>
            <a:r>
              <a:rPr lang="fr-FR" sz="1800" dirty="0"/>
              <a:t> of </a:t>
            </a:r>
            <a:r>
              <a:rPr lang="fr-FR" sz="1800" dirty="0" err="1"/>
              <a:t>purchasing</a:t>
            </a:r>
            <a:r>
              <a:rPr lang="fr-FR" sz="1800" dirty="0"/>
              <a:t> </a:t>
            </a:r>
            <a:r>
              <a:rPr lang="en-US" sz="1800" dirty="0" smtClean="0"/>
              <a:t>the </a:t>
            </a:r>
            <a:r>
              <a:rPr lang="en-US" sz="1800" dirty="0"/>
              <a:t>basic </a:t>
            </a:r>
            <a:r>
              <a:rPr lang="en-US" sz="1800" dirty="0" err="1"/>
              <a:t>equipments</a:t>
            </a:r>
            <a:r>
              <a:rPr lang="en-US" sz="1800" dirty="0"/>
              <a:t> (we have to deal with </a:t>
            </a:r>
            <a:r>
              <a:rPr lang="en-US" sz="1800" dirty="0" smtClean="0"/>
              <a:t>many </a:t>
            </a:r>
            <a:r>
              <a:rPr lang="en-US" sz="1800" dirty="0"/>
              <a:t>administrative </a:t>
            </a:r>
            <a:r>
              <a:rPr lang="en-US" sz="1800" dirty="0" smtClean="0"/>
              <a:t>rules). Most </a:t>
            </a:r>
            <a:r>
              <a:rPr lang="en-US" sz="1800" dirty="0"/>
              <a:t>of them </a:t>
            </a:r>
            <a:r>
              <a:rPr lang="en-US" sz="1800" dirty="0" smtClean="0"/>
              <a:t>should be available on September.</a:t>
            </a:r>
            <a:endParaRPr lang="fr-FR" sz="1800" dirty="0"/>
          </a:p>
          <a:p>
            <a:pPr marL="0" indent="0">
              <a:buNone/>
            </a:pPr>
            <a:r>
              <a:rPr lang="en-US" sz="1800" dirty="0"/>
              <a:t> </a:t>
            </a:r>
            <a:endParaRPr lang="fr-FR" sz="1800" dirty="0"/>
          </a:p>
          <a:p>
            <a:pPr marL="0" lvl="0" indent="0">
              <a:buNone/>
            </a:pPr>
            <a:r>
              <a:rPr lang="en-US" sz="1800" b="1" dirty="0"/>
              <a:t>Components :</a:t>
            </a:r>
            <a:endParaRPr lang="fr-FR" sz="1800" b="1" dirty="0"/>
          </a:p>
          <a:p>
            <a:r>
              <a:rPr lang="fr-FR" sz="1800" dirty="0" err="1" smtClean="0"/>
              <a:t>We</a:t>
            </a:r>
            <a:r>
              <a:rPr lang="fr-FR" sz="1800" dirty="0" smtClean="0"/>
              <a:t> </a:t>
            </a:r>
            <a:r>
              <a:rPr lang="fr-FR" sz="1800" dirty="0" smtClean="0"/>
              <a:t>are </a:t>
            </a:r>
            <a:r>
              <a:rPr lang="fr-FR" sz="1800" dirty="0" err="1" smtClean="0"/>
              <a:t>looking</a:t>
            </a:r>
            <a:r>
              <a:rPr lang="fr-FR" sz="1800" dirty="0" smtClean="0"/>
              <a:t> for the </a:t>
            </a:r>
            <a:r>
              <a:rPr lang="fr-FR" sz="1800" dirty="0" smtClean="0"/>
              <a:t>components for at least 1 or 2 </a:t>
            </a:r>
            <a:r>
              <a:rPr lang="fr-FR" sz="1800" dirty="0" err="1" smtClean="0"/>
              <a:t>DOMs</a:t>
            </a:r>
            <a:r>
              <a:rPr lang="fr-FR" sz="1800" dirty="0" smtClean="0"/>
              <a:t> . </a:t>
            </a:r>
            <a:endParaRPr lang="fr-FR" sz="1800" dirty="0" smtClean="0"/>
          </a:p>
          <a:p>
            <a:r>
              <a:rPr lang="fr-FR" sz="1800" dirty="0" err="1" smtClean="0"/>
              <a:t>Get</a:t>
            </a:r>
            <a:r>
              <a:rPr lang="fr-FR" sz="1800" dirty="0" smtClean="0"/>
              <a:t> </a:t>
            </a:r>
            <a:r>
              <a:rPr lang="fr-FR" sz="1800" dirty="0" err="1" smtClean="0"/>
              <a:t>them</a:t>
            </a:r>
            <a:r>
              <a:rPr lang="fr-FR" sz="1800" dirty="0" smtClean="0"/>
              <a:t> </a:t>
            </a:r>
            <a:r>
              <a:rPr lang="fr-FR" sz="1800" dirty="0" err="1" smtClean="0"/>
              <a:t>before</a:t>
            </a:r>
            <a:r>
              <a:rPr lang="fr-FR" sz="1800" dirty="0" smtClean="0"/>
              <a:t> the training courses ? To </a:t>
            </a:r>
            <a:r>
              <a:rPr lang="fr-FR" sz="1800" dirty="0" err="1" smtClean="0"/>
              <a:t>get</a:t>
            </a:r>
            <a:r>
              <a:rPr lang="fr-FR" sz="1800" dirty="0" smtClean="0"/>
              <a:t> </a:t>
            </a:r>
            <a:r>
              <a:rPr lang="fr-FR" sz="1800" dirty="0" err="1" smtClean="0"/>
              <a:t>familiar</a:t>
            </a:r>
            <a:r>
              <a:rPr lang="fr-FR" sz="1800" dirty="0" smtClean="0"/>
              <a:t> </a:t>
            </a:r>
            <a:r>
              <a:rPr lang="fr-FR" sz="1800" dirty="0" err="1" smtClean="0"/>
              <a:t>with</a:t>
            </a:r>
            <a:r>
              <a:rPr lang="fr-FR" sz="1800" dirty="0" smtClean="0"/>
              <a:t> </a:t>
            </a:r>
            <a:r>
              <a:rPr lang="fr-FR" sz="1800" dirty="0" err="1" smtClean="0"/>
              <a:t>them</a:t>
            </a:r>
            <a:r>
              <a:rPr lang="fr-FR" sz="1800" dirty="0" smtClean="0"/>
              <a:t> and </a:t>
            </a:r>
            <a:r>
              <a:rPr lang="fr-FR" sz="1800" dirty="0" err="1" smtClean="0"/>
              <a:t>quality</a:t>
            </a:r>
            <a:r>
              <a:rPr lang="fr-FR" sz="1800" dirty="0" smtClean="0"/>
              <a:t> </a:t>
            </a:r>
            <a:r>
              <a:rPr lang="fr-FR" sz="1800" dirty="0" err="1" smtClean="0"/>
              <a:t>reception</a:t>
            </a:r>
            <a:r>
              <a:rPr lang="fr-FR" sz="1800" dirty="0" smtClean="0"/>
              <a:t> </a:t>
            </a:r>
            <a:r>
              <a:rPr lang="fr-FR" sz="1800" dirty="0" err="1" smtClean="0"/>
              <a:t>procedure</a:t>
            </a:r>
            <a:r>
              <a:rPr lang="fr-FR" sz="1800" dirty="0" smtClean="0"/>
              <a:t>. </a:t>
            </a:r>
            <a:endParaRPr lang="fr-FR" sz="1800" dirty="0"/>
          </a:p>
          <a:p>
            <a:pPr marL="0" indent="0">
              <a:buNone/>
            </a:pPr>
            <a:r>
              <a:rPr lang="en-US" sz="1400" dirty="0"/>
              <a:t> </a:t>
            </a:r>
            <a:endParaRPr lang="fr-FR" sz="1400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9922-CF59-4290-B5D0-D08058DA45CB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0339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Training </a:t>
            </a:r>
            <a:r>
              <a:rPr lang="fr-FR" sz="3600" dirty="0" smtClean="0"/>
              <a:t>courses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lvl="0"/>
            <a:endParaRPr lang="en-US" sz="2000" dirty="0" smtClean="0"/>
          </a:p>
          <a:p>
            <a:pPr lvl="0"/>
            <a:r>
              <a:rPr lang="en-US" sz="2000" b="1" dirty="0" smtClean="0"/>
              <a:t>Quality courses </a:t>
            </a:r>
          </a:p>
          <a:p>
            <a:pPr marL="0" lvl="0" indent="0">
              <a:buNone/>
            </a:pPr>
            <a:r>
              <a:rPr lang="en-US" sz="2000" dirty="0" smtClean="0"/>
              <a:t>Stella </a:t>
            </a:r>
            <a:r>
              <a:rPr lang="en-US" sz="2000" dirty="0"/>
              <a:t>and Safia should participate to the quality courses organized by Giorgos in September. </a:t>
            </a:r>
            <a:endParaRPr lang="fr-FR" sz="2000" dirty="0"/>
          </a:p>
          <a:p>
            <a:pPr lvl="0"/>
            <a:endParaRPr lang="en-US" sz="2000" dirty="0" smtClean="0"/>
          </a:p>
          <a:p>
            <a:pPr lvl="0"/>
            <a:endParaRPr lang="en-US" sz="2000" dirty="0"/>
          </a:p>
          <a:p>
            <a:pPr lvl="0"/>
            <a:r>
              <a:rPr lang="en-US" sz="2000" b="1" dirty="0" smtClean="0"/>
              <a:t>DOM integration training </a:t>
            </a:r>
          </a:p>
          <a:p>
            <a:pPr marL="0" lvl="0" indent="0">
              <a:buNone/>
            </a:pPr>
            <a:r>
              <a:rPr lang="en-US" sz="2000" dirty="0" smtClean="0"/>
              <a:t>Christian </a:t>
            </a:r>
            <a:r>
              <a:rPr lang="en-US" sz="2000" dirty="0"/>
              <a:t>and Safia are </a:t>
            </a:r>
            <a:r>
              <a:rPr lang="en-US" sz="2000" dirty="0" smtClean="0"/>
              <a:t>looking </a:t>
            </a:r>
            <a:r>
              <a:rPr lang="en-US" sz="2000" dirty="0"/>
              <a:t>for the KM3NeT </a:t>
            </a:r>
            <a:r>
              <a:rPr lang="en-US" sz="2000" dirty="0" smtClean="0"/>
              <a:t>DOM integration training </a:t>
            </a:r>
            <a:endParaRPr lang="en-US" sz="2000" dirty="0" smtClean="0"/>
          </a:p>
          <a:p>
            <a:pPr lvl="1"/>
            <a:r>
              <a:rPr lang="en-US" sz="2000" dirty="0" smtClean="0"/>
              <a:t>Collaboration meeting in the beginning of October </a:t>
            </a:r>
          </a:p>
          <a:p>
            <a:pPr lvl="1"/>
            <a:r>
              <a:rPr lang="en-US" sz="2000" dirty="0" smtClean="0"/>
              <a:t>Trainin</a:t>
            </a:r>
            <a:r>
              <a:rPr lang="en-US" sz="2000" dirty="0" smtClean="0"/>
              <a:t>g in middle of October ?</a:t>
            </a:r>
            <a:endParaRPr lang="en-US" sz="2000" dirty="0" smtClean="0"/>
          </a:p>
          <a:p>
            <a:pPr marL="0" lvl="0" indent="0">
              <a:buNone/>
            </a:pPr>
            <a:endParaRPr lang="en-US" sz="2000" dirty="0" smtClean="0"/>
          </a:p>
          <a:p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9922-CF59-4290-B5D0-D08058DA45C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81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802180" y="30396"/>
            <a:ext cx="1179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Rooms</a:t>
            </a:r>
            <a:endParaRPr lang="en-GB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683568" y="2261771"/>
            <a:ext cx="82031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/>
              <a:t>Assembly:		30m2		Proposed by the lab, September </a:t>
            </a:r>
            <a:r>
              <a:rPr lang="en-GB" dirty="0" smtClean="0"/>
              <a:t>1st</a:t>
            </a:r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Storage:		50m2		 Proposed by the lab, September </a:t>
            </a:r>
            <a:r>
              <a:rPr lang="en-GB" dirty="0" smtClean="0"/>
              <a:t>1st</a:t>
            </a:r>
            <a:endParaRPr lang="en-GB" dirty="0" smtClean="0"/>
          </a:p>
          <a:p>
            <a:r>
              <a:rPr lang="en-GB" dirty="0" smtClean="0"/>
              <a:t>					 near the assembly room</a:t>
            </a:r>
          </a:p>
          <a:p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DOM/VEOC: 		40m2		 Mechanical workshop, free zone</a:t>
            </a:r>
          </a:p>
          <a:p>
            <a:pPr lvl="8"/>
            <a:r>
              <a:rPr lang="en-GB" dirty="0" smtClean="0"/>
              <a:t>	 Crane and truck access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27584" y="1054477"/>
            <a:ext cx="7128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 algn="ctr"/>
            <a:r>
              <a:rPr lang="en-GB" dirty="0" smtClean="0"/>
              <a:t>First idea proposed by the lab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9922-CF59-4290-B5D0-D08058DA45C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6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352435" y="30396"/>
            <a:ext cx="2439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Assembly room</a:t>
            </a:r>
            <a:endParaRPr lang="en-GB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835"/>
            <a:ext cx="9144000" cy="512647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940152" y="683404"/>
            <a:ext cx="1903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DOM closing table</a:t>
            </a:r>
            <a:endParaRPr lang="en-GB" dirty="0"/>
          </a:p>
        </p:txBody>
      </p:sp>
      <p:sp>
        <p:nvSpPr>
          <p:cNvPr id="6" name="ZoneTexte 5"/>
          <p:cNvSpPr txBox="1"/>
          <p:nvPr/>
        </p:nvSpPr>
        <p:spPr>
          <a:xfrm>
            <a:off x="7562926" y="251356"/>
            <a:ext cx="1465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Leak detector</a:t>
            </a:r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3059832" y="683404"/>
            <a:ext cx="228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DOM integration table</a:t>
            </a:r>
            <a:endParaRPr lang="en-GB" dirty="0"/>
          </a:p>
        </p:txBody>
      </p:sp>
      <p:sp>
        <p:nvSpPr>
          <p:cNvPr id="8" name="ZoneTexte 7"/>
          <p:cNvSpPr txBox="1"/>
          <p:nvPr/>
        </p:nvSpPr>
        <p:spPr>
          <a:xfrm>
            <a:off x="6588224" y="5229200"/>
            <a:ext cx="111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DOM rack</a:t>
            </a:r>
            <a:endParaRPr lang="en-GB" dirty="0"/>
          </a:p>
        </p:txBody>
      </p:sp>
      <p:sp>
        <p:nvSpPr>
          <p:cNvPr id="9" name="ZoneTexte 8"/>
          <p:cNvSpPr txBox="1"/>
          <p:nvPr/>
        </p:nvSpPr>
        <p:spPr>
          <a:xfrm>
            <a:off x="1149632" y="3287760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30m</a:t>
            </a:r>
            <a:r>
              <a:rPr lang="en-GB" sz="2000" baseline="30000" dirty="0" smtClean="0"/>
              <a:t>2</a:t>
            </a:r>
            <a:endParaRPr lang="en-GB" sz="2000" baseline="30000" dirty="0"/>
          </a:p>
        </p:txBody>
      </p:sp>
      <p:cxnSp>
        <p:nvCxnSpPr>
          <p:cNvPr id="11" name="Connecteur droit avec flèche 10"/>
          <p:cNvCxnSpPr>
            <a:stCxn id="7" idx="2"/>
          </p:cNvCxnSpPr>
          <p:nvPr/>
        </p:nvCxnSpPr>
        <p:spPr>
          <a:xfrm>
            <a:off x="4202998" y="1052736"/>
            <a:ext cx="873058" cy="158417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5" idx="2"/>
          </p:cNvCxnSpPr>
          <p:nvPr/>
        </p:nvCxnSpPr>
        <p:spPr>
          <a:xfrm>
            <a:off x="6891887" y="1052736"/>
            <a:ext cx="488425" cy="72008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6" idx="2"/>
          </p:cNvCxnSpPr>
          <p:nvPr/>
        </p:nvCxnSpPr>
        <p:spPr>
          <a:xfrm>
            <a:off x="8295883" y="620688"/>
            <a:ext cx="92541" cy="115212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9922-CF59-4290-B5D0-D08058DA45C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30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 r="5532" b="8609"/>
          <a:stretch/>
        </p:blipFill>
        <p:spPr>
          <a:xfrm>
            <a:off x="179512" y="821593"/>
            <a:ext cx="8784976" cy="593679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352435" y="30396"/>
            <a:ext cx="2439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Assembly room</a:t>
            </a:r>
            <a:endParaRPr lang="en-GB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9922-CF59-4290-B5D0-D08058DA45C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93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352435" y="30396"/>
            <a:ext cx="2439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Assembly room</a:t>
            </a:r>
            <a:endParaRPr lang="en-GB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" r="15932"/>
          <a:stretch/>
        </p:blipFill>
        <p:spPr>
          <a:xfrm>
            <a:off x="167126" y="836712"/>
            <a:ext cx="8653346" cy="6034654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9922-CF59-4290-B5D0-D08058DA45C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14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352435" y="30396"/>
            <a:ext cx="1891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DOM/VEOC</a:t>
            </a:r>
            <a:endParaRPr lang="en-GB" sz="2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566682"/>
            <a:ext cx="8388424" cy="629131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9922-CF59-4290-B5D0-D08058DA45C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59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fr-FR" dirty="0" smtClean="0"/>
              <a:t>TOOLS &amp; HR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79512" y="1412776"/>
            <a:ext cx="8365945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Tools and equipment's:</a:t>
            </a:r>
          </a:p>
          <a:p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Orders have started (CPPM, IPHC, SUBATECH)</a:t>
            </a:r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Tools: Quotations are ready, some will be done in our workshops (IPHC, SUBATECH)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r>
              <a:rPr lang="en-GB" sz="2000" dirty="0" smtClean="0"/>
              <a:t>Human </a:t>
            </a:r>
            <a:r>
              <a:rPr lang="en-GB" sz="2000" dirty="0" smtClean="0"/>
              <a:t>resources</a:t>
            </a:r>
            <a:r>
              <a:rPr lang="en-GB" sz="2000" dirty="0" smtClean="0"/>
              <a:t>:</a:t>
            </a:r>
          </a:p>
          <a:p>
            <a:endParaRPr lang="en-GB" dirty="0"/>
          </a:p>
          <a:p>
            <a:r>
              <a:rPr lang="en-GB" dirty="0" smtClean="0"/>
              <a:t>Assembly: </a:t>
            </a:r>
            <a:r>
              <a:rPr lang="en-US" dirty="0" smtClean="0"/>
              <a:t>2 technicians are assigned but half time each, and one in fixed-term contract</a:t>
            </a:r>
          </a:p>
          <a:p>
            <a:r>
              <a:rPr lang="en-US" dirty="0" smtClean="0"/>
              <a:t>is expected for early 2018.</a:t>
            </a:r>
          </a:p>
          <a:p>
            <a:endParaRPr lang="en-US" dirty="0"/>
          </a:p>
          <a:p>
            <a:r>
              <a:rPr lang="en-US" dirty="0" smtClean="0"/>
              <a:t>LQS: No one now but discussion </a:t>
            </a:r>
            <a:r>
              <a:rPr lang="en-US" dirty="0"/>
              <a:t>i</a:t>
            </a:r>
            <a:r>
              <a:rPr lang="en-US" dirty="0" smtClean="0"/>
              <a:t>n progress.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 really begin it would be nice to have components for one or two DOM in October.</a:t>
            </a:r>
          </a:p>
          <a:p>
            <a:endParaRPr lang="en-GB" dirty="0" smtClean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E90D9922-CF59-4290-B5D0-D08058DA45C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5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/>
          <a:lstStyle/>
          <a:p>
            <a:r>
              <a:rPr lang="en-GB" dirty="0" smtClean="0"/>
              <a:t>DOM Assembly</a:t>
            </a:r>
            <a:br>
              <a:rPr lang="en-GB" dirty="0" smtClean="0"/>
            </a:br>
            <a:r>
              <a:rPr lang="en-GB" sz="3600" dirty="0" smtClean="0"/>
              <a:t>IPHC - Strasbourg</a:t>
            </a: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status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44136" y="6453336"/>
            <a:ext cx="276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Safia Kihel, Bari </a:t>
            </a:r>
            <a:r>
              <a:rPr lang="fr-FR" dirty="0" err="1" smtClean="0"/>
              <a:t>June</a:t>
            </a:r>
            <a:r>
              <a:rPr lang="fr-FR" dirty="0" smtClean="0"/>
              <a:t> 12-15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9922-CF59-4290-B5D0-D08058DA45CB}" type="slidenum">
              <a:rPr lang="fr-FR" smtClean="0"/>
              <a:t>8</a:t>
            </a:fld>
            <a:endParaRPr lang="fr-FR"/>
          </a:p>
        </p:txBody>
      </p:sp>
      <p:pic>
        <p:nvPicPr>
          <p:cNvPr id="2050" name="Picture 2" descr="C:\Users\carduner\Desktop\Km3net-Bari\KM3NeT_logo_web_shades_wihite-bg-jpeg-180x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phc.cnrs.fr/habillage-2014/images/logo_IPH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2993"/>
            <a:ext cx="2078679" cy="168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err="1" smtClean="0"/>
              <a:t>Human</a:t>
            </a:r>
            <a:r>
              <a:rPr lang="fr-FR" sz="3600" dirty="0" smtClean="0"/>
              <a:t> </a:t>
            </a:r>
            <a:r>
              <a:rPr lang="fr-FR" sz="3600" dirty="0" err="1" smtClean="0"/>
              <a:t>resources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People </a:t>
            </a:r>
            <a:r>
              <a:rPr lang="en-US" sz="1800" b="1" dirty="0"/>
              <a:t>involved :</a:t>
            </a:r>
            <a:r>
              <a:rPr lang="en-US" sz="1800" dirty="0"/>
              <a:t> </a:t>
            </a:r>
            <a:endParaRPr lang="fr-FR" sz="1800" dirty="0"/>
          </a:p>
          <a:p>
            <a:r>
              <a:rPr lang="en-US" sz="1800" dirty="0"/>
              <a:t>Christian Weber </a:t>
            </a:r>
            <a:r>
              <a:rPr lang="en-US" sz="1800" dirty="0" smtClean="0"/>
              <a:t>(100%) and </a:t>
            </a:r>
            <a:r>
              <a:rPr lang="en-US" sz="1800" dirty="0"/>
              <a:t>Safia </a:t>
            </a:r>
            <a:r>
              <a:rPr lang="en-US" sz="1800" dirty="0" smtClean="0"/>
              <a:t>Kihel (ISR – 80 %) are going to build the DOM. </a:t>
            </a:r>
            <a:endParaRPr lang="fr-FR" sz="1800" dirty="0"/>
          </a:p>
          <a:p>
            <a:r>
              <a:rPr lang="en-US" sz="1800" dirty="0"/>
              <a:t>Stella Suzanne-Ochsenbein </a:t>
            </a:r>
            <a:r>
              <a:rPr lang="en-US" sz="1800" dirty="0" smtClean="0"/>
              <a:t>(20 %) is the LQS. </a:t>
            </a:r>
            <a:endParaRPr lang="fr-FR" sz="1800" dirty="0"/>
          </a:p>
          <a:p>
            <a:r>
              <a:rPr lang="en-US" sz="1800" dirty="0"/>
              <a:t>We are asking </a:t>
            </a:r>
            <a:r>
              <a:rPr lang="en-US" sz="1800" dirty="0" smtClean="0"/>
              <a:t>for </a:t>
            </a:r>
            <a:r>
              <a:rPr lang="en-US" sz="1800" dirty="0"/>
              <a:t>one </a:t>
            </a:r>
            <a:r>
              <a:rPr lang="en-US" sz="1800" dirty="0" smtClean="0"/>
              <a:t>fixed-term technician contract. We don't know yet </a:t>
            </a:r>
            <a:r>
              <a:rPr lang="en-US" sz="1800" dirty="0"/>
              <a:t>if </a:t>
            </a:r>
            <a:r>
              <a:rPr lang="en-US" sz="1800" dirty="0" smtClean="0"/>
              <a:t>we will get it or not</a:t>
            </a:r>
            <a:r>
              <a:rPr lang="en-US" sz="1800" dirty="0" smtClean="0"/>
              <a:t>.</a:t>
            </a:r>
            <a:endParaRPr lang="fr-FR" sz="1800" dirty="0" smtClean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 smtClean="0"/>
              <a:t>DOMs </a:t>
            </a:r>
            <a:r>
              <a:rPr lang="en-US" sz="1800" b="1" dirty="0"/>
              <a:t>on VEOC ?</a:t>
            </a:r>
            <a:endParaRPr lang="fr-FR" sz="1800" dirty="0"/>
          </a:p>
          <a:p>
            <a:r>
              <a:rPr lang="en-US" sz="1800" dirty="0"/>
              <a:t>We are thinking also about doing the integration of DOMs on VEOC. </a:t>
            </a:r>
          </a:p>
          <a:p>
            <a:r>
              <a:rPr lang="en-US" sz="1800" dirty="0"/>
              <a:t>For the moment, </a:t>
            </a:r>
            <a:r>
              <a:rPr lang="en-US" sz="1800" b="1" dirty="0"/>
              <a:t>there are only discussions</a:t>
            </a:r>
            <a:r>
              <a:rPr lang="en-US" sz="1800" dirty="0"/>
              <a:t>,  no decision has been made yet.</a:t>
            </a:r>
            <a:endParaRPr lang="fr-FR" sz="1800" dirty="0"/>
          </a:p>
          <a:p>
            <a:pPr marL="0" indent="0">
              <a:buNone/>
            </a:pPr>
            <a:endParaRPr lang="en-US" sz="1800" dirty="0" smtClean="0"/>
          </a:p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9922-CF59-4290-B5D0-D08058DA45C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2367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343</Words>
  <Application>Microsoft Office PowerPoint</Application>
  <PresentationFormat>Affichage à l'écran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DOM Assembly SUBATECH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TOOLS &amp; HR</vt:lpstr>
      <vt:lpstr>DOM Assembly IPHC - Strasbourg</vt:lpstr>
      <vt:lpstr>Human resources</vt:lpstr>
      <vt:lpstr>Room equipped with LED light  No windows - Crane (max 500 kg) – Total area ~ 200 m2  - Truck access </vt:lpstr>
      <vt:lpstr>Materials</vt:lpstr>
      <vt:lpstr>Training courses</vt:lpstr>
    </vt:vector>
  </TitlesOfParts>
  <Company>SUBATECH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 Assembly SUBATECH</dc:title>
  <dc:creator>Herve CARDUNER</dc:creator>
  <cp:lastModifiedBy>KIHEL Safia</cp:lastModifiedBy>
  <cp:revision>32</cp:revision>
  <dcterms:created xsi:type="dcterms:W3CDTF">2017-06-09T08:04:50Z</dcterms:created>
  <dcterms:modified xsi:type="dcterms:W3CDTF">2017-06-12T18:11:26Z</dcterms:modified>
</cp:coreProperties>
</file>