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94" r:id="rId3"/>
    <p:sldId id="295" r:id="rId4"/>
    <p:sldId id="296" r:id="rId5"/>
    <p:sldId id="257" r:id="rId6"/>
    <p:sldId id="311" r:id="rId7"/>
    <p:sldId id="258" r:id="rId8"/>
    <p:sldId id="301" r:id="rId9"/>
    <p:sldId id="297" r:id="rId10"/>
    <p:sldId id="289" r:id="rId11"/>
    <p:sldId id="302" r:id="rId12"/>
    <p:sldId id="290" r:id="rId13"/>
    <p:sldId id="305" r:id="rId14"/>
    <p:sldId id="299" r:id="rId15"/>
    <p:sldId id="303" r:id="rId16"/>
    <p:sldId id="304" r:id="rId17"/>
    <p:sldId id="291" r:id="rId18"/>
    <p:sldId id="286" r:id="rId19"/>
    <p:sldId id="262" r:id="rId20"/>
    <p:sldId id="307" r:id="rId21"/>
    <p:sldId id="308" r:id="rId22"/>
    <p:sldId id="300" r:id="rId23"/>
    <p:sldId id="309" r:id="rId24"/>
    <p:sldId id="261" r:id="rId25"/>
    <p:sldId id="31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3"/>
    <p:restoredTop sz="85417"/>
  </p:normalViewPr>
  <p:slideViewPr>
    <p:cSldViewPr snapToGrid="0" snapToObjects="1">
      <p:cViewPr>
        <p:scale>
          <a:sx n="100" d="100"/>
          <a:sy n="100" d="100"/>
        </p:scale>
        <p:origin x="624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E6C0E-DE6F-274A-992F-D96025F9C990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ED839-96FC-7D4F-ABBC-8D2756C2F7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89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1" Type="http://schemas.openxmlformats.org/officeDocument/2006/relationships/hyperlink" Target="https://fr.wikipedia.org/wiki/Rouge" TargetMode="External"/><Relationship Id="rId12" Type="http://schemas.openxmlformats.org/officeDocument/2006/relationships/hyperlink" Target="https://fr.wikipedia.org/wiki/Bleu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Relationship Id="rId3" Type="http://schemas.openxmlformats.org/officeDocument/2006/relationships/hyperlink" Target="https://fr.wikipedia.org/wiki/Compos%C3%A9_chimique" TargetMode="External"/><Relationship Id="rId4" Type="http://schemas.openxmlformats.org/officeDocument/2006/relationships/hyperlink" Target="https://fr.wikipedia.org/wiki/Eau" TargetMode="External"/><Relationship Id="rId5" Type="http://schemas.openxmlformats.org/officeDocument/2006/relationships/hyperlink" Target="https://fr.wikipedia.org/wiki/Hydrog%C3%A8ne" TargetMode="External"/><Relationship Id="rId6" Type="http://schemas.openxmlformats.org/officeDocument/2006/relationships/hyperlink" Target="https://fr.wikipedia.org/wiki/Oxyg%C3%A8ne" TargetMode="External"/><Relationship Id="rId7" Type="http://schemas.openxmlformats.org/officeDocument/2006/relationships/hyperlink" Target="https://fr.wikipedia.org/wiki/%C3%89lectron" TargetMode="External"/><Relationship Id="rId8" Type="http://schemas.openxmlformats.org/officeDocument/2006/relationships/hyperlink" Target="https://fr.wikipedia.org/wiki/Atome" TargetMode="External"/><Relationship Id="rId9" Type="http://schemas.openxmlformats.org/officeDocument/2006/relationships/hyperlink" Target="https://fr.wikipedia.org/wiki/Noyau_atomique" TargetMode="External"/><Relationship Id="rId10" Type="http://schemas.openxmlformats.org/officeDocument/2006/relationships/hyperlink" Target="https://fr.wikipedia.org/wiki/Charge_%C3%A9lectrique" TargetMode="External"/></Relationships>
</file>

<file path=ppt/notesSlides/_rels/notesSlide2.xml.rels><?xml version="1.0" encoding="UTF-8" standalone="yes"?>
<Relationships xmlns="http://schemas.openxmlformats.org/package/2006/relationships"><Relationship Id="rId11" Type="http://schemas.openxmlformats.org/officeDocument/2006/relationships/hyperlink" Target="https://fr.wikipedia.org/wiki/Vecteur_position" TargetMode="External"/><Relationship Id="rId12" Type="http://schemas.openxmlformats.org/officeDocument/2006/relationships/hyperlink" Target="https://fr.wikipedia.org/wiki/%C3%89nergie_(physique)" TargetMode="External"/><Relationship Id="rId13" Type="http://schemas.openxmlformats.org/officeDocument/2006/relationships/hyperlink" Target="https://fr.wikipedia.org/wiki/Moment_cin%C3%A9tique" TargetMode="External"/><Relationship Id="rId14" Type="http://schemas.openxmlformats.org/officeDocument/2006/relationships/hyperlink" Target="https://fr.wikipedia.org/wiki/Pr%C3%A9cession_de_Thomas" TargetMode="External"/><Relationship Id="rId15" Type="http://schemas.openxmlformats.org/officeDocument/2006/relationships/hyperlink" Target="https://fr.wikipedia.org/wiki/R%C3%A9sonance_spin-orbite" TargetMode="External"/><Relationship Id="rId16" Type="http://schemas.openxmlformats.org/officeDocument/2006/relationships/hyperlink" Target="https://fr.wikipedia.org/wiki/Moment_magn%C3%A9tique_intrins%C3%A8qu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s://fr.wikipedia.org/wiki/Physique_quantique" TargetMode="External"/><Relationship Id="rId4" Type="http://schemas.openxmlformats.org/officeDocument/2006/relationships/hyperlink" Target="https://fr.wikipedia.org/wiki/Physique_des_particules" TargetMode="External"/><Relationship Id="rId5" Type="http://schemas.openxmlformats.org/officeDocument/2006/relationships/hyperlink" Target="https://fr.wikipedia.org/wiki/Masse" TargetMode="External"/><Relationship Id="rId6" Type="http://schemas.openxmlformats.org/officeDocument/2006/relationships/hyperlink" Target="https://fr.wikipedia.org/wiki/Charge_%C3%A9lectrique" TargetMode="External"/><Relationship Id="rId7" Type="http://schemas.openxmlformats.org/officeDocument/2006/relationships/hyperlink" Target="https://fr.wikipedia.org/wiki/Observable" TargetMode="External"/><Relationship Id="rId8" Type="http://schemas.openxmlformats.org/officeDocument/2006/relationships/hyperlink" Target="https://fr.wikipedia.org/wiki/Topologie_discr%C3%A8te" TargetMode="External"/><Relationship Id="rId9" Type="http://schemas.openxmlformats.org/officeDocument/2006/relationships/hyperlink" Target="https://fr.wikipedia.org/wiki/Principe_d'incertitude" TargetMode="External"/><Relationship Id="rId10" Type="http://schemas.openxmlformats.org/officeDocument/2006/relationships/hyperlink" Target="https://fr.wikipedia.org/wiki/Spin#cite_note-1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oretical_physics" TargetMode="External"/><Relationship Id="rId4" Type="http://schemas.openxmlformats.org/officeDocument/2006/relationships/hyperlink" Target="https://en.wikipedia.org/wiki/Quantum_mechanics" TargetMode="External"/><Relationship Id="rId5" Type="http://schemas.openxmlformats.org/officeDocument/2006/relationships/hyperlink" Target="https://en.wikipedia.org/wiki/Subatomic_particle" TargetMode="External"/><Relationship Id="rId6" Type="http://schemas.openxmlformats.org/officeDocument/2006/relationships/hyperlink" Target="https://en.wikipedia.org/wiki/Particle_physics" TargetMode="External"/><Relationship Id="rId7" Type="http://schemas.openxmlformats.org/officeDocument/2006/relationships/hyperlink" Target="https://en.wikipedia.org/wiki/Quasiparticle" TargetMode="External"/><Relationship Id="rId8" Type="http://schemas.openxmlformats.org/officeDocument/2006/relationships/hyperlink" Target="https://en.wikipedia.org/wiki/Condensed_matter_physics" TargetMode="External"/><Relationship Id="rId9" Type="http://schemas.openxmlformats.org/officeDocument/2006/relationships/hyperlink" Target="https://en.wikipedia.org/wiki/Classical_field" TargetMode="External"/><Relationship Id="rId10" Type="http://schemas.openxmlformats.org/officeDocument/2006/relationships/hyperlink" Target="https://en.wikipedia.org/wiki/Special_relativity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ysics" TargetMode="External"/><Relationship Id="rId4" Type="http://schemas.openxmlformats.org/officeDocument/2006/relationships/hyperlink" Target="https://en.wikipedia.org/wiki/Force" TargetMode="External"/><Relationship Id="rId5" Type="http://schemas.openxmlformats.org/officeDocument/2006/relationships/hyperlink" Target="https://en.wikipedia.org/wiki/Fundamental_interactio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D839-96FC-7D4F-ABBC-8D2756C2F7C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130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 Delta++ baryon (3 quarks</a:t>
            </a:r>
            <a:r>
              <a:rPr lang="fr-FR" baseline="0" dirty="0" smtClean="0"/>
              <a:t> u</a:t>
            </a:r>
            <a:r>
              <a:rPr lang="fr-FR" dirty="0" smtClean="0"/>
              <a:t>) violerait principe de Pauli</a:t>
            </a:r>
          </a:p>
          <a:p>
            <a:r>
              <a:rPr lang="fr-FR" dirty="0" err="1" smtClean="0"/>
              <a:t>Decay</a:t>
            </a:r>
            <a:r>
              <a:rPr lang="fr-FR" dirty="0" smtClean="0"/>
              <a:t> de Pi0 to gamma</a:t>
            </a:r>
            <a:r>
              <a:rPr lang="fr-FR" baseline="0" dirty="0" smtClean="0"/>
              <a:t> gamma proportionnel a Nombre de couleurs au carré = 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D839-96FC-7D4F-ABBC-8D2756C2F7C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334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ep</a:t>
            </a:r>
            <a:r>
              <a:rPr lang="fr-FR" dirty="0" smtClean="0"/>
              <a:t> 920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D839-96FC-7D4F-ABBC-8D2756C2F7C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325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 able to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mapping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transverse size of the proton charge as 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quark’s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longitudinal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momentum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D839-96FC-7D4F-ABBC-8D2756C2F7C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087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exemple courant de </a:t>
            </a:r>
            <a:r>
              <a:rPr lang="fr-FR" dirty="0" smtClean="0">
                <a:hlinkClick r:id="rId3" tooltip="Composé chimique"/>
              </a:rPr>
              <a:t>composé</a:t>
            </a:r>
            <a:r>
              <a:rPr lang="fr-FR" dirty="0" smtClean="0"/>
              <a:t> polaire est l'</a:t>
            </a:r>
            <a:r>
              <a:rPr lang="fr-FR" dirty="0" smtClean="0">
                <a:hlinkClick r:id="rId4" tooltip="Eau"/>
              </a:rPr>
              <a:t>eau</a:t>
            </a:r>
            <a:r>
              <a:rPr lang="fr-FR" dirty="0" smtClean="0"/>
              <a:t> (</a:t>
            </a:r>
            <a:r>
              <a:rPr lang="fr-FR" dirty="0" smtClean="0">
                <a:hlinkClick r:id="rId5" tooltip="Hydrogène"/>
              </a:rPr>
              <a:t>H</a:t>
            </a:r>
            <a:r>
              <a:rPr lang="fr-FR" baseline="-25000" dirty="0" smtClean="0"/>
              <a:t>2</a:t>
            </a:r>
            <a:r>
              <a:rPr lang="fr-FR" dirty="0" smtClean="0">
                <a:hlinkClick r:id="rId6" tooltip="Oxygène"/>
              </a:rPr>
              <a:t>O</a:t>
            </a:r>
            <a:r>
              <a:rPr lang="fr-FR" dirty="0" smtClean="0"/>
              <a:t>). Les </a:t>
            </a:r>
            <a:r>
              <a:rPr lang="fr-FR" dirty="0" smtClean="0">
                <a:hlinkClick r:id="rId7" tooltip="Électron"/>
              </a:rPr>
              <a:t>électrons</a:t>
            </a:r>
            <a:r>
              <a:rPr lang="fr-FR" dirty="0" smtClean="0"/>
              <a:t> des </a:t>
            </a:r>
            <a:r>
              <a:rPr lang="fr-FR" dirty="0" smtClean="0">
                <a:hlinkClick r:id="rId8" tooltip="Atome"/>
              </a:rPr>
              <a:t>atomes</a:t>
            </a:r>
            <a:r>
              <a:rPr lang="fr-FR" dirty="0" smtClean="0"/>
              <a:t> d'hydrogène de l'eau sont fortement attirés par l'atome d'oxygène et sont en réalité plus proche du </a:t>
            </a:r>
            <a:r>
              <a:rPr lang="fr-FR" dirty="0" smtClean="0">
                <a:hlinkClick r:id="rId9" tooltip="Noyau atomique"/>
              </a:rPr>
              <a:t>noyau</a:t>
            </a:r>
            <a:r>
              <a:rPr lang="fr-FR" dirty="0" smtClean="0"/>
              <a:t> de l'oxygène que de ceux de l'hydrogène. C'est pourquoi l'eau a une </a:t>
            </a:r>
            <a:r>
              <a:rPr lang="fr-FR" dirty="0" smtClean="0">
                <a:hlinkClick r:id="rId10" tooltip="Charge électrique"/>
              </a:rPr>
              <a:t>charge</a:t>
            </a:r>
            <a:r>
              <a:rPr lang="fr-FR" dirty="0" smtClean="0"/>
              <a:t> négative en son centre (teinte </a:t>
            </a:r>
            <a:r>
              <a:rPr lang="fr-FR" dirty="0" smtClean="0">
                <a:hlinkClick r:id="rId11" tooltip="Rouge"/>
              </a:rPr>
              <a:t>rouge</a:t>
            </a:r>
            <a:r>
              <a:rPr lang="fr-FR" dirty="0" smtClean="0"/>
              <a:t>) et une charge positive à ses extrémités (teinte </a:t>
            </a:r>
            <a:r>
              <a:rPr lang="fr-FR" dirty="0" smtClean="0">
                <a:hlinkClick r:id="rId12" tooltip="Bleu"/>
              </a:rPr>
              <a:t>bleue</a:t>
            </a:r>
            <a:r>
              <a:rPr lang="fr-FR" dirty="0" smtClean="0"/>
              <a:t>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D839-96FC-7D4F-ABBC-8D2756C2F7C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33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b="1" dirty="0" smtClean="0"/>
              <a:t>spin</a:t>
            </a:r>
            <a:r>
              <a:rPr lang="fr-FR" dirty="0" smtClean="0"/>
              <a:t> est, en </a:t>
            </a:r>
            <a:r>
              <a:rPr lang="fr-FR" dirty="0" smtClean="0">
                <a:hlinkClick r:id="rId3" tooltip="Physique quantique"/>
              </a:rPr>
              <a:t>physique quantique</a:t>
            </a:r>
            <a:r>
              <a:rPr lang="fr-FR" dirty="0" smtClean="0"/>
              <a:t>, une des propriétés des </a:t>
            </a:r>
            <a:r>
              <a:rPr lang="fr-FR" dirty="0" smtClean="0">
                <a:hlinkClick r:id="rId4" tooltip="Physique des particules"/>
              </a:rPr>
              <a:t>particules</a:t>
            </a:r>
            <a:r>
              <a:rPr lang="fr-FR" dirty="0" smtClean="0"/>
              <a:t>, au même titre que la </a:t>
            </a:r>
            <a:r>
              <a:rPr lang="fr-FR" dirty="0" smtClean="0">
                <a:hlinkClick r:id="rId5" tooltip="Masse"/>
              </a:rPr>
              <a:t>masse</a:t>
            </a:r>
            <a:r>
              <a:rPr lang="fr-FR" dirty="0" smtClean="0"/>
              <a:t> ou la </a:t>
            </a:r>
            <a:r>
              <a:rPr lang="fr-FR" dirty="0" smtClean="0">
                <a:hlinkClick r:id="rId6" tooltip="Charge électrique"/>
              </a:rPr>
              <a:t>charge électrique</a:t>
            </a:r>
            <a:r>
              <a:rPr lang="fr-FR" dirty="0" smtClean="0"/>
              <a:t>. Comme d'autres </a:t>
            </a:r>
            <a:r>
              <a:rPr lang="fr-FR" dirty="0" smtClean="0">
                <a:hlinkClick r:id="rId7" tooltip="Observable"/>
              </a:rPr>
              <a:t>observables</a:t>
            </a:r>
            <a:r>
              <a:rPr lang="fr-FR" dirty="0" smtClean="0"/>
              <a:t> quantiques, sa mesure donne des </a:t>
            </a:r>
            <a:r>
              <a:rPr lang="fr-FR" dirty="0" smtClean="0">
                <a:hlinkClick r:id="rId8" tooltip="Topologie discrète"/>
              </a:rPr>
              <a:t>valeurs discrètes</a:t>
            </a:r>
            <a:r>
              <a:rPr lang="fr-FR" dirty="0" smtClean="0"/>
              <a:t> et est soumise au </a:t>
            </a:r>
            <a:r>
              <a:rPr lang="fr-FR" dirty="0" smtClean="0">
                <a:hlinkClick r:id="rId9" tooltip="Principe d'incertitude"/>
              </a:rPr>
              <a:t>principe d'incertitude</a:t>
            </a:r>
            <a:r>
              <a:rPr lang="fr-FR" dirty="0" smtClean="0"/>
              <a:t>. C'est la seule observable quantique qui ne présente pas d'équivalent classique</a:t>
            </a:r>
            <a:r>
              <a:rPr lang="fr-FR" baseline="30000" dirty="0" smtClean="0">
                <a:hlinkClick r:id="rId10"/>
              </a:rPr>
              <a:t>1</a:t>
            </a:r>
            <a:r>
              <a:rPr lang="fr-FR" dirty="0" smtClean="0"/>
              <a:t>, contrairement, par exemple, à la </a:t>
            </a:r>
            <a:r>
              <a:rPr lang="fr-FR" dirty="0" smtClean="0">
                <a:hlinkClick r:id="rId11" tooltip="Vecteur position"/>
              </a:rPr>
              <a:t>position</a:t>
            </a:r>
            <a:r>
              <a:rPr lang="fr-FR" dirty="0" smtClean="0"/>
              <a:t>, l'impulsion ou l'</a:t>
            </a:r>
            <a:r>
              <a:rPr lang="fr-FR" dirty="0" smtClean="0">
                <a:hlinkClick r:id="rId12" tooltip="Énergie (physique)"/>
              </a:rPr>
              <a:t>énergie</a:t>
            </a:r>
            <a:r>
              <a:rPr lang="fr-FR" dirty="0" smtClean="0"/>
              <a:t> d'une particule. Il est toutefois souvent assimilé au </a:t>
            </a:r>
            <a:r>
              <a:rPr lang="fr-FR" dirty="0" smtClean="0">
                <a:hlinkClick r:id="rId13" tooltip="Moment cinétique"/>
              </a:rPr>
              <a:t>moment cinétique</a:t>
            </a:r>
            <a:r>
              <a:rPr lang="fr-FR" dirty="0" smtClean="0"/>
              <a:t> (</a:t>
            </a:r>
            <a:r>
              <a:rPr lang="fr-FR" dirty="0" err="1" smtClean="0"/>
              <a:t>cf</a:t>
            </a:r>
            <a:r>
              <a:rPr lang="fr-FR" dirty="0" smtClean="0"/>
              <a:t> paragraphe 2 de cet article, ou </a:t>
            </a:r>
            <a:r>
              <a:rPr lang="fr-FR" dirty="0" smtClean="0">
                <a:hlinkClick r:id="rId14" tooltip="Précession de Thomas"/>
              </a:rPr>
              <a:t>Précession de Thomas</a:t>
            </a:r>
            <a:r>
              <a:rPr lang="fr-FR" dirty="0" smtClean="0"/>
              <a:t>), ou à la rotation d'un astre sur lui-même, comme dans l'expression « </a:t>
            </a:r>
            <a:r>
              <a:rPr lang="fr-FR" dirty="0" smtClean="0">
                <a:hlinkClick r:id="rId15" tooltip="Résonance spin-orbite"/>
              </a:rPr>
              <a:t>résonance spin-orbite</a:t>
            </a:r>
            <a:r>
              <a:rPr lang="fr-FR" dirty="0" smtClean="0"/>
              <a:t> ». Enfin, le </a:t>
            </a:r>
            <a:r>
              <a:rPr lang="fr-FR" dirty="0" smtClean="0">
                <a:hlinkClick r:id="rId13" tooltip="Moment cinétique"/>
              </a:rPr>
              <a:t>moment cinétique intrinsèque</a:t>
            </a:r>
            <a:r>
              <a:rPr lang="fr-FR" dirty="0" smtClean="0"/>
              <a:t> (de spin) et le </a:t>
            </a:r>
            <a:r>
              <a:rPr lang="fr-FR" dirty="0" smtClean="0">
                <a:hlinkClick r:id="rId16" tooltip="Moment magnétique intrinsèque"/>
              </a:rPr>
              <a:t>moment magnétique intrinsèque</a:t>
            </a:r>
            <a:r>
              <a:rPr lang="fr-FR" dirty="0" smtClean="0"/>
              <a:t> (de spin) sont tous deux confondus sous le terme de « spin ».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D839-96FC-7D4F-ABBC-8D2756C2F7C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84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 smtClean="0"/>
              <a:t>In </a:t>
            </a:r>
            <a:r>
              <a:rPr lang="fr-FR" sz="1600" dirty="0" err="1" smtClean="0"/>
              <a:t>common</a:t>
            </a:r>
            <a:r>
              <a:rPr lang="fr-FR" sz="1600" dirty="0" smtClean="0"/>
              <a:t> </a:t>
            </a:r>
            <a:r>
              <a:rPr lang="fr-FR" sz="1600" dirty="0" err="1" smtClean="0"/>
              <a:t>study</a:t>
            </a:r>
            <a:r>
              <a:rPr lang="fr-FR" sz="1600" dirty="0" smtClean="0"/>
              <a:t> of </a:t>
            </a:r>
            <a:r>
              <a:rPr lang="fr-FR" sz="1600" dirty="0" err="1" smtClean="0"/>
              <a:t>strong</a:t>
            </a:r>
            <a:r>
              <a:rPr lang="fr-FR" sz="1600" dirty="0" smtClean="0"/>
              <a:t> interaction at </a:t>
            </a:r>
            <a:r>
              <a:rPr lang="fr-FR" sz="1600" dirty="0" err="1" smtClean="0"/>
              <a:t>different</a:t>
            </a:r>
            <a:r>
              <a:rPr lang="fr-FR" sz="1600" dirty="0" smtClean="0"/>
              <a:t> </a:t>
            </a:r>
            <a:r>
              <a:rPr lang="fr-FR" sz="1600" dirty="0" err="1" smtClean="0"/>
              <a:t>regime</a:t>
            </a:r>
            <a:r>
              <a:rPr lang="fr-FR" sz="1600" dirty="0" smtClean="0"/>
              <a:t>.</a:t>
            </a:r>
          </a:p>
          <a:p>
            <a:pPr lvl="1"/>
            <a:r>
              <a:rPr lang="fr-FR" dirty="0" err="1" smtClean="0"/>
              <a:t>Experimentally</a:t>
            </a:r>
            <a:r>
              <a:rPr lang="fr-FR" dirty="0" smtClean="0"/>
              <a:t>: QGP, </a:t>
            </a:r>
            <a:r>
              <a:rPr lang="fr-FR" dirty="0" err="1" smtClean="0"/>
              <a:t>nucleon</a:t>
            </a:r>
            <a:r>
              <a:rPr lang="fr-FR" dirty="0" smtClean="0"/>
              <a:t> structure, hadron </a:t>
            </a:r>
            <a:r>
              <a:rPr lang="fr-FR" dirty="0" err="1" smtClean="0"/>
              <a:t>spectroscopy</a:t>
            </a:r>
            <a:endParaRPr lang="fr-FR" dirty="0" smtClean="0"/>
          </a:p>
          <a:p>
            <a:pPr lvl="1"/>
            <a:r>
              <a:rPr lang="fr-FR" dirty="0" err="1" smtClean="0"/>
              <a:t>Theortically</a:t>
            </a:r>
            <a:r>
              <a:rPr lang="fr-FR" dirty="0" smtClean="0"/>
              <a:t>: </a:t>
            </a:r>
            <a:r>
              <a:rPr lang="fr-FR" dirty="0" err="1" smtClean="0"/>
              <a:t>lattice</a:t>
            </a:r>
            <a:r>
              <a:rPr lang="fr-FR" dirty="0" smtClean="0"/>
              <a:t> QCD, </a:t>
            </a:r>
            <a:r>
              <a:rPr lang="fr-FR" dirty="0" err="1" smtClean="0"/>
              <a:t>perturbative</a:t>
            </a:r>
            <a:r>
              <a:rPr lang="fr-FR" dirty="0" smtClean="0"/>
              <a:t> QCD, effective </a:t>
            </a:r>
            <a:r>
              <a:rPr lang="fr-FR" dirty="0" err="1" smtClean="0"/>
              <a:t>theory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D839-96FC-7D4F-ABBC-8D2756C2F7C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505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Wuth</a:t>
            </a:r>
            <a:r>
              <a:rPr lang="fr-FR" dirty="0" smtClean="0"/>
              <a:t> 3- and 4-gluon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vertices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generated</a:t>
            </a:r>
            <a:r>
              <a:rPr lang="fr-FR" baseline="0" dirty="0" smtClean="0"/>
              <a:t> all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guarantee</a:t>
            </a:r>
            <a:r>
              <a:rPr lang="fr-FR" baseline="0" dirty="0" smtClean="0"/>
              <a:t> gauge invariance. In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words</a:t>
            </a:r>
            <a:r>
              <a:rPr lang="fr-FR" baseline="0" dirty="0" smtClean="0"/>
              <a:t>, no extra 5- or more gluon </a:t>
            </a:r>
            <a:r>
              <a:rPr lang="fr-FR" baseline="0" dirty="0" err="1" smtClean="0"/>
              <a:t>vertices</a:t>
            </a:r>
            <a:r>
              <a:rPr lang="fr-FR" baseline="0" dirty="0" smtClean="0"/>
              <a:t> have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introduced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achieve</a:t>
            </a:r>
            <a:r>
              <a:rPr lang="fr-FR" baseline="0" dirty="0" smtClean="0"/>
              <a:t> the gauge invariance of </a:t>
            </a:r>
            <a:r>
              <a:rPr lang="fr-FR" baseline="0" dirty="0" err="1" smtClean="0"/>
              <a:t>higher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amplitudes </a:t>
            </a:r>
          </a:p>
          <a:p>
            <a:r>
              <a:rPr lang="fr-FR" dirty="0" smtClean="0"/>
              <a:t>n </a:t>
            </a:r>
            <a:r>
              <a:rPr lang="fr-FR" dirty="0" smtClean="0">
                <a:hlinkClick r:id="rId3" tooltip="Theoretical physics"/>
              </a:rPr>
              <a:t>theoretical physics</a:t>
            </a:r>
            <a:r>
              <a:rPr lang="fr-FR" dirty="0" smtClean="0"/>
              <a:t>, </a:t>
            </a:r>
            <a:r>
              <a:rPr lang="fr-FR" b="1" dirty="0" smtClean="0"/>
              <a:t>quantum </a:t>
            </a:r>
            <a:r>
              <a:rPr lang="fr-FR" b="1" dirty="0" err="1" smtClean="0"/>
              <a:t>field</a:t>
            </a:r>
            <a:r>
              <a:rPr lang="fr-FR" b="1" dirty="0" smtClean="0"/>
              <a:t> </a:t>
            </a:r>
            <a:r>
              <a:rPr lang="fr-FR" b="1" dirty="0" err="1" smtClean="0"/>
              <a:t>theory</a:t>
            </a:r>
            <a:r>
              <a:rPr lang="fr-FR" dirty="0" smtClean="0"/>
              <a:t> (</a:t>
            </a:r>
            <a:r>
              <a:rPr lang="fr-FR" b="1" dirty="0" smtClean="0"/>
              <a:t>QFT</a:t>
            </a:r>
            <a:r>
              <a:rPr lang="fr-FR" dirty="0" smtClean="0"/>
              <a:t>)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theoretical</a:t>
            </a:r>
            <a:r>
              <a:rPr lang="fr-FR" dirty="0" smtClean="0"/>
              <a:t> </a:t>
            </a:r>
            <a:r>
              <a:rPr lang="fr-FR" dirty="0" err="1" smtClean="0"/>
              <a:t>framework</a:t>
            </a:r>
            <a:r>
              <a:rPr lang="fr-FR" dirty="0" smtClean="0"/>
              <a:t> for </a:t>
            </a:r>
            <a:r>
              <a:rPr lang="fr-FR" dirty="0" err="1" smtClean="0"/>
              <a:t>constructing</a:t>
            </a:r>
            <a:r>
              <a:rPr lang="fr-FR" dirty="0" smtClean="0"/>
              <a:t> </a:t>
            </a:r>
            <a:r>
              <a:rPr lang="fr-FR" dirty="0" smtClean="0">
                <a:hlinkClick r:id="rId4" tooltip="Quantum mechanics"/>
              </a:rPr>
              <a:t>quantum mechanical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of </a:t>
            </a:r>
            <a:r>
              <a:rPr lang="fr-FR" dirty="0" smtClean="0">
                <a:hlinkClick r:id="rId5" tooltip="Subatomic particle"/>
              </a:rPr>
              <a:t>subatomic particles</a:t>
            </a:r>
            <a:r>
              <a:rPr lang="fr-FR" dirty="0" smtClean="0"/>
              <a:t> in </a:t>
            </a:r>
            <a:r>
              <a:rPr lang="fr-FR" dirty="0" smtClean="0">
                <a:hlinkClick r:id="rId6" tooltip="Particle physics"/>
              </a:rPr>
              <a:t>particle physics</a:t>
            </a:r>
            <a:r>
              <a:rPr lang="fr-FR" dirty="0" smtClean="0"/>
              <a:t> and </a:t>
            </a:r>
            <a:r>
              <a:rPr lang="fr-FR" dirty="0" smtClean="0">
                <a:hlinkClick r:id="rId7" tooltip="Quasiparticle"/>
              </a:rPr>
              <a:t>quasiparticles</a:t>
            </a:r>
            <a:r>
              <a:rPr lang="fr-FR" dirty="0" smtClean="0"/>
              <a:t> in </a:t>
            </a:r>
            <a:r>
              <a:rPr lang="fr-FR" dirty="0" smtClean="0">
                <a:hlinkClick r:id="rId8" tooltip="Condensed matter physics"/>
              </a:rPr>
              <a:t>condensed matter physics</a:t>
            </a:r>
            <a:r>
              <a:rPr lang="fr-FR" dirty="0" smtClean="0"/>
              <a:t>. It </a:t>
            </a:r>
            <a:r>
              <a:rPr lang="fr-FR" dirty="0" err="1" smtClean="0"/>
              <a:t>is</a:t>
            </a:r>
            <a:r>
              <a:rPr lang="fr-FR" dirty="0" smtClean="0"/>
              <a:t> a set of notions and </a:t>
            </a:r>
            <a:r>
              <a:rPr lang="fr-FR" dirty="0" err="1" smtClean="0"/>
              <a:t>mathematical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combines </a:t>
            </a:r>
            <a:r>
              <a:rPr lang="fr-FR" dirty="0" smtClean="0">
                <a:hlinkClick r:id="rId9" tooltip="Classical field"/>
              </a:rPr>
              <a:t>classical fields</a:t>
            </a:r>
            <a:r>
              <a:rPr lang="fr-FR" dirty="0" smtClean="0"/>
              <a:t>, </a:t>
            </a:r>
            <a:r>
              <a:rPr lang="fr-FR" dirty="0" smtClean="0">
                <a:hlinkClick r:id="rId10" tooltip="Special relativity"/>
              </a:rPr>
              <a:t>special relativity</a:t>
            </a:r>
            <a:r>
              <a:rPr lang="fr-FR" dirty="0" smtClean="0"/>
              <a:t>, and </a:t>
            </a:r>
            <a:r>
              <a:rPr lang="fr-FR" dirty="0" smtClean="0">
                <a:hlinkClick r:id="rId4" tooltip="Quantum mechanics"/>
              </a:rPr>
              <a:t>quantum mechanics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D839-96FC-7D4F-ABBC-8D2756C2F7C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36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D839-96FC-7D4F-ABBC-8D2756C2F7C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688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smtClean="0">
                <a:hlinkClick r:id="rId3" tooltip="Physics"/>
              </a:rPr>
              <a:t>physics</a:t>
            </a:r>
            <a:r>
              <a:rPr lang="fr-FR" dirty="0" smtClean="0"/>
              <a:t>, a </a:t>
            </a:r>
            <a:r>
              <a:rPr lang="fr-FR" b="1" dirty="0" err="1" smtClean="0"/>
              <a:t>coupling</a:t>
            </a:r>
            <a:r>
              <a:rPr lang="fr-FR" b="1" dirty="0" smtClean="0"/>
              <a:t> constant</a:t>
            </a:r>
            <a:r>
              <a:rPr lang="fr-FR" dirty="0" smtClean="0"/>
              <a:t> or </a:t>
            </a:r>
            <a:r>
              <a:rPr lang="fr-FR" b="1" dirty="0" smtClean="0"/>
              <a:t>gauge </a:t>
            </a:r>
            <a:r>
              <a:rPr lang="fr-FR" b="1" dirty="0" err="1" smtClean="0"/>
              <a:t>coupling</a:t>
            </a:r>
            <a:r>
              <a:rPr lang="fr-FR" b="1" dirty="0" smtClean="0"/>
              <a:t> </a:t>
            </a:r>
            <a:r>
              <a:rPr lang="fr-FR" b="1" dirty="0" err="1" smtClean="0"/>
              <a:t>parameter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number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determines</a:t>
            </a:r>
            <a:r>
              <a:rPr lang="fr-FR" dirty="0" smtClean="0"/>
              <a:t> the </a:t>
            </a:r>
            <a:r>
              <a:rPr lang="fr-FR" dirty="0" err="1" smtClean="0"/>
              <a:t>strength</a:t>
            </a:r>
            <a:r>
              <a:rPr lang="fr-FR" dirty="0" smtClean="0"/>
              <a:t> of the </a:t>
            </a:r>
            <a:r>
              <a:rPr lang="fr-FR" dirty="0" smtClean="0">
                <a:hlinkClick r:id="rId4" tooltip="Force"/>
              </a:rPr>
              <a:t>force</a:t>
            </a:r>
            <a:r>
              <a:rPr lang="fr-FR" dirty="0" smtClean="0"/>
              <a:t> </a:t>
            </a:r>
            <a:r>
              <a:rPr lang="fr-FR" dirty="0" err="1" smtClean="0"/>
              <a:t>exerted</a:t>
            </a:r>
            <a:r>
              <a:rPr lang="fr-FR" dirty="0" smtClean="0"/>
              <a:t> in an </a:t>
            </a:r>
            <a:r>
              <a:rPr lang="fr-FR" dirty="0" smtClean="0">
                <a:hlinkClick r:id="rId5" tooltip="Fundamental interaction"/>
              </a:rPr>
              <a:t>interaction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D839-96FC-7D4F-ABBC-8D2756C2F7C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652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Diffusion profondément </a:t>
            </a:r>
            <a:r>
              <a:rPr lang="fr-FR" dirty="0" err="1" smtClean="0"/>
              <a:t>inélastiqueep</a:t>
            </a:r>
            <a:r>
              <a:rPr lang="fr-FR" dirty="0" smtClean="0"/>
              <a:t> → </a:t>
            </a:r>
            <a:r>
              <a:rPr lang="fr-FR" dirty="0" err="1" smtClean="0"/>
              <a:t>e’X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D839-96FC-7D4F-ABBC-8D2756C2F7C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84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in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stance, the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so-called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Bengtson-Zerwas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angle,</a:t>
            </a:r>
          </a:p>
          <a:p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BZ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[53],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measuring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angle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planes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highest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lowest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jets,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sensitive to the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gluon-jet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itting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gluons,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QCD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dominant source of 4-jet final states, and a gluon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splitting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a quark-antiquark pair,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dominant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abelian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vector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gluons ca</a:t>
            </a:r>
          </a:p>
          <a:p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charge.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D839-96FC-7D4F-ABBC-8D2756C2F7C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65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D839-96FC-7D4F-ABBC-8D2756C2F7C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4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5EF8-1836-7541-9C76-CB8A980F4E5D}" type="datetime1">
              <a:rPr lang="fr-FR" smtClean="0"/>
              <a:t>27/11/2017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9345-021B-E348-B0F4-CB2B61157CA2}" type="datetime1">
              <a:rPr lang="fr-FR" smtClean="0"/>
              <a:t>27/11/2017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C1F-F73B-694A-B2FB-763FC401B9F6}" type="datetime1">
              <a:rPr lang="fr-FR" smtClean="0"/>
              <a:t>27/11/2017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11D8-13BC-224C-9CA7-E4BA84502D2E}" type="datetime1">
              <a:rPr lang="fr-FR" smtClean="0"/>
              <a:t>27/11/2017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69B6-979E-174F-B637-DDFB1FA569C2}" type="datetime1">
              <a:rPr lang="fr-FR" smtClean="0"/>
              <a:t>27/11/2017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5381-FBE6-A941-8DD4-ED73EEB8A3D8}" type="datetime1">
              <a:rPr lang="fr-FR" smtClean="0"/>
              <a:t>27/11/2017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9F40-13D3-704D-8C0C-FF1C48D3D35A}" type="datetime1">
              <a:rPr lang="fr-FR" smtClean="0"/>
              <a:t>27/11/2017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5E59-49F6-8F48-AC85-5C8FE5692BF0}" type="datetime1">
              <a:rPr lang="fr-FR" smtClean="0"/>
              <a:t>27/11/2017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BD29-CF99-3F4A-AC6C-737C1B6D8A55}" type="datetime1">
              <a:rPr lang="fr-FR" smtClean="0"/>
              <a:t>27/11/2017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F504-72C4-2B45-9ECA-DA0A4607BD40}" type="datetime1">
              <a:rPr lang="fr-FR" smtClean="0"/>
              <a:t>27/11/2017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DAD95AC-49C4-9941-8B2D-77DACBC433BD}" type="datetime1">
              <a:rPr lang="fr-FR" smtClean="0"/>
              <a:t>27/11/2017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F62CFAB-1D3B-B44D-9A6F-0D2EFC621C78}" type="datetime1">
              <a:rPr lang="fr-FR" smtClean="0"/>
              <a:t>27/11/2017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9074" y="6426265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E232F7B-7D62-FB48-ACEA-5D4C992313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1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gif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48.png"/><Relationship Id="rId5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gif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0200" y="1142144"/>
            <a:ext cx="8991600" cy="1645920"/>
          </a:xfrm>
        </p:spPr>
        <p:txBody>
          <a:bodyPr/>
          <a:lstStyle/>
          <a:p>
            <a:r>
              <a:rPr lang="fr-FR" dirty="0" smtClean="0"/>
              <a:t>An Introduction to </a:t>
            </a:r>
            <a:r>
              <a:rPr lang="fr-FR" dirty="0" err="1" smtClean="0"/>
              <a:t>hidropic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Laure </a:t>
            </a:r>
            <a:r>
              <a:rPr lang="fr-FR" dirty="0" err="1" smtClean="0"/>
              <a:t>Massacrier</a:t>
            </a:r>
            <a:r>
              <a:rPr lang="fr-FR" dirty="0" smtClean="0"/>
              <a:t> </a:t>
            </a:r>
          </a:p>
          <a:p>
            <a:r>
              <a:rPr lang="fr-FR" dirty="0" smtClean="0"/>
              <a:t>Institut de Physique Nucléaire d’Orsay</a:t>
            </a:r>
            <a:endParaRPr lang="fr-FR" dirty="0"/>
          </a:p>
        </p:txBody>
      </p:sp>
      <p:pic>
        <p:nvPicPr>
          <p:cNvPr id="4" name="Image 9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871" y="5516349"/>
            <a:ext cx="1887333" cy="121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" descr="cnrs_quadri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4" y="5529796"/>
            <a:ext cx="1219136" cy="121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09128" y="6374674"/>
            <a:ext cx="582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JRJC 2017,  Maine et Loire, 26 Nov. au 2 déc. 2017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7899400" y="1308100"/>
            <a:ext cx="2293471" cy="87648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810500" y="1327150"/>
            <a:ext cx="2382371" cy="85743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721600" y="412472"/>
            <a:ext cx="32131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 smtClean="0">
                <a:solidFill>
                  <a:schemeClr val="bg1"/>
                </a:solidFill>
              </a:rPr>
              <a:t>HADRONIC</a:t>
            </a:r>
            <a:endParaRPr lang="fr-FR" sz="38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298700" y="3086100"/>
            <a:ext cx="778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Hadronic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physics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is</a:t>
            </a:r>
            <a:r>
              <a:rPr lang="fr-FR" dirty="0" smtClean="0">
                <a:solidFill>
                  <a:schemeClr val="bg1"/>
                </a:solidFill>
              </a:rPr>
              <a:t> not a </a:t>
            </a:r>
            <a:r>
              <a:rPr lang="fr-FR" dirty="0" err="1" smtClean="0">
                <a:solidFill>
                  <a:schemeClr val="bg1"/>
                </a:solidFill>
              </a:rPr>
              <a:t>serious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illness</a:t>
            </a:r>
            <a:r>
              <a:rPr lang="fr-FR" dirty="0" smtClean="0">
                <a:solidFill>
                  <a:schemeClr val="bg1"/>
                </a:solidFill>
              </a:rPr>
              <a:t>!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00803" y="379476"/>
            <a:ext cx="7953539" cy="453281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Elements</a:t>
            </a:r>
            <a:r>
              <a:rPr lang="fr-FR" dirty="0" smtClean="0"/>
              <a:t> of QCD : </a:t>
            </a:r>
            <a:r>
              <a:rPr lang="fr-FR" dirty="0" err="1" smtClean="0"/>
              <a:t>theoretical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10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84352" y="1178770"/>
                <a:ext cx="11504722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q"/>
                </a:pPr>
                <a:r>
                  <a:rPr lang="fr-FR" dirty="0" err="1" smtClean="0">
                    <a:solidFill>
                      <a:srgbClr val="2C2BF6"/>
                    </a:solidFill>
                  </a:rPr>
                  <a:t>Perturbative</a:t>
                </a:r>
                <a:r>
                  <a:rPr lang="fr-FR" dirty="0" smtClean="0">
                    <a:solidFill>
                      <a:srgbClr val="2C2BF6"/>
                    </a:solidFill>
                  </a:rPr>
                  <a:t> QCD (</a:t>
                </a:r>
                <a:r>
                  <a:rPr lang="fr-FR" dirty="0" err="1" smtClean="0">
                    <a:solidFill>
                      <a:srgbClr val="2C2BF6"/>
                    </a:solidFill>
                  </a:rPr>
                  <a:t>pQCD</a:t>
                </a:r>
                <a:r>
                  <a:rPr lang="fr-FR" dirty="0" smtClean="0">
                    <a:solidFill>
                      <a:srgbClr val="2C2BF6"/>
                    </a:solidFill>
                  </a:rPr>
                  <a:t>)</a:t>
                </a:r>
              </a:p>
              <a:p>
                <a:pPr marL="285750" indent="-285750">
                  <a:buFont typeface="Wingdings" charset="2"/>
                  <a:buChar char="q"/>
                </a:pPr>
                <a:endParaRPr lang="fr-FR" dirty="0" smtClean="0">
                  <a:solidFill>
                    <a:srgbClr val="2C2BF6"/>
                  </a:solidFill>
                </a:endParaRPr>
              </a:p>
              <a:p>
                <a:pPr marL="742950" lvl="1" indent="-285750">
                  <a:buFont typeface="Wingdings" charset="2"/>
                  <a:buChar char="v"/>
                </a:pPr>
                <a:r>
                  <a:rPr lang="fr-FR" sz="1600" b="1" dirty="0" smtClean="0"/>
                  <a:t>In the high-</a:t>
                </a:r>
                <a:r>
                  <a:rPr lang="fr-FR" sz="1600" b="1" dirty="0" err="1" smtClean="0"/>
                  <a:t>energy</a:t>
                </a:r>
                <a:r>
                  <a:rPr lang="fr-FR" sz="1600" b="1" dirty="0" smtClean="0"/>
                  <a:t> (high </a:t>
                </a:r>
                <a:r>
                  <a:rPr lang="fr-FR" sz="1600" b="1" dirty="0" err="1" smtClean="0"/>
                  <a:t>momentum</a:t>
                </a:r>
                <a:r>
                  <a:rPr lang="fr-FR" sz="1600" b="1" dirty="0" smtClean="0"/>
                  <a:t> </a:t>
                </a:r>
                <a:r>
                  <a:rPr lang="fr-FR" sz="1600" b="1" dirty="0" err="1" smtClean="0"/>
                  <a:t>transfer</a:t>
                </a:r>
                <a:r>
                  <a:rPr lang="fr-FR" sz="1600" b="1" dirty="0" smtClean="0"/>
                  <a:t>) </a:t>
                </a:r>
                <a:r>
                  <a:rPr lang="fr-FR" sz="1600" b="1" dirty="0" err="1" smtClean="0"/>
                  <a:t>regime</a:t>
                </a:r>
                <a:r>
                  <a:rPr lang="fr-FR" sz="1600" b="1" dirty="0" smtClean="0"/>
                  <a:t>, </a:t>
                </a:r>
                <a:r>
                  <a:rPr lang="fr-FR" sz="1600" b="1" dirty="0" err="1" smtClean="0"/>
                  <a:t>perturbative</a:t>
                </a:r>
                <a:r>
                  <a:rPr lang="fr-FR" sz="1600" b="1" dirty="0" smtClean="0"/>
                  <a:t> </a:t>
                </a:r>
                <a:r>
                  <a:rPr lang="fr-FR" sz="1600" b="1" dirty="0" err="1" smtClean="0"/>
                  <a:t>approach</a:t>
                </a:r>
                <a:r>
                  <a:rPr lang="fr-FR" sz="1600" b="1" dirty="0" smtClean="0"/>
                  <a:t> </a:t>
                </a:r>
                <a:r>
                  <a:rPr lang="fr-FR" sz="1600" b="1" dirty="0" err="1" smtClean="0"/>
                  <a:t>is</a:t>
                </a:r>
                <a:r>
                  <a:rPr lang="fr-FR" sz="1600" b="1" dirty="0" smtClean="0"/>
                  <a:t> applicable to QCD </a:t>
                </a:r>
              </a:p>
              <a:p>
                <a:pPr lvl="1"/>
                <a:r>
                  <a:rPr lang="fr-FR" sz="1600" b="1" dirty="0">
                    <a:sym typeface="Wingdings"/>
                  </a:rPr>
                  <a:t>	</a:t>
                </a:r>
                <a:r>
                  <a:rPr lang="fr-FR" sz="1600" dirty="0" smtClean="0">
                    <a:sym typeface="Wingdings"/>
                  </a:rPr>
                  <a:t> good </a:t>
                </a:r>
                <a:r>
                  <a:rPr lang="fr-FR" sz="1600" dirty="0" err="1" smtClean="0">
                    <a:sym typeface="Wingdings"/>
                  </a:rPr>
                  <a:t>predicting</a:t>
                </a:r>
                <a:r>
                  <a:rPr lang="fr-FR" sz="1600" dirty="0" smtClean="0">
                    <a:sym typeface="Wingdings"/>
                  </a:rPr>
                  <a:t> power for </a:t>
                </a:r>
                <a:r>
                  <a:rPr lang="fr-FR" sz="1600" dirty="0" err="1" smtClean="0">
                    <a:sym typeface="Wingdings"/>
                  </a:rPr>
                  <a:t>yields</a:t>
                </a:r>
                <a:r>
                  <a:rPr lang="fr-FR" sz="1600" dirty="0" smtClean="0">
                    <a:sym typeface="Wingdings"/>
                  </a:rPr>
                  <a:t>, cross sections, </a:t>
                </a:r>
                <a:r>
                  <a:rPr lang="fr-FR" sz="1600" dirty="0" err="1" smtClean="0">
                    <a:sym typeface="Wingdings"/>
                  </a:rPr>
                  <a:t>kinematic</a:t>
                </a:r>
                <a:r>
                  <a:rPr lang="fr-FR" sz="1600" dirty="0" smtClean="0">
                    <a:sym typeface="Wingdings"/>
                  </a:rPr>
                  <a:t> distributions</a:t>
                </a:r>
              </a:p>
              <a:p>
                <a:pPr marL="742950" lvl="1" indent="-285750">
                  <a:buFont typeface="Wingdings" charset="2"/>
                  <a:buChar char="v"/>
                </a:pPr>
                <a:r>
                  <a:rPr lang="fr-FR" sz="1600" dirty="0" err="1" smtClean="0">
                    <a:sym typeface="Wingdings"/>
                  </a:rPr>
                  <a:t>Order</a:t>
                </a:r>
                <a:r>
                  <a:rPr lang="fr-FR" sz="1600" dirty="0" smtClean="0">
                    <a:sym typeface="Wingdings"/>
                  </a:rPr>
                  <a:t> by </a:t>
                </a:r>
                <a:r>
                  <a:rPr lang="fr-FR" sz="1600" dirty="0" err="1" smtClean="0">
                    <a:sym typeface="Wingdings"/>
                  </a:rPr>
                  <a:t>order</a:t>
                </a:r>
                <a:r>
                  <a:rPr lang="fr-FR" sz="1600" dirty="0" smtClean="0">
                    <a:sym typeface="Wingdings"/>
                  </a:rPr>
                  <a:t> expansion in α</a:t>
                </a:r>
                <a:r>
                  <a:rPr lang="fr-FR" sz="1600" baseline="-25000" dirty="0" smtClean="0">
                    <a:sym typeface="Wingdings"/>
                  </a:rPr>
                  <a:t>s</a:t>
                </a:r>
                <a:r>
                  <a:rPr lang="fr-FR" sz="1600" dirty="0" smtClean="0">
                    <a:sym typeface="Wingdings"/>
                  </a:rPr>
                  <a:t> </a:t>
                </a:r>
                <a:r>
                  <a:rPr lang="fr-FR" sz="1600" dirty="0" err="1" smtClean="0">
                    <a:sym typeface="Wingdings"/>
                  </a:rPr>
                  <a:t>with</a:t>
                </a:r>
                <a:r>
                  <a:rPr lang="fr-FR" sz="1600" dirty="0" smtClean="0">
                    <a:sym typeface="Wingdings"/>
                  </a:rPr>
                  <a:t> α</a:t>
                </a:r>
                <a:r>
                  <a:rPr lang="fr-FR" sz="1600" baseline="-25000" dirty="0" smtClean="0">
                    <a:sym typeface="Wingdings"/>
                  </a:rPr>
                  <a:t>s</a:t>
                </a:r>
                <a:r>
                  <a:rPr lang="fr-FR" sz="1600" dirty="0" smtClean="0">
                    <a:sym typeface="Wingdings"/>
                  </a:rPr>
                  <a:t> &lt;&lt; 1, observable f </a:t>
                </a:r>
                <a:r>
                  <a:rPr lang="fr-FR" sz="1600" dirty="0" err="1" smtClean="0">
                    <a:sym typeface="Wingdings"/>
                  </a:rPr>
                  <a:t>can</a:t>
                </a:r>
                <a:r>
                  <a:rPr lang="fr-FR" sz="1600" dirty="0" smtClean="0">
                    <a:sym typeface="Wingdings"/>
                  </a:rPr>
                  <a:t> </a:t>
                </a:r>
                <a:r>
                  <a:rPr lang="fr-FR" sz="1600" dirty="0" err="1" smtClean="0">
                    <a:sym typeface="Wingdings"/>
                  </a:rPr>
                  <a:t>be</a:t>
                </a:r>
                <a:r>
                  <a:rPr lang="fr-FR" sz="1600" dirty="0" smtClean="0">
                    <a:sym typeface="Wingdings"/>
                  </a:rPr>
                  <a:t> </a:t>
                </a:r>
                <a:r>
                  <a:rPr lang="fr-FR" sz="1600" dirty="0" err="1" smtClean="0">
                    <a:sym typeface="Wingdings"/>
                  </a:rPr>
                  <a:t>written</a:t>
                </a:r>
                <a:r>
                  <a:rPr lang="fr-FR" sz="1600" dirty="0" smtClean="0">
                    <a:sym typeface="Wingdings"/>
                  </a:rPr>
                  <a:t>: </a:t>
                </a:r>
              </a:p>
              <a:p>
                <a:pPr marL="742950" lvl="1" indent="-285750">
                  <a:buFont typeface="Wingdings" charset="2"/>
                  <a:buChar char="v"/>
                </a:pPr>
                <a:endParaRPr lang="fr-FR" sz="1600" dirty="0" smtClean="0">
                  <a:sym typeface="Wingdings"/>
                </a:endParaRPr>
              </a:p>
              <a:p>
                <a:pPr lvl="1" algn="ctr"/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charset="0"/>
                        <a:sym typeface="Wingdings"/>
                      </a:rPr>
                      <m:t>𝑓</m:t>
                    </m:r>
                    <m:r>
                      <a:rPr lang="fr-FR" sz="1600" b="0" i="1" smtClean="0">
                        <a:latin typeface="Cambria Math" charset="0"/>
                        <a:sym typeface="Wingdings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charset="0"/>
                            <a:sym typeface="Wingdings"/>
                          </a:rPr>
                          <m:t>𝑓</m:t>
                        </m:r>
                      </m:e>
                      <m:sub>
                        <m:r>
                          <a:rPr lang="fr-FR" sz="1600" b="0" i="1" smtClean="0">
                            <a:latin typeface="Cambria Math" charset="0"/>
                            <a:sym typeface="Wingding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𝛼</m:t>
                        </m:r>
                      </m:e>
                      <m:sub>
                        <m:r>
                          <a:rPr lang="fr-FR" sz="1600" b="0" i="1" smtClean="0">
                            <a:latin typeface="Cambria Math" charset="0"/>
                            <a:sym typeface="Wingdings"/>
                          </a:rPr>
                          <m:t>𝑠</m:t>
                        </m:r>
                      </m:sub>
                    </m:sSub>
                    <m:r>
                      <a:rPr lang="fr-FR" sz="1600" b="0" i="1" smtClean="0">
                        <a:latin typeface="Cambria Math" charset="0"/>
                        <a:sym typeface="Wingdings"/>
                      </a:rPr>
                      <m:t>+ </m:t>
                    </m:r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charset="0"/>
                            <a:sym typeface="Wingdings"/>
                          </a:rPr>
                          <m:t>𝑓</m:t>
                        </m:r>
                      </m:e>
                      <m:sub>
                        <m:r>
                          <a:rPr lang="fr-FR" sz="1600" b="0" i="1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1600" b="0" i="1" smtClean="0">
                            <a:latin typeface="Cambria Math" charset="0"/>
                            <a:sym typeface="Wingdings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𝛼</m:t>
                        </m:r>
                      </m:e>
                      <m:sub>
                        <m:r>
                          <a:rPr lang="fr-FR" sz="1600" b="0" i="1" smtClean="0">
                            <a:latin typeface="Cambria Math" charset="0"/>
                            <a:sym typeface="Wingdings"/>
                          </a:rPr>
                          <m:t>𝑠</m:t>
                        </m:r>
                      </m:sub>
                      <m:sup>
                        <m:r>
                          <a:rPr lang="fr-FR" sz="1600" b="0" i="1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1600" dirty="0" smtClean="0">
                    <a:sym typeface="Wingdings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charset="0"/>
                            <a:sym typeface="Wingdings"/>
                          </a:rPr>
                          <m:t>𝑓</m:t>
                        </m:r>
                      </m:e>
                      <m:sub>
                        <m:r>
                          <a:rPr lang="fr-FR" sz="1600" b="0" i="1" smtClean="0">
                            <a:latin typeface="Cambria Math" charset="0"/>
                            <a:sym typeface="Wingdings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sz="1600" b="0" i="1" smtClean="0">
                            <a:latin typeface="Cambria Math" charset="0"/>
                            <a:sym typeface="Wingdings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𝛼</m:t>
                        </m:r>
                      </m:e>
                      <m:sub>
                        <m:r>
                          <a:rPr lang="fr-FR" sz="1600" b="0" i="1" smtClean="0">
                            <a:latin typeface="Cambria Math" charset="0"/>
                            <a:sym typeface="Wingdings"/>
                          </a:rPr>
                          <m:t>𝑠</m:t>
                        </m:r>
                      </m:sub>
                      <m:sup>
                        <m:r>
                          <a:rPr lang="fr-FR" sz="1600" b="0" i="1" smtClean="0">
                            <a:latin typeface="Cambria Math" charset="0"/>
                            <a:sym typeface="Wingdings"/>
                          </a:rPr>
                          <m:t>3</m:t>
                        </m:r>
                      </m:sup>
                    </m:sSubSup>
                    <m:r>
                      <a:rPr lang="fr-FR" sz="1600" b="0" i="1" smtClean="0">
                        <a:latin typeface="Cambria Math" charset="0"/>
                        <a:sym typeface="Wingdings"/>
                      </a:rPr>
                      <m:t>+ …</m:t>
                    </m:r>
                  </m:oMath>
                </a14:m>
                <a:endParaRPr lang="fr-FR" sz="1600" b="0" dirty="0" smtClean="0">
                  <a:sym typeface="Wingdings"/>
                </a:endParaRPr>
              </a:p>
              <a:p>
                <a:pPr lvl="1"/>
                <a:endParaRPr lang="fr-FR" sz="1600" dirty="0">
                  <a:sym typeface="Wingdings"/>
                </a:endParaRPr>
              </a:p>
              <a:p>
                <a:pPr marL="742950" lvl="1" indent="-285750">
                  <a:buFont typeface="Wingdings" charset="2"/>
                  <a:buChar char="v"/>
                </a:pPr>
                <a:r>
                  <a:rPr lang="fr-FR" sz="1600" dirty="0" err="1" smtClean="0">
                    <a:sym typeface="Wingdings"/>
                  </a:rPr>
                  <a:t>Where</a:t>
                </a:r>
                <a:r>
                  <a:rPr lang="fr-FR" sz="1600" dirty="0" smtClean="0">
                    <a:sym typeface="Wingdings"/>
                  </a:rPr>
                  <a:t> </a:t>
                </a:r>
                <a:r>
                  <a:rPr lang="fr-FR" sz="1600" dirty="0" err="1" smtClean="0">
                    <a:sym typeface="Wingdings"/>
                  </a:rPr>
                  <a:t>only</a:t>
                </a:r>
                <a:r>
                  <a:rPr lang="fr-FR" sz="1600" dirty="0" smtClean="0">
                    <a:sym typeface="Wingdings"/>
                  </a:rPr>
                  <a:t> the first, </a:t>
                </a:r>
                <a:r>
                  <a:rPr lang="fr-FR" sz="1600" dirty="0" err="1" smtClean="0">
                    <a:sym typeface="Wingdings"/>
                  </a:rPr>
                  <a:t>two</a:t>
                </a:r>
                <a:r>
                  <a:rPr lang="fr-FR" sz="1600" dirty="0" smtClean="0">
                    <a:sym typeface="Wingdings"/>
                  </a:rPr>
                  <a:t> or </a:t>
                </a:r>
                <a:r>
                  <a:rPr lang="fr-FR" sz="1600" dirty="0" err="1" smtClean="0">
                    <a:sym typeface="Wingdings"/>
                  </a:rPr>
                  <a:t>three</a:t>
                </a:r>
                <a:r>
                  <a:rPr lang="fr-FR" sz="1600" dirty="0" smtClean="0">
                    <a:sym typeface="Wingdings"/>
                  </a:rPr>
                  <a:t> </a:t>
                </a:r>
                <a:r>
                  <a:rPr lang="fr-FR" sz="1600" dirty="0" err="1" smtClean="0">
                    <a:sym typeface="Wingdings"/>
                  </a:rPr>
                  <a:t>terms</a:t>
                </a:r>
                <a:r>
                  <a:rPr lang="fr-FR" sz="1600" dirty="0" smtClean="0">
                    <a:sym typeface="Wingdings"/>
                  </a:rPr>
                  <a:t> are </a:t>
                </a:r>
                <a:r>
                  <a:rPr lang="fr-FR" sz="1600" dirty="0" err="1" smtClean="0">
                    <a:sym typeface="Wingdings"/>
                  </a:rPr>
                  <a:t>calculated</a:t>
                </a:r>
                <a:r>
                  <a:rPr lang="fr-FR" sz="1600" dirty="0" smtClean="0">
                    <a:sym typeface="Wingdings"/>
                  </a:rPr>
                  <a:t> and the </a:t>
                </a:r>
                <a:r>
                  <a:rPr lang="fr-FR" sz="1600" dirty="0" err="1" smtClean="0">
                    <a:sym typeface="Wingdings"/>
                  </a:rPr>
                  <a:t>others</a:t>
                </a:r>
                <a:r>
                  <a:rPr lang="fr-FR" sz="1600" dirty="0" smtClean="0">
                    <a:sym typeface="Wingdings"/>
                  </a:rPr>
                  <a:t> are </a:t>
                </a:r>
                <a:r>
                  <a:rPr lang="fr-FR" sz="1600" dirty="0" err="1" smtClean="0">
                    <a:sym typeface="Wingdings"/>
                  </a:rPr>
                  <a:t>assumed</a:t>
                </a:r>
                <a:r>
                  <a:rPr lang="fr-FR" sz="1600" dirty="0" smtClean="0">
                    <a:sym typeface="Wingdings"/>
                  </a:rPr>
                  <a:t> to </a:t>
                </a:r>
                <a:r>
                  <a:rPr lang="fr-FR" sz="1600" dirty="0" err="1" smtClean="0">
                    <a:sym typeface="Wingdings"/>
                  </a:rPr>
                  <a:t>be</a:t>
                </a:r>
                <a:r>
                  <a:rPr lang="fr-FR" sz="1600" dirty="0" smtClean="0">
                    <a:sym typeface="Wingdings"/>
                  </a:rPr>
                  <a:t> </a:t>
                </a:r>
                <a:r>
                  <a:rPr lang="fr-FR" sz="1600" dirty="0" err="1" smtClean="0">
                    <a:sym typeface="Wingdings"/>
                  </a:rPr>
                  <a:t>negligible</a:t>
                </a:r>
                <a:endParaRPr lang="fr-FR" sz="1600" dirty="0" smtClean="0">
                  <a:sym typeface="Wingdings"/>
                </a:endParaRPr>
              </a:p>
              <a:p>
                <a:pPr marL="742950" lvl="1" indent="-285750">
                  <a:buFont typeface="Wingdings" charset="2"/>
                  <a:buChar char="v"/>
                </a:pPr>
                <a:r>
                  <a:rPr lang="fr-FR" sz="1600" dirty="0" smtClean="0">
                    <a:sym typeface="Wingdings"/>
                  </a:rPr>
                  <a:t>The f </a:t>
                </a:r>
                <a:r>
                  <a:rPr lang="fr-FR" sz="1600" dirty="0" err="1" smtClean="0">
                    <a:sym typeface="Wingdings"/>
                  </a:rPr>
                  <a:t>factors</a:t>
                </a:r>
                <a:r>
                  <a:rPr lang="fr-FR" sz="1600" dirty="0" smtClean="0">
                    <a:sym typeface="Wingdings"/>
                  </a:rPr>
                  <a:t> are </a:t>
                </a:r>
                <a:r>
                  <a:rPr lang="fr-FR" sz="1600" dirty="0" err="1" smtClean="0">
                    <a:sym typeface="Wingdings"/>
                  </a:rPr>
                  <a:t>calculated</a:t>
                </a:r>
                <a:r>
                  <a:rPr lang="fr-FR" sz="1600" dirty="0" smtClean="0">
                    <a:sym typeface="Wingdings"/>
                  </a:rPr>
                  <a:t> via Feynman </a:t>
                </a:r>
                <a:r>
                  <a:rPr lang="fr-FR" sz="1600" dirty="0" err="1" smtClean="0">
                    <a:sym typeface="Wingdings"/>
                  </a:rPr>
                  <a:t>diagrams</a:t>
                </a:r>
                <a:endParaRPr lang="fr-FR" sz="1600" dirty="0" smtClean="0">
                  <a:sym typeface="Wingdings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52" y="1178770"/>
                <a:ext cx="11504722" cy="2616101"/>
              </a:xfrm>
              <a:prstGeom prst="rect">
                <a:avLst/>
              </a:prstGeom>
              <a:blipFill rotWithShape="0">
                <a:blip r:embed="rId3"/>
                <a:stretch>
                  <a:fillRect l="-371" t="-1163" b="-18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284352" y="4127308"/>
            <a:ext cx="115047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fr-FR" dirty="0" smtClean="0">
                <a:solidFill>
                  <a:srgbClr val="2C2BF6"/>
                </a:solidFill>
              </a:rPr>
              <a:t>Factorisation </a:t>
            </a:r>
            <a:r>
              <a:rPr lang="fr-FR" dirty="0" err="1" smtClean="0">
                <a:solidFill>
                  <a:srgbClr val="2C2BF6"/>
                </a:solidFill>
              </a:rPr>
              <a:t>theorem</a:t>
            </a:r>
            <a:r>
              <a:rPr lang="fr-FR" dirty="0" smtClean="0">
                <a:solidFill>
                  <a:srgbClr val="2C2BF6"/>
                </a:solidFill>
              </a:rPr>
              <a:t> and </a:t>
            </a:r>
            <a:r>
              <a:rPr lang="fr-FR" dirty="0" err="1" smtClean="0">
                <a:solidFill>
                  <a:srgbClr val="2C2BF6"/>
                </a:solidFill>
              </a:rPr>
              <a:t>pQCD</a:t>
            </a:r>
            <a:endParaRPr lang="fr-FR" dirty="0" smtClean="0">
              <a:solidFill>
                <a:srgbClr val="2C2BF6"/>
              </a:solidFill>
            </a:endParaRPr>
          </a:p>
          <a:p>
            <a:pPr marL="285750" indent="-285750">
              <a:buFont typeface="Wingdings" charset="2"/>
              <a:buChar char="q"/>
            </a:pPr>
            <a:endParaRPr lang="fr-FR" dirty="0">
              <a:solidFill>
                <a:srgbClr val="2C2BF6"/>
              </a:solidFill>
            </a:endParaRPr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smtClean="0"/>
              <a:t>Factorisation of a </a:t>
            </a:r>
            <a:r>
              <a:rPr lang="fr-FR" sz="1600" dirty="0" err="1" smtClean="0"/>
              <a:t>process</a:t>
            </a:r>
            <a:r>
              <a:rPr lang="fr-FR" sz="1600" dirty="0" smtClean="0"/>
              <a:t> : </a:t>
            </a:r>
            <a:r>
              <a:rPr lang="fr-FR" sz="1600" dirty="0" smtClean="0">
                <a:solidFill>
                  <a:srgbClr val="FF0000"/>
                </a:solidFill>
              </a:rPr>
              <a:t>hard part</a:t>
            </a:r>
            <a:r>
              <a:rPr lang="fr-FR" sz="1600" dirty="0" smtClean="0"/>
              <a:t> ⊗ </a:t>
            </a:r>
            <a:r>
              <a:rPr lang="fr-FR" sz="1600" dirty="0" smtClean="0">
                <a:solidFill>
                  <a:srgbClr val="7030A0"/>
                </a:solidFill>
              </a:rPr>
              <a:t>soft part</a:t>
            </a:r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smtClean="0">
                <a:solidFill>
                  <a:srgbClr val="FF0000"/>
                </a:solidFill>
              </a:rPr>
              <a:t>hard part </a:t>
            </a:r>
            <a:r>
              <a:rPr lang="fr-FR" sz="1600" dirty="0" smtClean="0"/>
              <a:t>= calculable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perturbative</a:t>
            </a:r>
            <a:r>
              <a:rPr lang="fr-FR" sz="1600" dirty="0" smtClean="0"/>
              <a:t> QCD</a:t>
            </a:r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smtClean="0">
                <a:solidFill>
                  <a:srgbClr val="7030A0"/>
                </a:solidFill>
              </a:rPr>
              <a:t>Soft part </a:t>
            </a:r>
            <a:r>
              <a:rPr lang="fr-FR" sz="1600" dirty="0" smtClean="0"/>
              <a:t>= « </a:t>
            </a:r>
            <a:r>
              <a:rPr lang="fr-FR" sz="1600" dirty="0" err="1" smtClean="0"/>
              <a:t>universal</a:t>
            </a:r>
            <a:r>
              <a:rPr lang="fr-FR" sz="1600" dirty="0" smtClean="0"/>
              <a:t> » distributions (FF,  PDF, GPD</a:t>
            </a:r>
            <a:r>
              <a:rPr lang="mr-IN" sz="1600" dirty="0" smtClean="0"/>
              <a:t>…</a:t>
            </a:r>
            <a:r>
              <a:rPr lang="fr-FR" sz="1600" dirty="0" smtClean="0"/>
              <a:t>)</a:t>
            </a:r>
          </a:p>
          <a:p>
            <a:pPr marL="285750" indent="-285750">
              <a:buFont typeface="Wingdings" charset="2"/>
              <a:buChar char="q"/>
            </a:pPr>
            <a:endParaRPr lang="fr-FR" dirty="0" smtClean="0">
              <a:solidFill>
                <a:srgbClr val="2C2BF6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4700" y="5494946"/>
            <a:ext cx="4686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à"/>
            </a:pPr>
            <a:r>
              <a:rPr lang="fr-FR" sz="1600" dirty="0" smtClean="0">
                <a:sym typeface="Wingdings"/>
              </a:rPr>
              <a:t>Importance of </a:t>
            </a:r>
            <a:r>
              <a:rPr lang="fr-FR" sz="1600" dirty="0" err="1" smtClean="0">
                <a:sym typeface="Wingdings"/>
              </a:rPr>
              <a:t>precise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experimental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measurements</a:t>
            </a:r>
            <a:endParaRPr lang="fr-FR" sz="1600" dirty="0">
              <a:sym typeface="Wingdings"/>
            </a:endParaRPr>
          </a:p>
          <a:p>
            <a:r>
              <a:rPr lang="fr-FR" sz="1600" dirty="0">
                <a:sym typeface="Wingdings"/>
              </a:rPr>
              <a:t> </a:t>
            </a:r>
            <a:r>
              <a:rPr lang="fr-FR" sz="1600" dirty="0" smtClean="0">
                <a:sym typeface="Wingdings"/>
              </a:rPr>
              <a:t>    of the </a:t>
            </a:r>
            <a:r>
              <a:rPr lang="fr-FR" sz="1600" dirty="0" err="1" smtClean="0">
                <a:sym typeface="Wingdings"/>
              </a:rPr>
              <a:t>universal</a:t>
            </a:r>
            <a:r>
              <a:rPr lang="fr-FR" sz="1600" dirty="0" smtClean="0">
                <a:sym typeface="Wingdings"/>
              </a:rPr>
              <a:t> distributions</a:t>
            </a:r>
          </a:p>
          <a:p>
            <a:r>
              <a:rPr lang="fr-FR" sz="1600" dirty="0">
                <a:sym typeface="Wingdings"/>
              </a:rPr>
              <a:t> </a:t>
            </a:r>
            <a:r>
              <a:rPr lang="fr-FR" sz="1600" dirty="0" smtClean="0">
                <a:sym typeface="Wingdings"/>
              </a:rPr>
              <a:t>    Ex: </a:t>
            </a:r>
            <a:r>
              <a:rPr lang="fr-FR" sz="1600" dirty="0" err="1" smtClean="0">
                <a:sym typeface="Wingdings"/>
              </a:rPr>
              <a:t>determine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PDFs</a:t>
            </a:r>
            <a:r>
              <a:rPr lang="fr-FR" sz="1600" dirty="0" smtClean="0">
                <a:sym typeface="Wingdings"/>
              </a:rPr>
              <a:t> in lepton-proton collisions and </a:t>
            </a:r>
          </a:p>
          <a:p>
            <a:r>
              <a:rPr lang="fr-FR" sz="1600" dirty="0">
                <a:sym typeface="Wingdings"/>
              </a:rPr>
              <a:t> </a:t>
            </a:r>
            <a:r>
              <a:rPr lang="fr-FR" sz="1600" dirty="0" smtClean="0">
                <a:sym typeface="Wingdings"/>
              </a:rPr>
              <a:t>    use </a:t>
            </a:r>
            <a:r>
              <a:rPr lang="fr-FR" sz="1600" dirty="0" err="1" smtClean="0">
                <a:sym typeface="Wingdings"/>
              </a:rPr>
              <a:t>them</a:t>
            </a:r>
            <a:r>
              <a:rPr lang="fr-FR" sz="1600" dirty="0" smtClean="0">
                <a:sym typeface="Wingdings"/>
              </a:rPr>
              <a:t> to </a:t>
            </a:r>
            <a:r>
              <a:rPr lang="fr-FR" sz="1600" dirty="0" err="1" smtClean="0">
                <a:sym typeface="Wingdings"/>
              </a:rPr>
              <a:t>compute</a:t>
            </a:r>
            <a:r>
              <a:rPr lang="fr-FR" sz="1600" dirty="0" smtClean="0">
                <a:sym typeface="Wingdings"/>
              </a:rPr>
              <a:t> proton-proton cross </a:t>
            </a:r>
          </a:p>
          <a:p>
            <a:r>
              <a:rPr lang="fr-FR" sz="1600" dirty="0">
                <a:sym typeface="Wingdings"/>
              </a:rPr>
              <a:t> </a:t>
            </a:r>
            <a:r>
              <a:rPr lang="fr-FR" sz="1600" dirty="0" smtClean="0">
                <a:sym typeface="Wingdings"/>
              </a:rPr>
              <a:t>    sections at LHC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591300" y="4150695"/>
            <a:ext cx="323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/>
              <a:t>Examples</a:t>
            </a:r>
            <a:r>
              <a:rPr lang="fr-FR" sz="1600" i="1" dirty="0" smtClean="0"/>
              <a:t> for the proton case</a:t>
            </a:r>
            <a:endParaRPr lang="fr-FR" sz="1600" i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437" y="4928816"/>
            <a:ext cx="1435820" cy="15469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99771" y="4510906"/>
            <a:ext cx="1511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/>
              <a:t>Elastic</a:t>
            </a:r>
            <a:r>
              <a:rPr lang="fr-FR" sz="1600" dirty="0" smtClean="0"/>
              <a:t> diffusion </a:t>
            </a:r>
          </a:p>
          <a:p>
            <a:pPr algn="ctr"/>
            <a:r>
              <a:rPr lang="fr-FR" sz="1600" dirty="0" err="1" smtClean="0"/>
              <a:t>ep</a:t>
            </a:r>
            <a:r>
              <a:rPr lang="fr-FR" sz="1600" dirty="0" smtClean="0"/>
              <a:t> → </a:t>
            </a:r>
            <a:r>
              <a:rPr lang="fr-FR" sz="1600" dirty="0" err="1" smtClean="0"/>
              <a:t>e’p</a:t>
            </a:r>
            <a:r>
              <a:rPr lang="fr-FR" sz="1600" dirty="0" smtClean="0"/>
              <a:t>’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7187933" y="6519446"/>
            <a:ext cx="11834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/>
              <a:t>Form</a:t>
            </a:r>
            <a:r>
              <a:rPr lang="fr-FR" sz="1600" dirty="0" smtClean="0"/>
              <a:t> factor</a:t>
            </a:r>
            <a:endParaRPr lang="fr-FR" sz="16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617" y="5251327"/>
            <a:ext cx="1891283" cy="122441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814308" y="4554698"/>
            <a:ext cx="2324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err="1" smtClean="0"/>
              <a:t>Deep</a:t>
            </a:r>
            <a:r>
              <a:rPr lang="fr-FR" sz="1600" dirty="0" smtClean="0"/>
              <a:t> </a:t>
            </a:r>
            <a:r>
              <a:rPr lang="fr-FR" sz="1600" dirty="0" err="1" smtClean="0"/>
              <a:t>Inelastic</a:t>
            </a:r>
            <a:r>
              <a:rPr lang="fr-FR" sz="1600" dirty="0" smtClean="0"/>
              <a:t> </a:t>
            </a:r>
            <a:r>
              <a:rPr lang="fr-FR" sz="1600" dirty="0" err="1" smtClean="0"/>
              <a:t>Scattering</a:t>
            </a:r>
            <a:endParaRPr lang="fr-FR" sz="1600" dirty="0" smtClean="0"/>
          </a:p>
          <a:p>
            <a:pPr algn="ctr"/>
            <a:r>
              <a:rPr lang="fr-FR" sz="1600" dirty="0" err="1" smtClean="0"/>
              <a:t>ep</a:t>
            </a:r>
            <a:r>
              <a:rPr lang="fr-FR" sz="1600" dirty="0" smtClean="0"/>
              <a:t> → </a:t>
            </a:r>
            <a:r>
              <a:rPr lang="fr-FR" sz="1600" dirty="0" err="1" smtClean="0"/>
              <a:t>e’X</a:t>
            </a:r>
            <a:endParaRPr lang="fr-FR" sz="1600" dirty="0"/>
          </a:p>
        </p:txBody>
      </p:sp>
      <p:sp>
        <p:nvSpPr>
          <p:cNvPr id="20" name="Rectangle 19"/>
          <p:cNvSpPr/>
          <p:nvPr/>
        </p:nvSpPr>
        <p:spPr>
          <a:xfrm>
            <a:off x="9016727" y="6526541"/>
            <a:ext cx="1843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smtClean="0"/>
              <a:t>Parton distributions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226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11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300803" y="379476"/>
            <a:ext cx="7953539" cy="453281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Elements</a:t>
            </a:r>
            <a:r>
              <a:rPr lang="fr-FR" dirty="0" smtClean="0"/>
              <a:t> of QCD : </a:t>
            </a:r>
            <a:r>
              <a:rPr lang="fr-FR" dirty="0" err="1" smtClean="0"/>
              <a:t>theoretical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97053" y="1915370"/>
            <a:ext cx="5595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fr-FR" dirty="0" err="1" smtClean="0">
                <a:solidFill>
                  <a:srgbClr val="2C2BF6"/>
                </a:solidFill>
                <a:sym typeface="Wingdings"/>
              </a:rPr>
              <a:t>Lattice</a:t>
            </a:r>
            <a:r>
              <a:rPr lang="fr-FR" dirty="0" smtClean="0">
                <a:solidFill>
                  <a:srgbClr val="2C2BF6"/>
                </a:solidFill>
                <a:sym typeface="Wingdings"/>
              </a:rPr>
              <a:t> QCD</a:t>
            </a:r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smtClean="0">
                <a:sym typeface="Wingdings"/>
              </a:rPr>
              <a:t>Quarks and gluons are </a:t>
            </a:r>
            <a:r>
              <a:rPr lang="fr-FR" sz="1600" dirty="0" err="1" smtClean="0">
                <a:sym typeface="Wingdings"/>
              </a:rPr>
              <a:t>studied</a:t>
            </a:r>
            <a:r>
              <a:rPr lang="fr-FR" sz="1600" dirty="0" smtClean="0">
                <a:sym typeface="Wingdings"/>
              </a:rPr>
              <a:t> on a </a:t>
            </a:r>
            <a:r>
              <a:rPr lang="fr-FR" sz="1600" dirty="0" err="1" smtClean="0">
                <a:sym typeface="Wingdings"/>
              </a:rPr>
              <a:t>discrete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space</a:t>
            </a:r>
            <a:r>
              <a:rPr lang="fr-FR" sz="1600" dirty="0" smtClean="0">
                <a:sym typeface="Wingdings"/>
              </a:rPr>
              <a:t>-time </a:t>
            </a:r>
            <a:r>
              <a:rPr lang="fr-FR" sz="1600" dirty="0" err="1" smtClean="0">
                <a:sym typeface="Wingdings"/>
              </a:rPr>
              <a:t>lattice</a:t>
            </a:r>
            <a:endParaRPr lang="fr-FR" sz="1600" dirty="0" smtClean="0">
              <a:sym typeface="Wingdings"/>
            </a:endParaRPr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smtClean="0">
                <a:sym typeface="Wingdings"/>
              </a:rPr>
              <a:t>Fields </a:t>
            </a:r>
            <a:r>
              <a:rPr lang="fr-FR" sz="1600" dirty="0" err="1" smtClean="0">
                <a:sym typeface="Wingdings"/>
              </a:rPr>
              <a:t>representing</a:t>
            </a:r>
            <a:r>
              <a:rPr lang="fr-FR" sz="1600" dirty="0" smtClean="0">
                <a:sym typeface="Wingdings"/>
              </a:rPr>
              <a:t> quarks are </a:t>
            </a:r>
            <a:r>
              <a:rPr lang="fr-FR" sz="1600" dirty="0" err="1" smtClean="0">
                <a:sym typeface="Wingdings"/>
              </a:rPr>
              <a:t>defined</a:t>
            </a:r>
            <a:r>
              <a:rPr lang="fr-FR" sz="1600" dirty="0" smtClean="0">
                <a:sym typeface="Wingdings"/>
              </a:rPr>
              <a:t> at </a:t>
            </a:r>
            <a:r>
              <a:rPr lang="fr-FR" sz="1600" dirty="0" err="1" smtClean="0">
                <a:sym typeface="Wingdings"/>
              </a:rPr>
              <a:t>lattice</a:t>
            </a:r>
            <a:r>
              <a:rPr lang="fr-FR" sz="1600" dirty="0" smtClean="0">
                <a:sym typeface="Wingdings"/>
              </a:rPr>
              <a:t> sites, </a:t>
            </a:r>
            <a:r>
              <a:rPr lang="fr-FR" sz="1600" dirty="0" err="1" smtClean="0">
                <a:sym typeface="Wingdings"/>
              </a:rPr>
              <a:t>while</a:t>
            </a:r>
            <a:r>
              <a:rPr lang="fr-FR" sz="1600" dirty="0" smtClean="0">
                <a:sym typeface="Wingdings"/>
              </a:rPr>
              <a:t> gluon </a:t>
            </a:r>
            <a:r>
              <a:rPr lang="fr-FR" sz="1600" dirty="0" err="1" smtClean="0">
                <a:sym typeface="Wingdings"/>
              </a:rPr>
              <a:t>fields</a:t>
            </a:r>
            <a:r>
              <a:rPr lang="fr-FR" sz="1600" dirty="0" smtClean="0">
                <a:sym typeface="Wingdings"/>
              </a:rPr>
              <a:t> are links </a:t>
            </a:r>
            <a:r>
              <a:rPr lang="fr-FR" sz="1600" dirty="0" err="1" smtClean="0">
                <a:sym typeface="Wingdings"/>
              </a:rPr>
              <a:t>connecting</a:t>
            </a:r>
            <a:r>
              <a:rPr lang="fr-FR" sz="1600" dirty="0" smtClean="0">
                <a:sym typeface="Wingdings"/>
              </a:rPr>
              <a:t> sites</a:t>
            </a:r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err="1" smtClean="0">
                <a:sym typeface="Wingdings"/>
              </a:rPr>
              <a:t>Only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nearest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neighbour</a:t>
            </a:r>
            <a:r>
              <a:rPr lang="fr-FR" sz="1600" dirty="0" smtClean="0">
                <a:sym typeface="Wingdings"/>
              </a:rPr>
              <a:t> interactions </a:t>
            </a:r>
            <a:r>
              <a:rPr lang="fr-FR" sz="1600" dirty="0" err="1" smtClean="0">
                <a:sym typeface="Wingdings"/>
              </a:rPr>
              <a:t>considered</a:t>
            </a:r>
            <a:endParaRPr lang="fr-FR" sz="1600" dirty="0" smtClean="0">
              <a:sym typeface="Wingdings"/>
            </a:endParaRPr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smtClean="0">
                <a:sym typeface="Wingdings"/>
              </a:rPr>
              <a:t>For </a:t>
            </a:r>
            <a:r>
              <a:rPr lang="fr-FR" sz="1600" dirty="0" err="1" smtClean="0">
                <a:sym typeface="Wingdings"/>
              </a:rPr>
              <a:t>infinitely</a:t>
            </a:r>
            <a:r>
              <a:rPr lang="fr-FR" sz="1600" dirty="0" smtClean="0">
                <a:sym typeface="Wingdings"/>
              </a:rPr>
              <a:t> large </a:t>
            </a:r>
            <a:r>
              <a:rPr lang="fr-FR" sz="1600" dirty="0" err="1" smtClean="0">
                <a:sym typeface="Wingdings"/>
              </a:rPr>
              <a:t>lattice</a:t>
            </a:r>
            <a:r>
              <a:rPr lang="fr-FR" sz="1600" dirty="0" smtClean="0">
                <a:sym typeface="Wingdings"/>
              </a:rPr>
              <a:t> and </a:t>
            </a:r>
            <a:r>
              <a:rPr lang="fr-FR" sz="1600" dirty="0" err="1" smtClean="0">
                <a:sym typeface="Wingdings"/>
              </a:rPr>
              <a:t>infinitesimally</a:t>
            </a:r>
            <a:r>
              <a:rPr lang="fr-FR" sz="1600" dirty="0" smtClean="0">
                <a:sym typeface="Wingdings"/>
              </a:rPr>
              <a:t> sites close to </a:t>
            </a:r>
            <a:r>
              <a:rPr lang="fr-FR" sz="1600" dirty="0" err="1" smtClean="0">
                <a:sym typeface="Wingdings"/>
              </a:rPr>
              <a:t>each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other</a:t>
            </a:r>
            <a:r>
              <a:rPr lang="fr-FR" sz="1600" dirty="0" smtClean="0">
                <a:sym typeface="Wingdings"/>
              </a:rPr>
              <a:t>  QCD vacuum </a:t>
            </a:r>
            <a:r>
              <a:rPr lang="fr-FR" sz="1600" dirty="0" err="1" smtClean="0">
                <a:sym typeface="Wingdings"/>
              </a:rPr>
              <a:t>recovered</a:t>
            </a:r>
            <a:endParaRPr lang="fr-FR" sz="1600" dirty="0">
              <a:sym typeface="Wingdings"/>
            </a:endParaRPr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smtClean="0">
                <a:sym typeface="Wingdings"/>
              </a:rPr>
              <a:t>Great </a:t>
            </a:r>
            <a:r>
              <a:rPr lang="fr-FR" sz="1600" dirty="0" err="1" smtClean="0">
                <a:sym typeface="Wingdings"/>
              </a:rPr>
              <a:t>predictive</a:t>
            </a:r>
            <a:r>
              <a:rPr lang="fr-FR" sz="1600" dirty="0" smtClean="0">
                <a:sym typeface="Wingdings"/>
              </a:rPr>
              <a:t> power: hadron masses, </a:t>
            </a:r>
            <a:r>
              <a:rPr lang="fr-FR" sz="1600" dirty="0" err="1" smtClean="0">
                <a:sym typeface="Wingdings"/>
              </a:rPr>
              <a:t>temperature</a:t>
            </a:r>
            <a:r>
              <a:rPr lang="fr-FR" sz="1600" dirty="0" smtClean="0">
                <a:sym typeface="Wingdings"/>
              </a:rPr>
              <a:t> of </a:t>
            </a:r>
            <a:r>
              <a:rPr lang="fr-FR" sz="1600" dirty="0" err="1" smtClean="0">
                <a:sym typeface="Wingdings"/>
              </a:rPr>
              <a:t>deconfinement</a:t>
            </a:r>
            <a:r>
              <a:rPr lang="fr-FR" sz="1600" dirty="0" smtClean="0">
                <a:sym typeface="Wingdings"/>
              </a:rPr>
              <a:t>, </a:t>
            </a:r>
            <a:r>
              <a:rPr lang="mr-IN" sz="1600" dirty="0" smtClean="0">
                <a:sym typeface="Wingdings"/>
              </a:rPr>
              <a:t>…</a:t>
            </a:r>
            <a:endParaRPr lang="fr-FR" sz="1600" dirty="0" smtClean="0"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endParaRPr lang="fr-FR" dirty="0">
              <a:solidFill>
                <a:srgbClr val="2C2BF6"/>
              </a:solidFill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endParaRPr lang="fr-FR" dirty="0" smtClean="0">
              <a:solidFill>
                <a:srgbClr val="2C2BF6"/>
              </a:solidFill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fr-FR" dirty="0" smtClean="0">
                <a:solidFill>
                  <a:srgbClr val="2C2BF6"/>
                </a:solidFill>
                <a:sym typeface="Wingdings"/>
              </a:rPr>
              <a:t>Effective </a:t>
            </a:r>
            <a:r>
              <a:rPr lang="fr-FR" dirty="0" err="1" smtClean="0">
                <a:solidFill>
                  <a:srgbClr val="2C2BF6"/>
                </a:solidFill>
                <a:sym typeface="Wingdings"/>
              </a:rPr>
              <a:t>theories</a:t>
            </a:r>
            <a:endParaRPr lang="fr-FR" dirty="0" smtClean="0">
              <a:solidFill>
                <a:srgbClr val="2C2BF6"/>
              </a:solidFill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48188" y="1294806"/>
            <a:ext cx="11400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600" b="1" dirty="0" smtClean="0"/>
              <a:t>In the </a:t>
            </a:r>
            <a:r>
              <a:rPr lang="fr-FR" sz="1600" b="1" dirty="0" err="1" smtClean="0"/>
              <a:t>low-energy</a:t>
            </a:r>
            <a:r>
              <a:rPr lang="fr-FR" sz="1600" b="1" dirty="0" smtClean="0"/>
              <a:t> (</a:t>
            </a:r>
            <a:r>
              <a:rPr lang="fr-FR" sz="1600" b="1" dirty="0" err="1" smtClean="0"/>
              <a:t>low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momentum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transfer</a:t>
            </a:r>
            <a:r>
              <a:rPr lang="fr-FR" sz="1600" b="1" dirty="0" smtClean="0"/>
              <a:t>) </a:t>
            </a:r>
            <a:r>
              <a:rPr lang="fr-FR" sz="1600" b="1" dirty="0" err="1" smtClean="0"/>
              <a:t>regime</a:t>
            </a:r>
            <a:r>
              <a:rPr lang="fr-FR" sz="1600" b="1" dirty="0" smtClean="0"/>
              <a:t>, </a:t>
            </a:r>
            <a:r>
              <a:rPr lang="fr-FR" sz="1600" b="1" dirty="0" err="1" smtClean="0"/>
              <a:t>various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approaches</a:t>
            </a:r>
            <a:r>
              <a:rPr lang="fr-FR" sz="1600" b="1" dirty="0" smtClean="0"/>
              <a:t> to non-</a:t>
            </a:r>
            <a:r>
              <a:rPr lang="fr-FR" sz="1600" b="1" dirty="0" err="1" smtClean="0"/>
              <a:t>perturbative</a:t>
            </a:r>
            <a:r>
              <a:rPr lang="fr-FR" sz="1600" b="1" dirty="0" smtClean="0"/>
              <a:t> QCD are possible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42" y="2095409"/>
            <a:ext cx="3327432" cy="2298791"/>
          </a:xfrm>
          <a:prstGeom prst="rect">
            <a:avLst/>
          </a:prstGeom>
        </p:spPr>
      </p:pic>
      <p:pic>
        <p:nvPicPr>
          <p:cNvPr id="10242" name="Picture 2" descr="ésultat de recherche d'images pour &quot;lattice QCD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51" y="2095409"/>
            <a:ext cx="2298791" cy="229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9563100" y="4394200"/>
            <a:ext cx="246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Phys. </a:t>
            </a:r>
            <a:r>
              <a:rPr lang="fr-FR" sz="1400" i="1" dirty="0" err="1" smtClean="0"/>
              <a:t>Rev</a:t>
            </a:r>
            <a:r>
              <a:rPr lang="fr-FR" sz="1400" i="1" dirty="0" smtClean="0"/>
              <a:t>. D79 034504 (2008)</a:t>
            </a:r>
            <a:endParaRPr lang="fr-FR" sz="14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62000" y="5331690"/>
            <a:ext cx="11027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Approximation to an </a:t>
            </a:r>
            <a:r>
              <a:rPr lang="fr-FR" sz="1600" dirty="0" err="1" smtClean="0"/>
              <a:t>underlying</a:t>
            </a:r>
            <a:r>
              <a:rPr lang="fr-FR" sz="1600" dirty="0" smtClean="0"/>
              <a:t> </a:t>
            </a:r>
            <a:r>
              <a:rPr lang="fr-FR" sz="1600" dirty="0" err="1" smtClean="0"/>
              <a:t>physical</a:t>
            </a:r>
            <a:r>
              <a:rPr lang="fr-FR" sz="1600" dirty="0" smtClean="0"/>
              <a:t> </a:t>
            </a:r>
            <a:r>
              <a:rPr lang="fr-FR" sz="1600" dirty="0" err="1" smtClean="0"/>
              <a:t>theory</a:t>
            </a:r>
            <a:r>
              <a:rPr lang="fr-FR" sz="1600" dirty="0" smtClean="0"/>
              <a:t> at a </a:t>
            </a:r>
            <a:r>
              <a:rPr lang="fr-FR" sz="1600" dirty="0" err="1" smtClean="0"/>
              <a:t>chosen</a:t>
            </a:r>
            <a:r>
              <a:rPr lang="fr-FR" sz="1600" dirty="0" smtClean="0"/>
              <a:t>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  <a:r>
              <a:rPr lang="fr-FR" sz="1600" dirty="0" err="1" smtClean="0"/>
              <a:t>scale</a:t>
            </a:r>
            <a:r>
              <a:rPr lang="fr-FR" sz="1600" dirty="0" smtClean="0"/>
              <a:t>. Use of effective </a:t>
            </a:r>
            <a:r>
              <a:rPr lang="fr-FR" sz="1600" dirty="0" err="1" smtClean="0"/>
              <a:t>Lagrangians</a:t>
            </a:r>
            <a:r>
              <a:rPr lang="fr-FR" sz="1600" dirty="0" smtClean="0"/>
              <a:t> </a:t>
            </a:r>
            <a:r>
              <a:rPr lang="fr-FR" sz="1600" dirty="0" err="1" smtClean="0"/>
              <a:t>equivalent</a:t>
            </a:r>
            <a:r>
              <a:rPr lang="fr-FR" sz="1600" dirty="0" smtClean="0"/>
              <a:t> to QCD one.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    Ex : Chiral perturbation </a:t>
            </a:r>
            <a:r>
              <a:rPr lang="fr-FR" sz="1600" dirty="0" err="1" smtClean="0"/>
              <a:t>theory</a:t>
            </a:r>
            <a:r>
              <a:rPr lang="fr-FR" sz="1600" dirty="0" smtClean="0"/>
              <a:t> : interaction of hadrons </a:t>
            </a:r>
            <a:r>
              <a:rPr lang="fr-FR" sz="1600" dirty="0" err="1" smtClean="0"/>
              <a:t>with</a:t>
            </a:r>
            <a:r>
              <a:rPr lang="fr-FR" sz="1600" dirty="0" smtClean="0"/>
              <a:t> pions and kaons (</a:t>
            </a:r>
            <a:r>
              <a:rPr lang="fr-FR" sz="1600" dirty="0" err="1" smtClean="0"/>
              <a:t>Goldstone</a:t>
            </a:r>
            <a:r>
              <a:rPr lang="fr-FR" sz="1600" dirty="0" smtClean="0"/>
              <a:t> bosons of </a:t>
            </a:r>
            <a:r>
              <a:rPr lang="fr-FR" sz="1600" dirty="0" err="1" smtClean="0"/>
              <a:t>spontaneous</a:t>
            </a:r>
            <a:r>
              <a:rPr lang="fr-FR" sz="1600" dirty="0" smtClean="0"/>
              <a:t> chiral 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    </a:t>
            </a:r>
            <a:r>
              <a:rPr lang="fr-FR" sz="1600" dirty="0" err="1" smtClean="0"/>
              <a:t>symmetry</a:t>
            </a:r>
            <a:r>
              <a:rPr lang="fr-FR" sz="1600" dirty="0" smtClean="0"/>
              <a:t> </a:t>
            </a:r>
            <a:r>
              <a:rPr lang="fr-FR" sz="1600" dirty="0" err="1" smtClean="0"/>
              <a:t>breaking</a:t>
            </a:r>
            <a:r>
              <a:rPr lang="fr-FR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08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189" y="1253744"/>
            <a:ext cx="7987751" cy="5413756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charset="2"/>
              <a:buChar char="q"/>
            </a:pPr>
            <a:r>
              <a:rPr lang="fr-FR" dirty="0" smtClean="0"/>
              <a:t>Test of QCD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r>
              <a:rPr lang="fr-FR" dirty="0" smtClean="0"/>
              <a:t>: </a:t>
            </a: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fr-FR" dirty="0" smtClean="0">
                <a:solidFill>
                  <a:srgbClr val="2C2BF6"/>
                </a:solidFill>
              </a:rPr>
              <a:t>Electron-Positron annihilation </a:t>
            </a:r>
            <a:r>
              <a:rPr lang="fr-FR" dirty="0" smtClean="0"/>
              <a:t>: </a:t>
            </a:r>
          </a:p>
          <a:p>
            <a:pPr lvl="2">
              <a:buClr>
                <a:schemeClr val="tx1"/>
              </a:buClr>
              <a:buFontTx/>
              <a:buChar char="-"/>
            </a:pPr>
            <a:r>
              <a:rPr lang="fr-FR" dirty="0" smtClean="0"/>
              <a:t>No hadrons in initial state</a:t>
            </a:r>
          </a:p>
          <a:p>
            <a:pPr lvl="2">
              <a:buClr>
                <a:schemeClr val="tx1"/>
              </a:buClr>
              <a:buFontTx/>
              <a:buChar char="-"/>
            </a:pPr>
            <a:r>
              <a:rPr lang="fr-FR" dirty="0" smtClean="0"/>
              <a:t>Production of multi-jets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err="1">
                <a:sym typeface="Wingdings"/>
              </a:rPr>
              <a:t>d</a:t>
            </a:r>
            <a:r>
              <a:rPr lang="fr-FR" dirty="0" err="1" smtClean="0"/>
              <a:t>iscovery</a:t>
            </a:r>
            <a:r>
              <a:rPr lang="fr-FR" dirty="0" smtClean="0"/>
              <a:t> of the gluon, gluon self-</a:t>
            </a:r>
            <a:r>
              <a:rPr lang="fr-FR" dirty="0" err="1" smtClean="0"/>
              <a:t>coupling</a:t>
            </a:r>
            <a:endParaRPr lang="fr-FR" dirty="0" smtClean="0"/>
          </a:p>
          <a:p>
            <a:pPr lvl="2">
              <a:buClr>
                <a:schemeClr val="tx1"/>
              </a:buClr>
              <a:buFontTx/>
              <a:buChar char="-"/>
            </a:pPr>
            <a:endParaRPr lang="fr-FR" dirty="0" smtClean="0"/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fr-FR" dirty="0" err="1" smtClean="0">
                <a:solidFill>
                  <a:srgbClr val="2C2BF6"/>
                </a:solidFill>
              </a:rPr>
              <a:t>Deep</a:t>
            </a:r>
            <a:r>
              <a:rPr lang="fr-FR" dirty="0" smtClean="0">
                <a:solidFill>
                  <a:srgbClr val="2C2BF6"/>
                </a:solidFill>
              </a:rPr>
              <a:t> </a:t>
            </a:r>
            <a:r>
              <a:rPr lang="fr-FR" dirty="0" err="1" smtClean="0">
                <a:solidFill>
                  <a:srgbClr val="2C2BF6"/>
                </a:solidFill>
              </a:rPr>
              <a:t>inelastic</a:t>
            </a:r>
            <a:r>
              <a:rPr lang="fr-FR" dirty="0" smtClean="0">
                <a:solidFill>
                  <a:srgbClr val="2C2BF6"/>
                </a:solidFill>
              </a:rPr>
              <a:t> </a:t>
            </a:r>
            <a:r>
              <a:rPr lang="fr-FR" dirty="0" err="1" smtClean="0">
                <a:solidFill>
                  <a:srgbClr val="2C2BF6"/>
                </a:solidFill>
              </a:rPr>
              <a:t>scattering</a:t>
            </a:r>
            <a:r>
              <a:rPr lang="fr-FR" dirty="0" smtClean="0">
                <a:solidFill>
                  <a:srgbClr val="2C2BF6"/>
                </a:solidFill>
              </a:rPr>
              <a:t> </a:t>
            </a:r>
            <a:r>
              <a:rPr lang="fr-FR" dirty="0" smtClean="0"/>
              <a:t>: </a:t>
            </a:r>
          </a:p>
          <a:p>
            <a:pPr lvl="2">
              <a:buClr>
                <a:schemeClr val="tx1"/>
              </a:buClr>
              <a:buFontTx/>
              <a:buChar char="-"/>
            </a:pPr>
            <a:r>
              <a:rPr lang="fr-FR" dirty="0" smtClean="0"/>
              <a:t>Probe the </a:t>
            </a:r>
            <a:r>
              <a:rPr lang="fr-FR" dirty="0" err="1" smtClean="0"/>
              <a:t>insides</a:t>
            </a:r>
            <a:r>
              <a:rPr lang="fr-FR" dirty="0" smtClean="0"/>
              <a:t> of hadrons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electrons</a:t>
            </a:r>
            <a:r>
              <a:rPr lang="fr-FR" dirty="0" smtClean="0"/>
              <a:t>, muons and neutrinos</a:t>
            </a:r>
          </a:p>
          <a:p>
            <a:pPr lvl="2">
              <a:buClr>
                <a:schemeClr val="tx1"/>
              </a:buClr>
              <a:buFontTx/>
              <a:buChar char="-"/>
            </a:pPr>
            <a:r>
              <a:rPr lang="fr-FR" dirty="0" smtClean="0"/>
              <a:t>One hadron in the initial state</a:t>
            </a:r>
          </a:p>
          <a:p>
            <a:pPr lvl="2">
              <a:buClr>
                <a:schemeClr val="tx1"/>
              </a:buClr>
              <a:buFontTx/>
              <a:buChar char="-"/>
            </a:pPr>
            <a:r>
              <a:rPr lang="fr-FR" dirty="0" smtClean="0"/>
              <a:t>First </a:t>
            </a:r>
            <a:r>
              <a:rPr lang="fr-FR" dirty="0" err="1" smtClean="0"/>
              <a:t>convincing</a:t>
            </a:r>
            <a:r>
              <a:rPr lang="fr-FR" dirty="0" smtClean="0"/>
              <a:t> </a:t>
            </a:r>
            <a:r>
              <a:rPr lang="fr-FR" dirty="0" err="1" smtClean="0"/>
              <a:t>evidence</a:t>
            </a:r>
            <a:r>
              <a:rPr lang="fr-FR" dirty="0" smtClean="0"/>
              <a:t> of the existence of quarks</a:t>
            </a:r>
          </a:p>
          <a:p>
            <a:pPr marL="228600" lvl="1" indent="0">
              <a:buClr>
                <a:schemeClr val="tx1"/>
              </a:buClr>
              <a:buNone/>
            </a:pPr>
            <a:endParaRPr lang="fr-FR" dirty="0" smtClean="0"/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fr-FR" dirty="0" smtClean="0">
                <a:solidFill>
                  <a:srgbClr val="2C2BF6"/>
                </a:solidFill>
              </a:rPr>
              <a:t>Hadron-Hadron collisions </a:t>
            </a:r>
            <a:r>
              <a:rPr lang="fr-FR" dirty="0" smtClean="0"/>
              <a:t>: </a:t>
            </a:r>
          </a:p>
          <a:p>
            <a:pPr lvl="2">
              <a:buClr>
                <a:schemeClr val="tx1"/>
              </a:buClr>
              <a:buFontTx/>
              <a:buChar char="-"/>
            </a:pPr>
            <a:r>
              <a:rPr lang="fr-FR" dirty="0" err="1" smtClean="0"/>
              <a:t>Two</a:t>
            </a:r>
            <a:r>
              <a:rPr lang="fr-FR" dirty="0" smtClean="0"/>
              <a:t> hadrons in initial state</a:t>
            </a:r>
          </a:p>
          <a:p>
            <a:pPr lvl="2">
              <a:buClr>
                <a:schemeClr val="tx1"/>
              </a:buClr>
              <a:buFontTx/>
              <a:buChar char="-"/>
            </a:pPr>
            <a:r>
              <a:rPr lang="fr-FR" dirty="0" smtClean="0"/>
              <a:t>Rich </a:t>
            </a:r>
            <a:r>
              <a:rPr lang="fr-FR" dirty="0" err="1" smtClean="0"/>
              <a:t>variety</a:t>
            </a:r>
            <a:r>
              <a:rPr lang="fr-FR" dirty="0" smtClean="0"/>
              <a:t> of quantum states </a:t>
            </a:r>
            <a:r>
              <a:rPr lang="fr-FR" dirty="0" err="1" smtClean="0"/>
              <a:t>available</a:t>
            </a:r>
            <a:r>
              <a:rPr lang="fr-FR" dirty="0" smtClean="0"/>
              <a:t> for </a:t>
            </a:r>
            <a:r>
              <a:rPr lang="fr-FR" dirty="0" err="1" smtClean="0"/>
              <a:t>particle</a:t>
            </a:r>
            <a:r>
              <a:rPr lang="fr-FR" dirty="0" smtClean="0"/>
              <a:t> production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err="1" smtClean="0">
                <a:sym typeface="Wingdings"/>
              </a:rPr>
              <a:t>spectroscopy</a:t>
            </a:r>
            <a:r>
              <a:rPr lang="fr-FR" dirty="0" smtClean="0">
                <a:sym typeface="Wingdings"/>
              </a:rPr>
              <a:t> of hadrons, hadron </a:t>
            </a:r>
            <a:r>
              <a:rPr lang="fr-FR" dirty="0" err="1" smtClean="0">
                <a:sym typeface="Wingdings"/>
              </a:rPr>
              <a:t>properties</a:t>
            </a:r>
            <a:endParaRPr lang="fr-FR" dirty="0">
              <a:sym typeface="Wingdings"/>
            </a:endParaRPr>
          </a:p>
          <a:p>
            <a:pPr lvl="2">
              <a:buClr>
                <a:schemeClr val="tx1"/>
              </a:buClr>
              <a:buFontTx/>
              <a:buChar char="-"/>
            </a:pPr>
            <a:endParaRPr lang="fr-FR" sz="800" dirty="0" smtClean="0"/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fr-FR" dirty="0" smtClean="0">
                <a:solidFill>
                  <a:srgbClr val="2C2BF6"/>
                </a:solidFill>
              </a:rPr>
              <a:t>Heavy </a:t>
            </a:r>
            <a:r>
              <a:rPr lang="fr-FR" dirty="0" err="1" smtClean="0">
                <a:solidFill>
                  <a:srgbClr val="2C2BF6"/>
                </a:solidFill>
              </a:rPr>
              <a:t>quarkonia</a:t>
            </a:r>
            <a:r>
              <a:rPr lang="fr-FR" dirty="0" smtClean="0">
                <a:solidFill>
                  <a:srgbClr val="2C2BF6"/>
                </a:solidFill>
              </a:rPr>
              <a:t> : </a:t>
            </a:r>
            <a:r>
              <a:rPr lang="fr-FR" dirty="0" smtClean="0"/>
              <a:t>ratios of </a:t>
            </a:r>
            <a:r>
              <a:rPr lang="fr-FR" dirty="0" err="1" smtClean="0"/>
              <a:t>hadronic</a:t>
            </a:r>
            <a:r>
              <a:rPr lang="fr-FR" dirty="0" smtClean="0"/>
              <a:t> over radiative </a:t>
            </a:r>
            <a:r>
              <a:rPr lang="fr-FR" dirty="0" err="1" smtClean="0"/>
              <a:t>decay</a:t>
            </a:r>
            <a:r>
              <a:rPr lang="fr-FR" dirty="0" smtClean="0"/>
              <a:t> </a:t>
            </a:r>
            <a:r>
              <a:rPr lang="fr-FR" dirty="0" err="1" smtClean="0"/>
              <a:t>proportional</a:t>
            </a:r>
            <a:r>
              <a:rPr lang="fr-FR" dirty="0" smtClean="0"/>
              <a:t> to α</a:t>
            </a:r>
            <a:r>
              <a:rPr lang="fr-FR" baseline="-25000" dirty="0" smtClean="0"/>
              <a:t>s</a:t>
            </a:r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300803" y="379476"/>
            <a:ext cx="7953539" cy="453281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Elements</a:t>
            </a:r>
            <a:r>
              <a:rPr lang="fr-FR" dirty="0" smtClean="0"/>
              <a:t> of QCD : EXPERIMENTAL </a:t>
            </a:r>
            <a:r>
              <a:rPr lang="fr-FR" dirty="0" err="1" smtClean="0"/>
              <a:t>tools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86" y="1590949"/>
            <a:ext cx="2413000" cy="1054986"/>
          </a:xfrm>
          <a:prstGeom prst="rect">
            <a:avLst/>
          </a:prstGeom>
        </p:spPr>
      </p:pic>
      <p:pic>
        <p:nvPicPr>
          <p:cNvPr id="11266" name="Picture 2" descr="https://upload.wikimedia.org/wikipedia/commons/thumb/c/c1/DIS.svg/1000px-DI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985" y="3151093"/>
            <a:ext cx="1263457" cy="12634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065" y="4886451"/>
            <a:ext cx="2755900" cy="10033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065" y="6090128"/>
            <a:ext cx="1877748" cy="7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13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81000" y="239776"/>
            <a:ext cx="11408074" cy="77622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validations of </a:t>
            </a:r>
            <a:r>
              <a:rPr lang="fr-FR" dirty="0" err="1" smtClean="0"/>
              <a:t>qcd</a:t>
            </a:r>
            <a:r>
              <a:rPr lang="fr-FR" dirty="0" smtClean="0"/>
              <a:t>: </a:t>
            </a:r>
            <a:r>
              <a:rPr lang="fr-FR" dirty="0" err="1" smtClean="0"/>
              <a:t>evidence</a:t>
            </a:r>
            <a:r>
              <a:rPr lang="fr-FR" dirty="0" smtClean="0"/>
              <a:t> for GLUONS and gluon self-</a:t>
            </a:r>
            <a:r>
              <a:rPr lang="fr-FR" dirty="0" err="1" smtClean="0"/>
              <a:t>coupling</a:t>
            </a:r>
            <a:endParaRPr lang="fr-FR" dirty="0">
              <a:solidFill>
                <a:srgbClr val="FFC000"/>
              </a:solidFill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381000" y="2070100"/>
            <a:ext cx="2345003" cy="1498665"/>
            <a:chOff x="1257300" y="1981200"/>
            <a:chExt cx="2345003" cy="1498665"/>
          </a:xfrm>
        </p:grpSpPr>
        <p:pic>
          <p:nvPicPr>
            <p:cNvPr id="13314" name="Picture 2" descr="ttps://i.stack.imgur.com/9Q02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0" y="1981200"/>
              <a:ext cx="2345003" cy="1498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57300" y="3302000"/>
              <a:ext cx="2345003" cy="1778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1345684"/>
            <a:ext cx="4382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Clr>
                <a:srgbClr val="2C2BF6"/>
              </a:buClr>
              <a:buFont typeface="Wingdings" charset="2"/>
              <a:buChar char="q"/>
            </a:pPr>
            <a:r>
              <a:rPr lang="fr-FR" dirty="0" err="1" smtClean="0">
                <a:solidFill>
                  <a:srgbClr val="2C2BF6"/>
                </a:solidFill>
              </a:rPr>
              <a:t>With</a:t>
            </a:r>
            <a:r>
              <a:rPr lang="fr-FR" dirty="0" smtClean="0">
                <a:solidFill>
                  <a:srgbClr val="2C2BF6"/>
                </a:solidFill>
              </a:rPr>
              <a:t> Electron-Positron annihilation </a:t>
            </a:r>
            <a:r>
              <a:rPr lang="fr-FR" dirty="0" smtClean="0"/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86100" y="2171700"/>
            <a:ext cx="665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Quarks </a:t>
            </a:r>
            <a:r>
              <a:rPr lang="fr-FR" sz="1600" dirty="0" err="1" smtClean="0"/>
              <a:t>radiate</a:t>
            </a:r>
            <a:r>
              <a:rPr lang="fr-FR" sz="1600" dirty="0" smtClean="0"/>
              <a:t> gluons</a:t>
            </a:r>
          </a:p>
          <a:p>
            <a:pPr marL="285750" indent="-285750">
              <a:buFont typeface="Wingdings" charset="2"/>
              <a:buChar char="v"/>
            </a:pPr>
            <a:r>
              <a:rPr lang="fr-FR" sz="1600" dirty="0" err="1" smtClean="0"/>
              <a:t>Because</a:t>
            </a:r>
            <a:r>
              <a:rPr lang="fr-FR" sz="1600" dirty="0" smtClean="0"/>
              <a:t> of confinement, fragments </a:t>
            </a:r>
            <a:r>
              <a:rPr lang="fr-FR" sz="1600" dirty="0" err="1" smtClean="0"/>
              <a:t>hadronises</a:t>
            </a:r>
            <a:r>
              <a:rPr lang="fr-FR" sz="1600" dirty="0" smtClean="0"/>
              <a:t> </a:t>
            </a:r>
            <a:r>
              <a:rPr lang="fr-FR" sz="1600" dirty="0" err="1" smtClean="0"/>
              <a:t>into</a:t>
            </a:r>
            <a:r>
              <a:rPr lang="fr-FR" sz="1600" dirty="0" smtClean="0"/>
              <a:t> jets </a:t>
            </a:r>
          </a:p>
          <a:p>
            <a:pPr marL="285750" indent="-285750">
              <a:buFont typeface="Wingdings" charset="2"/>
              <a:buChar char="v"/>
            </a:pPr>
            <a:r>
              <a:rPr lang="fr-FR" sz="1600" dirty="0" err="1" smtClean="0"/>
              <a:t>Leading</a:t>
            </a:r>
            <a:r>
              <a:rPr lang="fr-FR" sz="1600" dirty="0" smtClean="0"/>
              <a:t> </a:t>
            </a:r>
            <a:r>
              <a:rPr lang="fr-FR" sz="1600" dirty="0" err="1" smtClean="0"/>
              <a:t>order</a:t>
            </a:r>
            <a:r>
              <a:rPr lang="fr-FR" sz="1600" dirty="0" smtClean="0"/>
              <a:t> correction to the </a:t>
            </a:r>
            <a:r>
              <a:rPr lang="fr-FR" sz="1600" dirty="0" err="1" smtClean="0"/>
              <a:t>process</a:t>
            </a:r>
            <a:r>
              <a:rPr lang="fr-FR" sz="1600" dirty="0" smtClean="0"/>
              <a:t> </a:t>
            </a:r>
            <a:r>
              <a:rPr lang="fr-FR" sz="1600" dirty="0" err="1" smtClean="0">
                <a:sym typeface="Wingdings"/>
              </a:rPr>
              <a:t>e</a:t>
            </a:r>
            <a:r>
              <a:rPr lang="fr-FR" sz="1600" baseline="30000" dirty="0" err="1" smtClean="0">
                <a:sym typeface="Wingdings"/>
              </a:rPr>
              <a:t>+</a:t>
            </a:r>
            <a:r>
              <a:rPr lang="fr-FR" sz="1600" dirty="0" err="1" smtClean="0">
                <a:sym typeface="Wingdings"/>
              </a:rPr>
              <a:t>e</a:t>
            </a:r>
            <a:r>
              <a:rPr lang="fr-FR" sz="1600" baseline="30000" dirty="0" smtClean="0">
                <a:sym typeface="Wingdings"/>
              </a:rPr>
              <a:t>-</a:t>
            </a:r>
            <a:r>
              <a:rPr lang="fr-FR" sz="1600" dirty="0" smtClean="0">
                <a:sym typeface="Wingdings"/>
              </a:rPr>
              <a:t>  </a:t>
            </a:r>
            <a:r>
              <a:rPr lang="fr-FR" sz="1600" dirty="0" err="1" smtClean="0">
                <a:sym typeface="Wingdings"/>
              </a:rPr>
              <a:t>qq</a:t>
            </a:r>
            <a:r>
              <a:rPr lang="fr-FR" sz="1600" dirty="0" smtClean="0">
                <a:sym typeface="Wingdings"/>
              </a:rPr>
              <a:t> (</a:t>
            </a:r>
            <a:r>
              <a:rPr lang="fr-FR" sz="1600" dirty="0" err="1" smtClean="0">
                <a:sym typeface="Wingdings"/>
              </a:rPr>
              <a:t>two</a:t>
            </a:r>
            <a:r>
              <a:rPr lang="fr-FR" sz="1600" dirty="0">
                <a:sym typeface="Wingdings"/>
              </a:rPr>
              <a:t>-</a:t>
            </a:r>
            <a:r>
              <a:rPr lang="fr-FR" sz="1600" dirty="0" smtClean="0">
                <a:sym typeface="Wingdings"/>
              </a:rPr>
              <a:t>jet final state)</a:t>
            </a:r>
          </a:p>
          <a:p>
            <a:pPr marL="285750" indent="-285750">
              <a:buFont typeface="Wingdings" charset="2"/>
              <a:buChar char="v"/>
            </a:pPr>
            <a:r>
              <a:rPr lang="fr-FR" sz="1600" dirty="0" err="1" smtClean="0">
                <a:sym typeface="Wingdings"/>
              </a:rPr>
              <a:t>Experimental</a:t>
            </a:r>
            <a:r>
              <a:rPr lang="fr-FR" sz="1600" dirty="0" smtClean="0">
                <a:sym typeface="Wingdings"/>
              </a:rPr>
              <a:t> signature: </a:t>
            </a:r>
            <a:r>
              <a:rPr lang="fr-FR" sz="1600" dirty="0" smtClean="0">
                <a:solidFill>
                  <a:srgbClr val="2C2BF6"/>
                </a:solidFill>
                <a:sym typeface="Wingdings"/>
              </a:rPr>
              <a:t>3-jets in the final state</a:t>
            </a:r>
            <a:endParaRPr lang="fr-FR" sz="1600" dirty="0" smtClean="0">
              <a:solidFill>
                <a:srgbClr val="2C2BF6"/>
              </a:solidFill>
            </a:endParaRPr>
          </a:p>
          <a:p>
            <a:r>
              <a:rPr lang="fr-FR" sz="1600" dirty="0" smtClean="0"/>
              <a:t> </a:t>
            </a:r>
            <a:endParaRPr lang="fr-FR" sz="16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7552369" y="2768600"/>
            <a:ext cx="1438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èche vers la droite 15"/>
          <p:cNvSpPr/>
          <p:nvPr/>
        </p:nvSpPr>
        <p:spPr>
          <a:xfrm>
            <a:off x="8180388" y="3073400"/>
            <a:ext cx="990600" cy="292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175" y="1530350"/>
            <a:ext cx="2216150" cy="229494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929034" y="1164878"/>
            <a:ext cx="332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e</a:t>
            </a:r>
            <a:r>
              <a:rPr lang="fr-FR" sz="1200" baseline="30000" dirty="0" err="1" smtClean="0"/>
              <a:t>+</a:t>
            </a:r>
            <a:r>
              <a:rPr lang="fr-FR" sz="1200" dirty="0" err="1" smtClean="0"/>
              <a:t>e</a:t>
            </a:r>
            <a:r>
              <a:rPr lang="fr-FR" sz="1200" baseline="30000" dirty="0" smtClean="0"/>
              <a:t>-</a:t>
            </a:r>
            <a:r>
              <a:rPr lang="fr-FR" sz="1200" dirty="0" smtClean="0"/>
              <a:t> </a:t>
            </a:r>
            <a:r>
              <a:rPr lang="fr-FR" sz="1200" dirty="0" err="1" smtClean="0"/>
              <a:t>collider</a:t>
            </a:r>
            <a:r>
              <a:rPr lang="fr-FR" sz="1200" dirty="0" smtClean="0"/>
              <a:t>,  √s = 12-47 </a:t>
            </a:r>
            <a:r>
              <a:rPr lang="fr-FR" sz="1200" dirty="0" err="1" smtClean="0"/>
              <a:t>GeV</a:t>
            </a:r>
            <a:endParaRPr lang="fr-FR" sz="1200" dirty="0" smtClean="0"/>
          </a:p>
          <a:p>
            <a:pPr algn="ctr"/>
            <a:r>
              <a:rPr lang="fr-FR" sz="1200" dirty="0" smtClean="0"/>
              <a:t>3-jet </a:t>
            </a:r>
            <a:r>
              <a:rPr lang="fr-FR" sz="1200" dirty="0" err="1" smtClean="0"/>
              <a:t>event</a:t>
            </a:r>
            <a:r>
              <a:rPr lang="fr-FR" sz="1200" dirty="0" smtClean="0"/>
              <a:t>, JADE detector at </a:t>
            </a:r>
            <a:r>
              <a:rPr lang="fr-FR" sz="1200" dirty="0" smtClean="0"/>
              <a:t>PETRA, DESY </a:t>
            </a:r>
            <a:r>
              <a:rPr lang="fr-FR" sz="1200" dirty="0" smtClean="0"/>
              <a:t>(1977)</a:t>
            </a:r>
            <a:endParaRPr lang="fr-FR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81000" y="4463412"/>
            <a:ext cx="665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fr-FR" sz="1600" dirty="0" smtClean="0">
                <a:solidFill>
                  <a:srgbClr val="2C2BF6"/>
                </a:solidFill>
              </a:rPr>
              <a:t>4-jet </a:t>
            </a:r>
            <a:r>
              <a:rPr lang="fr-FR" sz="1600" dirty="0" err="1" smtClean="0">
                <a:solidFill>
                  <a:srgbClr val="2C2BF6"/>
                </a:solidFill>
              </a:rPr>
              <a:t>events</a:t>
            </a:r>
            <a:r>
              <a:rPr lang="fr-FR" sz="1600" dirty="0" smtClean="0">
                <a:solidFill>
                  <a:srgbClr val="2C2BF6"/>
                </a:solidFill>
              </a:rPr>
              <a:t> </a:t>
            </a:r>
            <a:r>
              <a:rPr lang="fr-FR" sz="1600" dirty="0" err="1" smtClean="0"/>
              <a:t>allow</a:t>
            </a:r>
            <a:r>
              <a:rPr lang="fr-FR" sz="1600" dirty="0" smtClean="0"/>
              <a:t> to test the existence of gluon self </a:t>
            </a:r>
            <a:r>
              <a:rPr lang="fr-FR" sz="1600" dirty="0" err="1" smtClean="0"/>
              <a:t>coupling</a:t>
            </a:r>
            <a:endParaRPr lang="fr-FR" sz="16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59" y="3272688"/>
            <a:ext cx="2433637" cy="64322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1"/>
          <a:stretch/>
        </p:blipFill>
        <p:spPr>
          <a:xfrm>
            <a:off x="9033669" y="4572056"/>
            <a:ext cx="2281237" cy="2219969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8712200" y="4114800"/>
            <a:ext cx="295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e</a:t>
            </a:r>
            <a:r>
              <a:rPr lang="fr-FR" sz="1200" baseline="30000" dirty="0" err="1"/>
              <a:t>+</a:t>
            </a:r>
            <a:r>
              <a:rPr lang="fr-FR" sz="1200" dirty="0" err="1"/>
              <a:t>e</a:t>
            </a:r>
            <a:r>
              <a:rPr lang="fr-FR" sz="1200" baseline="30000" dirty="0"/>
              <a:t>-</a:t>
            </a:r>
            <a:r>
              <a:rPr lang="fr-FR" sz="1200" dirty="0"/>
              <a:t> </a:t>
            </a:r>
            <a:r>
              <a:rPr lang="fr-FR" sz="1200" dirty="0" err="1"/>
              <a:t>collider</a:t>
            </a:r>
            <a:r>
              <a:rPr lang="fr-FR" sz="1200" dirty="0"/>
              <a:t>,  √s </a:t>
            </a:r>
            <a:r>
              <a:rPr lang="fr-FR" sz="1200" dirty="0" smtClean="0">
                <a:sym typeface="Wingdings"/>
              </a:rPr>
              <a:t> 200 </a:t>
            </a:r>
            <a:r>
              <a:rPr lang="fr-FR" sz="1200" dirty="0" err="1" smtClean="0"/>
              <a:t>GeV</a:t>
            </a:r>
            <a:endParaRPr lang="fr-FR" sz="1200" dirty="0"/>
          </a:p>
          <a:p>
            <a:pPr algn="ctr"/>
            <a:r>
              <a:rPr lang="fr-FR" sz="1200" dirty="0" smtClean="0"/>
              <a:t>4-jet </a:t>
            </a:r>
            <a:r>
              <a:rPr lang="fr-FR" sz="1200" dirty="0" err="1" smtClean="0"/>
              <a:t>event</a:t>
            </a:r>
            <a:r>
              <a:rPr lang="fr-FR" sz="1200" dirty="0" smtClean="0"/>
              <a:t>, ALEPH detector at LEP-I</a:t>
            </a:r>
            <a:endParaRPr lang="fr-FR" sz="1200" dirty="0"/>
          </a:p>
        </p:txBody>
      </p:sp>
      <p:pic>
        <p:nvPicPr>
          <p:cNvPr id="13320" name="Picture 8" descr="http://www.hep.phy.cam.ac.uk/~thomson/particles/questions/ee4jet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8" y="4959256"/>
            <a:ext cx="3243932" cy="16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21" y="4447523"/>
            <a:ext cx="2093864" cy="241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14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81000" y="239776"/>
            <a:ext cx="11408074" cy="59842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validations of </a:t>
            </a:r>
            <a:r>
              <a:rPr lang="fr-FR" dirty="0" err="1" smtClean="0"/>
              <a:t>qcd</a:t>
            </a:r>
            <a:r>
              <a:rPr lang="fr-FR" dirty="0" smtClean="0"/>
              <a:t>: </a:t>
            </a:r>
            <a:r>
              <a:rPr lang="fr-FR" dirty="0" err="1" smtClean="0"/>
              <a:t>evidence</a:t>
            </a:r>
            <a:r>
              <a:rPr lang="fr-FR" dirty="0" smtClean="0"/>
              <a:t> for quarks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-241300" y="1205984"/>
            <a:ext cx="7048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2C2BF6"/>
              </a:buClr>
              <a:buFont typeface="Wingdings" charset="2"/>
              <a:buChar char="q"/>
            </a:pPr>
            <a:r>
              <a:rPr lang="fr-FR" dirty="0" err="1" smtClean="0">
                <a:solidFill>
                  <a:srgbClr val="2C2BF6"/>
                </a:solidFill>
              </a:rPr>
              <a:t>With</a:t>
            </a:r>
            <a:r>
              <a:rPr lang="fr-FR" dirty="0" smtClean="0">
                <a:solidFill>
                  <a:srgbClr val="2C2BF6"/>
                </a:solidFill>
              </a:rPr>
              <a:t> </a:t>
            </a:r>
            <a:r>
              <a:rPr lang="fr-FR" dirty="0" err="1" smtClean="0">
                <a:solidFill>
                  <a:srgbClr val="2C2BF6"/>
                </a:solidFill>
              </a:rPr>
              <a:t>Deep</a:t>
            </a:r>
            <a:r>
              <a:rPr lang="fr-FR" dirty="0" smtClean="0">
                <a:solidFill>
                  <a:srgbClr val="2C2BF6"/>
                </a:solidFill>
              </a:rPr>
              <a:t> </a:t>
            </a:r>
            <a:r>
              <a:rPr lang="fr-FR" dirty="0" err="1" smtClean="0">
                <a:solidFill>
                  <a:srgbClr val="2C2BF6"/>
                </a:solidFill>
              </a:rPr>
              <a:t>Inelastic</a:t>
            </a:r>
            <a:r>
              <a:rPr lang="fr-FR" dirty="0" smtClean="0">
                <a:solidFill>
                  <a:srgbClr val="2C2BF6"/>
                </a:solidFill>
              </a:rPr>
              <a:t> </a:t>
            </a:r>
            <a:r>
              <a:rPr lang="fr-FR" dirty="0" err="1" smtClean="0">
                <a:solidFill>
                  <a:srgbClr val="2C2BF6"/>
                </a:solidFill>
              </a:rPr>
              <a:t>Scattering</a:t>
            </a:r>
            <a:r>
              <a:rPr lang="fr-FR" dirty="0" smtClean="0">
                <a:solidFill>
                  <a:srgbClr val="2C2BF6"/>
                </a:solidFill>
              </a:rPr>
              <a:t>:  </a:t>
            </a:r>
            <a:endParaRPr lang="fr-FR" dirty="0" smtClean="0"/>
          </a:p>
        </p:txBody>
      </p:sp>
      <p:pic>
        <p:nvPicPr>
          <p:cNvPr id="14338" name="Picture 2" descr="he image shows a big sphere labeled proton. Five electrons are shown impinging on 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388678"/>
            <a:ext cx="2704083" cy="22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36" y="2388678"/>
            <a:ext cx="2742295" cy="23298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4"/>
          <a:stretch/>
        </p:blipFill>
        <p:spPr>
          <a:xfrm>
            <a:off x="8313960" y="2049393"/>
            <a:ext cx="3318164" cy="126946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4" r="480"/>
          <a:stretch/>
        </p:blipFill>
        <p:spPr>
          <a:xfrm>
            <a:off x="8795484" y="3359297"/>
            <a:ext cx="2355116" cy="117075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49460" y="1929566"/>
            <a:ext cx="6676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Simple </a:t>
            </a:r>
            <a:r>
              <a:rPr lang="fr-FR" sz="1600" dirty="0" err="1" smtClean="0"/>
              <a:t>idea</a:t>
            </a:r>
            <a:r>
              <a:rPr lang="fr-FR" sz="1600" dirty="0" smtClean="0"/>
              <a:t> : look </a:t>
            </a:r>
            <a:r>
              <a:rPr lang="fr-FR" sz="1600" dirty="0" err="1" smtClean="0"/>
              <a:t>inside</a:t>
            </a:r>
            <a:r>
              <a:rPr lang="fr-FR" sz="1600" dirty="0" smtClean="0"/>
              <a:t> the proton </a:t>
            </a:r>
            <a:r>
              <a:rPr lang="fr-FR" sz="1600" dirty="0" err="1" smtClean="0"/>
              <a:t>using</a:t>
            </a:r>
            <a:r>
              <a:rPr lang="fr-FR" sz="1600" dirty="0" smtClean="0"/>
              <a:t> an </a:t>
            </a:r>
            <a:r>
              <a:rPr lang="fr-FR" sz="1600" dirty="0" err="1" smtClean="0"/>
              <a:t>electron</a:t>
            </a:r>
            <a:r>
              <a:rPr lang="fr-FR" sz="1600" dirty="0" smtClean="0"/>
              <a:t> « microscope »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511300" y="1555059"/>
            <a:ext cx="115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h</a:t>
            </a:r>
            <a:r>
              <a:rPr lang="fr-FR" sz="1600" dirty="0" smtClean="0"/>
              <a:t>igh Q</a:t>
            </a:r>
            <a:r>
              <a:rPr lang="fr-FR" sz="1600" baseline="30000" dirty="0" smtClean="0"/>
              <a:t>2</a:t>
            </a:r>
            <a:endParaRPr lang="fr-FR" sz="1600" baseline="30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127250" y="892099"/>
            <a:ext cx="2137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</a:t>
            </a:r>
            <a:r>
              <a:rPr lang="fr-FR" sz="1600" dirty="0" smtClean="0"/>
              <a:t>roton breaks up</a:t>
            </a:r>
            <a:endParaRPr lang="fr-FR" sz="1600" baseline="30000" dirty="0"/>
          </a:p>
        </p:txBody>
      </p:sp>
      <p:cxnSp>
        <p:nvCxnSpPr>
          <p:cNvPr id="21" name="Connecteur droit avec flèche 20"/>
          <p:cNvCxnSpPr>
            <a:endCxn id="20" idx="1"/>
          </p:cNvCxnSpPr>
          <p:nvPr/>
        </p:nvCxnSpPr>
        <p:spPr>
          <a:xfrm flipV="1">
            <a:off x="1866900" y="1061376"/>
            <a:ext cx="260350" cy="5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866900" y="1066800"/>
            <a:ext cx="0" cy="125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231900" y="1580459"/>
            <a:ext cx="0" cy="169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1231900" y="1734476"/>
            <a:ext cx="260350" cy="5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62160" y="5102826"/>
            <a:ext cx="805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fr-FR" sz="1600" dirty="0" err="1" smtClean="0"/>
              <a:t>Scattering</a:t>
            </a:r>
            <a:r>
              <a:rPr lang="fr-FR" sz="1600" dirty="0" smtClean="0"/>
              <a:t> </a:t>
            </a:r>
            <a:r>
              <a:rPr lang="fr-FR" sz="1600" dirty="0" err="1" smtClean="0"/>
              <a:t>described</a:t>
            </a:r>
            <a:r>
              <a:rPr lang="fr-FR" sz="1600" dirty="0" smtClean="0"/>
              <a:t> by </a:t>
            </a:r>
            <a:r>
              <a:rPr lang="fr-FR" sz="1600" dirty="0" err="1" smtClean="0"/>
              <a:t>two</a:t>
            </a:r>
            <a:r>
              <a:rPr lang="fr-FR" sz="1600" dirty="0" smtClean="0"/>
              <a:t> </a:t>
            </a:r>
            <a:r>
              <a:rPr lang="fr-FR" sz="1600" dirty="0" err="1" smtClean="0"/>
              <a:t>independent</a:t>
            </a:r>
            <a:r>
              <a:rPr lang="fr-FR" sz="1600" dirty="0" smtClean="0"/>
              <a:t> variables (x, Q</a:t>
            </a:r>
            <a:r>
              <a:rPr lang="fr-FR" sz="1600" baseline="30000" dirty="0" smtClean="0"/>
              <a:t>2</a:t>
            </a:r>
            <a:r>
              <a:rPr lang="fr-FR" sz="1600" dirty="0" smtClean="0"/>
              <a:t>)</a:t>
            </a:r>
          </a:p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F</a:t>
            </a:r>
            <a:r>
              <a:rPr lang="fr-FR" sz="1600" baseline="-25000" dirty="0" smtClean="0"/>
              <a:t>2</a:t>
            </a:r>
            <a:r>
              <a:rPr lang="fr-FR" sz="1600" dirty="0"/>
              <a:t> </a:t>
            </a:r>
            <a:r>
              <a:rPr lang="fr-FR" sz="1600" dirty="0" smtClean="0">
                <a:sym typeface="Wingdings"/>
              </a:rPr>
              <a:t> proton structure </a:t>
            </a:r>
            <a:r>
              <a:rPr lang="fr-FR" sz="1600" dirty="0" err="1" smtClean="0">
                <a:sym typeface="Wingdings"/>
              </a:rPr>
              <a:t>function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gives</a:t>
            </a:r>
            <a:r>
              <a:rPr lang="fr-FR" sz="1600" dirty="0" smtClean="0">
                <a:sym typeface="Wingdings"/>
              </a:rPr>
              <a:t> the </a:t>
            </a:r>
            <a:r>
              <a:rPr lang="fr-FR" sz="1600" dirty="0" err="1" smtClean="0">
                <a:sym typeface="Wingdings"/>
              </a:rPr>
              <a:t>probability</a:t>
            </a:r>
            <a:r>
              <a:rPr lang="fr-FR" sz="1600" dirty="0" smtClean="0">
                <a:sym typeface="Wingdings"/>
              </a:rPr>
              <a:t> of </a:t>
            </a:r>
            <a:r>
              <a:rPr lang="fr-FR" sz="1600" dirty="0" err="1" smtClean="0">
                <a:sym typeface="Wingdings"/>
              </a:rPr>
              <a:t>finding</a:t>
            </a:r>
            <a:r>
              <a:rPr lang="fr-FR" sz="1600" dirty="0" smtClean="0">
                <a:sym typeface="Wingdings"/>
              </a:rPr>
              <a:t> a quark </a:t>
            </a:r>
            <a:r>
              <a:rPr lang="fr-FR" sz="1600" dirty="0" err="1" smtClean="0">
                <a:sym typeface="Wingdings"/>
              </a:rPr>
              <a:t>carrying</a:t>
            </a:r>
            <a:r>
              <a:rPr lang="fr-FR" sz="1600" dirty="0" smtClean="0">
                <a:sym typeface="Wingdings"/>
              </a:rPr>
              <a:t> fraction x of proton </a:t>
            </a:r>
            <a:r>
              <a:rPr lang="fr-FR" sz="1600" dirty="0" err="1" smtClean="0">
                <a:sym typeface="Wingdings"/>
              </a:rPr>
              <a:t>momentum</a:t>
            </a:r>
            <a:r>
              <a:rPr lang="fr-FR" sz="1600" dirty="0" smtClean="0">
                <a:sym typeface="Wingdings"/>
              </a:rPr>
              <a:t> (</a:t>
            </a:r>
            <a:r>
              <a:rPr lang="fr-FR" sz="1600" dirty="0" err="1" smtClean="0">
                <a:sym typeface="Wingdings"/>
              </a:rPr>
              <a:t>weighted</a:t>
            </a:r>
            <a:r>
              <a:rPr lang="fr-FR" sz="1600" dirty="0" smtClean="0">
                <a:sym typeface="Wingdings"/>
              </a:rPr>
              <a:t> by </a:t>
            </a:r>
            <a:r>
              <a:rPr lang="fr-FR" sz="1600" dirty="0" err="1" smtClean="0">
                <a:sym typeface="Wingdings"/>
              </a:rPr>
              <a:t>electric</a:t>
            </a:r>
            <a:r>
              <a:rPr lang="fr-FR" sz="1600" dirty="0" smtClean="0">
                <a:sym typeface="Wingdings"/>
              </a:rPr>
              <a:t> charge of quark)</a:t>
            </a:r>
          </a:p>
          <a:p>
            <a:pPr marL="285750" indent="-285750">
              <a:buFont typeface="Wingdings" charset="2"/>
              <a:buChar char="v"/>
            </a:pPr>
            <a:r>
              <a:rPr lang="fr-FR" sz="1600" dirty="0" smtClean="0">
                <a:sym typeface="Wingdings"/>
              </a:rPr>
              <a:t>F</a:t>
            </a:r>
            <a:r>
              <a:rPr lang="fr-FR" sz="1600" baseline="-25000" dirty="0" smtClean="0">
                <a:sym typeface="Wingdings"/>
              </a:rPr>
              <a:t>2</a:t>
            </a:r>
            <a:r>
              <a:rPr lang="fr-FR" sz="1600" dirty="0" smtClean="0">
                <a:sym typeface="Wingdings"/>
              </a:rPr>
              <a:t>(x) </a:t>
            </a:r>
            <a:r>
              <a:rPr lang="fr-FR" sz="1600" dirty="0" err="1" smtClean="0">
                <a:sym typeface="Wingdings"/>
              </a:rPr>
              <a:t>depends</a:t>
            </a:r>
            <a:r>
              <a:rPr lang="fr-FR" sz="1600" dirty="0" smtClean="0">
                <a:sym typeface="Wingdings"/>
              </a:rPr>
              <a:t> on x but not on q</a:t>
            </a:r>
            <a:r>
              <a:rPr lang="fr-FR" sz="1600" baseline="30000" dirty="0" smtClean="0">
                <a:sym typeface="Wingdings"/>
              </a:rPr>
              <a:t>2 </a:t>
            </a:r>
            <a:r>
              <a:rPr lang="fr-FR" sz="1600" dirty="0" smtClean="0">
                <a:sym typeface="Wingdings"/>
              </a:rPr>
              <a:t> </a:t>
            </a:r>
            <a:r>
              <a:rPr lang="fr-FR" sz="1600" dirty="0" err="1" smtClean="0">
                <a:sym typeface="Wingdings"/>
              </a:rPr>
              <a:t>scale</a:t>
            </a:r>
            <a:r>
              <a:rPr lang="fr-FR" sz="1600" dirty="0" smtClean="0">
                <a:sym typeface="Wingdings"/>
              </a:rPr>
              <a:t> invariance</a:t>
            </a:r>
          </a:p>
          <a:p>
            <a:pPr lvl="6"/>
            <a:r>
              <a:rPr lang="fr-FR" sz="1600" dirty="0">
                <a:sym typeface="Wingdings"/>
              </a:rPr>
              <a:t> </a:t>
            </a:r>
            <a:r>
              <a:rPr lang="fr-FR" sz="1600" dirty="0" smtClean="0">
                <a:sym typeface="Wingdings"/>
              </a:rPr>
              <a:t>    </a:t>
            </a:r>
            <a:r>
              <a:rPr lang="fr-FR" sz="800" dirty="0" smtClean="0">
                <a:sym typeface="Wingdings"/>
              </a:rPr>
              <a:t> </a:t>
            </a:r>
            <a:r>
              <a:rPr lang="fr-FR" sz="1600" dirty="0" smtClean="0">
                <a:sym typeface="Wingdings"/>
              </a:rPr>
              <a:t> </a:t>
            </a:r>
            <a:r>
              <a:rPr lang="fr-FR" sz="1600" dirty="0" err="1" smtClean="0">
                <a:sym typeface="Wingdings"/>
              </a:rPr>
              <a:t>indicates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evidence</a:t>
            </a:r>
            <a:r>
              <a:rPr lang="fr-FR" sz="1600" dirty="0" smtClean="0">
                <a:sym typeface="Wingdings"/>
              </a:rPr>
              <a:t> for point </a:t>
            </a:r>
            <a:r>
              <a:rPr lang="fr-FR" sz="1600" dirty="0" err="1" smtClean="0">
                <a:sym typeface="Wingdings"/>
              </a:rPr>
              <a:t>like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particles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inside</a:t>
            </a:r>
            <a:r>
              <a:rPr lang="fr-FR" sz="1600" dirty="0" smtClean="0">
                <a:sym typeface="Wingdings"/>
              </a:rPr>
              <a:t> proton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4876052"/>
            <a:ext cx="2717800" cy="1822915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10337800" y="4685346"/>
            <a:ext cx="227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SLAC, 1972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4399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r 51"/>
          <p:cNvGrpSpPr/>
          <p:nvPr/>
        </p:nvGrpSpPr>
        <p:grpSpPr>
          <a:xfrm>
            <a:off x="729373" y="1760872"/>
            <a:ext cx="2085225" cy="1275634"/>
            <a:chOff x="729373" y="1760872"/>
            <a:chExt cx="2085225" cy="1275634"/>
          </a:xfrm>
        </p:grpSpPr>
        <p:grpSp>
          <p:nvGrpSpPr>
            <p:cNvPr id="45" name="Grouper 44"/>
            <p:cNvGrpSpPr/>
            <p:nvPr/>
          </p:nvGrpSpPr>
          <p:grpSpPr>
            <a:xfrm>
              <a:off x="729373" y="1760872"/>
              <a:ext cx="2085225" cy="1275634"/>
              <a:chOff x="3052264" y="1752645"/>
              <a:chExt cx="2085225" cy="1275634"/>
            </a:xfrm>
          </p:grpSpPr>
          <p:grpSp>
            <p:nvGrpSpPr>
              <p:cNvPr id="46" name="Grouper 45"/>
              <p:cNvGrpSpPr/>
              <p:nvPr/>
            </p:nvGrpSpPr>
            <p:grpSpPr>
              <a:xfrm>
                <a:off x="3052264" y="1752645"/>
                <a:ext cx="1795892" cy="1275634"/>
                <a:chOff x="1257300" y="1981200"/>
                <a:chExt cx="2345003" cy="1498665"/>
              </a:xfrm>
            </p:grpSpPr>
            <p:pic>
              <p:nvPicPr>
                <p:cNvPr id="48" name="Picture 2" descr="ttps://i.stack.imgur.com/9Q02p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7300" y="1981200"/>
                  <a:ext cx="2345003" cy="14986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9" name="Rectangle 48"/>
                <p:cNvSpPr/>
                <p:nvPr/>
              </p:nvSpPr>
              <p:spPr>
                <a:xfrm>
                  <a:off x="1257300" y="3302000"/>
                  <a:ext cx="2345003" cy="17786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 rot="2567637">
                <a:off x="4404124" y="2208209"/>
                <a:ext cx="733365" cy="3472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167017" y="1822179"/>
              <a:ext cx="141593" cy="1084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192417" y="2698479"/>
              <a:ext cx="141593" cy="1084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15</a:t>
            </a:fld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81000" y="239776"/>
            <a:ext cx="11408074" cy="53492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validations of </a:t>
            </a:r>
            <a:r>
              <a:rPr lang="fr-FR" dirty="0" err="1" smtClean="0"/>
              <a:t>qcd</a:t>
            </a:r>
            <a:r>
              <a:rPr lang="fr-FR" dirty="0" smtClean="0"/>
              <a:t>: </a:t>
            </a:r>
            <a:r>
              <a:rPr lang="fr-FR" dirty="0" err="1" smtClean="0"/>
              <a:t>evidence</a:t>
            </a:r>
            <a:r>
              <a:rPr lang="fr-FR" dirty="0" smtClean="0"/>
              <a:t> for </a:t>
            </a:r>
            <a:r>
              <a:rPr lang="fr-FR" dirty="0" smtClean="0">
                <a:solidFill>
                  <a:srgbClr val="2C2BF6"/>
                </a:solidFill>
              </a:rPr>
              <a:t>C</a:t>
            </a:r>
            <a:r>
              <a:rPr lang="fr-FR" dirty="0" smtClean="0">
                <a:solidFill>
                  <a:srgbClr val="00B050"/>
                </a:solidFill>
              </a:rPr>
              <a:t>O</a:t>
            </a:r>
            <a:r>
              <a:rPr lang="fr-FR" dirty="0" smtClean="0">
                <a:solidFill>
                  <a:srgbClr val="FF0000"/>
                </a:solidFill>
              </a:rPr>
              <a:t>L</a:t>
            </a:r>
            <a:r>
              <a:rPr lang="fr-FR" dirty="0" smtClean="0">
                <a:solidFill>
                  <a:srgbClr val="7030A0"/>
                </a:solidFill>
              </a:rPr>
              <a:t>O</a:t>
            </a:r>
            <a:r>
              <a:rPr lang="fr-FR" dirty="0" smtClean="0">
                <a:solidFill>
                  <a:srgbClr val="FFC000"/>
                </a:solidFill>
              </a:rPr>
              <a:t>R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676" y="1034534"/>
            <a:ext cx="4382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Clr>
                <a:srgbClr val="2C2BF6"/>
              </a:buClr>
              <a:buFont typeface="Wingdings" charset="2"/>
              <a:buChar char="q"/>
            </a:pPr>
            <a:r>
              <a:rPr lang="fr-FR" dirty="0" err="1" smtClean="0">
                <a:solidFill>
                  <a:srgbClr val="2C2BF6"/>
                </a:solidFill>
              </a:rPr>
              <a:t>With</a:t>
            </a:r>
            <a:r>
              <a:rPr lang="fr-FR" dirty="0" smtClean="0">
                <a:solidFill>
                  <a:srgbClr val="2C2BF6"/>
                </a:solidFill>
              </a:rPr>
              <a:t> Electron-Positron annihilation </a:t>
            </a:r>
            <a:r>
              <a:rPr lang="fr-FR" dirty="0" smtClean="0"/>
              <a:t> 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01" y="2308726"/>
            <a:ext cx="2804963" cy="613061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846064" y="1494423"/>
            <a:ext cx="593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For a single quark </a:t>
            </a:r>
            <a:r>
              <a:rPr lang="fr-FR" sz="1600" dirty="0" err="1" smtClean="0"/>
              <a:t>flavour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870700" y="1962485"/>
            <a:ext cx="157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No </a:t>
            </a:r>
            <a:r>
              <a:rPr lang="fr-FR" sz="1600" dirty="0" err="1" smtClean="0"/>
              <a:t>color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64" y="2296047"/>
            <a:ext cx="2819400" cy="59520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9766300" y="1958735"/>
            <a:ext cx="157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With</a:t>
            </a:r>
            <a:r>
              <a:rPr lang="fr-FR" sz="1600" dirty="0" smtClean="0"/>
              <a:t> 3 </a:t>
            </a:r>
            <a:r>
              <a:rPr lang="fr-FR" sz="1600" dirty="0" err="1" smtClean="0"/>
              <a:t>colors</a:t>
            </a:r>
            <a:endParaRPr lang="fr-FR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20700" y="3314700"/>
            <a:ext cx="1145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But,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e</a:t>
            </a:r>
            <a:r>
              <a:rPr lang="fr-FR" baseline="30000" dirty="0" err="1" smtClean="0"/>
              <a:t>+</a:t>
            </a:r>
            <a:r>
              <a:rPr lang="fr-FR" dirty="0" err="1" smtClean="0"/>
              <a:t>e</a:t>
            </a:r>
            <a:r>
              <a:rPr lang="fr-FR" baseline="30000" dirty="0" smtClean="0"/>
              <a:t>-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hadrons not </a:t>
            </a:r>
            <a:r>
              <a:rPr lang="fr-FR" dirty="0" err="1" smtClean="0">
                <a:sym typeface="Wingdings"/>
              </a:rPr>
              <a:t>e</a:t>
            </a:r>
            <a:r>
              <a:rPr lang="fr-FR" baseline="30000" dirty="0" err="1" smtClean="0">
                <a:sym typeface="Wingdings"/>
              </a:rPr>
              <a:t>+</a:t>
            </a:r>
            <a:r>
              <a:rPr lang="fr-FR" dirty="0" err="1" smtClean="0">
                <a:sym typeface="Wingdings"/>
              </a:rPr>
              <a:t>e</a:t>
            </a:r>
            <a:r>
              <a:rPr lang="fr-FR" baseline="30000" dirty="0" smtClean="0">
                <a:sym typeface="Wingdings"/>
              </a:rPr>
              <a:t>-</a:t>
            </a:r>
            <a:r>
              <a:rPr lang="fr-FR" dirty="0" smtClean="0">
                <a:sym typeface="Wingdings"/>
              </a:rPr>
              <a:t>  </a:t>
            </a:r>
            <a:r>
              <a:rPr lang="fr-FR" dirty="0" err="1" smtClean="0">
                <a:sym typeface="Wingdings"/>
              </a:rPr>
              <a:t>qq</a:t>
            </a:r>
            <a:endParaRPr lang="fr-FR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4902200" y="3390900"/>
            <a:ext cx="12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806040"/>
            <a:ext cx="4318000" cy="95250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520700" y="4813088"/>
            <a:ext cx="499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Sum</a:t>
            </a:r>
            <a:r>
              <a:rPr lang="fr-FR" sz="1600" dirty="0" smtClean="0"/>
              <a:t> over all quarks </a:t>
            </a:r>
            <a:r>
              <a:rPr lang="fr-FR" sz="1600" dirty="0" err="1" smtClean="0"/>
              <a:t>flavours</a:t>
            </a:r>
            <a:r>
              <a:rPr lang="fr-FR" sz="1600" dirty="0" smtClean="0"/>
              <a:t> (accessible at a </a:t>
            </a:r>
            <a:r>
              <a:rPr lang="fr-FR" sz="1600" dirty="0" err="1" smtClean="0"/>
              <a:t>given</a:t>
            </a:r>
            <a:r>
              <a:rPr lang="fr-FR" sz="1600" dirty="0" smtClean="0"/>
              <a:t> √s)</a:t>
            </a:r>
            <a:endParaRPr lang="fr-FR" sz="1600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5244290"/>
            <a:ext cx="4978400" cy="1410345"/>
          </a:xfrm>
          <a:prstGeom prst="rect">
            <a:avLst/>
          </a:prstGeom>
        </p:spPr>
      </p:pic>
      <p:pic>
        <p:nvPicPr>
          <p:cNvPr id="12290" name="Picture 2" descr="nter image description he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41" y="3326291"/>
            <a:ext cx="6083317" cy="34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er 40"/>
          <p:cNvGrpSpPr/>
          <p:nvPr/>
        </p:nvGrpSpPr>
        <p:grpSpPr>
          <a:xfrm>
            <a:off x="3052264" y="1752645"/>
            <a:ext cx="2085225" cy="1275634"/>
            <a:chOff x="3052264" y="1752645"/>
            <a:chExt cx="2085225" cy="1275634"/>
          </a:xfrm>
        </p:grpSpPr>
        <p:grpSp>
          <p:nvGrpSpPr>
            <p:cNvPr id="38" name="Grouper 37"/>
            <p:cNvGrpSpPr/>
            <p:nvPr/>
          </p:nvGrpSpPr>
          <p:grpSpPr>
            <a:xfrm>
              <a:off x="3052264" y="1752645"/>
              <a:ext cx="1795892" cy="1275634"/>
              <a:chOff x="1257300" y="1981200"/>
              <a:chExt cx="2345003" cy="1498665"/>
            </a:xfrm>
          </p:grpSpPr>
          <p:pic>
            <p:nvPicPr>
              <p:cNvPr id="39" name="Picture 2" descr="ttps://i.stack.imgur.com/9Q02p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7300" y="1981200"/>
                <a:ext cx="2345003" cy="1498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1257300" y="3302000"/>
                <a:ext cx="2345003" cy="1778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 rot="2567637">
              <a:off x="4404124" y="2208209"/>
              <a:ext cx="733365" cy="3472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2023737" y="2529066"/>
            <a:ext cx="4643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μ</a:t>
            </a:r>
            <a:r>
              <a:rPr lang="fr-FR" sz="1000" baseline="30000" dirty="0"/>
              <a:t>-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012930" y="1817258"/>
            <a:ext cx="4643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μ</a:t>
            </a:r>
            <a:r>
              <a:rPr lang="fr-FR" sz="1000" baseline="30000" dirty="0" smtClean="0"/>
              <a:t>+</a:t>
            </a:r>
            <a:endParaRPr lang="fr-FR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8311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16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300804" y="379476"/>
            <a:ext cx="7729728" cy="38252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Measuring</a:t>
            </a:r>
            <a:r>
              <a:rPr lang="fr-FR" dirty="0" smtClean="0"/>
              <a:t> « </a:t>
            </a:r>
            <a:r>
              <a:rPr lang="fr-FR" dirty="0" err="1" smtClean="0"/>
              <a:t>universal</a:t>
            </a:r>
            <a:r>
              <a:rPr lang="fr-FR" dirty="0" smtClean="0"/>
              <a:t> » distributions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-50800" y="1167884"/>
            <a:ext cx="7048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2C2BF6"/>
              </a:buClr>
              <a:buFont typeface="Wingdings" charset="2"/>
              <a:buChar char="q"/>
            </a:pPr>
            <a:r>
              <a:rPr lang="fr-FR" dirty="0" err="1" smtClean="0">
                <a:solidFill>
                  <a:srgbClr val="2C2BF6"/>
                </a:solidFill>
              </a:rPr>
              <a:t>Example</a:t>
            </a:r>
            <a:r>
              <a:rPr lang="fr-FR" dirty="0">
                <a:solidFill>
                  <a:srgbClr val="2C2BF6"/>
                </a:solidFill>
              </a:rPr>
              <a:t> </a:t>
            </a:r>
            <a:r>
              <a:rPr lang="fr-FR" dirty="0" smtClean="0">
                <a:solidFill>
                  <a:srgbClr val="2C2BF6"/>
                </a:solidFill>
              </a:rPr>
              <a:t>: </a:t>
            </a:r>
            <a:r>
              <a:rPr lang="fr-FR" dirty="0" err="1" smtClean="0">
                <a:solidFill>
                  <a:srgbClr val="2C2BF6"/>
                </a:solidFill>
              </a:rPr>
              <a:t>Measure</a:t>
            </a:r>
            <a:r>
              <a:rPr lang="fr-FR" dirty="0" smtClean="0">
                <a:solidFill>
                  <a:srgbClr val="2C2BF6"/>
                </a:solidFill>
              </a:rPr>
              <a:t> </a:t>
            </a:r>
            <a:r>
              <a:rPr lang="fr-FR" dirty="0" err="1" smtClean="0">
                <a:solidFill>
                  <a:srgbClr val="2C2BF6"/>
                </a:solidFill>
              </a:rPr>
              <a:t>pdf</a:t>
            </a:r>
            <a:r>
              <a:rPr lang="fr-FR" dirty="0" smtClean="0">
                <a:solidFill>
                  <a:srgbClr val="2C2BF6"/>
                </a:solidFill>
              </a:rPr>
              <a:t> </a:t>
            </a:r>
            <a:r>
              <a:rPr lang="fr-FR" dirty="0" err="1" smtClean="0">
                <a:solidFill>
                  <a:srgbClr val="2C2BF6"/>
                </a:solidFill>
              </a:rPr>
              <a:t>with</a:t>
            </a:r>
            <a:r>
              <a:rPr lang="fr-FR" dirty="0" smtClean="0">
                <a:solidFill>
                  <a:srgbClr val="2C2BF6"/>
                </a:solidFill>
              </a:rPr>
              <a:t> </a:t>
            </a:r>
            <a:r>
              <a:rPr lang="fr-FR" dirty="0" err="1" smtClean="0">
                <a:solidFill>
                  <a:srgbClr val="2C2BF6"/>
                </a:solidFill>
              </a:rPr>
              <a:t>Deep</a:t>
            </a:r>
            <a:r>
              <a:rPr lang="fr-FR" dirty="0" smtClean="0">
                <a:solidFill>
                  <a:srgbClr val="2C2BF6"/>
                </a:solidFill>
              </a:rPr>
              <a:t> </a:t>
            </a:r>
            <a:r>
              <a:rPr lang="fr-FR" dirty="0" err="1" smtClean="0">
                <a:solidFill>
                  <a:srgbClr val="2C2BF6"/>
                </a:solidFill>
              </a:rPr>
              <a:t>Inelastic</a:t>
            </a:r>
            <a:r>
              <a:rPr lang="fr-FR" dirty="0" smtClean="0">
                <a:solidFill>
                  <a:srgbClr val="2C2BF6"/>
                </a:solidFill>
              </a:rPr>
              <a:t> </a:t>
            </a:r>
            <a:r>
              <a:rPr lang="fr-FR" dirty="0" err="1" smtClean="0">
                <a:solidFill>
                  <a:srgbClr val="2C2BF6"/>
                </a:solidFill>
              </a:rPr>
              <a:t>Scattering</a:t>
            </a:r>
            <a:r>
              <a:rPr lang="fr-FR" dirty="0" smtClean="0">
                <a:solidFill>
                  <a:srgbClr val="2C2BF6"/>
                </a:solidFill>
              </a:rPr>
              <a:t>:  </a:t>
            </a: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2933608"/>
            <a:ext cx="3378200" cy="33389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438400"/>
            <a:ext cx="4572000" cy="171867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6426" y="1662668"/>
            <a:ext cx="53120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Factorisation </a:t>
            </a:r>
            <a:r>
              <a:rPr lang="fr-FR" sz="1600" dirty="0" err="1" smtClean="0"/>
              <a:t>hypothesis</a:t>
            </a:r>
            <a:endParaRPr lang="fr-FR" sz="1600" dirty="0" smtClean="0"/>
          </a:p>
          <a:p>
            <a:pPr marL="285750" indent="-285750">
              <a:buFont typeface="Wingdings" charset="2"/>
              <a:buChar char="v"/>
            </a:pPr>
            <a:endParaRPr lang="fr-FR" sz="1600" dirty="0"/>
          </a:p>
          <a:p>
            <a:pPr marL="285750" indent="-285750">
              <a:buFont typeface="Wingdings" charset="2"/>
              <a:buChar char="v"/>
            </a:pPr>
            <a:endParaRPr lang="fr-FR" sz="1600" dirty="0" smtClean="0"/>
          </a:p>
          <a:p>
            <a:pPr marL="285750" indent="-285750">
              <a:buFont typeface="Wingdings" charset="2"/>
              <a:buChar char="v"/>
            </a:pPr>
            <a:endParaRPr lang="fr-FR" sz="1600" dirty="0"/>
          </a:p>
          <a:p>
            <a:pPr marL="285750" indent="-285750">
              <a:buFont typeface="Wingdings" charset="2"/>
              <a:buChar char="v"/>
            </a:pPr>
            <a:endParaRPr lang="fr-FR" sz="1600" dirty="0" smtClean="0"/>
          </a:p>
          <a:p>
            <a:pPr marL="285750" indent="-285750">
              <a:buFont typeface="Wingdings" charset="2"/>
              <a:buChar char="v"/>
            </a:pPr>
            <a:endParaRPr lang="fr-FR" sz="1600" dirty="0"/>
          </a:p>
          <a:p>
            <a:pPr marL="285750" indent="-285750">
              <a:buFont typeface="Wingdings" charset="2"/>
              <a:buChar char="v"/>
            </a:pPr>
            <a:endParaRPr lang="fr-FR" sz="1600" dirty="0" smtClean="0"/>
          </a:p>
          <a:p>
            <a:pPr marL="285750" indent="-285750">
              <a:buFont typeface="Wingdings" charset="2"/>
              <a:buChar char="v"/>
            </a:pPr>
            <a:endParaRPr lang="fr-FR" sz="1600" dirty="0"/>
          </a:p>
          <a:p>
            <a:pPr marL="285750" indent="-285750">
              <a:buFont typeface="Wingdings" charset="2"/>
              <a:buChar char="v"/>
            </a:pPr>
            <a:endParaRPr lang="fr-FR" sz="1600" dirty="0" smtClean="0"/>
          </a:p>
          <a:p>
            <a:pPr marL="285750" indent="-285750">
              <a:buFont typeface="Wingdings" charset="2"/>
              <a:buChar char="v"/>
            </a:pPr>
            <a:endParaRPr lang="fr-FR" sz="1600" dirty="0" smtClean="0"/>
          </a:p>
          <a:p>
            <a:pPr marL="285750" indent="-285750">
              <a:buFont typeface="Wingdings" charset="2"/>
              <a:buChar char="v"/>
            </a:pPr>
            <a:endParaRPr lang="fr-FR" sz="1600" dirty="0"/>
          </a:p>
          <a:p>
            <a:pPr marL="285750" indent="-285750">
              <a:buFont typeface="Wingdings" charset="2"/>
              <a:buChar char="v"/>
            </a:pPr>
            <a:endParaRPr lang="fr-FR" sz="1600" dirty="0" smtClean="0"/>
          </a:p>
          <a:p>
            <a:pPr marL="285750" indent="-285750">
              <a:buFont typeface="Wingdings" charset="2"/>
              <a:buChar char="v"/>
            </a:pPr>
            <a:endParaRPr lang="fr-FR" sz="1600" dirty="0"/>
          </a:p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15 </a:t>
            </a:r>
            <a:r>
              <a:rPr lang="fr-FR" sz="1600" dirty="0" err="1" smtClean="0"/>
              <a:t>years</a:t>
            </a:r>
            <a:r>
              <a:rPr lang="fr-FR" sz="1600" dirty="0" smtClean="0"/>
              <a:t> of </a:t>
            </a:r>
            <a:r>
              <a:rPr lang="fr-FR" sz="1600" dirty="0" err="1" smtClean="0"/>
              <a:t>measurements</a:t>
            </a:r>
            <a:r>
              <a:rPr lang="fr-FR" sz="1600" dirty="0" smtClean="0"/>
              <a:t> at HERA (DESY)</a:t>
            </a:r>
          </a:p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Good </a:t>
            </a:r>
            <a:r>
              <a:rPr lang="fr-FR" sz="1600" dirty="0" err="1" smtClean="0"/>
              <a:t>precisions</a:t>
            </a:r>
            <a:r>
              <a:rPr lang="fr-FR" sz="1600" dirty="0" smtClean="0"/>
              <a:t> for u, d quarks, gluons </a:t>
            </a:r>
          </a:p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But </a:t>
            </a:r>
            <a:r>
              <a:rPr lang="fr-FR" sz="1600" dirty="0" err="1" smtClean="0"/>
              <a:t>still</a:t>
            </a:r>
            <a:r>
              <a:rPr lang="fr-FR" sz="1600" dirty="0" smtClean="0"/>
              <a:t> </a:t>
            </a:r>
            <a:r>
              <a:rPr lang="fr-FR" sz="1600" dirty="0" err="1" smtClean="0"/>
              <a:t>many</a:t>
            </a:r>
            <a:r>
              <a:rPr lang="fr-FR" sz="1600" dirty="0" smtClean="0"/>
              <a:t> </a:t>
            </a:r>
            <a:r>
              <a:rPr lang="fr-FR" sz="1600" dirty="0" err="1" smtClean="0"/>
              <a:t>unknown</a:t>
            </a:r>
            <a:r>
              <a:rPr lang="fr-FR" sz="1600" dirty="0" smtClean="0"/>
              <a:t>:</a:t>
            </a:r>
          </a:p>
          <a:p>
            <a:pPr lvl="1"/>
            <a:r>
              <a:rPr lang="fr-FR" sz="1600" dirty="0" smtClean="0"/>
              <a:t>- parton distributions at </a:t>
            </a:r>
            <a:r>
              <a:rPr lang="fr-FR" sz="1600" dirty="0" err="1" smtClean="0"/>
              <a:t>very</a:t>
            </a:r>
            <a:r>
              <a:rPr lang="fr-FR" sz="1600" dirty="0" smtClean="0"/>
              <a:t> </a:t>
            </a:r>
            <a:r>
              <a:rPr lang="fr-FR" sz="1600" dirty="0" err="1" smtClean="0"/>
              <a:t>low</a:t>
            </a:r>
            <a:r>
              <a:rPr lang="fr-FR" sz="1600" dirty="0" smtClean="0"/>
              <a:t> x</a:t>
            </a:r>
          </a:p>
          <a:p>
            <a:pPr lvl="1"/>
            <a:r>
              <a:rPr lang="fr-FR" sz="1600" dirty="0" smtClean="0"/>
              <a:t>- modification of </a:t>
            </a:r>
            <a:r>
              <a:rPr lang="fr-FR" sz="1600" dirty="0" err="1" smtClean="0"/>
              <a:t>pdf</a:t>
            </a:r>
            <a:r>
              <a:rPr lang="fr-FR" sz="1600" dirty="0" smtClean="0"/>
              <a:t> in </a:t>
            </a:r>
            <a:r>
              <a:rPr lang="fr-FR" sz="1600" dirty="0" err="1" smtClean="0"/>
              <a:t>nuclear</a:t>
            </a:r>
            <a:r>
              <a:rPr lang="fr-FR" sz="1600" dirty="0" smtClean="0"/>
              <a:t> </a:t>
            </a:r>
            <a:r>
              <a:rPr lang="fr-FR" sz="1600" dirty="0" err="1" smtClean="0"/>
              <a:t>matter</a:t>
            </a:r>
            <a:endParaRPr lang="fr-FR" sz="1600" dirty="0" smtClean="0"/>
          </a:p>
          <a:p>
            <a:pPr lvl="1"/>
            <a:r>
              <a:rPr lang="fr-FR" sz="1600" dirty="0" smtClean="0"/>
              <a:t>- </a:t>
            </a:r>
            <a:r>
              <a:rPr lang="fr-FR" sz="1600" dirty="0" err="1" smtClean="0"/>
              <a:t>generalised</a:t>
            </a:r>
            <a:r>
              <a:rPr lang="fr-FR" sz="1600" dirty="0" smtClean="0"/>
              <a:t> descriptions (</a:t>
            </a:r>
            <a:r>
              <a:rPr lang="fr-FR" sz="1600" dirty="0" err="1" smtClean="0"/>
              <a:t>GPDs</a:t>
            </a:r>
            <a:r>
              <a:rPr lang="fr-FR" sz="1600" dirty="0" smtClean="0"/>
              <a:t>, </a:t>
            </a:r>
            <a:r>
              <a:rPr lang="fr-FR" sz="1600" dirty="0" err="1" smtClean="0"/>
              <a:t>TMDs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50" y="909848"/>
            <a:ext cx="3378200" cy="189734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512050" y="6215455"/>
            <a:ext cx="193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Small x</a:t>
            </a:r>
          </a:p>
          <a:p>
            <a:r>
              <a:rPr lang="fr-FR" sz="1400" dirty="0" smtClean="0"/>
              <a:t>Gluons, </a:t>
            </a:r>
            <a:r>
              <a:rPr lang="fr-FR" sz="1400" dirty="0" err="1" smtClean="0"/>
              <a:t>sea</a:t>
            </a:r>
            <a:r>
              <a:rPr lang="fr-FR" sz="1400" dirty="0" smtClean="0"/>
              <a:t> quarks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9858674" y="6243991"/>
            <a:ext cx="193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Large x</a:t>
            </a:r>
          </a:p>
          <a:p>
            <a:r>
              <a:rPr lang="fr-FR" sz="1400" dirty="0" smtClean="0"/>
              <a:t>Valence quarks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964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2" y="298627"/>
            <a:ext cx="11105072" cy="43797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Deeper</a:t>
            </a:r>
            <a:r>
              <a:rPr lang="fr-FR" dirty="0" smtClean="0"/>
              <a:t> in the </a:t>
            </a:r>
            <a:r>
              <a:rPr lang="fr-FR" dirty="0" err="1" smtClean="0"/>
              <a:t>understanding</a:t>
            </a:r>
            <a:r>
              <a:rPr lang="fr-FR" dirty="0" smtClean="0"/>
              <a:t> of the </a:t>
            </a:r>
            <a:r>
              <a:rPr lang="fr-FR" dirty="0" err="1" smtClean="0"/>
              <a:t>Nucleon</a:t>
            </a:r>
            <a:r>
              <a:rPr lang="fr-FR" dirty="0" smtClean="0"/>
              <a:t> structure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17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06400" y="1104900"/>
            <a:ext cx="1098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fr-FR" sz="1600" dirty="0" smtClean="0"/>
              <a:t>The </a:t>
            </a:r>
            <a:r>
              <a:rPr lang="fr-FR" sz="1600" dirty="0" err="1" smtClean="0"/>
              <a:t>example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experiments</a:t>
            </a:r>
            <a:r>
              <a:rPr lang="fr-FR" sz="1600" dirty="0" smtClean="0"/>
              <a:t> </a:t>
            </a:r>
            <a:r>
              <a:rPr lang="fr-FR" sz="1600" dirty="0" err="1" smtClean="0"/>
              <a:t>conducted</a:t>
            </a:r>
            <a:r>
              <a:rPr lang="fr-FR" sz="1600" dirty="0" smtClean="0"/>
              <a:t> at Jefferson </a:t>
            </a:r>
            <a:r>
              <a:rPr lang="fr-FR" sz="1600" dirty="0" err="1" smtClean="0"/>
              <a:t>Lab</a:t>
            </a:r>
            <a:r>
              <a:rPr lang="fr-FR" sz="1600" dirty="0" smtClean="0"/>
              <a:t> (USA) </a:t>
            </a:r>
            <a:endParaRPr lang="fr-FR" sz="16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1" y="1689100"/>
            <a:ext cx="6004214" cy="473716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010400" y="1689100"/>
            <a:ext cx="495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fr-FR" sz="1600" dirty="0"/>
              <a:t>e</a:t>
            </a:r>
            <a:r>
              <a:rPr lang="fr-FR" sz="1600" baseline="30000" dirty="0" smtClean="0"/>
              <a:t>-</a:t>
            </a:r>
            <a:r>
              <a:rPr lang="fr-FR" sz="1600" dirty="0" smtClean="0"/>
              <a:t> </a:t>
            </a:r>
            <a:r>
              <a:rPr lang="fr-FR" sz="1600" dirty="0" err="1" smtClean="0"/>
              <a:t>beam</a:t>
            </a:r>
            <a:r>
              <a:rPr lang="fr-FR" sz="1600" dirty="0" smtClean="0"/>
              <a:t> at 12 </a:t>
            </a:r>
            <a:r>
              <a:rPr lang="fr-FR" sz="1600" dirty="0" err="1" smtClean="0"/>
              <a:t>GeV</a:t>
            </a:r>
            <a:r>
              <a:rPr lang="fr-FR" sz="1600" dirty="0" smtClean="0"/>
              <a:t> (4 </a:t>
            </a:r>
            <a:r>
              <a:rPr lang="fr-FR" sz="1600" dirty="0" err="1" smtClean="0"/>
              <a:t>experimental</a:t>
            </a:r>
            <a:r>
              <a:rPr lang="fr-FR" sz="1600" dirty="0" smtClean="0"/>
              <a:t> hall A, B, C, D)</a:t>
            </a:r>
          </a:p>
          <a:p>
            <a:pPr marL="285750" indent="-285750">
              <a:buFont typeface="Wingdings" charset="2"/>
              <a:buChar char="v"/>
            </a:pPr>
            <a:endParaRPr lang="fr-FR" sz="1600" dirty="0"/>
          </a:p>
          <a:p>
            <a:pPr marL="285750" indent="-285750">
              <a:buFont typeface="Wingdings" charset="2"/>
              <a:buChar char="v"/>
            </a:pPr>
            <a:endParaRPr lang="fr-FR" sz="1600" dirty="0" smtClean="0"/>
          </a:p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3D spatial </a:t>
            </a:r>
            <a:r>
              <a:rPr lang="fr-FR" sz="1600" dirty="0" err="1" smtClean="0"/>
              <a:t>maps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nucleons</a:t>
            </a:r>
            <a:r>
              <a:rPr lang="fr-FR" sz="1600" dirty="0" smtClean="0"/>
              <a:t> :</a:t>
            </a:r>
          </a:p>
          <a:p>
            <a:pPr marL="742950" lvl="1" indent="-285750">
              <a:buFontTx/>
              <a:buChar char="-"/>
            </a:pP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Generalised</a:t>
            </a:r>
            <a:r>
              <a:rPr lang="fr-FR" sz="1600" dirty="0" smtClean="0"/>
              <a:t> parton distributions (</a:t>
            </a:r>
            <a:r>
              <a:rPr lang="fr-FR" sz="1600" dirty="0" err="1" smtClean="0"/>
              <a:t>GPDs</a:t>
            </a:r>
            <a:r>
              <a:rPr lang="fr-FR" sz="1600" dirty="0" smtClean="0"/>
              <a:t>)</a:t>
            </a:r>
          </a:p>
          <a:p>
            <a:pPr marL="742950" lvl="1" indent="-285750">
              <a:buFontTx/>
              <a:buChar char="-"/>
            </a:pPr>
            <a:r>
              <a:rPr lang="fr-FR" sz="1600" dirty="0" err="1" smtClean="0"/>
              <a:t>Accessed</a:t>
            </a:r>
            <a:r>
              <a:rPr lang="fr-FR" sz="1600" dirty="0" smtClean="0"/>
              <a:t> </a:t>
            </a:r>
            <a:r>
              <a:rPr lang="fr-FR" sz="1600" dirty="0" err="1" smtClean="0"/>
              <a:t>through</a:t>
            </a:r>
            <a:r>
              <a:rPr lang="fr-FR" sz="1600" dirty="0" smtClean="0"/>
              <a:t> </a:t>
            </a:r>
            <a:r>
              <a:rPr lang="fr-FR" sz="1600" dirty="0" err="1" smtClean="0"/>
              <a:t>Deeply</a:t>
            </a:r>
            <a:r>
              <a:rPr lang="fr-FR" sz="1600" dirty="0" smtClean="0"/>
              <a:t> Virtual Compton </a:t>
            </a:r>
            <a:r>
              <a:rPr lang="fr-FR" sz="1600" dirty="0" err="1" smtClean="0"/>
              <a:t>Scattering</a:t>
            </a:r>
            <a:r>
              <a:rPr lang="fr-FR" sz="1600" dirty="0" smtClean="0"/>
              <a:t> (DVCS) : </a:t>
            </a:r>
            <a:r>
              <a:rPr lang="fr-FR" sz="1600" dirty="0" err="1" smtClean="0"/>
              <a:t>ep</a:t>
            </a:r>
            <a:r>
              <a:rPr lang="fr-FR" sz="1600" dirty="0" smtClean="0"/>
              <a:t> </a:t>
            </a:r>
            <a:r>
              <a:rPr lang="fr-FR" sz="1600" dirty="0" smtClean="0">
                <a:sym typeface="Wingdings"/>
              </a:rPr>
              <a:t> </a:t>
            </a:r>
            <a:r>
              <a:rPr lang="fr-FR" sz="1600" dirty="0" err="1" smtClean="0">
                <a:sym typeface="Wingdings"/>
              </a:rPr>
              <a:t>e’p’</a:t>
            </a:r>
            <a:r>
              <a:rPr lang="fr-FR" sz="1600" dirty="0" err="1" smtClean="0">
                <a:latin typeface="Chalkboard SE" charset="0"/>
                <a:ea typeface="Chalkboard SE" charset="0"/>
                <a:cs typeface="Chalkboard SE" charset="0"/>
                <a:sym typeface="Wingdings"/>
              </a:rPr>
              <a:t>γ</a:t>
            </a:r>
            <a:endParaRPr lang="fr-FR" sz="1600" dirty="0" smtClean="0">
              <a:latin typeface="Chalkboard SE" charset="0"/>
              <a:ea typeface="Chalkboard SE" charset="0"/>
              <a:cs typeface="Chalkboard SE" charset="0"/>
            </a:endParaRPr>
          </a:p>
          <a:p>
            <a:pPr marL="285750" indent="-285750">
              <a:buFontTx/>
              <a:buChar char="-"/>
            </a:pPr>
            <a:endParaRPr lang="fr-FR" sz="1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3915366"/>
            <a:ext cx="2654300" cy="180579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9944100" y="4055066"/>
            <a:ext cx="2044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Hard part: photon-quark interaction and </a:t>
            </a:r>
            <a:r>
              <a:rPr lang="fr-FR" sz="1400" dirty="0" err="1" smtClean="0"/>
              <a:t>re-emission</a:t>
            </a:r>
            <a:r>
              <a:rPr lang="fr-FR" sz="1400" dirty="0" smtClean="0"/>
              <a:t> of real photon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0020300" y="5218182"/>
            <a:ext cx="204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Soft part: </a:t>
            </a:r>
            <a:r>
              <a:rPr lang="fr-FR" sz="1400" dirty="0" err="1" smtClean="0"/>
              <a:t>GPDs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73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302825" y="252476"/>
            <a:ext cx="9833317" cy="45872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3D Spatial </a:t>
            </a:r>
            <a:r>
              <a:rPr lang="fr-FR" dirty="0" err="1" smtClean="0"/>
              <a:t>Maps</a:t>
            </a:r>
            <a:r>
              <a:rPr lang="fr-FR" dirty="0" smtClean="0"/>
              <a:t> of the </a:t>
            </a:r>
            <a:r>
              <a:rPr lang="fr-FR" dirty="0" err="1" smtClean="0"/>
              <a:t>nucleons</a:t>
            </a:r>
            <a:r>
              <a:rPr lang="fr-FR" dirty="0" smtClean="0"/>
              <a:t>: the </a:t>
            </a:r>
            <a:r>
              <a:rPr lang="fr-FR" dirty="0" err="1" smtClean="0"/>
              <a:t>GPD</a:t>
            </a:r>
            <a:r>
              <a:rPr lang="fr-FR" cap="none" dirty="0" err="1" smtClean="0"/>
              <a:t>s</a:t>
            </a:r>
            <a:endParaRPr lang="fr-FR" cap="non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18</a:t>
            </a:fld>
            <a:endParaRPr lang="fr-FR"/>
          </a:p>
        </p:txBody>
      </p:sp>
      <p:pic>
        <p:nvPicPr>
          <p:cNvPr id="16386" name="Picture 2" descr="ésultat de recherche d'images pour &quot;generalised parton distribution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7"/>
          <a:stretch/>
        </p:blipFill>
        <p:spPr bwMode="auto">
          <a:xfrm>
            <a:off x="241300" y="1171436"/>
            <a:ext cx="7585862" cy="49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61" y="2893319"/>
            <a:ext cx="3068269" cy="283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 rot="16200000">
            <a:off x="6985114" y="3992387"/>
            <a:ext cx="2567467" cy="369332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prstClr val="white"/>
                </a:solidFill>
                <a:latin typeface="Calibri"/>
                <a:ea typeface="+mn-ea"/>
              </a:rPr>
              <a:t>Transverse position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8483861" y="5752662"/>
            <a:ext cx="3205163" cy="369887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prstClr val="white"/>
                </a:solidFill>
                <a:latin typeface="Calibri"/>
                <a:ea typeface="+mn-ea"/>
              </a:rPr>
              <a:t>Quark longitudinal </a:t>
            </a:r>
            <a:r>
              <a:rPr lang="fr-FR" b="1" dirty="0" err="1">
                <a:solidFill>
                  <a:prstClr val="white"/>
                </a:solidFill>
                <a:latin typeface="Calibri"/>
                <a:ea typeface="+mn-ea"/>
              </a:rPr>
              <a:t>momentum</a:t>
            </a:r>
            <a:endParaRPr lang="fr-FR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8161599" y="1478155"/>
            <a:ext cx="3527425" cy="1323975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lIns="91350" tIns="45677" rIns="91350" bIns="45677">
            <a:spAutoFit/>
          </a:bodyPr>
          <a:lstStyle/>
          <a:p>
            <a:pPr algn="ctr" eaLnBrk="1" hangingPunct="1">
              <a:defRPr/>
            </a:pPr>
            <a:r>
              <a:rPr lang="fr-FR" sz="2000" b="1" dirty="0" err="1">
                <a:solidFill>
                  <a:prstClr val="white"/>
                </a:solidFill>
                <a:latin typeface="Times New Roman" pitchFamily="18" charset="0"/>
                <a:ea typeface="+mn-ea"/>
              </a:rPr>
              <a:t>Faster</a:t>
            </a:r>
            <a:r>
              <a:rPr lang="fr-FR" sz="2000" b="1" dirty="0">
                <a:solidFill>
                  <a:prstClr val="white"/>
                </a:solidFill>
                <a:latin typeface="Times New Roman" pitchFamily="18" charset="0"/>
                <a:ea typeface="+mn-ea"/>
              </a:rPr>
              <a:t> quarks (valence) </a:t>
            </a:r>
            <a:r>
              <a:rPr lang="fr-FR" sz="2000" b="1" dirty="0" err="1">
                <a:solidFill>
                  <a:prstClr val="white"/>
                </a:solidFill>
                <a:latin typeface="Times New Roman" pitchFamily="18" charset="0"/>
                <a:ea typeface="+mn-ea"/>
              </a:rPr>
              <a:t>at</a:t>
            </a:r>
            <a:r>
              <a:rPr lang="fr-FR" sz="2000" b="1" dirty="0">
                <a:solidFill>
                  <a:prstClr val="white"/>
                </a:solidFill>
                <a:latin typeface="Times New Roman" pitchFamily="18" charset="0"/>
                <a:ea typeface="+mn-ea"/>
              </a:rPr>
              <a:t>  the </a:t>
            </a:r>
            <a:r>
              <a:rPr lang="fr-FR" sz="2000" b="1" dirty="0" err="1">
                <a:solidFill>
                  <a:prstClr val="white"/>
                </a:solidFill>
                <a:latin typeface="Times New Roman" pitchFamily="18" charset="0"/>
                <a:ea typeface="+mn-ea"/>
              </a:rPr>
              <a:t>core</a:t>
            </a:r>
            <a:r>
              <a:rPr lang="fr-FR" sz="2000" b="1" dirty="0">
                <a:solidFill>
                  <a:prstClr val="white"/>
                </a:solidFill>
                <a:latin typeface="Times New Roman" pitchFamily="18" charset="0"/>
                <a:ea typeface="+mn-ea"/>
              </a:rPr>
              <a:t> of the </a:t>
            </a:r>
            <a:r>
              <a:rPr lang="fr-FR" sz="2000" b="1" dirty="0" err="1">
                <a:solidFill>
                  <a:prstClr val="white"/>
                </a:solidFill>
                <a:latin typeface="Times New Roman" pitchFamily="18" charset="0"/>
                <a:ea typeface="+mn-ea"/>
              </a:rPr>
              <a:t>nucleon</a:t>
            </a:r>
            <a:r>
              <a:rPr lang="fr-FR" sz="2000" b="1" dirty="0">
                <a:solidFill>
                  <a:prstClr val="white"/>
                </a:solidFill>
                <a:latin typeface="Times New Roman" pitchFamily="18" charset="0"/>
                <a:ea typeface="+mn-ea"/>
              </a:rPr>
              <a:t>.</a:t>
            </a:r>
          </a:p>
          <a:p>
            <a:pPr algn="ctr" eaLnBrk="1" hangingPunct="1">
              <a:defRPr/>
            </a:pPr>
            <a:r>
              <a:rPr lang="fr-FR" sz="2000" b="1" dirty="0" err="1">
                <a:solidFill>
                  <a:prstClr val="white"/>
                </a:solidFill>
                <a:latin typeface="Times New Roman" pitchFamily="18" charset="0"/>
                <a:ea typeface="+mn-ea"/>
              </a:rPr>
              <a:t>Slower</a:t>
            </a:r>
            <a:r>
              <a:rPr lang="fr-FR" sz="2000" b="1" dirty="0">
                <a:solidFill>
                  <a:prstClr val="white"/>
                </a:solidFill>
                <a:latin typeface="Times New Roman" pitchFamily="18" charset="0"/>
                <a:ea typeface="+mn-ea"/>
              </a:rPr>
              <a:t> quarks (</a:t>
            </a:r>
            <a:r>
              <a:rPr lang="fr-FR" sz="2000" b="1" dirty="0" err="1">
                <a:solidFill>
                  <a:prstClr val="white"/>
                </a:solidFill>
                <a:latin typeface="Times New Roman" pitchFamily="18" charset="0"/>
                <a:ea typeface="+mn-ea"/>
              </a:rPr>
              <a:t>sea</a:t>
            </a:r>
            <a:r>
              <a:rPr lang="fr-FR" sz="2000" b="1" dirty="0">
                <a:solidFill>
                  <a:prstClr val="white"/>
                </a:solidFill>
                <a:latin typeface="Times New Roman" pitchFamily="18" charset="0"/>
                <a:ea typeface="+mn-ea"/>
              </a:rPr>
              <a:t>) </a:t>
            </a:r>
            <a:r>
              <a:rPr lang="fr-FR" sz="2000" b="1" dirty="0" err="1">
                <a:solidFill>
                  <a:prstClr val="white"/>
                </a:solidFill>
                <a:latin typeface="Times New Roman" pitchFamily="18" charset="0"/>
                <a:ea typeface="+mn-ea"/>
              </a:rPr>
              <a:t>at</a:t>
            </a:r>
            <a:r>
              <a:rPr lang="fr-FR" sz="2000" b="1" dirty="0">
                <a:solidFill>
                  <a:prstClr val="white"/>
                </a:solidFill>
                <a:latin typeface="Times New Roman" pitchFamily="18" charset="0"/>
                <a:ea typeface="+mn-ea"/>
              </a:rPr>
              <a:t> </a:t>
            </a:r>
            <a:r>
              <a:rPr lang="fr-FR" sz="2000" b="1" dirty="0" err="1">
                <a:solidFill>
                  <a:prstClr val="white"/>
                </a:solidFill>
                <a:latin typeface="Times New Roman" pitchFamily="18" charset="0"/>
                <a:ea typeface="+mn-ea"/>
              </a:rPr>
              <a:t>its</a:t>
            </a:r>
            <a:r>
              <a:rPr lang="fr-FR" sz="2000" b="1" dirty="0">
                <a:solidFill>
                  <a:prstClr val="white"/>
                </a:solidFill>
                <a:latin typeface="Times New Roman" pitchFamily="18" charset="0"/>
                <a:ea typeface="+mn-ea"/>
              </a:rPr>
              <a:t> </a:t>
            </a:r>
            <a:r>
              <a:rPr lang="fr-FR" sz="2000" b="1" dirty="0" err="1">
                <a:solidFill>
                  <a:prstClr val="white"/>
                </a:solidFill>
                <a:latin typeface="Times New Roman" pitchFamily="18" charset="0"/>
                <a:ea typeface="+mn-ea"/>
              </a:rPr>
              <a:t>periphery</a:t>
            </a:r>
            <a:endParaRPr lang="fr-FR" sz="2000" b="1" dirty="0">
              <a:solidFill>
                <a:prstClr val="white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93100" y="1066800"/>
            <a:ext cx="3289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Proton </a:t>
            </a:r>
            <a:r>
              <a:rPr lang="fr-FR" sz="1600" dirty="0" err="1" smtClean="0"/>
              <a:t>tomography</a:t>
            </a:r>
            <a:endParaRPr lang="fr-FR" sz="1600" dirty="0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670238" y="5031429"/>
            <a:ext cx="980762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b="1" u="sng" dirty="0">
                <a:solidFill>
                  <a:srgbClr val="0000CC"/>
                </a:solidFill>
                <a:latin typeface="Times New Roman" charset="0"/>
              </a:rPr>
              <a:t>ep </a:t>
            </a:r>
            <a:r>
              <a:rPr lang="en-US" altLang="fr-FR" sz="1800" b="1" u="sng" dirty="0">
                <a:solidFill>
                  <a:srgbClr val="0000CC"/>
                </a:solidFill>
                <a:latin typeface="Wingdings 3" charset="2"/>
              </a:rPr>
              <a:t>a</a:t>
            </a:r>
            <a:r>
              <a:rPr lang="en-US" altLang="fr-FR" sz="1800" b="1" u="sng" dirty="0">
                <a:solidFill>
                  <a:srgbClr val="0000CC"/>
                </a:solidFill>
                <a:latin typeface="Times New Roman" charset="0"/>
              </a:rPr>
              <a:t> ep</a:t>
            </a:r>
            <a:endParaRPr lang="fr-FR" altLang="fr-FR" sz="1800" b="1" u="sng" dirty="0">
              <a:solidFill>
                <a:srgbClr val="0000CC"/>
              </a:solidFill>
              <a:latin typeface="Symbol" charset="2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70238" y="5400761"/>
            <a:ext cx="1808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b="1" u="sng" dirty="0">
                <a:solidFill>
                  <a:srgbClr val="FF0000"/>
                </a:solidFill>
                <a:latin typeface="Times New Roman" charset="0"/>
              </a:rPr>
              <a:t>(elastic)</a:t>
            </a:r>
            <a:endParaRPr lang="fr-FR" altLang="fr-FR" sz="1800" b="1" u="sng" dirty="0">
              <a:solidFill>
                <a:srgbClr val="FF0000"/>
              </a:solidFill>
              <a:latin typeface="Symbol" charset="2"/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5754200" y="5043750"/>
            <a:ext cx="116257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b="1" u="sng" dirty="0">
                <a:solidFill>
                  <a:srgbClr val="0000CC"/>
                </a:solidFill>
                <a:latin typeface="Times New Roman" charset="0"/>
              </a:rPr>
              <a:t>ep </a:t>
            </a:r>
            <a:r>
              <a:rPr lang="en-US" altLang="fr-FR" sz="1800" b="1" u="sng" dirty="0">
                <a:solidFill>
                  <a:srgbClr val="0000CC"/>
                </a:solidFill>
                <a:latin typeface="Wingdings 3" charset="2"/>
              </a:rPr>
              <a:t>a</a:t>
            </a:r>
            <a:r>
              <a:rPr lang="en-US" altLang="fr-FR" sz="1800" b="1" u="sng" dirty="0">
                <a:solidFill>
                  <a:srgbClr val="0000CC"/>
                </a:solidFill>
                <a:latin typeface="Times New Roman" charset="0"/>
              </a:rPr>
              <a:t> </a:t>
            </a:r>
            <a:r>
              <a:rPr lang="en-US" altLang="fr-FR" sz="1800" b="1" u="sng" dirty="0" err="1" smtClean="0">
                <a:solidFill>
                  <a:srgbClr val="0000CC"/>
                </a:solidFill>
                <a:latin typeface="Times New Roman" charset="0"/>
              </a:rPr>
              <a:t>e’X</a:t>
            </a:r>
            <a:endParaRPr lang="fr-FR" altLang="fr-FR" sz="1800" b="1" u="sng" dirty="0">
              <a:solidFill>
                <a:srgbClr val="0000CC"/>
              </a:solidFill>
              <a:latin typeface="Symbol" charset="2"/>
            </a:endParaRP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5942552" y="5349748"/>
            <a:ext cx="1417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b="1" u="sng" dirty="0">
                <a:solidFill>
                  <a:srgbClr val="FF0000"/>
                </a:solidFill>
                <a:latin typeface="Times New Roman" charset="0"/>
              </a:rPr>
              <a:t>(DIS)</a:t>
            </a:r>
            <a:endParaRPr lang="fr-FR" altLang="fr-FR" sz="1800" b="1" u="sng" dirty="0">
              <a:solidFill>
                <a:srgbClr val="FF0000"/>
              </a:solidFill>
              <a:latin typeface="Symbol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1171436"/>
            <a:ext cx="2794000" cy="306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3260480" y="1002159"/>
            <a:ext cx="114642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 u="sng" smtClean="0">
                <a:solidFill>
                  <a:srgbClr val="0000CC"/>
                </a:solidFill>
                <a:latin typeface="Times New Roman" charset="0"/>
              </a:rPr>
              <a:t>ep </a:t>
            </a:r>
            <a:r>
              <a:rPr lang="en-US" altLang="fr-FR" sz="1600" b="1" u="sng" smtClean="0">
                <a:solidFill>
                  <a:srgbClr val="0000CC"/>
                </a:solidFill>
                <a:latin typeface="Wingdings 3" charset="2"/>
              </a:rPr>
              <a:t>a</a:t>
            </a:r>
            <a:r>
              <a:rPr lang="en-US" altLang="fr-FR" sz="1600" b="1" u="sng" smtClean="0">
                <a:solidFill>
                  <a:srgbClr val="0000CC"/>
                </a:solidFill>
                <a:latin typeface="Times New Roman" charset="0"/>
              </a:rPr>
              <a:t> </a:t>
            </a:r>
            <a:r>
              <a:rPr lang="en-US" altLang="fr-FR" sz="1600" b="1" u="sng" dirty="0" err="1" smtClean="0">
                <a:solidFill>
                  <a:srgbClr val="0000CC"/>
                </a:solidFill>
                <a:latin typeface="Times New Roman" charset="0"/>
              </a:rPr>
              <a:t>e’p’</a:t>
            </a:r>
            <a:r>
              <a:rPr lang="en-US" altLang="fr-FR" sz="1600" b="1" u="sng" dirty="0" err="1" smtClean="0">
                <a:solidFill>
                  <a:srgbClr val="0000CC"/>
                </a:solidFill>
                <a:latin typeface="Symbol" charset="2"/>
              </a:rPr>
              <a:t>g</a:t>
            </a:r>
            <a:endParaRPr lang="fr-FR" altLang="fr-FR" sz="1600" b="1" u="sng" dirty="0">
              <a:solidFill>
                <a:srgbClr val="0000CC"/>
              </a:solidFill>
              <a:latin typeface="Symbol" charset="2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411275" y="1340713"/>
            <a:ext cx="882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 u="sng" dirty="0">
                <a:solidFill>
                  <a:srgbClr val="FF0000"/>
                </a:solidFill>
                <a:latin typeface="Times New Roman" charset="0"/>
              </a:rPr>
              <a:t>(DVCS)</a:t>
            </a:r>
            <a:endParaRPr lang="fr-FR" altLang="fr-FR" sz="1600" b="1" u="sng" dirty="0">
              <a:solidFill>
                <a:srgbClr val="FF0000"/>
              </a:solidFill>
              <a:latin typeface="Symbol" charset="2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41300" y="6322604"/>
            <a:ext cx="8382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ym typeface="Wingdings"/>
              </a:rPr>
              <a:t> Frédéric Georges « Diffusion Compton profondément virtuelle au Jefferson </a:t>
            </a:r>
            <a:r>
              <a:rPr lang="fr-FR" sz="1600" i="1" dirty="0" err="1" smtClean="0">
                <a:sym typeface="Wingdings"/>
              </a:rPr>
              <a:t>Lab</a:t>
            </a:r>
            <a:r>
              <a:rPr lang="fr-FR" sz="1600" i="1" dirty="0" smtClean="0">
                <a:sym typeface="Wingdings"/>
              </a:rPr>
              <a:t> »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1050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19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84002" y="298627"/>
            <a:ext cx="11105072" cy="43797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Investigating</a:t>
            </a:r>
            <a:r>
              <a:rPr lang="fr-FR" dirty="0" smtClean="0"/>
              <a:t> the </a:t>
            </a:r>
            <a:r>
              <a:rPr lang="fr-FR" dirty="0" err="1" smtClean="0"/>
              <a:t>electric</a:t>
            </a:r>
            <a:r>
              <a:rPr lang="fr-FR" dirty="0" smtClean="0"/>
              <a:t> </a:t>
            </a:r>
            <a:r>
              <a:rPr lang="fr-FR" dirty="0" err="1" smtClean="0"/>
              <a:t>dipole</a:t>
            </a:r>
            <a:r>
              <a:rPr lang="fr-FR" dirty="0" smtClean="0"/>
              <a:t> Moment of hadrons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5234" y="1123247"/>
            <a:ext cx="1203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fr-FR" sz="1600" dirty="0" smtClean="0"/>
              <a:t>The </a:t>
            </a:r>
            <a:r>
              <a:rPr lang="fr-FR" sz="1600" dirty="0" err="1" smtClean="0"/>
              <a:t>example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proposal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the JEDI (</a:t>
            </a:r>
            <a:r>
              <a:rPr lang="fr-FR" sz="1600" dirty="0" err="1" smtClean="0"/>
              <a:t>Julich</a:t>
            </a:r>
            <a:r>
              <a:rPr lang="fr-FR" sz="1600" dirty="0" smtClean="0"/>
              <a:t> Electric </a:t>
            </a:r>
            <a:r>
              <a:rPr lang="fr-FR" sz="1600" dirty="0" err="1" smtClean="0"/>
              <a:t>Dipole</a:t>
            </a:r>
            <a:r>
              <a:rPr lang="fr-FR" sz="1600" dirty="0" smtClean="0"/>
              <a:t> moment Investigations) Collaboration </a:t>
            </a:r>
          </a:p>
          <a:p>
            <a:pPr marL="285750" indent="-285750">
              <a:buFont typeface="Wingdings" charset="2"/>
              <a:buChar char="q"/>
            </a:pPr>
            <a:endParaRPr lang="fr-FR" sz="1600" dirty="0" smtClean="0"/>
          </a:p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EDM </a:t>
            </a:r>
            <a:r>
              <a:rPr lang="fr-FR" sz="1600" dirty="0" err="1" smtClean="0"/>
              <a:t>is</a:t>
            </a:r>
            <a:r>
              <a:rPr lang="fr-FR" sz="1600" dirty="0" smtClean="0"/>
              <a:t> a </a:t>
            </a:r>
            <a:r>
              <a:rPr lang="fr-FR" sz="1600" dirty="0" err="1" smtClean="0"/>
              <a:t>measure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separation</a:t>
            </a:r>
            <a:r>
              <a:rPr lang="fr-FR" sz="1600" dirty="0" smtClean="0"/>
              <a:t> of positive and </a:t>
            </a:r>
            <a:r>
              <a:rPr lang="fr-FR" sz="1600" dirty="0" err="1" smtClean="0"/>
              <a:t>negative</a:t>
            </a:r>
            <a:r>
              <a:rPr lang="fr-FR" sz="1600" dirty="0" smtClean="0"/>
              <a:t> </a:t>
            </a:r>
            <a:r>
              <a:rPr lang="fr-FR" sz="1600" dirty="0" err="1" smtClean="0"/>
              <a:t>electrical</a:t>
            </a:r>
            <a:r>
              <a:rPr lang="fr-FR" sz="1600" dirty="0" smtClean="0"/>
              <a:t> charges </a:t>
            </a:r>
            <a:r>
              <a:rPr lang="fr-FR" sz="1600" dirty="0" err="1" smtClean="0"/>
              <a:t>within</a:t>
            </a:r>
            <a:r>
              <a:rPr lang="fr-FR" sz="1600" dirty="0" smtClean="0"/>
              <a:t> a system, i.e. a </a:t>
            </a:r>
            <a:r>
              <a:rPr lang="fr-FR" sz="1600" dirty="0" err="1" smtClean="0"/>
              <a:t>measure</a:t>
            </a:r>
            <a:r>
              <a:rPr lang="fr-FR" sz="1600" dirty="0" smtClean="0"/>
              <a:t> of the system </a:t>
            </a:r>
            <a:r>
              <a:rPr lang="fr-FR" sz="1600" dirty="0" err="1" smtClean="0"/>
              <a:t>overall</a:t>
            </a:r>
            <a:r>
              <a:rPr lang="fr-FR" sz="1600" dirty="0" smtClean="0"/>
              <a:t> </a:t>
            </a:r>
            <a:r>
              <a:rPr lang="fr-FR" sz="1600" dirty="0" err="1" smtClean="0"/>
              <a:t>polarity</a:t>
            </a:r>
            <a:endParaRPr lang="fr-FR" sz="1600" dirty="0" smtClean="0"/>
          </a:p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Goal of the new </a:t>
            </a:r>
            <a:r>
              <a:rPr lang="fr-FR" sz="1600" dirty="0" err="1" smtClean="0"/>
              <a:t>experiment</a:t>
            </a:r>
            <a:r>
              <a:rPr lang="fr-FR" sz="1600" dirty="0" smtClean="0"/>
              <a:t> : set </a:t>
            </a:r>
            <a:r>
              <a:rPr lang="fr-FR" sz="1600" dirty="0" err="1" smtClean="0"/>
              <a:t>most</a:t>
            </a:r>
            <a:r>
              <a:rPr lang="fr-FR" sz="1600" dirty="0" smtClean="0"/>
              <a:t> </a:t>
            </a:r>
            <a:r>
              <a:rPr lang="fr-FR" sz="1600" dirty="0" err="1" smtClean="0"/>
              <a:t>precise</a:t>
            </a:r>
            <a:r>
              <a:rPr lang="fr-FR" sz="1600" dirty="0" smtClean="0"/>
              <a:t> </a:t>
            </a:r>
            <a:r>
              <a:rPr lang="fr-FR" sz="1600" dirty="0" err="1" smtClean="0"/>
              <a:t>limits</a:t>
            </a:r>
            <a:r>
              <a:rPr lang="fr-FR" sz="1600" dirty="0" smtClean="0"/>
              <a:t> on the EDM of hadrons</a:t>
            </a:r>
            <a:endParaRPr 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05972"/>
            <a:ext cx="4953000" cy="3495403"/>
          </a:xfrm>
          <a:prstGeom prst="rect">
            <a:avLst/>
          </a:prstGeom>
        </p:spPr>
      </p:pic>
      <p:pic>
        <p:nvPicPr>
          <p:cNvPr id="20482" name="Picture 2" descr="https://upload.wikimedia.org/wikipedia/commons/thumb/1/15/Water-elpot-transparent-3D-balls.png/220px-Water-elpot-transparent-3D-bal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38" y="2836670"/>
            <a:ext cx="20955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15900" y="2420681"/>
            <a:ext cx="345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Cosy </a:t>
            </a:r>
            <a:r>
              <a:rPr lang="fr-FR" sz="1600" dirty="0" err="1" smtClean="0"/>
              <a:t>storage</a:t>
            </a:r>
            <a:r>
              <a:rPr lang="fr-FR" sz="1600" dirty="0" smtClean="0"/>
              <a:t> ring, </a:t>
            </a:r>
            <a:r>
              <a:rPr lang="fr-FR" sz="1600" dirty="0" err="1" smtClean="0"/>
              <a:t>Julich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6440576" y="2530969"/>
            <a:ext cx="1954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Water </a:t>
            </a:r>
            <a:r>
              <a:rPr lang="fr-FR" sz="1600" dirty="0" err="1" smtClean="0"/>
              <a:t>molecule</a:t>
            </a:r>
            <a:endParaRPr lang="fr-FR" sz="16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8724900" y="3717732"/>
            <a:ext cx="1054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87"/>
          <a:stretch/>
        </p:blipFill>
        <p:spPr>
          <a:xfrm>
            <a:off x="10061874" y="2805972"/>
            <a:ext cx="1727200" cy="170167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788400" y="328747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analogy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0519912" y="2402962"/>
            <a:ext cx="1090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/>
              <a:t>proton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41300" y="6424204"/>
            <a:ext cx="8382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ym typeface="Wingdings"/>
              </a:rPr>
              <a:t> Julien Michaud « Anneau de stockage pour la mesure de </a:t>
            </a:r>
            <a:r>
              <a:rPr lang="fr-FR" sz="1600" i="1" smtClean="0">
                <a:sym typeface="Wingdings"/>
              </a:rPr>
              <a:t>moment électrique dipolaire»</a:t>
            </a:r>
            <a:endParaRPr lang="fr-FR" sz="16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880100" y="5116294"/>
            <a:ext cx="590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fr-FR" sz="1600" dirty="0" err="1" smtClean="0"/>
              <a:t>EDMs</a:t>
            </a:r>
            <a:r>
              <a:rPr lang="fr-FR" sz="1600" dirty="0" smtClean="0"/>
              <a:t> </a:t>
            </a:r>
            <a:r>
              <a:rPr lang="fr-FR" sz="1600" dirty="0" err="1" smtClean="0"/>
              <a:t>violate</a:t>
            </a:r>
            <a:r>
              <a:rPr lang="fr-FR" sz="1600" dirty="0" smtClean="0"/>
              <a:t> </a:t>
            </a:r>
            <a:r>
              <a:rPr lang="fr-FR" sz="1600" dirty="0" err="1" smtClean="0"/>
              <a:t>both</a:t>
            </a:r>
            <a:r>
              <a:rPr lang="fr-FR" sz="1600" dirty="0" smtClean="0"/>
              <a:t> </a:t>
            </a:r>
            <a:r>
              <a:rPr lang="fr-FR" sz="1600" dirty="0" err="1" smtClean="0"/>
              <a:t>parity</a:t>
            </a:r>
            <a:r>
              <a:rPr lang="fr-FR" sz="1600" dirty="0" smtClean="0"/>
              <a:t> (P) and time reversal (</a:t>
            </a:r>
            <a:r>
              <a:rPr lang="fr-FR" sz="1600" dirty="0" err="1" smtClean="0"/>
              <a:t>T</a:t>
            </a:r>
            <a:r>
              <a:rPr lang="fr-FR" sz="1600" dirty="0" smtClean="0"/>
              <a:t>)</a:t>
            </a:r>
          </a:p>
          <a:p>
            <a:pPr marL="285750" indent="-285750">
              <a:buFont typeface="Wingdings" charset="2"/>
              <a:buChar char="v"/>
            </a:pPr>
            <a:r>
              <a:rPr lang="fr-FR" sz="1600" dirty="0" err="1" smtClean="0"/>
              <a:t>Assuming</a:t>
            </a:r>
            <a:r>
              <a:rPr lang="fr-FR" sz="1600" dirty="0" smtClean="0"/>
              <a:t> CPT </a:t>
            </a:r>
            <a:r>
              <a:rPr lang="fr-FR" sz="1600" dirty="0" err="1" smtClean="0"/>
              <a:t>symmetry</a:t>
            </a:r>
            <a:r>
              <a:rPr lang="fr-FR" sz="1600" dirty="0" smtClean="0"/>
              <a:t> </a:t>
            </a:r>
            <a:r>
              <a:rPr lang="fr-FR" sz="1600" dirty="0" err="1" smtClean="0"/>
              <a:t>valid</a:t>
            </a:r>
            <a:r>
              <a:rPr lang="fr-FR" sz="1600" dirty="0" smtClean="0"/>
              <a:t> </a:t>
            </a:r>
            <a:r>
              <a:rPr lang="fr-FR" sz="1600" dirty="0" smtClean="0">
                <a:sym typeface="Wingdings"/>
              </a:rPr>
              <a:t> CP </a:t>
            </a:r>
            <a:r>
              <a:rPr lang="fr-FR" sz="1600" dirty="0" err="1" smtClean="0">
                <a:sym typeface="Wingdings"/>
              </a:rPr>
              <a:t>violated</a:t>
            </a:r>
            <a:r>
              <a:rPr lang="fr-FR" sz="1600" dirty="0" smtClean="0">
                <a:sym typeface="Wingdings"/>
              </a:rPr>
              <a:t> </a:t>
            </a:r>
          </a:p>
          <a:p>
            <a:pPr marL="285750" indent="-285750">
              <a:buFont typeface="Wingdings" charset="2"/>
              <a:buChar char="v"/>
            </a:pPr>
            <a:r>
              <a:rPr lang="fr-FR" sz="1600" dirty="0" err="1" smtClean="0">
                <a:sym typeface="Wingdings"/>
              </a:rPr>
              <a:t>Strong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constrain</a:t>
            </a:r>
            <a:r>
              <a:rPr lang="fr-FR" sz="1600" dirty="0" smtClean="0">
                <a:sym typeface="Wingdings"/>
              </a:rPr>
              <a:t> on the </a:t>
            </a:r>
            <a:r>
              <a:rPr lang="fr-FR" sz="1600" dirty="0" err="1" smtClean="0">
                <a:sym typeface="Wingdings"/>
              </a:rPr>
              <a:t>scale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smtClean="0">
                <a:sym typeface="Wingdings"/>
              </a:rPr>
              <a:t>of CP-violation (SUSY range)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52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43624" y="365188"/>
            <a:ext cx="8772009" cy="547116"/>
          </a:xfrm>
        </p:spPr>
        <p:txBody>
          <a:bodyPr>
            <a:noAutofit/>
          </a:bodyPr>
          <a:lstStyle/>
          <a:p>
            <a:r>
              <a:rPr lang="fr-FR" sz="2200" dirty="0" smtClean="0"/>
              <a:t>Quarks and gluons : the </a:t>
            </a:r>
            <a:r>
              <a:rPr lang="fr-FR" sz="2200" dirty="0" err="1" smtClean="0"/>
              <a:t>heart</a:t>
            </a:r>
            <a:r>
              <a:rPr lang="fr-FR" sz="2200" dirty="0" smtClean="0"/>
              <a:t> of </a:t>
            </a:r>
            <a:r>
              <a:rPr lang="fr-FR" sz="2200" dirty="0" err="1" smtClean="0"/>
              <a:t>matter</a:t>
            </a:r>
            <a:endParaRPr lang="fr-FR" sz="22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23439" y="1260912"/>
            <a:ext cx="11123537" cy="46786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charset="2"/>
              <a:buChar char="q"/>
            </a:pPr>
            <a:r>
              <a:rPr lang="fr-FR" sz="1600" dirty="0" smtClean="0">
                <a:solidFill>
                  <a:schemeClr val="tx1"/>
                </a:solidFill>
              </a:rPr>
              <a:t>The structure of </a:t>
            </a:r>
            <a:r>
              <a:rPr lang="fr-FR" sz="1600" dirty="0" err="1" smtClean="0">
                <a:solidFill>
                  <a:schemeClr val="tx1"/>
                </a:solidFill>
              </a:rPr>
              <a:t>matter</a:t>
            </a:r>
            <a:r>
              <a:rPr lang="fr-FR" sz="1600" dirty="0" smtClean="0">
                <a:solidFill>
                  <a:schemeClr val="tx1"/>
                </a:solidFill>
              </a:rPr>
              <a:t> : 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96" y="1828793"/>
            <a:ext cx="8362950" cy="3043831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566302" y="5356653"/>
            <a:ext cx="11123537" cy="886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q"/>
            </a:pPr>
            <a:r>
              <a:rPr lang="fr-FR" sz="1600" dirty="0" smtClean="0">
                <a:solidFill>
                  <a:schemeClr val="tx1"/>
                </a:solidFill>
              </a:rPr>
              <a:t>Inside the </a:t>
            </a:r>
            <a:r>
              <a:rPr lang="fr-FR" sz="1600" dirty="0" err="1" smtClean="0">
                <a:solidFill>
                  <a:schemeClr val="tx1"/>
                </a:solidFill>
              </a:rPr>
              <a:t>atom</a:t>
            </a:r>
            <a:r>
              <a:rPr lang="fr-FR" sz="1600" dirty="0" smtClean="0">
                <a:solidFill>
                  <a:schemeClr val="tx1"/>
                </a:solidFill>
              </a:rPr>
              <a:t> : the nucleus </a:t>
            </a:r>
            <a:r>
              <a:rPr lang="fr-FR" sz="1600" dirty="0" err="1" smtClean="0">
                <a:solidFill>
                  <a:schemeClr val="tx1"/>
                </a:solidFill>
              </a:rPr>
              <a:t>is</a:t>
            </a:r>
            <a:r>
              <a:rPr lang="fr-FR" sz="1600" dirty="0" smtClean="0">
                <a:solidFill>
                  <a:schemeClr val="tx1"/>
                </a:solidFill>
              </a:rPr>
              <a:t> made up of </a:t>
            </a:r>
            <a:r>
              <a:rPr lang="fr-FR" sz="1600" dirty="0" err="1" smtClean="0">
                <a:solidFill>
                  <a:schemeClr val="tx1"/>
                </a:solidFill>
              </a:rPr>
              <a:t>nucleons</a:t>
            </a:r>
            <a:r>
              <a:rPr lang="fr-FR" sz="1600" dirty="0" smtClean="0">
                <a:solidFill>
                  <a:schemeClr val="tx1"/>
                </a:solidFill>
              </a:rPr>
              <a:t> (protons, neutrons) </a:t>
            </a:r>
            <a:r>
              <a:rPr lang="fr-FR" sz="1600" dirty="0" err="1" smtClean="0">
                <a:solidFill>
                  <a:schemeClr val="tx1"/>
                </a:solidFill>
              </a:rPr>
              <a:t>which</a:t>
            </a:r>
            <a:r>
              <a:rPr lang="fr-FR" sz="1600" dirty="0" smtClean="0">
                <a:solidFill>
                  <a:schemeClr val="tx1"/>
                </a:solidFill>
              </a:rPr>
              <a:t> are made up of quarks and gluons 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r>
              <a:rPr lang="fr-FR" sz="1600" dirty="0" err="1">
                <a:solidFill>
                  <a:schemeClr val="tx1"/>
                </a:solidFill>
              </a:rPr>
              <a:t>O</a:t>
            </a:r>
            <a:r>
              <a:rPr lang="fr-FR" sz="1600" dirty="0" err="1" smtClean="0">
                <a:solidFill>
                  <a:schemeClr val="tx1"/>
                </a:solidFill>
              </a:rPr>
              <a:t>nly</a:t>
            </a:r>
            <a:r>
              <a:rPr lang="fr-FR" sz="1600" dirty="0" smtClean="0">
                <a:solidFill>
                  <a:schemeClr val="tx1"/>
                </a:solidFill>
              </a:rPr>
              <a:t> few percent of the proton mass </a:t>
            </a:r>
            <a:r>
              <a:rPr lang="fr-FR" sz="1600" dirty="0" err="1" smtClean="0">
                <a:solidFill>
                  <a:schemeClr val="tx1"/>
                </a:solidFill>
              </a:rPr>
              <a:t>comes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from</a:t>
            </a:r>
            <a:r>
              <a:rPr lang="fr-FR" sz="1600" dirty="0" smtClean="0">
                <a:solidFill>
                  <a:schemeClr val="tx1"/>
                </a:solidFill>
              </a:rPr>
              <a:t> the mass of </a:t>
            </a:r>
            <a:r>
              <a:rPr lang="fr-FR" sz="1600" dirty="0" err="1" smtClean="0">
                <a:solidFill>
                  <a:schemeClr val="tx1"/>
                </a:solidFill>
              </a:rPr>
              <a:t>its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constituents</a:t>
            </a:r>
            <a:r>
              <a:rPr lang="fr-FR" sz="1600" dirty="0" smtClean="0">
                <a:solidFill>
                  <a:schemeClr val="tx1"/>
                </a:solidFill>
              </a:rPr>
              <a:t>. The </a:t>
            </a:r>
            <a:r>
              <a:rPr lang="fr-FR" sz="1600" dirty="0" err="1" smtClean="0">
                <a:solidFill>
                  <a:schemeClr val="tx1"/>
                </a:solidFill>
              </a:rPr>
              <a:t>remaining</a:t>
            </a:r>
            <a:r>
              <a:rPr lang="fr-FR" sz="1600" dirty="0" smtClean="0">
                <a:solidFill>
                  <a:schemeClr val="tx1"/>
                </a:solidFill>
              </a:rPr>
              <a:t> mass </a:t>
            </a:r>
            <a:r>
              <a:rPr lang="fr-FR" sz="1600" dirty="0" err="1" smtClean="0">
                <a:solidFill>
                  <a:schemeClr val="tx1"/>
                </a:solidFill>
              </a:rPr>
              <a:t>comes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from</a:t>
            </a:r>
            <a:r>
              <a:rPr lang="fr-FR" sz="1600" dirty="0" smtClean="0">
                <a:solidFill>
                  <a:schemeClr val="tx1"/>
                </a:solidFill>
              </a:rPr>
              <a:t> interactions.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85825" y="6243627"/>
            <a:ext cx="1058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2C2BF6"/>
                </a:solidFill>
              </a:rPr>
              <a:t>We</a:t>
            </a:r>
            <a:r>
              <a:rPr lang="fr-FR" dirty="0" smtClean="0">
                <a:solidFill>
                  <a:srgbClr val="2C2BF6"/>
                </a:solidFill>
              </a:rPr>
              <a:t> are not </a:t>
            </a:r>
            <a:r>
              <a:rPr lang="fr-FR" dirty="0" err="1" smtClean="0">
                <a:solidFill>
                  <a:srgbClr val="2C2BF6"/>
                </a:solidFill>
              </a:rPr>
              <a:t>stardust</a:t>
            </a:r>
            <a:r>
              <a:rPr lang="fr-FR" dirty="0" smtClean="0">
                <a:solidFill>
                  <a:srgbClr val="2C2BF6"/>
                </a:solidFill>
              </a:rPr>
              <a:t>, </a:t>
            </a:r>
            <a:r>
              <a:rPr lang="fr-FR" dirty="0" err="1" smtClean="0">
                <a:solidFill>
                  <a:srgbClr val="2C2BF6"/>
                </a:solidFill>
              </a:rPr>
              <a:t>we</a:t>
            </a:r>
            <a:r>
              <a:rPr lang="fr-FR" dirty="0" smtClean="0">
                <a:solidFill>
                  <a:srgbClr val="2C2BF6"/>
                </a:solidFill>
              </a:rPr>
              <a:t> are (</a:t>
            </a:r>
            <a:r>
              <a:rPr lang="fr-FR" dirty="0" err="1" smtClean="0">
                <a:solidFill>
                  <a:srgbClr val="2C2BF6"/>
                </a:solidFill>
              </a:rPr>
              <a:t>virtual</a:t>
            </a:r>
            <a:r>
              <a:rPr lang="fr-FR" dirty="0" smtClean="0">
                <a:solidFill>
                  <a:srgbClr val="2C2BF6"/>
                </a:solidFill>
              </a:rPr>
              <a:t>) gluons!</a:t>
            </a:r>
            <a:endParaRPr lang="fr-FR" dirty="0">
              <a:solidFill>
                <a:srgbClr val="2C2BF6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20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28600" y="738892"/>
            <a:ext cx="1203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fr-FR" sz="1600" dirty="0" smtClean="0">
                <a:solidFill>
                  <a:srgbClr val="2C2BF6"/>
                </a:solidFill>
              </a:rPr>
              <a:t>The </a:t>
            </a:r>
            <a:r>
              <a:rPr lang="fr-FR" sz="1600" dirty="0" err="1" smtClean="0">
                <a:solidFill>
                  <a:srgbClr val="2C2BF6"/>
                </a:solidFill>
              </a:rPr>
              <a:t>example</a:t>
            </a:r>
            <a:r>
              <a:rPr lang="fr-FR" sz="1600" dirty="0" smtClean="0">
                <a:solidFill>
                  <a:srgbClr val="2C2BF6"/>
                </a:solidFill>
              </a:rPr>
              <a:t> of </a:t>
            </a:r>
            <a:r>
              <a:rPr lang="fr-FR" sz="1600" dirty="0" smtClean="0">
                <a:solidFill>
                  <a:srgbClr val="2C2BF6"/>
                </a:solidFill>
              </a:rPr>
              <a:t>the HADES </a:t>
            </a:r>
            <a:r>
              <a:rPr lang="fr-FR" sz="1600" dirty="0" err="1" smtClean="0">
                <a:solidFill>
                  <a:srgbClr val="2C2BF6"/>
                </a:solidFill>
              </a:rPr>
              <a:t>experiment</a:t>
            </a:r>
            <a:r>
              <a:rPr lang="fr-FR" sz="1600" dirty="0" smtClean="0">
                <a:solidFill>
                  <a:srgbClr val="2C2BF6"/>
                </a:solidFill>
              </a:rPr>
              <a:t> at SIS </a:t>
            </a:r>
            <a:r>
              <a:rPr lang="fr-FR" sz="1600" dirty="0" err="1" smtClean="0">
                <a:solidFill>
                  <a:srgbClr val="2C2BF6"/>
                </a:solidFill>
              </a:rPr>
              <a:t>accelerator</a:t>
            </a:r>
            <a:r>
              <a:rPr lang="fr-FR" sz="1600" dirty="0" smtClean="0">
                <a:solidFill>
                  <a:srgbClr val="2C2BF6"/>
                </a:solidFill>
              </a:rPr>
              <a:t> (GSI)</a:t>
            </a:r>
          </a:p>
          <a:p>
            <a:pPr marL="1657350" lvl="3" indent="-285750">
              <a:buFont typeface="Wingdings" charset="2"/>
              <a:buChar char="v"/>
            </a:pPr>
            <a:r>
              <a:rPr lang="fr-FR" sz="1600" dirty="0" err="1" smtClean="0"/>
              <a:t>Study</a:t>
            </a:r>
            <a:r>
              <a:rPr lang="fr-FR" sz="1600" dirty="0" smtClean="0"/>
              <a:t> of in-medium </a:t>
            </a:r>
            <a:r>
              <a:rPr lang="fr-FR" sz="1600" dirty="0" err="1" smtClean="0"/>
              <a:t>properties</a:t>
            </a:r>
            <a:r>
              <a:rPr lang="fr-FR" sz="1600" dirty="0" smtClean="0"/>
              <a:t> of light </a:t>
            </a:r>
            <a:r>
              <a:rPr lang="fr-FR" sz="1600" dirty="0" err="1" smtClean="0"/>
              <a:t>vector</a:t>
            </a:r>
            <a:r>
              <a:rPr lang="fr-FR" sz="1600" dirty="0" smtClean="0"/>
              <a:t> </a:t>
            </a:r>
            <a:r>
              <a:rPr lang="fr-FR" sz="1600" dirty="0" err="1" smtClean="0"/>
              <a:t>mesons</a:t>
            </a:r>
            <a:r>
              <a:rPr lang="fr-FR" sz="1600" dirty="0" smtClean="0"/>
              <a:t> in </a:t>
            </a:r>
            <a:r>
              <a:rPr lang="fr-FR" sz="1600" dirty="0" err="1" smtClean="0"/>
              <a:t>very</a:t>
            </a:r>
            <a:r>
              <a:rPr lang="fr-FR" sz="1600" dirty="0" smtClean="0"/>
              <a:t> dense and hot </a:t>
            </a:r>
            <a:r>
              <a:rPr lang="fr-FR" sz="1600" dirty="0" err="1" smtClean="0"/>
              <a:t>nuclear</a:t>
            </a:r>
            <a:r>
              <a:rPr lang="fr-FR" sz="1600" dirty="0" smtClean="0"/>
              <a:t> </a:t>
            </a:r>
            <a:r>
              <a:rPr lang="fr-FR" sz="1600" dirty="0" err="1" smtClean="0"/>
              <a:t>matter</a:t>
            </a:r>
            <a:endParaRPr lang="fr-FR" sz="1600" dirty="0" smtClean="0"/>
          </a:p>
          <a:p>
            <a:pPr marL="2114550" lvl="4" indent="-285750">
              <a:buFont typeface=".AppleSystemUIFont" charset="-120"/>
              <a:buChar char="-"/>
            </a:pPr>
            <a:r>
              <a:rPr lang="fr-FR" sz="1600" dirty="0" err="1" smtClean="0"/>
              <a:t>Low</a:t>
            </a:r>
            <a:r>
              <a:rPr lang="fr-FR" sz="1600" dirty="0" smtClean="0"/>
              <a:t>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Heavy </a:t>
            </a:r>
            <a:r>
              <a:rPr lang="fr-FR" sz="1600" dirty="0"/>
              <a:t>I</a:t>
            </a:r>
            <a:r>
              <a:rPr lang="fr-FR" sz="1600" dirty="0" smtClean="0"/>
              <a:t>on </a:t>
            </a:r>
            <a:r>
              <a:rPr lang="fr-FR" sz="1600" dirty="0" err="1" smtClean="0"/>
              <a:t>beams</a:t>
            </a:r>
            <a:r>
              <a:rPr lang="fr-FR" sz="1600" dirty="0" smtClean="0"/>
              <a:t> on </a:t>
            </a:r>
            <a:r>
              <a:rPr lang="fr-FR" sz="1600" dirty="0" err="1" smtClean="0"/>
              <a:t>fixed</a:t>
            </a:r>
            <a:r>
              <a:rPr lang="fr-FR" sz="1600" dirty="0" smtClean="0"/>
              <a:t> </a:t>
            </a:r>
            <a:r>
              <a:rPr lang="fr-FR" sz="1600" dirty="0" err="1" smtClean="0"/>
              <a:t>target</a:t>
            </a:r>
            <a:r>
              <a:rPr lang="fr-FR" sz="1600" dirty="0" smtClean="0"/>
              <a:t> and </a:t>
            </a:r>
            <a:r>
              <a:rPr lang="fr-FR" sz="1600" dirty="0" err="1" smtClean="0"/>
              <a:t>detection</a:t>
            </a:r>
            <a:r>
              <a:rPr lang="fr-FR" sz="1600" dirty="0" smtClean="0"/>
              <a:t> of lepton pairs</a:t>
            </a:r>
            <a:endParaRPr lang="fr-FR" sz="1600" dirty="0"/>
          </a:p>
          <a:p>
            <a:pPr marL="1657350" lvl="3" indent="-285750">
              <a:buFont typeface="Wingdings" charset="2"/>
              <a:buChar char="v"/>
            </a:pPr>
            <a:r>
              <a:rPr lang="fr-FR" sz="1600" dirty="0" err="1" smtClean="0"/>
              <a:t>Study</a:t>
            </a:r>
            <a:r>
              <a:rPr lang="fr-FR" sz="1600" dirty="0" smtClean="0"/>
              <a:t> </a:t>
            </a:r>
            <a:r>
              <a:rPr lang="fr-FR" sz="1600" dirty="0" err="1" smtClean="0"/>
              <a:t>electromagnetic</a:t>
            </a:r>
            <a:r>
              <a:rPr lang="fr-FR" sz="1600" dirty="0" smtClean="0"/>
              <a:t> </a:t>
            </a:r>
            <a:r>
              <a:rPr lang="fr-FR" sz="1600" dirty="0" err="1" smtClean="0"/>
              <a:t>decay</a:t>
            </a:r>
            <a:r>
              <a:rPr lang="fr-FR" sz="1600" dirty="0" smtClean="0"/>
              <a:t> of hadrons/</a:t>
            </a:r>
            <a:r>
              <a:rPr lang="fr-FR" sz="1600" dirty="0" err="1" smtClean="0"/>
              <a:t>mesons</a:t>
            </a:r>
            <a:r>
              <a:rPr lang="fr-FR" sz="1600" dirty="0" smtClean="0"/>
              <a:t> in </a:t>
            </a:r>
            <a:r>
              <a:rPr lang="fr-FR" sz="1600" dirty="0" err="1" smtClean="0"/>
              <a:t>elementary</a:t>
            </a:r>
            <a:r>
              <a:rPr lang="fr-FR" sz="1600" dirty="0" smtClean="0"/>
              <a:t> </a:t>
            </a:r>
            <a:r>
              <a:rPr lang="fr-FR" sz="1600" dirty="0" err="1" smtClean="0"/>
              <a:t>reactions</a:t>
            </a:r>
            <a:endParaRPr lang="fr-FR" sz="1600" dirty="0" smtClean="0"/>
          </a:p>
        </p:txBody>
      </p:sp>
      <p:pic>
        <p:nvPicPr>
          <p:cNvPr id="1026" name="Picture 2" descr="ésultat de recherche d'images pour &quot;hades experimen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2166620"/>
            <a:ext cx="5560993" cy="41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30300" y="1828066"/>
            <a:ext cx="448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High </a:t>
            </a:r>
            <a:r>
              <a:rPr lang="fr-FR" sz="1600" dirty="0" err="1" smtClean="0"/>
              <a:t>Acceptance</a:t>
            </a:r>
            <a:r>
              <a:rPr lang="fr-FR" sz="1600" dirty="0" smtClean="0"/>
              <a:t> Di-Electron </a:t>
            </a:r>
            <a:r>
              <a:rPr lang="fr-FR" sz="1600" dirty="0" err="1" smtClean="0"/>
              <a:t>Spectrometer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84002" y="186618"/>
            <a:ext cx="11105072" cy="4379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Hadron </a:t>
            </a:r>
            <a:r>
              <a:rPr lang="fr-FR" dirty="0" err="1" smtClean="0"/>
              <a:t>spectroscopy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hades</a:t>
            </a:r>
            <a:r>
              <a:rPr lang="fr-FR" dirty="0" smtClean="0"/>
              <a:t> detector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03200" y="6453471"/>
            <a:ext cx="11547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ym typeface="Wingdings"/>
              </a:rPr>
              <a:t> </a:t>
            </a:r>
            <a:r>
              <a:rPr lang="fr-FR" sz="1600" i="1" dirty="0" smtClean="0">
                <a:sym typeface="Wingdings"/>
              </a:rPr>
              <a:t>Amel </a:t>
            </a:r>
            <a:r>
              <a:rPr lang="fr-FR" sz="1600" i="1" dirty="0" err="1" smtClean="0">
                <a:sym typeface="Wingdings"/>
              </a:rPr>
              <a:t>Belounnas</a:t>
            </a:r>
            <a:r>
              <a:rPr lang="fr-FR" sz="1600" i="1" dirty="0" smtClean="0">
                <a:sym typeface="Wingdings"/>
              </a:rPr>
              <a:t> « </a:t>
            </a:r>
            <a:r>
              <a:rPr lang="fr-FR" sz="1600" dirty="0" err="1" smtClean="0"/>
              <a:t>Study</a:t>
            </a:r>
            <a:r>
              <a:rPr lang="fr-FR" sz="1600" dirty="0" smtClean="0"/>
              <a:t> </a:t>
            </a:r>
            <a:r>
              <a:rPr lang="fr-FR" sz="1600" dirty="0"/>
              <a:t>of </a:t>
            </a:r>
            <a:r>
              <a:rPr lang="fr-FR" sz="1600" dirty="0" err="1"/>
              <a:t>baryonic</a:t>
            </a:r>
            <a:r>
              <a:rPr lang="fr-FR" sz="1600" dirty="0"/>
              <a:t> </a:t>
            </a:r>
            <a:r>
              <a:rPr lang="fr-FR" sz="1600" dirty="0" err="1"/>
              <a:t>resonances</a:t>
            </a:r>
            <a:r>
              <a:rPr lang="fr-FR" sz="1600" dirty="0"/>
              <a:t> in the </a:t>
            </a:r>
            <a:r>
              <a:rPr lang="fr-FR" sz="1600" dirty="0" err="1"/>
              <a:t>reaction</a:t>
            </a:r>
            <a:r>
              <a:rPr lang="fr-FR" sz="1600" dirty="0"/>
              <a:t> </a:t>
            </a:r>
            <a:r>
              <a:rPr lang="fr-FR" sz="1600" dirty="0" err="1"/>
              <a:t>pp→pp</a:t>
            </a:r>
            <a:r>
              <a:rPr lang="fr-FR" sz="1600" dirty="0"/>
              <a:t>π+π− at 3.5 </a:t>
            </a:r>
            <a:r>
              <a:rPr lang="fr-FR" sz="1600" dirty="0" err="1"/>
              <a:t>GeV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smtClean="0"/>
              <a:t>HADES </a:t>
            </a:r>
            <a:r>
              <a:rPr lang="fr-FR" sz="1600" i="1" dirty="0" smtClean="0">
                <a:sym typeface="Wingdings"/>
              </a:rPr>
              <a:t>»</a:t>
            </a:r>
            <a:endParaRPr lang="fr-FR" sz="16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6248400" y="2306320"/>
            <a:ext cx="5397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HADES </a:t>
            </a:r>
            <a:r>
              <a:rPr lang="fr-FR" sz="1600" dirty="0"/>
              <a:t>has </a:t>
            </a:r>
            <a:r>
              <a:rPr lang="fr-FR" sz="1600" dirty="0" err="1"/>
              <a:t>intensively</a:t>
            </a:r>
            <a:r>
              <a:rPr lang="fr-FR" sz="1600" dirty="0"/>
              <a:t> </a:t>
            </a:r>
            <a:r>
              <a:rPr lang="fr-FR" sz="1600" dirty="0" err="1"/>
              <a:t>studied</a:t>
            </a:r>
            <a:r>
              <a:rPr lang="fr-FR" sz="1600" dirty="0"/>
              <a:t> </a:t>
            </a:r>
            <a:r>
              <a:rPr lang="fr-FR" sz="1600" dirty="0" err="1"/>
              <a:t>resonance</a:t>
            </a:r>
            <a:r>
              <a:rPr lang="fr-FR" sz="1600" dirty="0"/>
              <a:t> </a:t>
            </a:r>
            <a:r>
              <a:rPr lang="fr-FR" sz="1600" dirty="0" smtClean="0"/>
              <a:t>production </a:t>
            </a:r>
            <a:r>
              <a:rPr lang="fr-FR" sz="1600" dirty="0"/>
              <a:t>in </a:t>
            </a:r>
            <a:r>
              <a:rPr lang="fr-FR" sz="1600" dirty="0" err="1"/>
              <a:t>several</a:t>
            </a:r>
            <a:r>
              <a:rPr lang="fr-FR" sz="1600" dirty="0"/>
              <a:t> light </a:t>
            </a:r>
            <a:r>
              <a:rPr lang="fr-FR" sz="1600" dirty="0" err="1"/>
              <a:t>colliding</a:t>
            </a:r>
            <a:r>
              <a:rPr lang="fr-FR" sz="1600" dirty="0"/>
              <a:t> </a:t>
            </a:r>
            <a:r>
              <a:rPr lang="fr-FR" sz="1600" dirty="0" err="1"/>
              <a:t>systems</a:t>
            </a:r>
            <a:r>
              <a:rPr lang="fr-FR" sz="1600" dirty="0"/>
              <a:t> (</a:t>
            </a:r>
            <a:r>
              <a:rPr lang="fr-FR" sz="1600" dirty="0" err="1" smtClean="0"/>
              <a:t>p+p</a:t>
            </a:r>
            <a:r>
              <a:rPr lang="fr-FR" sz="1600" dirty="0"/>
              <a:t>, </a:t>
            </a:r>
            <a:r>
              <a:rPr lang="fr-FR" sz="1600" dirty="0" err="1" smtClean="0"/>
              <a:t>d+p</a:t>
            </a:r>
            <a:r>
              <a:rPr lang="fr-FR" sz="1600" dirty="0" smtClean="0"/>
              <a:t>) </a:t>
            </a:r>
            <a:r>
              <a:rPr lang="fr-FR" sz="1600" dirty="0"/>
              <a:t>to </a:t>
            </a:r>
            <a:r>
              <a:rPr lang="fr-FR" sz="1600" dirty="0" err="1"/>
              <a:t>build</a:t>
            </a:r>
            <a:r>
              <a:rPr lang="fr-FR" sz="1600" dirty="0"/>
              <a:t> a </a:t>
            </a:r>
            <a:r>
              <a:rPr lang="fr-FR" sz="1600" dirty="0" err="1"/>
              <a:t>solid</a:t>
            </a:r>
            <a:r>
              <a:rPr lang="fr-FR" sz="1600" dirty="0"/>
              <a:t> basis for the </a:t>
            </a:r>
            <a:r>
              <a:rPr lang="fr-FR" sz="1600" dirty="0" err="1" smtClean="0"/>
              <a:t>understanding</a:t>
            </a:r>
            <a:r>
              <a:rPr lang="fr-FR" sz="1600" dirty="0"/>
              <a:t> </a:t>
            </a:r>
            <a:r>
              <a:rPr lang="fr-FR" sz="1600" dirty="0" smtClean="0"/>
              <a:t>of </a:t>
            </a:r>
            <a:r>
              <a:rPr lang="fr-FR" sz="1600" dirty="0"/>
              <a:t>hadron </a:t>
            </a:r>
            <a:r>
              <a:rPr lang="fr-FR" sz="1600" dirty="0" err="1"/>
              <a:t>properties</a:t>
            </a:r>
            <a:r>
              <a:rPr lang="fr-FR" sz="1600" dirty="0"/>
              <a:t> in </a:t>
            </a:r>
            <a:r>
              <a:rPr lang="fr-FR" sz="1600" dirty="0" err="1"/>
              <a:t>heavier</a:t>
            </a:r>
            <a:r>
              <a:rPr lang="fr-FR" sz="1600" dirty="0"/>
              <a:t> collision </a:t>
            </a:r>
            <a:r>
              <a:rPr lang="fr-FR" sz="1600" dirty="0" smtClean="0"/>
              <a:t>system</a:t>
            </a:r>
          </a:p>
          <a:p>
            <a:pPr marL="285750" indent="-285750">
              <a:buFont typeface="Wingdings" charset="2"/>
              <a:buChar char="v"/>
            </a:pPr>
            <a:endParaRPr lang="fr-FR" sz="1600" dirty="0"/>
          </a:p>
          <a:p>
            <a:pPr marL="285750" indent="-285750">
              <a:buFont typeface="Wingdings" charset="2"/>
              <a:buChar char="v"/>
            </a:pPr>
            <a:r>
              <a:rPr lang="fr-FR" sz="1600" dirty="0" err="1"/>
              <a:t>R</a:t>
            </a:r>
            <a:r>
              <a:rPr lang="fr-FR" sz="1600" dirty="0" err="1" smtClean="0"/>
              <a:t>ole</a:t>
            </a:r>
            <a:r>
              <a:rPr lang="fr-FR" sz="1600" dirty="0" smtClean="0"/>
              <a:t> of </a:t>
            </a:r>
            <a:r>
              <a:rPr lang="fr-FR" sz="1600" dirty="0" err="1" smtClean="0"/>
              <a:t>baryonic</a:t>
            </a:r>
            <a:r>
              <a:rPr lang="fr-FR" sz="1600" dirty="0" smtClean="0"/>
              <a:t> </a:t>
            </a:r>
            <a:r>
              <a:rPr lang="fr-FR" sz="1600" dirty="0" err="1" smtClean="0"/>
              <a:t>resonances</a:t>
            </a:r>
            <a:r>
              <a:rPr lang="fr-FR" sz="1600" dirty="0" smtClean="0"/>
              <a:t> (</a:t>
            </a:r>
            <a:r>
              <a:rPr lang="fr-FR" sz="1600" dirty="0" err="1" smtClean="0"/>
              <a:t>Δ</a:t>
            </a:r>
            <a:r>
              <a:rPr lang="fr-FR" sz="1600" dirty="0" smtClean="0"/>
              <a:t>, N*,..) production </a:t>
            </a:r>
            <a:r>
              <a:rPr lang="fr-FR" sz="1600" dirty="0" err="1"/>
              <a:t>was</a:t>
            </a:r>
            <a:r>
              <a:rPr lang="fr-FR" sz="1600" dirty="0"/>
              <a:t> </a:t>
            </a:r>
            <a:r>
              <a:rPr lang="fr-FR" sz="1600" dirty="0" err="1"/>
              <a:t>investigated</a:t>
            </a:r>
            <a:r>
              <a:rPr lang="fr-FR" sz="1600" dirty="0"/>
              <a:t> in </a:t>
            </a:r>
            <a:r>
              <a:rPr lang="fr-FR" sz="1600" dirty="0" err="1"/>
              <a:t>several</a:t>
            </a:r>
            <a:r>
              <a:rPr lang="fr-FR" sz="1600" dirty="0"/>
              <a:t> </a:t>
            </a:r>
            <a:r>
              <a:rPr lang="fr-FR" sz="1600" dirty="0" err="1"/>
              <a:t>works</a:t>
            </a:r>
            <a:r>
              <a:rPr lang="fr-FR" sz="1600" dirty="0"/>
              <a:t> in </a:t>
            </a:r>
            <a:r>
              <a:rPr lang="fr-FR" sz="1600" dirty="0" err="1"/>
              <a:t>elementary</a:t>
            </a:r>
            <a:r>
              <a:rPr lang="fr-FR" sz="1600" dirty="0"/>
              <a:t> </a:t>
            </a:r>
            <a:r>
              <a:rPr lang="fr-FR" sz="1600" dirty="0" err="1"/>
              <a:t>reactions</a:t>
            </a:r>
            <a:r>
              <a:rPr lang="fr-FR" sz="1600" dirty="0"/>
              <a:t> at </a:t>
            </a:r>
            <a:r>
              <a:rPr lang="fr-FR" sz="1600" dirty="0" err="1" smtClean="0"/>
              <a:t>different</a:t>
            </a:r>
            <a:r>
              <a:rPr lang="fr-FR" sz="1600" dirty="0" smtClean="0"/>
              <a:t> </a:t>
            </a:r>
            <a:r>
              <a:rPr lang="fr-FR" sz="1600" dirty="0" err="1"/>
              <a:t>beam</a:t>
            </a:r>
            <a:r>
              <a:rPr lang="fr-FR" sz="1600" dirty="0"/>
              <a:t> </a:t>
            </a:r>
            <a:r>
              <a:rPr lang="fr-FR" sz="1600" dirty="0" err="1" smtClean="0"/>
              <a:t>kinetic</a:t>
            </a:r>
            <a:r>
              <a:rPr lang="fr-FR" sz="1600" dirty="0"/>
              <a:t> </a:t>
            </a:r>
            <a:r>
              <a:rPr lang="fr-FR" sz="1600" dirty="0" err="1" smtClean="0"/>
              <a:t>energies</a:t>
            </a:r>
            <a:r>
              <a:rPr lang="fr-FR" sz="1600" dirty="0" smtClean="0"/>
              <a:t>.  An </a:t>
            </a:r>
            <a:r>
              <a:rPr lang="fr-FR" sz="1600" dirty="0"/>
              <a:t>objective </a:t>
            </a:r>
            <a:r>
              <a:rPr lang="fr-FR" sz="1600" dirty="0" err="1"/>
              <a:t>was</a:t>
            </a:r>
            <a:r>
              <a:rPr lang="fr-FR" sz="1600" dirty="0"/>
              <a:t> the extraction of the </a:t>
            </a:r>
            <a:r>
              <a:rPr lang="fr-FR" sz="1600" dirty="0" err="1"/>
              <a:t>individual</a:t>
            </a:r>
            <a:r>
              <a:rPr lang="fr-FR" sz="1600" dirty="0"/>
              <a:t> contributions of the </a:t>
            </a:r>
            <a:r>
              <a:rPr lang="fr-FR" sz="1600" dirty="0" err="1"/>
              <a:t>resonances</a:t>
            </a:r>
            <a:r>
              <a:rPr lang="fr-FR" sz="1600" dirty="0"/>
              <a:t> </a:t>
            </a:r>
            <a:r>
              <a:rPr lang="fr-FR" sz="1600" dirty="0" smtClean="0"/>
              <a:t>to the </a:t>
            </a:r>
            <a:r>
              <a:rPr lang="fr-FR" sz="1600" dirty="0"/>
              <a:t>total production cross section, as </a:t>
            </a:r>
            <a:r>
              <a:rPr lang="fr-FR" sz="1600" dirty="0" err="1"/>
              <a:t>well</a:t>
            </a:r>
            <a:r>
              <a:rPr lang="fr-FR" sz="1600" dirty="0"/>
              <a:t> as </a:t>
            </a:r>
            <a:r>
              <a:rPr lang="fr-FR" sz="1600" dirty="0" err="1"/>
              <a:t>their</a:t>
            </a:r>
            <a:r>
              <a:rPr lang="fr-FR" sz="1600" dirty="0"/>
              <a:t> production and </a:t>
            </a:r>
            <a:r>
              <a:rPr lang="fr-FR" sz="1600" dirty="0" err="1"/>
              <a:t>decay</a:t>
            </a:r>
            <a:r>
              <a:rPr lang="fr-FR" sz="1600" dirty="0"/>
              <a:t> </a:t>
            </a:r>
            <a:r>
              <a:rPr lang="fr-FR" sz="1600" dirty="0" err="1"/>
              <a:t>properties</a:t>
            </a:r>
            <a:r>
              <a:rPr lang="fr-FR" sz="1600" dirty="0"/>
              <a:t> </a:t>
            </a:r>
            <a:r>
              <a:rPr lang="fr-FR" sz="1600" dirty="0" smtClean="0"/>
              <a:t>(</a:t>
            </a:r>
            <a:r>
              <a:rPr lang="fr-FR" sz="1600" dirty="0" err="1" smtClean="0"/>
              <a:t>angular</a:t>
            </a:r>
            <a:r>
              <a:rPr lang="fr-FR" sz="1600" dirty="0" smtClean="0"/>
              <a:t> distributions)</a:t>
            </a:r>
            <a:endParaRPr lang="fr-FR" sz="1600" dirty="0"/>
          </a:p>
          <a:p>
            <a:pPr marL="285750" indent="-285750">
              <a:buFont typeface="Wingdings" charset="2"/>
              <a:buChar char="v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524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21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03200" y="177800"/>
            <a:ext cx="11585874" cy="863601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Study</a:t>
            </a:r>
            <a:r>
              <a:rPr lang="fr-FR" dirty="0" smtClean="0"/>
              <a:t> QCD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conditions </a:t>
            </a:r>
            <a:r>
              <a:rPr lang="fr-FR" dirty="0" err="1" smtClean="0"/>
              <a:t>with</a:t>
            </a:r>
            <a:r>
              <a:rPr lang="fr-FR" dirty="0" smtClean="0"/>
              <a:t> ultra-</a:t>
            </a:r>
            <a:r>
              <a:rPr lang="fr-FR" dirty="0" err="1" smtClean="0"/>
              <a:t>relativistic</a:t>
            </a:r>
            <a:r>
              <a:rPr lang="fr-FR" dirty="0" smtClean="0"/>
              <a:t> </a:t>
            </a:r>
            <a:r>
              <a:rPr lang="fr-FR" dirty="0" err="1" smtClean="0"/>
              <a:t>heavy</a:t>
            </a:r>
            <a:r>
              <a:rPr lang="fr-FR" dirty="0" smtClean="0"/>
              <a:t> ion collisions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0200" y="1206500"/>
            <a:ext cx="1098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fr-FR" sz="1600" dirty="0" smtClean="0"/>
              <a:t>The </a:t>
            </a:r>
            <a:r>
              <a:rPr lang="fr-FR" sz="1600" dirty="0" err="1" smtClean="0"/>
              <a:t>example</a:t>
            </a:r>
            <a:r>
              <a:rPr lang="fr-FR" sz="1600" dirty="0" smtClean="0"/>
              <a:t> of the ALICE </a:t>
            </a:r>
            <a:r>
              <a:rPr lang="fr-FR" sz="1600" dirty="0" err="1" smtClean="0"/>
              <a:t>experiment</a:t>
            </a:r>
            <a:r>
              <a:rPr lang="fr-FR" sz="1600" dirty="0" smtClean="0"/>
              <a:t> at CERN </a:t>
            </a:r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9" y="1905001"/>
            <a:ext cx="6502775" cy="4419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391400" y="1714501"/>
            <a:ext cx="42037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fr-FR" sz="1600" dirty="0" err="1" smtClean="0"/>
              <a:t>Study</a:t>
            </a:r>
            <a:r>
              <a:rPr lang="fr-FR" sz="1600" dirty="0" smtClean="0"/>
              <a:t> of the Quark Gluon Plasma (GQP) in Pb-Pb collisions</a:t>
            </a:r>
          </a:p>
          <a:p>
            <a:pPr marL="285750" indent="-285750">
              <a:buFont typeface="Wingdings" charset="2"/>
              <a:buChar char="v"/>
            </a:pPr>
            <a:endParaRPr lang="fr-FR" sz="1600" dirty="0" smtClean="0"/>
          </a:p>
          <a:p>
            <a:pPr marL="285750" indent="-285750">
              <a:buFont typeface="Wingdings" charset="2"/>
              <a:buChar char="v"/>
            </a:pPr>
            <a:endParaRPr lang="fr-FR" sz="1600" dirty="0"/>
          </a:p>
          <a:p>
            <a:pPr marL="285750" indent="-285750">
              <a:buFont typeface="Wingdings" charset="2"/>
              <a:buChar char="v"/>
            </a:pPr>
            <a:endParaRPr lang="fr-FR" sz="1600" dirty="0" smtClean="0"/>
          </a:p>
          <a:p>
            <a:pPr marL="285750" indent="-285750">
              <a:buFont typeface="Wingdings" charset="2"/>
              <a:buChar char="v"/>
            </a:pPr>
            <a:endParaRPr lang="fr-FR" sz="1600" dirty="0"/>
          </a:p>
          <a:p>
            <a:pPr marL="285750" indent="-285750">
              <a:buFont typeface="Wingdings" charset="2"/>
              <a:buChar char="v"/>
            </a:pPr>
            <a:endParaRPr lang="fr-FR" sz="1600" dirty="0" smtClean="0"/>
          </a:p>
          <a:p>
            <a:pPr marL="285750" indent="-285750">
              <a:buFont typeface="Wingdings" charset="2"/>
              <a:buChar char="v"/>
            </a:pPr>
            <a:endParaRPr lang="fr-FR" sz="1600" dirty="0"/>
          </a:p>
          <a:p>
            <a:pPr marL="285750" indent="-285750">
              <a:buFont typeface="Wingdings" charset="2"/>
              <a:buChar char="v"/>
            </a:pPr>
            <a:endParaRPr lang="fr-FR" sz="1600" dirty="0" smtClean="0"/>
          </a:p>
          <a:p>
            <a:pPr marL="285750" indent="-285750">
              <a:buFont typeface="Wingdings" charset="2"/>
              <a:buChar char="v"/>
            </a:pPr>
            <a:endParaRPr lang="fr-FR" sz="1600" dirty="0"/>
          </a:p>
          <a:p>
            <a:pPr marL="285750" indent="-285750">
              <a:buFont typeface="Wingdings" charset="2"/>
              <a:buChar char="v"/>
            </a:pPr>
            <a:endParaRPr lang="fr-FR" sz="1600" dirty="0" smtClean="0"/>
          </a:p>
          <a:p>
            <a:pPr marL="285750" indent="-285750">
              <a:buFont typeface="Wingdings" charset="2"/>
              <a:buChar char="v"/>
            </a:pPr>
            <a:endParaRPr lang="fr-FR" sz="1600" dirty="0"/>
          </a:p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QGP : </a:t>
            </a:r>
            <a:r>
              <a:rPr lang="fr-FR" sz="1600" dirty="0" err="1" smtClean="0">
                <a:solidFill>
                  <a:srgbClr val="2C2BF6"/>
                </a:solidFill>
              </a:rPr>
              <a:t>Deconfined</a:t>
            </a:r>
            <a:r>
              <a:rPr lang="fr-FR" sz="1600" dirty="0" smtClean="0"/>
              <a:t> state of </a:t>
            </a:r>
            <a:r>
              <a:rPr lang="fr-FR" sz="1600" dirty="0" err="1" smtClean="0"/>
              <a:t>nuclear</a:t>
            </a:r>
            <a:r>
              <a:rPr lang="fr-FR" sz="1600" dirty="0" smtClean="0"/>
              <a:t> </a:t>
            </a:r>
            <a:r>
              <a:rPr lang="fr-FR" sz="1600" dirty="0" err="1" smtClean="0"/>
              <a:t>matter</a:t>
            </a:r>
            <a:r>
              <a:rPr lang="fr-FR" sz="1600" dirty="0" smtClean="0"/>
              <a:t>  </a:t>
            </a:r>
            <a:r>
              <a:rPr lang="fr-FR" sz="1600" dirty="0" smtClean="0">
                <a:sym typeface="Wingdings"/>
              </a:rPr>
              <a:t> quarks and gluons </a:t>
            </a:r>
            <a:r>
              <a:rPr lang="fr-FR" sz="1600" dirty="0" err="1" smtClean="0">
                <a:sym typeface="Wingdings"/>
              </a:rPr>
              <a:t>evolve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freely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during</a:t>
            </a:r>
            <a:r>
              <a:rPr lang="fr-FR" sz="1600" dirty="0" smtClean="0">
                <a:sym typeface="Wingdings"/>
              </a:rPr>
              <a:t> a </a:t>
            </a:r>
          </a:p>
          <a:p>
            <a:r>
              <a:rPr lang="fr-FR" sz="1600" dirty="0">
                <a:sym typeface="Wingdings"/>
              </a:rPr>
              <a:t> </a:t>
            </a:r>
            <a:r>
              <a:rPr lang="fr-FR" sz="1600" dirty="0" smtClean="0">
                <a:sym typeface="Wingdings"/>
              </a:rPr>
              <a:t>        short </a:t>
            </a:r>
            <a:r>
              <a:rPr lang="fr-FR" sz="1600" dirty="0" err="1" smtClean="0">
                <a:sym typeface="Wingdings"/>
              </a:rPr>
              <a:t>amount</a:t>
            </a:r>
            <a:r>
              <a:rPr lang="fr-FR" sz="1600" dirty="0" smtClean="0">
                <a:sym typeface="Wingdings"/>
              </a:rPr>
              <a:t> of time </a:t>
            </a:r>
          </a:p>
          <a:p>
            <a:pPr marL="285750" indent="-285750">
              <a:buFont typeface="Wingdings" charset="2"/>
              <a:buChar char="v"/>
            </a:pPr>
            <a:endParaRPr lang="fr-FR" sz="1600" dirty="0">
              <a:sym typeface="Wingdings"/>
            </a:endParaRPr>
          </a:p>
          <a:p>
            <a:pPr marL="285750" indent="-285750">
              <a:buFont typeface="Wingdings" charset="2"/>
              <a:buChar char="v"/>
            </a:pPr>
            <a:r>
              <a:rPr lang="fr-FR" sz="1600" dirty="0" smtClean="0">
                <a:sym typeface="Wingdings"/>
              </a:rPr>
              <a:t>High </a:t>
            </a:r>
            <a:r>
              <a:rPr lang="fr-FR" sz="1600" dirty="0" err="1" smtClean="0">
                <a:sym typeface="Wingdings"/>
              </a:rPr>
              <a:t>temperature</a:t>
            </a:r>
            <a:r>
              <a:rPr lang="fr-FR" sz="1600" dirty="0" smtClean="0">
                <a:sym typeface="Wingdings"/>
              </a:rPr>
              <a:t> and pressure </a:t>
            </a:r>
            <a:r>
              <a:rPr lang="fr-FR" sz="1600" dirty="0" err="1" smtClean="0">
                <a:sym typeface="Wingdings"/>
              </a:rPr>
              <a:t>needed</a:t>
            </a:r>
            <a:r>
              <a:rPr lang="fr-FR" sz="1600" dirty="0" smtClean="0">
                <a:sym typeface="Wingdings"/>
              </a:rPr>
              <a:t>!</a:t>
            </a:r>
          </a:p>
          <a:p>
            <a:pPr marL="285750" indent="-285750">
              <a:buFont typeface="Wingdings" charset="2"/>
              <a:buChar char="v"/>
            </a:pPr>
            <a:endParaRPr lang="fr-FR" sz="1600" dirty="0">
              <a:sym typeface="Wingdings"/>
            </a:endParaRPr>
          </a:p>
          <a:p>
            <a:pPr marL="285750" indent="-285750">
              <a:buFont typeface="Wingdings" charset="2"/>
              <a:buChar char="v"/>
            </a:pPr>
            <a:r>
              <a:rPr lang="fr-FR" sz="1600" dirty="0" smtClean="0">
                <a:sym typeface="Wingdings"/>
              </a:rPr>
              <a:t>Conditions </a:t>
            </a:r>
            <a:r>
              <a:rPr lang="fr-FR" sz="1600" dirty="0" err="1" smtClean="0">
                <a:sym typeface="Wingdings"/>
              </a:rPr>
              <a:t>similar</a:t>
            </a:r>
            <a:r>
              <a:rPr lang="fr-FR" sz="1600" dirty="0" smtClean="0">
                <a:sym typeface="Wingdings"/>
              </a:rPr>
              <a:t> to the </a:t>
            </a:r>
            <a:r>
              <a:rPr lang="fr-FR" sz="1600" dirty="0" err="1" smtClean="0">
                <a:sym typeface="Wingdings"/>
              </a:rPr>
              <a:t>early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universe</a:t>
            </a:r>
            <a:r>
              <a:rPr lang="fr-FR" sz="1600" dirty="0" smtClean="0">
                <a:sym typeface="Wingdings"/>
              </a:rPr>
              <a:t> </a:t>
            </a:r>
            <a:endParaRPr lang="fr-FR" sz="1600" dirty="0"/>
          </a:p>
        </p:txBody>
      </p:sp>
      <p:pic>
        <p:nvPicPr>
          <p:cNvPr id="3074" name="Picture 2" descr="ésultat de recherche d'images pour &quot;Pb-Pb collision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25" y="2395790"/>
            <a:ext cx="2305050" cy="1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22</a:t>
            </a:fld>
            <a:endParaRPr lang="fr-FR"/>
          </a:p>
        </p:txBody>
      </p:sp>
      <p:pic>
        <p:nvPicPr>
          <p:cNvPr id="7170" name="Picture 2" descr="http://www-np.ucy.ac.cy/HADES/physics/qg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15999"/>
            <a:ext cx="5834140" cy="364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38" y="4837191"/>
            <a:ext cx="5955996" cy="1890792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03200" y="101601"/>
            <a:ext cx="11585874" cy="7874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Ultra-</a:t>
            </a:r>
            <a:r>
              <a:rPr lang="fr-FR" dirty="0" err="1" smtClean="0"/>
              <a:t>relativistic</a:t>
            </a:r>
            <a:r>
              <a:rPr lang="fr-FR" dirty="0" smtClean="0"/>
              <a:t> HI collisions to </a:t>
            </a:r>
            <a:r>
              <a:rPr lang="fr-FR" dirty="0" err="1" smtClean="0"/>
              <a:t>recreate</a:t>
            </a:r>
            <a:r>
              <a:rPr lang="fr-FR" dirty="0" smtClean="0"/>
              <a:t> the conditions of the </a:t>
            </a:r>
            <a:r>
              <a:rPr lang="fr-FR" dirty="0" err="1" smtClean="0"/>
              <a:t>early</a:t>
            </a:r>
            <a:r>
              <a:rPr lang="fr-FR" dirty="0" smtClean="0"/>
              <a:t> </a:t>
            </a:r>
            <a:r>
              <a:rPr lang="fr-FR" dirty="0" err="1" smtClean="0"/>
              <a:t>universe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242538" y="3911600"/>
            <a:ext cx="1992662" cy="925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5575300" y="3911600"/>
            <a:ext cx="623234" cy="925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217920" y="1514256"/>
            <a:ext cx="58470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In the </a:t>
            </a:r>
            <a:r>
              <a:rPr lang="fr-FR" sz="1600" dirty="0" err="1" smtClean="0"/>
              <a:t>early</a:t>
            </a:r>
            <a:r>
              <a:rPr lang="fr-FR" sz="1600" dirty="0" smtClean="0"/>
              <a:t> stages of the </a:t>
            </a:r>
            <a:r>
              <a:rPr lang="fr-FR" sz="1600" dirty="0" err="1" smtClean="0"/>
              <a:t>Universe</a:t>
            </a:r>
            <a:r>
              <a:rPr lang="fr-FR" sz="1600" dirty="0" smtClean="0"/>
              <a:t> (few </a:t>
            </a:r>
            <a:r>
              <a:rPr lang="fr-FR" sz="1600" dirty="0" err="1" smtClean="0"/>
              <a:t>μs</a:t>
            </a:r>
            <a:r>
              <a:rPr lang="fr-FR" sz="1600" dirty="0" smtClean="0"/>
              <a:t> </a:t>
            </a:r>
            <a:r>
              <a:rPr lang="fr-FR" sz="1600" dirty="0" err="1" smtClean="0"/>
              <a:t>after</a:t>
            </a:r>
            <a:r>
              <a:rPr lang="fr-FR" sz="1600" dirty="0" smtClean="0"/>
              <a:t> </a:t>
            </a:r>
            <a:r>
              <a:rPr lang="fr-FR" sz="1600" dirty="0" err="1" smtClean="0"/>
              <a:t>Big</a:t>
            </a:r>
            <a:r>
              <a:rPr lang="fr-FR" sz="1600" dirty="0" smtClean="0"/>
              <a:t> Bang), quarks and gluons </a:t>
            </a:r>
            <a:r>
              <a:rPr lang="fr-FR" sz="1600" dirty="0" err="1" smtClean="0"/>
              <a:t>were</a:t>
            </a:r>
            <a:r>
              <a:rPr lang="fr-FR" sz="1600" dirty="0" smtClean="0"/>
              <a:t> </a:t>
            </a:r>
            <a:r>
              <a:rPr lang="fr-FR" sz="1600" dirty="0" err="1"/>
              <a:t>e</a:t>
            </a:r>
            <a:r>
              <a:rPr lang="fr-FR" sz="1600" dirty="0" err="1" smtClean="0"/>
              <a:t>volving</a:t>
            </a:r>
            <a:r>
              <a:rPr lang="fr-FR" sz="1600" dirty="0" smtClean="0"/>
              <a:t> </a:t>
            </a:r>
            <a:r>
              <a:rPr lang="fr-FR" sz="1600" dirty="0" err="1" smtClean="0"/>
              <a:t>freely</a:t>
            </a:r>
            <a:r>
              <a:rPr lang="fr-FR" sz="1600" dirty="0" smtClean="0"/>
              <a:t> due to the large 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 and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  <a:r>
              <a:rPr lang="fr-FR" sz="1600" dirty="0" err="1" smtClean="0"/>
              <a:t>density</a:t>
            </a:r>
            <a:endParaRPr lang="fr-FR" sz="1600" dirty="0" smtClean="0"/>
          </a:p>
          <a:p>
            <a:pPr marL="285750" indent="-285750">
              <a:buFont typeface="Wingdings" charset="2"/>
              <a:buChar char="v"/>
            </a:pPr>
            <a:endParaRPr lang="fr-FR" sz="1600" dirty="0"/>
          </a:p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As the </a:t>
            </a:r>
            <a:r>
              <a:rPr lang="fr-FR" sz="1600" dirty="0" err="1" smtClean="0"/>
              <a:t>universe</a:t>
            </a:r>
            <a:r>
              <a:rPr lang="fr-FR" sz="1600" dirty="0" smtClean="0"/>
              <a:t> </a:t>
            </a:r>
            <a:r>
              <a:rPr lang="fr-FR" sz="1600" dirty="0" err="1" smtClean="0"/>
              <a:t>cooled</a:t>
            </a:r>
            <a:r>
              <a:rPr lang="fr-FR" sz="1600" dirty="0" smtClean="0"/>
              <a:t> down, </a:t>
            </a:r>
            <a:r>
              <a:rPr lang="fr-FR" sz="1600" dirty="0" err="1" smtClean="0"/>
              <a:t>they</a:t>
            </a:r>
            <a:r>
              <a:rPr lang="fr-FR" sz="1600" dirty="0" smtClean="0"/>
              <a:t> </a:t>
            </a:r>
            <a:r>
              <a:rPr lang="fr-FR" sz="1600" dirty="0" err="1" smtClean="0"/>
              <a:t>were</a:t>
            </a:r>
            <a:r>
              <a:rPr lang="fr-FR" sz="1600" dirty="0" smtClean="0"/>
              <a:t> </a:t>
            </a:r>
            <a:r>
              <a:rPr lang="fr-FR" sz="1600" dirty="0" err="1" smtClean="0"/>
              <a:t>confined</a:t>
            </a:r>
            <a:r>
              <a:rPr lang="fr-FR" sz="1600" dirty="0" smtClean="0"/>
              <a:t> </a:t>
            </a:r>
            <a:r>
              <a:rPr lang="fr-FR" sz="1600" dirty="0" err="1" smtClean="0"/>
              <a:t>inside</a:t>
            </a:r>
            <a:r>
              <a:rPr lang="fr-FR" sz="1600" dirty="0" smtClean="0"/>
              <a:t> the hadrons</a:t>
            </a:r>
          </a:p>
          <a:p>
            <a:pPr marL="285750" indent="-285750">
              <a:buFont typeface="Wingdings" charset="2"/>
              <a:buChar char="v"/>
            </a:pPr>
            <a:endParaRPr lang="fr-FR" sz="1600" dirty="0"/>
          </a:p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To </a:t>
            </a:r>
            <a:r>
              <a:rPr lang="fr-FR" sz="1600" dirty="0" err="1" smtClean="0"/>
              <a:t>study</a:t>
            </a:r>
            <a:r>
              <a:rPr lang="fr-FR" sz="1600" dirty="0" smtClean="0"/>
              <a:t> confinement </a:t>
            </a:r>
            <a:r>
              <a:rPr lang="fr-FR" sz="1600" dirty="0" smtClean="0">
                <a:sym typeface="Wingdings"/>
              </a:rPr>
              <a:t> </a:t>
            </a:r>
            <a:r>
              <a:rPr lang="fr-FR" sz="1600" dirty="0" err="1" smtClean="0">
                <a:sym typeface="Wingdings"/>
              </a:rPr>
              <a:t>recreate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this</a:t>
            </a:r>
            <a:r>
              <a:rPr lang="fr-FR" sz="1600" dirty="0" smtClean="0">
                <a:sym typeface="Wingdings"/>
              </a:rPr>
              <a:t> stage of </a:t>
            </a:r>
            <a:r>
              <a:rPr lang="fr-FR" sz="1600" dirty="0" err="1" smtClean="0">
                <a:sym typeface="Wingdings"/>
              </a:rPr>
              <a:t>matter</a:t>
            </a:r>
            <a:r>
              <a:rPr lang="fr-FR" sz="1600" dirty="0" smtClean="0">
                <a:sym typeface="Wingdings"/>
              </a:rPr>
              <a:t> in the </a:t>
            </a:r>
            <a:r>
              <a:rPr lang="fr-FR" sz="1600" dirty="0" err="1" smtClean="0">
                <a:sym typeface="Wingdings"/>
              </a:rPr>
              <a:t>lab</a:t>
            </a:r>
            <a:endParaRPr lang="fr-FR" sz="1600" dirty="0" smtClean="0">
              <a:sym typeface="Wingdings"/>
            </a:endParaRPr>
          </a:p>
          <a:p>
            <a:pPr marL="285750" indent="-285750">
              <a:buFont typeface="Wingdings" charset="2"/>
              <a:buChar char="v"/>
            </a:pPr>
            <a:endParaRPr lang="fr-FR" sz="1600" dirty="0">
              <a:sym typeface="Wingdings"/>
            </a:endParaRPr>
          </a:p>
          <a:p>
            <a:pPr marL="285750" indent="-285750">
              <a:buFont typeface="Wingdings" charset="2"/>
              <a:buChar char="v"/>
            </a:pPr>
            <a:r>
              <a:rPr lang="fr-FR" sz="1600" dirty="0" err="1" smtClean="0">
                <a:sym typeface="Wingdings"/>
              </a:rPr>
              <a:t>From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lattice</a:t>
            </a:r>
            <a:r>
              <a:rPr lang="fr-FR" sz="1600" dirty="0" smtClean="0">
                <a:sym typeface="Wingdings"/>
              </a:rPr>
              <a:t> QCD  T</a:t>
            </a:r>
            <a:r>
              <a:rPr lang="fr-FR" sz="1600" baseline="-25000" dirty="0" smtClean="0">
                <a:sym typeface="Wingdings"/>
              </a:rPr>
              <a:t>c</a:t>
            </a:r>
            <a:r>
              <a:rPr lang="fr-FR" sz="1600" dirty="0" smtClean="0">
                <a:sym typeface="Wingdings"/>
              </a:rPr>
              <a:t> ~ 170 MeV (10</a:t>
            </a:r>
            <a:r>
              <a:rPr lang="fr-FR" sz="1600" baseline="30000" dirty="0" smtClean="0">
                <a:sym typeface="Wingdings"/>
              </a:rPr>
              <a:t>5</a:t>
            </a:r>
            <a:r>
              <a:rPr lang="fr-FR" sz="1600" dirty="0" smtClean="0">
                <a:sym typeface="Wingdings"/>
              </a:rPr>
              <a:t> times </a:t>
            </a:r>
            <a:r>
              <a:rPr lang="fr-FR" sz="1600" dirty="0" err="1" smtClean="0">
                <a:sym typeface="Wingdings"/>
              </a:rPr>
              <a:t>t</a:t>
            </a:r>
            <a:r>
              <a:rPr lang="fr-FR" sz="1600" dirty="0" smtClean="0">
                <a:sym typeface="Wingdings"/>
              </a:rPr>
              <a:t>° </a:t>
            </a:r>
            <a:r>
              <a:rPr lang="fr-FR" sz="1600" dirty="0" err="1" smtClean="0">
                <a:sym typeface="Wingdings"/>
              </a:rPr>
              <a:t>inside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sun</a:t>
            </a:r>
            <a:r>
              <a:rPr lang="fr-FR" sz="1600" dirty="0" smtClean="0">
                <a:sym typeface="Wingdings"/>
              </a:rPr>
              <a:t>)</a:t>
            </a:r>
            <a:r>
              <a:rPr lang="fr-FR" sz="1600" dirty="0" smtClean="0"/>
              <a:t> 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	 </a:t>
            </a:r>
            <a:r>
              <a:rPr lang="fr-FR" sz="1600" dirty="0" smtClean="0">
                <a:sym typeface="Wingdings"/>
              </a:rPr>
              <a:t> </a:t>
            </a:r>
            <a:r>
              <a:rPr lang="fr-FR" sz="1600" dirty="0" err="1" smtClean="0">
                <a:sym typeface="Wingdings"/>
              </a:rPr>
              <a:t>ε</a:t>
            </a:r>
            <a:r>
              <a:rPr lang="fr-FR" sz="1600" baseline="-25000" dirty="0" err="1" smtClean="0">
                <a:sym typeface="Wingdings"/>
              </a:rPr>
              <a:t>c</a:t>
            </a:r>
            <a:r>
              <a:rPr lang="fr-FR" sz="1600" dirty="0" smtClean="0">
                <a:sym typeface="Wingdings"/>
              </a:rPr>
              <a:t> ~ </a:t>
            </a:r>
            <a:r>
              <a:rPr lang="fr-FR" sz="1600" dirty="0" smtClean="0"/>
              <a:t> 1 </a:t>
            </a:r>
            <a:r>
              <a:rPr lang="fr-FR" sz="1600" dirty="0" err="1" smtClean="0"/>
              <a:t>GeV</a:t>
            </a:r>
            <a:r>
              <a:rPr lang="fr-FR" sz="1600" dirty="0" smtClean="0"/>
              <a:t>/fm</a:t>
            </a:r>
            <a:r>
              <a:rPr lang="fr-FR" sz="1600" baseline="30000" dirty="0" smtClean="0"/>
              <a:t>3  </a:t>
            </a:r>
            <a:r>
              <a:rPr lang="fr-FR" sz="1600" dirty="0" smtClean="0"/>
              <a:t>(5 times </a:t>
            </a:r>
            <a:r>
              <a:rPr lang="fr-FR" sz="1600" dirty="0" err="1" smtClean="0"/>
              <a:t>ordinary</a:t>
            </a:r>
            <a:r>
              <a:rPr lang="fr-FR" sz="1600" dirty="0" smtClean="0"/>
              <a:t> </a:t>
            </a:r>
            <a:r>
              <a:rPr lang="fr-FR" sz="1600" dirty="0" err="1" smtClean="0"/>
              <a:t>matter</a:t>
            </a:r>
            <a:r>
              <a:rPr lang="fr-FR" sz="1600" dirty="0" smtClean="0"/>
              <a:t>)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How to </a:t>
            </a:r>
            <a:r>
              <a:rPr lang="fr-FR" sz="1600" dirty="0" err="1" smtClean="0"/>
              <a:t>reach</a:t>
            </a:r>
            <a:r>
              <a:rPr lang="fr-FR" sz="1600" dirty="0" smtClean="0"/>
              <a:t> </a:t>
            </a:r>
            <a:r>
              <a:rPr lang="fr-FR" sz="1600" dirty="0" err="1" smtClean="0"/>
              <a:t>those</a:t>
            </a:r>
            <a:r>
              <a:rPr lang="fr-FR" sz="1600" dirty="0" smtClean="0"/>
              <a:t> conditions in </a:t>
            </a:r>
            <a:r>
              <a:rPr lang="fr-FR" sz="1600" dirty="0" err="1" smtClean="0"/>
              <a:t>lab</a:t>
            </a:r>
            <a:r>
              <a:rPr lang="fr-FR" sz="1600" dirty="0" smtClean="0"/>
              <a:t>?</a:t>
            </a:r>
          </a:p>
          <a:p>
            <a:endParaRPr lang="fr-FR" sz="1600" dirty="0"/>
          </a:p>
          <a:p>
            <a:r>
              <a:rPr lang="fr-FR" sz="1600" dirty="0" smtClean="0">
                <a:solidFill>
                  <a:srgbClr val="2C2BF6"/>
                </a:solidFill>
              </a:rPr>
              <a:t>Collisions of High-</a:t>
            </a:r>
            <a:r>
              <a:rPr lang="fr-FR" sz="1600" dirty="0" err="1" smtClean="0">
                <a:solidFill>
                  <a:srgbClr val="2C2BF6"/>
                </a:solidFill>
              </a:rPr>
              <a:t>Energy</a:t>
            </a:r>
            <a:r>
              <a:rPr lang="fr-FR" sz="1600" dirty="0" smtClean="0">
                <a:solidFill>
                  <a:srgbClr val="2C2BF6"/>
                </a:solidFill>
              </a:rPr>
              <a:t> Ultra-</a:t>
            </a:r>
            <a:r>
              <a:rPr lang="fr-FR" sz="1600" dirty="0" err="1" smtClean="0">
                <a:solidFill>
                  <a:srgbClr val="2C2BF6"/>
                </a:solidFill>
              </a:rPr>
              <a:t>Relativistic</a:t>
            </a:r>
            <a:r>
              <a:rPr lang="fr-FR" sz="1600" dirty="0" smtClean="0">
                <a:solidFill>
                  <a:srgbClr val="2C2BF6"/>
                </a:solidFill>
              </a:rPr>
              <a:t> Heavy </a:t>
            </a:r>
            <a:r>
              <a:rPr lang="fr-FR" sz="1600" dirty="0" err="1" smtClean="0">
                <a:solidFill>
                  <a:srgbClr val="2C2BF6"/>
                </a:solidFill>
              </a:rPr>
              <a:t>Nuclei</a:t>
            </a:r>
            <a:endParaRPr lang="fr-FR" sz="1600" dirty="0">
              <a:solidFill>
                <a:srgbClr val="2C2BF6"/>
              </a:solidFill>
            </a:endParaRPr>
          </a:p>
          <a:p>
            <a:pPr marL="285750" indent="-285750">
              <a:buFont typeface="Wingdings" charset="2"/>
              <a:buChar char="à"/>
            </a:pPr>
            <a:r>
              <a:rPr lang="fr-FR" sz="1600" dirty="0" err="1" smtClean="0"/>
              <a:t>Vary</a:t>
            </a:r>
            <a:r>
              <a:rPr lang="fr-FR" sz="1600" dirty="0" smtClean="0"/>
              <a:t> type of </a:t>
            </a:r>
            <a:r>
              <a:rPr lang="fr-FR" sz="1600" dirty="0" err="1" smtClean="0"/>
              <a:t>nuclei</a:t>
            </a:r>
            <a:r>
              <a:rPr lang="fr-FR" sz="1600" dirty="0" smtClean="0"/>
              <a:t> and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to explore </a:t>
            </a:r>
            <a:r>
              <a:rPr lang="fr-FR" sz="1600" dirty="0" err="1" smtClean="0"/>
              <a:t>different</a:t>
            </a:r>
            <a:r>
              <a:rPr lang="fr-FR" sz="1600" dirty="0" smtClean="0"/>
              <a:t> </a:t>
            </a:r>
            <a:r>
              <a:rPr lang="fr-FR" sz="1600" dirty="0" err="1" smtClean="0"/>
              <a:t>regions</a:t>
            </a:r>
            <a:r>
              <a:rPr lang="fr-FR" sz="1600" dirty="0" smtClean="0"/>
              <a:t> of the 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    phase diagramme of </a:t>
            </a:r>
            <a:r>
              <a:rPr lang="fr-FR" sz="1600" dirty="0" err="1" smtClean="0"/>
              <a:t>nuclear</a:t>
            </a:r>
            <a:r>
              <a:rPr lang="fr-FR" sz="1600" dirty="0" smtClean="0"/>
              <a:t> </a:t>
            </a:r>
            <a:r>
              <a:rPr lang="fr-FR" sz="1600" dirty="0" err="1" smtClean="0"/>
              <a:t>matter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50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23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03200" y="298627"/>
            <a:ext cx="11585874" cy="59037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phase diagramme of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endParaRPr lang="fr-FR" dirty="0"/>
          </a:p>
        </p:txBody>
      </p:sp>
      <p:grpSp>
        <p:nvGrpSpPr>
          <p:cNvPr id="8" name="Grouper 7"/>
          <p:cNvGrpSpPr/>
          <p:nvPr/>
        </p:nvGrpSpPr>
        <p:grpSpPr>
          <a:xfrm>
            <a:off x="2069530" y="2176780"/>
            <a:ext cx="7853213" cy="4432365"/>
            <a:chOff x="1620987" y="1460500"/>
            <a:chExt cx="8767614" cy="513086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987" y="1462378"/>
              <a:ext cx="8767614" cy="512898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625600" y="1460500"/>
              <a:ext cx="749300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203200" y="1079500"/>
            <a:ext cx="11585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fr-FR" sz="1600" dirty="0" err="1" smtClean="0"/>
              <a:t>What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the state of QCD </a:t>
            </a:r>
            <a:r>
              <a:rPr lang="fr-FR" sz="1600" dirty="0" err="1" smtClean="0"/>
              <a:t>matter</a:t>
            </a:r>
            <a:r>
              <a:rPr lang="fr-FR" sz="1600" dirty="0" smtClean="0"/>
              <a:t> </a:t>
            </a:r>
            <a:r>
              <a:rPr lang="fr-FR" sz="1600" dirty="0" err="1" smtClean="0"/>
              <a:t>under</a:t>
            </a:r>
            <a:r>
              <a:rPr lang="fr-FR" sz="1600" dirty="0" smtClean="0"/>
              <a:t> </a:t>
            </a:r>
            <a:r>
              <a:rPr lang="fr-FR" sz="1600" dirty="0" err="1" smtClean="0"/>
              <a:t>specific</a:t>
            </a:r>
            <a:r>
              <a:rPr lang="fr-FR" sz="1600" dirty="0" smtClean="0"/>
              <a:t> conditions of 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 and baryon </a:t>
            </a:r>
            <a:r>
              <a:rPr lang="fr-FR" sz="1600" dirty="0" err="1" smtClean="0"/>
              <a:t>density</a:t>
            </a:r>
            <a:r>
              <a:rPr lang="fr-FR" sz="1600" dirty="0" smtClean="0"/>
              <a:t>?</a:t>
            </a:r>
          </a:p>
          <a:p>
            <a:pPr marL="285750" indent="-285750">
              <a:buFont typeface="Wingdings" charset="2"/>
              <a:buChar char="v"/>
            </a:pPr>
            <a:r>
              <a:rPr lang="fr-FR" sz="1600" dirty="0" err="1" smtClean="0"/>
              <a:t>What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the nature of the phase transition? Is </a:t>
            </a:r>
            <a:r>
              <a:rPr lang="fr-FR" sz="1600" dirty="0" err="1" smtClean="0"/>
              <a:t>there</a:t>
            </a:r>
            <a:r>
              <a:rPr lang="fr-FR" sz="1600" dirty="0" smtClean="0"/>
              <a:t> a </a:t>
            </a:r>
            <a:r>
              <a:rPr lang="fr-FR" sz="1600" dirty="0" err="1" smtClean="0"/>
              <a:t>critical</a:t>
            </a:r>
            <a:r>
              <a:rPr lang="fr-FR" sz="1600" dirty="0" smtClean="0"/>
              <a:t> point?</a:t>
            </a:r>
          </a:p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Can </a:t>
            </a:r>
            <a:r>
              <a:rPr lang="fr-FR" sz="1600" dirty="0" err="1" smtClean="0"/>
              <a:t>we</a:t>
            </a:r>
            <a:r>
              <a:rPr lang="fr-FR" sz="1600" dirty="0" smtClean="0"/>
              <a:t> </a:t>
            </a:r>
            <a:r>
              <a:rPr lang="fr-FR" sz="1600" dirty="0" err="1" smtClean="0"/>
              <a:t>write</a:t>
            </a:r>
            <a:r>
              <a:rPr lang="fr-FR" sz="1600" dirty="0" smtClean="0"/>
              <a:t> down the </a:t>
            </a:r>
            <a:r>
              <a:rPr lang="fr-FR" sz="1600" dirty="0" err="1" smtClean="0"/>
              <a:t>EoS</a:t>
            </a:r>
            <a:r>
              <a:rPr lang="fr-FR" sz="1600" dirty="0" smtClean="0"/>
              <a:t> of </a:t>
            </a:r>
            <a:r>
              <a:rPr lang="fr-FR" sz="1600" dirty="0" err="1" smtClean="0"/>
              <a:t>nuclear</a:t>
            </a:r>
            <a:r>
              <a:rPr lang="fr-FR" sz="1600" dirty="0" smtClean="0"/>
              <a:t> </a:t>
            </a:r>
            <a:r>
              <a:rPr lang="fr-FR" sz="1600" dirty="0" err="1" smtClean="0"/>
              <a:t>matter</a:t>
            </a:r>
            <a:r>
              <a:rPr lang="fr-FR" sz="1600" dirty="0" smtClean="0"/>
              <a:t>?  </a:t>
            </a:r>
            <a:r>
              <a:rPr lang="fr-FR" sz="1600" dirty="0" smtClean="0">
                <a:sym typeface="Wingdings"/>
              </a:rPr>
              <a:t> </a:t>
            </a:r>
            <a:r>
              <a:rPr lang="fr-FR" sz="1600" dirty="0" err="1" smtClean="0">
                <a:sym typeface="Wingdings"/>
              </a:rPr>
              <a:t>interesting</a:t>
            </a:r>
            <a:r>
              <a:rPr lang="fr-FR" sz="1600" dirty="0" smtClean="0">
                <a:sym typeface="Wingdings"/>
              </a:rPr>
              <a:t> for </a:t>
            </a:r>
            <a:r>
              <a:rPr lang="fr-FR" sz="1600" dirty="0" err="1" smtClean="0">
                <a:sym typeface="Wingdings"/>
              </a:rPr>
              <a:t>astrophysics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262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24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5952"/>
            <a:ext cx="7150100" cy="41891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1973044"/>
            <a:ext cx="685800" cy="384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28600" y="197027"/>
            <a:ext cx="11585874" cy="59037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characterise</a:t>
            </a:r>
            <a:r>
              <a:rPr lang="fr-FR" dirty="0" smtClean="0"/>
              <a:t> the </a:t>
            </a:r>
            <a:r>
              <a:rPr lang="fr-FR" dirty="0" err="1" smtClean="0"/>
              <a:t>qgp</a:t>
            </a:r>
            <a:r>
              <a:rPr lang="fr-FR" dirty="0" smtClean="0"/>
              <a:t> </a:t>
            </a:r>
            <a:r>
              <a:rPr lang="fr-FR" dirty="0" err="1" smtClean="0"/>
              <a:t>experimentally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55600" y="888522"/>
            <a:ext cx="11369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QGP not « </a:t>
            </a:r>
            <a:r>
              <a:rPr lang="fr-FR" sz="1600" dirty="0" err="1" smtClean="0"/>
              <a:t>directly</a:t>
            </a:r>
            <a:r>
              <a:rPr lang="fr-FR" sz="1600" dirty="0" smtClean="0"/>
              <a:t> » accessible to observation (last </a:t>
            </a:r>
            <a:r>
              <a:rPr lang="fr-FR" sz="1600" dirty="0" err="1" smtClean="0"/>
              <a:t>only</a:t>
            </a:r>
            <a:r>
              <a:rPr lang="fr-FR" sz="1600" dirty="0"/>
              <a:t> </a:t>
            </a:r>
            <a:r>
              <a:rPr lang="fr-FR" sz="1600" dirty="0" smtClean="0"/>
              <a:t>few </a:t>
            </a:r>
            <a:r>
              <a:rPr lang="fr-FR" sz="1600" dirty="0" err="1" smtClean="0"/>
              <a:t>fm</a:t>
            </a:r>
            <a:r>
              <a:rPr lang="fr-FR" sz="1600" dirty="0" smtClean="0"/>
              <a:t>/c!)</a:t>
            </a:r>
          </a:p>
          <a:p>
            <a:pPr marL="285750" indent="-285750">
              <a:buFont typeface="Wingdings" charset="2"/>
              <a:buChar char="v"/>
            </a:pPr>
            <a:r>
              <a:rPr lang="fr-FR" sz="1600" dirty="0" err="1" smtClean="0"/>
              <a:t>Need</a:t>
            </a:r>
            <a:r>
              <a:rPr lang="fr-FR" sz="1600" dirty="0" smtClean="0"/>
              <a:t> a </a:t>
            </a:r>
            <a:r>
              <a:rPr lang="fr-FR" sz="1600" dirty="0" err="1" smtClean="0"/>
              <a:t>combination</a:t>
            </a:r>
            <a:r>
              <a:rPr lang="fr-FR" sz="1600" dirty="0" smtClean="0"/>
              <a:t> of </a:t>
            </a:r>
            <a:r>
              <a:rPr lang="fr-FR" sz="1600" dirty="0" err="1" smtClean="0"/>
              <a:t>several</a:t>
            </a:r>
            <a:r>
              <a:rPr lang="fr-FR" sz="1600" dirty="0" smtClean="0"/>
              <a:t> probes and a good </a:t>
            </a:r>
            <a:r>
              <a:rPr lang="fr-FR" sz="1600" dirty="0" err="1" smtClean="0"/>
              <a:t>reference</a:t>
            </a:r>
            <a:r>
              <a:rPr lang="fr-FR" sz="1600" dirty="0" smtClean="0"/>
              <a:t> system (</a:t>
            </a:r>
            <a:r>
              <a:rPr lang="fr-FR" sz="1600" dirty="0" err="1" smtClean="0"/>
              <a:t>without</a:t>
            </a:r>
            <a:r>
              <a:rPr lang="fr-FR" sz="1600" dirty="0" smtClean="0"/>
              <a:t> QGP formation)</a:t>
            </a:r>
          </a:p>
          <a:p>
            <a:pPr marL="285750" indent="-285750">
              <a:buFont typeface="Wingdings" charset="2"/>
              <a:buChar char="v"/>
            </a:pPr>
            <a:r>
              <a:rPr lang="fr-FR" sz="1600" dirty="0" err="1" smtClean="0"/>
              <a:t>Also</a:t>
            </a:r>
            <a:r>
              <a:rPr lang="fr-FR" sz="1600" dirty="0" smtClean="0"/>
              <a:t> </a:t>
            </a:r>
            <a:r>
              <a:rPr lang="fr-FR" sz="1600" dirty="0" err="1" smtClean="0"/>
              <a:t>need</a:t>
            </a:r>
            <a:r>
              <a:rPr lang="fr-FR" sz="1600" dirty="0" smtClean="0"/>
              <a:t> probes </a:t>
            </a:r>
            <a:r>
              <a:rPr lang="fr-FR" sz="1600" dirty="0" err="1" smtClean="0"/>
              <a:t>unaffected</a:t>
            </a:r>
            <a:r>
              <a:rPr lang="fr-FR" sz="1600" dirty="0" smtClean="0"/>
              <a:t> by the QGP to serve as </a:t>
            </a:r>
            <a:r>
              <a:rPr lang="fr-FR" sz="1600" dirty="0" err="1" smtClean="0"/>
              <a:t>reference</a:t>
            </a:r>
            <a:r>
              <a:rPr lang="fr-FR" sz="1600" dirty="0" smtClean="0"/>
              <a:t> for </a:t>
            </a:r>
            <a:r>
              <a:rPr lang="fr-FR" sz="1600" dirty="0" err="1" smtClean="0"/>
              <a:t>other</a:t>
            </a:r>
            <a:r>
              <a:rPr lang="fr-FR" sz="1600" dirty="0" smtClean="0"/>
              <a:t> probes (Z, </a:t>
            </a:r>
            <a:r>
              <a:rPr lang="fr-FR" sz="1600" dirty="0" err="1" smtClean="0"/>
              <a:t>Drell</a:t>
            </a:r>
            <a:r>
              <a:rPr lang="fr-FR" sz="1600" dirty="0" smtClean="0"/>
              <a:t>-Yan)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8776634" y="1816675"/>
            <a:ext cx="307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2C2BF6"/>
                </a:solidFill>
              </a:rPr>
              <a:t>The </a:t>
            </a:r>
            <a:r>
              <a:rPr lang="fr-FR" sz="1600" dirty="0" err="1" smtClean="0">
                <a:solidFill>
                  <a:srgbClr val="2C2BF6"/>
                </a:solidFill>
              </a:rPr>
              <a:t>example</a:t>
            </a:r>
            <a:r>
              <a:rPr lang="fr-FR" sz="1600" dirty="0" smtClean="0">
                <a:solidFill>
                  <a:srgbClr val="2C2BF6"/>
                </a:solidFill>
              </a:rPr>
              <a:t> of </a:t>
            </a:r>
            <a:r>
              <a:rPr lang="fr-FR" sz="1600" dirty="0" err="1" smtClean="0">
                <a:solidFill>
                  <a:srgbClr val="2C2BF6"/>
                </a:solidFill>
              </a:rPr>
              <a:t>quarkonia</a:t>
            </a:r>
            <a:r>
              <a:rPr lang="fr-FR" sz="1600" dirty="0" smtClean="0">
                <a:solidFill>
                  <a:srgbClr val="2C2BF6"/>
                </a:solidFill>
              </a:rPr>
              <a:t> (</a:t>
            </a:r>
            <a:r>
              <a:rPr lang="fr-FR" sz="1600" dirty="0" err="1" smtClean="0">
                <a:solidFill>
                  <a:srgbClr val="2C2BF6"/>
                </a:solidFill>
              </a:rPr>
              <a:t>cc,bb</a:t>
            </a:r>
            <a:r>
              <a:rPr lang="fr-FR" sz="1600" dirty="0" smtClean="0">
                <a:solidFill>
                  <a:srgbClr val="2C2BF6"/>
                </a:solidFill>
              </a:rPr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3200" y="6453471"/>
            <a:ext cx="11547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ym typeface="Wingdings"/>
              </a:rPr>
              <a:t> </a:t>
            </a:r>
            <a:r>
              <a:rPr lang="fr-FR" sz="1600" i="1" dirty="0" err="1" smtClean="0">
                <a:sym typeface="Wingdings"/>
              </a:rPr>
              <a:t>Tasnuva</a:t>
            </a:r>
            <a:r>
              <a:rPr lang="fr-FR" sz="1600" i="1" dirty="0" smtClean="0">
                <a:sym typeface="Wingdings"/>
              </a:rPr>
              <a:t> </a:t>
            </a:r>
            <a:r>
              <a:rPr lang="fr-FR" sz="1600" i="1" dirty="0" err="1" smtClean="0">
                <a:sym typeface="Wingdings"/>
              </a:rPr>
              <a:t>Chowdhury</a:t>
            </a:r>
            <a:r>
              <a:rPr lang="fr-FR" sz="1600" i="1" dirty="0" smtClean="0">
                <a:sym typeface="Wingdings"/>
              </a:rPr>
              <a:t> « Upsilon production rate as a </a:t>
            </a:r>
            <a:r>
              <a:rPr lang="fr-FR" sz="1600" i="1" dirty="0" err="1" smtClean="0">
                <a:sym typeface="Wingdings"/>
              </a:rPr>
              <a:t>function</a:t>
            </a:r>
            <a:r>
              <a:rPr lang="fr-FR" sz="1600" i="1" dirty="0" smtClean="0">
                <a:sym typeface="Wingdings"/>
              </a:rPr>
              <a:t> of </a:t>
            </a:r>
            <a:r>
              <a:rPr lang="fr-FR" sz="1600" i="1" dirty="0" err="1" smtClean="0">
                <a:sym typeface="Wingdings"/>
              </a:rPr>
              <a:t>charged</a:t>
            </a:r>
            <a:r>
              <a:rPr lang="fr-FR" sz="1600" i="1" dirty="0" smtClean="0">
                <a:sym typeface="Wingdings"/>
              </a:rPr>
              <a:t> </a:t>
            </a:r>
            <a:r>
              <a:rPr lang="fr-FR" sz="1600" i="1" dirty="0" err="1" smtClean="0">
                <a:sym typeface="Wingdings"/>
              </a:rPr>
              <a:t>particle</a:t>
            </a:r>
            <a:r>
              <a:rPr lang="fr-FR" sz="1600" i="1" dirty="0" smtClean="0">
                <a:sym typeface="Wingdings"/>
              </a:rPr>
              <a:t> </a:t>
            </a:r>
            <a:r>
              <a:rPr lang="fr-FR" sz="1600" i="1" dirty="0" err="1" smtClean="0">
                <a:sym typeface="Wingdings"/>
              </a:rPr>
              <a:t>multiplicity</a:t>
            </a:r>
            <a:r>
              <a:rPr lang="fr-FR" sz="1600" i="1" dirty="0" smtClean="0">
                <a:sym typeface="Wingdings"/>
              </a:rPr>
              <a:t> in pp collisions at √s = 13 </a:t>
            </a:r>
            <a:r>
              <a:rPr lang="fr-FR" sz="1600" i="1" dirty="0" err="1" smtClean="0">
                <a:sym typeface="Wingdings"/>
              </a:rPr>
              <a:t>TeV</a:t>
            </a:r>
            <a:r>
              <a:rPr lang="fr-FR" sz="1600" i="1" dirty="0" smtClean="0">
                <a:sym typeface="Wingdings"/>
              </a:rPr>
              <a:t> in ALICE </a:t>
            </a:r>
            <a:r>
              <a:rPr lang="fr-FR" sz="1600" i="1" dirty="0" err="1" smtClean="0">
                <a:sym typeface="Wingdings"/>
              </a:rPr>
              <a:t>experiment</a:t>
            </a:r>
            <a:r>
              <a:rPr lang="fr-FR" sz="1600" i="1" dirty="0" smtClean="0">
                <a:sym typeface="Wingdings"/>
              </a:rPr>
              <a:t> »</a:t>
            </a:r>
            <a:endParaRPr lang="fr-FR" sz="16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8369300" y="2222500"/>
            <a:ext cx="37474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Heavy quarks </a:t>
            </a:r>
            <a:r>
              <a:rPr lang="fr-FR" sz="1600" dirty="0" err="1"/>
              <a:t>c</a:t>
            </a:r>
            <a:r>
              <a:rPr lang="fr-FR" sz="1600" dirty="0" err="1" smtClean="0"/>
              <a:t>reated</a:t>
            </a:r>
            <a:r>
              <a:rPr lang="fr-FR" sz="1600" dirty="0" smtClean="0"/>
              <a:t> </a:t>
            </a:r>
            <a:r>
              <a:rPr lang="fr-FR" sz="1600" dirty="0" err="1" smtClean="0"/>
              <a:t>early</a:t>
            </a:r>
            <a:r>
              <a:rPr lang="fr-FR" sz="1600" dirty="0" smtClean="0"/>
              <a:t> in the collision (</a:t>
            </a:r>
            <a:r>
              <a:rPr lang="fr-FR" sz="1600" dirty="0" err="1" smtClean="0"/>
              <a:t>before</a:t>
            </a:r>
            <a:r>
              <a:rPr lang="fr-FR" sz="1600" dirty="0" smtClean="0"/>
              <a:t> the QGP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formed</a:t>
            </a:r>
            <a:r>
              <a:rPr lang="fr-FR" sz="1600" dirty="0" smtClean="0"/>
              <a:t>)</a:t>
            </a:r>
          </a:p>
          <a:p>
            <a:pPr marL="285750" indent="-285750">
              <a:buFont typeface="Wingdings" charset="2"/>
              <a:buChar char="v"/>
            </a:pPr>
            <a:endParaRPr lang="fr-FR" sz="1600" dirty="0"/>
          </a:p>
          <a:p>
            <a:pPr marL="285750" indent="-285750">
              <a:buFont typeface="Wingdings" charset="2"/>
              <a:buChar char="v"/>
            </a:pPr>
            <a:r>
              <a:rPr lang="fr-FR" sz="1600" dirty="0" err="1" smtClean="0"/>
              <a:t>While</a:t>
            </a:r>
            <a:r>
              <a:rPr lang="fr-FR" sz="1600" dirty="0" smtClean="0"/>
              <a:t> </a:t>
            </a:r>
            <a:r>
              <a:rPr lang="fr-FR" sz="1600" dirty="0" err="1" smtClean="0"/>
              <a:t>going</a:t>
            </a:r>
            <a:r>
              <a:rPr lang="fr-FR" sz="1600" dirty="0" smtClean="0"/>
              <a:t> </a:t>
            </a:r>
            <a:r>
              <a:rPr lang="fr-FR" sz="1600" dirty="0" err="1" smtClean="0"/>
              <a:t>through</a:t>
            </a:r>
            <a:r>
              <a:rPr lang="fr-FR" sz="1600" dirty="0" smtClean="0"/>
              <a:t> the QGP (</a:t>
            </a:r>
            <a:r>
              <a:rPr lang="fr-FR" sz="1600" dirty="0" err="1" smtClean="0"/>
              <a:t>depending</a:t>
            </a:r>
            <a:r>
              <a:rPr lang="fr-FR" sz="1600" dirty="0" smtClean="0"/>
              <a:t> on </a:t>
            </a:r>
            <a:r>
              <a:rPr lang="fr-FR" sz="1600" dirty="0" err="1" smtClean="0"/>
              <a:t>its</a:t>
            </a:r>
            <a:r>
              <a:rPr lang="fr-FR" sz="1600" dirty="0" smtClean="0"/>
              <a:t> 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) the </a:t>
            </a:r>
            <a:r>
              <a:rPr lang="fr-FR" sz="1600" dirty="0" err="1" smtClean="0"/>
              <a:t>less</a:t>
            </a:r>
            <a:r>
              <a:rPr lang="fr-FR" sz="1600" dirty="0" smtClean="0"/>
              <a:t> </a:t>
            </a:r>
            <a:r>
              <a:rPr lang="fr-FR" sz="1600" dirty="0" err="1" smtClean="0"/>
              <a:t>bound</a:t>
            </a:r>
            <a:r>
              <a:rPr lang="fr-FR" sz="1600" dirty="0" smtClean="0"/>
              <a:t> </a:t>
            </a:r>
            <a:r>
              <a:rPr lang="fr-FR" sz="1600" dirty="0" err="1" smtClean="0"/>
              <a:t>quarkonia</a:t>
            </a:r>
            <a:r>
              <a:rPr lang="fr-FR" sz="1600" dirty="0" smtClean="0"/>
              <a:t> </a:t>
            </a:r>
            <a:r>
              <a:rPr lang="fr-FR" sz="1600" dirty="0" err="1" smtClean="0"/>
              <a:t>will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suppressed</a:t>
            </a:r>
            <a:r>
              <a:rPr lang="fr-FR" sz="1600" dirty="0" smtClean="0"/>
              <a:t> by </a:t>
            </a:r>
            <a:r>
              <a:rPr lang="fr-FR" sz="1600" dirty="0" err="1" smtClean="0"/>
              <a:t>color</a:t>
            </a:r>
            <a:r>
              <a:rPr lang="fr-FR" sz="1600" dirty="0" smtClean="0"/>
              <a:t> screening</a:t>
            </a:r>
            <a:endParaRPr lang="fr-FR" sz="1600" dirty="0"/>
          </a:p>
          <a:p>
            <a:pPr marL="285750" indent="-285750">
              <a:buFont typeface="Wingdings" charset="2"/>
              <a:buChar char="v"/>
            </a:pPr>
            <a:endParaRPr lang="fr-FR" sz="1600" dirty="0" smtClean="0"/>
          </a:p>
          <a:p>
            <a:pPr marL="285750" indent="-285750">
              <a:buFont typeface="Wingdings" charset="2"/>
              <a:buChar char="v"/>
            </a:pPr>
            <a:r>
              <a:rPr lang="fr-FR" sz="1600" dirty="0" smtClean="0"/>
              <a:t>If </a:t>
            </a:r>
            <a:r>
              <a:rPr lang="fr-FR" sz="1600" dirty="0" err="1" smtClean="0"/>
              <a:t>quarkonium</a:t>
            </a:r>
            <a:r>
              <a:rPr lang="fr-FR" sz="1600" dirty="0" smtClean="0"/>
              <a:t> </a:t>
            </a:r>
            <a:r>
              <a:rPr lang="fr-FR" sz="1600" dirty="0" err="1" smtClean="0"/>
              <a:t>yields</a:t>
            </a:r>
            <a:r>
              <a:rPr lang="fr-FR" sz="1600" dirty="0" smtClean="0"/>
              <a:t> in </a:t>
            </a:r>
            <a:r>
              <a:rPr lang="fr-FR" sz="1600" dirty="0" err="1" smtClean="0"/>
              <a:t>PbPb</a:t>
            </a:r>
            <a:r>
              <a:rPr lang="fr-FR" sz="1600" dirty="0" smtClean="0"/>
              <a:t> collisions are </a:t>
            </a:r>
            <a:r>
              <a:rPr lang="fr-FR" sz="1600" dirty="0" err="1" smtClean="0"/>
              <a:t>suppressed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respect to the «</a:t>
            </a:r>
            <a:r>
              <a:rPr lang="fr-FR" sz="1600" dirty="0" err="1" smtClean="0"/>
              <a:t>scaled</a:t>
            </a:r>
            <a:r>
              <a:rPr lang="fr-FR" sz="1600" dirty="0" smtClean="0"/>
              <a:t>» </a:t>
            </a:r>
            <a:r>
              <a:rPr lang="fr-FR" sz="1600" dirty="0" err="1" smtClean="0"/>
              <a:t>yield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pp collisions</a:t>
            </a:r>
          </a:p>
          <a:p>
            <a:r>
              <a:rPr lang="fr-FR" sz="1600" dirty="0" smtClean="0">
                <a:sym typeface="Wingdings"/>
              </a:rPr>
              <a:t>      </a:t>
            </a:r>
            <a:r>
              <a:rPr lang="fr-FR" sz="1600" dirty="0" err="1" smtClean="0">
                <a:sym typeface="Wingdings"/>
              </a:rPr>
              <a:t>evidence</a:t>
            </a:r>
            <a:r>
              <a:rPr lang="fr-FR" sz="1600" dirty="0" smtClean="0">
                <a:sym typeface="Wingdings"/>
              </a:rPr>
              <a:t> for QGP formation</a:t>
            </a:r>
          </a:p>
          <a:p>
            <a:endParaRPr lang="fr-FR" sz="1600" dirty="0">
              <a:sym typeface="Wingdings"/>
            </a:endParaRPr>
          </a:p>
          <a:p>
            <a:pPr marL="285750" indent="-285750">
              <a:buFont typeface="Wingdings" charset="2"/>
              <a:buChar char="v"/>
            </a:pPr>
            <a:r>
              <a:rPr lang="fr-FR" sz="1600" dirty="0" smtClean="0">
                <a:sym typeface="Wingdings"/>
              </a:rPr>
              <a:t>Important to </a:t>
            </a:r>
            <a:r>
              <a:rPr lang="fr-FR" sz="1600" dirty="0" err="1" smtClean="0">
                <a:sym typeface="Wingdings"/>
              </a:rPr>
              <a:t>well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understand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quarkonium</a:t>
            </a:r>
            <a:r>
              <a:rPr lang="fr-FR" sz="1600" dirty="0" smtClean="0">
                <a:sym typeface="Wingdings"/>
              </a:rPr>
              <a:t> formation in pp collisions (not </a:t>
            </a:r>
            <a:r>
              <a:rPr lang="fr-FR" sz="1600" dirty="0" err="1" smtClean="0">
                <a:sym typeface="Wingdings"/>
              </a:rPr>
              <a:t>so</a:t>
            </a:r>
            <a:r>
              <a:rPr lang="fr-FR" sz="1600" dirty="0" smtClean="0">
                <a:sym typeface="Wingdings"/>
              </a:rPr>
              <a:t> simple!)</a:t>
            </a:r>
            <a:endParaRPr lang="fr-FR" sz="16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226800" y="1854775"/>
            <a:ext cx="76200" cy="0"/>
          </a:xfrm>
          <a:prstGeom prst="line">
            <a:avLst/>
          </a:prstGeom>
          <a:ln>
            <a:solidFill>
              <a:srgbClr val="2C2B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1468100" y="1854775"/>
            <a:ext cx="76200" cy="0"/>
          </a:xfrm>
          <a:prstGeom prst="line">
            <a:avLst/>
          </a:prstGeom>
          <a:ln>
            <a:solidFill>
              <a:srgbClr val="2C2B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9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291592"/>
            <a:ext cx="7729728" cy="622808"/>
          </a:xfrm>
        </p:spPr>
        <p:txBody>
          <a:bodyPr>
            <a:normAutofit fontScale="90000"/>
          </a:bodyPr>
          <a:lstStyle/>
          <a:p>
            <a:r>
              <a:rPr lang="fr-FR" smtClean="0"/>
              <a:t>Conclusions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25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749800" y="1090116"/>
            <a:ext cx="877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 </a:t>
            </a:r>
            <a:r>
              <a:rPr lang="fr-FR" dirty="0" err="1" smtClean="0"/>
              <a:t>leave</a:t>
            </a:r>
            <a:r>
              <a:rPr lang="fr-FR" dirty="0" smtClean="0"/>
              <a:t> the room to </a:t>
            </a:r>
            <a:r>
              <a:rPr lang="fr-FR" dirty="0" err="1" smtClean="0"/>
              <a:t>students</a:t>
            </a:r>
            <a:endParaRPr lang="fr-FR" dirty="0"/>
          </a:p>
        </p:txBody>
      </p:sp>
      <p:pic>
        <p:nvPicPr>
          <p:cNvPr id="4098" name="Picture 2" descr="ésultat de recherche d'images pour &quot;mute butt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1" y="1068717"/>
            <a:ext cx="1426540" cy="161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838879"/>
            <a:ext cx="7988300" cy="27595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5752792"/>
            <a:ext cx="5435600" cy="93246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70000" y="5808354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Reward</a:t>
            </a:r>
            <a:r>
              <a:rPr lang="fr-FR" sz="1600" dirty="0" smtClean="0"/>
              <a:t> at the end of session</a:t>
            </a:r>
            <a:endParaRPr lang="fr-FR" sz="1600" dirty="0"/>
          </a:p>
        </p:txBody>
      </p:sp>
      <p:sp>
        <p:nvSpPr>
          <p:cNvPr id="8" name="Flèche vers la droite 7"/>
          <p:cNvSpPr/>
          <p:nvPr/>
        </p:nvSpPr>
        <p:spPr>
          <a:xfrm>
            <a:off x="1765300" y="6202470"/>
            <a:ext cx="1435100" cy="34795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1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3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14338" y="242888"/>
            <a:ext cx="11282837" cy="505063"/>
          </a:xfrm>
        </p:spPr>
        <p:txBody>
          <a:bodyPr>
            <a:noAutofit/>
          </a:bodyPr>
          <a:lstStyle/>
          <a:p>
            <a:r>
              <a:rPr lang="fr-FR" sz="2200" dirty="0" smtClean="0"/>
              <a:t>The </a:t>
            </a:r>
            <a:r>
              <a:rPr lang="fr-FR" sz="2200" dirty="0" err="1" smtClean="0"/>
              <a:t>elementary</a:t>
            </a:r>
            <a:r>
              <a:rPr lang="fr-FR" sz="2200" dirty="0" smtClean="0"/>
              <a:t> building blocks of </a:t>
            </a:r>
            <a:r>
              <a:rPr lang="fr-FR" sz="2200" dirty="0" err="1" smtClean="0"/>
              <a:t>matter</a:t>
            </a:r>
            <a:endParaRPr lang="fr-FR" sz="2200" dirty="0"/>
          </a:p>
        </p:txBody>
      </p:sp>
      <p:pic>
        <p:nvPicPr>
          <p:cNvPr id="2054" name="Picture 6" descr="ésultat de recherche d'images pour &quot;building blocks of matter standard model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19" y="1142999"/>
            <a:ext cx="5522207" cy="528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96265" y="1815584"/>
            <a:ext cx="511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772583" y="2000250"/>
            <a:ext cx="1500189" cy="4426014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08779" y="1299459"/>
            <a:ext cx="53075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fr-FR" sz="1600" dirty="0" smtClean="0"/>
              <a:t>Fermions (spin ½)  </a:t>
            </a:r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err="1" smtClean="0"/>
              <a:t>Divided</a:t>
            </a:r>
            <a:r>
              <a:rPr lang="fr-FR" sz="1600" dirty="0" smtClean="0"/>
              <a:t> </a:t>
            </a:r>
            <a:r>
              <a:rPr lang="fr-FR" sz="1600" dirty="0" err="1" smtClean="0"/>
              <a:t>into</a:t>
            </a:r>
            <a:r>
              <a:rPr lang="fr-FR" sz="1600" dirty="0" smtClean="0"/>
              <a:t> </a:t>
            </a:r>
            <a:r>
              <a:rPr lang="fr-FR" sz="1600" dirty="0" err="1" smtClean="0"/>
              <a:t>three</a:t>
            </a:r>
            <a:r>
              <a:rPr lang="fr-FR" sz="1600" dirty="0" smtClean="0"/>
              <a:t> </a:t>
            </a:r>
            <a:r>
              <a:rPr lang="fr-FR" sz="1600" dirty="0" err="1" smtClean="0"/>
              <a:t>generations</a:t>
            </a:r>
            <a:r>
              <a:rPr lang="fr-FR" sz="1600" dirty="0" smtClean="0"/>
              <a:t> of: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- quarks 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- leptons </a:t>
            </a:r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smtClean="0"/>
              <a:t>First </a:t>
            </a:r>
            <a:r>
              <a:rPr lang="fr-FR" sz="1600" dirty="0" err="1" smtClean="0"/>
              <a:t>generation</a:t>
            </a:r>
            <a:r>
              <a:rPr lang="fr-FR" sz="1600" dirty="0" smtClean="0"/>
              <a:t> : </a:t>
            </a:r>
            <a:r>
              <a:rPr lang="fr-FR" sz="1600" dirty="0" err="1"/>
              <a:t>l</a:t>
            </a:r>
            <a:r>
              <a:rPr lang="fr-FR" sz="1600" dirty="0" err="1" smtClean="0"/>
              <a:t>ightest</a:t>
            </a:r>
            <a:r>
              <a:rPr lang="fr-FR" sz="1600" dirty="0" smtClean="0"/>
              <a:t> and </a:t>
            </a:r>
            <a:r>
              <a:rPr lang="fr-FR" sz="1600" dirty="0" err="1" smtClean="0"/>
              <a:t>most</a:t>
            </a:r>
            <a:r>
              <a:rPr lang="fr-FR" sz="1600" dirty="0" smtClean="0"/>
              <a:t> stable </a:t>
            </a:r>
            <a:r>
              <a:rPr lang="fr-FR" sz="1600" dirty="0" err="1" smtClean="0"/>
              <a:t>particles</a:t>
            </a:r>
            <a:r>
              <a:rPr lang="fr-FR" sz="1600" dirty="0" smtClean="0"/>
              <a:t> </a:t>
            </a:r>
            <a:r>
              <a:rPr lang="fr-FR" sz="1600" dirty="0" smtClean="0">
                <a:sym typeface="Wingdings"/>
              </a:rPr>
              <a:t> the </a:t>
            </a:r>
            <a:r>
              <a:rPr lang="fr-FR" sz="1600" dirty="0" err="1" smtClean="0">
                <a:sym typeface="Wingdings"/>
              </a:rPr>
              <a:t>constituents</a:t>
            </a:r>
            <a:r>
              <a:rPr lang="fr-FR" sz="1600" dirty="0" smtClean="0">
                <a:sym typeface="Wingdings"/>
              </a:rPr>
              <a:t> of all stable </a:t>
            </a:r>
            <a:r>
              <a:rPr lang="fr-FR" sz="1600" dirty="0" err="1" smtClean="0">
                <a:sym typeface="Wingdings"/>
              </a:rPr>
              <a:t>matter</a:t>
            </a:r>
            <a:r>
              <a:rPr lang="fr-FR" sz="1600" dirty="0" smtClean="0">
                <a:sym typeface="Wingdings"/>
              </a:rPr>
              <a:t> in the </a:t>
            </a:r>
          </a:p>
          <a:p>
            <a:pPr lvl="1"/>
            <a:r>
              <a:rPr lang="fr-FR" sz="1600" dirty="0">
                <a:sym typeface="Wingdings"/>
              </a:rPr>
              <a:t> </a:t>
            </a:r>
            <a:r>
              <a:rPr lang="fr-FR" sz="1600" dirty="0" smtClean="0">
                <a:sym typeface="Wingdings"/>
              </a:rPr>
              <a:t>        </a:t>
            </a:r>
            <a:r>
              <a:rPr lang="fr-FR" sz="1600" dirty="0" err="1" smtClean="0">
                <a:sym typeface="Wingdings"/>
              </a:rPr>
              <a:t>universe</a:t>
            </a:r>
            <a:endParaRPr lang="fr-FR" sz="1600" dirty="0" smtClean="0"/>
          </a:p>
          <a:p>
            <a:r>
              <a:rPr lang="fr-FR" sz="1600" dirty="0" smtClean="0"/>
              <a:t> </a:t>
            </a:r>
            <a:endParaRPr lang="fr-FR" sz="1600" dirty="0"/>
          </a:p>
          <a:p>
            <a:endParaRPr lang="fr-FR" sz="1600" dirty="0"/>
          </a:p>
          <a:p>
            <a:pPr marL="285750" indent="-285750">
              <a:buFont typeface="Wingdings" charset="2"/>
              <a:buChar char="q"/>
            </a:pPr>
            <a:r>
              <a:rPr lang="fr-FR" sz="1600" dirty="0" smtClean="0"/>
              <a:t>Gauge Bosons (spin 1) </a:t>
            </a:r>
            <a:r>
              <a:rPr lang="fr-FR" sz="1600" dirty="0" smtClean="0">
                <a:sym typeface="Wingdings"/>
              </a:rPr>
              <a:t> </a:t>
            </a:r>
            <a:r>
              <a:rPr lang="fr-FR" sz="1600" dirty="0" smtClean="0"/>
              <a:t>the force carriers</a:t>
            </a:r>
          </a:p>
          <a:p>
            <a:pPr marL="285750" indent="-285750">
              <a:buFont typeface="Wingdings" charset="2"/>
              <a:buChar char="q"/>
            </a:pPr>
            <a:r>
              <a:rPr lang="fr-FR" sz="1600" dirty="0" err="1" smtClean="0"/>
              <a:t>Higgs</a:t>
            </a:r>
            <a:r>
              <a:rPr lang="fr-FR" sz="1600" dirty="0" smtClean="0"/>
              <a:t> boson (spin 0)</a:t>
            </a:r>
            <a:r>
              <a:rPr lang="fr-FR" sz="1600" dirty="0" smtClean="0">
                <a:sym typeface="Wingdings"/>
              </a:rPr>
              <a:t> </a:t>
            </a:r>
            <a:r>
              <a:rPr lang="fr-FR" sz="1600" dirty="0" err="1" smtClean="0">
                <a:sym typeface="Wingdings"/>
              </a:rPr>
              <a:t>gives</a:t>
            </a:r>
            <a:r>
              <a:rPr lang="fr-FR" sz="1600" dirty="0" smtClean="0">
                <a:sym typeface="Wingdings"/>
              </a:rPr>
              <a:t> mass to </a:t>
            </a:r>
            <a:r>
              <a:rPr lang="fr-FR" sz="1600" dirty="0" err="1" smtClean="0">
                <a:sym typeface="Wingdings"/>
              </a:rPr>
              <a:t>elementary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particles</a:t>
            </a:r>
            <a:r>
              <a:rPr lang="fr-FR" sz="1600" dirty="0" smtClean="0">
                <a:sym typeface="Wingdings"/>
              </a:rPr>
              <a:t> of the standard model</a:t>
            </a:r>
            <a:endParaRPr lang="fr-FR" sz="1600" dirty="0"/>
          </a:p>
          <a:p>
            <a:pPr marL="285750" indent="-285750">
              <a:buFont typeface="Wingdings" charset="2"/>
              <a:buChar char="q"/>
            </a:pPr>
            <a:r>
              <a:rPr lang="fr-FR" sz="1600" dirty="0" err="1" smtClean="0"/>
              <a:t>Antiparticles</a:t>
            </a:r>
            <a:r>
              <a:rPr lang="fr-FR" sz="1600" dirty="0" smtClean="0"/>
              <a:t> : </a:t>
            </a:r>
            <a:r>
              <a:rPr lang="fr-FR" sz="1600" dirty="0" err="1" smtClean="0"/>
              <a:t>same</a:t>
            </a:r>
            <a:r>
              <a:rPr lang="fr-FR" sz="1600" dirty="0" smtClean="0"/>
              <a:t> mass as </a:t>
            </a:r>
            <a:r>
              <a:rPr lang="fr-FR" sz="1600" dirty="0" err="1" smtClean="0"/>
              <a:t>particle</a:t>
            </a:r>
            <a:r>
              <a:rPr lang="fr-FR" sz="1600" dirty="0" smtClean="0"/>
              <a:t> but opposite charge</a:t>
            </a:r>
          </a:p>
          <a:p>
            <a:pPr marL="285750" indent="-285750">
              <a:buFont typeface="Wingdings" charset="2"/>
              <a:buChar char="q"/>
            </a:pPr>
            <a:endParaRPr lang="fr-FR" sz="1600" dirty="0" smtClean="0"/>
          </a:p>
          <a:p>
            <a:pPr marL="285750" indent="-285750">
              <a:buFont typeface="Wingdings" charset="2"/>
              <a:buChar char="q"/>
            </a:pPr>
            <a:endParaRPr lang="fr-FR" sz="1600" dirty="0"/>
          </a:p>
          <a:p>
            <a:pPr marL="285750" indent="-285750">
              <a:buFont typeface="Wingdings" charset="2"/>
              <a:buChar char="q"/>
            </a:pPr>
            <a:endParaRPr lang="fr-FR" sz="1600" dirty="0" smtClean="0"/>
          </a:p>
          <a:p>
            <a:pPr marL="285750" indent="-285750">
              <a:buFont typeface="Wingdings" charset="2"/>
              <a:buChar char="q"/>
            </a:pPr>
            <a:r>
              <a:rPr lang="fr-FR" sz="1600" dirty="0" smtClean="0"/>
              <a:t>Hadrons are </a:t>
            </a:r>
            <a:r>
              <a:rPr lang="fr-FR" sz="1600" dirty="0" err="1" smtClean="0"/>
              <a:t>built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the </a:t>
            </a:r>
            <a:r>
              <a:rPr lang="fr-FR" sz="1600" dirty="0" err="1" smtClean="0"/>
              <a:t>elementary</a:t>
            </a:r>
            <a:r>
              <a:rPr lang="fr-FR" sz="1600" dirty="0" smtClean="0"/>
              <a:t> blocks of </a:t>
            </a:r>
            <a:r>
              <a:rPr lang="fr-FR" sz="1600" dirty="0" err="1" smtClean="0"/>
              <a:t>matters</a:t>
            </a:r>
            <a:r>
              <a:rPr lang="fr-FR" sz="1600" dirty="0" smtClean="0"/>
              <a:t>:</a:t>
            </a:r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err="1" smtClean="0"/>
              <a:t>Mesons</a:t>
            </a:r>
            <a:r>
              <a:rPr lang="fr-FR" sz="1600" dirty="0" smtClean="0"/>
              <a:t> : 1 quark + antiquark (</a:t>
            </a:r>
            <a:r>
              <a:rPr lang="fr-FR" sz="1600" dirty="0" err="1" smtClean="0"/>
              <a:t>eg</a:t>
            </a:r>
            <a:r>
              <a:rPr lang="fr-FR" sz="1600" dirty="0" smtClean="0"/>
              <a:t>. pion)</a:t>
            </a:r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smtClean="0"/>
              <a:t>Baryons : 3 quarks (</a:t>
            </a:r>
            <a:r>
              <a:rPr lang="fr-FR" sz="1600" dirty="0" err="1" smtClean="0"/>
              <a:t>eg</a:t>
            </a:r>
            <a:r>
              <a:rPr lang="fr-FR" sz="1600" dirty="0" smtClean="0"/>
              <a:t>. proton, neutron)</a:t>
            </a:r>
          </a:p>
          <a:p>
            <a:pPr marL="285750" indent="-285750">
              <a:buFont typeface="Wingdings" charset="2"/>
              <a:buChar char="q"/>
            </a:pPr>
            <a:endParaRPr lang="fr-FR" dirty="0" smtClean="0"/>
          </a:p>
          <a:p>
            <a:pPr marL="285750" indent="-285750">
              <a:buFont typeface="Wingdings" charset="2"/>
              <a:buChar char="q"/>
            </a:pP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2622468" y="300840"/>
            <a:ext cx="762001" cy="4815446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5466610" y="2715476"/>
            <a:ext cx="255319" cy="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0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789074" y="6481677"/>
            <a:ext cx="365760" cy="365760"/>
          </a:xfrm>
        </p:spPr>
        <p:txBody>
          <a:bodyPr/>
          <a:lstStyle/>
          <a:p>
            <a:fld id="{DE232F7B-7D62-FB48-ACEA-5D4C992313FB}" type="slidenum">
              <a:rPr lang="fr-FR" smtClean="0"/>
              <a:t>4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14338" y="242888"/>
            <a:ext cx="11282837" cy="505063"/>
          </a:xfrm>
        </p:spPr>
        <p:txBody>
          <a:bodyPr>
            <a:noAutofit/>
          </a:bodyPr>
          <a:lstStyle/>
          <a:p>
            <a:r>
              <a:rPr lang="fr-FR" sz="2200" dirty="0" smtClean="0"/>
              <a:t>The four </a:t>
            </a:r>
            <a:r>
              <a:rPr lang="fr-FR" sz="2200" dirty="0" err="1" smtClean="0"/>
              <a:t>fundamental</a:t>
            </a:r>
            <a:r>
              <a:rPr lang="fr-FR" sz="2200" dirty="0" smtClean="0"/>
              <a:t> forces and </a:t>
            </a:r>
            <a:r>
              <a:rPr lang="fr-FR" sz="2200" dirty="0" err="1" smtClean="0"/>
              <a:t>their</a:t>
            </a:r>
            <a:r>
              <a:rPr lang="fr-FR" sz="2200" dirty="0" smtClean="0"/>
              <a:t> carriers</a:t>
            </a:r>
            <a:endParaRPr lang="fr-FR" sz="2200" dirty="0"/>
          </a:p>
        </p:txBody>
      </p:sp>
      <p:pic>
        <p:nvPicPr>
          <p:cNvPr id="16" name="Picture 4" descr="ésultat de recherche d'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3393" r="49731" b="65133"/>
          <a:stretch/>
        </p:blipFill>
        <p:spPr bwMode="auto">
          <a:xfrm>
            <a:off x="6646885" y="5095627"/>
            <a:ext cx="3131314" cy="156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ésultat de recherche d'images pour &quot;fundamental interaction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6" t="50777"/>
          <a:stretch/>
        </p:blipFill>
        <p:spPr bwMode="auto">
          <a:xfrm>
            <a:off x="3614084" y="1055860"/>
            <a:ext cx="2931311" cy="18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ésultat de recherche d'images pour &quot;fundamental interaction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55" b="46878"/>
          <a:stretch/>
        </p:blipFill>
        <p:spPr bwMode="auto">
          <a:xfrm>
            <a:off x="6485981" y="2907294"/>
            <a:ext cx="2416154" cy="199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ésultat de recherche d'images pour &quot;fundamental interaction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6" b="47970"/>
          <a:stretch/>
        </p:blipFill>
        <p:spPr bwMode="auto">
          <a:xfrm>
            <a:off x="6208422" y="1047352"/>
            <a:ext cx="2931310" cy="1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208421" y="2754888"/>
            <a:ext cx="277560" cy="1790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Picture 4" descr="ésultat de recherche d'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7" t="3393" r="26345" b="65133"/>
          <a:stretch/>
        </p:blipFill>
        <p:spPr bwMode="auto">
          <a:xfrm>
            <a:off x="10184202" y="5095627"/>
            <a:ext cx="1604871" cy="156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16193"/>
              </p:ext>
            </p:extLst>
          </p:nvPr>
        </p:nvGraphicFramePr>
        <p:xfrm>
          <a:off x="13583" y="1042006"/>
          <a:ext cx="3600500" cy="1774638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773653"/>
                <a:gridCol w="1826847"/>
              </a:tblGrid>
              <a:tr h="29447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Gravitational</a:t>
                      </a:r>
                      <a:r>
                        <a:rPr lang="fr-FR" sz="1400" baseline="0" dirty="0" smtClean="0"/>
                        <a:t> interaction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7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Acts</a:t>
                      </a:r>
                      <a:r>
                        <a:rPr lang="fr-FR" sz="1400" dirty="0" smtClean="0"/>
                        <a:t> on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Mass-</a:t>
                      </a:r>
                      <a:r>
                        <a:rPr lang="fr-FR" sz="1400" dirty="0" err="1" smtClean="0"/>
                        <a:t>Energy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3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Particles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experiencing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All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59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Particles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mediating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Graviton                (not </a:t>
                      </a:r>
                      <a:r>
                        <a:rPr lang="fr-FR" sz="1400" dirty="0" err="1" smtClean="0"/>
                        <a:t>yet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observed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3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Strenght</a:t>
                      </a:r>
                      <a:r>
                        <a:rPr lang="fr-FR" sz="1400" dirty="0" smtClean="0"/>
                        <a:t> at ~ 10</a:t>
                      </a:r>
                      <a:r>
                        <a:rPr lang="fr-FR" sz="1400" baseline="30000" dirty="0" smtClean="0"/>
                        <a:t>-17</a:t>
                      </a:r>
                      <a:r>
                        <a:rPr lang="fr-FR" sz="1400" dirty="0" smtClean="0"/>
                        <a:t>m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</a:t>
                      </a:r>
                      <a:r>
                        <a:rPr lang="fr-FR" sz="1400" baseline="30000" dirty="0" smtClean="0"/>
                        <a:t>-41</a:t>
                      </a:r>
                      <a:endParaRPr lang="fr-FR" sz="14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4" name="Tableau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868390"/>
              </p:ext>
            </p:extLst>
          </p:nvPr>
        </p:nvGraphicFramePr>
        <p:xfrm>
          <a:off x="-21437" y="3091974"/>
          <a:ext cx="3600500" cy="1807347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919510"/>
                <a:gridCol w="1680990"/>
              </a:tblGrid>
              <a:tr h="27893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aseline="0" dirty="0" err="1" smtClean="0"/>
                        <a:t>Weak</a:t>
                      </a:r>
                      <a:r>
                        <a:rPr lang="fr-FR" sz="1400" baseline="0" dirty="0" smtClean="0"/>
                        <a:t> interaction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3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Acts</a:t>
                      </a:r>
                      <a:r>
                        <a:rPr lang="fr-FR" sz="1400" dirty="0" smtClean="0"/>
                        <a:t> on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flavours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7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Particles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experiencing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Quarks, leptons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8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Particles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mediating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W</a:t>
                      </a:r>
                      <a:r>
                        <a:rPr lang="fr-FR" sz="1400" baseline="30000" dirty="0" smtClean="0"/>
                        <a:t>+ / -</a:t>
                      </a:r>
                      <a:r>
                        <a:rPr lang="fr-FR" sz="1400" baseline="0" dirty="0" smtClean="0"/>
                        <a:t>  ,  Z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7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Strenght</a:t>
                      </a:r>
                      <a:r>
                        <a:rPr lang="fr-FR" sz="1400" dirty="0" smtClean="0"/>
                        <a:t> at ~ 10</a:t>
                      </a:r>
                      <a:r>
                        <a:rPr lang="fr-FR" sz="1400" baseline="30000" dirty="0" smtClean="0"/>
                        <a:t>-17</a:t>
                      </a:r>
                      <a:r>
                        <a:rPr lang="fr-FR" sz="1400" dirty="0" smtClean="0"/>
                        <a:t>m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</a:t>
                      </a:r>
                      <a:r>
                        <a:rPr lang="fr-FR" sz="1400" baseline="30000" dirty="0" smtClean="0"/>
                        <a:t>-4</a:t>
                      </a:r>
                      <a:endParaRPr lang="fr-FR" sz="14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5" name="Tableau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97292"/>
              </p:ext>
            </p:extLst>
          </p:nvPr>
        </p:nvGraphicFramePr>
        <p:xfrm>
          <a:off x="8902135" y="1060951"/>
          <a:ext cx="3252699" cy="181022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865162"/>
                <a:gridCol w="1387537"/>
              </a:tblGrid>
              <a:tr h="29753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aseline="0" dirty="0" err="1" smtClean="0"/>
                        <a:t>Electromagnetic</a:t>
                      </a:r>
                      <a:r>
                        <a:rPr lang="fr-FR" sz="1400" baseline="0" dirty="0" smtClean="0"/>
                        <a:t> interaction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3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Acts</a:t>
                      </a:r>
                      <a:r>
                        <a:rPr lang="fr-FR" sz="1400" dirty="0" smtClean="0"/>
                        <a:t> on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Electric charge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80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Particles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experiencing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Electrically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charged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Particles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mediating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Photon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Strenght</a:t>
                      </a:r>
                      <a:r>
                        <a:rPr lang="fr-FR" sz="1400" dirty="0" smtClean="0"/>
                        <a:t> at ~ 10</a:t>
                      </a:r>
                      <a:r>
                        <a:rPr lang="fr-FR" sz="1400" baseline="30000" dirty="0" smtClean="0"/>
                        <a:t>-17</a:t>
                      </a:r>
                      <a:r>
                        <a:rPr lang="fr-FR" sz="1400" dirty="0" smtClean="0"/>
                        <a:t>m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1</a:t>
                      </a:r>
                      <a:endParaRPr lang="fr-FR" sz="14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72151"/>
              </p:ext>
            </p:extLst>
          </p:nvPr>
        </p:nvGraphicFramePr>
        <p:xfrm>
          <a:off x="8902135" y="3041734"/>
          <a:ext cx="3224988" cy="1857587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849273"/>
                <a:gridCol w="1375715"/>
              </a:tblGrid>
              <a:tr h="3453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aseline="0" dirty="0" err="1" smtClean="0"/>
                        <a:t>Strong</a:t>
                      </a:r>
                      <a:r>
                        <a:rPr lang="fr-FR" sz="1400" baseline="0" dirty="0" smtClean="0"/>
                        <a:t> interaction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3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Acts</a:t>
                      </a:r>
                      <a:r>
                        <a:rPr lang="fr-FR" sz="1400" dirty="0" smtClean="0"/>
                        <a:t> on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Color</a:t>
                      </a:r>
                      <a:r>
                        <a:rPr lang="fr-FR" sz="1400" dirty="0" smtClean="0"/>
                        <a:t> charge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9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Particles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experiencing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Quarks, gluons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19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Particles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mediating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Gluons (8)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9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Strenght</a:t>
                      </a:r>
                      <a:r>
                        <a:rPr lang="fr-FR" sz="1400" dirty="0" smtClean="0"/>
                        <a:t> at ~ 10</a:t>
                      </a:r>
                      <a:r>
                        <a:rPr lang="fr-FR" sz="1400" baseline="30000" dirty="0" smtClean="0"/>
                        <a:t>-17</a:t>
                      </a:r>
                      <a:r>
                        <a:rPr lang="fr-FR" sz="1400" dirty="0" smtClean="0"/>
                        <a:t>m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60</a:t>
                      </a:r>
                      <a:endParaRPr lang="fr-FR" sz="14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35" name="Picture 2" descr="ésultat de recherche d'images pour &quot;fundamental interaction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4" r="54855"/>
          <a:stretch/>
        </p:blipFill>
        <p:spPr bwMode="auto">
          <a:xfrm>
            <a:off x="3614084" y="2883102"/>
            <a:ext cx="3032801" cy="202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16200000">
            <a:off x="7371121" y="2063721"/>
            <a:ext cx="3898578" cy="5668854"/>
          </a:xfrm>
          <a:prstGeom prst="rect">
            <a:avLst/>
          </a:prstGeom>
          <a:noFill/>
          <a:ln w="4445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avec flèche 48"/>
          <p:cNvCxnSpPr>
            <a:stCxn id="16" idx="3"/>
            <a:endCxn id="39" idx="1"/>
          </p:cNvCxnSpPr>
          <p:nvPr/>
        </p:nvCxnSpPr>
        <p:spPr>
          <a:xfrm>
            <a:off x="9778199" y="5876988"/>
            <a:ext cx="406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4" descr="ésultat de recherche d'images pour &quot;fundamental interaction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11" y="1720203"/>
            <a:ext cx="10481701" cy="39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512" y="254785"/>
            <a:ext cx="10777887" cy="45179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HADRONIC </a:t>
            </a:r>
            <a:r>
              <a:rPr lang="fr-FR" dirty="0" err="1" smtClean="0"/>
              <a:t>physics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quarks to hadrons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5537" y="1223606"/>
            <a:ext cx="11123537" cy="556841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charset="2"/>
              <a:buChar char="q"/>
            </a:pPr>
            <a:r>
              <a:rPr lang="fr-FR" sz="1600" dirty="0" err="1" smtClean="0">
                <a:solidFill>
                  <a:schemeClr val="tx1"/>
                </a:solidFill>
              </a:rPr>
              <a:t>Hadronic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physics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studies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rgbClr val="2C2BF6"/>
                </a:solidFill>
              </a:rPr>
              <a:t>the structure, the </a:t>
            </a:r>
            <a:r>
              <a:rPr lang="fr-FR" sz="1600" dirty="0" err="1" smtClean="0">
                <a:solidFill>
                  <a:srgbClr val="2C2BF6"/>
                </a:solidFill>
              </a:rPr>
              <a:t>properties</a:t>
            </a:r>
            <a:r>
              <a:rPr lang="fr-FR" sz="1600" dirty="0" smtClean="0">
                <a:solidFill>
                  <a:srgbClr val="2C2BF6"/>
                </a:solidFill>
              </a:rPr>
              <a:t> and the interactions of the hadrons in </a:t>
            </a:r>
            <a:r>
              <a:rPr lang="fr-FR" sz="1600" dirty="0" err="1" smtClean="0">
                <a:solidFill>
                  <a:srgbClr val="2C2BF6"/>
                </a:solidFill>
              </a:rPr>
              <a:t>terms</a:t>
            </a:r>
            <a:r>
              <a:rPr lang="fr-FR" sz="1600" dirty="0" smtClean="0">
                <a:solidFill>
                  <a:srgbClr val="2C2BF6"/>
                </a:solidFill>
              </a:rPr>
              <a:t> of quarks and gluons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r>
              <a:rPr lang="fr-FR" sz="1600" dirty="0" smtClean="0"/>
              <a:t>T</a:t>
            </a:r>
            <a:r>
              <a:rPr lang="fr-FR" sz="1600" dirty="0" smtClean="0">
                <a:solidFill>
                  <a:schemeClr val="tx1"/>
                </a:solidFill>
              </a:rPr>
              <a:t>he </a:t>
            </a:r>
            <a:r>
              <a:rPr lang="fr-FR" sz="1600" dirty="0" err="1" smtClean="0">
                <a:solidFill>
                  <a:schemeClr val="tx1"/>
                </a:solidFill>
              </a:rPr>
              <a:t>underlying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theory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is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rgbClr val="2C2BF6"/>
                </a:solidFill>
              </a:rPr>
              <a:t>Quantum </a:t>
            </a:r>
            <a:r>
              <a:rPr lang="fr-FR" sz="1600" dirty="0" err="1" smtClean="0">
                <a:solidFill>
                  <a:srgbClr val="2C2BF6"/>
                </a:solidFill>
              </a:rPr>
              <a:t>ChromoDynamics</a:t>
            </a:r>
            <a:r>
              <a:rPr lang="fr-FR" sz="1600" dirty="0" smtClean="0">
                <a:solidFill>
                  <a:srgbClr val="2C2BF6"/>
                </a:solidFill>
              </a:rPr>
              <a:t> (QCD) : </a:t>
            </a:r>
            <a:r>
              <a:rPr lang="fr-FR" sz="1600" dirty="0" smtClean="0">
                <a:solidFill>
                  <a:schemeClr val="tx1"/>
                </a:solidFill>
              </a:rPr>
              <a:t>the </a:t>
            </a:r>
            <a:r>
              <a:rPr lang="fr-FR" sz="1600" dirty="0" err="1" smtClean="0">
                <a:solidFill>
                  <a:schemeClr val="tx1"/>
                </a:solidFill>
              </a:rPr>
              <a:t>theory</a:t>
            </a:r>
            <a:r>
              <a:rPr lang="fr-FR" sz="1600" dirty="0" smtClean="0">
                <a:solidFill>
                  <a:schemeClr val="tx1"/>
                </a:solidFill>
              </a:rPr>
              <a:t> of </a:t>
            </a:r>
            <a:r>
              <a:rPr lang="fr-FR" sz="1600" dirty="0" err="1" smtClean="0">
                <a:solidFill>
                  <a:schemeClr val="tx1"/>
                </a:solidFill>
              </a:rPr>
              <a:t>strong</a:t>
            </a:r>
            <a:r>
              <a:rPr lang="fr-FR" sz="1600" dirty="0" smtClean="0">
                <a:solidFill>
                  <a:schemeClr val="tx1"/>
                </a:solidFill>
              </a:rPr>
              <a:t> interaction </a:t>
            </a:r>
            <a:r>
              <a:rPr lang="fr-FR" sz="1600" dirty="0" err="1" smtClean="0">
                <a:solidFill>
                  <a:schemeClr val="tx1"/>
                </a:solidFill>
              </a:rPr>
              <a:t>between</a:t>
            </a:r>
            <a:r>
              <a:rPr lang="fr-FR" sz="1600" dirty="0" smtClean="0">
                <a:solidFill>
                  <a:schemeClr val="tx1"/>
                </a:solidFill>
              </a:rPr>
              <a:t> quarks and gluons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r>
              <a:rPr lang="fr-FR" sz="1600" dirty="0" smtClean="0">
                <a:solidFill>
                  <a:schemeClr val="tx1"/>
                </a:solidFill>
              </a:rPr>
              <a:t>The goal </a:t>
            </a:r>
            <a:r>
              <a:rPr lang="fr-FR" sz="1600" dirty="0" err="1" smtClean="0">
                <a:solidFill>
                  <a:schemeClr val="tx1"/>
                </a:solidFill>
              </a:rPr>
              <a:t>is</a:t>
            </a:r>
            <a:r>
              <a:rPr lang="fr-FR" sz="1600" dirty="0" smtClean="0">
                <a:solidFill>
                  <a:schemeClr val="tx1"/>
                </a:solidFill>
              </a:rPr>
              <a:t> to use </a:t>
            </a:r>
            <a:r>
              <a:rPr lang="fr-FR" sz="1600" dirty="0" err="1" smtClean="0">
                <a:solidFill>
                  <a:schemeClr val="tx1"/>
                </a:solidFill>
              </a:rPr>
              <a:t>our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understanding</a:t>
            </a:r>
            <a:r>
              <a:rPr lang="fr-FR" sz="1600" dirty="0" smtClean="0">
                <a:solidFill>
                  <a:schemeClr val="tx1"/>
                </a:solidFill>
              </a:rPr>
              <a:t> of QCD to </a:t>
            </a:r>
            <a:r>
              <a:rPr lang="fr-FR" sz="1600" dirty="0" err="1" smtClean="0">
                <a:solidFill>
                  <a:schemeClr val="tx1"/>
                </a:solidFill>
              </a:rPr>
              <a:t>qualitatively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describe</a:t>
            </a:r>
            <a:r>
              <a:rPr lang="fr-FR" sz="1600" dirty="0" smtClean="0">
                <a:solidFill>
                  <a:schemeClr val="tx1"/>
                </a:solidFill>
              </a:rPr>
              <a:t> a </a:t>
            </a:r>
            <a:r>
              <a:rPr lang="fr-FR" sz="1600" dirty="0" err="1" smtClean="0">
                <a:solidFill>
                  <a:schemeClr val="tx1"/>
                </a:solidFill>
              </a:rPr>
              <a:t>wide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array</a:t>
            </a:r>
            <a:r>
              <a:rPr lang="fr-FR" sz="1600" dirty="0" smtClean="0">
                <a:solidFill>
                  <a:schemeClr val="tx1"/>
                </a:solidFill>
              </a:rPr>
              <a:t> of </a:t>
            </a:r>
            <a:r>
              <a:rPr lang="fr-FR" sz="1600" dirty="0" err="1" smtClean="0">
                <a:solidFill>
                  <a:schemeClr val="tx1"/>
                </a:solidFill>
              </a:rPr>
              <a:t>hadronic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phenomena</a:t>
            </a:r>
            <a:r>
              <a:rPr lang="fr-FR" sz="1600" dirty="0" smtClean="0">
                <a:solidFill>
                  <a:schemeClr val="tx1"/>
                </a:solidFill>
              </a:rPr>
              <a:t>, </a:t>
            </a:r>
            <a:r>
              <a:rPr lang="fr-FR" sz="1600" dirty="0" err="1" smtClean="0">
                <a:solidFill>
                  <a:schemeClr val="tx1"/>
                </a:solidFill>
              </a:rPr>
              <a:t>ranging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from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terrestrial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rgbClr val="2C2BF6"/>
                </a:solidFill>
              </a:rPr>
              <a:t>nuclear</a:t>
            </a:r>
            <a:r>
              <a:rPr lang="fr-FR" sz="1600" dirty="0" smtClean="0">
                <a:solidFill>
                  <a:srgbClr val="2C2BF6"/>
                </a:solidFill>
              </a:rPr>
              <a:t> </a:t>
            </a:r>
            <a:r>
              <a:rPr lang="fr-FR" sz="1600" dirty="0" err="1" smtClean="0">
                <a:solidFill>
                  <a:srgbClr val="2C2BF6"/>
                </a:solidFill>
              </a:rPr>
              <a:t>physics</a:t>
            </a:r>
            <a:r>
              <a:rPr lang="fr-FR" sz="1600" dirty="0" smtClean="0">
                <a:solidFill>
                  <a:schemeClr val="tx1"/>
                </a:solidFill>
              </a:rPr>
              <a:t> to the </a:t>
            </a:r>
            <a:r>
              <a:rPr lang="fr-FR" sz="1600" dirty="0" err="1" smtClean="0">
                <a:solidFill>
                  <a:srgbClr val="2C2BF6"/>
                </a:solidFill>
              </a:rPr>
              <a:t>behaviour</a:t>
            </a:r>
            <a:r>
              <a:rPr lang="fr-FR" sz="1600" dirty="0" smtClean="0">
                <a:solidFill>
                  <a:srgbClr val="2C2BF6"/>
                </a:solidFill>
              </a:rPr>
              <a:t> of </a:t>
            </a:r>
            <a:r>
              <a:rPr lang="fr-FR" sz="1600" dirty="0" err="1" smtClean="0">
                <a:solidFill>
                  <a:srgbClr val="2C2BF6"/>
                </a:solidFill>
              </a:rPr>
              <a:t>matter</a:t>
            </a:r>
            <a:r>
              <a:rPr lang="fr-FR" sz="1600" dirty="0" smtClean="0">
                <a:solidFill>
                  <a:srgbClr val="2C2BF6"/>
                </a:solidFill>
              </a:rPr>
              <a:t> in the </a:t>
            </a:r>
            <a:r>
              <a:rPr lang="fr-FR" sz="1600" dirty="0" err="1" smtClean="0">
                <a:solidFill>
                  <a:srgbClr val="2C2BF6"/>
                </a:solidFill>
              </a:rPr>
              <a:t>early</a:t>
            </a:r>
            <a:r>
              <a:rPr lang="fr-FR" sz="1600" dirty="0" smtClean="0">
                <a:solidFill>
                  <a:srgbClr val="2C2BF6"/>
                </a:solidFill>
              </a:rPr>
              <a:t> </a:t>
            </a:r>
            <a:r>
              <a:rPr lang="fr-FR" sz="1600" dirty="0" err="1" smtClean="0">
                <a:solidFill>
                  <a:srgbClr val="2C2BF6"/>
                </a:solidFill>
              </a:rPr>
              <a:t>universe</a:t>
            </a:r>
            <a:endParaRPr lang="fr-FR" sz="1600" dirty="0">
              <a:solidFill>
                <a:srgbClr val="2C2BF6"/>
              </a:solidFill>
            </a:endParaRP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fr-FR" sz="16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charset="2"/>
              <a:buChar char="q"/>
            </a:pPr>
            <a:r>
              <a:rPr lang="fr-FR" sz="1600" dirty="0" smtClean="0">
                <a:solidFill>
                  <a:schemeClr val="tx1"/>
                </a:solidFill>
              </a:rPr>
              <a:t>A (non exhaustive) </a:t>
            </a:r>
            <a:r>
              <a:rPr lang="fr-FR" sz="1600" dirty="0" err="1" smtClean="0">
                <a:solidFill>
                  <a:schemeClr val="tx1"/>
                </a:solidFill>
              </a:rPr>
              <a:t>list</a:t>
            </a:r>
            <a:r>
              <a:rPr lang="fr-FR" sz="1600" dirty="0" smtClean="0">
                <a:solidFill>
                  <a:schemeClr val="tx1"/>
                </a:solidFill>
              </a:rPr>
              <a:t> of few key open issues in </a:t>
            </a:r>
            <a:r>
              <a:rPr lang="fr-FR" sz="1600" dirty="0" err="1" smtClean="0">
                <a:solidFill>
                  <a:schemeClr val="tx1"/>
                </a:solidFill>
              </a:rPr>
              <a:t>hadronic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physics</a:t>
            </a:r>
            <a:r>
              <a:rPr lang="fr-FR" sz="1600" dirty="0" smtClean="0">
                <a:solidFill>
                  <a:schemeClr val="tx1"/>
                </a:solidFill>
              </a:rPr>
              <a:t> :  </a:t>
            </a: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fr-FR" dirty="0" smtClean="0"/>
              <a:t>How </a:t>
            </a:r>
            <a:r>
              <a:rPr lang="fr-FR" dirty="0" err="1" smtClean="0"/>
              <a:t>does</a:t>
            </a:r>
            <a:r>
              <a:rPr lang="fr-FR" dirty="0" smtClean="0"/>
              <a:t> the </a:t>
            </a:r>
            <a:r>
              <a:rPr lang="fr-FR" dirty="0"/>
              <a:t>proton mass arise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 smtClean="0"/>
              <a:t>constituents</a:t>
            </a:r>
            <a:r>
              <a:rPr lang="fr-FR" dirty="0" smtClean="0"/>
              <a:t>?</a:t>
            </a:r>
            <a:endParaRPr lang="fr-FR" dirty="0"/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fr-FR" dirty="0" smtClean="0"/>
              <a:t>How </a:t>
            </a:r>
            <a:r>
              <a:rPr lang="fr-FR" dirty="0" err="1" smtClean="0"/>
              <a:t>does</a:t>
            </a:r>
            <a:r>
              <a:rPr lang="fr-FR" dirty="0" smtClean="0"/>
              <a:t> the </a:t>
            </a:r>
            <a:r>
              <a:rPr lang="fr-FR" dirty="0"/>
              <a:t>proton spin arise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constituents</a:t>
            </a:r>
            <a:r>
              <a:rPr lang="fr-FR" dirty="0"/>
              <a:t> </a:t>
            </a:r>
            <a:r>
              <a:rPr lang="fr-FR" dirty="0" smtClean="0"/>
              <a:t>? </a:t>
            </a: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degree</a:t>
            </a:r>
            <a:r>
              <a:rPr lang="fr-FR" dirty="0" smtClean="0"/>
              <a:t> of </a:t>
            </a:r>
            <a:r>
              <a:rPr lang="fr-FR" dirty="0" err="1" smtClean="0"/>
              <a:t>understanding</a:t>
            </a:r>
            <a:r>
              <a:rPr lang="fr-FR" dirty="0" smtClean="0"/>
              <a:t> of QCD?</a:t>
            </a:r>
          </a:p>
          <a:p>
            <a:pPr lvl="2">
              <a:buClr>
                <a:schemeClr val="tx1"/>
              </a:buClr>
              <a:buFontTx/>
              <a:buChar char="-"/>
            </a:pPr>
            <a:r>
              <a:rPr lang="fr-FR" dirty="0" smtClean="0"/>
              <a:t>Can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determine</a:t>
            </a:r>
            <a:r>
              <a:rPr lang="fr-FR" dirty="0" smtClean="0"/>
              <a:t> </a:t>
            </a:r>
            <a:r>
              <a:rPr lang="fr-FR" dirty="0" err="1" smtClean="0"/>
              <a:t>precisely</a:t>
            </a:r>
            <a:r>
              <a:rPr lang="fr-FR" dirty="0" smtClean="0"/>
              <a:t> the </a:t>
            </a:r>
            <a:r>
              <a:rPr lang="fr-FR" dirty="0" err="1" smtClean="0"/>
              <a:t>parameters</a:t>
            </a:r>
            <a:r>
              <a:rPr lang="fr-FR" dirty="0" smtClean="0"/>
              <a:t> of QCD? (Λ</a:t>
            </a:r>
            <a:r>
              <a:rPr lang="fr-FR" baseline="-25000" dirty="0" smtClean="0"/>
              <a:t>QCD</a:t>
            </a:r>
            <a:r>
              <a:rPr lang="fr-FR" dirty="0" smtClean="0"/>
              <a:t>, QCD </a:t>
            </a:r>
            <a:r>
              <a:rPr lang="fr-FR" dirty="0" err="1" smtClean="0"/>
              <a:t>vaccuum</a:t>
            </a:r>
            <a:r>
              <a:rPr lang="fr-FR" dirty="0" smtClean="0"/>
              <a:t> </a:t>
            </a:r>
            <a:r>
              <a:rPr lang="fr-FR" dirty="0" err="1" smtClean="0"/>
              <a:t>parameter</a:t>
            </a:r>
            <a:r>
              <a:rPr lang="fr-FR" dirty="0" smtClean="0"/>
              <a:t>, mass of quarks)</a:t>
            </a:r>
          </a:p>
          <a:p>
            <a:pPr lvl="2">
              <a:buClr>
                <a:schemeClr val="tx1"/>
              </a:buClr>
              <a:buFontTx/>
              <a:buChar char="-"/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origin</a:t>
            </a:r>
            <a:r>
              <a:rPr lang="fr-FR" dirty="0" smtClean="0"/>
              <a:t> and </a:t>
            </a:r>
            <a:r>
              <a:rPr lang="fr-FR" dirty="0" err="1" smtClean="0"/>
              <a:t>dynamics</a:t>
            </a:r>
            <a:r>
              <a:rPr lang="fr-FR" dirty="0" smtClean="0"/>
              <a:t> of confinement?</a:t>
            </a:r>
          </a:p>
          <a:p>
            <a:pPr lvl="2">
              <a:buClr>
                <a:schemeClr val="tx1"/>
              </a:buClr>
              <a:buFontTx/>
              <a:buChar char="-"/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origin</a:t>
            </a:r>
            <a:r>
              <a:rPr lang="fr-FR" dirty="0" smtClean="0"/>
              <a:t> and </a:t>
            </a:r>
            <a:r>
              <a:rPr lang="fr-FR" dirty="0" err="1" smtClean="0"/>
              <a:t>dynamics</a:t>
            </a:r>
            <a:r>
              <a:rPr lang="fr-FR" dirty="0" smtClean="0"/>
              <a:t> of chiral </a:t>
            </a:r>
            <a:r>
              <a:rPr lang="fr-FR" dirty="0" err="1" smtClean="0"/>
              <a:t>symmetry</a:t>
            </a:r>
            <a:r>
              <a:rPr lang="fr-FR" dirty="0" smtClean="0"/>
              <a:t> </a:t>
            </a:r>
            <a:r>
              <a:rPr lang="fr-FR" dirty="0" err="1" smtClean="0"/>
              <a:t>breaking</a:t>
            </a:r>
            <a:r>
              <a:rPr lang="fr-FR" dirty="0" smtClean="0"/>
              <a:t>?</a:t>
            </a:r>
          </a:p>
          <a:p>
            <a:pPr lvl="2">
              <a:buClr>
                <a:schemeClr val="tx1"/>
              </a:buClr>
              <a:buFontTx/>
              <a:buChar char="-"/>
            </a:pPr>
            <a:r>
              <a:rPr lang="fr-FR" dirty="0" err="1" smtClean="0"/>
              <a:t>What</a:t>
            </a:r>
            <a:r>
              <a:rPr lang="fr-FR" dirty="0" smtClean="0"/>
              <a:t> are the </a:t>
            </a:r>
            <a:r>
              <a:rPr lang="fr-FR" dirty="0" err="1" smtClean="0"/>
              <a:t>roles</a:t>
            </a:r>
            <a:r>
              <a:rPr lang="fr-FR" dirty="0" smtClean="0"/>
              <a:t> of quarks and gluons in </a:t>
            </a:r>
            <a:r>
              <a:rPr lang="fr-FR" dirty="0" err="1" smtClean="0"/>
              <a:t>nuclei</a:t>
            </a:r>
            <a:r>
              <a:rPr lang="fr-FR" dirty="0" smtClean="0"/>
              <a:t> and </a:t>
            </a:r>
            <a:r>
              <a:rPr lang="fr-FR" dirty="0" err="1" smtClean="0"/>
              <a:t>matter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condition?</a:t>
            </a:r>
          </a:p>
          <a:p>
            <a:pPr marL="457200" lvl="2" indent="0">
              <a:buClr>
                <a:schemeClr val="tx1"/>
              </a:buClr>
              <a:buNone/>
            </a:pPr>
            <a:r>
              <a:rPr lang="fr-FR" dirty="0"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    </a:t>
            </a:r>
            <a:r>
              <a:rPr lang="fr-FR" dirty="0" err="1" smtClean="0">
                <a:sym typeface="Wingdings"/>
              </a:rPr>
              <a:t>From</a:t>
            </a:r>
            <a:r>
              <a:rPr lang="fr-FR" dirty="0" smtClean="0">
                <a:sym typeface="Wingdings"/>
              </a:rPr>
              <a:t> the modification of the quark gluon structure of a </a:t>
            </a:r>
            <a:r>
              <a:rPr lang="fr-FR" dirty="0" err="1" smtClean="0">
                <a:sym typeface="Wingdings"/>
              </a:rPr>
              <a:t>nucleon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when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it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is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immersed</a:t>
            </a:r>
            <a:r>
              <a:rPr lang="fr-FR" dirty="0" smtClean="0">
                <a:sym typeface="Wingdings"/>
              </a:rPr>
              <a:t> in a </a:t>
            </a:r>
            <a:r>
              <a:rPr lang="fr-FR" dirty="0" err="1" smtClean="0">
                <a:sym typeface="Wingdings"/>
              </a:rPr>
              <a:t>nuclear</a:t>
            </a:r>
            <a:r>
              <a:rPr lang="fr-FR" dirty="0" smtClean="0">
                <a:sym typeface="Wingdings"/>
              </a:rPr>
              <a:t> medium </a:t>
            </a:r>
            <a:r>
              <a:rPr lang="fr-FR" dirty="0" err="1" smtClean="0">
                <a:sym typeface="Wingdings"/>
              </a:rPr>
              <a:t>within</a:t>
            </a:r>
            <a:r>
              <a:rPr lang="fr-FR" dirty="0" smtClean="0">
                <a:sym typeface="Wingdings"/>
              </a:rPr>
              <a:t> a 	</a:t>
            </a:r>
            <a:r>
              <a:rPr lang="fr-FR" sz="600" dirty="0" smtClean="0"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nucleus to the </a:t>
            </a:r>
            <a:r>
              <a:rPr lang="fr-FR" dirty="0" err="1" smtClean="0">
                <a:sym typeface="Wingdings"/>
              </a:rPr>
              <a:t>novel</a:t>
            </a:r>
            <a:r>
              <a:rPr lang="fr-FR" dirty="0" smtClean="0">
                <a:sym typeface="Wingdings"/>
              </a:rPr>
              <a:t> phases and </a:t>
            </a:r>
            <a:r>
              <a:rPr lang="fr-FR" dirty="0" err="1" smtClean="0">
                <a:sym typeface="Wingdings"/>
              </a:rPr>
              <a:t>behavior</a:t>
            </a:r>
            <a:r>
              <a:rPr lang="fr-FR" dirty="0" smtClean="0">
                <a:sym typeface="Wingdings"/>
              </a:rPr>
              <a:t> of </a:t>
            </a:r>
            <a:r>
              <a:rPr lang="fr-FR" dirty="0" err="1" smtClean="0">
                <a:sym typeface="Wingdings"/>
              </a:rPr>
              <a:t>matter</a:t>
            </a:r>
            <a:r>
              <a:rPr lang="fr-FR" dirty="0" smtClean="0">
                <a:sym typeface="Wingdings"/>
              </a:rPr>
              <a:t> in neutron stars or the </a:t>
            </a:r>
            <a:r>
              <a:rPr lang="fr-FR" dirty="0" err="1" smtClean="0">
                <a:sym typeface="Wingdings"/>
              </a:rPr>
              <a:t>early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universe</a:t>
            </a:r>
            <a:endParaRPr lang="fr-FR" dirty="0" smtClean="0"/>
          </a:p>
          <a:p>
            <a:pPr lvl="3">
              <a:buClr>
                <a:schemeClr val="tx1"/>
              </a:buClr>
              <a:buFont typeface="Arial" charset="0"/>
              <a:buChar char="•"/>
            </a:pPr>
            <a:endParaRPr lang="fr-FR" dirty="0" smtClean="0"/>
          </a:p>
          <a:p>
            <a:pPr lvl="3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5</a:t>
            </a:fld>
            <a:endParaRPr lang="fr-FR"/>
          </a:p>
        </p:txBody>
      </p:sp>
      <p:sp>
        <p:nvSpPr>
          <p:cNvPr id="5" name="Accolade fermante 4"/>
          <p:cNvSpPr/>
          <p:nvPr/>
        </p:nvSpPr>
        <p:spPr>
          <a:xfrm>
            <a:off x="6276109" y="3366655"/>
            <a:ext cx="180109" cy="70658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44144" y="3519055"/>
            <a:ext cx="4944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More </a:t>
            </a:r>
            <a:r>
              <a:rPr lang="fr-FR" sz="1600" dirty="0" err="1" smtClean="0"/>
              <a:t>generally</a:t>
            </a:r>
            <a:r>
              <a:rPr lang="fr-FR" sz="1600" dirty="0" smtClean="0"/>
              <a:t>,  </a:t>
            </a:r>
            <a:r>
              <a:rPr lang="fr-FR" sz="1600" dirty="0" err="1" smtClean="0"/>
              <a:t>understand</a:t>
            </a:r>
            <a:r>
              <a:rPr lang="fr-FR" sz="1600" dirty="0" smtClean="0"/>
              <a:t> the quark and gluon structure of hadrons </a:t>
            </a:r>
            <a:r>
              <a:rPr lang="fr-FR" sz="1600" dirty="0" err="1" smtClean="0"/>
              <a:t>based</a:t>
            </a:r>
            <a:r>
              <a:rPr lang="fr-FR" sz="1600" dirty="0" smtClean="0"/>
              <a:t> on QCD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169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ttps://encrypted-tbn0.gstatic.com/images?q=tbn:ANd9GcRVbGbBn9DYGas_CfzD75sIgbpuYZ0M4_EtTfKFi9yHiw1fUh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82549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ésultat de recherche d'images pour &quot;bulle de bd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66359"/>
            <a:ext cx="5969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786892"/>
            <a:ext cx="7729728" cy="61010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wise</a:t>
            </a:r>
            <a:r>
              <a:rPr lang="fr-FR" dirty="0" smtClean="0"/>
              <a:t> </a:t>
            </a:r>
            <a:r>
              <a:rPr lang="fr-FR" dirty="0" err="1" smtClean="0"/>
              <a:t>student</a:t>
            </a:r>
            <a:r>
              <a:rPr lang="fr-FR" dirty="0" smtClean="0"/>
              <a:t> </a:t>
            </a:r>
            <a:r>
              <a:rPr lang="fr-FR" dirty="0" err="1" smtClean="0"/>
              <a:t>said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54200" y="295866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QCD </a:t>
            </a:r>
            <a:r>
              <a:rPr lang="fr-FR" sz="2800" dirty="0" err="1" smtClean="0"/>
              <a:t>means</a:t>
            </a:r>
            <a:r>
              <a:rPr lang="fr-FR" sz="2800" dirty="0" smtClean="0"/>
              <a:t> </a:t>
            </a:r>
            <a:r>
              <a:rPr lang="fr-FR" sz="2800" dirty="0" err="1" smtClean="0"/>
              <a:t>nasty</a:t>
            </a:r>
            <a:r>
              <a:rPr lang="fr-FR" sz="2800" dirty="0" smtClean="0"/>
              <a:t> </a:t>
            </a:r>
            <a:r>
              <a:rPr lang="fr-FR" sz="2800" dirty="0" err="1" smtClean="0"/>
              <a:t>properties</a:t>
            </a:r>
            <a:endParaRPr lang="fr-FR" sz="2800" dirty="0"/>
          </a:p>
        </p:txBody>
      </p:sp>
      <p:sp>
        <p:nvSpPr>
          <p:cNvPr id="6" name="Flèche vers la droite 5"/>
          <p:cNvSpPr/>
          <p:nvPr/>
        </p:nvSpPr>
        <p:spPr>
          <a:xfrm>
            <a:off x="3975100" y="4876800"/>
            <a:ext cx="2603500" cy="1435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378700" y="5409684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Let’s</a:t>
            </a:r>
            <a:r>
              <a:rPr lang="fr-FR" sz="3200" dirty="0" smtClean="0"/>
              <a:t> have a look </a:t>
            </a:r>
            <a:r>
              <a:rPr lang="fr-FR" sz="3200" dirty="0" err="1" smtClean="0"/>
              <a:t>then</a:t>
            </a:r>
            <a:r>
              <a:rPr lang="fr-FR" sz="3200" dirty="0" smtClean="0"/>
              <a:t>!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511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357746" y="379476"/>
            <a:ext cx="9989128" cy="54711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smtClean="0"/>
              <a:t>basics of Quantum </a:t>
            </a:r>
            <a:r>
              <a:rPr lang="fr-FR" dirty="0" err="1" smtClean="0">
                <a:solidFill>
                  <a:srgbClr val="7030A0"/>
                </a:solidFill>
              </a:rPr>
              <a:t>c</a:t>
            </a:r>
            <a:r>
              <a:rPr lang="fr-FR" dirty="0" err="1" smtClean="0">
                <a:solidFill>
                  <a:srgbClr val="FF0000"/>
                </a:solidFill>
              </a:rPr>
              <a:t>h</a:t>
            </a:r>
            <a:r>
              <a:rPr lang="fr-FR" dirty="0" err="1" smtClean="0">
                <a:solidFill>
                  <a:srgbClr val="00B050"/>
                </a:solidFill>
              </a:rPr>
              <a:t>r</a:t>
            </a:r>
            <a:r>
              <a:rPr lang="fr-FR" dirty="0" err="1" smtClean="0">
                <a:solidFill>
                  <a:schemeClr val="accent1"/>
                </a:solidFill>
              </a:rPr>
              <a:t>o</a:t>
            </a:r>
            <a:r>
              <a:rPr lang="fr-FR" dirty="0" err="1" smtClean="0">
                <a:solidFill>
                  <a:srgbClr val="00B0F0"/>
                </a:solidFill>
              </a:rPr>
              <a:t>m</a:t>
            </a:r>
            <a:r>
              <a:rPr lang="fr-FR" dirty="0" err="1" smtClean="0">
                <a:solidFill>
                  <a:srgbClr val="FFC000"/>
                </a:solidFill>
              </a:rPr>
              <a:t>o</a:t>
            </a:r>
            <a:r>
              <a:rPr lang="fr-FR" dirty="0" err="1" smtClean="0"/>
              <a:t>dynamics</a:t>
            </a:r>
            <a:r>
              <a:rPr lang="fr-FR" dirty="0" smtClean="0"/>
              <a:t> (QCD)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7</a:t>
            </a:fld>
            <a:endParaRPr lang="fr-FR"/>
          </a:p>
        </p:txBody>
      </p:sp>
      <p:pic>
        <p:nvPicPr>
          <p:cNvPr id="1026" name="Picture 2" descr="ésultat de recherche d'images pour &quot;I do not interact with other photons gluon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90" y="4920540"/>
            <a:ext cx="2177204" cy="15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216022" y="1223606"/>
            <a:ext cx="11573053" cy="69635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charset="2"/>
              <a:buChar char="q"/>
            </a:pPr>
            <a:r>
              <a:rPr lang="fr-FR" sz="1600" dirty="0" smtClean="0">
                <a:solidFill>
                  <a:schemeClr val="tx1"/>
                </a:solidFill>
              </a:rPr>
              <a:t>QCD </a:t>
            </a:r>
            <a:r>
              <a:rPr lang="fr-FR" sz="1600" dirty="0" err="1" smtClean="0">
                <a:solidFill>
                  <a:schemeClr val="tx1"/>
                </a:solidFill>
              </a:rPr>
              <a:t>is</a:t>
            </a:r>
            <a:r>
              <a:rPr lang="fr-FR" sz="1600" dirty="0" smtClean="0">
                <a:solidFill>
                  <a:schemeClr val="tx1"/>
                </a:solidFill>
              </a:rPr>
              <a:t> a </a:t>
            </a:r>
            <a:r>
              <a:rPr lang="fr-FR" sz="1600" dirty="0" smtClean="0">
                <a:solidFill>
                  <a:srgbClr val="2C2BF6"/>
                </a:solidFill>
              </a:rPr>
              <a:t>quantum </a:t>
            </a:r>
            <a:r>
              <a:rPr lang="fr-FR" sz="1600" dirty="0" err="1" smtClean="0">
                <a:solidFill>
                  <a:srgbClr val="2C2BF6"/>
                </a:solidFill>
              </a:rPr>
              <a:t>field</a:t>
            </a:r>
            <a:r>
              <a:rPr lang="fr-FR" sz="1600" dirty="0" smtClean="0">
                <a:solidFill>
                  <a:srgbClr val="2C2BF6"/>
                </a:solidFill>
              </a:rPr>
              <a:t> </a:t>
            </a:r>
            <a:r>
              <a:rPr lang="fr-FR" sz="1600" dirty="0" err="1" smtClean="0">
                <a:solidFill>
                  <a:srgbClr val="2C2BF6"/>
                </a:solidFill>
              </a:rPr>
              <a:t>theory</a:t>
            </a:r>
            <a:r>
              <a:rPr lang="fr-FR" sz="1600" dirty="0" smtClean="0">
                <a:solidFill>
                  <a:srgbClr val="2C2BF6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with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similarity</a:t>
            </a:r>
            <a:r>
              <a:rPr lang="fr-FR" sz="1600" dirty="0" smtClean="0">
                <a:solidFill>
                  <a:schemeClr val="tx1"/>
                </a:solidFill>
              </a:rPr>
              <a:t> and </a:t>
            </a:r>
            <a:r>
              <a:rPr lang="fr-FR" sz="1600" dirty="0" err="1" smtClean="0">
                <a:solidFill>
                  <a:schemeClr val="tx1"/>
                </a:solidFill>
              </a:rPr>
              <a:t>differences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with</a:t>
            </a:r>
            <a:r>
              <a:rPr lang="fr-FR" sz="1600" dirty="0" smtClean="0">
                <a:solidFill>
                  <a:schemeClr val="tx1"/>
                </a:solidFill>
              </a:rPr>
              <a:t> respect to Quantum </a:t>
            </a:r>
            <a:r>
              <a:rPr lang="fr-FR" sz="1600" dirty="0" err="1" smtClean="0">
                <a:solidFill>
                  <a:schemeClr val="tx1"/>
                </a:solidFill>
              </a:rPr>
              <a:t>ElecroDynamics</a:t>
            </a:r>
            <a:r>
              <a:rPr lang="fr-FR" sz="1600" dirty="0" smtClean="0">
                <a:solidFill>
                  <a:schemeClr val="tx1"/>
                </a:solidFill>
              </a:rPr>
              <a:t> (QED) </a:t>
            </a:r>
            <a:r>
              <a:rPr lang="fr-FR" sz="1600" dirty="0" err="1" smtClean="0">
                <a:solidFill>
                  <a:schemeClr val="tx1"/>
                </a:solidFill>
              </a:rPr>
              <a:t>describing</a:t>
            </a:r>
            <a:r>
              <a:rPr lang="fr-FR" sz="1600" dirty="0" smtClean="0">
                <a:solidFill>
                  <a:schemeClr val="tx1"/>
                </a:solidFill>
              </a:rPr>
              <a:t> the </a:t>
            </a:r>
            <a:r>
              <a:rPr lang="fr-FR" sz="1600" dirty="0" err="1" smtClean="0">
                <a:solidFill>
                  <a:schemeClr val="tx1"/>
                </a:solidFill>
              </a:rPr>
              <a:t>electromagnetism</a:t>
            </a:r>
            <a:r>
              <a:rPr lang="fr-FR" sz="1600" dirty="0" smtClean="0">
                <a:solidFill>
                  <a:schemeClr val="tx1"/>
                </a:solidFill>
              </a:rPr>
              <a:t> interaction 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738425" y="7019778"/>
            <a:ext cx="45719" cy="956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8" name="Picture 4" descr="https://qph.ec.quoracdn.net/main-qimg-f99fe517ea2c60e5d2205c32a8a2977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7408" r="4088" b="6263"/>
          <a:stretch/>
        </p:blipFill>
        <p:spPr bwMode="auto">
          <a:xfrm>
            <a:off x="803930" y="4920540"/>
            <a:ext cx="1941769" cy="144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cteur droit 25"/>
          <p:cNvCxnSpPr/>
          <p:nvPr/>
        </p:nvCxnSpPr>
        <p:spPr>
          <a:xfrm flipH="1">
            <a:off x="6105378" y="2340625"/>
            <a:ext cx="30627" cy="426852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er 39"/>
          <p:cNvGrpSpPr/>
          <p:nvPr/>
        </p:nvGrpSpPr>
        <p:grpSpPr>
          <a:xfrm>
            <a:off x="6786190" y="4819710"/>
            <a:ext cx="4801406" cy="1684588"/>
            <a:chOff x="6987668" y="3424865"/>
            <a:chExt cx="4801406" cy="1684588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668" y="3468122"/>
              <a:ext cx="4801406" cy="1641331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7385539" y="3557648"/>
              <a:ext cx="253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mtClean="0"/>
                <a:t>g</a:t>
              </a:r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9000978" y="3569368"/>
              <a:ext cx="253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mtClean="0"/>
                <a:t>g</a:t>
              </a:r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9901311" y="4047673"/>
              <a:ext cx="253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mtClean="0"/>
                <a:t>g</a:t>
              </a:r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9884899" y="3581088"/>
              <a:ext cx="253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mtClean="0"/>
                <a:t>g</a:t>
              </a:r>
              <a:endParaRPr lang="fr-FR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0768820" y="3424865"/>
              <a:ext cx="253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g</a:t>
              </a:r>
              <a:endParaRPr lang="fr-FR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1526132" y="3498114"/>
              <a:ext cx="253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mtClean="0"/>
                <a:t>g</a:t>
              </a:r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1535856" y="3995742"/>
              <a:ext cx="253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mtClean="0"/>
                <a:t>g</a:t>
              </a:r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0526957" y="3995742"/>
              <a:ext cx="253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mtClean="0"/>
                <a:t>g</a:t>
              </a:r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871013" y="3444327"/>
              <a:ext cx="23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mtClean="0"/>
                <a:t>q</a:t>
              </a:r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7812260" y="4261175"/>
              <a:ext cx="23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mtClean="0"/>
                <a:t>q</a:t>
              </a:r>
              <a:endParaRPr lang="fr-FR"/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7951696" y="3516045"/>
              <a:ext cx="1165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193794" y="4892959"/>
            <a:ext cx="2208200" cy="15703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8457565" y="4859256"/>
            <a:ext cx="3099033" cy="16660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8544782" y="6475625"/>
            <a:ext cx="3213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Strong</a:t>
            </a:r>
            <a:r>
              <a:rPr lang="fr-FR" sz="1600" dirty="0" smtClean="0"/>
              <a:t> </a:t>
            </a:r>
            <a:r>
              <a:rPr lang="fr-FR" sz="1600" dirty="0" err="1" smtClean="0"/>
              <a:t>consequences</a:t>
            </a:r>
            <a:r>
              <a:rPr lang="fr-FR" sz="1600" dirty="0" smtClean="0"/>
              <a:t> on the </a:t>
            </a:r>
            <a:r>
              <a:rPr lang="fr-FR" sz="1600" dirty="0" err="1" smtClean="0"/>
              <a:t>theory</a:t>
            </a:r>
            <a:endParaRPr lang="fr-FR" sz="1600" dirty="0"/>
          </a:p>
        </p:txBody>
      </p:sp>
      <p:sp>
        <p:nvSpPr>
          <p:cNvPr id="45" name="ZoneTexte 44"/>
          <p:cNvSpPr txBox="1"/>
          <p:nvPr/>
        </p:nvSpPr>
        <p:spPr>
          <a:xfrm>
            <a:off x="239491" y="1889320"/>
            <a:ext cx="589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QED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6144090" y="1916969"/>
            <a:ext cx="601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Q</a:t>
            </a:r>
            <a:r>
              <a:rPr lang="fr-FR" dirty="0" smtClean="0">
                <a:solidFill>
                  <a:srgbClr val="00B0F0"/>
                </a:solidFill>
              </a:rPr>
              <a:t>C</a:t>
            </a:r>
            <a:r>
              <a:rPr lang="fr-FR" dirty="0" smtClean="0">
                <a:solidFill>
                  <a:srgbClr val="002060"/>
                </a:solidFill>
              </a:rPr>
              <a:t>D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5772373" y="1893803"/>
            <a:ext cx="112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versus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239491" y="4551208"/>
            <a:ext cx="2506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Fundamental</a:t>
            </a:r>
            <a:r>
              <a:rPr lang="fr-FR" sz="1600" dirty="0" smtClean="0"/>
              <a:t> </a:t>
            </a:r>
            <a:r>
              <a:rPr lang="fr-FR" sz="1600" dirty="0" err="1" smtClean="0"/>
              <a:t>vertices</a:t>
            </a:r>
            <a:endParaRPr lang="fr-FR" sz="1600" dirty="0"/>
          </a:p>
        </p:txBody>
      </p:sp>
      <p:sp>
        <p:nvSpPr>
          <p:cNvPr id="54" name="ZoneTexte 53"/>
          <p:cNvSpPr txBox="1"/>
          <p:nvPr/>
        </p:nvSpPr>
        <p:spPr>
          <a:xfrm>
            <a:off x="6336812" y="4471470"/>
            <a:ext cx="2506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Fundamental</a:t>
            </a:r>
            <a:r>
              <a:rPr lang="fr-FR" sz="1600" dirty="0" smtClean="0"/>
              <a:t> </a:t>
            </a:r>
            <a:r>
              <a:rPr lang="fr-FR" sz="1600" dirty="0" err="1" smtClean="0"/>
              <a:t>vertices</a:t>
            </a:r>
            <a:endParaRPr lang="fr-FR" sz="1600" dirty="0"/>
          </a:p>
        </p:txBody>
      </p:sp>
      <p:sp>
        <p:nvSpPr>
          <p:cNvPr id="55" name="ZoneTexte 54"/>
          <p:cNvSpPr txBox="1"/>
          <p:nvPr/>
        </p:nvSpPr>
        <p:spPr>
          <a:xfrm>
            <a:off x="243624" y="3823332"/>
            <a:ext cx="552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Range and </a:t>
            </a:r>
            <a:r>
              <a:rPr lang="fr-FR" sz="1600" dirty="0" err="1" smtClean="0"/>
              <a:t>strenght</a:t>
            </a:r>
            <a:r>
              <a:rPr lang="fr-FR" sz="1600" dirty="0" smtClean="0"/>
              <a:t> of interaction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	           </a:t>
            </a:r>
            <a:r>
              <a:rPr lang="fr-FR" sz="1600" dirty="0" err="1" smtClean="0">
                <a:solidFill>
                  <a:srgbClr val="2C2BF6"/>
                </a:solidFill>
              </a:rPr>
              <a:t>weaker</a:t>
            </a:r>
            <a:r>
              <a:rPr lang="fr-FR" sz="1600" dirty="0" smtClean="0">
                <a:solidFill>
                  <a:srgbClr val="2C2BF6"/>
                </a:solidFill>
              </a:rPr>
              <a:t> and </a:t>
            </a:r>
            <a:r>
              <a:rPr lang="fr-FR" sz="1600" dirty="0" err="1" smtClean="0">
                <a:solidFill>
                  <a:srgbClr val="2C2BF6"/>
                </a:solidFill>
              </a:rPr>
              <a:t>infinite</a:t>
            </a:r>
            <a:r>
              <a:rPr lang="fr-FR" sz="1600" dirty="0" smtClean="0">
                <a:solidFill>
                  <a:srgbClr val="2C2BF6"/>
                </a:solidFill>
              </a:rPr>
              <a:t> range</a:t>
            </a:r>
            <a:endParaRPr lang="fr-FR" sz="1600" dirty="0">
              <a:solidFill>
                <a:srgbClr val="2C2BF6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335789" y="3835168"/>
            <a:ext cx="5819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Range and </a:t>
            </a:r>
            <a:r>
              <a:rPr lang="fr-FR" sz="1600" dirty="0" err="1" smtClean="0"/>
              <a:t>strenght</a:t>
            </a:r>
            <a:r>
              <a:rPr lang="fr-FR" sz="1600" dirty="0" smtClean="0"/>
              <a:t> of interaction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	   </a:t>
            </a:r>
            <a:r>
              <a:rPr lang="fr-FR" sz="1600" dirty="0" err="1" smtClean="0">
                <a:solidFill>
                  <a:srgbClr val="2C2BF6"/>
                </a:solidFill>
              </a:rPr>
              <a:t>stronger</a:t>
            </a:r>
            <a:r>
              <a:rPr lang="fr-FR" sz="1600" dirty="0" smtClean="0">
                <a:solidFill>
                  <a:srgbClr val="2C2BF6"/>
                </a:solidFill>
              </a:rPr>
              <a:t> and short range</a:t>
            </a:r>
            <a:endParaRPr lang="fr-FR" sz="1600" dirty="0">
              <a:solidFill>
                <a:srgbClr val="2C2BF6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31404" y="2410046"/>
            <a:ext cx="6246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Charge types</a:t>
            </a:r>
            <a:r>
              <a:rPr lang="fr-FR" sz="1600" dirty="0"/>
              <a:t>	 </a:t>
            </a:r>
            <a:r>
              <a:rPr lang="fr-FR" sz="1600" dirty="0" smtClean="0"/>
              <a:t>          </a:t>
            </a:r>
            <a:r>
              <a:rPr lang="fr-FR" sz="1600" dirty="0" smtClean="0">
                <a:solidFill>
                  <a:srgbClr val="2C2BF6"/>
                </a:solidFill>
              </a:rPr>
              <a:t>+, -</a:t>
            </a:r>
          </a:p>
          <a:p>
            <a:endParaRPr lang="fr-FR" sz="1600" dirty="0"/>
          </a:p>
          <a:p>
            <a:r>
              <a:rPr lang="fr-FR" sz="1600" dirty="0" err="1" smtClean="0"/>
              <a:t>Mediator</a:t>
            </a:r>
            <a:r>
              <a:rPr lang="fr-FR" sz="1600" dirty="0" smtClean="0"/>
              <a:t> </a:t>
            </a:r>
            <a:r>
              <a:rPr lang="fr-FR" sz="1600" dirty="0" err="1" smtClean="0"/>
              <a:t>properties</a:t>
            </a:r>
            <a:r>
              <a:rPr lang="fr-FR" sz="1600" dirty="0" smtClean="0"/>
              <a:t>  	           photon,  </a:t>
            </a:r>
            <a:r>
              <a:rPr lang="fr-FR" sz="1600" dirty="0" err="1" smtClean="0"/>
              <a:t>massless</a:t>
            </a:r>
            <a:r>
              <a:rPr lang="fr-FR" sz="1600" dirty="0" smtClean="0"/>
              <a:t>, </a:t>
            </a:r>
            <a:r>
              <a:rPr lang="fr-FR" sz="1600" dirty="0" err="1" smtClean="0">
                <a:solidFill>
                  <a:srgbClr val="2C2BF6"/>
                </a:solidFill>
              </a:rPr>
              <a:t>neutral</a:t>
            </a:r>
            <a:endParaRPr lang="fr-FR" sz="1600" dirty="0">
              <a:solidFill>
                <a:srgbClr val="2C2BF6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330314" y="2407794"/>
            <a:ext cx="6246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Charge types	   </a:t>
            </a:r>
            <a:r>
              <a:rPr lang="fr-FR" sz="1600" dirty="0" smtClean="0">
                <a:solidFill>
                  <a:srgbClr val="2C2BF6"/>
                </a:solidFill>
              </a:rPr>
              <a:t>3 </a:t>
            </a:r>
            <a:r>
              <a:rPr lang="fr-FR" sz="1600" dirty="0" err="1">
                <a:solidFill>
                  <a:srgbClr val="2C2BF6"/>
                </a:solidFill>
              </a:rPr>
              <a:t>c</a:t>
            </a:r>
            <a:r>
              <a:rPr lang="fr-FR" sz="1600" dirty="0" err="1" smtClean="0">
                <a:solidFill>
                  <a:srgbClr val="2C2BF6"/>
                </a:solidFill>
              </a:rPr>
              <a:t>olor</a:t>
            </a:r>
            <a:r>
              <a:rPr lang="fr-FR" sz="1600" dirty="0" smtClean="0">
                <a:solidFill>
                  <a:srgbClr val="2C2BF6"/>
                </a:solidFill>
              </a:rPr>
              <a:t> charges (</a:t>
            </a:r>
            <a:r>
              <a:rPr lang="fr-FR" sz="1600" dirty="0" err="1" smtClean="0">
                <a:solidFill>
                  <a:srgbClr val="FF0000"/>
                </a:solidFill>
              </a:rPr>
              <a:t>red</a:t>
            </a:r>
            <a:r>
              <a:rPr lang="fr-FR" sz="1600" dirty="0" smtClean="0">
                <a:solidFill>
                  <a:srgbClr val="2C2BF6"/>
                </a:solidFill>
              </a:rPr>
              <a:t>, </a:t>
            </a:r>
            <a:r>
              <a:rPr lang="fr-FR" sz="1600" dirty="0" smtClean="0">
                <a:solidFill>
                  <a:srgbClr val="00B050"/>
                </a:solidFill>
              </a:rPr>
              <a:t>green</a:t>
            </a:r>
            <a:r>
              <a:rPr lang="fr-FR" sz="1600" dirty="0" smtClean="0">
                <a:solidFill>
                  <a:srgbClr val="2C2BF6"/>
                </a:solidFill>
              </a:rPr>
              <a:t>, </a:t>
            </a:r>
            <a:r>
              <a:rPr lang="fr-FR" sz="1600" dirty="0" err="1" smtClean="0">
                <a:solidFill>
                  <a:srgbClr val="2C2BF6"/>
                </a:solidFill>
              </a:rPr>
              <a:t>blue</a:t>
            </a:r>
            <a:r>
              <a:rPr lang="fr-FR" sz="1600" dirty="0" smtClean="0">
                <a:solidFill>
                  <a:srgbClr val="2C2BF6"/>
                </a:solidFill>
              </a:rPr>
              <a:t>)</a:t>
            </a:r>
          </a:p>
          <a:p>
            <a:endParaRPr lang="fr-FR" sz="1600" dirty="0"/>
          </a:p>
          <a:p>
            <a:r>
              <a:rPr lang="fr-FR" sz="1600" dirty="0" err="1" smtClean="0"/>
              <a:t>Mediator</a:t>
            </a:r>
            <a:r>
              <a:rPr lang="fr-FR" sz="1600" dirty="0" smtClean="0"/>
              <a:t> </a:t>
            </a:r>
            <a:r>
              <a:rPr lang="fr-FR" sz="1600" dirty="0" err="1" smtClean="0"/>
              <a:t>properties</a:t>
            </a:r>
            <a:r>
              <a:rPr lang="fr-FR" sz="1600" dirty="0" smtClean="0"/>
              <a:t> 	   8 gluons , </a:t>
            </a:r>
            <a:r>
              <a:rPr lang="fr-FR" sz="1600" dirty="0" err="1" smtClean="0"/>
              <a:t>massless</a:t>
            </a:r>
            <a:r>
              <a:rPr lang="fr-FR" sz="1600" dirty="0" smtClean="0"/>
              <a:t>,  </a:t>
            </a:r>
            <a:r>
              <a:rPr lang="fr-FR" sz="1600" dirty="0" err="1" smtClean="0">
                <a:solidFill>
                  <a:srgbClr val="2C2BF6"/>
                </a:solidFill>
              </a:rPr>
              <a:t>color</a:t>
            </a:r>
            <a:r>
              <a:rPr lang="fr-FR" sz="1600" dirty="0" smtClean="0">
                <a:solidFill>
                  <a:srgbClr val="2C2BF6"/>
                </a:solidFill>
              </a:rPr>
              <a:t> </a:t>
            </a:r>
            <a:r>
              <a:rPr lang="fr-FR" sz="1600" dirty="0" err="1" smtClean="0">
                <a:solidFill>
                  <a:srgbClr val="2C2BF6"/>
                </a:solidFill>
              </a:rPr>
              <a:t>charged</a:t>
            </a:r>
            <a:endParaRPr lang="fr-FR" sz="1600" dirty="0">
              <a:solidFill>
                <a:srgbClr val="2C2BF6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0734" y="3379870"/>
            <a:ext cx="4916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Interaction </a:t>
            </a:r>
            <a:r>
              <a:rPr lang="fr-FR" sz="1600" dirty="0" err="1" smtClean="0"/>
              <a:t>with</a:t>
            </a:r>
            <a:r>
              <a:rPr lang="fr-FR" sz="1600" dirty="0" smtClean="0"/>
              <a:t>                    </a:t>
            </a:r>
            <a:r>
              <a:rPr lang="fr-FR" sz="1600" dirty="0" err="1" smtClean="0"/>
              <a:t>electrically</a:t>
            </a:r>
            <a:r>
              <a:rPr lang="fr-FR" sz="1600" dirty="0" smtClean="0"/>
              <a:t> </a:t>
            </a:r>
            <a:r>
              <a:rPr lang="fr-FR" sz="1600" dirty="0" err="1" smtClean="0"/>
              <a:t>charged</a:t>
            </a:r>
            <a:r>
              <a:rPr lang="fr-FR" sz="1600" dirty="0" smtClean="0"/>
              <a:t> </a:t>
            </a:r>
            <a:r>
              <a:rPr lang="fr-FR" sz="1600" dirty="0" err="1" smtClean="0"/>
              <a:t>objects</a:t>
            </a:r>
            <a:endParaRPr lang="fr-FR" sz="1600" dirty="0"/>
          </a:p>
        </p:txBody>
      </p:sp>
      <p:sp>
        <p:nvSpPr>
          <p:cNvPr id="60" name="Rectangle 59"/>
          <p:cNvSpPr/>
          <p:nvPr/>
        </p:nvSpPr>
        <p:spPr>
          <a:xfrm>
            <a:off x="6345812" y="3407879"/>
            <a:ext cx="53707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Interaction </a:t>
            </a:r>
            <a:r>
              <a:rPr lang="fr-FR" sz="1600" dirty="0" err="1" smtClean="0"/>
              <a:t>with</a:t>
            </a:r>
            <a:r>
              <a:rPr lang="fr-FR" sz="1600" dirty="0" smtClean="0"/>
              <a:t>            </a:t>
            </a:r>
            <a:r>
              <a:rPr lang="fr-FR" sz="1600" dirty="0" err="1" smtClean="0"/>
              <a:t>color</a:t>
            </a:r>
            <a:r>
              <a:rPr lang="fr-FR" sz="1600" dirty="0" smtClean="0"/>
              <a:t> </a:t>
            </a:r>
            <a:r>
              <a:rPr lang="fr-FR" sz="1600" dirty="0" err="1" smtClean="0"/>
              <a:t>charged</a:t>
            </a:r>
            <a:r>
              <a:rPr lang="fr-FR" sz="1600" dirty="0" smtClean="0"/>
              <a:t> </a:t>
            </a:r>
            <a:r>
              <a:rPr lang="fr-FR" sz="1600" dirty="0" err="1" smtClean="0"/>
              <a:t>objects</a:t>
            </a:r>
            <a:r>
              <a:rPr lang="fr-FR" sz="1600" dirty="0" smtClean="0"/>
              <a:t> (quarks, gluons)</a:t>
            </a:r>
            <a:endParaRPr lang="fr-FR" sz="1600" dirty="0"/>
          </a:p>
        </p:txBody>
      </p:sp>
      <p:sp>
        <p:nvSpPr>
          <p:cNvPr id="52" name="ZoneTexte 51"/>
          <p:cNvSpPr txBox="1"/>
          <p:nvPr/>
        </p:nvSpPr>
        <p:spPr>
          <a:xfrm>
            <a:off x="216022" y="6460668"/>
            <a:ext cx="3859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Coupling</a:t>
            </a:r>
            <a:r>
              <a:rPr lang="fr-FR" sz="1600" dirty="0" smtClean="0"/>
              <a:t> constant α = e</a:t>
            </a:r>
            <a:r>
              <a:rPr lang="fr-FR" sz="1600" baseline="30000" dirty="0" smtClean="0"/>
              <a:t>2</a:t>
            </a:r>
            <a:r>
              <a:rPr lang="fr-FR" sz="1600" dirty="0" smtClean="0"/>
              <a:t>/4π = 1/137 </a:t>
            </a:r>
            <a:endParaRPr lang="fr-FR" sz="1600" dirty="0"/>
          </a:p>
        </p:txBody>
      </p:sp>
      <p:sp>
        <p:nvSpPr>
          <p:cNvPr id="62" name="ZoneTexte 61"/>
          <p:cNvSpPr txBox="1"/>
          <p:nvPr/>
        </p:nvSpPr>
        <p:spPr>
          <a:xfrm>
            <a:off x="6939250" y="6504298"/>
            <a:ext cx="3859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/>
              <a:t>α</a:t>
            </a:r>
            <a:r>
              <a:rPr lang="fr-FR" sz="1600" baseline="-25000" smtClean="0"/>
              <a:t>s</a:t>
            </a:r>
            <a:r>
              <a:rPr lang="fr-FR" sz="1600" smtClean="0"/>
              <a:t> = g</a:t>
            </a:r>
            <a:r>
              <a:rPr lang="fr-FR" sz="1600" baseline="-25000" smtClean="0"/>
              <a:t>s</a:t>
            </a:r>
            <a:r>
              <a:rPr lang="fr-FR" sz="1600" baseline="30000" smtClean="0"/>
              <a:t>2</a:t>
            </a:r>
            <a:r>
              <a:rPr lang="fr-FR" sz="1600" smtClean="0"/>
              <a:t>/4π ~ 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246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8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300803" y="253553"/>
            <a:ext cx="7799161" cy="503927"/>
          </a:xfrm>
        </p:spPr>
        <p:txBody>
          <a:bodyPr>
            <a:normAutofit fontScale="90000"/>
          </a:bodyPr>
          <a:lstStyle/>
          <a:p>
            <a:r>
              <a:rPr lang="fr-FR" smtClean="0"/>
              <a:t>IMPORTANT FEATURES of QCD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4764896" y="1989596"/>
            <a:ext cx="619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930210" y="1984429"/>
            <a:ext cx="6199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103275" y="1987012"/>
            <a:ext cx="6199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ttp://webific.ific.uv.es/web/sites/default/files/QCD-confine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963" y="4910741"/>
            <a:ext cx="1544659" cy="179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36098" y="917510"/>
            <a:ext cx="106999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</a:t>
            </a:r>
            <a:r>
              <a:rPr lang="fr-FR" dirty="0" err="1" smtClean="0">
                <a:solidFill>
                  <a:srgbClr val="92D050"/>
                </a:solidFill>
              </a:rPr>
              <a:t>o</a:t>
            </a:r>
            <a:r>
              <a:rPr lang="fr-FR" dirty="0" err="1" smtClean="0">
                <a:solidFill>
                  <a:srgbClr val="7030A0"/>
                </a:solidFill>
              </a:rPr>
              <a:t>l</a:t>
            </a:r>
            <a:r>
              <a:rPr lang="fr-FR" dirty="0" err="1" smtClean="0">
                <a:solidFill>
                  <a:srgbClr val="FFC000"/>
                </a:solidFill>
              </a:rPr>
              <a:t>o</a:t>
            </a:r>
            <a:r>
              <a:rPr lang="fr-FR" dirty="0" err="1" smtClean="0"/>
              <a:t>r</a:t>
            </a:r>
            <a:r>
              <a:rPr lang="fr-FR" dirty="0" smtClean="0"/>
              <a:t>?</a:t>
            </a:r>
          </a:p>
          <a:p>
            <a:pPr marL="285750" indent="-285750">
              <a:buFont typeface="Wingdings" charset="2"/>
              <a:buChar char="q"/>
            </a:pPr>
            <a:endParaRPr lang="fr-FR" dirty="0" smtClean="0"/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smtClean="0"/>
              <a:t>The </a:t>
            </a:r>
            <a:r>
              <a:rPr lang="fr-FR" sz="1600" dirty="0" err="1" smtClean="0"/>
              <a:t>fundamental</a:t>
            </a:r>
            <a:r>
              <a:rPr lang="fr-FR" sz="1600" dirty="0" smtClean="0"/>
              <a:t> « charge » of QCD</a:t>
            </a:r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smtClean="0"/>
              <a:t>A </a:t>
            </a:r>
            <a:r>
              <a:rPr lang="fr-FR" sz="1600" dirty="0" err="1" smtClean="0"/>
              <a:t>conserved</a:t>
            </a:r>
            <a:r>
              <a:rPr lang="fr-FR" sz="1600" dirty="0" smtClean="0"/>
              <a:t> quantum </a:t>
            </a:r>
            <a:r>
              <a:rPr lang="fr-FR" sz="1600" dirty="0" err="1" smtClean="0"/>
              <a:t>number</a:t>
            </a:r>
            <a:endParaRPr lang="fr-FR" sz="1600" dirty="0" smtClean="0"/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err="1" smtClean="0"/>
              <a:t>Three</a:t>
            </a:r>
            <a:r>
              <a:rPr lang="fr-FR" sz="1600" dirty="0" smtClean="0"/>
              <a:t> </a:t>
            </a:r>
            <a:r>
              <a:rPr lang="fr-FR" sz="1600" dirty="0" err="1" smtClean="0"/>
              <a:t>colors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r,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00B050"/>
                </a:solidFill>
              </a:rPr>
              <a:t>g</a:t>
            </a:r>
            <a:r>
              <a:rPr lang="fr-FR" sz="1600" dirty="0" smtClean="0"/>
              <a:t>, </a:t>
            </a:r>
            <a:r>
              <a:rPr lang="fr-FR" sz="1600" dirty="0" smtClean="0">
                <a:solidFill>
                  <a:srgbClr val="002060"/>
                </a:solidFill>
              </a:rPr>
              <a:t>b</a:t>
            </a:r>
            <a:r>
              <a:rPr lang="fr-FR" sz="1600" dirty="0" smtClean="0"/>
              <a:t>  (and </a:t>
            </a:r>
            <a:r>
              <a:rPr lang="fr-FR" sz="1600" dirty="0" err="1" smtClean="0"/>
              <a:t>three</a:t>
            </a:r>
            <a:r>
              <a:rPr lang="fr-FR" sz="1600" dirty="0" smtClean="0"/>
              <a:t> anti-</a:t>
            </a:r>
            <a:r>
              <a:rPr lang="fr-FR" sz="1600" dirty="0" err="1" smtClean="0"/>
              <a:t>colors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C00000"/>
                </a:solidFill>
              </a:rPr>
              <a:t>r</a:t>
            </a:r>
            <a:r>
              <a:rPr lang="fr-FR" sz="1600" dirty="0" smtClean="0"/>
              <a:t>, </a:t>
            </a:r>
            <a:r>
              <a:rPr lang="fr-FR" sz="1600" dirty="0" smtClean="0">
                <a:solidFill>
                  <a:srgbClr val="92D050"/>
                </a:solidFill>
              </a:rPr>
              <a:t>g</a:t>
            </a:r>
            <a:r>
              <a:rPr lang="fr-FR" sz="1600" dirty="0" smtClean="0"/>
              <a:t>, </a:t>
            </a:r>
            <a:r>
              <a:rPr lang="fr-FR" sz="1600" dirty="0" smtClean="0">
                <a:solidFill>
                  <a:srgbClr val="00B0F0"/>
                </a:solidFill>
              </a:rPr>
              <a:t>b</a:t>
            </a:r>
            <a:r>
              <a:rPr lang="fr-FR" sz="1600" dirty="0" smtClean="0"/>
              <a:t>)</a:t>
            </a:r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smtClean="0"/>
              <a:t>Gluons carry </a:t>
            </a:r>
            <a:r>
              <a:rPr lang="fr-FR" sz="1600" dirty="0" err="1" smtClean="0"/>
              <a:t>color</a:t>
            </a:r>
            <a:r>
              <a:rPr lang="fr-FR" sz="1600" dirty="0" smtClean="0"/>
              <a:t> charges (</a:t>
            </a:r>
            <a:r>
              <a:rPr lang="fr-FR" sz="1600" dirty="0" err="1" smtClean="0"/>
              <a:t>naively</a:t>
            </a:r>
            <a:r>
              <a:rPr lang="fr-FR" sz="1600" dirty="0" smtClean="0"/>
              <a:t> </a:t>
            </a:r>
            <a:r>
              <a:rPr lang="fr-FR" sz="1600" dirty="0" err="1" smtClean="0"/>
              <a:t>expect</a:t>
            </a:r>
            <a:r>
              <a:rPr lang="fr-FR" sz="1600" dirty="0" smtClean="0"/>
              <a:t> 9 gluons </a:t>
            </a:r>
            <a:r>
              <a:rPr lang="fr-FR" sz="1600" dirty="0" smtClean="0">
                <a:sym typeface="Wingdings"/>
              </a:rPr>
              <a:t> but 8 </a:t>
            </a:r>
            <a:r>
              <a:rPr lang="fr-FR" sz="1600" dirty="0" err="1" smtClean="0">
                <a:sym typeface="Wingdings"/>
              </a:rPr>
              <a:t>realised</a:t>
            </a:r>
            <a:r>
              <a:rPr lang="fr-FR" sz="1600" dirty="0" smtClean="0">
                <a:sym typeface="Wingdings"/>
              </a:rPr>
              <a:t> by nature (</a:t>
            </a:r>
            <a:r>
              <a:rPr lang="fr-FR" sz="1600" dirty="0" err="1" smtClean="0">
                <a:sym typeface="Wingdings"/>
              </a:rPr>
              <a:t>coulor</a:t>
            </a:r>
            <a:r>
              <a:rPr lang="fr-FR" sz="1600" dirty="0" smtClean="0">
                <a:sym typeface="Wingdings"/>
              </a:rPr>
              <a:t> octet + singlet)</a:t>
            </a:r>
            <a:r>
              <a:rPr lang="fr-FR" sz="1600" dirty="0" smtClean="0"/>
              <a:t>)</a:t>
            </a:r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smtClean="0"/>
              <a:t>Leptons and </a:t>
            </a:r>
            <a:r>
              <a:rPr lang="fr-FR" sz="1600" dirty="0" err="1" smtClean="0"/>
              <a:t>other</a:t>
            </a:r>
            <a:r>
              <a:rPr lang="fr-FR" sz="1600" dirty="0" smtClean="0"/>
              <a:t> gauge bosons (</a:t>
            </a:r>
            <a:r>
              <a:rPr lang="fr-FR" sz="1600" dirty="0" err="1" smtClean="0">
                <a:ea typeface="Chalkboard SE Light" charset="0"/>
                <a:cs typeface="Chalkboard SE Light" charset="0"/>
              </a:rPr>
              <a:t>γ</a:t>
            </a:r>
            <a:r>
              <a:rPr lang="fr-FR" sz="1600" dirty="0" smtClean="0"/>
              <a:t>, W, Z) </a:t>
            </a:r>
            <a:r>
              <a:rPr lang="fr-FR" sz="1600" dirty="0" smtClean="0">
                <a:sym typeface="Wingdings"/>
              </a:rPr>
              <a:t> no </a:t>
            </a:r>
            <a:r>
              <a:rPr lang="fr-FR" sz="1600" dirty="0" err="1" smtClean="0">
                <a:sym typeface="Wingdings"/>
              </a:rPr>
              <a:t>color</a:t>
            </a:r>
            <a:r>
              <a:rPr lang="fr-FR" sz="1600" dirty="0" smtClean="0">
                <a:sym typeface="Wingdings"/>
              </a:rPr>
              <a:t> charge  </a:t>
            </a:r>
            <a:r>
              <a:rPr lang="fr-FR" sz="1600" dirty="0" err="1" smtClean="0">
                <a:sym typeface="Wingdings"/>
              </a:rPr>
              <a:t>don’t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ym typeface="Wingdings"/>
              </a:rPr>
              <a:t>participate</a:t>
            </a:r>
            <a:r>
              <a:rPr lang="fr-FR" sz="1600" dirty="0" smtClean="0">
                <a:sym typeface="Wingdings"/>
              </a:rPr>
              <a:t> to </a:t>
            </a:r>
            <a:r>
              <a:rPr lang="fr-FR" sz="1600" dirty="0" err="1" smtClean="0">
                <a:sym typeface="Wingdings"/>
              </a:rPr>
              <a:t>strong</a:t>
            </a:r>
            <a:r>
              <a:rPr lang="fr-FR" sz="1600" dirty="0" smtClean="0">
                <a:sym typeface="Wingdings"/>
              </a:rPr>
              <a:t> interaction</a:t>
            </a:r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smtClean="0">
                <a:sym typeface="Wingdings"/>
              </a:rPr>
              <a:t>Emission/Absorption of gluons by quarks changes </a:t>
            </a:r>
            <a:r>
              <a:rPr lang="fr-FR" sz="1600" dirty="0" err="1" smtClean="0">
                <a:sym typeface="Wingdings"/>
              </a:rPr>
              <a:t>color</a:t>
            </a:r>
            <a:r>
              <a:rPr lang="fr-FR" sz="1600" dirty="0">
                <a:sym typeface="Wingdings"/>
              </a:rPr>
              <a:t> </a:t>
            </a:r>
            <a:r>
              <a:rPr lang="fr-FR" sz="1600" dirty="0" smtClean="0">
                <a:sym typeface="Wingdings"/>
              </a:rPr>
              <a:t>of quarks :  q</a:t>
            </a:r>
            <a:r>
              <a:rPr lang="fr-FR" sz="1600" baseline="-25000" dirty="0" smtClean="0">
                <a:sym typeface="Wingdings"/>
              </a:rPr>
              <a:t>i</a:t>
            </a:r>
            <a:r>
              <a:rPr lang="fr-FR" sz="1600" dirty="0" smtClean="0">
                <a:sym typeface="Wingdings"/>
              </a:rPr>
              <a:t>  </a:t>
            </a:r>
            <a:r>
              <a:rPr lang="fr-FR" sz="1600" dirty="0" err="1" smtClean="0">
                <a:sym typeface="Wingdings"/>
              </a:rPr>
              <a:t>g</a:t>
            </a:r>
            <a:r>
              <a:rPr lang="fr-FR" sz="1600" baseline="-25000" dirty="0" err="1" smtClean="0">
                <a:sym typeface="Wingdings"/>
              </a:rPr>
              <a:t>ij</a:t>
            </a:r>
            <a:r>
              <a:rPr lang="fr-FR" sz="1600" dirty="0" smtClean="0">
                <a:sym typeface="Wingdings"/>
              </a:rPr>
              <a:t> + </a:t>
            </a:r>
            <a:r>
              <a:rPr lang="fr-FR" sz="1600" dirty="0" err="1" smtClean="0">
                <a:sym typeface="Wingdings"/>
              </a:rPr>
              <a:t>q</a:t>
            </a:r>
            <a:r>
              <a:rPr lang="fr-FR" sz="1600" baseline="-25000" dirty="0" err="1" smtClean="0">
                <a:sym typeface="Wingdings"/>
              </a:rPr>
              <a:t>j</a:t>
            </a:r>
            <a:endParaRPr lang="fr-FR" sz="1600" baseline="-25000" dirty="0" smtClean="0"/>
          </a:p>
          <a:p>
            <a:pPr marL="285750" indent="-285750">
              <a:buFont typeface="Wingdings" charset="2"/>
              <a:buChar char="q"/>
            </a:pPr>
            <a:endParaRPr lang="fr-FR" dirty="0"/>
          </a:p>
          <a:p>
            <a:pPr marL="285750" indent="-285750">
              <a:buFont typeface="Wingdings" charset="2"/>
              <a:buChar char="q"/>
            </a:pPr>
            <a:r>
              <a:rPr lang="fr-FR" dirty="0" err="1" smtClean="0">
                <a:solidFill>
                  <a:srgbClr val="2C2BF6"/>
                </a:solidFill>
              </a:rPr>
              <a:t>Color</a:t>
            </a:r>
            <a:r>
              <a:rPr lang="fr-FR" dirty="0" smtClean="0">
                <a:solidFill>
                  <a:srgbClr val="2C2BF6"/>
                </a:solidFill>
              </a:rPr>
              <a:t> </a:t>
            </a:r>
            <a:r>
              <a:rPr lang="fr-FR" dirty="0" err="1" smtClean="0">
                <a:solidFill>
                  <a:srgbClr val="2C2BF6"/>
                </a:solidFill>
              </a:rPr>
              <a:t>blindness</a:t>
            </a:r>
            <a:r>
              <a:rPr lang="fr-FR" dirty="0" smtClean="0">
                <a:solidFill>
                  <a:srgbClr val="2C2BF6"/>
                </a:solidFill>
              </a:rPr>
              <a:t> and confinement</a:t>
            </a:r>
          </a:p>
          <a:p>
            <a:pPr marL="285750" indent="-285750">
              <a:buFont typeface="Wingdings" charset="2"/>
              <a:buChar char="q"/>
            </a:pPr>
            <a:endParaRPr lang="fr-FR" dirty="0" smtClean="0">
              <a:solidFill>
                <a:srgbClr val="2C2BF6"/>
              </a:solidFill>
            </a:endParaRPr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err="1" smtClean="0"/>
              <a:t>Experimental</a:t>
            </a:r>
            <a:r>
              <a:rPr lang="fr-FR" sz="1600" dirty="0" smtClean="0"/>
              <a:t> </a:t>
            </a:r>
            <a:r>
              <a:rPr lang="fr-FR" sz="1600" dirty="0" err="1" smtClean="0"/>
              <a:t>evidence</a:t>
            </a:r>
            <a:r>
              <a:rPr lang="fr-FR" sz="1600" dirty="0"/>
              <a:t> </a:t>
            </a:r>
            <a:r>
              <a:rPr lang="fr-FR" sz="1600" dirty="0" smtClean="0"/>
              <a:t>: </a:t>
            </a:r>
          </a:p>
          <a:p>
            <a:pPr marL="1200150" lvl="2" indent="-285750">
              <a:buFontTx/>
              <a:buChar char="-"/>
            </a:pPr>
            <a:r>
              <a:rPr lang="fr-FR" sz="1600" dirty="0" err="1" smtClean="0"/>
              <a:t>We</a:t>
            </a:r>
            <a:r>
              <a:rPr lang="fr-FR" sz="1600" dirty="0" smtClean="0"/>
              <a:t> </a:t>
            </a:r>
            <a:r>
              <a:rPr lang="fr-FR" sz="1600" dirty="0" err="1" smtClean="0"/>
              <a:t>don’t</a:t>
            </a:r>
            <a:r>
              <a:rPr lang="fr-FR" sz="1600" dirty="0" smtClean="0"/>
              <a:t> observe free quarks in nature</a:t>
            </a:r>
          </a:p>
          <a:p>
            <a:pPr marL="1200150" lvl="2" indent="-285750">
              <a:buFontTx/>
              <a:buChar char="-"/>
            </a:pPr>
            <a:r>
              <a:rPr lang="fr-FR" sz="1600" dirty="0" smtClean="0"/>
              <a:t>Quarks are </a:t>
            </a:r>
            <a:r>
              <a:rPr lang="fr-FR" sz="1600" dirty="0" err="1" smtClean="0">
                <a:solidFill>
                  <a:srgbClr val="2C2BF6"/>
                </a:solidFill>
              </a:rPr>
              <a:t>confined</a:t>
            </a:r>
            <a:r>
              <a:rPr lang="fr-FR" sz="1600" dirty="0" smtClean="0"/>
              <a:t> </a:t>
            </a:r>
            <a:r>
              <a:rPr lang="fr-FR" sz="1600" dirty="0" err="1" smtClean="0"/>
              <a:t>within</a:t>
            </a:r>
            <a:r>
              <a:rPr lang="fr-FR" sz="1600" dirty="0" smtClean="0"/>
              <a:t> hadrons (</a:t>
            </a:r>
            <a:r>
              <a:rPr lang="fr-FR" sz="1600" dirty="0" err="1" smtClean="0"/>
              <a:t>color</a:t>
            </a:r>
            <a:r>
              <a:rPr lang="fr-FR" sz="1600" dirty="0" smtClean="0"/>
              <a:t> </a:t>
            </a:r>
            <a:r>
              <a:rPr lang="fr-FR" sz="1600" dirty="0" err="1" smtClean="0"/>
              <a:t>neutral</a:t>
            </a:r>
            <a:r>
              <a:rPr lang="fr-FR" sz="1600" dirty="0" smtClean="0"/>
              <a:t> </a:t>
            </a:r>
            <a:r>
              <a:rPr lang="fr-FR" sz="1600" dirty="0" err="1" smtClean="0"/>
              <a:t>objects</a:t>
            </a:r>
            <a:r>
              <a:rPr lang="fr-FR" sz="1600" dirty="0" smtClean="0"/>
              <a:t>)</a:t>
            </a:r>
          </a:p>
          <a:p>
            <a:pPr marL="285750" indent="-285750">
              <a:buFont typeface="Wingdings" charset="2"/>
              <a:buChar char="q"/>
            </a:pPr>
            <a:endParaRPr lang="fr-FR" sz="1600" dirty="0" smtClean="0"/>
          </a:p>
          <a:p>
            <a:pPr marL="742950" lvl="1" indent="-285750">
              <a:buFont typeface="Wingdings" charset="2"/>
              <a:buChar char="q"/>
            </a:pPr>
            <a:endParaRPr lang="fr-FR" sz="1600" dirty="0" smtClean="0"/>
          </a:p>
          <a:p>
            <a:pPr marL="742950" lvl="1" indent="-285750">
              <a:buFont typeface="Wingdings" charset="2"/>
              <a:buChar char="q"/>
            </a:pPr>
            <a:endParaRPr lang="fr-FR" sz="1600" dirty="0"/>
          </a:p>
          <a:p>
            <a:pPr marL="742950" lvl="1" indent="-285750">
              <a:buFont typeface="Wingdings" charset="2"/>
              <a:buChar char="v"/>
            </a:pPr>
            <a:r>
              <a:rPr lang="fr-FR" sz="1600" dirty="0" err="1" smtClean="0"/>
              <a:t>What</a:t>
            </a:r>
            <a:r>
              <a:rPr lang="fr-FR" sz="1600" dirty="0" smtClean="0"/>
              <a:t> </a:t>
            </a:r>
            <a:r>
              <a:rPr lang="fr-FR" sz="1600" dirty="0" err="1" smtClean="0"/>
              <a:t>happens</a:t>
            </a:r>
            <a:r>
              <a:rPr lang="fr-FR" sz="1600" dirty="0" smtClean="0"/>
              <a:t> if </a:t>
            </a:r>
            <a:r>
              <a:rPr lang="fr-FR" sz="1600" dirty="0" err="1" smtClean="0"/>
              <a:t>you</a:t>
            </a:r>
            <a:r>
              <a:rPr lang="fr-FR" sz="1600" dirty="0" smtClean="0"/>
              <a:t> </a:t>
            </a:r>
            <a:r>
              <a:rPr lang="fr-FR" sz="1600" dirty="0" err="1" smtClean="0"/>
              <a:t>try</a:t>
            </a:r>
            <a:r>
              <a:rPr lang="fr-FR" sz="1600" dirty="0" smtClean="0"/>
              <a:t> to </a:t>
            </a:r>
            <a:r>
              <a:rPr lang="fr-FR" sz="1600" dirty="0" err="1" smtClean="0"/>
              <a:t>separate</a:t>
            </a:r>
            <a:r>
              <a:rPr lang="fr-FR" sz="1600" dirty="0" smtClean="0"/>
              <a:t> a </a:t>
            </a:r>
            <a:r>
              <a:rPr lang="fr-FR" sz="1600" dirty="0" err="1" smtClean="0"/>
              <a:t>qq</a:t>
            </a:r>
            <a:r>
              <a:rPr lang="fr-FR" sz="1600" dirty="0" smtClean="0"/>
              <a:t> pair?</a:t>
            </a:r>
          </a:p>
          <a:p>
            <a:pPr marL="1200150" lvl="2" indent="-285750">
              <a:buFontTx/>
              <a:buChar char="-"/>
            </a:pPr>
            <a:r>
              <a:rPr lang="fr-FR" sz="1600" dirty="0" smtClean="0"/>
              <a:t>Gluon tube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quarks </a:t>
            </a:r>
            <a:r>
              <a:rPr lang="fr-FR" sz="1600" dirty="0" err="1" smtClean="0"/>
              <a:t>elongates</a:t>
            </a:r>
            <a:endParaRPr lang="fr-FR" sz="1600" dirty="0" smtClean="0"/>
          </a:p>
          <a:p>
            <a:pPr marL="1200150" lvl="2" indent="-285750">
              <a:buFontTx/>
              <a:buChar char="-"/>
            </a:pPr>
            <a:r>
              <a:rPr lang="fr-FR" sz="1600" dirty="0" err="1" smtClean="0"/>
              <a:t>Strong</a:t>
            </a:r>
            <a:r>
              <a:rPr lang="fr-FR" sz="1600" dirty="0" smtClean="0"/>
              <a:t> force </a:t>
            </a:r>
            <a:r>
              <a:rPr lang="fr-FR" sz="1600" dirty="0" err="1" smtClean="0"/>
              <a:t>get</a:t>
            </a:r>
            <a:r>
              <a:rPr lang="fr-FR" sz="1600" dirty="0" smtClean="0"/>
              <a:t> </a:t>
            </a:r>
            <a:r>
              <a:rPr lang="fr-FR" sz="1600" dirty="0" err="1" smtClean="0"/>
              <a:t>stronger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the distance</a:t>
            </a:r>
          </a:p>
          <a:p>
            <a:pPr marL="1200150" lvl="2" indent="-285750">
              <a:buFontTx/>
              <a:buChar char="-"/>
            </a:pPr>
            <a:r>
              <a:rPr lang="fr-FR" sz="1600" dirty="0" smtClean="0"/>
              <a:t>As </a:t>
            </a:r>
            <a:r>
              <a:rPr lang="fr-FR" sz="1600" dirty="0" err="1" smtClean="0"/>
              <a:t>soon</a:t>
            </a:r>
            <a:r>
              <a:rPr lang="fr-FR" sz="1600" dirty="0" smtClean="0"/>
              <a:t> as </a:t>
            </a:r>
            <a:r>
              <a:rPr lang="fr-FR" sz="1600" dirty="0" err="1" smtClean="0"/>
              <a:t>there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enough</a:t>
            </a:r>
            <a:r>
              <a:rPr lang="fr-FR" sz="1600" dirty="0" smtClean="0"/>
              <a:t>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in the system a new quark-antiquark pair</a:t>
            </a:r>
          </a:p>
          <a:p>
            <a:pPr lvl="2"/>
            <a:r>
              <a:rPr lang="fr-FR" sz="1600" dirty="0" smtClean="0"/>
              <a:t>     </a:t>
            </a:r>
            <a:r>
              <a:rPr lang="fr-FR" sz="1600" dirty="0" err="1" smtClean="0"/>
              <a:t>will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created</a:t>
            </a:r>
            <a:endParaRPr lang="fr-FR" sz="1600" dirty="0" smtClean="0"/>
          </a:p>
          <a:p>
            <a:pPr marL="1200150" lvl="2" indent="-285750">
              <a:buFontTx/>
              <a:buChar char="-"/>
            </a:pP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4574392" y="5277085"/>
            <a:ext cx="619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ree the Quarks!&#10;Why was a fractionary electric charge never&#10;observed?&#10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4" t="40521" r="39273" b="35408"/>
          <a:stretch/>
        </p:blipFill>
        <p:spPr bwMode="auto">
          <a:xfrm>
            <a:off x="9454242" y="3592735"/>
            <a:ext cx="1094014" cy="112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avec flèche 15"/>
          <p:cNvCxnSpPr/>
          <p:nvPr/>
        </p:nvCxnSpPr>
        <p:spPr>
          <a:xfrm>
            <a:off x="3135086" y="4780112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3135085" y="4652737"/>
            <a:ext cx="0" cy="131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065814" y="4620081"/>
            <a:ext cx="445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Direct </a:t>
            </a:r>
            <a:r>
              <a:rPr lang="fr-FR" sz="1600" dirty="0" err="1" smtClean="0"/>
              <a:t>consequence</a:t>
            </a:r>
            <a:r>
              <a:rPr lang="fr-FR" sz="1600" dirty="0" smtClean="0"/>
              <a:t> of gluon self-interaction</a:t>
            </a:r>
            <a:endParaRPr lang="fr-FR" sz="16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99" y="5317688"/>
            <a:ext cx="1799771" cy="558833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7478483" y="5078179"/>
            <a:ext cx="522516" cy="963385"/>
          </a:xfrm>
          <a:prstGeom prst="ellipse">
            <a:avLst/>
          </a:prstGeom>
          <a:noFill/>
          <a:ln>
            <a:solidFill>
              <a:srgbClr val="2C2BF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1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2F7B-7D62-FB48-ACEA-5D4C992313FB}" type="slidenum">
              <a:rPr lang="fr-FR" smtClean="0"/>
              <a:t>9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59527" y="301985"/>
            <a:ext cx="8880764" cy="50721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Important </a:t>
            </a:r>
            <a:r>
              <a:rPr lang="fr-FR" dirty="0" err="1" smtClean="0"/>
              <a:t>features</a:t>
            </a:r>
            <a:r>
              <a:rPr lang="fr-FR" dirty="0" smtClean="0"/>
              <a:t> of </a:t>
            </a:r>
            <a:r>
              <a:rPr lang="fr-FR" dirty="0" err="1" smtClean="0"/>
              <a:t>qcd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06" y="1015484"/>
            <a:ext cx="4128619" cy="584251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3825" y="1015484"/>
            <a:ext cx="966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fr-FR" dirty="0" smtClean="0">
                <a:solidFill>
                  <a:srgbClr val="2C2BF6"/>
                </a:solidFill>
              </a:rPr>
              <a:t>Confinement and </a:t>
            </a:r>
            <a:r>
              <a:rPr lang="fr-FR" dirty="0" err="1" smtClean="0">
                <a:solidFill>
                  <a:srgbClr val="2C2BF6"/>
                </a:solidFill>
              </a:rPr>
              <a:t>asymptotic</a:t>
            </a:r>
            <a:r>
              <a:rPr lang="fr-FR" dirty="0" smtClean="0">
                <a:solidFill>
                  <a:srgbClr val="2C2BF6"/>
                </a:solidFill>
              </a:rPr>
              <a:t> </a:t>
            </a:r>
            <a:r>
              <a:rPr lang="fr-FR" dirty="0" err="1" smtClean="0">
                <a:solidFill>
                  <a:srgbClr val="2C2BF6"/>
                </a:solidFill>
              </a:rPr>
              <a:t>freedom</a:t>
            </a:r>
            <a:endParaRPr lang="fr-FR" dirty="0">
              <a:solidFill>
                <a:srgbClr val="2C2BF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1788" y="3459688"/>
            <a:ext cx="45360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GB" altLang="fr-FR" sz="1600" dirty="0" smtClean="0">
                <a:solidFill>
                  <a:srgbClr val="2C2BF6"/>
                </a:solidFill>
              </a:rPr>
              <a:t>Asymptotic freedom : </a:t>
            </a:r>
          </a:p>
          <a:p>
            <a:pPr marL="742950" lvl="1" indent="-285750">
              <a:buFontTx/>
              <a:buChar char="-"/>
            </a:pPr>
            <a:r>
              <a:rPr lang="en-GB" altLang="fr-FR" sz="1600" dirty="0" smtClean="0"/>
              <a:t>At short distances the effective coupling between quarks decreases logarithmically</a:t>
            </a:r>
          </a:p>
          <a:p>
            <a:pPr marL="742950" lvl="1" indent="-285750">
              <a:buFontTx/>
              <a:buChar char="-"/>
            </a:pPr>
            <a:r>
              <a:rPr lang="en-GB" altLang="fr-FR" sz="1600" dirty="0" smtClean="0"/>
              <a:t>Under such conditions quarks and gluons appear to be quasi-free</a:t>
            </a:r>
          </a:p>
          <a:p>
            <a:pPr marL="742950" lvl="1" indent="-285750">
              <a:buFontTx/>
              <a:buChar char="-"/>
            </a:pPr>
            <a:r>
              <a:rPr lang="en-GB" altLang="fr-FR" sz="1600" dirty="0" smtClean="0"/>
              <a:t>Perturbative QCD regime Q</a:t>
            </a:r>
            <a:r>
              <a:rPr lang="en-GB" altLang="fr-FR" sz="1600" baseline="30000" dirty="0" smtClean="0"/>
              <a:t>2</a:t>
            </a:r>
            <a:r>
              <a:rPr lang="en-GB" altLang="fr-FR" sz="1600" dirty="0" smtClean="0"/>
              <a:t> &gt;&gt; 1 GeV 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2090057" y="2237014"/>
            <a:ext cx="659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91170" y="2052348"/>
            <a:ext cx="2013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Coupling</a:t>
            </a:r>
            <a:r>
              <a:rPr lang="fr-FR" sz="1600" dirty="0" smtClean="0"/>
              <a:t> constant</a:t>
            </a:r>
            <a:endParaRPr lang="fr-FR" sz="1600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1820636" y="6079280"/>
            <a:ext cx="315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07499" y="5878286"/>
            <a:ext cx="1996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  <a:r>
              <a:rPr lang="fr-FR" sz="1600" dirty="0" err="1" smtClean="0"/>
              <a:t>scale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07499" y="6422693"/>
            <a:ext cx="1996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Distance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983352" y="6447849"/>
            <a:ext cx="1996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2C2BF6"/>
                </a:solidFill>
              </a:rPr>
              <a:t>Large distance</a:t>
            </a:r>
            <a:endParaRPr lang="fr-FR" sz="1600" dirty="0">
              <a:solidFill>
                <a:srgbClr val="2C2BF6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829967" y="6488668"/>
            <a:ext cx="1996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2C2BF6"/>
                </a:solidFill>
              </a:rPr>
              <a:t>Short distance</a:t>
            </a:r>
            <a:endParaRPr lang="fr-FR" sz="1600" dirty="0">
              <a:solidFill>
                <a:srgbClr val="2C2BF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53037" y="1720750"/>
            <a:ext cx="4764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GB" altLang="fr-FR" sz="1600" dirty="0" smtClean="0">
                <a:solidFill>
                  <a:srgbClr val="2C2BF6"/>
                </a:solidFill>
              </a:rPr>
              <a:t>Confinement</a:t>
            </a:r>
            <a:r>
              <a:rPr lang="en-GB" altLang="fr-FR" sz="1600" dirty="0" smtClean="0"/>
              <a:t> : </a:t>
            </a:r>
          </a:p>
          <a:p>
            <a:pPr marL="742950" lvl="1" indent="-285750">
              <a:buFontTx/>
              <a:buChar char="-"/>
            </a:pPr>
            <a:r>
              <a:rPr lang="en-GB" altLang="fr-FR" sz="1600" dirty="0" smtClean="0"/>
              <a:t>For Q</a:t>
            </a:r>
            <a:r>
              <a:rPr lang="en-GB" altLang="fr-FR" sz="1600" baseline="30000" dirty="0" smtClean="0"/>
              <a:t>2</a:t>
            </a:r>
            <a:r>
              <a:rPr lang="en-GB" altLang="fr-FR" sz="1600" dirty="0" smtClean="0"/>
              <a:t> &lt; 1 GeV </a:t>
            </a:r>
          </a:p>
          <a:p>
            <a:pPr marL="742950" lvl="1" indent="-285750">
              <a:buFontTx/>
              <a:buChar char="-"/>
            </a:pPr>
            <a:r>
              <a:rPr lang="en-GB" altLang="fr-FR" sz="1600" dirty="0"/>
              <a:t>F</a:t>
            </a:r>
            <a:r>
              <a:rPr lang="en-GB" altLang="fr-FR" sz="1600" dirty="0" smtClean="0"/>
              <a:t>or Distance ~ 1fm (typical size of hadrons)</a:t>
            </a:r>
          </a:p>
          <a:p>
            <a:pPr marL="742950" lvl="1" indent="-285750">
              <a:buFontTx/>
              <a:buChar char="-"/>
            </a:pPr>
            <a:r>
              <a:rPr lang="en-GB" altLang="fr-FR" sz="1600" dirty="0" smtClean="0"/>
              <a:t>Particle we observe in nature are in the regime of non-perturbative QCD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1820636" y="6618762"/>
            <a:ext cx="1043201" cy="13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3837214" y="2052348"/>
            <a:ext cx="342900" cy="1229695"/>
          </a:xfrm>
          <a:prstGeom prst="straightConnector1">
            <a:avLst/>
          </a:prstGeom>
          <a:ln>
            <a:solidFill>
              <a:srgbClr val="2C2B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5584371" y="4497578"/>
            <a:ext cx="1244026" cy="384665"/>
          </a:xfrm>
          <a:prstGeom prst="straightConnector1">
            <a:avLst/>
          </a:prstGeom>
          <a:ln>
            <a:solidFill>
              <a:srgbClr val="2C2B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 rot="4426780">
            <a:off x="3522983" y="2627329"/>
            <a:ext cx="1364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2C2BF6"/>
                </a:solidFill>
              </a:rPr>
              <a:t>confinement</a:t>
            </a:r>
            <a:endParaRPr lang="fr-FR" sz="1200" dirty="0">
              <a:solidFill>
                <a:srgbClr val="2C2BF6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 rot="999332">
            <a:off x="5533268" y="4365648"/>
            <a:ext cx="1716152" cy="27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rgbClr val="2C2BF6"/>
                </a:solidFill>
              </a:rPr>
              <a:t>Asymptotic</a:t>
            </a:r>
            <a:r>
              <a:rPr lang="fr-FR" sz="1200" dirty="0" smtClean="0">
                <a:solidFill>
                  <a:srgbClr val="2C2BF6"/>
                </a:solidFill>
              </a:rPr>
              <a:t> </a:t>
            </a:r>
            <a:r>
              <a:rPr lang="fr-FR" sz="1200" dirty="0" err="1" smtClean="0">
                <a:solidFill>
                  <a:srgbClr val="2C2BF6"/>
                </a:solidFill>
              </a:rPr>
              <a:t>freedom</a:t>
            </a:r>
            <a:endParaRPr lang="fr-FR" sz="1200" dirty="0">
              <a:solidFill>
                <a:srgbClr val="2C2B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édition">
  <a:themeElements>
    <a:clrScheme name="Expédition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Expédition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pédition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28884</TotalTime>
  <Words>2659</Words>
  <Application>Microsoft Macintosh PowerPoint</Application>
  <PresentationFormat>Grand écran</PresentationFormat>
  <Paragraphs>440</Paragraphs>
  <Slides>25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8" baseType="lpstr">
      <vt:lpstr>.AppleSystemUIFont</vt:lpstr>
      <vt:lpstr>Cambria Math</vt:lpstr>
      <vt:lpstr>Chalkboard SE</vt:lpstr>
      <vt:lpstr>Chalkboard SE Light</vt:lpstr>
      <vt:lpstr>Gill Sans MT</vt:lpstr>
      <vt:lpstr>Mangal</vt:lpstr>
      <vt:lpstr>Wingdings 3</vt:lpstr>
      <vt:lpstr>Arial</vt:lpstr>
      <vt:lpstr>Calibri</vt:lpstr>
      <vt:lpstr>Symbol</vt:lpstr>
      <vt:lpstr>Times New Roman</vt:lpstr>
      <vt:lpstr>Wingdings</vt:lpstr>
      <vt:lpstr>Expédition</vt:lpstr>
      <vt:lpstr>An Introduction to hidropic physics</vt:lpstr>
      <vt:lpstr>Quarks and gluons : the heart of matter</vt:lpstr>
      <vt:lpstr>The elementary building blocks of matter</vt:lpstr>
      <vt:lpstr>The four fundamental forces and their carriers</vt:lpstr>
      <vt:lpstr>HADRONIC physics: From quarks to hadrons</vt:lpstr>
      <vt:lpstr>A wise student said</vt:lpstr>
      <vt:lpstr>The basics of Quantum chromodynamics (QCD)</vt:lpstr>
      <vt:lpstr>IMPORTANT FEATURES of QCD</vt:lpstr>
      <vt:lpstr>Important features of qcd</vt:lpstr>
      <vt:lpstr>Elements of QCD : theoretical tools</vt:lpstr>
      <vt:lpstr>Elements of QCD : theoretical tools</vt:lpstr>
      <vt:lpstr>Elements of QCD : EXPERIMENTAL tools</vt:lpstr>
      <vt:lpstr>Experimental validations of qcd: evidence for GLUONS and gluon self-coupling</vt:lpstr>
      <vt:lpstr>Experimental validations of qcd: evidence for quarks</vt:lpstr>
      <vt:lpstr>Experimental validations of qcd: evidence for COLOR</vt:lpstr>
      <vt:lpstr>Measuring « universal » distributions</vt:lpstr>
      <vt:lpstr>Deeper in the understanding of the Nucleon structure</vt:lpstr>
      <vt:lpstr>3D Spatial Maps of the nucleons: the GPDs</vt:lpstr>
      <vt:lpstr>Investigating the electric dipole Moment of hadrons </vt:lpstr>
      <vt:lpstr>Hadron spectroscopy with the hades detector</vt:lpstr>
      <vt:lpstr>Study QCD under extreme conditions with ultra-relativistic heavy ion collisions</vt:lpstr>
      <vt:lpstr>Ultra-relativistic HI collisions to recreate the conditions of the early universe </vt:lpstr>
      <vt:lpstr>The phase diagramme of nuclear matter</vt:lpstr>
      <vt:lpstr>How to characterise the qgp experimentally?</vt:lpstr>
      <vt:lpstr>Conclusions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hadronic physics</dc:title>
  <dc:creator>Utilisateur de Microsoft Office</dc:creator>
  <cp:lastModifiedBy>Utilisateur de Microsoft Office</cp:lastModifiedBy>
  <cp:revision>278</cp:revision>
  <cp:lastPrinted>2017-11-29T18:17:27Z</cp:lastPrinted>
  <dcterms:created xsi:type="dcterms:W3CDTF">2017-11-09T16:58:29Z</dcterms:created>
  <dcterms:modified xsi:type="dcterms:W3CDTF">2017-11-29T18:30:18Z</dcterms:modified>
</cp:coreProperties>
</file>