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8" r:id="rId3"/>
    <p:sldMasterId id="2147483680" r:id="rId4"/>
    <p:sldMasterId id="2147483692" r:id="rId5"/>
  </p:sldMasterIdLst>
  <p:notesMasterIdLst>
    <p:notesMasterId r:id="rId12"/>
  </p:notesMasterIdLst>
  <p:handoutMasterIdLst>
    <p:handoutMasterId r:id="rId13"/>
  </p:handoutMasterIdLst>
  <p:sldIdLst>
    <p:sldId id="335" r:id="rId6"/>
    <p:sldId id="330" r:id="rId7"/>
    <p:sldId id="333" r:id="rId8"/>
    <p:sldId id="341" r:id="rId9"/>
    <p:sldId id="338" r:id="rId10"/>
    <p:sldId id="340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28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174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73A4B88-C031-4D2E-910A-E8CB4DE876FD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6CF6E19-7AD7-4F00-A620-B65FCCF6DF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48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F8E8E8-7188-4D55-99CD-9D49894D2E7E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6B0FE6C-7076-4453-B4A0-42C061A731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99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A87C1-FEF1-41F2-8656-545E2BAD9DFB}" type="slidenum">
              <a:rPr lang="fr-FR" altLang="fr-FR">
                <a:solidFill>
                  <a:srgbClr val="000000"/>
                </a:solidFill>
              </a:rPr>
              <a:pPr/>
              <a:t>3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101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A87C1-FEF1-41F2-8656-545E2BAD9DFB}" type="slidenum">
              <a:rPr lang="fr-FR" altLang="fr-FR">
                <a:solidFill>
                  <a:srgbClr val="000000"/>
                </a:solidFill>
              </a:rPr>
              <a:pPr/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878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EMSO  22-23 Février 2016</a:t>
            </a:r>
            <a:endParaRPr lang="fr-BE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314C-2926-4106-814D-7BFFF9785E3F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0EF4-0B36-46F4-8A5D-B46C74A25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47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314C-2926-4106-814D-7BFFF9785E3F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0EF4-0B36-46F4-8A5D-B46C74A25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21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314C-2926-4106-814D-7BFFF9785E3F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0EF4-0B36-46F4-8A5D-B46C74A25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575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314C-2926-4106-814D-7BFFF9785E3F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0EF4-0B36-46F4-8A5D-B46C74A25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76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314C-2926-4106-814D-7BFFF9785E3F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0EF4-0B36-46F4-8A5D-B46C74A25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29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7691-E97A-4F98-A9F1-4B293CACA842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6C6E-C701-4A42-B527-088944A64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198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7691-E97A-4F98-A9F1-4B293CACA842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6C6E-C701-4A42-B527-088944A64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97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7691-E97A-4F98-A9F1-4B293CACA842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6C6E-C701-4A42-B527-088944A64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985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7691-E97A-4F98-A9F1-4B293CACA842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6C6E-C701-4A42-B527-088944A64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69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7691-E97A-4F98-A9F1-4B293CACA842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6C6E-C701-4A42-B527-088944A64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3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EMSO  22-23 Février 2016</a:t>
            </a:r>
            <a:endParaRPr lang="fr-BE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7691-E97A-4F98-A9F1-4B293CACA842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6C6E-C701-4A42-B527-088944A64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626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7691-E97A-4F98-A9F1-4B293CACA842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6C6E-C701-4A42-B527-088944A64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527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7691-E97A-4F98-A9F1-4B293CACA842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6C6E-C701-4A42-B527-088944A64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714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7691-E97A-4F98-A9F1-4B293CACA842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6C6E-C701-4A42-B527-088944A64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07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7691-E97A-4F98-A9F1-4B293CACA842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6C6E-C701-4A42-B527-088944A64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184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7691-E97A-4F98-A9F1-4B293CACA842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6C6E-C701-4A42-B527-088944A64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356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2BE-B756-458D-BDFB-8EB57D290E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9827-A02B-4F91-9FE8-195D92741C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60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2BE-B756-458D-BDFB-8EB57D290E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9827-A02B-4F91-9FE8-195D92741C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03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2BE-B756-458D-BDFB-8EB57D290E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9827-A02B-4F91-9FE8-195D92741C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76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2BE-B756-458D-BDFB-8EB57D290E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9827-A02B-4F91-9FE8-195D92741C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0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EMSO  22-23 Février 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2BE-B756-458D-BDFB-8EB57D290E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9827-A02B-4F91-9FE8-195D92741C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26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2BE-B756-458D-BDFB-8EB57D290E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9827-A02B-4F91-9FE8-195D92741C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86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2BE-B756-458D-BDFB-8EB57D290E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9827-A02B-4F91-9FE8-195D92741C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30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2BE-B756-458D-BDFB-8EB57D290E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9827-A02B-4F91-9FE8-195D92741C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01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2BE-B756-458D-BDFB-8EB57D290E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9827-A02B-4F91-9FE8-195D92741C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94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2BE-B756-458D-BDFB-8EB57D290E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9827-A02B-4F91-9FE8-195D92741C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27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2BE-B756-458D-BDFB-8EB57D290E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39827-A02B-4F91-9FE8-195D92741C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11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5B055-2F77-4C7E-B115-11E3D9699DD3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23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1C38E-3A43-46FF-A29F-FA361792EB7A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61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4CB91-76EB-4FD9-818E-9815A1F241D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6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314C-2926-4106-814D-7BFFF9785E3F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0EF4-0B36-46F4-8A5D-B46C74A25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842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A147B-BABC-40C7-BBFA-008E69C27702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300D6-4B2D-455A-AF7B-ACB0BE7DD79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73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5E386-47E5-4461-88DD-5B3D01C87ACA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53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ECB8B-9646-49A0-A5C7-9B90E51E5C6A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53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CF741-7C7A-403F-99A6-24E61F8CC36B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73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CE5EB-BE9D-4A03-B95B-ECB5F0063E47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792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94F29-C223-4B7B-94BC-AF9E9497499A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03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0CE1D-CE7A-483E-AF91-1B23C2F9A9F5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8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314C-2926-4106-814D-7BFFF9785E3F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0EF4-0B36-46F4-8A5D-B46C74A25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00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314C-2926-4106-814D-7BFFF9785E3F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0EF4-0B36-46F4-8A5D-B46C74A25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05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314C-2926-4106-814D-7BFFF9785E3F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0EF4-0B36-46F4-8A5D-B46C74A25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4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314C-2926-4106-814D-7BFFF9785E3F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0EF4-0B36-46F4-8A5D-B46C74A25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1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314C-2926-4106-814D-7BFFF9785E3F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0EF4-0B36-46F4-8A5D-B46C74A25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71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TINSU\Desktop\Rencontre inter reseaux\Fond de mer.jpe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/>
          <a:stretch/>
        </p:blipFill>
        <p:spPr bwMode="auto">
          <a:xfrm>
            <a:off x="22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EMSO 22-23 Février 2016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314C-2926-4106-814D-7BFFF9785E3F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0EF4-0B36-46F4-8A5D-B46C74A25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4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B7691-E97A-4F98-A9F1-4B293CACA842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F6C6E-C701-4A42-B527-088944A64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25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52BE-B756-458D-BDFB-8EB57D290E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39827-A02B-4F91-9FE8-195D92741C4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4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BCD1DB-3340-4F86-9AC8-B3FE37BAE47E}" type="slidenum">
              <a:rPr lang="fr-FR" alt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1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773" y="45892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z="2800" dirty="0" smtClean="0">
                <a:solidFill>
                  <a:srgbClr val="0033CC"/>
                </a:solidFill>
                <a:latin typeface="Arial" panose="020B0604020202020204" pitchFamily="34" charset="0"/>
              </a:rPr>
              <a:t>BJS / Construction actuelle</a:t>
            </a:r>
            <a:endParaRPr lang="fr-FR" altLang="fr-FR" sz="2400" dirty="0" smtClean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"/>
          <a:stretch/>
        </p:blipFill>
        <p:spPr bwMode="auto">
          <a:xfrm>
            <a:off x="220303" y="1124744"/>
            <a:ext cx="4177233" cy="302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02" y="4391368"/>
            <a:ext cx="3435760" cy="218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2990850" y="2200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43911"/>
            <a:ext cx="2674640" cy="207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973" y="1239373"/>
            <a:ext cx="3709219" cy="27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2617" y="1905469"/>
            <a:ext cx="1119554" cy="785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2182" y="2962897"/>
            <a:ext cx="1119554" cy="12567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2182" y="4620905"/>
            <a:ext cx="1119554" cy="741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54524" y="4876379"/>
            <a:ext cx="8957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prstClr val="black"/>
                </a:solidFill>
              </a:rPr>
              <a:t>Slow control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44090" y="3221019"/>
            <a:ext cx="895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prstClr val="black"/>
                </a:solidFill>
              </a:rPr>
              <a:t>AC/DC </a:t>
            </a:r>
            <a:r>
              <a:rPr lang="fr-FR" sz="1050" b="1" dirty="0" err="1">
                <a:solidFill>
                  <a:prstClr val="black"/>
                </a:solidFill>
              </a:rPr>
              <a:t>Converter</a:t>
            </a:r>
            <a:endParaRPr lang="fr-FR" sz="1050" b="1" dirty="0">
              <a:solidFill>
                <a:prstClr val="black"/>
              </a:solidFill>
            </a:endParaRPr>
          </a:p>
          <a:p>
            <a:pPr algn="ctr"/>
            <a:r>
              <a:rPr lang="fr-FR" sz="1050" dirty="0">
                <a:solidFill>
                  <a:prstClr val="black"/>
                </a:solidFill>
              </a:rPr>
              <a:t>300 VDC</a:t>
            </a:r>
          </a:p>
          <a:p>
            <a:pPr algn="ctr"/>
            <a:r>
              <a:rPr lang="fr-FR" sz="1050" dirty="0">
                <a:solidFill>
                  <a:prstClr val="black"/>
                </a:solidFill>
              </a:rPr>
              <a:t>2 KW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14160" y="2091269"/>
            <a:ext cx="9587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prstClr val="black"/>
                </a:solidFill>
              </a:rPr>
              <a:t>Network Module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1088" y="1963948"/>
            <a:ext cx="195943" cy="25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1213" y="2491276"/>
            <a:ext cx="195943" cy="25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1087" y="3018604"/>
            <a:ext cx="195943" cy="2589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1087" y="3545815"/>
            <a:ext cx="195943" cy="2589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21684" y="4071564"/>
            <a:ext cx="195943" cy="2589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2599" y="4599581"/>
            <a:ext cx="195943" cy="2589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cxnSp>
        <p:nvCxnSpPr>
          <p:cNvPr id="19" name="Connecteur en angle 18"/>
          <p:cNvCxnSpPr/>
          <p:nvPr/>
        </p:nvCxnSpPr>
        <p:spPr>
          <a:xfrm flipV="1">
            <a:off x="4562232" y="2015863"/>
            <a:ext cx="2168855" cy="1031084"/>
          </a:xfrm>
          <a:prstGeom prst="bentConnector3">
            <a:avLst>
              <a:gd name="adj1" fmla="val 1514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/>
          <p:nvPr/>
        </p:nvCxnSpPr>
        <p:spPr>
          <a:xfrm flipV="1">
            <a:off x="4551736" y="2527387"/>
            <a:ext cx="2179225" cy="726182"/>
          </a:xfrm>
          <a:prstGeom prst="bentConnector3">
            <a:avLst>
              <a:gd name="adj1" fmla="val 2463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5536763" y="4386383"/>
            <a:ext cx="888741" cy="369332"/>
            <a:chOff x="7382351" y="5010293"/>
            <a:chExt cx="1184988" cy="492443"/>
          </a:xfrm>
        </p:grpSpPr>
        <p:sp>
          <p:nvSpPr>
            <p:cNvPr id="13" name="Rectangle 12"/>
            <p:cNvSpPr/>
            <p:nvPr/>
          </p:nvSpPr>
          <p:spPr>
            <a:xfrm>
              <a:off x="7515426" y="5062705"/>
              <a:ext cx="918839" cy="35684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382351" y="5010293"/>
              <a:ext cx="11849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>
                  <a:solidFill>
                    <a:prstClr val="black"/>
                  </a:solidFill>
                </a:rPr>
                <a:t>DC/DC 48VDC 600W</a:t>
              </a:r>
              <a:endParaRPr lang="fr-FR" sz="9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Connecteur droit 29"/>
          <p:cNvCxnSpPr>
            <a:stCxn id="5" idx="3"/>
          </p:cNvCxnSpPr>
          <p:nvPr/>
        </p:nvCxnSpPr>
        <p:spPr>
          <a:xfrm flipV="1">
            <a:off x="4562171" y="2290434"/>
            <a:ext cx="1958632" cy="775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510368" y="2158824"/>
            <a:ext cx="4" cy="283997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4551736" y="4998795"/>
            <a:ext cx="1958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ouble flèche verticale 48"/>
          <p:cNvSpPr/>
          <p:nvPr/>
        </p:nvSpPr>
        <p:spPr>
          <a:xfrm>
            <a:off x="3890948" y="4219614"/>
            <a:ext cx="202703" cy="4012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>
            <a:off x="6510368" y="2163000"/>
            <a:ext cx="220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6510368" y="2697179"/>
            <a:ext cx="220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6503225" y="3592805"/>
            <a:ext cx="220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6500965" y="3072965"/>
            <a:ext cx="220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6501691" y="4135945"/>
            <a:ext cx="220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6510368" y="4650788"/>
            <a:ext cx="220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ccolade fermante 1"/>
          <p:cNvSpPr/>
          <p:nvPr/>
        </p:nvSpPr>
        <p:spPr>
          <a:xfrm>
            <a:off x="7066667" y="1963948"/>
            <a:ext cx="126932" cy="8019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black"/>
              </a:solidFill>
            </a:endParaRPr>
          </a:p>
        </p:txBody>
      </p:sp>
      <p:cxnSp>
        <p:nvCxnSpPr>
          <p:cNvPr id="31" name="Connecteur en angle 30"/>
          <p:cNvCxnSpPr/>
          <p:nvPr/>
        </p:nvCxnSpPr>
        <p:spPr>
          <a:xfrm>
            <a:off x="4562171" y="4106260"/>
            <a:ext cx="2184453" cy="683726"/>
          </a:xfrm>
          <a:prstGeom prst="bentConnector3">
            <a:avLst>
              <a:gd name="adj1" fmla="val 2531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/>
          <p:cNvCxnSpPr/>
          <p:nvPr/>
        </p:nvCxnSpPr>
        <p:spPr>
          <a:xfrm>
            <a:off x="4558878" y="3912672"/>
            <a:ext cx="2160637" cy="356306"/>
          </a:xfrm>
          <a:prstGeom prst="bentConnector3">
            <a:avLst>
              <a:gd name="adj1" fmla="val 3413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/>
          <p:nvPr/>
        </p:nvCxnSpPr>
        <p:spPr>
          <a:xfrm flipV="1">
            <a:off x="4558878" y="3227149"/>
            <a:ext cx="2187746" cy="241202"/>
          </a:xfrm>
          <a:prstGeom prst="bentConnector3">
            <a:avLst>
              <a:gd name="adj1" fmla="val 3334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/>
          <p:nvPr/>
        </p:nvCxnSpPr>
        <p:spPr>
          <a:xfrm>
            <a:off x="4551736" y="3683468"/>
            <a:ext cx="2179351" cy="70917"/>
          </a:xfrm>
          <a:prstGeom prst="bentConnector3">
            <a:avLst>
              <a:gd name="adj1" fmla="val 3377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636570" y="2873027"/>
            <a:ext cx="689129" cy="2676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536763" y="2833718"/>
            <a:ext cx="88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prstClr val="black"/>
                </a:solidFill>
              </a:rPr>
              <a:t>DC/DC 48VDC 75W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36570" y="3407656"/>
            <a:ext cx="689129" cy="2676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536763" y="3368346"/>
            <a:ext cx="88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prstClr val="black"/>
                </a:solidFill>
              </a:rPr>
              <a:t>DC/DC 48VDC 75W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636570" y="3912674"/>
            <a:ext cx="689129" cy="2676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536763" y="3873365"/>
            <a:ext cx="88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prstClr val="black"/>
                </a:solidFill>
              </a:rPr>
              <a:t>DC/DC 48VDC 600W</a:t>
            </a:r>
            <a:endParaRPr lang="fr-FR" sz="900" dirty="0">
              <a:solidFill>
                <a:prstClr val="black"/>
              </a:solidFill>
            </a:endParaRPr>
          </a:p>
        </p:txBody>
      </p:sp>
      <p:cxnSp>
        <p:nvCxnSpPr>
          <p:cNvPr id="48" name="Connecteur en angle 47"/>
          <p:cNvCxnSpPr/>
          <p:nvPr/>
        </p:nvCxnSpPr>
        <p:spPr>
          <a:xfrm flipV="1">
            <a:off x="5293520" y="3018604"/>
            <a:ext cx="343050" cy="208545"/>
          </a:xfrm>
          <a:prstGeom prst="bentConnector3">
            <a:avLst>
              <a:gd name="adj1" fmla="val -214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en angle 68"/>
          <p:cNvCxnSpPr/>
          <p:nvPr/>
        </p:nvCxnSpPr>
        <p:spPr>
          <a:xfrm flipV="1">
            <a:off x="5293519" y="3550528"/>
            <a:ext cx="350042" cy="129747"/>
          </a:xfrm>
          <a:prstGeom prst="bentConnector3">
            <a:avLst>
              <a:gd name="adj1" fmla="val -155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5293520" y="4051974"/>
            <a:ext cx="3430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ccolade fermante 71"/>
          <p:cNvSpPr/>
          <p:nvPr/>
        </p:nvSpPr>
        <p:spPr>
          <a:xfrm>
            <a:off x="7065754" y="3006842"/>
            <a:ext cx="126752" cy="8401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black"/>
              </a:solidFill>
            </a:endParaRPr>
          </a:p>
        </p:txBody>
      </p:sp>
      <p:sp>
        <p:nvSpPr>
          <p:cNvPr id="73" name="Accolade fermante 72"/>
          <p:cNvSpPr/>
          <p:nvPr/>
        </p:nvSpPr>
        <p:spPr>
          <a:xfrm>
            <a:off x="7065754" y="4042894"/>
            <a:ext cx="118988" cy="8373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black"/>
              </a:solidFill>
            </a:endParaRPr>
          </a:p>
        </p:txBody>
      </p:sp>
      <p:cxnSp>
        <p:nvCxnSpPr>
          <p:cNvPr id="75" name="Connecteur en angle 74"/>
          <p:cNvCxnSpPr>
            <a:endCxn id="14" idx="1"/>
          </p:cNvCxnSpPr>
          <p:nvPr/>
        </p:nvCxnSpPr>
        <p:spPr>
          <a:xfrm>
            <a:off x="6325699" y="3006841"/>
            <a:ext cx="405388" cy="141226"/>
          </a:xfrm>
          <a:prstGeom prst="bentConnector3">
            <a:avLst>
              <a:gd name="adj1" fmla="val 2356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en angle 76"/>
          <p:cNvCxnSpPr/>
          <p:nvPr/>
        </p:nvCxnSpPr>
        <p:spPr>
          <a:xfrm>
            <a:off x="6325699" y="3538163"/>
            <a:ext cx="401812" cy="142112"/>
          </a:xfrm>
          <a:prstGeom prst="bentConnector3">
            <a:avLst>
              <a:gd name="adj1" fmla="val 2333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en angle 79"/>
          <p:cNvCxnSpPr/>
          <p:nvPr/>
        </p:nvCxnSpPr>
        <p:spPr>
          <a:xfrm>
            <a:off x="6311408" y="4064115"/>
            <a:ext cx="405388" cy="141226"/>
          </a:xfrm>
          <a:prstGeom prst="bentConnector3">
            <a:avLst>
              <a:gd name="adj1" fmla="val 2356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entagone 84"/>
          <p:cNvSpPr/>
          <p:nvPr/>
        </p:nvSpPr>
        <p:spPr>
          <a:xfrm>
            <a:off x="2056477" y="2860687"/>
            <a:ext cx="682264" cy="25892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759373" y="2860686"/>
            <a:ext cx="195943" cy="2589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cxnSp>
        <p:nvCxnSpPr>
          <p:cNvPr id="100" name="Connecteur en angle 99"/>
          <p:cNvCxnSpPr>
            <a:endCxn id="103" idx="1"/>
          </p:cNvCxnSpPr>
          <p:nvPr/>
        </p:nvCxnSpPr>
        <p:spPr>
          <a:xfrm flipV="1">
            <a:off x="3136961" y="1617997"/>
            <a:ext cx="3579835" cy="680195"/>
          </a:xfrm>
          <a:prstGeom prst="bentConnector3">
            <a:avLst>
              <a:gd name="adj1" fmla="val -322"/>
            </a:avLst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6716796" y="1488535"/>
            <a:ext cx="195943" cy="25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06" name="Accolade fermante 105"/>
          <p:cNvSpPr/>
          <p:nvPr/>
        </p:nvSpPr>
        <p:spPr>
          <a:xfrm>
            <a:off x="7066667" y="1488534"/>
            <a:ext cx="81213" cy="2589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black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373202" y="1444871"/>
            <a:ext cx="142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err="1">
                <a:solidFill>
                  <a:prstClr val="black"/>
                </a:solidFill>
              </a:rPr>
              <a:t>DeepSeaNet</a:t>
            </a:r>
            <a:r>
              <a:rPr lang="fr-FR" sz="900" b="1" dirty="0">
                <a:solidFill>
                  <a:prstClr val="black"/>
                </a:solidFill>
              </a:rPr>
              <a:t> </a:t>
            </a:r>
            <a:r>
              <a:rPr lang="fr-FR" sz="900" b="1" dirty="0" err="1">
                <a:solidFill>
                  <a:prstClr val="black"/>
                </a:solidFill>
              </a:rPr>
              <a:t>Connector</a:t>
            </a:r>
            <a:endParaRPr lang="fr-FR" sz="900" b="1" dirty="0">
              <a:solidFill>
                <a:prstClr val="black"/>
              </a:solidFill>
            </a:endParaRPr>
          </a:p>
          <a:p>
            <a:r>
              <a:rPr lang="fr-FR" sz="900" dirty="0">
                <a:solidFill>
                  <a:prstClr val="black"/>
                </a:solidFill>
              </a:rPr>
              <a:t>Optical </a:t>
            </a:r>
            <a:r>
              <a:rPr lang="fr-FR" sz="900" dirty="0" err="1">
                <a:solidFill>
                  <a:prstClr val="black"/>
                </a:solidFill>
              </a:rPr>
              <a:t>fiber</a:t>
            </a:r>
            <a:r>
              <a:rPr lang="fr-FR" sz="900" dirty="0">
                <a:solidFill>
                  <a:prstClr val="black"/>
                </a:solidFill>
              </a:rPr>
              <a:t> </a:t>
            </a:r>
            <a:r>
              <a:rPr lang="fr-FR" sz="900" dirty="0" err="1">
                <a:solidFill>
                  <a:prstClr val="black"/>
                </a:solidFill>
              </a:rPr>
              <a:t>only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7371565" y="1977123"/>
            <a:ext cx="11465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prstClr val="black"/>
                </a:solidFill>
              </a:rPr>
              <a:t>ODI </a:t>
            </a:r>
            <a:r>
              <a:rPr lang="fr-FR" sz="900" b="1" dirty="0" err="1">
                <a:solidFill>
                  <a:prstClr val="black"/>
                </a:solidFill>
              </a:rPr>
              <a:t>Connector</a:t>
            </a:r>
            <a:endParaRPr lang="fr-FR" sz="900" b="1" dirty="0">
              <a:solidFill>
                <a:prstClr val="black"/>
              </a:solidFill>
            </a:endParaRPr>
          </a:p>
          <a:p>
            <a:r>
              <a:rPr lang="fr-FR" sz="900" b="1" dirty="0">
                <a:solidFill>
                  <a:prstClr val="black"/>
                </a:solidFill>
              </a:rPr>
              <a:t>300 VDC</a:t>
            </a:r>
          </a:p>
          <a:p>
            <a:r>
              <a:rPr lang="fr-FR" sz="900" b="1" dirty="0">
                <a:solidFill>
                  <a:prstClr val="black"/>
                </a:solidFill>
              </a:rPr>
              <a:t>Ethernet 100 Base T</a:t>
            </a:r>
          </a:p>
          <a:p>
            <a:r>
              <a:rPr lang="fr-FR" sz="900" dirty="0" err="1">
                <a:solidFill>
                  <a:prstClr val="black"/>
                </a:solidFill>
              </a:rPr>
              <a:t>Seismometer</a:t>
            </a:r>
            <a:endParaRPr lang="fr-FR" sz="900" dirty="0">
              <a:solidFill>
                <a:prstClr val="black"/>
              </a:solidFill>
            </a:endParaRPr>
          </a:p>
          <a:p>
            <a:r>
              <a:rPr lang="fr-FR" sz="900" dirty="0">
                <a:solidFill>
                  <a:prstClr val="black"/>
                </a:solidFill>
              </a:rPr>
              <a:t>BioCam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7368115" y="2935049"/>
            <a:ext cx="11465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err="1">
                <a:solidFill>
                  <a:prstClr val="black"/>
                </a:solidFill>
              </a:rPr>
              <a:t>Low</a:t>
            </a:r>
            <a:r>
              <a:rPr lang="fr-FR" sz="900" b="1" dirty="0">
                <a:solidFill>
                  <a:prstClr val="black"/>
                </a:solidFill>
              </a:rPr>
              <a:t> </a:t>
            </a:r>
            <a:r>
              <a:rPr lang="fr-FR" sz="900" b="1" dirty="0" err="1">
                <a:solidFill>
                  <a:prstClr val="black"/>
                </a:solidFill>
              </a:rPr>
              <a:t>Cost</a:t>
            </a:r>
            <a:r>
              <a:rPr lang="fr-FR" sz="900" b="1" dirty="0">
                <a:solidFill>
                  <a:prstClr val="black"/>
                </a:solidFill>
              </a:rPr>
              <a:t> </a:t>
            </a:r>
            <a:r>
              <a:rPr lang="fr-FR" sz="900" b="1" dirty="0" err="1">
                <a:solidFill>
                  <a:prstClr val="black"/>
                </a:solidFill>
              </a:rPr>
              <a:t>Connector</a:t>
            </a:r>
            <a:endParaRPr lang="fr-FR" sz="900" b="1" dirty="0">
              <a:solidFill>
                <a:prstClr val="black"/>
              </a:solidFill>
            </a:endParaRPr>
          </a:p>
          <a:p>
            <a:r>
              <a:rPr lang="fr-FR" sz="900" b="1" dirty="0">
                <a:solidFill>
                  <a:prstClr val="black"/>
                </a:solidFill>
              </a:rPr>
              <a:t>(CDC Ifremer)</a:t>
            </a:r>
          </a:p>
          <a:p>
            <a:r>
              <a:rPr lang="fr-FR" sz="900" b="1" dirty="0">
                <a:solidFill>
                  <a:prstClr val="black"/>
                </a:solidFill>
              </a:rPr>
              <a:t>300 VDC, 48 VDC</a:t>
            </a:r>
          </a:p>
          <a:p>
            <a:r>
              <a:rPr lang="fr-FR" sz="900" b="1" dirty="0" err="1">
                <a:solidFill>
                  <a:prstClr val="black"/>
                </a:solidFill>
              </a:rPr>
              <a:t>Low</a:t>
            </a:r>
            <a:r>
              <a:rPr lang="fr-FR" sz="900" b="1" dirty="0">
                <a:solidFill>
                  <a:prstClr val="black"/>
                </a:solidFill>
              </a:rPr>
              <a:t> Power (75 W)</a:t>
            </a:r>
          </a:p>
          <a:p>
            <a:r>
              <a:rPr lang="fr-FR" sz="900" b="1" dirty="0">
                <a:solidFill>
                  <a:prstClr val="black"/>
                </a:solidFill>
              </a:rPr>
              <a:t>Ethernet 100 Base T</a:t>
            </a:r>
          </a:p>
          <a:p>
            <a:r>
              <a:rPr lang="fr-FR" sz="900" dirty="0" err="1">
                <a:solidFill>
                  <a:prstClr val="black"/>
                </a:solidFill>
              </a:rPr>
              <a:t>Radioactivity</a:t>
            </a:r>
            <a:r>
              <a:rPr lang="fr-FR" sz="900" dirty="0">
                <a:solidFill>
                  <a:prstClr val="black"/>
                </a:solidFill>
              </a:rPr>
              <a:t> </a:t>
            </a:r>
            <a:r>
              <a:rPr lang="fr-FR" sz="900" dirty="0" err="1">
                <a:solidFill>
                  <a:prstClr val="black"/>
                </a:solidFill>
              </a:rPr>
              <a:t>Sensor</a:t>
            </a:r>
            <a:endParaRPr lang="fr-FR" sz="900" dirty="0">
              <a:solidFill>
                <a:prstClr val="black"/>
              </a:solidFill>
            </a:endParaRPr>
          </a:p>
          <a:p>
            <a:r>
              <a:rPr lang="fr-FR" sz="900" dirty="0">
                <a:solidFill>
                  <a:prstClr val="black"/>
                </a:solidFill>
              </a:rPr>
              <a:t>EMSO </a:t>
            </a:r>
            <a:r>
              <a:rPr lang="fr-FR" sz="900" dirty="0" err="1">
                <a:solidFill>
                  <a:prstClr val="black"/>
                </a:solidFill>
              </a:rPr>
              <a:t>Sensors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7373203" y="3984764"/>
            <a:ext cx="11465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err="1">
                <a:solidFill>
                  <a:prstClr val="black"/>
                </a:solidFill>
              </a:rPr>
              <a:t>Low</a:t>
            </a:r>
            <a:r>
              <a:rPr lang="fr-FR" sz="900" b="1" dirty="0">
                <a:solidFill>
                  <a:prstClr val="black"/>
                </a:solidFill>
              </a:rPr>
              <a:t> </a:t>
            </a:r>
            <a:r>
              <a:rPr lang="fr-FR" sz="900" b="1" dirty="0" err="1">
                <a:solidFill>
                  <a:prstClr val="black"/>
                </a:solidFill>
              </a:rPr>
              <a:t>Cost</a:t>
            </a:r>
            <a:r>
              <a:rPr lang="fr-FR" sz="900" b="1" dirty="0">
                <a:solidFill>
                  <a:prstClr val="black"/>
                </a:solidFill>
              </a:rPr>
              <a:t> </a:t>
            </a:r>
            <a:r>
              <a:rPr lang="fr-FR" sz="900" b="1" dirty="0" err="1">
                <a:solidFill>
                  <a:prstClr val="black"/>
                </a:solidFill>
              </a:rPr>
              <a:t>Connector</a:t>
            </a:r>
            <a:endParaRPr lang="fr-FR" sz="900" b="1" dirty="0">
              <a:solidFill>
                <a:prstClr val="black"/>
              </a:solidFill>
            </a:endParaRPr>
          </a:p>
          <a:p>
            <a:r>
              <a:rPr lang="fr-FR" sz="900" b="1" dirty="0">
                <a:solidFill>
                  <a:prstClr val="black"/>
                </a:solidFill>
              </a:rPr>
              <a:t>(CDC Ifremer)</a:t>
            </a:r>
          </a:p>
          <a:p>
            <a:r>
              <a:rPr lang="fr-FR" sz="900" b="1" dirty="0">
                <a:solidFill>
                  <a:prstClr val="black"/>
                </a:solidFill>
              </a:rPr>
              <a:t>300 VDC, 48 VDC</a:t>
            </a:r>
          </a:p>
          <a:p>
            <a:r>
              <a:rPr lang="fr-FR" sz="900" b="1" dirty="0">
                <a:solidFill>
                  <a:prstClr val="black"/>
                </a:solidFill>
              </a:rPr>
              <a:t>High Power (600 W)</a:t>
            </a:r>
          </a:p>
          <a:p>
            <a:r>
              <a:rPr lang="fr-FR" sz="900" b="1" dirty="0">
                <a:solidFill>
                  <a:prstClr val="black"/>
                </a:solidFill>
              </a:rPr>
              <a:t>Ethernet 100 Base T</a:t>
            </a:r>
          </a:p>
          <a:p>
            <a:r>
              <a:rPr lang="fr-FR" sz="900" dirty="0">
                <a:solidFill>
                  <a:prstClr val="black"/>
                </a:solidFill>
              </a:rPr>
              <a:t>Wally ROV</a:t>
            </a:r>
          </a:p>
          <a:p>
            <a:r>
              <a:rPr lang="fr-FR" sz="900" dirty="0">
                <a:solidFill>
                  <a:prstClr val="black"/>
                </a:solidFill>
              </a:rPr>
              <a:t>EMSO </a:t>
            </a:r>
            <a:r>
              <a:rPr lang="fr-FR" sz="900" dirty="0" err="1">
                <a:solidFill>
                  <a:prstClr val="black"/>
                </a:solidFill>
              </a:rPr>
              <a:t>Sensors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535787" y="2678524"/>
            <a:ext cx="13749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err="1">
                <a:solidFill>
                  <a:prstClr val="black"/>
                </a:solidFill>
              </a:rPr>
              <a:t>Interlink</a:t>
            </a:r>
            <a:r>
              <a:rPr lang="fr-FR" sz="900" b="1" dirty="0">
                <a:solidFill>
                  <a:prstClr val="black"/>
                </a:solidFill>
              </a:rPr>
              <a:t> </a:t>
            </a:r>
            <a:r>
              <a:rPr lang="fr-FR" sz="900" b="1" dirty="0" err="1">
                <a:solidFill>
                  <a:prstClr val="black"/>
                </a:solidFill>
              </a:rPr>
              <a:t>cable</a:t>
            </a:r>
            <a:r>
              <a:rPr lang="fr-FR" sz="900" b="1" dirty="0">
                <a:solidFill>
                  <a:prstClr val="black"/>
                </a:solidFill>
              </a:rPr>
              <a:t> to </a:t>
            </a:r>
            <a:r>
              <a:rPr lang="fr-FR" sz="900" b="1" dirty="0" err="1">
                <a:solidFill>
                  <a:prstClr val="black"/>
                </a:solidFill>
              </a:rPr>
              <a:t>Node</a:t>
            </a:r>
            <a:r>
              <a:rPr lang="fr-FR" sz="900" b="1" dirty="0">
                <a:solidFill>
                  <a:prstClr val="black"/>
                </a:solidFill>
              </a:rPr>
              <a:t> #2</a:t>
            </a:r>
          </a:p>
          <a:p>
            <a:r>
              <a:rPr lang="fr-FR" sz="900" b="1" dirty="0">
                <a:solidFill>
                  <a:prstClr val="black"/>
                </a:solidFill>
              </a:rPr>
              <a:t>400 VAC  - 2,5 KW</a:t>
            </a:r>
          </a:p>
          <a:p>
            <a:r>
              <a:rPr lang="fr-FR" sz="900" b="1" dirty="0">
                <a:solidFill>
                  <a:prstClr val="black"/>
                </a:solidFill>
              </a:rPr>
              <a:t>Ethernet 1000 Base Fx</a:t>
            </a:r>
          </a:p>
          <a:p>
            <a:endParaRPr lang="fr-FR" sz="900" b="1" dirty="0">
              <a:solidFill>
                <a:prstClr val="black"/>
              </a:solidFill>
            </a:endParaRPr>
          </a:p>
        </p:txBody>
      </p:sp>
      <p:sp>
        <p:nvSpPr>
          <p:cNvPr id="112" name="Accolade fermante 111"/>
          <p:cNvSpPr/>
          <p:nvPr/>
        </p:nvSpPr>
        <p:spPr>
          <a:xfrm>
            <a:off x="1844473" y="2694107"/>
            <a:ext cx="125123" cy="6076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black"/>
              </a:solidFill>
            </a:endParaRPr>
          </a:p>
        </p:txBody>
      </p:sp>
      <p:cxnSp>
        <p:nvCxnSpPr>
          <p:cNvPr id="113" name="Connecteur droit avec flèche 112"/>
          <p:cNvCxnSpPr/>
          <p:nvPr/>
        </p:nvCxnSpPr>
        <p:spPr>
          <a:xfrm>
            <a:off x="768331" y="3990371"/>
            <a:ext cx="476867" cy="1028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/>
          <p:nvPr/>
        </p:nvCxnSpPr>
        <p:spPr>
          <a:xfrm>
            <a:off x="768331" y="4241943"/>
            <a:ext cx="47686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>
            <a:off x="768109" y="4490679"/>
            <a:ext cx="477089" cy="18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768109" y="4737304"/>
            <a:ext cx="475805" cy="723"/>
          </a:xfrm>
          <a:prstGeom prst="line">
            <a:avLst/>
          </a:prstGeom>
          <a:ln w="63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768109" y="4987848"/>
            <a:ext cx="475805" cy="723"/>
          </a:xfrm>
          <a:prstGeom prst="line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768108" y="5237669"/>
            <a:ext cx="475805" cy="723"/>
          </a:xfrm>
          <a:prstGeom prst="line">
            <a:avLst/>
          </a:prstGeom>
          <a:ln w="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122"/>
          <p:cNvSpPr txBox="1"/>
          <p:nvPr/>
        </p:nvSpPr>
        <p:spPr>
          <a:xfrm>
            <a:off x="1475582" y="3886496"/>
            <a:ext cx="60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prstClr val="black"/>
                </a:solidFill>
              </a:rPr>
              <a:t>400 VAC</a:t>
            </a:r>
          </a:p>
        </p:txBody>
      </p:sp>
      <p:sp>
        <p:nvSpPr>
          <p:cNvPr id="124" name="ZoneTexte 123"/>
          <p:cNvSpPr txBox="1"/>
          <p:nvPr/>
        </p:nvSpPr>
        <p:spPr>
          <a:xfrm>
            <a:off x="1476777" y="4141652"/>
            <a:ext cx="60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prstClr val="black"/>
                </a:solidFill>
              </a:rPr>
              <a:t>300 VDC</a:t>
            </a:r>
          </a:p>
        </p:txBody>
      </p:sp>
      <p:sp>
        <p:nvSpPr>
          <p:cNvPr id="125" name="ZoneTexte 124"/>
          <p:cNvSpPr txBox="1"/>
          <p:nvPr/>
        </p:nvSpPr>
        <p:spPr>
          <a:xfrm>
            <a:off x="1475582" y="4408931"/>
            <a:ext cx="60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prstClr val="black"/>
                </a:solidFill>
              </a:rPr>
              <a:t>48 VDC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1470334" y="4633429"/>
            <a:ext cx="1152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prstClr val="black"/>
                </a:solidFill>
              </a:rPr>
              <a:t>Ethernet 100 Base T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1478797" y="4888585"/>
            <a:ext cx="12322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prstClr val="black"/>
                </a:solidFill>
              </a:rPr>
              <a:t>Ethernet 1000 Base Fx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1475582" y="5133571"/>
            <a:ext cx="1152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err="1">
                <a:solidFill>
                  <a:prstClr val="black"/>
                </a:solidFill>
              </a:rPr>
              <a:t>DeepSeaNet</a:t>
            </a:r>
            <a:r>
              <a:rPr lang="fr-FR" sz="900" b="1" dirty="0">
                <a:solidFill>
                  <a:prstClr val="black"/>
                </a:solidFill>
              </a:rPr>
              <a:t> </a:t>
            </a:r>
            <a:r>
              <a:rPr lang="fr-FR" sz="900" b="1" dirty="0" err="1">
                <a:solidFill>
                  <a:prstClr val="black"/>
                </a:solidFill>
              </a:rPr>
              <a:t>Fiber</a:t>
            </a:r>
            <a:endParaRPr lang="fr-FR" sz="900" b="1" dirty="0">
              <a:solidFill>
                <a:prstClr val="black"/>
              </a:solidFill>
            </a:endParaRPr>
          </a:p>
        </p:txBody>
      </p:sp>
      <p:cxnSp>
        <p:nvCxnSpPr>
          <p:cNvPr id="133" name="Connecteur en angle 132"/>
          <p:cNvCxnSpPr/>
          <p:nvPr/>
        </p:nvCxnSpPr>
        <p:spPr>
          <a:xfrm flipV="1">
            <a:off x="2955315" y="2233896"/>
            <a:ext cx="487302" cy="691957"/>
          </a:xfrm>
          <a:prstGeom prst="bentConnector3">
            <a:avLst>
              <a:gd name="adj1" fmla="val 36768"/>
            </a:avLst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en angle 135"/>
          <p:cNvCxnSpPr/>
          <p:nvPr/>
        </p:nvCxnSpPr>
        <p:spPr>
          <a:xfrm>
            <a:off x="2955316" y="3043729"/>
            <a:ext cx="476867" cy="601106"/>
          </a:xfrm>
          <a:prstGeom prst="bentConnector3">
            <a:avLst>
              <a:gd name="adj1" fmla="val 37708"/>
            </a:avLst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en angle 73"/>
          <p:cNvCxnSpPr/>
          <p:nvPr/>
        </p:nvCxnSpPr>
        <p:spPr>
          <a:xfrm>
            <a:off x="6325699" y="4576255"/>
            <a:ext cx="405388" cy="141226"/>
          </a:xfrm>
          <a:prstGeom prst="bentConnector3">
            <a:avLst>
              <a:gd name="adj1" fmla="val 2356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>
            <a:off x="5121995" y="4556760"/>
            <a:ext cx="514575" cy="27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2486025" y="985837"/>
            <a:ext cx="42465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prstClr val="black"/>
                </a:solidFill>
              </a:rPr>
              <a:t>BJS V2 - Schéma synoptique</a:t>
            </a:r>
          </a:p>
        </p:txBody>
      </p:sp>
      <p:sp>
        <p:nvSpPr>
          <p:cNvPr id="76" name="Rectangle 2"/>
          <p:cNvSpPr txBox="1">
            <a:spLocks noChangeArrowheads="1"/>
          </p:cNvSpPr>
          <p:nvPr/>
        </p:nvSpPr>
        <p:spPr>
          <a:xfrm>
            <a:off x="672678" y="85685"/>
            <a:ext cx="7772400" cy="7672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600" dirty="0" smtClean="0">
                <a:solidFill>
                  <a:srgbClr val="0033CC"/>
                </a:solidFill>
                <a:latin typeface="Arial" panose="020B0604020202020204" pitchFamily="34" charset="0"/>
              </a:rPr>
              <a:t>BJS / Nouvelle architecture</a:t>
            </a:r>
            <a:endParaRPr lang="fr-FR" altLang="fr-FR" sz="3200" dirty="0" smtClean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3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greement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2885306" cy="39296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2678" y="85685"/>
            <a:ext cx="7772400" cy="7672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600" dirty="0" smtClean="0">
                <a:solidFill>
                  <a:srgbClr val="0033CC"/>
                </a:solidFill>
                <a:latin typeface="Arial" panose="020B0604020202020204" pitchFamily="34" charset="0"/>
              </a:rPr>
              <a:t>BJS / Récupération</a:t>
            </a:r>
            <a:endParaRPr lang="fr-FR" altLang="fr-FR" sz="3200" dirty="0" smtClean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51134"/>
            <a:ext cx="2288902" cy="153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1150" r="18500" b="39500"/>
          <a:stretch/>
        </p:blipFill>
        <p:spPr>
          <a:xfrm>
            <a:off x="6278056" y="4338620"/>
            <a:ext cx="2288902" cy="2390631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262336"/>
              </p:ext>
            </p:extLst>
          </p:nvPr>
        </p:nvGraphicFramePr>
        <p:xfrm>
          <a:off x="2638081" y="1284942"/>
          <a:ext cx="3841594" cy="881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7011"/>
                <a:gridCol w="1005282"/>
                <a:gridCol w="1005282"/>
                <a:gridCol w="654019"/>
              </a:tblGrid>
              <a:tr h="401444"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Equipement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Embase seule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 err="1">
                          <a:effectLst/>
                        </a:rPr>
                        <a:t>Embase+BJS</a:t>
                      </a:r>
                      <a:r>
                        <a:rPr lang="fr-FR" sz="1050" dirty="0">
                          <a:effectLst/>
                        </a:rPr>
                        <a:t> </a:t>
                      </a:r>
                      <a:r>
                        <a:rPr lang="fr-FR" sz="1050" dirty="0" smtClean="0">
                          <a:effectLst/>
                        </a:rPr>
                        <a:t> </a:t>
                      </a:r>
                      <a:r>
                        <a:rPr lang="fr-FR" sz="1050" dirty="0">
                          <a:effectLst/>
                        </a:rPr>
                        <a:t>+ </a:t>
                      </a:r>
                      <a:r>
                        <a:rPr lang="fr-FR" sz="1050" dirty="0" err="1">
                          <a:effectLst/>
                        </a:rPr>
                        <a:t>noeud</a:t>
                      </a:r>
                      <a:r>
                        <a:rPr lang="fr-FR" sz="1050" dirty="0">
                          <a:effectLst/>
                        </a:rPr>
                        <a:t> DSN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 err="1">
                          <a:effectLst/>
                        </a:rPr>
                        <a:t>Sismo</a:t>
                      </a:r>
                      <a:r>
                        <a:rPr lang="fr-FR" sz="1050" dirty="0">
                          <a:effectLst/>
                        </a:rPr>
                        <a:t> </a:t>
                      </a:r>
                      <a:r>
                        <a:rPr lang="fr-FR" sz="1050" dirty="0" err="1">
                          <a:effectLst/>
                        </a:rPr>
                        <a:t>Geoazur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</a:tr>
              <a:tr h="150541"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 err="1">
                          <a:effectLst/>
                        </a:rPr>
                        <a:t>DaN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 err="1">
                          <a:effectLst/>
                        </a:rPr>
                        <a:t>DaN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 err="1">
                          <a:effectLst/>
                        </a:rPr>
                        <a:t>DaN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</a:tr>
              <a:tr h="150541"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Poids dans l'air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2965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3521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405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</a:tr>
              <a:tr h="150541"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Poids dans l'eau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2482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2808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69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979712" y="84963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Avril –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2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greement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37" y="2681306"/>
            <a:ext cx="2885306" cy="39296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25333"/>
              </p:ext>
            </p:extLst>
          </p:nvPr>
        </p:nvGraphicFramePr>
        <p:xfrm>
          <a:off x="2853915" y="1426198"/>
          <a:ext cx="3841594" cy="881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7011"/>
                <a:gridCol w="1005282"/>
                <a:gridCol w="903944"/>
                <a:gridCol w="755357"/>
              </a:tblGrid>
              <a:tr h="401444"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Equipement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Embase seule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smtClean="0">
                          <a:effectLst/>
                        </a:rPr>
                        <a:t>Embase + BJS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 err="1">
                          <a:effectLst/>
                        </a:rPr>
                        <a:t>Sismo</a:t>
                      </a:r>
                      <a:r>
                        <a:rPr lang="fr-FR" sz="1050" dirty="0">
                          <a:effectLst/>
                        </a:rPr>
                        <a:t> </a:t>
                      </a:r>
                      <a:r>
                        <a:rPr lang="fr-FR" sz="1050" dirty="0" err="1">
                          <a:effectLst/>
                        </a:rPr>
                        <a:t>Geoazur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</a:tr>
              <a:tr h="150541"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 err="1">
                          <a:effectLst/>
                        </a:rPr>
                        <a:t>DaN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 err="1">
                          <a:effectLst/>
                        </a:rPr>
                        <a:t>DaN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 err="1">
                          <a:effectLst/>
                        </a:rPr>
                        <a:t>DaN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</a:tr>
              <a:tr h="150541"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Poids dans l'air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2965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3521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405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</a:tr>
              <a:tr h="150541"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Poids dans l'eau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2482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</a:rPr>
                        <a:t>2808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  <a:tc>
                  <a:txBody>
                    <a:bodyPr/>
                    <a:lstStyle/>
                    <a:p>
                      <a:pPr indent="-367030" algn="ctr"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69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29" marR="39029" marT="0" marB="0" anchor="b"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2678" y="85685"/>
            <a:ext cx="7772400" cy="7672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600" dirty="0" smtClean="0">
                <a:solidFill>
                  <a:srgbClr val="0033CC"/>
                </a:solidFill>
                <a:latin typeface="Arial" panose="020B0604020202020204" pitchFamily="34" charset="0"/>
              </a:rPr>
              <a:t>BJS / Déploiement</a:t>
            </a:r>
            <a:endParaRPr lang="fr-FR" altLang="fr-FR" sz="3200" dirty="0" smtClean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268787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051720" y="92224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Mars – Mai 2019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33" y="2656070"/>
            <a:ext cx="2664763" cy="35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5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051720" y="620688"/>
            <a:ext cx="6113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solidFill>
                  <a:schemeClr val="bg1"/>
                </a:solidFill>
              </a:rPr>
              <a:t>BJS / Reconditionnement, Expertise </a:t>
            </a:r>
            <a:r>
              <a:rPr lang="fr-FR" sz="2800" b="1" i="1" dirty="0" err="1" smtClean="0">
                <a:solidFill>
                  <a:schemeClr val="bg1"/>
                </a:solidFill>
              </a:rPr>
              <a:t>CdC</a:t>
            </a:r>
            <a:endParaRPr lang="fr-FR" sz="2800" b="1" i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41" y="1412776"/>
            <a:ext cx="669674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65764" y="116632"/>
            <a:ext cx="333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solidFill>
                  <a:schemeClr val="bg1"/>
                </a:solidFill>
              </a:rPr>
              <a:t>BJS / Actions, Budget</a:t>
            </a:r>
            <a:endParaRPr lang="fr-FR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890605"/>
              </p:ext>
            </p:extLst>
          </p:nvPr>
        </p:nvGraphicFramePr>
        <p:xfrm>
          <a:off x="1169909" y="692696"/>
          <a:ext cx="7523842" cy="5908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1275458"/>
                <a:gridCol w="606897"/>
                <a:gridCol w="606897"/>
                <a:gridCol w="606897"/>
                <a:gridCol w="910345"/>
                <a:gridCol w="1182610"/>
                <a:gridCol w="1182610"/>
              </a:tblGrid>
              <a:tr h="406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Lots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Objet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Budget prévu (K€)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Financement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Réalisation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</a:tr>
              <a:tr h="24344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2017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2018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Total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</a:tr>
              <a:tr h="466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PC Surface à l’IMP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Nouveau PC, Switch, CWDM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Ifremer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Ifremer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</a:tr>
              <a:tr h="466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Mécanique BJS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Evolutions - Etude/Réalisation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Ifremer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Ifremer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</a:tr>
              <a:tr h="466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Mécanique-Support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Nouveau support - Etude/Réalisation 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20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25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Ifremer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Ifremer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</a:tr>
              <a:tr h="27995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Connectique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Essais</a:t>
                      </a:r>
                      <a:r>
                        <a:rPr lang="fr-FR" sz="1400" baseline="0" dirty="0" smtClean="0">
                          <a:effectLst/>
                        </a:rPr>
                        <a:t> </a:t>
                      </a:r>
                      <a:r>
                        <a:rPr lang="fr-FR" sz="1400" dirty="0" err="1" smtClean="0">
                          <a:effectLst/>
                        </a:rPr>
                        <a:t>CdC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r>
                        <a:rPr lang="fr-FR" sz="1400" dirty="0" smtClean="0">
                          <a:effectLst/>
                        </a:rPr>
                        <a:t>Ifremer</a:t>
                      </a:r>
                      <a:endParaRPr lang="fr-FR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Ifremer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</a:tr>
              <a:tr h="3732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Nouvelle connectique 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Numerenv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Ifremer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</a:tr>
              <a:tr h="4665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Interlink ODI vers N2 de Meust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80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80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Numerenv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INSU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</a:tr>
              <a:tr h="373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Puissance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Passage à 2.5kW en entrée 2kW en sortie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Numerenv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Ifremer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</a:tr>
              <a:tr h="653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Transfert Données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Nouveau CWDM, C/C BJS etc..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Ifremer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Ifremer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</a:tr>
              <a:tr h="653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Mise en œuvre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Récupération et </a:t>
                      </a:r>
                      <a:r>
                        <a:rPr lang="fr-FR" sz="1400" dirty="0">
                          <a:effectLst/>
                        </a:rPr>
                        <a:t>redéploiement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Ifremer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Ifremer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279" marR="332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6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8423</TotalTime>
  <Words>317</Words>
  <Application>Microsoft Office PowerPoint</Application>
  <PresentationFormat>Affichage à l'écran (4:3)</PresentationFormat>
  <Paragraphs>155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Thème Office</vt:lpstr>
      <vt:lpstr>Conception personnalisée</vt:lpstr>
      <vt:lpstr>1_Conception personnalisée</vt:lpstr>
      <vt:lpstr>1_Thème Office</vt:lpstr>
      <vt:lpstr>Modèle par défaut</vt:lpstr>
      <vt:lpstr>BJS / Construction actuelle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DTINSU</dc:creator>
  <cp:lastModifiedBy>Viorel CIAUSU, Ifremer Toulon PDG-IMN-SM-IIDM, 0</cp:lastModifiedBy>
  <cp:revision>364</cp:revision>
  <cp:lastPrinted>2016-02-20T11:28:38Z</cp:lastPrinted>
  <dcterms:created xsi:type="dcterms:W3CDTF">2015-03-30T12:47:06Z</dcterms:created>
  <dcterms:modified xsi:type="dcterms:W3CDTF">2017-06-21T13:43:44Z</dcterms:modified>
</cp:coreProperties>
</file>