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0" r:id="rId5"/>
    <p:sldId id="258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52" autoAdjust="0"/>
  </p:normalViewPr>
  <p:slideViewPr>
    <p:cSldViewPr>
      <p:cViewPr varScale="1">
        <p:scale>
          <a:sx n="44" d="100"/>
          <a:sy n="44" d="100"/>
        </p:scale>
        <p:origin x="-53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10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76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12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33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17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0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87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17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5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54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3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89FB-80DB-4137-B176-1B40547AE386}" type="datetimeFigureOut">
              <a:rPr lang="en-GB" smtClean="0"/>
              <a:t>21/06/17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A6DF5-BC12-43CA-86A2-9B42FAC3E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82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4792" y="2420888"/>
            <a:ext cx="7772400" cy="1470025"/>
          </a:xfrm>
        </p:spPr>
        <p:txBody>
          <a:bodyPr/>
          <a:lstStyle/>
          <a:p>
            <a:r>
              <a:rPr lang="fr-FR" dirty="0" smtClean="0"/>
              <a:t>Kick off meeting</a:t>
            </a:r>
            <a:br>
              <a:rPr lang="fr-FR" dirty="0" smtClean="0"/>
            </a:br>
            <a:r>
              <a:rPr lang="fr-FR" dirty="0" smtClean="0"/>
              <a:t>FEDER MEUST </a:t>
            </a:r>
            <a:r>
              <a:rPr lang="fr-FR" dirty="0" err="1" smtClean="0"/>
              <a:t>NUMerEnv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599" y="4653136"/>
            <a:ext cx="6400800" cy="816496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P. </a:t>
            </a:r>
            <a:r>
              <a:rPr lang="fr-FR" dirty="0" err="1" smtClean="0"/>
              <a:t>Lamare</a:t>
            </a:r>
            <a:endParaRPr lang="fr-FR" dirty="0" smtClean="0"/>
          </a:p>
          <a:p>
            <a:r>
              <a:rPr lang="fr-FR" dirty="0" smtClean="0"/>
              <a:t>21/06/2017</a:t>
            </a:r>
            <a:endParaRPr lang="en-GB" dirty="0"/>
          </a:p>
        </p:txBody>
      </p:sp>
      <p:pic>
        <p:nvPicPr>
          <p:cNvPr id="4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444" y="5892499"/>
            <a:ext cx="2505075" cy="762000"/>
          </a:xfrm>
          <a:prstGeom prst="rect">
            <a:avLst/>
          </a:prstGeom>
          <a:noFill/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092" y="510348"/>
            <a:ext cx="1559801" cy="168906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5856747"/>
            <a:ext cx="648072" cy="79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83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Actions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8164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Identifier/confirmer les interlocuteurs des sous-projets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Chaque sous-projet fournira un planning prévisionnel pour établir un planning général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Définir les interfaces entre les instruments-BJS-nœud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/>
              <a:t>Puissance sortie nœud vers BJS à définir rapidement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78686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Organisation projet</a:t>
            </a:r>
            <a:endParaRPr lang="en-GB" sz="4000" dirty="0"/>
          </a:p>
        </p:txBody>
      </p:sp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336704" cy="4464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2905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Organisation projet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Confirmer les interlocuteurs pour chaque sous projet avec un responsable scientifique et un responsable technique (peut être le même) pour établir un organigramme opérationnel</a:t>
            </a:r>
          </a:p>
        </p:txBody>
      </p:sp>
    </p:spTree>
    <p:extLst>
      <p:ext uri="{BB962C8B-B14F-4D97-AF65-F5344CB8AC3E}">
        <p14:creationId xmlns:p14="http://schemas.microsoft.com/office/powerpoint/2010/main" val="275677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Contrat FEDER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381642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Durée: 2016-2020</a:t>
            </a:r>
          </a:p>
          <a:p>
            <a:r>
              <a:rPr lang="fr-FR" sz="2400" dirty="0" smtClean="0"/>
              <a:t>Budget: 1132 k€</a:t>
            </a:r>
          </a:p>
          <a:p>
            <a:r>
              <a:rPr lang="fr-FR" sz="2400" dirty="0" smtClean="0"/>
              <a:t>Implémentation technique: 31/07/2019</a:t>
            </a:r>
          </a:p>
          <a:p>
            <a:r>
              <a:rPr lang="fr-FR" sz="2400" dirty="0" smtClean="0"/>
              <a:t>Clôture financière: 31/07/2020</a:t>
            </a:r>
          </a:p>
          <a:p>
            <a:r>
              <a:rPr lang="fr-FR" sz="2400" dirty="0" smtClean="0"/>
              <a:t>Agent comptable: CPPM</a:t>
            </a:r>
          </a:p>
          <a:p>
            <a:endParaRPr lang="fr-FR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9272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Calendrier</a:t>
            </a:r>
            <a:endParaRPr lang="en-GB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98402"/>
              </p:ext>
            </p:extLst>
          </p:nvPr>
        </p:nvGraphicFramePr>
        <p:xfrm>
          <a:off x="827584" y="1340768"/>
          <a:ext cx="770485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1512168"/>
                <a:gridCol w="1512168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Tâches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IU construction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Hydrophones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Sismographe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Bio caméra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Capteur radioactivité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Nœud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IU déploiement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Récupération</a:t>
                      </a:r>
                      <a:r>
                        <a:rPr lang="fr-FR" baseline="0" dirty="0" smtClean="0"/>
                        <a:t> et adaptation BJS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Déploiement nœud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Déploiement BJS et instruments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21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Budget FEDER</a:t>
            </a:r>
            <a:endParaRPr lang="en-GB" sz="4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498287"/>
              </p:ext>
            </p:extLst>
          </p:nvPr>
        </p:nvGraphicFramePr>
        <p:xfrm>
          <a:off x="1115616" y="1052736"/>
          <a:ext cx="7272808" cy="5284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3552"/>
                <a:gridCol w="1634628"/>
                <a:gridCol w="1634628"/>
              </a:tblGrid>
              <a:tr h="31021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Dépenses </a:t>
                      </a:r>
                      <a:r>
                        <a:rPr lang="fr-FR" sz="1600" dirty="0" smtClean="0">
                          <a:effectLst/>
                        </a:rPr>
                        <a:t>en </a:t>
                      </a:r>
                      <a:r>
                        <a:rPr lang="fr-FR" sz="1600" dirty="0">
                          <a:effectLst/>
                        </a:rPr>
                        <a:t>€ HT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02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Détail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Global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Investissement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957 000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¼ Nœud 2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300 000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IU (base, capteurs, </a:t>
                      </a:r>
                      <a:r>
                        <a:rPr lang="fr-FR" sz="1400" dirty="0" err="1">
                          <a:effectLst/>
                        </a:rPr>
                        <a:t>interlink</a:t>
                      </a:r>
                      <a:r>
                        <a:rPr lang="fr-FR" sz="1400" dirty="0">
                          <a:effectLst/>
                        </a:rPr>
                        <a:t>)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120 000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Hydrophones large bande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26 000</a:t>
                      </a:r>
                      <a:endParaRPr lang="en-GB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Serveurs pour bioacoustique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14 000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BJS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120 000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Radioactivité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130 000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76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Robot benthique (avec capteurs, </a:t>
                      </a:r>
                      <a:r>
                        <a:rPr lang="fr-FR" sz="1400" dirty="0" err="1">
                          <a:effectLst/>
                        </a:rPr>
                        <a:t>interlink</a:t>
                      </a:r>
                      <a:r>
                        <a:rPr lang="fr-FR" sz="1400" dirty="0">
                          <a:effectLst/>
                        </a:rPr>
                        <a:t>)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247 000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Prestations et fonctionnement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 </a:t>
                      </a:r>
                      <a:endParaRPr lang="en-GB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175 000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¼ Déploiement Nœud 2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30 000</a:t>
                      </a:r>
                      <a:endParaRPr lang="en-GB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Déploiement IU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30 000</a:t>
                      </a:r>
                      <a:endParaRPr lang="en-GB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564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Déploiement capteurs environnement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100 000</a:t>
                      </a:r>
                      <a:endParaRPr lang="en-GB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 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Communication/données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15 000</a:t>
                      </a:r>
                      <a:endParaRPr lang="en-GB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+mn-lt"/>
                      </a:endParaRPr>
                    </a:p>
                  </a:txBody>
                  <a:tcPr marL="44450" marR="44450" marT="0" marB="0" anchor="ctr" anchorCtr="1"/>
                </a:tc>
              </a:tr>
              <a:tr h="31021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TOTAL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1 132 000</a:t>
                      </a:r>
                      <a:endParaRPr lang="en-GB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1 132 000</a:t>
                      </a:r>
                      <a:endParaRPr lang="en-GB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67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Echéancier financier FEDER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Items livrés, facturés, payés et dossier transmis à la Région</a:t>
            </a:r>
          </a:p>
          <a:p>
            <a:r>
              <a:rPr lang="fr-FR" sz="2400" dirty="0" smtClean="0">
                <a:solidFill>
                  <a:srgbClr val="FFC000"/>
                </a:solidFill>
              </a:rPr>
              <a:t>10% au 30/11/2017: 113.2 k€</a:t>
            </a:r>
          </a:p>
          <a:p>
            <a:r>
              <a:rPr lang="fr-FR" sz="2400" dirty="0" smtClean="0"/>
              <a:t>20% au 31/07/2018: 226.4 k€</a:t>
            </a:r>
          </a:p>
          <a:p>
            <a:r>
              <a:rPr lang="fr-FR" sz="2400" dirty="0" smtClean="0"/>
              <a:t>50% au 31/07/2019: 566 k€</a:t>
            </a:r>
          </a:p>
          <a:p>
            <a:r>
              <a:rPr lang="fr-FR" sz="2400" dirty="0" smtClean="0"/>
              <a:t>20% au 31/07/2020: 226.4 k€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2017: IU</a:t>
            </a:r>
          </a:p>
          <a:p>
            <a:pPr marL="0" indent="0">
              <a:buNone/>
            </a:pPr>
            <a:r>
              <a:rPr lang="fr-FR" sz="2400" dirty="0" smtClean="0"/>
              <a:t>2018: hydrophones, BJS, nœud 2, serveurs bioacoustique</a:t>
            </a:r>
          </a:p>
          <a:p>
            <a:pPr marL="0" indent="0">
              <a:buNone/>
            </a:pPr>
            <a:r>
              <a:rPr lang="fr-FR" sz="2400" dirty="0" smtClean="0"/>
              <a:t>2019: Radioactivité, Robot benthique, déploiements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i="1" dirty="0" smtClean="0"/>
              <a:t>Lancer immédiatement les marchés pour le capteur de radioactivité et le robot benthique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80796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Règles commandes/marchés</a:t>
            </a:r>
            <a:endParaRPr lang="en-GB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Toutes les commandes/marchés sont émis au CPPM.</a:t>
            </a:r>
          </a:p>
          <a:p>
            <a:pPr marL="0" indent="0">
              <a:buNone/>
            </a:pPr>
            <a:r>
              <a:rPr lang="fr-FR" sz="2400" dirty="0" smtClean="0"/>
              <a:t>Audit possible, règles à suivre</a:t>
            </a:r>
          </a:p>
          <a:p>
            <a:r>
              <a:rPr lang="fr-FR" sz="2400" dirty="0" smtClean="0"/>
              <a:t>Achats &lt; 25k€: Mise en concurrence avec 3 devis ou PUMA</a:t>
            </a:r>
          </a:p>
          <a:p>
            <a:r>
              <a:rPr lang="fr-FR" sz="2400" dirty="0" smtClean="0"/>
              <a:t>Achats entre 25 et 130k€: PUMA</a:t>
            </a:r>
          </a:p>
          <a:p>
            <a:r>
              <a:rPr lang="fr-FR" sz="2400" dirty="0" smtClean="0"/>
              <a:t>Achat </a:t>
            </a:r>
            <a:r>
              <a:rPr lang="fr-FR" sz="2400" dirty="0" smtClean="0"/>
              <a:t>&gt;130k</a:t>
            </a:r>
            <a:r>
              <a:rPr lang="fr-FR" sz="2400" dirty="0" smtClean="0"/>
              <a:t>€ Marché public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Spécifications techniques des PUMA ou marché rédigées en Français obligatoirement, une version anglaise peux être jointe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08612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Infrastructure</a:t>
            </a:r>
            <a:endParaRPr lang="en-GB" sz="40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69617"/>
            <a:ext cx="6264696" cy="53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307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385</Words>
  <Application>Microsoft Macintosh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Kick off meeting FEDER MEUST NUMerEnv</vt:lpstr>
      <vt:lpstr>Organisation projet</vt:lpstr>
      <vt:lpstr>Organisation projet</vt:lpstr>
      <vt:lpstr>Contrat FEDER</vt:lpstr>
      <vt:lpstr>Calendrier</vt:lpstr>
      <vt:lpstr>Budget FEDER</vt:lpstr>
      <vt:lpstr>Echéancier financier FEDER</vt:lpstr>
      <vt:lpstr>Règles commandes/marchés</vt:lpstr>
      <vt:lpstr>Infrastructure</vt:lpstr>
      <vt:lpstr>Actions</vt:lpstr>
    </vt:vector>
  </TitlesOfParts>
  <Company>CPPM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 meeting FEDER MEUST NUMerEnv</dc:title>
  <dc:creator>Service Informatique</dc:creator>
  <cp:lastModifiedBy>Paschal Coyle</cp:lastModifiedBy>
  <cp:revision>18</cp:revision>
  <dcterms:created xsi:type="dcterms:W3CDTF">2017-06-07T12:39:30Z</dcterms:created>
  <dcterms:modified xsi:type="dcterms:W3CDTF">2017-06-21T13:32:38Z</dcterms:modified>
</cp:coreProperties>
</file>