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9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7" r:id="rId6"/>
    <p:sldId id="288" r:id="rId7"/>
    <p:sldId id="258" r:id="rId8"/>
    <p:sldId id="259" r:id="rId9"/>
    <p:sldId id="260" r:id="rId10"/>
    <p:sldId id="261" r:id="rId11"/>
    <p:sldId id="296" r:id="rId12"/>
    <p:sldId id="289" r:id="rId13"/>
    <p:sldId id="264" r:id="rId14"/>
    <p:sldId id="263" r:id="rId15"/>
    <p:sldId id="269" r:id="rId16"/>
    <p:sldId id="266" r:id="rId17"/>
    <p:sldId id="270" r:id="rId18"/>
    <p:sldId id="268" r:id="rId19"/>
    <p:sldId id="272" r:id="rId20"/>
    <p:sldId id="273" r:id="rId21"/>
    <p:sldId id="292" r:id="rId22"/>
    <p:sldId id="293" r:id="rId23"/>
    <p:sldId id="295" r:id="rId24"/>
    <p:sldId id="294" r:id="rId25"/>
    <p:sldId id="284" r:id="rId26"/>
    <p:sldId id="276" r:id="rId27"/>
    <p:sldId id="281" r:id="rId28"/>
    <p:sldId id="280" r:id="rId29"/>
    <p:sldId id="278" r:id="rId30"/>
    <p:sldId id="279" r:id="rId31"/>
    <p:sldId id="277" r:id="rId32"/>
    <p:sldId id="271" r:id="rId33"/>
    <p:sldId id="282" r:id="rId34"/>
    <p:sldId id="300" r:id="rId35"/>
    <p:sldId id="290" r:id="rId36"/>
    <p:sldId id="301" r:id="rId37"/>
    <p:sldId id="283" r:id="rId38"/>
    <p:sldId id="299" r:id="rId39"/>
    <p:sldId id="298" r:id="rId40"/>
    <p:sldId id="297" r:id="rId41"/>
    <p:sldId id="285" r:id="rId42"/>
    <p:sldId id="29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4FF"/>
    <a:srgbClr val="66CCFF"/>
    <a:srgbClr val="FFCC66"/>
    <a:srgbClr val="9999FF"/>
    <a:srgbClr val="AFCBAD"/>
    <a:srgbClr val="CCFFCC"/>
    <a:srgbClr val="CCFFFF"/>
    <a:srgbClr val="CCCCFF"/>
    <a:srgbClr val="7295B2"/>
    <a:srgbClr val="66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81850" autoAdjust="0"/>
  </p:normalViewPr>
  <p:slideViewPr>
    <p:cSldViewPr snapToGrid="0" snapToObjects="1">
      <p:cViewPr varScale="1">
        <p:scale>
          <a:sx n="95" d="100"/>
          <a:sy n="95" d="100"/>
        </p:scale>
        <p:origin x="17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340-A823-F847-9A64-5CE827D27A95}" type="datetime1">
              <a:rPr lang="fr-CH" smtClean="0"/>
              <a:t>12.06.2017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88BA4-820C-1F41-B1C6-33FCFCE270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7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894D-6BA4-834C-9315-28D496F075A1}" type="datetime1">
              <a:rPr lang="fr-CH" smtClean="0"/>
              <a:t>12.06.2017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179DC-8756-8245-8B47-59551A7A4C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2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QGP</a:t>
            </a:r>
            <a:r>
              <a:rPr lang="en-US" baseline="0" dirty="0" smtClean="0"/>
              <a:t> = state of matter with extreme temperature and energy density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668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Analog electronics in pixels, digital signal is propagated</a:t>
            </a:r>
            <a:r>
              <a:rPr lang="en-US" baseline="0" dirty="0" smtClean="0"/>
              <a:t> to the periphery which is a small inactive region at the bottom</a:t>
            </a:r>
          </a:p>
          <a:p>
            <a:endParaRPr lang="en-US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The ALPIDE chip does in-pixel amplification and discrimination. Furthermore, in-pixel hit-buffers can store the hits. The chip is readout using in-matrix data-</a:t>
            </a:r>
            <a:r>
              <a:rPr lang="en-US" dirty="0" err="1" smtClean="0">
                <a:effectLst/>
              </a:rPr>
              <a:t>sparsification</a:t>
            </a:r>
            <a:r>
              <a:rPr lang="en-US" dirty="0" smtClean="0">
                <a:effectLst/>
              </a:rPr>
              <a:t> based on a priority encoder. Only the addresses of hit pixels arrive at the small periphery, which contains biasing and off chip communication.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245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Charge sharing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630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098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Impinging</a:t>
            </a:r>
            <a:r>
              <a:rPr lang="en-US" baseline="0" dirty="0" smtClean="0"/>
              <a:t> point  inside one pixel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152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comment the chi2</a:t>
            </a:r>
          </a:p>
          <a:p>
            <a:endParaRPr lang="en-US" dirty="0" smtClean="0"/>
          </a:p>
          <a:p>
            <a:r>
              <a:rPr lang="en-US" dirty="0" err="1" smtClean="0"/>
              <a:t>Explicite</a:t>
            </a:r>
            <a:r>
              <a:rPr lang="en-US" dirty="0" smtClean="0"/>
              <a:t> which </a:t>
            </a:r>
            <a:r>
              <a:rPr lang="en-US" dirty="0" err="1" smtClean="0"/>
              <a:t>ic</a:t>
            </a:r>
            <a:r>
              <a:rPr lang="en-US" dirty="0" smtClean="0"/>
              <a:t> compared and in which</a:t>
            </a:r>
            <a:r>
              <a:rPr lang="en-US" baseline="0" dirty="0" smtClean="0"/>
              <a:t>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86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to the 100</a:t>
            </a:r>
            <a:r>
              <a:rPr lang="en-US" baseline="0" dirty="0" smtClean="0"/>
              <a:t> micron gap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34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</p:spPr>
        <p:txBody>
          <a:bodyPr>
            <a:normAutofit/>
          </a:bodyPr>
          <a:lstStyle>
            <a:lvl1pPr algn="l">
              <a:defRPr sz="3500" b="1" cap="all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585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7" y="2027238"/>
            <a:ext cx="779431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Your</a:t>
            </a:r>
            <a:r>
              <a:rPr lang="fr-FR" dirty="0" smtClean="0"/>
              <a:t>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ALICE | Title of the Meeting | Date | Speaker 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37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ux contenu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2027238"/>
            <a:ext cx="3798840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1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ALICE | Title of the Meeting | Date | Speaker 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Espace réservé du contenu 25"/>
          <p:cNvSpPr>
            <a:spLocks noGrp="1"/>
          </p:cNvSpPr>
          <p:nvPr>
            <p:ph sz="quarter" idx="12" hasCustomPrompt="1"/>
          </p:nvPr>
        </p:nvSpPr>
        <p:spPr>
          <a:xfrm>
            <a:off x="4680035" y="2027238"/>
            <a:ext cx="3812325" cy="4000500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94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634258" y="2586814"/>
            <a:ext cx="3798840" cy="3562751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1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ALICE | Title of the Meeting | Date | Speaker 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Espace réservé du contenu 25"/>
          <p:cNvSpPr>
            <a:spLocks noGrp="1"/>
          </p:cNvSpPr>
          <p:nvPr>
            <p:ph sz="quarter" idx="12" hasCustomPrompt="1"/>
          </p:nvPr>
        </p:nvSpPr>
        <p:spPr>
          <a:xfrm>
            <a:off x="4656517" y="2586813"/>
            <a:ext cx="3812325" cy="3562751"/>
          </a:xfrm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buNone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r>
              <a:rPr lang="fr-FR" dirty="0" smtClean="0"/>
              <a:t> content 2</a:t>
            </a:r>
            <a:endParaRPr lang="fr-FR" dirty="0"/>
          </a:p>
        </p:txBody>
      </p:sp>
      <p:sp>
        <p:nvSpPr>
          <p:cNvPr id="9" name="Espace réservé du contenu 25"/>
          <p:cNvSpPr>
            <a:spLocks noGrp="1"/>
          </p:cNvSpPr>
          <p:nvPr>
            <p:ph sz="quarter" idx="13" hasCustomPrompt="1"/>
          </p:nvPr>
        </p:nvSpPr>
        <p:spPr>
          <a:xfrm>
            <a:off x="634257" y="1975386"/>
            <a:ext cx="3798840" cy="552638"/>
          </a:xfrm>
          <a:solidFill>
            <a:srgbClr val="283A44"/>
          </a:solidFill>
        </p:spPr>
        <p:txBody>
          <a:bodyPr lIns="108000" tIns="0" rIns="108000" bIns="0"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Content 1</a:t>
            </a:r>
            <a:endParaRPr lang="fr-FR" dirty="0"/>
          </a:p>
        </p:txBody>
      </p:sp>
      <p:sp>
        <p:nvSpPr>
          <p:cNvPr id="10" name="Espace réservé du contenu 25"/>
          <p:cNvSpPr>
            <a:spLocks noGrp="1"/>
          </p:cNvSpPr>
          <p:nvPr>
            <p:ph sz="quarter" idx="14" hasCustomPrompt="1"/>
          </p:nvPr>
        </p:nvSpPr>
        <p:spPr>
          <a:xfrm>
            <a:off x="4668276" y="1975386"/>
            <a:ext cx="3798840" cy="552638"/>
          </a:xfrm>
          <a:solidFill>
            <a:srgbClr val="EE7D11"/>
          </a:solidFill>
        </p:spPr>
        <p:txBody>
          <a:bodyPr lIns="108000" tIns="0" rIns="108000" bIns="0">
            <a:noAutofit/>
          </a:bodyPr>
          <a:lstStyle>
            <a:lvl1pPr marL="0" indent="0">
              <a:lnSpc>
                <a:spcPct val="150000"/>
              </a:lnSpc>
              <a:spcBef>
                <a:spcPts val="600"/>
              </a:spcBef>
              <a:buNone/>
              <a:defRPr lang="fr-FR" sz="13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None/>
            </a:pPr>
            <a:r>
              <a:rPr lang="fr-FR" dirty="0" smtClean="0"/>
              <a:t>Content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765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u avec légen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ALICE | Title of the Meeting | Date | Speaker 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Espace réservé du contenu 25"/>
          <p:cNvSpPr>
            <a:spLocks noGrp="1"/>
          </p:cNvSpPr>
          <p:nvPr>
            <p:ph sz="quarter" idx="12" hasCustomPrompt="1"/>
          </p:nvPr>
        </p:nvSpPr>
        <p:spPr>
          <a:xfrm>
            <a:off x="2939720" y="1975386"/>
            <a:ext cx="5529122" cy="4185938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Clr>
                <a:srgbClr val="CA4743"/>
              </a:buClr>
              <a:buFont typeface="Wingdings" charset="2"/>
              <a:buChar char="§"/>
              <a:defRPr sz="1300" baseline="0"/>
            </a:lvl1pPr>
          </a:lstStyle>
          <a:p>
            <a:pPr lvl="0"/>
            <a:r>
              <a:rPr lang="fr-FR" dirty="0" err="1" smtClean="0"/>
              <a:t>Text</a:t>
            </a:r>
            <a:endParaRPr lang="fr-FR" dirty="0"/>
          </a:p>
        </p:txBody>
      </p:sp>
      <p:sp>
        <p:nvSpPr>
          <p:cNvPr id="9" name="Espace réservé du contenu 25"/>
          <p:cNvSpPr>
            <a:spLocks noGrp="1"/>
          </p:cNvSpPr>
          <p:nvPr>
            <p:ph sz="quarter" idx="13" hasCustomPrompt="1"/>
          </p:nvPr>
        </p:nvSpPr>
        <p:spPr>
          <a:xfrm>
            <a:off x="634257" y="1975386"/>
            <a:ext cx="1999731" cy="4185938"/>
          </a:xfrm>
          <a:solidFill>
            <a:srgbClr val="CA4743"/>
          </a:solidFill>
        </p:spPr>
        <p:txBody>
          <a:bodyPr lIns="108000" tIns="0" rIns="108000" bIns="0">
            <a:no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 smtClean="0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2517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seu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7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cap="all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219343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ALICE | Title of the Meeting | Date | Speaker 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0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ALICE | Title of the Meeting | Date | Speaker </a:t>
            </a:r>
            <a:endParaRPr lang="en-US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04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4C9AA-FCE2-F843-9FA0-4024372D35B7}" type="datetime1">
              <a:rPr lang="fr-CH" smtClean="0"/>
              <a:t>12.06.2017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ALICE© | Title of the Meeting | Date | Speaker 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2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6" r:id="rId5"/>
    <p:sldLayoutId id="2147493484" r:id="rId6"/>
    <p:sldLayoutId id="2147493485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83031"/>
            <a:ext cx="7772400" cy="147002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Characterization</a:t>
            </a:r>
            <a:r>
              <a:rPr lang="fr-FR" sz="2800" b="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of detectors for the inner tracking system of the ALICE experiment on the LHC</a:t>
            </a:r>
            <a:endParaRPr lang="fr-FR" sz="2800" b="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51154" y="6051900"/>
            <a:ext cx="5349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smtClean="0"/>
              <a:t> Master </a:t>
            </a:r>
            <a:r>
              <a:rPr lang="fr-FR" sz="1100" dirty="0"/>
              <a:t>t</a:t>
            </a:r>
            <a:r>
              <a:rPr lang="fr-FR" sz="1100" dirty="0" smtClean="0"/>
              <a:t>hesis </a:t>
            </a:r>
            <a:r>
              <a:rPr lang="en-US" sz="1100" dirty="0" smtClean="0"/>
              <a:t>supervised</a:t>
            </a:r>
            <a:r>
              <a:rPr lang="fr-FR" sz="1100" dirty="0" smtClean="0"/>
              <a:t> by Felix </a:t>
            </a:r>
            <a:r>
              <a:rPr lang="fr-FR" sz="1100" dirty="0" err="1" smtClean="0"/>
              <a:t>Reidt</a:t>
            </a:r>
            <a:r>
              <a:rPr lang="fr-FR" sz="1100" dirty="0" smtClean="0"/>
              <a:t> and Boris Hippolyte   |   </a:t>
            </a:r>
            <a:r>
              <a:rPr lang="fr-FR" sz="1100" dirty="0" err="1" smtClean="0"/>
              <a:t>June</a:t>
            </a:r>
            <a:r>
              <a:rPr lang="fr-FR" sz="1100" dirty="0" smtClean="0"/>
              <a:t> </a:t>
            </a:r>
            <a:r>
              <a:rPr lang="fr-FR" sz="1400" dirty="0" smtClean="0"/>
              <a:t>13</a:t>
            </a:r>
            <a:r>
              <a:rPr lang="fr-FR" sz="1100" dirty="0" smtClean="0"/>
              <a:t>, 2017</a:t>
            </a:r>
            <a:endParaRPr lang="fr-FR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4294344"/>
            <a:ext cx="6336102" cy="33855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Natalia </a:t>
            </a:r>
            <a:r>
              <a:rPr lang="en-US" sz="1600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Emriskova</a:t>
            </a:r>
            <a:r>
              <a:rPr lang="en-US" sz="160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, M2 </a:t>
            </a:r>
            <a:r>
              <a:rPr lang="en-US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PSA</a:t>
            </a:r>
            <a:endParaRPr lang="en-US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04011" y="1002082"/>
            <a:ext cx="2583213" cy="37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7" y="527154"/>
            <a:ext cx="4118212" cy="7731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75" y="515822"/>
            <a:ext cx="1268297" cy="12405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81" y="497204"/>
            <a:ext cx="931228" cy="1259171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433247" y="6365604"/>
            <a:ext cx="8277506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6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droite 2"/>
          <p:cNvSpPr/>
          <p:nvPr/>
        </p:nvSpPr>
        <p:spPr>
          <a:xfrm>
            <a:off x="3220924" y="5428394"/>
            <a:ext cx="5544142" cy="21371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èche droite 50"/>
          <p:cNvSpPr/>
          <p:nvPr/>
        </p:nvSpPr>
        <p:spPr>
          <a:xfrm>
            <a:off x="3225075" y="3263578"/>
            <a:ext cx="5544142" cy="21371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707027" y="2832594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5458" y="2832594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71536" y="2832594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121611" y="2832590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43567" y="2832594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11978" y="2832594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4257" y="2000223"/>
            <a:ext cx="230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Side view: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34256" y="4359976"/>
            <a:ext cx="230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Top view:</a:t>
            </a: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997146" y="2832593"/>
            <a:ext cx="0" cy="105444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58746" y="2375867"/>
            <a:ext cx="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97177" y="2365987"/>
            <a:ext cx="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31489" y="2375867"/>
            <a:ext cx="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32963" y="3041328"/>
            <a:ext cx="1919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Pion beam</a:t>
            </a:r>
          </a:p>
          <a:p>
            <a:pPr algn="r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6 GeV/</a:t>
            </a:r>
            <a:r>
              <a:rPr lang="en-US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73330" y="2365983"/>
            <a:ext cx="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91224" y="2365983"/>
            <a:ext cx="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63697" y="2365983"/>
            <a:ext cx="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3391" y="1799278"/>
            <a:ext cx="2767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Device Under Test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(DUT)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707027" y="5000803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45458" y="5000803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71536" y="5000803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121611" y="5000799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43567" y="5000803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311978" y="5000803"/>
            <a:ext cx="0" cy="105444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88908" y="4480806"/>
            <a:ext cx="0" cy="105444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997146" y="5717231"/>
            <a:ext cx="0" cy="37975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435178" y="2735315"/>
            <a:ext cx="1795849" cy="1291762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882471" y="2732500"/>
            <a:ext cx="1645640" cy="1291762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435178" y="4882139"/>
            <a:ext cx="1795849" cy="1291762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891614" y="4889368"/>
            <a:ext cx="1645641" cy="1291762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734824" y="2738662"/>
            <a:ext cx="516402" cy="1291762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730707" y="4360554"/>
            <a:ext cx="516402" cy="1291762"/>
          </a:xfrm>
          <a:prstGeom prst="rect">
            <a:avLst/>
          </a:prstGeom>
          <a:noFill/>
          <a:ln>
            <a:solidFill>
              <a:schemeClr val="accent4">
                <a:lumMod val="25000"/>
                <a:lumOff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3202484" y="2271264"/>
            <a:ext cx="0" cy="142630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3220924" y="4480806"/>
            <a:ext cx="0" cy="1426303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865171" y="2189843"/>
            <a:ext cx="33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8756134" y="3374067"/>
            <a:ext cx="33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8740353" y="5543212"/>
            <a:ext cx="33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883173" y="4388363"/>
            <a:ext cx="33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2	Test beam Framework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2.1 	Test beam telescope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9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67" grpId="0"/>
      <p:bldP spid="68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t="6519" r="3324" b="9127"/>
          <a:stretch/>
        </p:blipFill>
        <p:spPr>
          <a:xfrm rot="16200000" flipV="1">
            <a:off x="160514" y="2610553"/>
            <a:ext cx="4360261" cy="3025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762296" y="2826622"/>
            <a:ext cx="3682313" cy="24773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84398" y="3415262"/>
            <a:ext cx="3451654" cy="1789852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lumOff val="50000"/>
                </a:schemeClr>
              </a:gs>
              <a:gs pos="100000">
                <a:schemeClr val="accent4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02816" y="2931472"/>
            <a:ext cx="3451654" cy="37894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41591" y="2931472"/>
            <a:ext cx="250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Periphery circuit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6530" y="4092923"/>
            <a:ext cx="2295888" cy="36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Active Matrix</a:t>
            </a:r>
            <a:endParaRPr lang="en-US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884398" y="2572402"/>
            <a:ext cx="0" cy="268388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23347" y="5205114"/>
            <a:ext cx="3863453" cy="887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26519" y="2387736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98875" y="5208540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0771" y="5256283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5188" y="2359635"/>
            <a:ext cx="20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ALPIDE chip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406949" y="4460448"/>
            <a:ext cx="2242803" cy="106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2	Test beam Framework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2.2 	One telescope plane 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62296" y="2826622"/>
            <a:ext cx="3682313" cy="24773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26519" y="2387736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98875" y="5208540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0771" y="5256283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11032" y="3388367"/>
            <a:ext cx="3369668" cy="1789852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lumOff val="50000"/>
                </a:schemeClr>
              </a:gs>
              <a:gs pos="100000">
                <a:schemeClr val="accent4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28284" y="3424399"/>
            <a:ext cx="3361042" cy="1737592"/>
          </a:xfrm>
          <a:prstGeom prst="rect">
            <a:avLst/>
          </a:prstGeom>
          <a:noFill/>
          <a:ln w="762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23347" y="5205114"/>
            <a:ext cx="3863453" cy="887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84398" y="2572402"/>
            <a:ext cx="0" cy="268388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445188" y="2359635"/>
            <a:ext cx="20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DUT ALPIDE chip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93794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edge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1023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8326367" y="5330603"/>
            <a:ext cx="0" cy="247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2	Test beam Framework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2.3 	Analysis software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0" name="TextBox 45"/>
          <p:cNvSpPr txBox="1"/>
          <p:nvPr/>
        </p:nvSpPr>
        <p:spPr>
          <a:xfrm>
            <a:off x="939545" y="2414127"/>
            <a:ext cx="308100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342900">
              <a:buFont typeface="+mj-lt"/>
              <a:buAutoNum type="arabicPeriod"/>
            </a:pPr>
            <a:r>
              <a:rPr lang="en-US" b="1" cap="small" dirty="0" smtClean="0"/>
              <a:t>Analysis Processor</a:t>
            </a:r>
            <a:r>
              <a:rPr lang="en-US" cap="small" dirty="0" smtClean="0"/>
              <a:t>:</a:t>
            </a:r>
          </a:p>
          <a:p>
            <a:r>
              <a:rPr lang="en-US" dirty="0"/>
              <a:t>	</a:t>
            </a:r>
            <a:r>
              <a:rPr lang="en-US" dirty="0" smtClean="0"/>
              <a:t>Include </a:t>
            </a:r>
            <a:r>
              <a:rPr lang="en-US" dirty="0"/>
              <a:t>the </a:t>
            </a:r>
            <a:r>
              <a:rPr lang="en-US" dirty="0" smtClean="0"/>
              <a:t>borders</a:t>
            </a:r>
          </a:p>
        </p:txBody>
      </p:sp>
      <p:sp>
        <p:nvSpPr>
          <p:cNvPr id="31" name="TextBox 46"/>
          <p:cNvSpPr txBox="1"/>
          <p:nvPr/>
        </p:nvSpPr>
        <p:spPr>
          <a:xfrm>
            <a:off x="939545" y="2039299"/>
            <a:ext cx="30810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EUTelescope modifications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7732450" y="3228568"/>
            <a:ext cx="0" cy="15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732450" y="3460867"/>
            <a:ext cx="0" cy="1597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72091" y="2989114"/>
            <a:ext cx="128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100 </a:t>
            </a:r>
            <a:r>
              <a:rPr lang="el-GR" sz="1400" dirty="0" smtClean="0"/>
              <a:t>μ</a:t>
            </a:r>
            <a:r>
              <a:rPr lang="en-US" sz="1400" dirty="0" smtClean="0"/>
              <a:t>m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663953" y="5161991"/>
            <a:ext cx="0" cy="564106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57377" y="5710625"/>
            <a:ext cx="304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ut borders</a:t>
            </a:r>
            <a:endParaRPr lang="en-US" sz="1400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4928284" y="4766497"/>
            <a:ext cx="735669" cy="944128"/>
          </a:xfrm>
          <a:prstGeom prst="straightConnector1">
            <a:avLst/>
          </a:prstGeom>
          <a:ln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19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62296" y="2826622"/>
            <a:ext cx="3682313" cy="24773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26519" y="2387736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98875" y="5208540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0771" y="5256283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66120" y="3415261"/>
            <a:ext cx="869932" cy="1789852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lumOff val="50000"/>
                </a:schemeClr>
              </a:gs>
              <a:gs pos="100000">
                <a:schemeClr val="accent4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499345" y="3987022"/>
            <a:ext cx="229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Active </a:t>
            </a:r>
          </a:p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Matrix</a:t>
            </a:r>
            <a:endParaRPr lang="en-US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23347" y="5205114"/>
            <a:ext cx="3863453" cy="887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84398" y="2572402"/>
            <a:ext cx="0" cy="268388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445188" y="2359635"/>
            <a:ext cx="20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DUT ALPIDE chip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7474997" y="5324422"/>
            <a:ext cx="0" cy="25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25798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cut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850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7279689" y="5577872"/>
            <a:ext cx="195308" cy="139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93794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edge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1023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8326367" y="5330603"/>
            <a:ext cx="0" cy="247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884398" y="3415262"/>
            <a:ext cx="2581722" cy="1789852"/>
          </a:xfrm>
          <a:prstGeom prst="rect">
            <a:avLst/>
          </a:prstGeom>
          <a:solidFill>
            <a:srgbClr val="CCFFFF">
              <a:alpha val="58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7466120" y="3415262"/>
            <a:ext cx="0" cy="17898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2	Test beam Framework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2.3 	Analysis software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2" name="TextBox 45"/>
          <p:cNvSpPr txBox="1"/>
          <p:nvPr/>
        </p:nvSpPr>
        <p:spPr>
          <a:xfrm>
            <a:off x="939545" y="2414127"/>
            <a:ext cx="3081008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342900">
              <a:buFont typeface="+mj-lt"/>
              <a:buAutoNum type="arabicPeriod"/>
            </a:pPr>
            <a:r>
              <a:rPr lang="en-US" b="1" cap="small" dirty="0" smtClean="0"/>
              <a:t>Analysis Processor</a:t>
            </a:r>
            <a:r>
              <a:rPr lang="en-US" cap="small" dirty="0" smtClean="0"/>
              <a:t>:</a:t>
            </a:r>
          </a:p>
          <a:p>
            <a:r>
              <a:rPr lang="en-US" dirty="0"/>
              <a:t>	</a:t>
            </a:r>
            <a:r>
              <a:rPr lang="en-US" dirty="0" smtClean="0"/>
              <a:t>Include </a:t>
            </a:r>
            <a:r>
              <a:rPr lang="en-US" dirty="0"/>
              <a:t>the </a:t>
            </a:r>
            <a:r>
              <a:rPr lang="en-US" dirty="0" smtClean="0"/>
              <a:t>borders</a:t>
            </a:r>
          </a:p>
          <a:p>
            <a:endParaRPr lang="en-US" dirty="0" smtClean="0"/>
          </a:p>
          <a:p>
            <a:pPr marL="342900" indent="-342900">
              <a:buAutoNum type="arabicPeriod" startAt="2"/>
            </a:pPr>
            <a:r>
              <a:rPr lang="en-US" b="1" cap="small" dirty="0" smtClean="0"/>
              <a:t>Converter:</a:t>
            </a:r>
          </a:p>
          <a:p>
            <a:pPr lvl="1"/>
            <a:r>
              <a:rPr lang="en-US" dirty="0" smtClean="0"/>
              <a:t>Create an artificial edge</a:t>
            </a:r>
          </a:p>
        </p:txBody>
      </p:sp>
      <p:sp>
        <p:nvSpPr>
          <p:cNvPr id="33" name="TextBox 46"/>
          <p:cNvSpPr txBox="1"/>
          <p:nvPr/>
        </p:nvSpPr>
        <p:spPr>
          <a:xfrm>
            <a:off x="939545" y="2039299"/>
            <a:ext cx="30810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EUTelescope modifications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42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62296" y="2826622"/>
            <a:ext cx="3682313" cy="24773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526519" y="2387736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98875" y="5208540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30771" y="5256283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84398" y="3415262"/>
            <a:ext cx="2581722" cy="1789852"/>
          </a:xfrm>
          <a:prstGeom prst="rect">
            <a:avLst/>
          </a:prstGeom>
          <a:solidFill>
            <a:srgbClr val="CCFFFF">
              <a:alpha val="58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466120" y="3415261"/>
            <a:ext cx="869932" cy="1789852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lumOff val="50000"/>
                </a:schemeClr>
              </a:gs>
              <a:gs pos="100000">
                <a:schemeClr val="accent4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499345" y="3987022"/>
            <a:ext cx="229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Active </a:t>
            </a:r>
          </a:p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Matrix</a:t>
            </a:r>
            <a:endParaRPr lang="en-US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23347" y="5205114"/>
            <a:ext cx="3863453" cy="887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884398" y="2572402"/>
            <a:ext cx="0" cy="268388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87136" y="3990398"/>
            <a:ext cx="170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66CCFF"/>
                </a:solidFill>
              </a:rPr>
              <a:t>Dead double </a:t>
            </a:r>
          </a:p>
          <a:p>
            <a:pPr algn="ctr"/>
            <a:r>
              <a:rPr lang="en-US" dirty="0" smtClean="0">
                <a:solidFill>
                  <a:srgbClr val="66CCFF"/>
                </a:solidFill>
              </a:rPr>
              <a:t>columns</a:t>
            </a:r>
            <a:endParaRPr lang="en-US" dirty="0">
              <a:solidFill>
                <a:srgbClr val="66CC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45188" y="2359635"/>
            <a:ext cx="20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DUT ALPIDE chip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474997" y="5324422"/>
            <a:ext cx="0" cy="25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325798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cut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850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7279689" y="5577872"/>
            <a:ext cx="195308" cy="139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93794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edge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1023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326367" y="5330603"/>
            <a:ext cx="0" cy="247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2	Test beam Framework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2.3 	Analysis software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40" name="TextBox 45"/>
          <p:cNvSpPr txBox="1"/>
          <p:nvPr/>
        </p:nvSpPr>
        <p:spPr>
          <a:xfrm>
            <a:off x="939545" y="2414127"/>
            <a:ext cx="3081008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342900">
              <a:buFont typeface="+mj-lt"/>
              <a:buAutoNum type="arabicPeriod"/>
            </a:pPr>
            <a:r>
              <a:rPr lang="en-US" b="1" cap="small" dirty="0" smtClean="0"/>
              <a:t>Analysis Processor</a:t>
            </a:r>
            <a:r>
              <a:rPr lang="en-US" cap="small" dirty="0" smtClean="0"/>
              <a:t>:</a:t>
            </a:r>
          </a:p>
          <a:p>
            <a:r>
              <a:rPr lang="en-US" dirty="0"/>
              <a:t>	</a:t>
            </a:r>
            <a:r>
              <a:rPr lang="en-US" dirty="0" smtClean="0"/>
              <a:t>Include </a:t>
            </a:r>
            <a:r>
              <a:rPr lang="en-US" dirty="0"/>
              <a:t>the </a:t>
            </a:r>
            <a:r>
              <a:rPr lang="en-US" dirty="0" smtClean="0"/>
              <a:t>borders</a:t>
            </a:r>
          </a:p>
          <a:p>
            <a:endParaRPr lang="en-US" dirty="0" smtClean="0"/>
          </a:p>
          <a:p>
            <a:pPr marL="342900" indent="-342900">
              <a:buAutoNum type="arabicPeriod" startAt="2"/>
            </a:pPr>
            <a:r>
              <a:rPr lang="en-US" b="1" cap="small" dirty="0" smtClean="0"/>
              <a:t>Converter:</a:t>
            </a:r>
          </a:p>
          <a:p>
            <a:pPr lvl="1"/>
            <a:r>
              <a:rPr lang="en-US" dirty="0" smtClean="0"/>
              <a:t>Create an artificial edge</a:t>
            </a:r>
          </a:p>
          <a:p>
            <a:pPr lvl="1"/>
            <a:endParaRPr lang="en-US" b="1" cap="small" dirty="0" smtClean="0"/>
          </a:p>
          <a:p>
            <a:pPr marL="342900" lvl="1" indent="-342900">
              <a:buAutoNum type="arabicPeriod" startAt="3"/>
            </a:pPr>
            <a:r>
              <a:rPr lang="en-US" b="1" cap="small" dirty="0" smtClean="0"/>
              <a:t>Dead-double-column 	Finder: </a:t>
            </a:r>
            <a:r>
              <a:rPr lang="en-US" smtClean="0"/>
              <a:t>0 ≤ </a:t>
            </a:r>
            <a:r>
              <a:rPr lang="en-US"/>
              <a:t>X</a:t>
            </a:r>
            <a:r>
              <a:rPr lang="en-US" smtClean="0"/>
              <a:t> </a:t>
            </a:r>
            <a:r>
              <a:rPr lang="en-US"/>
              <a:t>≤</a:t>
            </a:r>
            <a:r>
              <a:rPr lang="en-US" smtClean="0"/>
              <a:t> 850 </a:t>
            </a:r>
            <a:r>
              <a:rPr lang="en-US" dirty="0" smtClean="0"/>
              <a:t>off </a:t>
            </a:r>
          </a:p>
        </p:txBody>
      </p:sp>
      <p:sp>
        <p:nvSpPr>
          <p:cNvPr id="41" name="TextBox 46"/>
          <p:cNvSpPr txBox="1"/>
          <p:nvPr/>
        </p:nvSpPr>
        <p:spPr>
          <a:xfrm>
            <a:off x="939545" y="2039299"/>
            <a:ext cx="30810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EUTelescope modifications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8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762296" y="2826622"/>
            <a:ext cx="3682313" cy="24773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45188" y="2359635"/>
            <a:ext cx="20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DUT ALPIDE chip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26519" y="2387736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8498875" y="5208540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30771" y="5256283"/>
            <a:ext cx="29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466120" y="3415261"/>
            <a:ext cx="869932" cy="1789852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lumOff val="50000"/>
                </a:schemeClr>
              </a:gs>
              <a:gs pos="100000">
                <a:schemeClr val="accent4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823347" y="5205114"/>
            <a:ext cx="3863453" cy="8878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884398" y="2572402"/>
            <a:ext cx="0" cy="2683881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499345" y="3987022"/>
            <a:ext cx="229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Active </a:t>
            </a:r>
          </a:p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Matrix</a:t>
            </a:r>
            <a:endParaRPr lang="en-US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884398" y="3415262"/>
            <a:ext cx="2581722" cy="178985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474997" y="5324422"/>
            <a:ext cx="0" cy="253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5798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cut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850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93794" y="5604506"/>
            <a:ext cx="148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edge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column 1023 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8326367" y="5330603"/>
            <a:ext cx="0" cy="247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279689" y="5577872"/>
            <a:ext cx="195308" cy="139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39545" y="2414127"/>
            <a:ext cx="3081008" cy="3139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342900">
              <a:buFont typeface="+mj-lt"/>
              <a:buAutoNum type="arabicPeriod"/>
            </a:pPr>
            <a:r>
              <a:rPr lang="en-US" b="1" cap="small" dirty="0" smtClean="0"/>
              <a:t>Analysis Processor</a:t>
            </a:r>
            <a:r>
              <a:rPr lang="en-US" cap="small" dirty="0" smtClean="0"/>
              <a:t>:</a:t>
            </a:r>
          </a:p>
          <a:p>
            <a:r>
              <a:rPr lang="en-US" dirty="0"/>
              <a:t>	</a:t>
            </a:r>
            <a:r>
              <a:rPr lang="en-US" dirty="0" smtClean="0"/>
              <a:t>Include </a:t>
            </a:r>
            <a:r>
              <a:rPr lang="en-US" dirty="0"/>
              <a:t>the </a:t>
            </a:r>
            <a:r>
              <a:rPr lang="en-US" dirty="0" smtClean="0"/>
              <a:t>borders</a:t>
            </a:r>
          </a:p>
          <a:p>
            <a:endParaRPr lang="en-US" dirty="0" smtClean="0"/>
          </a:p>
          <a:p>
            <a:pPr marL="342900" indent="-342900">
              <a:buAutoNum type="arabicPeriod" startAt="2"/>
            </a:pPr>
            <a:r>
              <a:rPr lang="en-US" b="1" cap="small" dirty="0" smtClean="0"/>
              <a:t>Converter:</a:t>
            </a:r>
          </a:p>
          <a:p>
            <a:pPr lvl="1"/>
            <a:r>
              <a:rPr lang="en-US" dirty="0" smtClean="0"/>
              <a:t>Create an artificial edge</a:t>
            </a:r>
          </a:p>
          <a:p>
            <a:pPr lvl="1"/>
            <a:endParaRPr lang="en-US" b="1" cap="small" dirty="0" smtClean="0"/>
          </a:p>
          <a:p>
            <a:pPr marL="342900" lvl="1" indent="-342900">
              <a:buAutoNum type="arabicPeriod" startAt="3"/>
            </a:pPr>
            <a:r>
              <a:rPr lang="en-US" b="1" cap="small" dirty="0" smtClean="0"/>
              <a:t>Dead-double-column 	Finder: </a:t>
            </a:r>
            <a:r>
              <a:rPr lang="en-US" dirty="0" smtClean="0"/>
              <a:t>0 &lt; X &lt; 851 off </a:t>
            </a:r>
          </a:p>
          <a:p>
            <a:pPr marL="0" lvl="1"/>
            <a:endParaRPr lang="en-US" dirty="0"/>
          </a:p>
          <a:p>
            <a:pPr marL="342900" lvl="1" indent="-342900">
              <a:buAutoNum type="arabicPeriod" startAt="4"/>
            </a:pPr>
            <a:r>
              <a:rPr lang="en-US" b="1" cap="small" dirty="0" smtClean="0"/>
              <a:t>Analysis </a:t>
            </a:r>
            <a:r>
              <a:rPr lang="en-US" b="1" cap="small" dirty="0"/>
              <a:t>Processor</a:t>
            </a:r>
            <a:r>
              <a:rPr lang="en-US" cap="small" dirty="0" smtClean="0"/>
              <a:t>:</a:t>
            </a:r>
            <a:endParaRPr lang="en-US" cap="small" dirty="0"/>
          </a:p>
          <a:p>
            <a:pPr marL="0" lvl="1"/>
            <a:r>
              <a:rPr lang="en-US" dirty="0" smtClean="0"/>
              <a:t>	Set 10 bins / pixel on 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9545" y="2039299"/>
            <a:ext cx="30810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EUTelescope modifications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610092" y="4124344"/>
            <a:ext cx="229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Cut region</a:t>
            </a:r>
          </a:p>
        </p:txBody>
      </p: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2	Test beam Framework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2.3 	Analysis software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6" name="TextBox 46"/>
          <p:cNvSpPr txBox="1"/>
          <p:nvPr/>
        </p:nvSpPr>
        <p:spPr>
          <a:xfrm>
            <a:off x="939545" y="5549848"/>
            <a:ext cx="3081008" cy="646331"/>
          </a:xfrm>
          <a:prstGeom prst="rect">
            <a:avLst/>
          </a:prstGeom>
          <a:gradFill flip="none" rotWithShape="1">
            <a:gsLst>
              <a:gs pos="0">
                <a:srgbClr val="66CCFF">
                  <a:tint val="66000"/>
                  <a:satMod val="160000"/>
                </a:srgbClr>
              </a:gs>
              <a:gs pos="50000">
                <a:srgbClr val="66CCFF">
                  <a:tint val="44500"/>
                  <a:satMod val="160000"/>
                </a:srgbClr>
              </a:gs>
              <a:gs pos="100000">
                <a:srgbClr val="66CCFF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 development of post-processing macros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787877"/>
            <a:ext cx="7682038" cy="3288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8853" y="2225615"/>
            <a:ext cx="42269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5241985" y="2225614"/>
            <a:ext cx="42269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02339" y="5380881"/>
                <a:ext cx="5567277" cy="63536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number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tracks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with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hit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in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the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DUT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total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number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of</m:t>
                        </m:r>
                        <m: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tracks</m:t>
                        </m:r>
                      </m:den>
                    </m:f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  </a:t>
                </a:r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339" y="5380881"/>
                <a:ext cx="5567277" cy="6353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1283899" y="1787877"/>
            <a:ext cx="2962386" cy="43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3.1 	Efficiency profile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3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6"/>
          <a:stretch/>
        </p:blipFill>
        <p:spPr>
          <a:xfrm>
            <a:off x="173903" y="2305362"/>
            <a:ext cx="4411745" cy="3572624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33788" y="2346269"/>
            <a:ext cx="0" cy="255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80661" y="2045569"/>
            <a:ext cx="1474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Matrix edge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16142" y="2346269"/>
            <a:ext cx="0" cy="2553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4258" y="2045953"/>
            <a:ext cx="158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Artificial edge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3.1 	Efficiency profile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"/>
          <a:stretch/>
        </p:blipFill>
        <p:spPr>
          <a:xfrm>
            <a:off x="173903" y="2305362"/>
            <a:ext cx="8512897" cy="3572624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3.1 	Efficiency profile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033" y="2518461"/>
            <a:ext cx="3657600" cy="486032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rved Down Arrow 8"/>
          <p:cNvSpPr/>
          <p:nvPr/>
        </p:nvSpPr>
        <p:spPr>
          <a:xfrm>
            <a:off x="3762655" y="1944329"/>
            <a:ext cx="2218015" cy="574132"/>
          </a:xfrm>
          <a:prstGeom prst="curvedDownArrow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3.1 	Efficiency profile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307"/>
            <a:ext cx="9144000" cy="35031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37480" y="5646286"/>
            <a:ext cx="2279176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Artificial edge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923242" y="5646286"/>
            <a:ext cx="2279176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Physical edge</a:t>
            </a:r>
            <a:endParaRPr lang="en-US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241946" y="2491155"/>
            <a:ext cx="26613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809929" y="2500033"/>
            <a:ext cx="266131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951501" y="2131774"/>
            <a:ext cx="12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pixel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492850" y="2131774"/>
            <a:ext cx="12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pixel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903260" y="2305362"/>
            <a:ext cx="313633" cy="269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47148" y="1966808"/>
            <a:ext cx="158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Cut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1412" y="1939096"/>
            <a:ext cx="1585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dirty="0" smtClean="0">
                <a:solidFill>
                  <a:srgbClr val="FF0000"/>
                </a:solidFill>
              </a:rPr>
              <a:t>dge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480671" y="2305362"/>
            <a:ext cx="313633" cy="269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5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257" y="662917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outline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/>
          </p:nvPr>
        </p:nvSpPr>
        <p:spPr>
          <a:xfrm>
            <a:off x="-100208" y="1621175"/>
            <a:ext cx="9244208" cy="4633860"/>
          </a:xfrm>
        </p:spPr>
        <p:txBody>
          <a:bodyPr numCol="2" spcCol="180000"/>
          <a:lstStyle/>
          <a:p>
            <a:pPr marL="720000" lvl="1" indent="0">
              <a:lnSpc>
                <a:spcPct val="200000"/>
              </a:lnSpc>
              <a:buFont typeface="+mj-lt"/>
              <a:buAutoNum type="arabicPeriod"/>
            </a:pPr>
            <a:r>
              <a:rPr lang="en-US" sz="2000" b="1" cap="small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 ALICE ITS upgrade</a:t>
            </a:r>
          </a:p>
          <a:p>
            <a:pPr marL="1462950" lvl="3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ALICE collaboration</a:t>
            </a:r>
          </a:p>
          <a:p>
            <a:pPr marL="1462950" lvl="3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Current detector and ITS</a:t>
            </a:r>
          </a:p>
          <a:p>
            <a:pPr marL="1462950" lvl="3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Upgrade motivations</a:t>
            </a:r>
          </a:p>
          <a:p>
            <a:pPr marL="1462950" lvl="3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ITS upgrade layout</a:t>
            </a:r>
          </a:p>
          <a:p>
            <a:pPr marL="1462950" lvl="3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ALPIDE pixel chip</a:t>
            </a:r>
          </a:p>
          <a:p>
            <a:pPr marL="720000" lvl="1" indent="0">
              <a:lnSpc>
                <a:spcPct val="200000"/>
              </a:lnSpc>
              <a:buFont typeface="+mj-lt"/>
              <a:buAutoNum type="arabicPeriod"/>
            </a:pPr>
            <a:r>
              <a:rPr lang="en-US" sz="2000" b="1" cap="small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 Test beam framework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Test beam setup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One telescope plane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Analysis software</a:t>
            </a:r>
          </a:p>
          <a:p>
            <a:pPr marL="720000" lvl="1" indent="0">
              <a:lnSpc>
                <a:spcPct val="200000"/>
              </a:lnSpc>
              <a:buNone/>
            </a:pPr>
            <a:endParaRPr lang="en-US" sz="2000" dirty="0" smtClean="0"/>
          </a:p>
          <a:p>
            <a:pPr marL="720000" lvl="1" indent="0">
              <a:lnSpc>
                <a:spcPct val="200000"/>
              </a:lnSpc>
              <a:buNone/>
            </a:pPr>
            <a:r>
              <a:rPr lang="en-US" sz="2000" b="1" cap="small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3.   Analysis steps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Efficiency profile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Multiple scattering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Pixel response from data</a:t>
            </a:r>
          </a:p>
          <a:p>
            <a:pPr marL="146295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Pixel response model</a:t>
            </a:r>
          </a:p>
          <a:p>
            <a:pPr marL="720000" lvl="1" indent="0">
              <a:lnSpc>
                <a:spcPct val="200000"/>
              </a:lnSpc>
              <a:buNone/>
            </a:pPr>
            <a:r>
              <a:rPr lang="en-US" sz="2000" b="1" cap="small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4.  Pixel matrix edge</a:t>
            </a:r>
          </a:p>
          <a:p>
            <a:pPr marL="720000" lvl="1" indent="0">
              <a:lnSpc>
                <a:spcPct val="200000"/>
              </a:lnSpc>
              <a:buNone/>
            </a:pPr>
            <a:r>
              <a:rPr lang="en-US" sz="2000" b="1" cap="small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5.  Dead double column</a:t>
            </a:r>
          </a:p>
          <a:p>
            <a:pPr marL="720000" lvl="1" indent="0">
              <a:lnSpc>
                <a:spcPct val="200000"/>
              </a:lnSpc>
              <a:buNone/>
            </a:pPr>
            <a:r>
              <a:rPr lang="en-US" sz="2000" b="1" cap="small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Conclusion &amp; outlooks</a:t>
            </a:r>
          </a:p>
          <a:p>
            <a:pPr marL="720000" lvl="1" indent="0">
              <a:lnSpc>
                <a:spcPct val="200000"/>
              </a:lnSpc>
              <a:buNone/>
            </a:pPr>
            <a:endParaRPr lang="en-US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4521896" y="1890047"/>
            <a:ext cx="0" cy="40961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24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3.2 	Multiple scattering model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584"/>
          <a:stretch/>
        </p:blipFill>
        <p:spPr>
          <a:xfrm>
            <a:off x="286018" y="2655798"/>
            <a:ext cx="2409681" cy="2092834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V="1">
            <a:off x="4473967" y="2655799"/>
            <a:ext cx="0" cy="196370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3325094" y="4619502"/>
            <a:ext cx="2149434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Connecteur en angle 22"/>
          <p:cNvCxnSpPr/>
          <p:nvPr/>
        </p:nvCxnSpPr>
        <p:spPr>
          <a:xfrm flipV="1">
            <a:off x="3477891" y="2880552"/>
            <a:ext cx="1992151" cy="1732435"/>
          </a:xfrm>
          <a:prstGeom prst="bentConnector3">
            <a:avLst/>
          </a:prstGeom>
          <a:ln>
            <a:solidFill>
              <a:srgbClr val="0070C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2956957" y="3325089"/>
            <a:ext cx="0" cy="395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5400000">
            <a:off x="2957139" y="3325089"/>
            <a:ext cx="0" cy="395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2700000">
            <a:off x="2955079" y="3337592"/>
            <a:ext cx="0" cy="395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8100000">
            <a:off x="2966590" y="3337591"/>
            <a:ext cx="0" cy="3956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Égal 31"/>
          <p:cNvSpPr/>
          <p:nvPr/>
        </p:nvSpPr>
        <p:spPr>
          <a:xfrm>
            <a:off x="5852957" y="3379622"/>
            <a:ext cx="403074" cy="426188"/>
          </a:xfrm>
          <a:prstGeom prst="mathEqual">
            <a:avLst>
              <a:gd name="adj1" fmla="val 0"/>
              <a:gd name="adj2" fmla="val 41502"/>
            </a:avLst>
          </a:prstGeom>
          <a:solidFill>
            <a:schemeClr val="tx1"/>
          </a:solidFill>
          <a:ln w="12700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288977" y="4563966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µ</a:t>
            </a: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4153333" y="4565163"/>
            <a:ext cx="641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</a:t>
            </a:r>
            <a:endParaRPr lang="en-US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433" y="2549708"/>
            <a:ext cx="2428875" cy="2181072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8037712" y="3746769"/>
            <a:ext cx="129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Erfc(x)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>
          <a:xfrm flipV="1">
            <a:off x="7932717" y="4116101"/>
            <a:ext cx="178130" cy="337146"/>
          </a:xfrm>
          <a:prstGeom prst="straightConnector1">
            <a:avLst/>
          </a:prstGeom>
          <a:ln w="9525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76890" y="5289859"/>
                <a:ext cx="22188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.8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90" y="5289859"/>
                <a:ext cx="2218809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/>
          <p:cNvSpPr txBox="1"/>
          <p:nvPr/>
        </p:nvSpPr>
        <p:spPr>
          <a:xfrm>
            <a:off x="3664453" y="5287966"/>
            <a:ext cx="199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Step function</a:t>
            </a:r>
            <a:endParaRPr lang="en-US" dirty="0"/>
          </a:p>
        </p:txBody>
      </p:sp>
      <p:sp>
        <p:nvSpPr>
          <p:cNvPr id="45" name="ZoneTexte 44"/>
          <p:cNvSpPr txBox="1"/>
          <p:nvPr/>
        </p:nvSpPr>
        <p:spPr>
          <a:xfrm>
            <a:off x="6545794" y="5306510"/>
            <a:ext cx="199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Error function</a:t>
            </a:r>
            <a:endParaRPr lang="en-US" dirty="0"/>
          </a:p>
        </p:txBody>
      </p:sp>
      <p:sp>
        <p:nvSpPr>
          <p:cNvPr id="47" name="ZoneTexte 46"/>
          <p:cNvSpPr txBox="1"/>
          <p:nvPr/>
        </p:nvSpPr>
        <p:spPr>
          <a:xfrm>
            <a:off x="5358678" y="4521628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8" name="ZoneTexte 47"/>
          <p:cNvSpPr txBox="1"/>
          <p:nvPr/>
        </p:nvSpPr>
        <p:spPr>
          <a:xfrm>
            <a:off x="8625829" y="4563966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9" name="ZoneTexte 48"/>
          <p:cNvSpPr txBox="1"/>
          <p:nvPr/>
        </p:nvSpPr>
        <p:spPr>
          <a:xfrm>
            <a:off x="2593577" y="4521628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0" name="ZoneTexte 49"/>
          <p:cNvSpPr txBox="1"/>
          <p:nvPr/>
        </p:nvSpPr>
        <p:spPr>
          <a:xfrm>
            <a:off x="1135101" y="2488714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</a:t>
            </a:r>
            <a:endParaRPr lang="en-US" dirty="0"/>
          </a:p>
        </p:txBody>
      </p:sp>
      <p:sp>
        <p:nvSpPr>
          <p:cNvPr id="51" name="ZoneTexte 50"/>
          <p:cNvSpPr txBox="1"/>
          <p:nvPr/>
        </p:nvSpPr>
        <p:spPr>
          <a:xfrm>
            <a:off x="4197930" y="2488714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</a:t>
            </a:r>
            <a:endParaRPr lang="en-US" dirty="0"/>
          </a:p>
        </p:txBody>
      </p:sp>
      <p:sp>
        <p:nvSpPr>
          <p:cNvPr id="52" name="ZoneTexte 51"/>
          <p:cNvSpPr txBox="1"/>
          <p:nvPr/>
        </p:nvSpPr>
        <p:spPr>
          <a:xfrm>
            <a:off x="7159818" y="2452541"/>
            <a:ext cx="201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3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3.2 	Multiple scattering model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06" y="2233307"/>
            <a:ext cx="8707587" cy="35031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337480" y="5646286"/>
            <a:ext cx="2279176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Artificial edge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923242" y="5646286"/>
            <a:ext cx="2279176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Physical edge</a:t>
            </a:r>
            <a:endParaRPr lang="en-US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289446" y="2491155"/>
            <a:ext cx="213064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5652670" y="2479280"/>
            <a:ext cx="20823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855966" y="2131774"/>
            <a:ext cx="12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pixel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6072760" y="2131774"/>
            <a:ext cx="124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pixel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3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7" y="1949202"/>
            <a:ext cx="7743568" cy="4423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4530" y="2337842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94318" y="2337842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99118" y="2337842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20578" y="2337842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25378" y="2337842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09848" y="2338527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09848" y="2033727"/>
            <a:ext cx="304800" cy="3048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83708" y="2033042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88508" y="2033042"/>
            <a:ext cx="304800" cy="3048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25378" y="2034579"/>
            <a:ext cx="304800" cy="3048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88508" y="2337842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29730" y="4668964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34530" y="4668964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39330" y="4674627"/>
            <a:ext cx="304800" cy="299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94318" y="4668964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99118" y="4668964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94318" y="4365701"/>
            <a:ext cx="304800" cy="3048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46578" y="4364164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51378" y="4364164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46578" y="4668964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013050" y="4751255"/>
            <a:ext cx="30480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13050" y="4446455"/>
            <a:ext cx="304800" cy="3048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13596" y="4142850"/>
            <a:ext cx="304800" cy="304800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72838" y="4674627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677638" y="4674627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372838" y="4369827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677638" y="4369827"/>
            <a:ext cx="3048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634257" y="687418"/>
            <a:ext cx="7211567" cy="612409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3.3 	Cluster shapes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5" y="1841699"/>
            <a:ext cx="8655485" cy="340554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3.4 	Pixel response from cluster shapes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2086" y="5259872"/>
            <a:ext cx="5797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1600" dirty="0" smtClean="0"/>
              <a:t>  Systematic uncertainty dominating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1600" dirty="0" smtClean="0"/>
              <a:t>  Residual misalignment of the data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9380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28" y="2699321"/>
            <a:ext cx="6172200" cy="36570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241413" y="1884341"/>
                <a:ext cx="2203196" cy="69672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𝑛𝑑𝑓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3.62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=0.724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413" y="1884341"/>
                <a:ext cx="2203196" cy="6967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3119391" y="2946195"/>
            <a:ext cx="332891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3660259" y="2581070"/>
            <a:ext cx="2036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ast rejected pixel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3.4 	Pixel response from cluster shapes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" y="2407462"/>
            <a:ext cx="8617907" cy="3237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92613" y="1898063"/>
                <a:ext cx="2175434" cy="696729"/>
              </a:xfrm>
              <a:prstGeom prst="rect">
                <a:avLst/>
              </a:pr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AFCBAD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𝑛𝑑𝑓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7.59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59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613" y="1898063"/>
                <a:ext cx="2175434" cy="6967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rgbClr val="AFCBA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3.5 	Pixel response model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21969" y="5631509"/>
            <a:ext cx="28263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Before convolution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5454373" y="5631509"/>
            <a:ext cx="282632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 convolution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9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257" y="677990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4	Pixel matrix edge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2369238"/>
            <a:ext cx="6765169" cy="405444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333625" y="2646750"/>
            <a:ext cx="25684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/>
          <p:nvPr/>
        </p:nvSpPr>
        <p:spPr>
          <a:xfrm>
            <a:off x="3905684" y="2307063"/>
            <a:ext cx="142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ast pixel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156423" y="1772259"/>
                <a:ext cx="2516779" cy="533864"/>
              </a:xfrm>
              <a:prstGeom prst="rect">
                <a:avLst/>
              </a:prstGeom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𝟐𝟒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− 1.3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+ 1.6</m:t>
                          </m:r>
                        </m:sup>
                      </m:sSubSup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) 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423" y="1772259"/>
                <a:ext cx="2516779" cy="5338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1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257" y="663230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5	Dead double column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62" y="2515019"/>
            <a:ext cx="6702662" cy="348914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871540" y="2730154"/>
            <a:ext cx="287005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9"/>
          <p:cNvSpPr txBox="1"/>
          <p:nvPr/>
        </p:nvSpPr>
        <p:spPr>
          <a:xfrm>
            <a:off x="3283232" y="2360497"/>
            <a:ext cx="204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pixel columns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156423" y="1874247"/>
                <a:ext cx="2516779" cy="533864"/>
              </a:xfrm>
              <a:prstGeom prst="rect">
                <a:avLst/>
              </a:prstGeom>
              <a:gradFill flip="none" rotWithShape="1">
                <a:gsLst>
                  <a:gs pos="0">
                    <a:srgbClr val="FFCC66">
                      <a:tint val="66000"/>
                      <a:satMod val="160000"/>
                    </a:srgbClr>
                  </a:gs>
                  <a:gs pos="50000">
                    <a:srgbClr val="FFCC66">
                      <a:tint val="44500"/>
                      <a:satMod val="160000"/>
                    </a:srgbClr>
                  </a:gs>
                  <a:gs pos="100000">
                    <a:srgbClr val="FFCC66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FFCC6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𝟕𝟑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− 1.7</m:t>
                          </m:r>
                        </m:sub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+ 2.1</m:t>
                          </m:r>
                        </m:sup>
                      </m:sSubSup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 ) %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423" y="1874247"/>
                <a:ext cx="2516779" cy="5338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rgbClr val="FFCC6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8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Conclusion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4451" y="1878182"/>
            <a:ext cx="810975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In-pixel response study of the ALPIDE chip using test beam data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The sensor edge: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Multiple scattering – minor effect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Pixel response dominant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Efficiency loss du to the guard ring ~ 24 %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Only in the last pixel column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dirty="0" smtClean="0"/>
              <a:t>Dead double column: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Efficiency loss ~ 73 %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Charge sharing can recover ~ 27 %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19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213" y="1164033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fr-FR" sz="5400" dirty="0" smtClean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</a:t>
            </a:r>
            <a:endParaRPr lang="fr-FR" sz="5400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>
          <a:xfrm>
            <a:off x="1837678" y="2749278"/>
            <a:ext cx="5550088" cy="2997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45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634258" y="4119837"/>
            <a:ext cx="9265076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ollider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International collaboration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1800 members – 174 institutes – 42 countries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Studying Quantum Chromodynamics (QCD) and Quark-Gluon Plasma (QGP)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Experiment at the Large Hadron Collider (LHC) at CERN</a:t>
            </a:r>
            <a:endParaRPr lang="en-US" sz="1600" dirty="0"/>
          </a:p>
        </p:txBody>
      </p:sp>
      <p:sp>
        <p:nvSpPr>
          <p:cNvPr id="7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1.1 	ALICE collaboration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0" y="1839929"/>
            <a:ext cx="8081320" cy="20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8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75000"/>
                <a:lumOff val="25000"/>
              </a:scheme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8014" y="2780409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8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</a:t>
            </a:r>
            <a:r>
              <a:rPr 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</a:t>
            </a:r>
            <a:endParaRPr lang="en-US" sz="8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38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34257" y="681581"/>
            <a:ext cx="7211567" cy="612409"/>
          </a:xfrm>
        </p:spPr>
        <p:txBody>
          <a:bodyPr anchor="ctr">
            <a:normAutofit/>
          </a:bodyPr>
          <a:lstStyle/>
          <a:p>
            <a:r>
              <a:rPr lang="en-US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Runs used in the analysis</a:t>
            </a:r>
            <a:endParaRPr lang="en-US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1901"/>
              </p:ext>
            </p:extLst>
          </p:nvPr>
        </p:nvGraphicFramePr>
        <p:xfrm>
          <a:off x="2690857" y="1624613"/>
          <a:ext cx="3896374" cy="493308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948187"/>
                <a:gridCol w="1948187"/>
              </a:tblGrid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Run</a:t>
                      </a:r>
                      <a:r>
                        <a:rPr lang="en-US" sz="1400" baseline="0" dirty="0" smtClean="0"/>
                        <a:t> number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events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15 251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65 017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169 399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40 107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40 440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40 149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35 873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40 140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39 838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39 767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39 172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39 956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40 159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40 297</a:t>
                      </a:r>
                      <a:endParaRPr lang="en-US" sz="1400" dirty="0"/>
                    </a:p>
                  </a:txBody>
                  <a:tcPr/>
                </a:tc>
              </a:tr>
              <a:tr h="30831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685 562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25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8"/>
              <p:cNvSpPr txBox="1"/>
              <p:nvPr/>
            </p:nvSpPr>
            <p:spPr>
              <a:xfrm>
                <a:off x="963683" y="5674126"/>
                <a:ext cx="1419046" cy="62427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 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83" y="5674126"/>
                <a:ext cx="1419046" cy="62427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31"/>
              <p:cNvSpPr txBox="1"/>
              <p:nvPr/>
            </p:nvSpPr>
            <p:spPr>
              <a:xfrm>
                <a:off x="3096884" y="5674126"/>
                <a:ext cx="1664502" cy="62427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84" y="5674126"/>
                <a:ext cx="1664502" cy="6242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35"/>
              <p:cNvSpPr txBox="1"/>
              <p:nvPr/>
            </p:nvSpPr>
            <p:spPr>
              <a:xfrm>
                <a:off x="5475541" y="5651715"/>
                <a:ext cx="2932073" cy="669094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+2)(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+3)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541" y="5651715"/>
                <a:ext cx="2932073" cy="6690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34256" y="710850"/>
            <a:ext cx="7211567" cy="612409"/>
          </a:xfrm>
        </p:spPr>
        <p:txBody>
          <a:bodyPr anchor="ctr">
            <a:normAutofit/>
          </a:bodyPr>
          <a:lstStyle/>
          <a:p>
            <a:r>
              <a:rPr lang="en-US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Efficiency error calculation</a:t>
            </a:r>
            <a:endParaRPr lang="en-US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537" y="1840726"/>
            <a:ext cx="3813503" cy="34329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386" y="1840726"/>
            <a:ext cx="3775403" cy="35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1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34257" y="850257"/>
            <a:ext cx="7211567" cy="61240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Calculation of sigma tr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256170" y="2592555"/>
                <a:ext cx="2583912" cy="501163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𝑝𝑜𝑠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70" y="2592555"/>
                <a:ext cx="2583912" cy="5011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H="1" flipV="1">
            <a:off x="5425745" y="3142722"/>
            <a:ext cx="1618150" cy="1005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72420" y="4148106"/>
            <a:ext cx="35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point resolution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40928" y="3142722"/>
            <a:ext cx="0" cy="956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66678" y="4155698"/>
            <a:ext cx="35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59429" y="3162821"/>
            <a:ext cx="1578901" cy="936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3233" y="4148106"/>
            <a:ext cx="354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 resolution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078485" y="4504334"/>
            <a:ext cx="231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2.833 </a:t>
            </a:r>
            <a:r>
              <a:rPr lang="el-GR" dirty="0" smtClean="0"/>
              <a:t>μ</a:t>
            </a:r>
            <a:r>
              <a:rPr lang="en-US" dirty="0"/>
              <a:t>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6678" y="4515197"/>
            <a:ext cx="135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6.009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901093" y="4517438"/>
            <a:ext cx="135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5.229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8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34257" y="850257"/>
            <a:ext cx="7211567" cy="61240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Residual Gaussian fit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/>
          <a:stretch/>
        </p:blipFill>
        <p:spPr>
          <a:xfrm>
            <a:off x="753533" y="1944210"/>
            <a:ext cx="7509933" cy="42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5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7606" y="2816395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81670" y="2825619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67703" y="2825619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74253" y="2841511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61316" y="2852851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21493" y="2833401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21493" y="2315458"/>
            <a:ext cx="486033" cy="525518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21104" y="2314456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01531" y="2314456"/>
            <a:ext cx="486033" cy="525518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62346" y="2327868"/>
            <a:ext cx="486033" cy="525518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01531" y="2841511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9116" y="4966395"/>
            <a:ext cx="468490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37606" y="4964062"/>
            <a:ext cx="475213" cy="527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11603" y="4963467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468033" y="4980626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59465" y="4987859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73432" y="4450466"/>
            <a:ext cx="486033" cy="52551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318853" y="4455108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804473" y="4455108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18853" y="4985545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168043" y="4983505"/>
            <a:ext cx="486033" cy="5255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62346" y="5508382"/>
            <a:ext cx="486033" cy="525518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68589" y="4458696"/>
            <a:ext cx="486033" cy="525518"/>
          </a:xfrm>
          <a:prstGeom prst="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513395" y="4853120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001531" y="4856615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512670" y="4329026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8001531" y="4329399"/>
            <a:ext cx="486033" cy="5255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xplosion 1 32"/>
          <p:cNvSpPr/>
          <p:nvPr/>
        </p:nvSpPr>
        <p:spPr>
          <a:xfrm>
            <a:off x="1100006" y="2982718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xplosion 1 42"/>
          <p:cNvSpPr/>
          <p:nvPr/>
        </p:nvSpPr>
        <p:spPr>
          <a:xfrm>
            <a:off x="2778233" y="3007868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Explosion 1 45"/>
          <p:cNvSpPr/>
          <p:nvPr/>
        </p:nvSpPr>
        <p:spPr>
          <a:xfrm>
            <a:off x="4471253" y="2839974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xplosion 1 46"/>
          <p:cNvSpPr/>
          <p:nvPr/>
        </p:nvSpPr>
        <p:spPr>
          <a:xfrm>
            <a:off x="6172544" y="2846677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xplosion 1 47"/>
          <p:cNvSpPr/>
          <p:nvPr/>
        </p:nvSpPr>
        <p:spPr>
          <a:xfrm>
            <a:off x="8012367" y="2633885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xplosion 1 48"/>
          <p:cNvSpPr/>
          <p:nvPr/>
        </p:nvSpPr>
        <p:spPr>
          <a:xfrm>
            <a:off x="1081358" y="5130359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xplosion 1 49"/>
          <p:cNvSpPr/>
          <p:nvPr/>
        </p:nvSpPr>
        <p:spPr>
          <a:xfrm>
            <a:off x="2767067" y="4977458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xplosion 1 50"/>
          <p:cNvSpPr/>
          <p:nvPr/>
        </p:nvSpPr>
        <p:spPr>
          <a:xfrm>
            <a:off x="4626294" y="4796636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xplosion 1 51"/>
          <p:cNvSpPr/>
          <p:nvPr/>
        </p:nvSpPr>
        <p:spPr>
          <a:xfrm>
            <a:off x="6308568" y="5169192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xplosion 1 52"/>
          <p:cNvSpPr/>
          <p:nvPr/>
        </p:nvSpPr>
        <p:spPr>
          <a:xfrm>
            <a:off x="7903959" y="4749469"/>
            <a:ext cx="181232" cy="191734"/>
          </a:xfrm>
          <a:prstGeom prst="irregularSeal1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091514" y="2428232"/>
            <a:ext cx="867951" cy="1334530"/>
          </a:xfrm>
          <a:prstGeom prst="rect">
            <a:avLst/>
          </a:prstGeom>
          <a:noFill/>
          <a:ln w="12700">
            <a:solidFill>
              <a:srgbClr val="66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975941" y="2430162"/>
            <a:ext cx="867951" cy="13345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293092" y="2100658"/>
            <a:ext cx="60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cut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3033345" y="2108905"/>
            <a:ext cx="90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</a:t>
            </a:r>
            <a:endParaRPr lang="en-US" dirty="0"/>
          </a:p>
        </p:txBody>
      </p:sp>
      <p:sp>
        <p:nvSpPr>
          <p:cNvPr id="54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3	analysis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3.3 	Cluster shapes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257" y="677990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Chi² </a:t>
            </a:r>
            <a:r>
              <a:rPr lang="fr-FR" sz="3200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calculations</a:t>
            </a:r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634258" y="1393601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Data vs. pixel response from cluster shapes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34257" y="4104002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Pixel response from cluster shapes vs. model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/>
              <p:cNvSpPr txBox="1"/>
              <p:nvPr/>
            </p:nvSpPr>
            <p:spPr>
              <a:xfrm>
                <a:off x="1094541" y="1999702"/>
                <a:ext cx="3240502" cy="79605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𝑑𝑎𝑡𝑎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 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𝑝𝑖𝑥</m:t>
                                          </m:r>
                                        </m:sub>
                                      </m:s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𝑝𝑖𝑥</m:t>
                                  </m:r>
                                </m:sub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541" y="1999702"/>
                <a:ext cx="3240502" cy="79605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05" y="1793711"/>
            <a:ext cx="3420094" cy="2209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1094541" y="4710103"/>
                <a:ext cx="3306290" cy="77873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𝑝𝑖𝑥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d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 </m:t>
                                      </m:r>
                                      <m:sSub>
                                        <m:sSub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𝑚𝑜𝑑𝑒𝑙</m:t>
                                          </m:r>
                                        </m:sub>
                                      </m:s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𝑝𝑖𝑥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541" y="4710103"/>
                <a:ext cx="3306290" cy="77873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7"/>
          <a:stretch/>
        </p:blipFill>
        <p:spPr>
          <a:xfrm>
            <a:off x="5415415" y="4312154"/>
            <a:ext cx="3122674" cy="244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4257" y="677990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Efficiency</a:t>
            </a:r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loss </a:t>
            </a:r>
            <a:r>
              <a:rPr lang="fr-FR" sz="3200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calculations</a:t>
            </a:r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6701855"/>
                  </p:ext>
                </p:extLst>
              </p:nvPr>
            </p:nvGraphicFramePr>
            <p:xfrm>
              <a:off x="895515" y="2071451"/>
              <a:ext cx="7369713" cy="1600518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2456571"/>
                    <a:gridCol w="2456571"/>
                    <a:gridCol w="2456571"/>
                  </a:tblGrid>
                  <a:tr h="33408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Effect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Integral (µm)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Efficiency</a:t>
                          </a:r>
                          <a:r>
                            <a:rPr lang="en-US" sz="1800" baseline="0" dirty="0" smtClean="0"/>
                            <a:t> loss (%)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  <a:tr h="4191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Total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smtClean="0"/>
                                    </m:ctrlPr>
                                  </m:sSubSupPr>
                                  <m:e>
                                    <m:r>
                                      <a:rPr lang="fr-FR" sz="1800" smtClean="0"/>
                                      <m:t>7.20 </m:t>
                                    </m:r>
                                  </m:e>
                                  <m:sub>
                                    <m:r>
                                      <a:rPr lang="fr-FR" sz="1800" smtClean="0"/>
                                      <m:t>− 0.39</m:t>
                                    </m:r>
                                  </m:sub>
                                  <m:sup>
                                    <m:r>
                                      <a:rPr lang="fr-FR" sz="1800" smtClean="0"/>
                                      <m:t>+ 0.46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i="1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smtClean="0"/>
                                    </m:ctrlPr>
                                  </m:sSubSupPr>
                                  <m:e>
                                    <m:r>
                                      <a:rPr lang="fr-FR" sz="1800" smtClean="0"/>
                                      <m:t>24.6  </m:t>
                                    </m:r>
                                  </m:e>
                                  <m:sub>
                                    <m:r>
                                      <a:rPr lang="fr-FR" sz="1800" smtClean="0"/>
                                      <m:t>− 1.3</m:t>
                                    </m:r>
                                  </m:sub>
                                  <m:sup>
                                    <m:r>
                                      <a:rPr lang="fr-FR" sz="1800" smtClean="0"/>
                                      <m:t>+ 1.6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  <a:tr h="4191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Multiple</a:t>
                          </a:r>
                          <a:r>
                            <a:rPr lang="en-US" sz="1800" baseline="0" dirty="0" smtClean="0"/>
                            <a:t> scattering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800" smtClean="0"/>
                                  <m:t>0.15            </m:t>
                                </m:r>
                              </m:oMath>
                            </m:oMathPara>
                          </a14:m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800" dirty="0" smtClean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fr-FR" sz="1800" smtClean="0"/>
                                <m:t>0.5          </m:t>
                              </m:r>
                            </m:oMath>
                          </a14:m>
                          <a:r>
                            <a:rPr lang="en-US" sz="1800" dirty="0" smtClean="0"/>
                            <a:t>                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  <a:tr h="34058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Guard ring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smtClean="0"/>
                                    </m:ctrlPr>
                                  </m:sSubSupPr>
                                  <m:e>
                                    <m:r>
                                      <a:rPr lang="fr-FR" sz="1800" smtClean="0"/>
                                      <m:t>7.05 </m:t>
                                    </m:r>
                                  </m:e>
                                  <m:sub>
                                    <m:r>
                                      <a:rPr lang="fr-FR" sz="1800" smtClean="0"/>
                                      <m:t>− 0.39</m:t>
                                    </m:r>
                                  </m:sub>
                                  <m:sup>
                                    <m:r>
                                      <a:rPr lang="fr-FR" sz="1800" smtClean="0"/>
                                      <m:t>+ 0.46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smtClean="0"/>
                                    </m:ctrlPr>
                                  </m:sSubSupPr>
                                  <m:e>
                                    <m:r>
                                      <a:rPr lang="fr-FR" sz="1800" smtClean="0"/>
                                      <m:t>24.1 </m:t>
                                    </m:r>
                                  </m:e>
                                  <m:sub>
                                    <m:r>
                                      <a:rPr lang="fr-FR" sz="1800" smtClean="0"/>
                                      <m:t>− 1.7</m:t>
                                    </m:r>
                                  </m:sub>
                                  <m:sup>
                                    <m:r>
                                      <a:rPr lang="fr-FR" sz="1800" smtClean="0"/>
                                      <m:t>+ 2.0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6701855"/>
                  </p:ext>
                </p:extLst>
              </p:nvPr>
            </p:nvGraphicFramePr>
            <p:xfrm>
              <a:off x="895515" y="2071451"/>
              <a:ext cx="7369713" cy="1600518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2456571"/>
                    <a:gridCol w="2456571"/>
                    <a:gridCol w="2456571"/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Effect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Integral (µm)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smtClean="0"/>
                            <a:t>Efficiency</a:t>
                          </a:r>
                          <a:r>
                            <a:rPr lang="en-US" sz="1800" baseline="0" dirty="0" smtClean="0"/>
                            <a:t> loss (%)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</a:tr>
                  <a:tr h="4191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Total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99752" t="-94203" r="-100248" b="-214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248" t="-94203" r="-496" b="-214493"/>
                          </a:stretch>
                        </a:blipFill>
                      </a:tcPr>
                    </a:tc>
                  </a:tr>
                  <a:tr h="4191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Multiple</a:t>
                          </a:r>
                          <a:r>
                            <a:rPr lang="en-US" sz="1800" baseline="0" dirty="0" smtClean="0"/>
                            <a:t> scattering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99752" t="-191429" r="-100248" b="-11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248" t="-191429" r="-496" b="-111429"/>
                          </a:stretch>
                        </a:blipFill>
                      </a:tcPr>
                    </a:tc>
                  </a:tr>
                  <a:tr h="396558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800" dirty="0" smtClean="0"/>
                            <a:t>Guard ring</a:t>
                          </a:r>
                          <a:endParaRPr lang="en-US" sz="18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99752" t="-313846" r="-100248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0248" t="-313846" r="-496" b="-20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TextBox 17"/>
          <p:cNvSpPr txBox="1"/>
          <p:nvPr/>
        </p:nvSpPr>
        <p:spPr>
          <a:xfrm>
            <a:off x="634258" y="1496390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Pixel matrix edge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34257" y="4463242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Dead double column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2249416"/>
                  </p:ext>
                </p:extLst>
              </p:nvPr>
            </p:nvGraphicFramePr>
            <p:xfrm>
              <a:off x="895515" y="5055102"/>
              <a:ext cx="7369713" cy="79076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2456571"/>
                    <a:gridCol w="2456571"/>
                    <a:gridCol w="2456571"/>
                  </a:tblGrid>
                  <a:tr h="33408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/>
                            <a:t>Effect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Integral (µm)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Efficiency</a:t>
                          </a:r>
                          <a:r>
                            <a:rPr lang="en-US" baseline="0" dirty="0" smtClean="0"/>
                            <a:t> loss (%)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4191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/>
                            <a:t>Dead</a:t>
                          </a:r>
                          <a:r>
                            <a:rPr lang="en-US" baseline="0" dirty="0" smtClean="0"/>
                            <a:t> double column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2000" smtClean="0"/>
                                    </m:ctrlPr>
                                  </m:sSubSupPr>
                                  <m:e>
                                    <m:r>
                                      <a:rPr lang="fr-FR" sz="2000" smtClean="0"/>
                                      <m:t>42.9 </m:t>
                                    </m:r>
                                  </m:e>
                                  <m:sub>
                                    <m:r>
                                      <a:rPr lang="fr-FR" sz="2000" smtClean="0"/>
                                      <m:t>− 1.0</m:t>
                                    </m:r>
                                  </m:sub>
                                  <m:sup>
                                    <m:r>
                                      <a:rPr lang="fr-FR" sz="2000" smtClean="0"/>
                                      <m:t>+ 1.2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smtClean="0"/>
                                    </m:ctrlPr>
                                  </m:sSubSupPr>
                                  <m:e>
                                    <m:r>
                                      <a:rPr lang="fr-FR" sz="1800" smtClean="0"/>
                                      <m:t>73.4  </m:t>
                                    </m:r>
                                  </m:e>
                                  <m:sub>
                                    <m:r>
                                      <a:rPr lang="fr-FR" sz="1800" smtClean="0"/>
                                      <m:t>− 1.7</m:t>
                                    </m:r>
                                  </m:sub>
                                  <m:sup>
                                    <m:r>
                                      <a:rPr lang="fr-FR" sz="1800" smtClean="0"/>
                                      <m:t>+ 2.0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2249416"/>
                  </p:ext>
                </p:extLst>
              </p:nvPr>
            </p:nvGraphicFramePr>
            <p:xfrm>
              <a:off x="895515" y="5055102"/>
              <a:ext cx="7369713" cy="790766"/>
            </p:xfrm>
            <a:graphic>
              <a:graphicData uri="http://schemas.openxmlformats.org/drawingml/2006/table">
                <a:tbl>
                  <a:tblPr firstRow="1" bandRow="1">
                    <a:tableStyleId>{912C8C85-51F0-491E-9774-3900AFEF0FD7}</a:tableStyleId>
                  </a:tblPr>
                  <a:tblGrid>
                    <a:gridCol w="2456571"/>
                    <a:gridCol w="2456571"/>
                    <a:gridCol w="2456571"/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/>
                            <a:t>Effect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Integral (µm)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Efficiency</a:t>
                          </a:r>
                          <a:r>
                            <a:rPr lang="en-US" baseline="0" dirty="0" smtClean="0"/>
                            <a:t> loss (%)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4250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dirty="0" smtClean="0"/>
                            <a:t>Dead</a:t>
                          </a:r>
                          <a:r>
                            <a:rPr lang="en-US" baseline="0" dirty="0" smtClean="0"/>
                            <a:t> double column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99752" t="-92857" r="-100248" b="-1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4"/>
                          <a:stretch>
                            <a:fillRect l="-200248" t="-92857" r="-496" b="-1571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256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34257" y="850257"/>
            <a:ext cx="7211567" cy="612409"/>
          </a:xfrm>
        </p:spPr>
        <p:txBody>
          <a:bodyPr>
            <a:normAutofit fontScale="90000"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Dead Double column asymmetry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2" y="2163071"/>
            <a:ext cx="7425267" cy="39784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0466" y="2782331"/>
            <a:ext cx="104140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22.8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7667" y="2785533"/>
            <a:ext cx="104140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20.1 </a:t>
            </a:r>
            <a:r>
              <a:rPr lang="el-GR" dirty="0" smtClean="0"/>
              <a:t>μ</a:t>
            </a:r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634257" y="850257"/>
            <a:ext cx="7211567" cy="61240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Bethe-</a:t>
            </a:r>
            <a:r>
              <a:rPr lang="fr-FR" sz="3200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bloch</a:t>
            </a:r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formula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349" y="1893912"/>
            <a:ext cx="7050487" cy="44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1.2 	Current Inner Tracking System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86"/>
          <a:stretch/>
        </p:blipFill>
        <p:spPr>
          <a:xfrm>
            <a:off x="-12526" y="2584406"/>
            <a:ext cx="6361609" cy="3863386"/>
          </a:xfrm>
          <a:prstGeom prst="rect">
            <a:avLst/>
          </a:prstGeom>
        </p:spPr>
      </p:pic>
      <p:sp>
        <p:nvSpPr>
          <p:cNvPr id="35" name="Trapèze 34"/>
          <p:cNvSpPr/>
          <p:nvPr/>
        </p:nvSpPr>
        <p:spPr>
          <a:xfrm rot="4121299" flipV="1">
            <a:off x="3754033" y="1328527"/>
            <a:ext cx="817143" cy="4417109"/>
          </a:xfrm>
          <a:prstGeom prst="trapezoid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2054" r="6986" b="21721"/>
          <a:stretch/>
        </p:blipFill>
        <p:spPr>
          <a:xfrm>
            <a:off x="5270110" y="1970698"/>
            <a:ext cx="2737630" cy="1608023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22" name="Connecteur droit avec flèche 21"/>
          <p:cNvCxnSpPr/>
          <p:nvPr/>
        </p:nvCxnSpPr>
        <p:spPr>
          <a:xfrm flipV="1">
            <a:off x="7153835" y="2124998"/>
            <a:ext cx="1086211" cy="6436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360155" y="2940731"/>
            <a:ext cx="74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Pixel</a:t>
            </a:r>
            <a:endParaRPr lang="en-US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6898341" y="2466183"/>
            <a:ext cx="1320752" cy="13922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8365533" y="2436182"/>
            <a:ext cx="74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Drift</a:t>
            </a:r>
            <a:endParaRPr lang="en-US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726417" y="2671650"/>
            <a:ext cx="1492676" cy="37889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8365533" y="1936030"/>
            <a:ext cx="741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Strip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5085824" y="3578721"/>
            <a:ext cx="319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Inner Tracking System (ITS)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3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702201" y="1960020"/>
            <a:ext cx="7800059" cy="16466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u="sng" dirty="0" smtClean="0">
                <a:ln w="0"/>
                <a:solidFill>
                  <a:schemeClr val="tx1"/>
                </a:solidFill>
              </a:rPr>
              <a:t>ALICE physics program:</a:t>
            </a:r>
            <a:endParaRPr lang="fr-FR" sz="1600" dirty="0">
              <a:ln w="0"/>
              <a:solidFill>
                <a:schemeClr val="tx1"/>
              </a:solidFill>
            </a:endParaRP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dirty="0" smtClean="0">
                <a:ln w="0"/>
                <a:solidFill>
                  <a:schemeClr val="tx1"/>
                </a:solidFill>
              </a:rPr>
              <a:t>Thermalization </a:t>
            </a:r>
            <a:r>
              <a:rPr lang="fr-FR" dirty="0" smtClean="0">
                <a:ln w="0"/>
                <a:solidFill>
                  <a:schemeClr val="tx1"/>
                </a:solidFill>
              </a:rPr>
              <a:t>and hadronization of charm and </a:t>
            </a:r>
            <a:r>
              <a:rPr lang="en-US" dirty="0" smtClean="0">
                <a:ln w="0"/>
                <a:solidFill>
                  <a:schemeClr val="tx1"/>
                </a:solidFill>
              </a:rPr>
              <a:t>beauty</a:t>
            </a:r>
            <a:r>
              <a:rPr lang="fr-FR" dirty="0" smtClean="0">
                <a:ln w="0"/>
                <a:solidFill>
                  <a:schemeClr val="tx1"/>
                </a:solidFill>
              </a:rPr>
              <a:t> in QGP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dirty="0" smtClean="0">
                <a:ln w="0"/>
                <a:solidFill>
                  <a:schemeClr val="tx1"/>
                </a:solidFill>
              </a:rPr>
              <a:t>In-medium (QGP) parton energy loss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dirty="0" smtClean="0">
                <a:ln w="0"/>
                <a:solidFill>
                  <a:schemeClr val="tx1"/>
                </a:solidFill>
              </a:rPr>
              <a:t>Quarkonia dissociation</a:t>
            </a:r>
            <a:endParaRPr lang="fr-FR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Flèche droite 7"/>
          <p:cNvSpPr/>
          <p:nvPr/>
        </p:nvSpPr>
        <p:spPr>
          <a:xfrm rot="5400000">
            <a:off x="4301997" y="3770764"/>
            <a:ext cx="600462" cy="428843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02200" y="4342662"/>
            <a:ext cx="7800059" cy="18158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u="sng" dirty="0" smtClean="0"/>
              <a:t>ITS upgrade goals:</a:t>
            </a:r>
          </a:p>
          <a:p>
            <a:pPr marL="742950" lvl="1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Highly efficient tracking with </a:t>
            </a:r>
            <a:r>
              <a:rPr lang="en-US" dirty="0"/>
              <a:t>special emphasis on very low momenta</a:t>
            </a:r>
            <a:r>
              <a:rPr lang="en-US" dirty="0" smtClean="0"/>
              <a:t>.</a:t>
            </a:r>
            <a:endParaRPr lang="en-US" dirty="0"/>
          </a:p>
          <a:p>
            <a:pPr marL="742950" lvl="1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Very </a:t>
            </a:r>
            <a:r>
              <a:rPr lang="en-US" dirty="0"/>
              <a:t>precise reconstruction of secondary vertices from decaying charm and </a:t>
            </a:r>
            <a:r>
              <a:rPr lang="en-US" dirty="0" smtClean="0"/>
              <a:t>beauty hadrons</a:t>
            </a:r>
            <a:r>
              <a:rPr lang="en-US" dirty="0"/>
              <a:t>.</a:t>
            </a:r>
            <a:endParaRPr lang="fr-FR" dirty="0" smtClean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1.3 	Upgrade motivations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1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" y="2388961"/>
            <a:ext cx="4988314" cy="31479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741591" y="1875601"/>
            <a:ext cx="3402409" cy="4278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1600" noProof="1" smtClean="0"/>
              <a:t>Beam</a:t>
            </a:r>
            <a:r>
              <a:rPr lang="fr-FR" sz="1600" dirty="0" smtClean="0"/>
              <a:t> pipe diameter</a:t>
            </a:r>
          </a:p>
          <a:p>
            <a:r>
              <a:rPr lang="fr-FR" sz="1600" dirty="0"/>
              <a:t>	</a:t>
            </a:r>
            <a:r>
              <a:rPr lang="en-US" sz="1600" dirty="0" smtClean="0"/>
              <a:t>29.8 mm → 19.2 mm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16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600" dirty="0" smtClean="0"/>
              <a:t>First detection layer</a:t>
            </a:r>
          </a:p>
          <a:p>
            <a:r>
              <a:rPr lang="fr-FR" sz="1600" dirty="0"/>
              <a:t>	</a:t>
            </a:r>
            <a:r>
              <a:rPr lang="fr-FR" sz="1600" dirty="0" smtClean="0"/>
              <a:t>39 mm → 22 mm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16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600" dirty="0" smtClean="0"/>
              <a:t>Number of layers</a:t>
            </a:r>
          </a:p>
          <a:p>
            <a:pPr lvl="1"/>
            <a:r>
              <a:rPr lang="fr-FR" sz="1600" dirty="0" smtClean="0"/>
              <a:t>6 → 7	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FR" sz="16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600" dirty="0" smtClean="0"/>
              <a:t>Silicon pixel sensors</a:t>
            </a:r>
          </a:p>
          <a:p>
            <a:pPr lvl="1"/>
            <a:r>
              <a:rPr lang="fr-FR" sz="1600" dirty="0" smtClean="0"/>
              <a:t>resolution: 5 µm</a:t>
            </a:r>
          </a:p>
          <a:p>
            <a:pPr lvl="1"/>
            <a:endParaRPr lang="fr-FR" sz="16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-FR" sz="1600" dirty="0" smtClean="0"/>
              <a:t>Read out rate</a:t>
            </a:r>
          </a:p>
          <a:p>
            <a:r>
              <a:rPr lang="fr-FR" sz="1600" dirty="0" smtClean="0"/>
              <a:t>	1kHz → 50 kHz (Pb-Pb)</a:t>
            </a:r>
          </a:p>
          <a:p>
            <a:r>
              <a:rPr lang="fr-FR" sz="1600" dirty="0" smtClean="0"/>
              <a:t>		      200 kHz (p-p)</a:t>
            </a:r>
          </a:p>
          <a:p>
            <a:endParaRPr lang="fr-FR" sz="16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material</a:t>
            </a:r>
            <a:r>
              <a:rPr lang="fr-FR" sz="1600" dirty="0" smtClean="0"/>
              <a:t> budget</a:t>
            </a:r>
            <a:endParaRPr lang="fr-FR" sz="1600" dirty="0"/>
          </a:p>
        </p:txBody>
      </p:sp>
      <p:cxnSp>
        <p:nvCxnSpPr>
          <p:cNvPr id="8" name="Connecteur droit 7"/>
          <p:cNvCxnSpPr/>
          <p:nvPr/>
        </p:nvCxnSpPr>
        <p:spPr>
          <a:xfrm>
            <a:off x="5617830" y="1875601"/>
            <a:ext cx="0" cy="427809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1.4	ITS upgrade layout 	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5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6"/>
          <a:stretch/>
        </p:blipFill>
        <p:spPr>
          <a:xfrm>
            <a:off x="347735" y="1829061"/>
            <a:ext cx="4046843" cy="363991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040" y="2129125"/>
            <a:ext cx="5047989" cy="3482672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1.5 	ALPIDE pixel chip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1.5 	ALPIDE pixel chip – detection principle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37" y="2511688"/>
            <a:ext cx="6852063" cy="33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ALICE ITS | Master thesis defense | June 13, 2017 | Natalia EMRISKOVA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34257" y="687418"/>
            <a:ext cx="7211567" cy="612409"/>
          </a:xfrm>
        </p:spPr>
        <p:txBody>
          <a:bodyPr anchor="ctr">
            <a:normAutofit/>
          </a:bodyPr>
          <a:lstStyle/>
          <a:p>
            <a:r>
              <a:rPr lang="fr-FR" sz="3200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1	ALICE ITS upgrade </a:t>
            </a:r>
            <a:endParaRPr lang="fr-FR" sz="32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634258" y="1296335"/>
            <a:ext cx="8052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25000"/>
                    <a:lumOff val="75000"/>
                  </a:schemeClr>
                </a:solidFill>
              </a:rPr>
              <a:t>1.5 	ALPIDE pixel chip – two important features</a:t>
            </a:r>
            <a:endParaRPr lang="en-US" sz="2000" dirty="0"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4257" y="3319448"/>
            <a:ext cx="3682313" cy="24773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7285" y="3454390"/>
            <a:ext cx="3451654" cy="1787857"/>
          </a:xfrm>
          <a:prstGeom prst="rect">
            <a:avLst/>
          </a:prstGeom>
          <a:solidFill>
            <a:srgbClr val="AFE4FF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4043" y="3577769"/>
            <a:ext cx="3190336" cy="153928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  <a:lumOff val="50000"/>
                </a:schemeClr>
              </a:gs>
              <a:gs pos="100000">
                <a:schemeClr val="accent4">
                  <a:lumMod val="10000"/>
                  <a:lumOff val="9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7285" y="5325286"/>
            <a:ext cx="3451654" cy="37894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9"/>
          <p:cNvSpPr txBox="1"/>
          <p:nvPr/>
        </p:nvSpPr>
        <p:spPr>
          <a:xfrm>
            <a:off x="1558202" y="5333636"/>
            <a:ext cx="2504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Periphery circuit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766616" y="4231872"/>
            <a:ext cx="2295888" cy="36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90000"/>
                    <a:lumOff val="10000"/>
                  </a:schemeClr>
                </a:solidFill>
              </a:rPr>
              <a:t>Pixel Matrix</a:t>
            </a:r>
            <a:endParaRPr lang="en-US" dirty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480502" y="2166809"/>
            <a:ext cx="198521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  Guard ring</a:t>
            </a:r>
            <a:endParaRPr lang="en-US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12"/>
          <a:stretch/>
        </p:blipFill>
        <p:spPr>
          <a:xfrm>
            <a:off x="4831513" y="2871254"/>
            <a:ext cx="3818964" cy="3173286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5741591" y="2147483"/>
            <a:ext cx="24175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  Double columns</a:t>
            </a:r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3409764" y="2961790"/>
            <a:ext cx="125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ALPIDE</a:t>
            </a:r>
            <a:endParaRPr lang="en-US" dirty="0"/>
          </a:p>
        </p:txBody>
      </p:sp>
      <p:sp>
        <p:nvSpPr>
          <p:cNvPr id="34" name="ZoneTexte 33"/>
          <p:cNvSpPr txBox="1"/>
          <p:nvPr/>
        </p:nvSpPr>
        <p:spPr>
          <a:xfrm>
            <a:off x="499770" y="2985439"/>
            <a:ext cx="1645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CCFF"/>
                </a:solidFill>
              </a:rPr>
              <a:t>Guard ring</a:t>
            </a:r>
            <a:endParaRPr lang="en-US" dirty="0">
              <a:solidFill>
                <a:srgbClr val="66CCFF"/>
              </a:solidFill>
            </a:endParaRPr>
          </a:p>
        </p:txBody>
      </p:sp>
      <p:cxnSp>
        <p:nvCxnSpPr>
          <p:cNvPr id="36" name="Connecteur en angle 35"/>
          <p:cNvCxnSpPr/>
          <p:nvPr/>
        </p:nvCxnSpPr>
        <p:spPr>
          <a:xfrm rot="16200000" flipH="1">
            <a:off x="1732906" y="3203814"/>
            <a:ext cx="319610" cy="252192"/>
          </a:xfrm>
          <a:prstGeom prst="bentConnector3">
            <a:avLst>
              <a:gd name="adj1" fmla="val 1698"/>
            </a:avLst>
          </a:prstGeom>
          <a:ln w="12700">
            <a:solidFill>
              <a:srgbClr val="00B0F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9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13" grpId="0" animBg="1"/>
      <p:bldP spid="14" grpId="0" animBg="1"/>
      <p:bldP spid="15" grpId="0"/>
      <p:bldP spid="16" grpId="0"/>
      <p:bldP spid="24" grpId="0" animBg="1"/>
      <p:bldP spid="28" grpId="0" animBg="1"/>
      <p:bldP spid="33" grpId="0"/>
      <p:bldP spid="34" grpId="0"/>
    </p:bldLst>
  </p:timing>
</p:sld>
</file>

<file path=ppt/theme/theme1.xml><?xml version="1.0" encoding="utf-8"?>
<a:theme xmlns:a="http://schemas.openxmlformats.org/drawingml/2006/main" name="Thème Office">
  <a:themeElements>
    <a:clrScheme name="ALICE COLORS 1">
      <a:dk1>
        <a:srgbClr val="141313"/>
      </a:dk1>
      <a:lt1>
        <a:srgbClr val="FFFFFE"/>
      </a:lt1>
      <a:dk2>
        <a:srgbClr val="141313"/>
      </a:dk2>
      <a:lt2>
        <a:srgbClr val="FFFFFE"/>
      </a:lt2>
      <a:accent1>
        <a:srgbClr val="CD0920"/>
      </a:accent1>
      <a:accent2>
        <a:srgbClr val="DE6224"/>
      </a:accent2>
      <a:accent3>
        <a:srgbClr val="AA3639"/>
      </a:accent3>
      <a:accent4>
        <a:srgbClr val="1D262B"/>
      </a:accent4>
      <a:accent5>
        <a:srgbClr val="777877"/>
      </a:accent5>
      <a:accent6>
        <a:srgbClr val="777877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ALICE-Slides-Template-LB</Template>
  <TotalTime>3285</TotalTime>
  <Words>1195</Words>
  <Application>Microsoft Office PowerPoint</Application>
  <PresentationFormat>On-screen Show (4:3)</PresentationFormat>
  <Paragraphs>407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Cambria Math</vt:lpstr>
      <vt:lpstr>Courier New</vt:lpstr>
      <vt:lpstr>Wingdings</vt:lpstr>
      <vt:lpstr>Thème Office</vt:lpstr>
      <vt:lpstr>Characterization of detectors for the inner tracking system of the ALICE experiment on the LHC</vt:lpstr>
      <vt:lpstr>outline</vt:lpstr>
      <vt:lpstr>1 ALICE ITS upgrade </vt:lpstr>
      <vt:lpstr>1 ALICE ITS upgrade </vt:lpstr>
      <vt:lpstr>1 ALICE ITS upgrade </vt:lpstr>
      <vt:lpstr>1 ALICE ITS upgrade </vt:lpstr>
      <vt:lpstr>1 ALICE ITS upgrade </vt:lpstr>
      <vt:lpstr>1 ALICE ITS upgrade </vt:lpstr>
      <vt:lpstr>1 ALICE ITS upgrade </vt:lpstr>
      <vt:lpstr>2 Test beam Framework </vt:lpstr>
      <vt:lpstr>2 Test beam Framework</vt:lpstr>
      <vt:lpstr>2 Test beam Framework</vt:lpstr>
      <vt:lpstr>2 Test beam Framework</vt:lpstr>
      <vt:lpstr>2 Test beam Framework</vt:lpstr>
      <vt:lpstr>2 Test beam Framework</vt:lpstr>
      <vt:lpstr>3 analysis</vt:lpstr>
      <vt:lpstr>3 analysis</vt:lpstr>
      <vt:lpstr>3 analysis</vt:lpstr>
      <vt:lpstr>3 analysis</vt:lpstr>
      <vt:lpstr>3 analysis</vt:lpstr>
      <vt:lpstr>3 analysis</vt:lpstr>
      <vt:lpstr>PowerPoint Presentation</vt:lpstr>
      <vt:lpstr>3 analysis</vt:lpstr>
      <vt:lpstr>3 analysis</vt:lpstr>
      <vt:lpstr>3 analysis</vt:lpstr>
      <vt:lpstr>4 Pixel matrix edge </vt:lpstr>
      <vt:lpstr>5 Dead double column </vt:lpstr>
      <vt:lpstr>Conclusion</vt:lpstr>
      <vt:lpstr>Thank you </vt:lpstr>
      <vt:lpstr>Back ups</vt:lpstr>
      <vt:lpstr>Runs used in the analysis</vt:lpstr>
      <vt:lpstr>Efficiency error calculation</vt:lpstr>
      <vt:lpstr>Calculation of sigma tr</vt:lpstr>
      <vt:lpstr>Residual Gaussian fit</vt:lpstr>
      <vt:lpstr>3 analysis</vt:lpstr>
      <vt:lpstr>Chi² calculations </vt:lpstr>
      <vt:lpstr>Efficiency loss calculations </vt:lpstr>
      <vt:lpstr>Dead Double column asymmetry</vt:lpstr>
      <vt:lpstr>Bethe-bloch formula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detectors for the inner tracking system of the ALICE experiment on the LHC</dc:title>
  <dc:subject/>
  <dc:creator>Nat</dc:creator>
  <cp:keywords/>
  <dc:description/>
  <cp:lastModifiedBy>Natalia Emriskova</cp:lastModifiedBy>
  <cp:revision>164</cp:revision>
  <dcterms:created xsi:type="dcterms:W3CDTF">2017-06-06T20:26:07Z</dcterms:created>
  <dcterms:modified xsi:type="dcterms:W3CDTF">2017-06-12T16:41:01Z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