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63" r:id="rId4"/>
    <p:sldId id="262" r:id="rId5"/>
    <p:sldId id="264" r:id="rId6"/>
    <p:sldId id="265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C20F5-A40A-4008-B5F6-01B95C9E1231}" type="datetimeFigureOut">
              <a:rPr lang="fr-FR" smtClean="0"/>
              <a:t>23/05/2017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12B89-7B14-4B35-BF92-A4B19C46BD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345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12B89-7B14-4B35-BF92-A4B19C46BD0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13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12B89-7B14-4B35-BF92-A4B19C46BD0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36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1C73-8ECD-47C6-A7FF-FE833030759A}" type="datetime1">
              <a:rPr lang="fr-FR" smtClean="0"/>
              <a:t>23/05/2017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54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339D6-2C52-4E5A-8371-EC6234BE196D}" type="datetime1">
              <a:rPr lang="fr-FR" smtClean="0"/>
              <a:t>23/05/2017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59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8D15-3537-4457-9570-93BD89E592A3}" type="datetime1">
              <a:rPr lang="fr-FR" smtClean="0"/>
              <a:t>23/05/2017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76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B2E72-4605-410B-B26B-47EF1963FB65}" type="datetime1">
              <a:rPr lang="fr-FR" smtClean="0"/>
              <a:t>23/05/2017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071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AD29F-BF11-46EB-9127-D02BADB527B1}" type="datetime1">
              <a:rPr lang="fr-FR" smtClean="0"/>
              <a:t>23/05/2017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92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B05F-D2D8-41A7-BB12-947D435309CC}" type="datetime1">
              <a:rPr lang="fr-FR" smtClean="0"/>
              <a:t>23/05/2017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83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84265-D240-46F0-938B-EC800D67C2A3}" type="datetime1">
              <a:rPr lang="fr-FR" smtClean="0"/>
              <a:t>23/05/2017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3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8D09-2D0A-4732-B073-696063AAB457}" type="datetime1">
              <a:rPr lang="fr-FR" smtClean="0"/>
              <a:t>23/05/2017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34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6878-E043-47AE-9CEC-59284BD1E651}" type="datetime1">
              <a:rPr lang="fr-FR" smtClean="0"/>
              <a:t>23/05/2017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36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5D5B-A644-4542-91D6-23F66F7087B8}" type="datetime1">
              <a:rPr lang="fr-FR" smtClean="0"/>
              <a:t>23/05/2017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6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75B-2D28-42F5-BACA-CB0275B19405}" type="datetime1">
              <a:rPr lang="fr-FR" smtClean="0"/>
              <a:t>23/05/2017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30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451C-B99D-448E-923D-7A1B8B20D16E}" type="datetime1">
              <a:rPr lang="fr-FR" smtClean="0"/>
              <a:t>23/05/2017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297EB-D028-4BDC-847E-CF19291157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57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Studies</a:t>
            </a:r>
            <a:r>
              <a:rPr lang="fr-FR" dirty="0" smtClean="0"/>
              <a:t> on detector and </a:t>
            </a:r>
            <a:r>
              <a:rPr lang="en-US" dirty="0" smtClean="0"/>
              <a:t>commissioning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CALICE Technical meeting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4587875"/>
            <a:ext cx="6858000" cy="1655762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J. NANNI </a:t>
            </a:r>
          </a:p>
          <a:p>
            <a:r>
              <a:rPr lang="fr-FR" dirty="0" smtClean="0"/>
              <a:t>LLR - 24/05/17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1529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SLAB </a:t>
            </a:r>
            <a:r>
              <a:rPr lang="en-US" dirty="0" smtClean="0"/>
              <a:t>Commissioning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en-US" sz="2800" b="1" u="sng" dirty="0" smtClean="0">
                <a:solidFill>
                  <a:schemeClr val="accent1">
                    <a:lumMod val="50000"/>
                  </a:schemeClr>
                </a:solidFill>
              </a:rPr>
              <a:t>Final</a:t>
            </a:r>
            <a:r>
              <a:rPr lang="fr-FR" sz="2800" b="1" u="sng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sz="2800" b="1" u="sng" dirty="0" err="1" smtClean="0">
                <a:solidFill>
                  <a:schemeClr val="accent1">
                    <a:lumMod val="50000"/>
                  </a:schemeClr>
                </a:solidFill>
              </a:rPr>
              <a:t>commissioning</a:t>
            </a:r>
            <a:endParaRPr lang="fr-FR" sz="28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14612" y="2119314"/>
            <a:ext cx="6407944" cy="4351338"/>
          </a:xfrm>
        </p:spPr>
        <p:txBody>
          <a:bodyPr>
            <a:normAutofit/>
          </a:bodyPr>
          <a:lstStyle/>
          <a:p>
            <a:r>
              <a:rPr lang="fr-FR" dirty="0" err="1" smtClean="0"/>
              <a:t>Find</a:t>
            </a:r>
            <a:r>
              <a:rPr lang="fr-FR" dirty="0" smtClean="0"/>
              <a:t> Noisy:</a:t>
            </a:r>
          </a:p>
          <a:p>
            <a:pPr lvl="1"/>
            <a:r>
              <a:rPr lang="fr-FR" dirty="0" smtClean="0"/>
              <a:t>Goal 230, </a:t>
            </a:r>
            <a:r>
              <a:rPr lang="fr-FR" dirty="0" err="1" smtClean="0"/>
              <a:t>step</a:t>
            </a:r>
            <a:r>
              <a:rPr lang="fr-FR" dirty="0" smtClean="0"/>
              <a:t> 5, ratio ≤1%</a:t>
            </a:r>
          </a:p>
          <a:p>
            <a:pPr lvl="1"/>
            <a:r>
              <a:rPr lang="fr-FR" dirty="0" smtClean="0"/>
              <a:t>Cut </a:t>
            </a:r>
            <a:r>
              <a:rPr lang="fr-FR" dirty="0" err="1" smtClean="0"/>
              <a:t>noisy</a:t>
            </a:r>
            <a:r>
              <a:rPr lang="fr-FR" dirty="0" smtClean="0"/>
              <a:t> chanel</a:t>
            </a:r>
          </a:p>
          <a:p>
            <a:r>
              <a:rPr lang="fr-FR" dirty="0" smtClean="0"/>
              <a:t>Scurves by 64</a:t>
            </a:r>
          </a:p>
          <a:p>
            <a:pPr lvl="1"/>
            <a:r>
              <a:rPr lang="fr-FR" dirty="0" smtClean="0"/>
              <a:t>Range 170-270, </a:t>
            </a:r>
            <a:r>
              <a:rPr lang="fr-FR" dirty="0" err="1" smtClean="0"/>
              <a:t>step</a:t>
            </a:r>
            <a:r>
              <a:rPr lang="fr-FR" dirty="0" smtClean="0"/>
              <a:t> 5, </a:t>
            </a:r>
            <a:r>
              <a:rPr lang="fr-FR" dirty="0" err="1" smtClean="0"/>
              <a:t>acq_t</a:t>
            </a:r>
            <a:r>
              <a:rPr lang="fr-FR" dirty="0" smtClean="0"/>
              <a:t> 3min</a:t>
            </a:r>
          </a:p>
          <a:p>
            <a:pPr lvl="1"/>
            <a:r>
              <a:rPr lang="fr-FR" dirty="0" err="1" smtClean="0"/>
              <a:t>Find</a:t>
            </a:r>
            <a:r>
              <a:rPr lang="fr-FR" dirty="0" smtClean="0"/>
              <a:t> </a:t>
            </a:r>
            <a:r>
              <a:rPr lang="fr-FR" dirty="0" err="1" smtClean="0"/>
              <a:t>threshold</a:t>
            </a:r>
            <a:r>
              <a:rPr lang="fr-FR" dirty="0" smtClean="0"/>
              <a:t> by chip</a:t>
            </a:r>
          </a:p>
          <a:p>
            <a:r>
              <a:rPr lang="fr-FR" dirty="0" err="1" smtClean="0"/>
              <a:t>Cosmic</a:t>
            </a:r>
            <a:r>
              <a:rPr lang="fr-FR" dirty="0" smtClean="0"/>
              <a:t> run</a:t>
            </a:r>
          </a:p>
          <a:p>
            <a:pPr lvl="1"/>
            <a:r>
              <a:rPr lang="fr-FR" dirty="0" smtClean="0"/>
              <a:t>No BCID </a:t>
            </a:r>
            <a:r>
              <a:rPr lang="fr-FR" dirty="0" err="1" smtClean="0"/>
              <a:t>problem</a:t>
            </a:r>
            <a:endParaRPr lang="fr-FR" dirty="0" smtClean="0"/>
          </a:p>
          <a:p>
            <a:pPr lvl="1"/>
            <a:r>
              <a:rPr lang="fr-FR" dirty="0" err="1" smtClean="0"/>
              <a:t>Cosmic</a:t>
            </a:r>
            <a:r>
              <a:rPr lang="fr-FR" dirty="0" smtClean="0"/>
              <a:t> </a:t>
            </a:r>
            <a:r>
              <a:rPr lang="fr-FR" dirty="0" err="1" smtClean="0"/>
              <a:t>particul</a:t>
            </a:r>
            <a:r>
              <a:rPr lang="fr-FR" dirty="0" smtClean="0"/>
              <a:t> </a:t>
            </a:r>
            <a:r>
              <a:rPr lang="fr-FR" dirty="0" err="1" smtClean="0"/>
              <a:t>detected</a:t>
            </a:r>
            <a:endParaRPr lang="fr-FR" dirty="0" smtClean="0"/>
          </a:p>
        </p:txBody>
      </p:sp>
      <p:sp>
        <p:nvSpPr>
          <p:cNvPr id="4" name="Flèche vers le bas 3"/>
          <p:cNvSpPr/>
          <p:nvPr/>
        </p:nvSpPr>
        <p:spPr>
          <a:xfrm>
            <a:off x="792957" y="2119314"/>
            <a:ext cx="1821655" cy="4340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74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Studies</a:t>
            </a:r>
            <a:r>
              <a:rPr lang="fr-FR" dirty="0" smtClean="0"/>
              <a:t> on detector</a:t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2800" b="1" u="sng" dirty="0" smtClean="0">
                <a:solidFill>
                  <a:schemeClr val="accent1">
                    <a:lumMod val="50000"/>
                  </a:schemeClr>
                </a:solidFill>
              </a:rPr>
              <a:t>2100 BCID </a:t>
            </a:r>
            <a:r>
              <a:rPr lang="fr-FR" sz="2800" b="1" u="sng" dirty="0" err="1" smtClean="0">
                <a:solidFill>
                  <a:schemeClr val="accent1">
                    <a:lumMod val="50000"/>
                  </a:schemeClr>
                </a:solidFill>
              </a:rPr>
              <a:t>problem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79106" y="1825625"/>
            <a:ext cx="4236244" cy="4351338"/>
          </a:xfrm>
        </p:spPr>
        <p:txBody>
          <a:bodyPr/>
          <a:lstStyle/>
          <a:p>
            <a:r>
              <a:rPr lang="fr-FR" dirty="0" smtClean="0"/>
              <a:t>Detector </a:t>
            </a:r>
            <a:r>
              <a:rPr lang="fr-FR" dirty="0" err="1" smtClean="0"/>
              <a:t>mecanic</a:t>
            </a:r>
            <a:r>
              <a:rPr lang="fr-FR" dirty="0" smtClean="0"/>
              <a:t> </a:t>
            </a:r>
            <a:r>
              <a:rPr lang="fr-FR" dirty="0" err="1" smtClean="0"/>
              <a:t>struture</a:t>
            </a:r>
            <a:r>
              <a:rPr lang="fr-FR" dirty="0" smtClean="0"/>
              <a:t> </a:t>
            </a:r>
            <a:r>
              <a:rPr lang="fr-FR" dirty="0" err="1" smtClean="0"/>
              <a:t>disassemble</a:t>
            </a:r>
            <a:r>
              <a:rPr lang="fr-FR" dirty="0" smtClean="0"/>
              <a:t>:</a:t>
            </a:r>
          </a:p>
          <a:p>
            <a:pPr lvl="1"/>
            <a:r>
              <a:rPr lang="fr-FR" dirty="0" err="1" smtClean="0"/>
              <a:t>Bottom</a:t>
            </a:r>
            <a:r>
              <a:rPr lang="fr-FR" dirty="0" smtClean="0"/>
              <a:t> plate,</a:t>
            </a:r>
          </a:p>
          <a:p>
            <a:pPr lvl="1"/>
            <a:r>
              <a:rPr lang="fr-FR" dirty="0" err="1" smtClean="0"/>
              <a:t>Side</a:t>
            </a:r>
            <a:r>
              <a:rPr lang="fr-FR" dirty="0" smtClean="0"/>
              <a:t> plate,</a:t>
            </a:r>
          </a:p>
          <a:p>
            <a:pPr lvl="1"/>
            <a:r>
              <a:rPr lang="fr-FR" dirty="0" smtClean="0"/>
              <a:t>Back plate</a:t>
            </a:r>
          </a:p>
          <a:p>
            <a:r>
              <a:rPr lang="fr-FR" dirty="0" smtClean="0"/>
              <a:t>New </a:t>
            </a:r>
            <a:r>
              <a:rPr lang="fr-FR" dirty="0" err="1" smtClean="0"/>
              <a:t>mecanic</a:t>
            </a:r>
            <a:r>
              <a:rPr lang="fr-FR" dirty="0" smtClean="0"/>
              <a:t> </a:t>
            </a:r>
            <a:r>
              <a:rPr lang="fr-FR" dirty="0" err="1" smtClean="0"/>
              <a:t>elements</a:t>
            </a:r>
            <a:r>
              <a:rPr lang="fr-FR" dirty="0" smtClean="0"/>
              <a:t> (on </a:t>
            </a:r>
            <a:r>
              <a:rPr lang="fr-FR" dirty="0" err="1" smtClean="0"/>
              <a:t>hold</a:t>
            </a:r>
            <a:r>
              <a:rPr lang="fr-FR" dirty="0" smtClean="0"/>
              <a:t>):</a:t>
            </a:r>
          </a:p>
          <a:p>
            <a:pPr lvl="1"/>
            <a:r>
              <a:rPr lang="fr-FR" dirty="0" smtClean="0"/>
              <a:t>Front panel,</a:t>
            </a:r>
          </a:p>
          <a:p>
            <a:pPr lvl="1"/>
            <a:r>
              <a:rPr lang="fr-FR" dirty="0" err="1" smtClean="0"/>
              <a:t>Cable</a:t>
            </a:r>
            <a:r>
              <a:rPr lang="fr-FR" dirty="0" smtClean="0"/>
              <a:t> </a:t>
            </a:r>
            <a:r>
              <a:rPr lang="fr-FR" dirty="0" err="1" smtClean="0"/>
              <a:t>hole</a:t>
            </a:r>
            <a:r>
              <a:rPr lang="fr-FR" dirty="0" smtClean="0"/>
              <a:t>,</a:t>
            </a:r>
          </a:p>
          <a:p>
            <a:pPr lvl="1"/>
            <a:r>
              <a:rPr lang="fr-FR" dirty="0" err="1" smtClean="0"/>
              <a:t>Cover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756" y="1922462"/>
            <a:ext cx="3164626" cy="2078832"/>
          </a:xfrm>
          <a:prstGeom prst="rect">
            <a:avLst/>
          </a:prstGeom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716756" y="4158455"/>
            <a:ext cx="4236244" cy="2328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3 </a:t>
            </a:r>
            <a:r>
              <a:rPr lang="fr-FR" dirty="0" err="1" smtClean="0"/>
              <a:t>SLABs</a:t>
            </a:r>
            <a:r>
              <a:rPr lang="fr-FR" dirty="0" smtClean="0"/>
              <a:t> in structure:</a:t>
            </a:r>
          </a:p>
          <a:p>
            <a:pPr marL="457200" lvl="1" indent="0">
              <a:buNone/>
            </a:pPr>
            <a:r>
              <a:rPr lang="fr-FR" dirty="0" smtClean="0"/>
              <a:t>16, 22, 18</a:t>
            </a:r>
          </a:p>
          <a:p>
            <a:r>
              <a:rPr lang="fr-FR" dirty="0" smtClean="0"/>
              <a:t>1 SLAB out:</a:t>
            </a:r>
          </a:p>
          <a:p>
            <a:pPr marL="457200" lvl="1" indent="0">
              <a:buNone/>
            </a:pPr>
            <a:r>
              <a:rPr lang="fr-FR" dirty="0" smtClean="0"/>
              <a:t>15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59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fr-FR" dirty="0" err="1" smtClean="0"/>
              <a:t>Studies</a:t>
            </a:r>
            <a:r>
              <a:rPr lang="fr-FR" dirty="0" smtClean="0"/>
              <a:t> on detector</a:t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2800" b="1" u="sng" dirty="0" smtClean="0">
                <a:solidFill>
                  <a:schemeClr val="accent1">
                    <a:lumMod val="50000"/>
                  </a:schemeClr>
                </a:solidFill>
              </a:rPr>
              <a:t>2100 BCID </a:t>
            </a:r>
            <a:r>
              <a:rPr lang="fr-FR" sz="2800" b="1" u="sng" dirty="0" err="1" smtClean="0">
                <a:solidFill>
                  <a:schemeClr val="accent1">
                    <a:lumMod val="50000"/>
                  </a:schemeClr>
                </a:solidFill>
              </a:rPr>
              <a:t>problem</a:t>
            </a:r>
            <a:endParaRPr lang="fr-FR" sz="28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3081" y="150812"/>
            <a:ext cx="3164626" cy="2078832"/>
          </a:xfrm>
          <a:prstGeom prst="rect">
            <a:avLst/>
          </a:prstGeom>
        </p:spPr>
      </p:pic>
      <p:sp>
        <p:nvSpPr>
          <p:cNvPr id="10" name="TextShape 2"/>
          <p:cNvSpPr txBox="1"/>
          <p:nvPr/>
        </p:nvSpPr>
        <p:spPr>
          <a:xfrm>
            <a:off x="628650" y="2667747"/>
            <a:ext cx="3666452" cy="1522855"/>
          </a:xfrm>
          <a:prstGeom prst="rect">
            <a:avLst/>
          </a:prstGeom>
          <a:blipFill>
            <a:blip r:embed="rId4"/>
            <a:srcRect/>
            <a:stretch>
              <a:fillRect t="-1381" b="2"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16</a:t>
            </a:r>
          </a:p>
        </p:txBody>
      </p:sp>
      <p:sp>
        <p:nvSpPr>
          <p:cNvPr id="11" name="TextShape 3"/>
          <p:cNvSpPr txBox="1"/>
          <p:nvPr/>
        </p:nvSpPr>
        <p:spPr>
          <a:xfrm>
            <a:off x="4295102" y="2662608"/>
            <a:ext cx="3630881" cy="1478739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22</a:t>
            </a:r>
          </a:p>
        </p:txBody>
      </p:sp>
      <p:sp>
        <p:nvSpPr>
          <p:cNvPr id="12" name="TextShape 4"/>
          <p:cNvSpPr txBox="1"/>
          <p:nvPr/>
        </p:nvSpPr>
        <p:spPr>
          <a:xfrm>
            <a:off x="695250" y="4388574"/>
            <a:ext cx="3604371" cy="152758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18</a:t>
            </a:r>
          </a:p>
        </p:txBody>
      </p:sp>
      <p:sp>
        <p:nvSpPr>
          <p:cNvPr id="13" name="TextShape 5"/>
          <p:cNvSpPr txBox="1"/>
          <p:nvPr/>
        </p:nvSpPr>
        <p:spPr>
          <a:xfrm>
            <a:off x="4295102" y="4367155"/>
            <a:ext cx="3630881" cy="154386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15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nanni@llr.in2p3.fr - LLR - 24/05/17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85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fr-FR" dirty="0" err="1" smtClean="0"/>
              <a:t>Studies</a:t>
            </a:r>
            <a:r>
              <a:rPr lang="fr-FR" dirty="0" smtClean="0"/>
              <a:t> on detector</a:t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2800" b="1" u="sng" dirty="0" smtClean="0">
                <a:solidFill>
                  <a:schemeClr val="accent1">
                    <a:lumMod val="50000"/>
                  </a:schemeClr>
                </a:solidFill>
              </a:rPr>
              <a:t>2100 BCID </a:t>
            </a:r>
            <a:r>
              <a:rPr lang="fr-FR" sz="2800" b="1" u="sng" dirty="0" err="1" smtClean="0">
                <a:solidFill>
                  <a:schemeClr val="accent1">
                    <a:lumMod val="50000"/>
                  </a:schemeClr>
                </a:solidFill>
              </a:rPr>
              <a:t>problem</a:t>
            </a:r>
            <a:endParaRPr lang="fr-FR" sz="2800" dirty="0"/>
          </a:p>
        </p:txBody>
      </p:sp>
      <p:sp>
        <p:nvSpPr>
          <p:cNvPr id="5" name="TextShape 3"/>
          <p:cNvSpPr txBox="1"/>
          <p:nvPr/>
        </p:nvSpPr>
        <p:spPr>
          <a:xfrm>
            <a:off x="1012262" y="2580930"/>
            <a:ext cx="3468207" cy="14113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16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1012262" y="4162329"/>
            <a:ext cx="3494294" cy="141139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18</a:t>
            </a:r>
          </a:p>
        </p:txBody>
      </p:sp>
      <p:sp>
        <p:nvSpPr>
          <p:cNvPr id="7" name="TextShape 5"/>
          <p:cNvSpPr txBox="1"/>
          <p:nvPr/>
        </p:nvSpPr>
        <p:spPr>
          <a:xfrm>
            <a:off x="4792319" y="2539998"/>
            <a:ext cx="3485708" cy="143417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22</a:t>
            </a:r>
          </a:p>
        </p:txBody>
      </p:sp>
      <p:sp>
        <p:nvSpPr>
          <p:cNvPr id="8" name="TextShape 6"/>
          <p:cNvSpPr txBox="1"/>
          <p:nvPr/>
        </p:nvSpPr>
        <p:spPr>
          <a:xfrm>
            <a:off x="4824040" y="4163426"/>
            <a:ext cx="3468207" cy="141139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15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1681" y="193676"/>
            <a:ext cx="2683669" cy="2027782"/>
          </a:xfrm>
          <a:prstGeom prst="rect">
            <a:avLst/>
          </a:prstGeom>
        </p:spPr>
      </p:pic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8650" y="2009229"/>
            <a:ext cx="5029200" cy="4003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/>
              <a:t>Move SLAB 15 in the structure</a:t>
            </a: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462194" y="5825582"/>
            <a:ext cx="8338905" cy="65451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Disconnection of power supply connector from patch panel and move SLAB 15 inside the structure reduce the problem</a:t>
            </a:r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26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fr-FR" dirty="0" err="1" smtClean="0"/>
              <a:t>Studies</a:t>
            </a:r>
            <a:r>
              <a:rPr lang="fr-FR" dirty="0" smtClean="0"/>
              <a:t> on detector</a:t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2800" b="1" u="sng" dirty="0" smtClean="0">
                <a:solidFill>
                  <a:schemeClr val="accent1">
                    <a:lumMod val="50000"/>
                  </a:schemeClr>
                </a:solidFill>
              </a:rPr>
              <a:t>2100 BCID </a:t>
            </a:r>
            <a:r>
              <a:rPr lang="fr-FR" sz="2800" b="1" u="sng" dirty="0" err="1" smtClean="0">
                <a:solidFill>
                  <a:schemeClr val="accent1">
                    <a:lumMod val="50000"/>
                  </a:schemeClr>
                </a:solidFill>
              </a:rPr>
              <a:t>problem</a:t>
            </a:r>
            <a:endParaRPr lang="fr-FR" sz="2800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8650" y="1800677"/>
            <a:ext cx="5043488" cy="569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à"/>
            </a:pPr>
            <a:r>
              <a:rPr lang="fr-FR" dirty="0" err="1" smtClean="0"/>
              <a:t>Add</a:t>
            </a:r>
            <a:r>
              <a:rPr lang="fr-FR" dirty="0" smtClean="0"/>
              <a:t> 2 more SLABS 19, 21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6753" y="240877"/>
            <a:ext cx="2735758" cy="2053184"/>
          </a:xfrm>
          <a:prstGeom prst="rect">
            <a:avLst/>
          </a:prstGeom>
        </p:spPr>
      </p:pic>
      <p:sp>
        <p:nvSpPr>
          <p:cNvPr id="21" name="TextShape 2"/>
          <p:cNvSpPr txBox="1"/>
          <p:nvPr/>
        </p:nvSpPr>
        <p:spPr>
          <a:xfrm>
            <a:off x="4482804" y="4812533"/>
            <a:ext cx="3511463" cy="139889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19</a:t>
            </a:r>
          </a:p>
        </p:txBody>
      </p:sp>
      <p:sp>
        <p:nvSpPr>
          <p:cNvPr id="22" name="TextShape 3"/>
          <p:cNvSpPr txBox="1"/>
          <p:nvPr/>
        </p:nvSpPr>
        <p:spPr>
          <a:xfrm>
            <a:off x="863159" y="3585326"/>
            <a:ext cx="3502571" cy="132729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18</a:t>
            </a:r>
          </a:p>
        </p:txBody>
      </p:sp>
      <p:sp>
        <p:nvSpPr>
          <p:cNvPr id="23" name="TextShape 4"/>
          <p:cNvSpPr txBox="1"/>
          <p:nvPr/>
        </p:nvSpPr>
        <p:spPr>
          <a:xfrm>
            <a:off x="942237" y="4892566"/>
            <a:ext cx="3485116" cy="1341668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21</a:t>
            </a:r>
          </a:p>
        </p:txBody>
      </p:sp>
      <p:sp>
        <p:nvSpPr>
          <p:cNvPr id="24" name="TextShape 5"/>
          <p:cNvSpPr txBox="1"/>
          <p:nvPr/>
        </p:nvSpPr>
        <p:spPr>
          <a:xfrm>
            <a:off x="819357" y="2290991"/>
            <a:ext cx="3528918" cy="1319971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16</a:t>
            </a:r>
          </a:p>
        </p:txBody>
      </p:sp>
      <p:sp>
        <p:nvSpPr>
          <p:cNvPr id="25" name="TextShape 6"/>
          <p:cNvSpPr txBox="1"/>
          <p:nvPr/>
        </p:nvSpPr>
        <p:spPr>
          <a:xfrm>
            <a:off x="4488976" y="3536524"/>
            <a:ext cx="3537481" cy="1356042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15</a:t>
            </a:r>
          </a:p>
        </p:txBody>
      </p:sp>
      <p:sp>
        <p:nvSpPr>
          <p:cNvPr id="26" name="TextShape 7"/>
          <p:cNvSpPr txBox="1"/>
          <p:nvPr/>
        </p:nvSpPr>
        <p:spPr>
          <a:xfrm>
            <a:off x="4488976" y="2290991"/>
            <a:ext cx="3502571" cy="1319971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txBody>
          <a:bodyPr lIns="90000" tIns="45000" rIns="90000" bIns="45000" anchor="ctr"/>
          <a:lstStyle/>
          <a:p>
            <a:pPr algn="ctr"/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SLAB 22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5</a:t>
            </a:fld>
            <a:endParaRPr lang="fr-FR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469337" y="6106838"/>
            <a:ext cx="8338905" cy="654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2100 BCID problem come back …</a:t>
            </a:r>
          </a:p>
        </p:txBody>
      </p:sp>
    </p:spTree>
    <p:extLst>
      <p:ext uri="{BB962C8B-B14F-4D97-AF65-F5344CB8AC3E}">
        <p14:creationId xmlns:p14="http://schemas.microsoft.com/office/powerpoint/2010/main" val="175922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fr-FR" dirty="0" err="1" smtClean="0"/>
              <a:t>Studies</a:t>
            </a:r>
            <a:r>
              <a:rPr lang="fr-FR" dirty="0" smtClean="0"/>
              <a:t> on detector</a:t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2800" b="1" u="sng" dirty="0" smtClean="0">
                <a:solidFill>
                  <a:schemeClr val="accent1">
                    <a:lumMod val="50000"/>
                  </a:schemeClr>
                </a:solidFill>
              </a:rPr>
              <a:t>2100 BCID </a:t>
            </a:r>
            <a:r>
              <a:rPr lang="fr-FR" sz="2800" b="1" u="sng" dirty="0" err="1" smtClean="0">
                <a:solidFill>
                  <a:schemeClr val="accent1">
                    <a:lumMod val="50000"/>
                  </a:schemeClr>
                </a:solidFill>
              </a:rPr>
              <a:t>problem</a:t>
            </a:r>
            <a:endParaRPr lang="fr-FR" sz="2800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28650" y="2394992"/>
            <a:ext cx="7936706" cy="4362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/>
              <a:t>CONCLUSION:</a:t>
            </a:r>
          </a:p>
          <a:p>
            <a:pPr lvl="1"/>
            <a:r>
              <a:rPr lang="fr-FR" dirty="0" smtClean="0"/>
              <a:t>2100 BCID not </a:t>
            </a:r>
            <a:r>
              <a:rPr lang="en-US" dirty="0" smtClean="0"/>
              <a:t>understand</a:t>
            </a:r>
            <a:r>
              <a:rPr lang="fr-FR" dirty="0" smtClean="0"/>
              <a:t>,</a:t>
            </a:r>
          </a:p>
          <a:p>
            <a:pPr lvl="1"/>
            <a:r>
              <a:rPr lang="en-US" dirty="0" smtClean="0"/>
              <a:t>Conductor effect in mechanical structure,</a:t>
            </a:r>
          </a:p>
          <a:p>
            <a:pPr lvl="1"/>
            <a:r>
              <a:rPr lang="en-US" dirty="0" smtClean="0"/>
              <a:t>Maybe  also in power supply patch panel</a:t>
            </a:r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dirty="0" smtClean="0"/>
              <a:t>IDEAS to </a:t>
            </a:r>
            <a:r>
              <a:rPr lang="fr-FR" dirty="0" err="1" smtClean="0"/>
              <a:t>solve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:</a:t>
            </a:r>
          </a:p>
          <a:p>
            <a:pPr lvl="1"/>
            <a:r>
              <a:rPr lang="en-US" dirty="0" smtClean="0"/>
              <a:t>Put </a:t>
            </a:r>
            <a:r>
              <a:rPr lang="en-US" dirty="0" err="1" smtClean="0"/>
              <a:t>capton</a:t>
            </a:r>
            <a:r>
              <a:rPr lang="en-US" dirty="0" smtClean="0"/>
              <a:t> on the bottom plate,</a:t>
            </a:r>
          </a:p>
          <a:p>
            <a:pPr lvl="1"/>
            <a:r>
              <a:rPr lang="en-US" dirty="0" smtClean="0"/>
              <a:t>Put </a:t>
            </a:r>
            <a:r>
              <a:rPr lang="en-US" dirty="0" err="1" smtClean="0"/>
              <a:t>capton</a:t>
            </a:r>
            <a:r>
              <a:rPr lang="en-US" dirty="0" smtClean="0"/>
              <a:t> on the SLAB cover plate (face of electronics),</a:t>
            </a:r>
          </a:p>
          <a:p>
            <a:pPr lvl="1"/>
            <a:r>
              <a:rPr lang="fr-FR" dirty="0" err="1" smtClean="0"/>
              <a:t>Add</a:t>
            </a:r>
            <a:r>
              <a:rPr lang="fr-FR" dirty="0" smtClean="0"/>
              <a:t> more </a:t>
            </a:r>
            <a:r>
              <a:rPr lang="fr-FR" dirty="0" err="1" smtClean="0"/>
              <a:t>mechanical</a:t>
            </a:r>
            <a:r>
              <a:rPr lang="fr-FR" dirty="0" smtClean="0"/>
              <a:t> </a:t>
            </a:r>
            <a:r>
              <a:rPr lang="fr-FR" dirty="0" err="1" smtClean="0"/>
              <a:t>element</a:t>
            </a:r>
            <a:r>
              <a:rPr lang="fr-FR" dirty="0" smtClean="0"/>
              <a:t> in plastic </a:t>
            </a:r>
            <a:r>
              <a:rPr lang="fr-FR" dirty="0" err="1" smtClean="0"/>
              <a:t>matter</a:t>
            </a:r>
            <a:r>
              <a:rPr lang="fr-FR" dirty="0" smtClean="0"/>
              <a:t>,</a:t>
            </a:r>
          </a:p>
          <a:p>
            <a:pPr marL="457200" lvl="1" indent="0">
              <a:buNone/>
            </a:pPr>
            <a:endParaRPr lang="fr-FR" dirty="0" smtClean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6753" y="240877"/>
            <a:ext cx="2735758" cy="2053184"/>
          </a:xfrm>
          <a:prstGeom prst="rect">
            <a:avLst/>
          </a:prstGeo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96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SLAB </a:t>
            </a:r>
            <a:r>
              <a:rPr lang="en-US" dirty="0" smtClean="0"/>
              <a:t>Commissioning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2800" b="1" u="sng" dirty="0" err="1" smtClean="0">
                <a:solidFill>
                  <a:schemeClr val="accent1">
                    <a:lumMod val="50000"/>
                  </a:schemeClr>
                </a:solidFill>
              </a:rPr>
              <a:t>Without</a:t>
            </a:r>
            <a:r>
              <a:rPr lang="fr-FR" sz="2800" b="1" u="sng" dirty="0" smtClean="0">
                <a:solidFill>
                  <a:schemeClr val="accent1">
                    <a:lumMod val="50000"/>
                  </a:schemeClr>
                </a:solidFill>
              </a:rPr>
              <a:t> power </a:t>
            </a:r>
            <a:r>
              <a:rPr lang="fr-FR" sz="2800" b="1" u="sng" dirty="0" err="1" smtClean="0">
                <a:solidFill>
                  <a:schemeClr val="accent1">
                    <a:lumMod val="50000"/>
                  </a:schemeClr>
                </a:solidFill>
              </a:rPr>
              <a:t>supply</a:t>
            </a:r>
            <a:endParaRPr lang="fr-FR" sz="28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14612" y="2211387"/>
            <a:ext cx="5900737" cy="4351338"/>
          </a:xfrm>
        </p:spPr>
        <p:txBody>
          <a:bodyPr/>
          <a:lstStyle/>
          <a:p>
            <a:r>
              <a:rPr lang="fr-FR" dirty="0" smtClean="0"/>
              <a:t>Contact </a:t>
            </a:r>
            <a:r>
              <a:rPr lang="fr-FR" dirty="0" err="1" smtClean="0"/>
              <a:t>between</a:t>
            </a:r>
            <a:r>
              <a:rPr lang="fr-FR" dirty="0" smtClean="0"/>
              <a:t> gnd, HV on </a:t>
            </a:r>
            <a:r>
              <a:rPr lang="fr-FR" dirty="0" err="1" smtClean="0"/>
              <a:t>bottom</a:t>
            </a:r>
            <a:r>
              <a:rPr lang="fr-FR" dirty="0" smtClean="0"/>
              <a:t> face of PCB</a:t>
            </a:r>
          </a:p>
          <a:p>
            <a:r>
              <a:rPr lang="fr-FR" dirty="0" smtClean="0"/>
              <a:t>Contact of </a:t>
            </a:r>
            <a:r>
              <a:rPr lang="fr-FR" dirty="0" err="1" smtClean="0"/>
              <a:t>resistor</a:t>
            </a:r>
            <a:r>
              <a:rPr lang="fr-FR" dirty="0" smtClean="0"/>
              <a:t> and </a:t>
            </a:r>
            <a:r>
              <a:rPr lang="fr-FR" dirty="0" err="1" smtClean="0"/>
              <a:t>DVdd</a:t>
            </a:r>
            <a:r>
              <a:rPr lang="fr-FR" dirty="0" smtClean="0"/>
              <a:t>,</a:t>
            </a:r>
          </a:p>
          <a:p>
            <a:r>
              <a:rPr lang="fr-FR" dirty="0" err="1" smtClean="0"/>
              <a:t>SlowControl</a:t>
            </a:r>
            <a:r>
              <a:rPr lang="fr-FR" dirty="0" smtClean="0"/>
              <a:t> S4 and S16,</a:t>
            </a:r>
          </a:p>
          <a:p>
            <a:r>
              <a:rPr lang="fr-FR" dirty="0" err="1" smtClean="0"/>
              <a:t>Readout</a:t>
            </a:r>
            <a:r>
              <a:rPr lang="fr-FR" dirty="0" smtClean="0"/>
              <a:t> return S9 and S21,</a:t>
            </a:r>
          </a:p>
          <a:p>
            <a:r>
              <a:rPr lang="fr-FR" dirty="0" err="1" smtClean="0"/>
              <a:t>Shortcut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Avdd</a:t>
            </a:r>
            <a:r>
              <a:rPr lang="fr-FR" dirty="0" smtClean="0"/>
              <a:t>, </a:t>
            </a:r>
            <a:r>
              <a:rPr lang="fr-FR" dirty="0" err="1" smtClean="0"/>
              <a:t>DVdd</a:t>
            </a:r>
            <a:r>
              <a:rPr lang="fr-FR" dirty="0" smtClean="0"/>
              <a:t> and gnd,</a:t>
            </a:r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>
            <a:off x="792957" y="2119314"/>
            <a:ext cx="1821655" cy="4340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49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SLAB </a:t>
            </a:r>
            <a:r>
              <a:rPr lang="en-US" dirty="0" smtClean="0"/>
              <a:t>Commissioning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2800" b="1" u="sng" dirty="0" err="1" smtClean="0">
                <a:solidFill>
                  <a:schemeClr val="accent1">
                    <a:lumMod val="50000"/>
                  </a:schemeClr>
                </a:solidFill>
              </a:rPr>
              <a:t>Low</a:t>
            </a:r>
            <a:r>
              <a:rPr lang="fr-FR" sz="2800" b="1" u="sng" dirty="0" smtClean="0">
                <a:solidFill>
                  <a:schemeClr val="accent1">
                    <a:lumMod val="50000"/>
                  </a:schemeClr>
                </a:solidFill>
              </a:rPr>
              <a:t> voltage ON</a:t>
            </a:r>
            <a:endParaRPr lang="fr-FR" sz="28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14612" y="2119314"/>
            <a:ext cx="6407944" cy="435133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DIF:</a:t>
            </a:r>
          </a:p>
          <a:p>
            <a:pPr lvl="1"/>
            <a:r>
              <a:rPr lang="fr-FR" dirty="0" smtClean="0"/>
              <a:t>Green </a:t>
            </a:r>
            <a:r>
              <a:rPr lang="fr-FR" dirty="0" err="1" smtClean="0"/>
              <a:t>led</a:t>
            </a:r>
            <a:r>
              <a:rPr lang="fr-FR" dirty="0" smtClean="0"/>
              <a:t> DS1 on DIF (ON</a:t>
            </a:r>
            <a:r>
              <a:rPr lang="fr-FR" dirty="0" smtClean="0">
                <a:sym typeface="Wingdings" panose="05000000000000000000" pitchFamily="2" charset="2"/>
              </a:rPr>
              <a:t>OFF),</a:t>
            </a:r>
          </a:p>
          <a:p>
            <a:pPr lvl="1"/>
            <a:r>
              <a:rPr lang="fr-FR" dirty="0" smtClean="0"/>
              <a:t>Blue LED </a:t>
            </a:r>
            <a:r>
              <a:rPr lang="fr-FR" dirty="0" err="1" smtClean="0"/>
              <a:t>blinking</a:t>
            </a:r>
            <a:r>
              <a:rPr lang="fr-FR" dirty="0" smtClean="0"/>
              <a:t>,</a:t>
            </a:r>
          </a:p>
          <a:p>
            <a:pPr lvl="1"/>
            <a:r>
              <a:rPr lang="fr-FR" dirty="0" smtClean="0"/>
              <a:t>1.2V and 2.5V on J3 and J4,</a:t>
            </a:r>
          </a:p>
          <a:p>
            <a:r>
              <a:rPr lang="fr-FR" dirty="0" smtClean="0"/>
              <a:t>SMB and FEV:</a:t>
            </a:r>
          </a:p>
          <a:p>
            <a:pPr lvl="1"/>
            <a:r>
              <a:rPr lang="fr-FR" dirty="0" smtClean="0"/>
              <a:t>3.45V and 3.27V on </a:t>
            </a:r>
            <a:r>
              <a:rPr lang="fr-FR" dirty="0" err="1" smtClean="0"/>
              <a:t>AVdd</a:t>
            </a:r>
            <a:r>
              <a:rPr lang="fr-FR" dirty="0" smtClean="0"/>
              <a:t> and </a:t>
            </a:r>
            <a:r>
              <a:rPr lang="fr-FR" dirty="0" err="1" smtClean="0"/>
              <a:t>DVdd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Configure:</a:t>
            </a:r>
          </a:p>
          <a:p>
            <a:pPr lvl="1"/>
            <a:r>
              <a:rPr lang="fr-FR" dirty="0" err="1" smtClean="0"/>
              <a:t>Red</a:t>
            </a:r>
            <a:r>
              <a:rPr lang="fr-FR" dirty="0" smtClean="0"/>
              <a:t> light on DIF (OFF</a:t>
            </a:r>
            <a:r>
              <a:rPr lang="fr-FR" dirty="0" smtClean="0">
                <a:sym typeface="Wingdings" panose="05000000000000000000" pitchFamily="2" charset="2"/>
              </a:rPr>
              <a:t>ONOFF),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Blue </a:t>
            </a:r>
            <a:r>
              <a:rPr lang="fr-FR" dirty="0" err="1" smtClean="0">
                <a:sym typeface="Wingdings" panose="05000000000000000000" pitchFamily="2" charset="2"/>
              </a:rPr>
              <a:t>led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stay</a:t>
            </a:r>
            <a:r>
              <a:rPr lang="fr-FR" dirty="0" smtClean="0">
                <a:sym typeface="Wingdings" panose="05000000000000000000" pitchFamily="2" charset="2"/>
              </a:rPr>
              <a:t> ON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Flèche vers le bas 3"/>
          <p:cNvSpPr/>
          <p:nvPr/>
        </p:nvSpPr>
        <p:spPr>
          <a:xfrm>
            <a:off x="792957" y="2119314"/>
            <a:ext cx="1821655" cy="4340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17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SLAB </a:t>
            </a:r>
            <a:r>
              <a:rPr lang="en-US" dirty="0" smtClean="0"/>
              <a:t>Commissioning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2800" b="1" u="sng" dirty="0" smtClean="0">
                <a:solidFill>
                  <a:schemeClr val="accent1">
                    <a:lumMod val="50000"/>
                  </a:schemeClr>
                </a:solidFill>
              </a:rPr>
              <a:t>Acquisition (High voltage OFF</a:t>
            </a:r>
            <a:r>
              <a:rPr lang="fr-FR" sz="2800" b="1" u="sng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ON)</a:t>
            </a:r>
            <a:endParaRPr lang="fr-FR" sz="28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14612" y="2119314"/>
            <a:ext cx="6407944" cy="4351338"/>
          </a:xfrm>
        </p:spPr>
        <p:txBody>
          <a:bodyPr>
            <a:normAutofit/>
          </a:bodyPr>
          <a:lstStyle/>
          <a:p>
            <a:r>
              <a:rPr lang="fr-FR" dirty="0" smtClean="0"/>
              <a:t>SLAB open (no </a:t>
            </a:r>
            <a:r>
              <a:rPr lang="fr-FR" dirty="0" err="1" smtClean="0"/>
              <a:t>cover</a:t>
            </a:r>
            <a:r>
              <a:rPr lang="fr-FR" dirty="0" smtClean="0"/>
              <a:t>):</a:t>
            </a:r>
          </a:p>
          <a:p>
            <a:pPr lvl="1"/>
            <a:r>
              <a:rPr lang="fr-FR" dirty="0" smtClean="0"/>
              <a:t>1st acquisition, 3min, all chips </a:t>
            </a:r>
            <a:r>
              <a:rPr lang="en-US" dirty="0" smtClean="0"/>
              <a:t>answered</a:t>
            </a:r>
          </a:p>
          <a:p>
            <a:r>
              <a:rPr lang="fr-FR" dirty="0" err="1" smtClean="0"/>
              <a:t>Cover</a:t>
            </a:r>
            <a:r>
              <a:rPr lang="fr-FR" dirty="0" smtClean="0"/>
              <a:t> SLAB:</a:t>
            </a:r>
          </a:p>
          <a:p>
            <a:pPr lvl="1"/>
            <a:r>
              <a:rPr lang="fr-FR" dirty="0" smtClean="0"/>
              <a:t>2</a:t>
            </a:r>
            <a:r>
              <a:rPr lang="fr-FR" baseline="30000" dirty="0" smtClean="0"/>
              <a:t>nd</a:t>
            </a:r>
            <a:r>
              <a:rPr lang="fr-FR" dirty="0" smtClean="0"/>
              <a:t> acquisition, </a:t>
            </a:r>
            <a:r>
              <a:rPr lang="fr-FR" dirty="0"/>
              <a:t>3min, </a:t>
            </a:r>
            <a:r>
              <a:rPr lang="fr-FR" dirty="0" smtClean="0"/>
              <a:t>all </a:t>
            </a:r>
            <a:r>
              <a:rPr lang="fr-FR" dirty="0"/>
              <a:t>chips </a:t>
            </a:r>
            <a:r>
              <a:rPr lang="en-US" dirty="0" smtClean="0"/>
              <a:t>answered</a:t>
            </a:r>
          </a:p>
          <a:p>
            <a:r>
              <a:rPr lang="en-US" dirty="0" smtClean="0"/>
              <a:t>High voltage ON:</a:t>
            </a:r>
          </a:p>
          <a:p>
            <a:pPr lvl="1"/>
            <a:r>
              <a:rPr lang="en-US" dirty="0" smtClean="0"/>
              <a:t>Wait few minutes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acquisition, </a:t>
            </a:r>
            <a:r>
              <a:rPr lang="fr-FR" dirty="0"/>
              <a:t>3min, </a:t>
            </a:r>
            <a:r>
              <a:rPr lang="en-US" dirty="0" smtClean="0"/>
              <a:t>all chips answered</a:t>
            </a:r>
          </a:p>
          <a:p>
            <a:r>
              <a:rPr lang="en-US" dirty="0" smtClean="0"/>
              <a:t>Place copper:</a:t>
            </a:r>
          </a:p>
          <a:p>
            <a:pPr lvl="1"/>
            <a:r>
              <a:rPr lang="fr-FR" dirty="0" smtClean="0"/>
              <a:t>4</a:t>
            </a:r>
            <a:r>
              <a:rPr lang="fr-FR" baseline="30000" dirty="0" smtClean="0"/>
              <a:t>th</a:t>
            </a:r>
            <a:r>
              <a:rPr lang="fr-FR" dirty="0" smtClean="0"/>
              <a:t> </a:t>
            </a:r>
            <a:r>
              <a:rPr lang="en-US" dirty="0"/>
              <a:t>acquisition, </a:t>
            </a:r>
            <a:r>
              <a:rPr lang="fr-FR" dirty="0"/>
              <a:t>3min, </a:t>
            </a:r>
            <a:r>
              <a:rPr lang="en-US" dirty="0" smtClean="0"/>
              <a:t>all </a:t>
            </a:r>
            <a:r>
              <a:rPr lang="en-US" dirty="0"/>
              <a:t>chips answered</a:t>
            </a:r>
            <a:endParaRPr lang="fr-FR" dirty="0" smtClean="0"/>
          </a:p>
        </p:txBody>
      </p:sp>
      <p:sp>
        <p:nvSpPr>
          <p:cNvPr id="4" name="Flèche vers le bas 3"/>
          <p:cNvSpPr/>
          <p:nvPr/>
        </p:nvSpPr>
        <p:spPr>
          <a:xfrm>
            <a:off x="792957" y="2119314"/>
            <a:ext cx="1821655" cy="4340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nanni@llr.in2p3.fr - LLR - 24/05/17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97EB-D028-4BDC-847E-CF192911576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6894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</TotalTime>
  <Words>428</Words>
  <Application>Microsoft Office PowerPoint</Application>
  <PresentationFormat>Affichage à l'écran (4:3)</PresentationFormat>
  <Paragraphs>105</Paragraphs>
  <Slides>10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Thème Office</vt:lpstr>
      <vt:lpstr>Studies on detector and commissioning  CALICE Technical meeting</vt:lpstr>
      <vt:lpstr>Studies on detector  2100 BCID problem</vt:lpstr>
      <vt:lpstr>Studies on detector  2100 BCID problem</vt:lpstr>
      <vt:lpstr>Studies on detector  2100 BCID problem</vt:lpstr>
      <vt:lpstr>Studies on detector  2100 BCID problem</vt:lpstr>
      <vt:lpstr>Studies on detector  2100 BCID problem</vt:lpstr>
      <vt:lpstr>SLAB Commissioning  Without power supply</vt:lpstr>
      <vt:lpstr>SLAB Commissioning  Low voltage ON</vt:lpstr>
      <vt:lpstr>SLAB Commissioning  Acquisition (High voltage OFFON)</vt:lpstr>
      <vt:lpstr>SLAB Commissioning  Final commissioning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Comissionning for 1 SLAB</dc:title>
  <dc:creator>Jérôme Nanni</dc:creator>
  <cp:lastModifiedBy>Jérôme Nanni</cp:lastModifiedBy>
  <cp:revision>9</cp:revision>
  <dcterms:created xsi:type="dcterms:W3CDTF">2017-05-23T09:44:42Z</dcterms:created>
  <dcterms:modified xsi:type="dcterms:W3CDTF">2017-05-23T16:13:09Z</dcterms:modified>
</cp:coreProperties>
</file>