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6" r:id="rId3"/>
    <p:sldId id="300" r:id="rId4"/>
    <p:sldId id="319" r:id="rId5"/>
    <p:sldId id="318" r:id="rId6"/>
    <p:sldId id="301" r:id="rId7"/>
    <p:sldId id="302" r:id="rId8"/>
    <p:sldId id="310" r:id="rId9"/>
    <p:sldId id="311" r:id="rId10"/>
    <p:sldId id="308" r:id="rId11"/>
    <p:sldId id="304" r:id="rId12"/>
    <p:sldId id="303" r:id="rId13"/>
    <p:sldId id="312" r:id="rId14"/>
    <p:sldId id="313" r:id="rId15"/>
    <p:sldId id="314" r:id="rId16"/>
    <p:sldId id="324" r:id="rId17"/>
    <p:sldId id="323" r:id="rId18"/>
    <p:sldId id="316" r:id="rId19"/>
    <p:sldId id="321" r:id="rId20"/>
    <p:sldId id="307" r:id="rId21"/>
    <p:sldId id="315" r:id="rId22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FF9933"/>
    <a:srgbClr val="00FF00"/>
    <a:srgbClr val="AAB8F4"/>
    <a:srgbClr val="B9ABF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7" autoAdjust="0"/>
  </p:normalViewPr>
  <p:slideViewPr>
    <p:cSldViewPr snapToGrid="0">
      <p:cViewPr varScale="1">
        <p:scale>
          <a:sx n="62" d="100"/>
          <a:sy n="62" d="100"/>
        </p:scale>
        <p:origin x="8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50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5BA1D1D-F805-4BD9-AE23-CC0A0195E6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6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9D4CA27-526F-4544-96E5-7BCADB00FE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247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48AF20-5BB0-45B7-9BE0-790F31E587C9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33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4CA27-526F-4544-96E5-7BCADB00FE4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0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0147-1A29-476F-A93D-DCC558723979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778F-1B78-4946-81C1-E259707888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27948-8626-4FFC-B15D-48EFE55C8650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07BD-5F89-4CE8-90C6-8F53345F6E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6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B563-9D5E-4941-BC9F-D915062AD8B1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9D98-3BB7-4F52-B492-528FA5EAB7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6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C749-BB0E-4A2F-A929-0CD0E2302FC2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8C1D-CDF8-4B28-A77E-0978B7C0C8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9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D051-EC1B-4800-A602-388D9FFE8843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6AB2-6151-46B5-9FC0-C1742C79A5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97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5E15-EB36-4AA0-9678-8118073C915B}" type="datetime1">
              <a:rPr lang="fr-FR" smtClean="0"/>
              <a:t>23/05/2017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41FC-4F80-4532-807D-AF073BA13A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56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95B5-3E66-421D-AA74-00466F2EB0C7}" type="datetime1">
              <a:rPr lang="fr-FR" smtClean="0"/>
              <a:t>23/05/2017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648D-99CB-4184-A07C-995FB49D2C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4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3768-0F94-4112-95C2-A3707E402CB1}" type="datetime1">
              <a:rPr lang="fr-FR" smtClean="0"/>
              <a:t>23/05/2017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2740-0A21-41E8-94CF-DB56897462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5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5E22-0818-4B27-B1BE-7EB01E227FAC}" type="datetime1">
              <a:rPr lang="fr-FR" smtClean="0"/>
              <a:t>23/05/2017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6027-EB73-47DC-809D-0312AA73A7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3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CE4B-1ED8-4E4F-99A1-1C7CB3E7988E}" type="datetime1">
              <a:rPr lang="fr-FR" smtClean="0"/>
              <a:t>23/05/2017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9F0D-C8D8-4CE9-95E2-5F50C5F1FB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2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FB9A-8FCD-4223-A367-23F4CC71B566}" type="datetime1">
              <a:rPr lang="fr-FR" smtClean="0"/>
              <a:t>23/05/2017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F121-9543-4D0D-948A-F21A131640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7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AB8F4"/>
            </a:gs>
            <a:gs pos="100000">
              <a:srgbClr val="F2F4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D741CF9-3134-4D47-95C3-6E147313636C}" type="datetime1">
              <a:rPr lang="fr-FR" smtClean="0"/>
              <a:t>23/05/2017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20 juin 2011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3F6FDAD-27C4-42C9-A7D5-AE9B62CD01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621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52E631-6FEE-45B2-8D1F-816CA2CD585D}" type="datetime1">
              <a:rPr lang="fr-FR" altLang="fr-FR" sz="1400" smtClean="0">
                <a:latin typeface="Cambria" pitchFamily="18" charset="0"/>
              </a:rPr>
              <a:t>23/05/2017</a:t>
            </a:fld>
            <a:endParaRPr lang="fr-FR" altLang="fr-FR" sz="1400" dirty="0">
              <a:latin typeface="Cambria" pitchFamily="18" charset="0"/>
            </a:endParaRPr>
          </a:p>
        </p:txBody>
      </p:sp>
      <p:sp>
        <p:nvSpPr>
          <p:cNvPr id="20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40E97C-4672-4F1B-B458-B5770E416526}" type="slidenum">
              <a:rPr lang="fr-FR" altLang="fr-FR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513" y="3219451"/>
            <a:ext cx="6978234" cy="1225550"/>
          </a:xfrm>
        </p:spPr>
        <p:txBody>
          <a:bodyPr/>
          <a:lstStyle/>
          <a:p>
            <a:pPr eaLnBrk="1" hangingPunct="1"/>
            <a:r>
              <a:rPr lang="en-US" altLang="fr-FR" sz="3600" b="1" dirty="0" smtClean="0">
                <a:latin typeface="Cambria" pitchFamily="18" charset="0"/>
                <a:ea typeface="ＭＳ Ｐゴシック" pitchFamily="34" charset="-128"/>
              </a:rPr>
              <a:t>Assemblage slab long</a:t>
            </a:r>
            <a:endParaRPr lang="fr-FR" altLang="fr-FR" sz="3600" b="1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0938" y="5942013"/>
            <a:ext cx="1873250" cy="720725"/>
          </a:xfrm>
        </p:spPr>
        <p:txBody>
          <a:bodyPr/>
          <a:lstStyle/>
          <a:p>
            <a:pPr algn="l" eaLnBrk="1" hangingPunct="1"/>
            <a:r>
              <a:rPr lang="fr-FR" altLang="fr-FR" sz="1600" smtClean="0">
                <a:latin typeface="Cambria" pitchFamily="18" charset="0"/>
                <a:ea typeface="ＭＳ Ｐゴシック" pitchFamily="34" charset="-128"/>
              </a:rPr>
              <a:t>Julien Bonis</a:t>
            </a:r>
          </a:p>
          <a:p>
            <a:pPr algn="l" eaLnBrk="1" hangingPunct="1"/>
            <a:r>
              <a:rPr lang="fr-FR" altLang="fr-FR" sz="1600" smtClean="0">
                <a:latin typeface="Cambria" pitchFamily="18" charset="0"/>
                <a:ea typeface="ＭＳ Ｐゴシック" pitchFamily="34" charset="-128"/>
              </a:rPr>
              <a:t>bonis@lal.in2p3.fr</a:t>
            </a:r>
          </a:p>
        </p:txBody>
      </p:sp>
      <p:pic>
        <p:nvPicPr>
          <p:cNvPr id="2054" name="Picture 5" descr="l-coul-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91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Newlogo-c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gab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2C4DD"/>
              </a:clrFrom>
              <a:clrTo>
                <a:srgbClr val="62C4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30313"/>
            <a:ext cx="269398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2E5D2-2368-437F-B0A3-C4A8C5E9D9B8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4078224" y="6329461"/>
            <a:ext cx="193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Cu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629430" y="504451"/>
            <a:ext cx="38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Slab</a:t>
            </a:r>
            <a:r>
              <a:rPr lang="fr-FR" dirty="0" smtClean="0"/>
              <a:t> double couche avec tungstène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1489264" y="1329069"/>
            <a:ext cx="6166175" cy="1669311"/>
            <a:chOff x="1489264" y="1329069"/>
            <a:chExt cx="6166175" cy="1669311"/>
          </a:xfrm>
        </p:grpSpPr>
        <p:sp>
          <p:nvSpPr>
            <p:cNvPr id="66" name="Forme libre 65"/>
            <p:cNvSpPr/>
            <p:nvPr/>
          </p:nvSpPr>
          <p:spPr bwMode="auto">
            <a:xfrm>
              <a:off x="1489264" y="1329069"/>
              <a:ext cx="6166175" cy="1669311"/>
            </a:xfrm>
            <a:custGeom>
              <a:avLst/>
              <a:gdLst>
                <a:gd name="connsiteX0" fmla="*/ 3474720 w 7327392"/>
                <a:gd name="connsiteY0" fmla="*/ 280416 h 3279648"/>
                <a:gd name="connsiteX1" fmla="*/ 0 w 7327392"/>
                <a:gd name="connsiteY1" fmla="*/ 280416 h 3279648"/>
                <a:gd name="connsiteX2" fmla="*/ 24384 w 7327392"/>
                <a:gd name="connsiteY2" fmla="*/ 3279648 h 3279648"/>
                <a:gd name="connsiteX3" fmla="*/ 7303008 w 7327392"/>
                <a:gd name="connsiteY3" fmla="*/ 3279648 h 3279648"/>
                <a:gd name="connsiteX4" fmla="*/ 7327392 w 7327392"/>
                <a:gd name="connsiteY4" fmla="*/ 0 h 3279648"/>
                <a:gd name="connsiteX5" fmla="*/ 2950464 w 7327392"/>
                <a:gd name="connsiteY5" fmla="*/ 0 h 32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392" h="3279648">
                  <a:moveTo>
                    <a:pt x="3474720" y="280416"/>
                  </a:moveTo>
                  <a:lnTo>
                    <a:pt x="0" y="280416"/>
                  </a:lnTo>
                  <a:lnTo>
                    <a:pt x="24384" y="3279648"/>
                  </a:lnTo>
                  <a:lnTo>
                    <a:pt x="7303008" y="3279648"/>
                  </a:lnTo>
                  <a:lnTo>
                    <a:pt x="7327392" y="0"/>
                  </a:lnTo>
                  <a:lnTo>
                    <a:pt x="2950464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1643855" y="1561710"/>
              <a:ext cx="5839968" cy="1281440"/>
              <a:chOff x="2362200" y="987552"/>
              <a:chExt cx="5839968" cy="1281440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2362200" y="987552"/>
                <a:ext cx="5839968" cy="438912"/>
                <a:chOff x="2362200" y="987552"/>
                <a:chExt cx="5839968" cy="438912"/>
              </a:xfrm>
            </p:grpSpPr>
            <p:sp>
              <p:nvSpPr>
                <p:cNvPr id="2" name="Rectangle 1"/>
                <p:cNvSpPr/>
                <p:nvPr/>
              </p:nvSpPr>
              <p:spPr bwMode="auto">
                <a:xfrm>
                  <a:off x="2362200" y="1304544"/>
                  <a:ext cx="5839968" cy="1219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2362200" y="1054608"/>
                  <a:ext cx="5839968" cy="121920"/>
                </a:xfrm>
                <a:prstGeom prst="rect">
                  <a:avLst/>
                </a:prstGeom>
                <a:solidFill>
                  <a:srgbClr val="33993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2362200" y="987552"/>
                  <a:ext cx="5839968" cy="60960"/>
                </a:xfrm>
                <a:prstGeom prst="rect">
                  <a:avLst/>
                </a:prstGeom>
                <a:solidFill>
                  <a:srgbClr val="FF993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2532888" y="1219200"/>
                  <a:ext cx="2749296" cy="4571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5367528" y="1223771"/>
                  <a:ext cx="2749296" cy="4571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6" name="Connecteur droit 15"/>
                <p:cNvCxnSpPr/>
                <p:nvPr/>
              </p:nvCxnSpPr>
              <p:spPr bwMode="auto">
                <a:xfrm flipV="1">
                  <a:off x="2362200" y="1275588"/>
                  <a:ext cx="5839968" cy="1676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Ellipse 40"/>
                <p:cNvSpPr/>
                <p:nvPr/>
              </p:nvSpPr>
              <p:spPr bwMode="auto">
                <a:xfrm>
                  <a:off x="26426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Ellipse 41"/>
                <p:cNvSpPr/>
                <p:nvPr/>
              </p:nvSpPr>
              <p:spPr bwMode="auto">
                <a:xfrm>
                  <a:off x="27950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Ellipse 42"/>
                <p:cNvSpPr/>
                <p:nvPr/>
              </p:nvSpPr>
              <p:spPr bwMode="auto">
                <a:xfrm>
                  <a:off x="29474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Ellipse 43"/>
                <p:cNvSpPr/>
                <p:nvPr/>
              </p:nvSpPr>
              <p:spPr bwMode="auto">
                <a:xfrm>
                  <a:off x="30998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Ellipse 44"/>
                <p:cNvSpPr/>
                <p:nvPr/>
              </p:nvSpPr>
              <p:spPr bwMode="auto">
                <a:xfrm>
                  <a:off x="32522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Ellipse 45"/>
                <p:cNvSpPr/>
                <p:nvPr/>
              </p:nvSpPr>
              <p:spPr bwMode="auto">
                <a:xfrm>
                  <a:off x="34046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Ellipse 46"/>
                <p:cNvSpPr/>
                <p:nvPr/>
              </p:nvSpPr>
              <p:spPr bwMode="auto">
                <a:xfrm>
                  <a:off x="35570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Ellipse 47"/>
                <p:cNvSpPr/>
                <p:nvPr/>
              </p:nvSpPr>
              <p:spPr bwMode="auto">
                <a:xfrm>
                  <a:off x="37094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Ellipse 48"/>
                <p:cNvSpPr/>
                <p:nvPr/>
              </p:nvSpPr>
              <p:spPr bwMode="auto">
                <a:xfrm>
                  <a:off x="38618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Ellipse 49"/>
                <p:cNvSpPr/>
                <p:nvPr/>
              </p:nvSpPr>
              <p:spPr bwMode="auto">
                <a:xfrm>
                  <a:off x="40142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Ellipse 50"/>
                <p:cNvSpPr/>
                <p:nvPr/>
              </p:nvSpPr>
              <p:spPr bwMode="auto">
                <a:xfrm>
                  <a:off x="41666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Ellipse 51"/>
                <p:cNvSpPr/>
                <p:nvPr/>
              </p:nvSpPr>
              <p:spPr bwMode="auto">
                <a:xfrm>
                  <a:off x="43190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Ellipse 52"/>
                <p:cNvSpPr/>
                <p:nvPr/>
              </p:nvSpPr>
              <p:spPr bwMode="auto">
                <a:xfrm>
                  <a:off x="44714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Ellipse 53"/>
                <p:cNvSpPr/>
                <p:nvPr/>
              </p:nvSpPr>
              <p:spPr bwMode="auto">
                <a:xfrm>
                  <a:off x="46238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Ellipse 54"/>
                <p:cNvSpPr/>
                <p:nvPr/>
              </p:nvSpPr>
              <p:spPr bwMode="auto">
                <a:xfrm>
                  <a:off x="47762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Ellipse 55"/>
                <p:cNvSpPr/>
                <p:nvPr/>
              </p:nvSpPr>
              <p:spPr bwMode="auto">
                <a:xfrm>
                  <a:off x="49286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Ellipse 56"/>
                <p:cNvSpPr/>
                <p:nvPr/>
              </p:nvSpPr>
              <p:spPr bwMode="auto">
                <a:xfrm>
                  <a:off x="50810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Ellipse 57"/>
                <p:cNvSpPr/>
                <p:nvPr/>
              </p:nvSpPr>
              <p:spPr bwMode="auto">
                <a:xfrm>
                  <a:off x="52334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Ellipse 68"/>
                <p:cNvSpPr/>
                <p:nvPr/>
              </p:nvSpPr>
              <p:spPr bwMode="auto">
                <a:xfrm>
                  <a:off x="54284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Ellipse 69"/>
                <p:cNvSpPr/>
                <p:nvPr/>
              </p:nvSpPr>
              <p:spPr bwMode="auto">
                <a:xfrm>
                  <a:off x="55808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Ellipse 70"/>
                <p:cNvSpPr/>
                <p:nvPr/>
              </p:nvSpPr>
              <p:spPr bwMode="auto">
                <a:xfrm>
                  <a:off x="57332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lipse 71"/>
                <p:cNvSpPr/>
                <p:nvPr/>
              </p:nvSpPr>
              <p:spPr bwMode="auto">
                <a:xfrm>
                  <a:off x="58856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Ellipse 72"/>
                <p:cNvSpPr/>
                <p:nvPr/>
              </p:nvSpPr>
              <p:spPr bwMode="auto">
                <a:xfrm>
                  <a:off x="60380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Ellipse 73"/>
                <p:cNvSpPr/>
                <p:nvPr/>
              </p:nvSpPr>
              <p:spPr bwMode="auto">
                <a:xfrm>
                  <a:off x="61904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lipse 74"/>
                <p:cNvSpPr/>
                <p:nvPr/>
              </p:nvSpPr>
              <p:spPr bwMode="auto">
                <a:xfrm>
                  <a:off x="63428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Ellipse 75"/>
                <p:cNvSpPr/>
                <p:nvPr/>
              </p:nvSpPr>
              <p:spPr bwMode="auto">
                <a:xfrm>
                  <a:off x="64952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Ellipse 76"/>
                <p:cNvSpPr/>
                <p:nvPr/>
              </p:nvSpPr>
              <p:spPr bwMode="auto">
                <a:xfrm>
                  <a:off x="66476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Ellipse 77"/>
                <p:cNvSpPr/>
                <p:nvPr/>
              </p:nvSpPr>
              <p:spPr bwMode="auto">
                <a:xfrm>
                  <a:off x="68000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Ellipse 78"/>
                <p:cNvSpPr/>
                <p:nvPr/>
              </p:nvSpPr>
              <p:spPr bwMode="auto">
                <a:xfrm>
                  <a:off x="69524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Ellipse 79"/>
                <p:cNvSpPr/>
                <p:nvPr/>
              </p:nvSpPr>
              <p:spPr bwMode="auto">
                <a:xfrm>
                  <a:off x="71048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Ellipse 80"/>
                <p:cNvSpPr/>
                <p:nvPr/>
              </p:nvSpPr>
              <p:spPr bwMode="auto">
                <a:xfrm>
                  <a:off x="72572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Ellipse 81"/>
                <p:cNvSpPr/>
                <p:nvPr/>
              </p:nvSpPr>
              <p:spPr bwMode="auto">
                <a:xfrm>
                  <a:off x="74096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Ellipse 82"/>
                <p:cNvSpPr/>
                <p:nvPr/>
              </p:nvSpPr>
              <p:spPr bwMode="auto">
                <a:xfrm>
                  <a:off x="75620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Ellipse 83"/>
                <p:cNvSpPr/>
                <p:nvPr/>
              </p:nvSpPr>
              <p:spPr bwMode="auto">
                <a:xfrm>
                  <a:off x="77144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Ellipse 84"/>
                <p:cNvSpPr/>
                <p:nvPr/>
              </p:nvSpPr>
              <p:spPr bwMode="auto">
                <a:xfrm>
                  <a:off x="78668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Ellipse 85"/>
                <p:cNvSpPr/>
                <p:nvPr/>
              </p:nvSpPr>
              <p:spPr bwMode="auto">
                <a:xfrm>
                  <a:off x="80192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Groupe 67"/>
              <p:cNvGrpSpPr/>
              <p:nvPr/>
            </p:nvGrpSpPr>
            <p:grpSpPr>
              <a:xfrm rot="10800000">
                <a:off x="2362200" y="1830080"/>
                <a:ext cx="5839968" cy="438912"/>
                <a:chOff x="2362200" y="987552"/>
                <a:chExt cx="5839968" cy="438912"/>
              </a:xfrm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2362200" y="1304544"/>
                  <a:ext cx="5839968" cy="1219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2362200" y="1054608"/>
                  <a:ext cx="5839968" cy="121920"/>
                </a:xfrm>
                <a:prstGeom prst="rect">
                  <a:avLst/>
                </a:prstGeom>
                <a:solidFill>
                  <a:srgbClr val="33993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2362200" y="987552"/>
                  <a:ext cx="5839968" cy="60960"/>
                </a:xfrm>
                <a:prstGeom prst="rect">
                  <a:avLst/>
                </a:prstGeom>
                <a:solidFill>
                  <a:srgbClr val="FF993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2532888" y="1219200"/>
                  <a:ext cx="2749296" cy="4571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5367528" y="1223771"/>
                  <a:ext cx="2749296" cy="4571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3" name="Connecteur droit 92"/>
                <p:cNvCxnSpPr/>
                <p:nvPr/>
              </p:nvCxnSpPr>
              <p:spPr bwMode="auto">
                <a:xfrm flipV="1">
                  <a:off x="2362200" y="1275588"/>
                  <a:ext cx="5839968" cy="1676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4" name="Ellipse 93"/>
                <p:cNvSpPr/>
                <p:nvPr/>
              </p:nvSpPr>
              <p:spPr bwMode="auto">
                <a:xfrm>
                  <a:off x="26426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Ellipse 94"/>
                <p:cNvSpPr/>
                <p:nvPr/>
              </p:nvSpPr>
              <p:spPr bwMode="auto">
                <a:xfrm>
                  <a:off x="27950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Ellipse 95"/>
                <p:cNvSpPr/>
                <p:nvPr/>
              </p:nvSpPr>
              <p:spPr bwMode="auto">
                <a:xfrm>
                  <a:off x="29474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Ellipse 96"/>
                <p:cNvSpPr/>
                <p:nvPr/>
              </p:nvSpPr>
              <p:spPr bwMode="auto">
                <a:xfrm>
                  <a:off x="30998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Ellipse 97"/>
                <p:cNvSpPr/>
                <p:nvPr/>
              </p:nvSpPr>
              <p:spPr bwMode="auto">
                <a:xfrm>
                  <a:off x="32522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Ellipse 98"/>
                <p:cNvSpPr/>
                <p:nvPr/>
              </p:nvSpPr>
              <p:spPr bwMode="auto">
                <a:xfrm>
                  <a:off x="34046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Ellipse 99"/>
                <p:cNvSpPr/>
                <p:nvPr/>
              </p:nvSpPr>
              <p:spPr bwMode="auto">
                <a:xfrm>
                  <a:off x="35570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Ellipse 100"/>
                <p:cNvSpPr/>
                <p:nvPr/>
              </p:nvSpPr>
              <p:spPr bwMode="auto">
                <a:xfrm>
                  <a:off x="37094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Ellipse 101"/>
                <p:cNvSpPr/>
                <p:nvPr/>
              </p:nvSpPr>
              <p:spPr bwMode="auto">
                <a:xfrm>
                  <a:off x="38618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Ellipse 102"/>
                <p:cNvSpPr/>
                <p:nvPr/>
              </p:nvSpPr>
              <p:spPr bwMode="auto">
                <a:xfrm>
                  <a:off x="40142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Ellipse 104"/>
                <p:cNvSpPr/>
                <p:nvPr/>
              </p:nvSpPr>
              <p:spPr bwMode="auto">
                <a:xfrm>
                  <a:off x="41666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Ellipse 105"/>
                <p:cNvSpPr/>
                <p:nvPr/>
              </p:nvSpPr>
              <p:spPr bwMode="auto">
                <a:xfrm>
                  <a:off x="43190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Ellipse 106"/>
                <p:cNvSpPr/>
                <p:nvPr/>
              </p:nvSpPr>
              <p:spPr bwMode="auto">
                <a:xfrm>
                  <a:off x="44714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Ellipse 107"/>
                <p:cNvSpPr/>
                <p:nvPr/>
              </p:nvSpPr>
              <p:spPr bwMode="auto">
                <a:xfrm>
                  <a:off x="46238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Ellipse 108"/>
                <p:cNvSpPr/>
                <p:nvPr/>
              </p:nvSpPr>
              <p:spPr bwMode="auto">
                <a:xfrm>
                  <a:off x="47762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Ellipse 109"/>
                <p:cNvSpPr/>
                <p:nvPr/>
              </p:nvSpPr>
              <p:spPr bwMode="auto">
                <a:xfrm>
                  <a:off x="49286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Ellipse 110"/>
                <p:cNvSpPr/>
                <p:nvPr/>
              </p:nvSpPr>
              <p:spPr bwMode="auto">
                <a:xfrm>
                  <a:off x="5081016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Ellipse 111"/>
                <p:cNvSpPr/>
                <p:nvPr/>
              </p:nvSpPr>
              <p:spPr bwMode="auto">
                <a:xfrm>
                  <a:off x="5233416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Ellipse 112"/>
                <p:cNvSpPr/>
                <p:nvPr/>
              </p:nvSpPr>
              <p:spPr bwMode="auto">
                <a:xfrm>
                  <a:off x="54284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Ellipse 113"/>
                <p:cNvSpPr/>
                <p:nvPr/>
              </p:nvSpPr>
              <p:spPr bwMode="auto">
                <a:xfrm>
                  <a:off x="55808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 bwMode="auto">
                <a:xfrm>
                  <a:off x="57332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Ellipse 115"/>
                <p:cNvSpPr/>
                <p:nvPr/>
              </p:nvSpPr>
              <p:spPr bwMode="auto">
                <a:xfrm>
                  <a:off x="58856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Ellipse 116"/>
                <p:cNvSpPr/>
                <p:nvPr/>
              </p:nvSpPr>
              <p:spPr bwMode="auto">
                <a:xfrm>
                  <a:off x="60380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Ellipse 117"/>
                <p:cNvSpPr/>
                <p:nvPr/>
              </p:nvSpPr>
              <p:spPr bwMode="auto">
                <a:xfrm>
                  <a:off x="61904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Ellipse 118"/>
                <p:cNvSpPr/>
                <p:nvPr/>
              </p:nvSpPr>
              <p:spPr bwMode="auto">
                <a:xfrm>
                  <a:off x="63428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Ellipse 119"/>
                <p:cNvSpPr/>
                <p:nvPr/>
              </p:nvSpPr>
              <p:spPr bwMode="auto">
                <a:xfrm>
                  <a:off x="64952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Ellipse 120"/>
                <p:cNvSpPr/>
                <p:nvPr/>
              </p:nvSpPr>
              <p:spPr bwMode="auto">
                <a:xfrm>
                  <a:off x="66476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Ellipse 121"/>
                <p:cNvSpPr/>
                <p:nvPr/>
              </p:nvSpPr>
              <p:spPr bwMode="auto">
                <a:xfrm>
                  <a:off x="68000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Ellipse 122"/>
                <p:cNvSpPr/>
                <p:nvPr/>
              </p:nvSpPr>
              <p:spPr bwMode="auto">
                <a:xfrm>
                  <a:off x="69524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Ellipse 123"/>
                <p:cNvSpPr/>
                <p:nvPr/>
              </p:nvSpPr>
              <p:spPr bwMode="auto">
                <a:xfrm>
                  <a:off x="71048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Ellipse 124"/>
                <p:cNvSpPr/>
                <p:nvPr/>
              </p:nvSpPr>
              <p:spPr bwMode="auto">
                <a:xfrm>
                  <a:off x="72572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Ellipse 125"/>
                <p:cNvSpPr/>
                <p:nvPr/>
              </p:nvSpPr>
              <p:spPr bwMode="auto">
                <a:xfrm>
                  <a:off x="74096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7" name="Ellipse 126"/>
                <p:cNvSpPr/>
                <p:nvPr/>
              </p:nvSpPr>
              <p:spPr bwMode="auto">
                <a:xfrm>
                  <a:off x="75620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Ellipse 128"/>
                <p:cNvSpPr/>
                <p:nvPr/>
              </p:nvSpPr>
              <p:spPr bwMode="auto">
                <a:xfrm>
                  <a:off x="77144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Ellipse 129"/>
                <p:cNvSpPr/>
                <p:nvPr/>
              </p:nvSpPr>
              <p:spPr bwMode="auto">
                <a:xfrm>
                  <a:off x="7866888" y="1175765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Ellipse 130"/>
                <p:cNvSpPr/>
                <p:nvPr/>
              </p:nvSpPr>
              <p:spPr bwMode="auto">
                <a:xfrm>
                  <a:off x="8019288" y="1169669"/>
                  <a:ext cx="60960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 bwMode="auto">
              <a:xfrm>
                <a:off x="2362200" y="1426464"/>
                <a:ext cx="5839968" cy="4036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1581875" y="1510676"/>
              <a:ext cx="379934" cy="1383505"/>
              <a:chOff x="2825490" y="3649236"/>
              <a:chExt cx="379934" cy="1383505"/>
            </a:xfrm>
          </p:grpSpPr>
          <p:cxnSp>
            <p:nvCxnSpPr>
              <p:cNvPr id="132" name="Connecteur droit 131"/>
              <p:cNvCxnSpPr/>
              <p:nvPr/>
            </p:nvCxnSpPr>
            <p:spPr bwMode="auto">
              <a:xfrm>
                <a:off x="2830448" y="3649236"/>
                <a:ext cx="36576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Connecteur droit 132"/>
              <p:cNvCxnSpPr/>
              <p:nvPr/>
            </p:nvCxnSpPr>
            <p:spPr bwMode="auto">
              <a:xfrm>
                <a:off x="2839663" y="5032741"/>
                <a:ext cx="36576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Connecteur droit 133"/>
              <p:cNvCxnSpPr/>
              <p:nvPr/>
            </p:nvCxnSpPr>
            <p:spPr bwMode="auto">
              <a:xfrm flipH="1" flipV="1">
                <a:off x="2825490" y="3649239"/>
                <a:ext cx="8078" cy="13835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5" name="Groupe 134"/>
            <p:cNvGrpSpPr/>
            <p:nvPr/>
          </p:nvGrpSpPr>
          <p:grpSpPr>
            <a:xfrm rot="10800000">
              <a:off x="7155855" y="1510676"/>
              <a:ext cx="379934" cy="1383505"/>
              <a:chOff x="2825490" y="3649236"/>
              <a:chExt cx="379934" cy="1383505"/>
            </a:xfrm>
          </p:grpSpPr>
          <p:cxnSp>
            <p:nvCxnSpPr>
              <p:cNvPr id="136" name="Connecteur droit 135"/>
              <p:cNvCxnSpPr/>
              <p:nvPr/>
            </p:nvCxnSpPr>
            <p:spPr bwMode="auto">
              <a:xfrm>
                <a:off x="2830448" y="3649236"/>
                <a:ext cx="36576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Connecteur droit 136"/>
              <p:cNvCxnSpPr/>
              <p:nvPr/>
            </p:nvCxnSpPr>
            <p:spPr bwMode="auto">
              <a:xfrm>
                <a:off x="2839663" y="5032741"/>
                <a:ext cx="36576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Connecteur droit 137"/>
              <p:cNvCxnSpPr/>
              <p:nvPr/>
            </p:nvCxnSpPr>
            <p:spPr bwMode="auto">
              <a:xfrm flipH="1" flipV="1">
                <a:off x="2825490" y="3649239"/>
                <a:ext cx="8078" cy="13835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7" name="Groupe 26"/>
          <p:cNvGrpSpPr/>
          <p:nvPr/>
        </p:nvGrpSpPr>
        <p:grpSpPr>
          <a:xfrm>
            <a:off x="1382234" y="3810089"/>
            <a:ext cx="6571686" cy="1669311"/>
            <a:chOff x="1382234" y="3810089"/>
            <a:chExt cx="6571686" cy="1669311"/>
          </a:xfrm>
        </p:grpSpPr>
        <p:sp>
          <p:nvSpPr>
            <p:cNvPr id="140" name="Forme libre 139"/>
            <p:cNvSpPr/>
            <p:nvPr/>
          </p:nvSpPr>
          <p:spPr bwMode="auto">
            <a:xfrm>
              <a:off x="1382234" y="3810089"/>
              <a:ext cx="6571686" cy="1669311"/>
            </a:xfrm>
            <a:custGeom>
              <a:avLst/>
              <a:gdLst>
                <a:gd name="connsiteX0" fmla="*/ 3474720 w 7327392"/>
                <a:gd name="connsiteY0" fmla="*/ 280416 h 3279648"/>
                <a:gd name="connsiteX1" fmla="*/ 0 w 7327392"/>
                <a:gd name="connsiteY1" fmla="*/ 280416 h 3279648"/>
                <a:gd name="connsiteX2" fmla="*/ 24384 w 7327392"/>
                <a:gd name="connsiteY2" fmla="*/ 3279648 h 3279648"/>
                <a:gd name="connsiteX3" fmla="*/ 7303008 w 7327392"/>
                <a:gd name="connsiteY3" fmla="*/ 3279648 h 3279648"/>
                <a:gd name="connsiteX4" fmla="*/ 7327392 w 7327392"/>
                <a:gd name="connsiteY4" fmla="*/ 0 h 3279648"/>
                <a:gd name="connsiteX5" fmla="*/ 2950464 w 7327392"/>
                <a:gd name="connsiteY5" fmla="*/ 0 h 32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392" h="3279648">
                  <a:moveTo>
                    <a:pt x="3474720" y="280416"/>
                  </a:moveTo>
                  <a:lnTo>
                    <a:pt x="0" y="280416"/>
                  </a:lnTo>
                  <a:lnTo>
                    <a:pt x="24384" y="3279648"/>
                  </a:lnTo>
                  <a:lnTo>
                    <a:pt x="7303008" y="3279648"/>
                  </a:lnTo>
                  <a:lnTo>
                    <a:pt x="7327392" y="0"/>
                  </a:lnTo>
                  <a:lnTo>
                    <a:pt x="2950464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572964" y="4327738"/>
              <a:ext cx="6082475" cy="1081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658029" y="4077802"/>
              <a:ext cx="5839968" cy="12192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658029" y="4010746"/>
              <a:ext cx="5839968" cy="6096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828717" y="4242394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4663357" y="4246965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0" name="Connecteur droit 199"/>
            <p:cNvCxnSpPr/>
            <p:nvPr/>
          </p:nvCxnSpPr>
          <p:spPr bwMode="auto">
            <a:xfrm flipV="1">
              <a:off x="1658029" y="4309415"/>
              <a:ext cx="5839968" cy="1676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Ellipse 200"/>
            <p:cNvSpPr/>
            <p:nvPr/>
          </p:nvSpPr>
          <p:spPr bwMode="auto">
            <a:xfrm>
              <a:off x="19384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lipse 201"/>
            <p:cNvSpPr/>
            <p:nvPr/>
          </p:nvSpPr>
          <p:spPr bwMode="auto">
            <a:xfrm>
              <a:off x="20908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Ellipse 202"/>
            <p:cNvSpPr/>
            <p:nvPr/>
          </p:nvSpPr>
          <p:spPr bwMode="auto">
            <a:xfrm>
              <a:off x="22432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Ellipse 203"/>
            <p:cNvSpPr/>
            <p:nvPr/>
          </p:nvSpPr>
          <p:spPr bwMode="auto">
            <a:xfrm>
              <a:off x="23956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Ellipse 204"/>
            <p:cNvSpPr/>
            <p:nvPr/>
          </p:nvSpPr>
          <p:spPr bwMode="auto">
            <a:xfrm>
              <a:off x="25480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Ellipse 205"/>
            <p:cNvSpPr/>
            <p:nvPr/>
          </p:nvSpPr>
          <p:spPr bwMode="auto">
            <a:xfrm>
              <a:off x="27004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lipse 206"/>
            <p:cNvSpPr/>
            <p:nvPr/>
          </p:nvSpPr>
          <p:spPr bwMode="auto">
            <a:xfrm>
              <a:off x="28528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lipse 207"/>
            <p:cNvSpPr/>
            <p:nvPr/>
          </p:nvSpPr>
          <p:spPr bwMode="auto">
            <a:xfrm>
              <a:off x="30052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Ellipse 208"/>
            <p:cNvSpPr/>
            <p:nvPr/>
          </p:nvSpPr>
          <p:spPr bwMode="auto">
            <a:xfrm>
              <a:off x="31576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Ellipse 209"/>
            <p:cNvSpPr/>
            <p:nvPr/>
          </p:nvSpPr>
          <p:spPr bwMode="auto">
            <a:xfrm>
              <a:off x="33100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lipse 210"/>
            <p:cNvSpPr/>
            <p:nvPr/>
          </p:nvSpPr>
          <p:spPr bwMode="auto">
            <a:xfrm>
              <a:off x="34624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Ellipse 211"/>
            <p:cNvSpPr/>
            <p:nvPr/>
          </p:nvSpPr>
          <p:spPr bwMode="auto">
            <a:xfrm>
              <a:off x="36148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Ellipse 212"/>
            <p:cNvSpPr/>
            <p:nvPr/>
          </p:nvSpPr>
          <p:spPr bwMode="auto">
            <a:xfrm>
              <a:off x="37672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lipse 213"/>
            <p:cNvSpPr/>
            <p:nvPr/>
          </p:nvSpPr>
          <p:spPr bwMode="auto">
            <a:xfrm>
              <a:off x="39196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Ellipse 214"/>
            <p:cNvSpPr/>
            <p:nvPr/>
          </p:nvSpPr>
          <p:spPr bwMode="auto">
            <a:xfrm>
              <a:off x="40720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Ellipse 215"/>
            <p:cNvSpPr/>
            <p:nvPr/>
          </p:nvSpPr>
          <p:spPr bwMode="auto">
            <a:xfrm>
              <a:off x="42244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lipse 216"/>
            <p:cNvSpPr/>
            <p:nvPr/>
          </p:nvSpPr>
          <p:spPr bwMode="auto">
            <a:xfrm>
              <a:off x="4376845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Ellipse 217"/>
            <p:cNvSpPr/>
            <p:nvPr/>
          </p:nvSpPr>
          <p:spPr bwMode="auto">
            <a:xfrm>
              <a:off x="4529245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Ellipse 218"/>
            <p:cNvSpPr/>
            <p:nvPr/>
          </p:nvSpPr>
          <p:spPr bwMode="auto">
            <a:xfrm>
              <a:off x="47243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Ellipse 219"/>
            <p:cNvSpPr/>
            <p:nvPr/>
          </p:nvSpPr>
          <p:spPr bwMode="auto">
            <a:xfrm>
              <a:off x="48767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Ellipse 220"/>
            <p:cNvSpPr/>
            <p:nvPr/>
          </p:nvSpPr>
          <p:spPr bwMode="auto">
            <a:xfrm>
              <a:off x="50291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Ellipse 221"/>
            <p:cNvSpPr/>
            <p:nvPr/>
          </p:nvSpPr>
          <p:spPr bwMode="auto">
            <a:xfrm>
              <a:off x="51815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Ellipse 222"/>
            <p:cNvSpPr/>
            <p:nvPr/>
          </p:nvSpPr>
          <p:spPr bwMode="auto">
            <a:xfrm>
              <a:off x="53339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Ellipse 223"/>
            <p:cNvSpPr/>
            <p:nvPr/>
          </p:nvSpPr>
          <p:spPr bwMode="auto">
            <a:xfrm>
              <a:off x="54863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Ellipse 224"/>
            <p:cNvSpPr/>
            <p:nvPr/>
          </p:nvSpPr>
          <p:spPr bwMode="auto">
            <a:xfrm>
              <a:off x="56387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Ellipse 225"/>
            <p:cNvSpPr/>
            <p:nvPr/>
          </p:nvSpPr>
          <p:spPr bwMode="auto">
            <a:xfrm>
              <a:off x="57911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Ellipse 226"/>
            <p:cNvSpPr/>
            <p:nvPr/>
          </p:nvSpPr>
          <p:spPr bwMode="auto">
            <a:xfrm>
              <a:off x="59435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60959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2483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Ellipse 229"/>
            <p:cNvSpPr/>
            <p:nvPr/>
          </p:nvSpPr>
          <p:spPr bwMode="auto">
            <a:xfrm>
              <a:off x="64007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Ellipse 230"/>
            <p:cNvSpPr/>
            <p:nvPr/>
          </p:nvSpPr>
          <p:spPr bwMode="auto">
            <a:xfrm>
              <a:off x="65531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67055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8579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Ellipse 233"/>
            <p:cNvSpPr/>
            <p:nvPr/>
          </p:nvSpPr>
          <p:spPr bwMode="auto">
            <a:xfrm>
              <a:off x="70103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Ellipse 234"/>
            <p:cNvSpPr/>
            <p:nvPr/>
          </p:nvSpPr>
          <p:spPr bwMode="auto">
            <a:xfrm>
              <a:off x="7162717" y="419895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315117" y="419286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 rot="10800000">
              <a:off x="1572965" y="4837530"/>
              <a:ext cx="6082474" cy="137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 rot="10800000">
              <a:off x="1658029" y="5103210"/>
              <a:ext cx="5839968" cy="12192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 rot="10800000">
              <a:off x="1658029" y="5231226"/>
              <a:ext cx="5839968" cy="6096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 rot="10800000">
              <a:off x="4578013" y="5014819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 rot="10800000">
              <a:off x="1743373" y="5010248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8" name="Connecteur droit 157"/>
            <p:cNvCxnSpPr/>
            <p:nvPr/>
          </p:nvCxnSpPr>
          <p:spPr bwMode="auto">
            <a:xfrm rot="10800000" flipV="1">
              <a:off x="1658029" y="4987386"/>
              <a:ext cx="5839968" cy="1676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Ellipse 158"/>
            <p:cNvSpPr/>
            <p:nvPr/>
          </p:nvSpPr>
          <p:spPr bwMode="auto">
            <a:xfrm rot="10800000">
              <a:off x="71566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Ellipse 159"/>
            <p:cNvSpPr/>
            <p:nvPr/>
          </p:nvSpPr>
          <p:spPr bwMode="auto">
            <a:xfrm rot="10800000">
              <a:off x="70042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Ellipse 160"/>
            <p:cNvSpPr/>
            <p:nvPr/>
          </p:nvSpPr>
          <p:spPr bwMode="auto">
            <a:xfrm rot="10800000">
              <a:off x="68518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Ellipse 161"/>
            <p:cNvSpPr/>
            <p:nvPr/>
          </p:nvSpPr>
          <p:spPr bwMode="auto">
            <a:xfrm rot="10800000">
              <a:off x="66994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Ellipse 162"/>
            <p:cNvSpPr/>
            <p:nvPr/>
          </p:nvSpPr>
          <p:spPr bwMode="auto">
            <a:xfrm rot="10800000">
              <a:off x="65470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Ellipse 163"/>
            <p:cNvSpPr/>
            <p:nvPr/>
          </p:nvSpPr>
          <p:spPr bwMode="auto">
            <a:xfrm rot="10800000">
              <a:off x="63946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Ellipse 164"/>
            <p:cNvSpPr/>
            <p:nvPr/>
          </p:nvSpPr>
          <p:spPr bwMode="auto">
            <a:xfrm rot="10800000">
              <a:off x="62422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Ellipse 165"/>
            <p:cNvSpPr/>
            <p:nvPr/>
          </p:nvSpPr>
          <p:spPr bwMode="auto">
            <a:xfrm rot="10800000">
              <a:off x="60898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Ellipse 166"/>
            <p:cNvSpPr/>
            <p:nvPr/>
          </p:nvSpPr>
          <p:spPr bwMode="auto">
            <a:xfrm rot="10800000">
              <a:off x="59374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Ellipse 167"/>
            <p:cNvSpPr/>
            <p:nvPr/>
          </p:nvSpPr>
          <p:spPr bwMode="auto">
            <a:xfrm rot="10800000">
              <a:off x="57850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Ellipse 168"/>
            <p:cNvSpPr/>
            <p:nvPr/>
          </p:nvSpPr>
          <p:spPr bwMode="auto">
            <a:xfrm rot="10800000">
              <a:off x="56326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Ellipse 169"/>
            <p:cNvSpPr/>
            <p:nvPr/>
          </p:nvSpPr>
          <p:spPr bwMode="auto">
            <a:xfrm rot="10800000">
              <a:off x="54802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Ellipse 170"/>
            <p:cNvSpPr/>
            <p:nvPr/>
          </p:nvSpPr>
          <p:spPr bwMode="auto">
            <a:xfrm rot="10800000">
              <a:off x="53278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Ellipse 171"/>
            <p:cNvSpPr/>
            <p:nvPr/>
          </p:nvSpPr>
          <p:spPr bwMode="auto">
            <a:xfrm rot="10800000">
              <a:off x="51754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Ellipse 172"/>
            <p:cNvSpPr/>
            <p:nvPr/>
          </p:nvSpPr>
          <p:spPr bwMode="auto">
            <a:xfrm rot="10800000">
              <a:off x="50230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Ellipse 173"/>
            <p:cNvSpPr/>
            <p:nvPr/>
          </p:nvSpPr>
          <p:spPr bwMode="auto">
            <a:xfrm rot="10800000">
              <a:off x="48706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Ellipse 174"/>
            <p:cNvSpPr/>
            <p:nvPr/>
          </p:nvSpPr>
          <p:spPr bwMode="auto">
            <a:xfrm rot="10800000">
              <a:off x="4718221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Ellipse 175"/>
            <p:cNvSpPr/>
            <p:nvPr/>
          </p:nvSpPr>
          <p:spPr bwMode="auto">
            <a:xfrm rot="10800000">
              <a:off x="4565821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lipse 176"/>
            <p:cNvSpPr/>
            <p:nvPr/>
          </p:nvSpPr>
          <p:spPr bwMode="auto">
            <a:xfrm rot="10800000">
              <a:off x="43707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Ellipse 177"/>
            <p:cNvSpPr/>
            <p:nvPr/>
          </p:nvSpPr>
          <p:spPr bwMode="auto">
            <a:xfrm rot="10800000">
              <a:off x="42183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Ellipse 178"/>
            <p:cNvSpPr/>
            <p:nvPr/>
          </p:nvSpPr>
          <p:spPr bwMode="auto">
            <a:xfrm rot="10800000">
              <a:off x="40659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Ellipse 179"/>
            <p:cNvSpPr/>
            <p:nvPr/>
          </p:nvSpPr>
          <p:spPr bwMode="auto">
            <a:xfrm rot="10800000">
              <a:off x="39135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Ellipse 180"/>
            <p:cNvSpPr/>
            <p:nvPr/>
          </p:nvSpPr>
          <p:spPr bwMode="auto">
            <a:xfrm rot="10800000">
              <a:off x="37611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Ellipse 181"/>
            <p:cNvSpPr/>
            <p:nvPr/>
          </p:nvSpPr>
          <p:spPr bwMode="auto">
            <a:xfrm rot="10800000">
              <a:off x="36087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Ellipse 182"/>
            <p:cNvSpPr/>
            <p:nvPr/>
          </p:nvSpPr>
          <p:spPr bwMode="auto">
            <a:xfrm rot="10800000">
              <a:off x="34563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Ellipse 183"/>
            <p:cNvSpPr/>
            <p:nvPr/>
          </p:nvSpPr>
          <p:spPr bwMode="auto">
            <a:xfrm rot="10800000">
              <a:off x="33039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Ellipse 184"/>
            <p:cNvSpPr/>
            <p:nvPr/>
          </p:nvSpPr>
          <p:spPr bwMode="auto">
            <a:xfrm rot="10800000">
              <a:off x="31515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Ellipse 185"/>
            <p:cNvSpPr/>
            <p:nvPr/>
          </p:nvSpPr>
          <p:spPr bwMode="auto">
            <a:xfrm rot="10800000">
              <a:off x="29991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Ellipse 186"/>
            <p:cNvSpPr/>
            <p:nvPr/>
          </p:nvSpPr>
          <p:spPr bwMode="auto">
            <a:xfrm rot="10800000">
              <a:off x="28467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Ellipse 187"/>
            <p:cNvSpPr/>
            <p:nvPr/>
          </p:nvSpPr>
          <p:spPr bwMode="auto">
            <a:xfrm rot="10800000">
              <a:off x="26943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Ellipse 188"/>
            <p:cNvSpPr/>
            <p:nvPr/>
          </p:nvSpPr>
          <p:spPr bwMode="auto">
            <a:xfrm rot="10800000">
              <a:off x="25419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Ellipse 189"/>
            <p:cNvSpPr/>
            <p:nvPr/>
          </p:nvSpPr>
          <p:spPr bwMode="auto">
            <a:xfrm rot="10800000">
              <a:off x="23895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 rot="10800000">
              <a:off x="22371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Ellipse 191"/>
            <p:cNvSpPr/>
            <p:nvPr/>
          </p:nvSpPr>
          <p:spPr bwMode="auto">
            <a:xfrm rot="10800000">
              <a:off x="20847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Ellipse 192"/>
            <p:cNvSpPr/>
            <p:nvPr/>
          </p:nvSpPr>
          <p:spPr bwMode="auto">
            <a:xfrm rot="10800000">
              <a:off x="1932349" y="5058254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Ellipse 193"/>
            <p:cNvSpPr/>
            <p:nvPr/>
          </p:nvSpPr>
          <p:spPr bwMode="auto">
            <a:xfrm rot="10800000">
              <a:off x="1779949" y="5064350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572964" y="4449658"/>
              <a:ext cx="6082475" cy="4036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237" name="Rectangle 236"/>
            <p:cNvSpPr/>
            <p:nvPr/>
          </p:nvSpPr>
          <p:spPr bwMode="auto">
            <a:xfrm rot="10800000">
              <a:off x="1551059" y="4010746"/>
              <a:ext cx="46008" cy="1281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 rot="10800000">
              <a:off x="7615527" y="4020127"/>
              <a:ext cx="46008" cy="1281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0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D1061-77DB-4A1D-91C6-3A43D7DF67A8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7129" y="561593"/>
            <a:ext cx="7080529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S</a:t>
            </a:r>
            <a:r>
              <a:rPr lang="fr-FR" u="sng" dirty="0" smtClean="0"/>
              <a:t>tructure Plaque carbone</a:t>
            </a:r>
          </a:p>
          <a:p>
            <a:endParaRPr lang="fr-FR" u="sng" dirty="0" smtClean="0"/>
          </a:p>
          <a:p>
            <a:r>
              <a:rPr lang="fr-FR" dirty="0" smtClean="0"/>
              <a:t>Avantages : 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sz="1400" dirty="0" smtClean="0"/>
              <a:t>Simplicité </a:t>
            </a:r>
            <a:r>
              <a:rPr lang="fr-FR" sz="1400" dirty="0"/>
              <a:t>de la structure</a:t>
            </a:r>
            <a:r>
              <a:rPr lang="fr-FR" sz="1400" dirty="0" smtClean="0"/>
              <a:t>.</a:t>
            </a:r>
            <a:br>
              <a:rPr lang="fr-FR" sz="1400" dirty="0" smtClean="0"/>
            </a:br>
            <a:r>
              <a:rPr lang="fr-FR" sz="1400" dirty="0" smtClean="0"/>
              <a:t>- Géométrie maitrisés en dimensions</a:t>
            </a:r>
            <a:r>
              <a:rPr lang="fr-FR" sz="1400" dirty="0"/>
              <a:t> </a:t>
            </a:r>
            <a:r>
              <a:rPr lang="fr-FR" sz="1400" dirty="0" smtClean="0"/>
              <a:t>et planéité (largeur, longueur et épaisseur).</a:t>
            </a:r>
            <a:br>
              <a:rPr lang="fr-FR" sz="1400" dirty="0" smtClean="0"/>
            </a:br>
            <a:r>
              <a:rPr lang="fr-FR" sz="1400" dirty="0" smtClean="0"/>
              <a:t>- </a:t>
            </a:r>
            <a:r>
              <a:rPr lang="fr-FR" sz="1400" b="1" dirty="0" smtClean="0"/>
              <a:t>Insertion ASU aisée, beaucoup moins risquée</a:t>
            </a:r>
            <a:r>
              <a:rPr lang="fr-FR" sz="1400" dirty="0" smtClean="0"/>
              <a:t> .</a:t>
            </a:r>
            <a:br>
              <a:rPr lang="fr-FR" sz="1400" dirty="0" smtClean="0"/>
            </a:br>
            <a:r>
              <a:rPr lang="fr-FR" sz="1400" dirty="0" smtClean="0"/>
              <a:t>- Compacité car zone morte réduite en largeur.</a:t>
            </a:r>
            <a:br>
              <a:rPr lang="fr-FR" sz="1400" dirty="0" smtClean="0"/>
            </a:br>
            <a:r>
              <a:rPr lang="fr-FR" sz="1400" dirty="0" smtClean="0"/>
              <a:t>- Le gain en largeur peut permettre des PCB plus large </a:t>
            </a:r>
            <a:br>
              <a:rPr lang="fr-FR" sz="1400" dirty="0" smtClean="0"/>
            </a:br>
            <a:r>
              <a:rPr lang="fr-FR" sz="1400" dirty="0" smtClean="0"/>
              <a:t>=&gt; augmentation possible du débord PCB/wafer =&gt; collage des wafer facilités.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- Approvisionnement </a:t>
            </a:r>
            <a:r>
              <a:rPr lang="fr-FR" sz="1400" dirty="0" smtClean="0"/>
              <a:t>facile et tarif </a:t>
            </a:r>
            <a:r>
              <a:rPr lang="fr-FR" sz="1400" dirty="0"/>
              <a:t>modéré</a:t>
            </a:r>
            <a:r>
              <a:rPr lang="fr-FR" sz="1400" dirty="0" smtClean="0"/>
              <a:t>.</a:t>
            </a:r>
            <a:br>
              <a:rPr lang="fr-FR" sz="1400" dirty="0" smtClean="0"/>
            </a:br>
            <a:r>
              <a:rPr lang="fr-FR" sz="1400" dirty="0" smtClean="0"/>
              <a:t>- Démontrabilité éventuelle d’un ASU cas accès sur le coté pour y glisser une languette.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i="1" dirty="0"/>
              <a:t>F</a:t>
            </a:r>
            <a:r>
              <a:rPr lang="fr-FR" sz="1400" i="1" dirty="0" smtClean="0"/>
              <a:t>acilite l’assemblage avec moins de risques</a:t>
            </a:r>
            <a:br>
              <a:rPr lang="fr-FR" sz="1400" i="1" dirty="0" smtClean="0"/>
            </a:br>
            <a:r>
              <a:rPr lang="fr-FR" sz="1400" i="1" dirty="0" smtClean="0"/>
              <a:t>=&gt; nécessité moindre d’organiser des possibilités de réparation</a:t>
            </a:r>
            <a:br>
              <a:rPr lang="fr-FR" sz="1400" i="1" dirty="0" smtClean="0"/>
            </a:br>
            <a:r>
              <a:rPr lang="fr-FR" sz="1400" i="1" dirty="0" smtClean="0"/>
              <a:t> =&gt; stratégie d’assemblage plus simple et plus facilement industrialisable</a:t>
            </a:r>
            <a:br>
              <a:rPr lang="fr-FR" sz="1400" i="1" dirty="0" smtClean="0"/>
            </a:br>
            <a:r>
              <a:rPr lang="fr-FR" sz="1400" i="1" dirty="0" smtClean="0"/>
              <a:t/>
            </a:r>
            <a:br>
              <a:rPr lang="fr-FR" sz="1400" i="1" dirty="0" smtClean="0"/>
            </a:br>
            <a:endParaRPr lang="fr-FR" sz="1400" i="1" dirty="0" smtClean="0"/>
          </a:p>
          <a:p>
            <a:r>
              <a:rPr lang="fr-FR" dirty="0" smtClean="0"/>
              <a:t>Inconvénients :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sz="1400" dirty="0" smtClean="0"/>
              <a:t>Moindre protection sur les cotés</a:t>
            </a:r>
            <a:r>
              <a:rPr lang="fr-FR" sz="1400" dirty="0"/>
              <a:t> </a:t>
            </a:r>
            <a:r>
              <a:rPr lang="fr-FR" sz="1400" dirty="0" smtClean="0"/>
              <a:t>=&gt; Nécessité de protéger les cotés avec </a:t>
            </a:r>
            <a:r>
              <a:rPr lang="fr-FR" sz="1400" dirty="0" err="1" smtClean="0"/>
              <a:t>kapton</a:t>
            </a:r>
            <a:r>
              <a:rPr lang="fr-FR" sz="1400" dirty="0" smtClean="0"/>
              <a:t>.</a:t>
            </a:r>
            <a:endParaRPr lang="fr-FR" sz="1400" dirty="0"/>
          </a:p>
          <a:p>
            <a:r>
              <a:rPr lang="fr-FR" sz="1400" dirty="0" smtClean="0"/>
              <a:t>- Si </a:t>
            </a:r>
            <a:r>
              <a:rPr lang="fr-FR" sz="1400" dirty="0" err="1"/>
              <a:t>slab</a:t>
            </a:r>
            <a:r>
              <a:rPr lang="fr-FR" sz="1400" dirty="0"/>
              <a:t> double couche, la masse du </a:t>
            </a:r>
            <a:r>
              <a:rPr lang="fr-FR" sz="1400" dirty="0" err="1"/>
              <a:t>slab</a:t>
            </a:r>
            <a:r>
              <a:rPr lang="fr-FR" sz="1400" dirty="0"/>
              <a:t> repose sur le couche basse</a:t>
            </a:r>
            <a:br>
              <a:rPr lang="fr-FR" sz="1400" dirty="0"/>
            </a:br>
            <a:r>
              <a:rPr lang="fr-FR" sz="1400" dirty="0"/>
              <a:t> </a:t>
            </a:r>
            <a:r>
              <a:rPr lang="fr-FR" sz="1400" dirty="0" smtClean="0"/>
              <a:t>(Mais </a:t>
            </a:r>
            <a:r>
              <a:rPr lang="fr-FR" sz="1400" dirty="0"/>
              <a:t>du fait des </a:t>
            </a:r>
            <a:r>
              <a:rPr lang="fr-FR" sz="1400" dirty="0" smtClean="0"/>
              <a:t>grandes surfaces d’appuis, </a:t>
            </a:r>
            <a:r>
              <a:rPr lang="fr-FR" sz="1400" dirty="0"/>
              <a:t>la contrainte est faible</a:t>
            </a:r>
            <a:r>
              <a:rPr lang="fr-FR" sz="1400" dirty="0" smtClean="0"/>
              <a:t>).</a:t>
            </a:r>
            <a:br>
              <a:rPr lang="fr-FR" sz="1400" dirty="0" smtClean="0"/>
            </a:br>
            <a:r>
              <a:rPr lang="fr-FR" sz="1400" i="1" dirty="0" smtClean="0"/>
              <a:t>Ex : Avec 10mm de Tungstène = contrainte statique de 0,002MPa</a:t>
            </a:r>
            <a:r>
              <a:rPr lang="fr-FR" sz="1400" i="1" dirty="0"/>
              <a:t>.</a:t>
            </a:r>
            <a:br>
              <a:rPr lang="fr-FR" sz="1400" i="1" dirty="0"/>
            </a:b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28054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62207-00F4-4A6A-BECB-0DC3A36CEA9A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18157" y="820947"/>
            <a:ext cx="57887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Structure U ou H</a:t>
            </a:r>
          </a:p>
          <a:p>
            <a:endParaRPr lang="fr-FR" u="sng" dirty="0" smtClean="0"/>
          </a:p>
          <a:p>
            <a:r>
              <a:rPr lang="fr-FR" dirty="0" smtClean="0"/>
              <a:t>Avantages: </a:t>
            </a:r>
          </a:p>
          <a:p>
            <a:r>
              <a:rPr lang="fr-FR" sz="1400" dirty="0" smtClean="0"/>
              <a:t>- Meilleur protection mécanique du cotés </a:t>
            </a:r>
            <a:r>
              <a:rPr lang="fr-FR" sz="1400" smtClean="0"/>
              <a:t>des ASU</a:t>
            </a: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r>
              <a:rPr lang="fr-FR" dirty="0" smtClean="0"/>
              <a:t>Inconvénients :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sz="1400" dirty="0" smtClean="0"/>
              <a:t>Géométrie des bords de la structure à maitrisée (U actuel +/- 0,3mm)</a:t>
            </a:r>
            <a:br>
              <a:rPr lang="fr-FR" sz="1400" dirty="0" smtClean="0"/>
            </a:br>
            <a:r>
              <a:rPr lang="fr-FR" sz="1400" dirty="0" smtClean="0"/>
              <a:t>- Insertion délicate et risquée de ASU.</a:t>
            </a:r>
            <a:br>
              <a:rPr lang="fr-FR" sz="1400" dirty="0" smtClean="0"/>
            </a:br>
            <a:r>
              <a:rPr lang="fr-FR" sz="1400" dirty="0" smtClean="0"/>
              <a:t>- Epaisseur des rebords + jeu d’insertion = espace mort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- Fragilité des rebords d’épaisseur 0,3mm.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- Etudes et production de la structure = Manpower, délais, coûts.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8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663BA-2DB8-43D4-8223-BB85C781B4C9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1" y="1052623"/>
            <a:ext cx="3516719" cy="46889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7805"/>
            <a:ext cx="4579088" cy="34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1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18DCD-2877-4880-A548-DF5B69D7F6B0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3" y="616689"/>
            <a:ext cx="3313814" cy="24853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7" y="616689"/>
            <a:ext cx="3413052" cy="25597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3" y="3345896"/>
            <a:ext cx="3540642" cy="26554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7" y="3345896"/>
            <a:ext cx="3540641" cy="26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99B03-AA00-44D1-B7D8-5A5340496BE0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3" y="435935"/>
            <a:ext cx="6251945" cy="46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09A3B-3BFD-4591-88F3-8891EC95821C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49757" y="165830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Utilisation des perçages des PCB entre les connecteurs</a:t>
            </a:r>
          </a:p>
          <a:p>
            <a:r>
              <a:rPr lang="fr-FR" dirty="0"/>
              <a:t>p</a:t>
            </a:r>
            <a:r>
              <a:rPr lang="fr-FR" dirty="0" smtClean="0"/>
              <a:t>our positionner et maintenir les ASU.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8" y="893526"/>
            <a:ext cx="3342325" cy="2817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2" y="2838626"/>
            <a:ext cx="5442857" cy="36898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84153" y="1933093"/>
            <a:ext cx="247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2 points de fixation / ASU</a:t>
            </a:r>
            <a:br>
              <a:rPr lang="fr-FR" sz="1600" dirty="0" smtClean="0"/>
            </a:br>
            <a:r>
              <a:rPr lang="fr-FR" sz="1600" dirty="0" smtClean="0"/>
              <a:t>1 en x et y</a:t>
            </a:r>
            <a:br>
              <a:rPr lang="fr-FR" sz="1600" dirty="0" smtClean="0"/>
            </a:br>
            <a:r>
              <a:rPr lang="fr-FR" sz="1600" dirty="0" smtClean="0"/>
              <a:t>1 uniquement en y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523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09E2-C666-4AAE-B667-A5EAE237C257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81" y="2726697"/>
            <a:ext cx="4349019" cy="31233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327269" cy="31233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1" y="3879486"/>
            <a:ext cx="2833655" cy="2148595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 bwMode="auto">
          <a:xfrm flipH="1">
            <a:off x="2708367" y="287383"/>
            <a:ext cx="2238101" cy="470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4946468" y="69669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Pion de positionnement à embout sphérique</a:t>
            </a:r>
            <a:endParaRPr lang="fr-FR" sz="1400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>
            <a:off x="1898469" y="1561693"/>
            <a:ext cx="3666308" cy="894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5564777" y="1413572"/>
            <a:ext cx="2810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Bille céramique 10mm dans cône ou V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83742" y="287383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Bras A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44414" y="30675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Bras B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5860" y="3987389"/>
            <a:ext cx="9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48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D3955-6C0B-40D7-8EAE-1969AFC2FCED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25"/>
            <a:ext cx="9144000" cy="533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69721" y="186235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Outillage de positionnement des éléments </a:t>
            </a:r>
            <a:r>
              <a:rPr lang="fr-FR" dirty="0" err="1" smtClean="0"/>
              <a:t>slab</a:t>
            </a:r>
            <a:r>
              <a:rPr lang="fr-FR" dirty="0" smtClean="0"/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204931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09A3B-3BFD-4591-88F3-8891EC95821C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232"/>
            <a:ext cx="9144000" cy="48759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24000" y="247195"/>
            <a:ext cx="54681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Outillage de positionnement des éléments </a:t>
            </a:r>
            <a:r>
              <a:rPr lang="fr-FR" dirty="0" err="1" smtClean="0"/>
              <a:t>slab</a:t>
            </a:r>
            <a:r>
              <a:rPr lang="fr-FR" dirty="0" smtClean="0"/>
              <a:t> long</a:t>
            </a:r>
            <a:br>
              <a:rPr lang="fr-FR" dirty="0" smtClean="0"/>
            </a:br>
            <a:r>
              <a:rPr lang="fr-FR" sz="1200" dirty="0" smtClean="0"/>
              <a:t>(</a:t>
            </a:r>
            <a:r>
              <a:rPr lang="fr-FR" sz="1200" dirty="0"/>
              <a:t>B</a:t>
            </a:r>
            <a:r>
              <a:rPr lang="fr-FR" sz="1200" dirty="0" smtClean="0"/>
              <a:t>rides à lames ressort sur les ASU)</a:t>
            </a:r>
          </a:p>
        </p:txBody>
      </p:sp>
    </p:spTree>
    <p:extLst>
      <p:ext uri="{BB962C8B-B14F-4D97-AF65-F5344CB8AC3E}">
        <p14:creationId xmlns:p14="http://schemas.microsoft.com/office/powerpoint/2010/main" val="410644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36341-8306-45F1-85B4-D2545C100174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54622" y="935666"/>
            <a:ext cx="55063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b="1" u="sng" dirty="0" smtClean="0"/>
              <a:t>Positionnement des ASU</a:t>
            </a:r>
            <a:endParaRPr lang="fr-FR" sz="1400" b="1" u="sng" dirty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Le positionnement de l’ASU en fonction de la correspondance des</a:t>
            </a:r>
          </a:p>
          <a:p>
            <a:r>
              <a:rPr lang="fr-FR" sz="1400" dirty="0" smtClean="0"/>
              <a:t> connecteurs ne posait pas trop de difficulté pour un </a:t>
            </a:r>
            <a:r>
              <a:rPr lang="fr-FR" sz="1400" dirty="0" err="1" smtClean="0"/>
              <a:t>slab</a:t>
            </a:r>
            <a:r>
              <a:rPr lang="fr-FR" sz="1400" dirty="0" smtClean="0"/>
              <a:t> court.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i="1" dirty="0" smtClean="0"/>
              <a:t>Pour </a:t>
            </a:r>
            <a:r>
              <a:rPr lang="fr-FR" sz="1400" b="1" i="1" dirty="0" err="1" smtClean="0"/>
              <a:t>slab</a:t>
            </a:r>
            <a:r>
              <a:rPr lang="fr-FR" sz="1400" b="1" i="1" dirty="0" smtClean="0"/>
              <a:t> long avec plusieurs ASU : chaque éléments doit être</a:t>
            </a:r>
            <a:br>
              <a:rPr lang="fr-FR" sz="1400" b="1" i="1" dirty="0" smtClean="0"/>
            </a:br>
            <a:r>
              <a:rPr lang="fr-FR" sz="1400" b="1" i="1" dirty="0" smtClean="0"/>
              <a:t> positionner</a:t>
            </a:r>
            <a:r>
              <a:rPr lang="fr-FR" sz="1400" b="1" i="1" dirty="0"/>
              <a:t> </a:t>
            </a:r>
            <a:r>
              <a:rPr lang="fr-FR" sz="1400" b="1" i="1" dirty="0" smtClean="0"/>
              <a:t>uniquement en référence au repère globale.</a:t>
            </a:r>
            <a:br>
              <a:rPr lang="fr-FR" sz="1400" b="1" i="1" dirty="0" smtClean="0"/>
            </a:br>
            <a:r>
              <a:rPr lang="fr-FR" sz="1400" dirty="0" smtClean="0"/>
              <a:t>Mais </a:t>
            </a:r>
            <a:r>
              <a:rPr lang="fr-FR" sz="1400" dirty="0"/>
              <a:t>l</a:t>
            </a:r>
            <a:r>
              <a:rPr lang="fr-FR" sz="1400" dirty="0" smtClean="0"/>
              <a:t>es tolérancements de position des éléments</a:t>
            </a:r>
            <a:r>
              <a:rPr lang="fr-FR" sz="1400" dirty="0"/>
              <a:t> </a:t>
            </a:r>
            <a:r>
              <a:rPr lang="fr-FR" sz="1400" dirty="0" smtClean="0"/>
              <a:t>entre eux,</a:t>
            </a:r>
            <a:br>
              <a:rPr lang="fr-FR" sz="1400" dirty="0" smtClean="0"/>
            </a:br>
            <a:r>
              <a:rPr lang="fr-FR" sz="1400" dirty="0" smtClean="0"/>
              <a:t>doit rester suffisamment bon pour permettre l’interconnexion.</a:t>
            </a:r>
            <a:br>
              <a:rPr lang="fr-FR" sz="1400" dirty="0" smtClean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1149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5A0EC-8199-42C8-B128-2C399C9028E3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7582" y="104279"/>
            <a:ext cx="8803051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dirty="0"/>
          </a:p>
          <a:p>
            <a:r>
              <a:rPr lang="fr-FR" sz="1600" b="1" u="sng" dirty="0" smtClean="0"/>
              <a:t>Interconnexion:</a:t>
            </a:r>
          </a:p>
          <a:p>
            <a:endParaRPr lang="fr-FR" sz="1600" b="1" u="sng" dirty="0"/>
          </a:p>
          <a:p>
            <a:r>
              <a:rPr lang="fr-FR" sz="1400" dirty="0"/>
              <a:t>Ce qui était possible avec un </a:t>
            </a:r>
            <a:r>
              <a:rPr lang="fr-FR" sz="1400" dirty="0" err="1"/>
              <a:t>slab</a:t>
            </a:r>
            <a:r>
              <a:rPr lang="fr-FR" sz="1400" dirty="0"/>
              <a:t> comprenant seul ASU (reprise, réparation) ne l’est plus pour un </a:t>
            </a:r>
            <a:r>
              <a:rPr lang="fr-FR" sz="1400" dirty="0" err="1"/>
              <a:t>slab</a:t>
            </a:r>
            <a:r>
              <a:rPr lang="fr-FR" sz="1400" dirty="0"/>
              <a:t> long.</a:t>
            </a:r>
            <a:br>
              <a:rPr lang="fr-FR" sz="1400" dirty="0"/>
            </a:br>
            <a:r>
              <a:rPr lang="fr-FR" sz="1400" dirty="0"/>
              <a:t> Le probabilité d’échec se cumule et conduirait à un assemblage extrêmement laborieux.</a:t>
            </a:r>
          </a:p>
          <a:p>
            <a:r>
              <a:rPr lang="fr-FR" sz="1400" dirty="0" smtClean="0"/>
              <a:t> </a:t>
            </a:r>
          </a:p>
          <a:p>
            <a:r>
              <a:rPr lang="fr-FR" sz="1400" dirty="0" smtClean="0"/>
              <a:t> </a:t>
            </a:r>
          </a:p>
          <a:p>
            <a:endParaRPr lang="fr-FR" sz="1400" dirty="0" smtClean="0"/>
          </a:p>
          <a:p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i="1" dirty="0" smtClean="0"/>
              <a:t>Nécessité d’un </a:t>
            </a:r>
            <a:r>
              <a:rPr lang="fr-FR" sz="1400" b="1" i="1" dirty="0" err="1" smtClean="0"/>
              <a:t>process</a:t>
            </a:r>
            <a:r>
              <a:rPr lang="fr-FR" sz="1400" b="1" i="1" dirty="0" smtClean="0"/>
              <a:t> d’interconnexion fiable  </a:t>
            </a:r>
            <a:r>
              <a:rPr lang="fr-FR" sz="1400" i="1" dirty="0" smtClean="0"/>
              <a:t>: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- Tenue dans le temps.</a:t>
            </a:r>
            <a:br>
              <a:rPr lang="fr-FR" sz="1400" dirty="0" smtClean="0"/>
            </a:br>
            <a:r>
              <a:rPr lang="fr-FR" sz="1400" dirty="0" smtClean="0"/>
              <a:t>- Robustesse mécanique et électrique.</a:t>
            </a:r>
            <a:br>
              <a:rPr lang="fr-FR" sz="1400" dirty="0" smtClean="0"/>
            </a:br>
            <a:r>
              <a:rPr lang="fr-FR" sz="1400" dirty="0" smtClean="0"/>
              <a:t>- sans reprise nécessaires.</a:t>
            </a:r>
          </a:p>
          <a:p>
            <a:endParaRPr lang="fr-FR" sz="1400" dirty="0"/>
          </a:p>
          <a:p>
            <a:r>
              <a:rPr lang="fr-FR" sz="1400" i="1" dirty="0" smtClean="0"/>
              <a:t>Il faut pour cela avoir une </a:t>
            </a:r>
            <a:r>
              <a:rPr lang="fr-FR" sz="1400" b="1" i="1" dirty="0" smtClean="0"/>
              <a:t>très bonne maitrise des paramètres d’interconnexion</a:t>
            </a:r>
            <a:r>
              <a:rPr lang="fr-FR" sz="1400" dirty="0" smtClean="0"/>
              <a:t>.</a:t>
            </a:r>
            <a:br>
              <a:rPr lang="fr-FR" sz="1400" dirty="0" smtClean="0"/>
            </a:br>
            <a:r>
              <a:rPr lang="fr-FR" sz="1200" i="1" dirty="0">
                <a:solidFill>
                  <a:srgbClr val="0070C0"/>
                </a:solidFill>
              </a:rPr>
              <a:t>Pas mesure non destructive fiable de l’interconnexion possible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- Tolérances serrées sur les paramètres / valeurs acceptables.</a:t>
            </a:r>
            <a:br>
              <a:rPr lang="fr-FR" sz="1400" dirty="0" smtClean="0"/>
            </a:br>
            <a:r>
              <a:rPr lang="fr-FR" sz="1400" dirty="0" smtClean="0"/>
              <a:t>- Répétabilité</a:t>
            </a:r>
            <a:br>
              <a:rPr lang="fr-FR" sz="1400" dirty="0" smtClean="0"/>
            </a:br>
            <a:r>
              <a:rPr lang="fr-FR" sz="1400" dirty="0" smtClean="0"/>
              <a:t>- Contrôle régulier ou régulation en temps réelle des paramètres</a:t>
            </a:r>
          </a:p>
          <a:p>
            <a:endParaRPr lang="fr-FR" sz="1200" dirty="0"/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1 </a:t>
            </a:r>
            <a:r>
              <a:rPr lang="fr-FR" sz="1200" dirty="0" err="1" smtClean="0">
                <a:solidFill>
                  <a:srgbClr val="FF0000"/>
                </a:solidFill>
              </a:rPr>
              <a:t>slab</a:t>
            </a:r>
            <a:r>
              <a:rPr lang="fr-FR" sz="1200" dirty="0" smtClean="0">
                <a:solidFill>
                  <a:srgbClr val="FF0000"/>
                </a:solidFill>
              </a:rPr>
              <a:t> long de 8 ASU = 32 interconnexion (64 connecteurs de 36 pistes).</a:t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1200" dirty="0" smtClean="0">
                <a:solidFill>
                  <a:srgbClr val="FF0000"/>
                </a:solidFill>
              </a:rPr>
              <a:t>Si on souhaite un taux de défauts pour des </a:t>
            </a:r>
            <a:r>
              <a:rPr lang="fr-FR" sz="1200" dirty="0" err="1" smtClean="0">
                <a:solidFill>
                  <a:srgbClr val="FF0000"/>
                </a:solidFill>
              </a:rPr>
              <a:t>slab</a:t>
            </a:r>
            <a:r>
              <a:rPr lang="fr-FR" sz="1200" dirty="0" smtClean="0">
                <a:solidFill>
                  <a:srgbClr val="FF0000"/>
                </a:solidFill>
              </a:rPr>
              <a:t> de 8 ASU inférieure à 10% </a:t>
            </a:r>
            <a:r>
              <a:rPr lang="fr-FR" sz="1200" i="1" dirty="0">
                <a:solidFill>
                  <a:srgbClr val="FF0000"/>
                </a:solidFill>
              </a:rPr>
              <a:t>(90% de réussite du 1</a:t>
            </a:r>
            <a:r>
              <a:rPr lang="fr-FR" sz="1200" i="1" baseline="30000" dirty="0">
                <a:solidFill>
                  <a:srgbClr val="FF0000"/>
                </a:solidFill>
              </a:rPr>
              <a:t>er</a:t>
            </a:r>
            <a:r>
              <a:rPr lang="fr-FR" sz="1200" i="1" dirty="0">
                <a:solidFill>
                  <a:srgbClr val="FF0000"/>
                </a:solidFill>
              </a:rPr>
              <a:t> coup).</a:t>
            </a:r>
            <a:r>
              <a:rPr lang="fr-FR" sz="1200" dirty="0" smtClean="0">
                <a:solidFill>
                  <a:srgbClr val="FF0000"/>
                </a:solidFill>
              </a:rPr>
              <a:t/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1200" i="1" dirty="0" smtClean="0">
                <a:solidFill>
                  <a:srgbClr val="FF0000"/>
                </a:solidFill>
              </a:rPr>
              <a:t>C’est-à-dire 1 seul </a:t>
            </a:r>
            <a:r>
              <a:rPr lang="fr-FR" sz="1200" i="1" dirty="0" err="1" smtClean="0">
                <a:solidFill>
                  <a:srgbClr val="FF0000"/>
                </a:solidFill>
              </a:rPr>
              <a:t>slab</a:t>
            </a:r>
            <a:r>
              <a:rPr lang="fr-FR" sz="1200" i="1" dirty="0" smtClean="0">
                <a:solidFill>
                  <a:srgbClr val="FF0000"/>
                </a:solidFill>
              </a:rPr>
              <a:t> nécessitant réparation pour 10 </a:t>
            </a:r>
            <a:r>
              <a:rPr lang="fr-FR" sz="1200" i="1" dirty="0" err="1" smtClean="0">
                <a:solidFill>
                  <a:srgbClr val="FF0000"/>
                </a:solidFill>
              </a:rPr>
              <a:t>slab</a:t>
            </a:r>
            <a:r>
              <a:rPr lang="fr-FR" sz="1200" i="1" dirty="0" smtClean="0">
                <a:solidFill>
                  <a:srgbClr val="FF0000"/>
                </a:solidFill>
              </a:rPr>
              <a:t> assemblés.</a:t>
            </a:r>
            <a:br>
              <a:rPr lang="fr-FR" sz="1200" i="1" dirty="0" smtClean="0">
                <a:solidFill>
                  <a:srgbClr val="FF0000"/>
                </a:solidFill>
              </a:rPr>
            </a:br>
            <a:r>
              <a:rPr lang="fr-FR" sz="1200" b="1" dirty="0" smtClean="0">
                <a:solidFill>
                  <a:srgbClr val="FF0000"/>
                </a:solidFill>
              </a:rPr>
              <a:t>Il ne faut qu’1 seule difficultés pour 320 interconnexions, soit 99,7% de réussite du 1</a:t>
            </a:r>
            <a:r>
              <a:rPr lang="fr-FR" sz="1200" b="1" baseline="30000" dirty="0" smtClean="0">
                <a:solidFill>
                  <a:srgbClr val="FF0000"/>
                </a:solidFill>
              </a:rPr>
              <a:t>er</a:t>
            </a:r>
            <a:r>
              <a:rPr lang="fr-FR" sz="1200" b="1" dirty="0" smtClean="0">
                <a:solidFill>
                  <a:srgbClr val="FF0000"/>
                </a:solidFill>
              </a:rPr>
              <a:t> coup pour l’interconnexion.</a:t>
            </a:r>
            <a:r>
              <a:rPr lang="fr-FR" sz="1200" dirty="0">
                <a:solidFill>
                  <a:srgbClr val="FF0000"/>
                </a:solidFill>
              </a:rPr>
              <a:t/>
            </a:r>
            <a:br>
              <a:rPr lang="fr-FR" sz="1200" dirty="0">
                <a:solidFill>
                  <a:srgbClr val="FF0000"/>
                </a:solidFill>
              </a:rPr>
            </a:br>
            <a:r>
              <a:rPr lang="fr-FR" sz="1200" i="1" dirty="0" smtClean="0">
                <a:solidFill>
                  <a:srgbClr val="FF0000"/>
                </a:solidFill>
              </a:rPr>
              <a:t>Avec 98% de réussite sur interconnexions =&gt; potentiellement 50% de réussite des </a:t>
            </a:r>
            <a:r>
              <a:rPr lang="fr-FR" sz="1200" i="1" dirty="0" err="1" smtClean="0">
                <a:solidFill>
                  <a:srgbClr val="FF0000"/>
                </a:solidFill>
              </a:rPr>
              <a:t>slab</a:t>
            </a:r>
            <a:r>
              <a:rPr lang="fr-FR" sz="1200" i="1" dirty="0" smtClean="0">
                <a:solidFill>
                  <a:srgbClr val="FF0000"/>
                </a:solidFill>
              </a:rPr>
              <a:t> du 1</a:t>
            </a:r>
            <a:r>
              <a:rPr lang="fr-FR" sz="1200" i="1" baseline="30000" dirty="0" smtClean="0">
                <a:solidFill>
                  <a:srgbClr val="FF0000"/>
                </a:solidFill>
              </a:rPr>
              <a:t>er</a:t>
            </a:r>
            <a:r>
              <a:rPr lang="fr-FR" sz="1200" i="1" dirty="0" smtClean="0">
                <a:solidFill>
                  <a:srgbClr val="FF0000"/>
                </a:solidFill>
              </a:rPr>
              <a:t> coup.</a:t>
            </a:r>
            <a:br>
              <a:rPr lang="fr-FR" sz="1200" i="1" dirty="0" smtClean="0">
                <a:solidFill>
                  <a:srgbClr val="FF0000"/>
                </a:solidFill>
              </a:rPr>
            </a:br>
            <a:r>
              <a:rPr lang="fr-FR" sz="1200" i="1" dirty="0" smtClean="0">
                <a:solidFill>
                  <a:srgbClr val="FF0000"/>
                </a:solidFill>
              </a:rPr>
              <a:t>Avec 96% de réussite sur interconnexions =&gt; potentiellement 0% de réussite des </a:t>
            </a:r>
            <a:r>
              <a:rPr lang="fr-FR" sz="1200" i="1" dirty="0" err="1" smtClean="0">
                <a:solidFill>
                  <a:srgbClr val="FF0000"/>
                </a:solidFill>
              </a:rPr>
              <a:t>slab</a:t>
            </a:r>
            <a:r>
              <a:rPr lang="fr-FR" sz="1200" i="1" dirty="0" smtClean="0">
                <a:solidFill>
                  <a:srgbClr val="FF0000"/>
                </a:solidFill>
              </a:rPr>
              <a:t> du 1</a:t>
            </a:r>
            <a:r>
              <a:rPr lang="fr-FR" sz="1200" i="1" baseline="30000" dirty="0" smtClean="0">
                <a:solidFill>
                  <a:srgbClr val="FF0000"/>
                </a:solidFill>
              </a:rPr>
              <a:t>er</a:t>
            </a:r>
            <a:r>
              <a:rPr lang="fr-FR" sz="1200" i="1" dirty="0" smtClean="0">
                <a:solidFill>
                  <a:srgbClr val="FF0000"/>
                </a:solidFill>
              </a:rPr>
              <a:t> coup.</a:t>
            </a:r>
          </a:p>
          <a:p>
            <a:endParaRPr lang="fr-FR" sz="1400" dirty="0"/>
          </a:p>
          <a:p>
            <a:endParaRPr lang="fr-FR" sz="1400" dirty="0" smtClean="0"/>
          </a:p>
        </p:txBody>
      </p:sp>
      <p:sp>
        <p:nvSpPr>
          <p:cNvPr id="2" name="Flèche droite 1"/>
          <p:cNvSpPr/>
          <p:nvPr/>
        </p:nvSpPr>
        <p:spPr bwMode="auto">
          <a:xfrm rot="5400000">
            <a:off x="4325534" y="1473515"/>
            <a:ext cx="42317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5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12598-2B76-4EDB-8EA4-47950AE08930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3841" y="444138"/>
            <a:ext cx="88064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u="sng" dirty="0" smtClean="0"/>
              <a:t>Mes conclusions </a:t>
            </a:r>
            <a:r>
              <a:rPr lang="fr-FR" sz="1400" u="sng" dirty="0" err="1" smtClean="0"/>
              <a:t>slab</a:t>
            </a:r>
            <a:r>
              <a:rPr lang="fr-FR" sz="1400" u="sng" dirty="0" smtClean="0"/>
              <a:t> long</a:t>
            </a:r>
            <a:endParaRPr lang="fr-FR" sz="1400" dirty="0" smtClean="0"/>
          </a:p>
          <a:p>
            <a:endParaRPr lang="fr-FR" sz="1400" dirty="0"/>
          </a:p>
          <a:p>
            <a:pPr algn="l"/>
            <a:r>
              <a:rPr lang="fr-FR" sz="1400" u="sng" dirty="0" smtClean="0"/>
              <a:t>U ou plaque ?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Sauf démonstration d’une impérieuse nécessité, </a:t>
            </a:r>
            <a:r>
              <a:rPr lang="fr-FR" sz="1400" dirty="0"/>
              <a:t>l</a:t>
            </a:r>
            <a:r>
              <a:rPr lang="fr-FR" sz="1400" dirty="0" smtClean="0"/>
              <a:t>’utilisation de structures à rebords fait prendre trop de risques, ajouter à une perte de </a:t>
            </a:r>
            <a:r>
              <a:rPr lang="fr-FR" sz="1400" dirty="0"/>
              <a:t>compacité.</a:t>
            </a:r>
            <a:br>
              <a:rPr lang="fr-FR" sz="1400" dirty="0"/>
            </a:br>
            <a:r>
              <a:rPr lang="fr-FR" sz="1400" i="1" dirty="0"/>
              <a:t>P</a:t>
            </a:r>
            <a:r>
              <a:rPr lang="fr-FR" sz="1400" i="1" dirty="0" smtClean="0"/>
              <a:t>as </a:t>
            </a:r>
            <a:r>
              <a:rPr lang="fr-FR" sz="1400" i="1" dirty="0"/>
              <a:t>de solution raisonnablement </a:t>
            </a:r>
            <a:r>
              <a:rPr lang="fr-FR" sz="1400" i="1" dirty="0" smtClean="0"/>
              <a:t>maitrisées pour </a:t>
            </a:r>
            <a:r>
              <a:rPr lang="fr-FR" sz="1400" i="1" dirty="0"/>
              <a:t>l’insertion </a:t>
            </a:r>
            <a:r>
              <a:rPr lang="fr-FR" sz="1400" i="1" dirty="0" smtClean="0"/>
              <a:t>entre des bords avec </a:t>
            </a:r>
            <a:r>
              <a:rPr lang="fr-FR" sz="1400" i="1" dirty="0"/>
              <a:t>les jeux et tolérances </a:t>
            </a:r>
            <a:r>
              <a:rPr lang="fr-FR" sz="1400" i="1" dirty="0" smtClean="0"/>
              <a:t>annoncés. </a:t>
            </a:r>
          </a:p>
          <a:p>
            <a:pPr algn="l"/>
            <a:endParaRPr lang="fr-FR" sz="1400" i="1" dirty="0"/>
          </a:p>
          <a:p>
            <a:pPr algn="l"/>
            <a:r>
              <a:rPr lang="fr-FR" sz="1400" u="sng" dirty="0" smtClean="0"/>
              <a:t>Collage ou pas des ASU avant l’interconnexion ?</a:t>
            </a:r>
          </a:p>
          <a:p>
            <a:pPr algn="l"/>
            <a:r>
              <a:rPr lang="fr-FR" sz="1400" dirty="0" smtClean="0"/>
              <a:t>L’interconnexion, point clé, est mal maitrisée avec les outils dont nous disposons</a:t>
            </a:r>
            <a:br>
              <a:rPr lang="fr-FR" sz="1400" dirty="0" smtClean="0"/>
            </a:br>
            <a:r>
              <a:rPr lang="fr-FR" sz="1400" dirty="0" smtClean="0"/>
              <a:t>(ce n’est pas la faute des opérateurs: par ex. le fer nécessite plusieurs minutes pour se réguler alors que l’opération ne dure que quelques secondes). 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/>
              <a:t>Ne pas bien maitrisé l’interconnexion est source de </a:t>
            </a:r>
            <a:r>
              <a:rPr lang="fr-FR" sz="1400" dirty="0" smtClean="0"/>
              <a:t>pannes donc de </a:t>
            </a:r>
            <a:r>
              <a:rPr lang="fr-FR" sz="1400" dirty="0"/>
              <a:t>réparations avec les moyens du </a:t>
            </a:r>
            <a:r>
              <a:rPr lang="fr-FR" sz="1400" dirty="0" smtClean="0"/>
              <a:t>bords,</a:t>
            </a:r>
          </a:p>
          <a:p>
            <a:pPr algn="l"/>
            <a:r>
              <a:rPr lang="fr-FR" sz="1400" dirty="0" smtClean="0"/>
              <a:t>qui conduisent </a:t>
            </a:r>
            <a:r>
              <a:rPr lang="fr-FR" sz="1400" dirty="0"/>
              <a:t>à la détérioration des </a:t>
            </a:r>
            <a:r>
              <a:rPr lang="fr-FR" sz="1400" dirty="0" smtClean="0"/>
              <a:t>éléments (Et même si cela fonctionne, l’aspect bricolage ne serait pas très opportun pour un démonstrateur).</a:t>
            </a:r>
            <a:endParaRPr lang="fr-FR" sz="1400" dirty="0"/>
          </a:p>
          <a:p>
            <a:pPr algn="l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/>
              <a:t>T</a:t>
            </a:r>
            <a:r>
              <a:rPr lang="fr-FR" sz="1400" dirty="0" smtClean="0"/>
              <a:t>outes les autres </a:t>
            </a:r>
            <a:r>
              <a:rPr lang="fr-FR" sz="1400" dirty="0"/>
              <a:t>opérations sont maitrisées </a:t>
            </a:r>
            <a:r>
              <a:rPr lang="fr-FR" sz="1400" dirty="0" smtClean="0"/>
              <a:t>(sauf si insertion dans U).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Ne pas ajouter </a:t>
            </a:r>
            <a:r>
              <a:rPr lang="fr-FR" sz="1400" dirty="0"/>
              <a:t>de la </a:t>
            </a:r>
            <a:r>
              <a:rPr lang="fr-FR" sz="1400" dirty="0" smtClean="0"/>
              <a:t>complexité à l’environnement de cette </a:t>
            </a:r>
            <a:r>
              <a:rPr lang="fr-FR" sz="1400" dirty="0"/>
              <a:t>opération </a:t>
            </a:r>
            <a:r>
              <a:rPr lang="fr-FR" sz="1400" dirty="0" smtClean="0"/>
              <a:t>clé.</a:t>
            </a:r>
            <a:br>
              <a:rPr lang="fr-FR" sz="1400" dirty="0" smtClean="0"/>
            </a:br>
            <a:r>
              <a:rPr lang="fr-FR" sz="1400" dirty="0" smtClean="0"/>
              <a:t>Coller les ASU sur la structure pour mieux travailler à l’interconnexion, avec des outillages plus simples, pouvoir faire appel à des prestataires...</a:t>
            </a:r>
            <a:br>
              <a:rPr lang="fr-FR" sz="1400" dirty="0" smtClean="0"/>
            </a:br>
            <a:r>
              <a:rPr lang="fr-FR" sz="1000" dirty="0"/>
              <a:t/>
            </a:r>
            <a:br>
              <a:rPr lang="fr-FR" sz="10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812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28E08-3D52-4288-8F63-E9EADCA52D53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grpSp>
        <p:nvGrpSpPr>
          <p:cNvPr id="101" name="Groupe 100"/>
          <p:cNvGrpSpPr/>
          <p:nvPr/>
        </p:nvGrpSpPr>
        <p:grpSpPr>
          <a:xfrm>
            <a:off x="4480213" y="507631"/>
            <a:ext cx="3340680" cy="536857"/>
            <a:chOff x="4480213" y="507631"/>
            <a:chExt cx="3340680" cy="536857"/>
          </a:xfrm>
        </p:grpSpPr>
        <p:sp>
          <p:nvSpPr>
            <p:cNvPr id="6" name="Rectangle 5"/>
            <p:cNvSpPr/>
            <p:nvPr/>
          </p:nvSpPr>
          <p:spPr bwMode="auto">
            <a:xfrm>
              <a:off x="4480213" y="507631"/>
              <a:ext cx="3340680" cy="5368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32168" y="594221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937414" y="594220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68889" y="594217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967108" y="594217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60079" y="594218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61861" y="594217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54833" y="594219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342660" y="594220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4480213" y="2232900"/>
            <a:ext cx="3875807" cy="1063330"/>
            <a:chOff x="4480213" y="1505890"/>
            <a:chExt cx="3875807" cy="1063330"/>
          </a:xfrm>
        </p:grpSpPr>
        <p:grpSp>
          <p:nvGrpSpPr>
            <p:cNvPr id="33" name="Groupe 32"/>
            <p:cNvGrpSpPr/>
            <p:nvPr/>
          </p:nvGrpSpPr>
          <p:grpSpPr>
            <a:xfrm>
              <a:off x="4480213" y="1505890"/>
              <a:ext cx="3875807" cy="1063330"/>
              <a:chOff x="4416137" y="1020408"/>
              <a:chExt cx="3875807" cy="106333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4416137" y="1020408"/>
                <a:ext cx="3390899" cy="53685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4492336" y="1093140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984172" y="1148557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476009" y="1242076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971309" y="1335593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459682" y="1429112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948055" y="1522629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7432963" y="1618240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917871" y="1709665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5" name="Connecteur droit avec flèche 74"/>
            <p:cNvCxnSpPr/>
            <p:nvPr/>
          </p:nvCxnSpPr>
          <p:spPr bwMode="auto">
            <a:xfrm>
              <a:off x="5835362" y="1944215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Connecteur droit avec flèche 76"/>
            <p:cNvCxnSpPr/>
            <p:nvPr/>
          </p:nvCxnSpPr>
          <p:spPr bwMode="auto">
            <a:xfrm>
              <a:off x="4778090" y="1754418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Connecteur droit avec flèche 77"/>
            <p:cNvCxnSpPr/>
            <p:nvPr/>
          </p:nvCxnSpPr>
          <p:spPr bwMode="auto">
            <a:xfrm>
              <a:off x="5317546" y="1822706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Connecteur droit avec flèche 78"/>
            <p:cNvCxnSpPr/>
            <p:nvPr/>
          </p:nvCxnSpPr>
          <p:spPr bwMode="auto">
            <a:xfrm>
              <a:off x="6339319" y="2037734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Connecteur droit avec flèche 79"/>
            <p:cNvCxnSpPr/>
            <p:nvPr/>
          </p:nvCxnSpPr>
          <p:spPr bwMode="auto">
            <a:xfrm>
              <a:off x="6779204" y="2118775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Connecteur droit avec flèche 80"/>
            <p:cNvCxnSpPr/>
            <p:nvPr/>
          </p:nvCxnSpPr>
          <p:spPr bwMode="auto">
            <a:xfrm>
              <a:off x="7245061" y="2206213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Connecteur droit avec flèche 81"/>
            <p:cNvCxnSpPr/>
            <p:nvPr/>
          </p:nvCxnSpPr>
          <p:spPr bwMode="auto">
            <a:xfrm>
              <a:off x="7745556" y="2308677"/>
              <a:ext cx="361948" cy="63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Connecteur droit avec flèche 86"/>
            <p:cNvCxnSpPr/>
            <p:nvPr/>
          </p:nvCxnSpPr>
          <p:spPr bwMode="auto">
            <a:xfrm flipV="1">
              <a:off x="4778090" y="1549358"/>
              <a:ext cx="644231" cy="884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5" name="Groupe 134"/>
          <p:cNvGrpSpPr/>
          <p:nvPr/>
        </p:nvGrpSpPr>
        <p:grpSpPr>
          <a:xfrm>
            <a:off x="4040331" y="3440244"/>
            <a:ext cx="3911308" cy="944051"/>
            <a:chOff x="4040331" y="2681705"/>
            <a:chExt cx="3911308" cy="94405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4560740" y="3088899"/>
              <a:ext cx="3390899" cy="5368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092670" y="3184871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509164" y="3142030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698671" y="3104368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303387" y="3140869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880383" y="3175836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475564" y="3104367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050844" y="3167914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622218" y="3128652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7" name="Connecteur droit avec flèche 106"/>
            <p:cNvCxnSpPr>
              <a:stCxn id="108" idx="2"/>
            </p:cNvCxnSpPr>
            <p:nvPr/>
          </p:nvCxnSpPr>
          <p:spPr bwMode="auto">
            <a:xfrm>
              <a:off x="4312201" y="3051037"/>
              <a:ext cx="310017" cy="5388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8" name="ZoneTexte 107"/>
            <p:cNvSpPr txBox="1"/>
            <p:nvPr/>
          </p:nvSpPr>
          <p:spPr>
            <a:xfrm>
              <a:off x="4040331" y="2681705"/>
              <a:ext cx="54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Ref</a:t>
              </a:r>
              <a:endParaRPr lang="fr-FR" dirty="0"/>
            </a:p>
          </p:txBody>
        </p:sp>
        <p:cxnSp>
          <p:nvCxnSpPr>
            <p:cNvPr id="83" name="Connecteur droit avec flèche 82"/>
            <p:cNvCxnSpPr/>
            <p:nvPr/>
          </p:nvCxnSpPr>
          <p:spPr bwMode="auto">
            <a:xfrm>
              <a:off x="4332740" y="3051871"/>
              <a:ext cx="476169" cy="3019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Connecteur droit avec flèche 83"/>
            <p:cNvCxnSpPr/>
            <p:nvPr/>
          </p:nvCxnSpPr>
          <p:spPr bwMode="auto">
            <a:xfrm>
              <a:off x="4351194" y="3030015"/>
              <a:ext cx="859411" cy="3693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Connecteur droit avec flèche 84"/>
            <p:cNvCxnSpPr/>
            <p:nvPr/>
          </p:nvCxnSpPr>
          <p:spPr bwMode="auto">
            <a:xfrm>
              <a:off x="4386698" y="3015193"/>
              <a:ext cx="2051767" cy="3096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Connecteur droit avec flèche 85"/>
            <p:cNvCxnSpPr/>
            <p:nvPr/>
          </p:nvCxnSpPr>
          <p:spPr bwMode="auto">
            <a:xfrm>
              <a:off x="4322408" y="3001569"/>
              <a:ext cx="2563299" cy="2946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6" name="Connecteur droit avec flèche 105"/>
            <p:cNvCxnSpPr>
              <a:stCxn id="108" idx="2"/>
            </p:cNvCxnSpPr>
            <p:nvPr/>
          </p:nvCxnSpPr>
          <p:spPr bwMode="auto">
            <a:xfrm>
              <a:off x="4312201" y="3051037"/>
              <a:ext cx="3508692" cy="1636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Connecteur droit avec flèche 114"/>
            <p:cNvCxnSpPr/>
            <p:nvPr/>
          </p:nvCxnSpPr>
          <p:spPr bwMode="auto">
            <a:xfrm>
              <a:off x="4363940" y="3023090"/>
              <a:ext cx="1703134" cy="3408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6" name="Connecteur droit avec flèche 115"/>
            <p:cNvCxnSpPr>
              <a:stCxn id="108" idx="2"/>
            </p:cNvCxnSpPr>
            <p:nvPr/>
          </p:nvCxnSpPr>
          <p:spPr bwMode="auto">
            <a:xfrm>
              <a:off x="4312201" y="3051037"/>
              <a:ext cx="1355177" cy="3237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0" name="Connecteur droit avec flèche 129"/>
            <p:cNvCxnSpPr/>
            <p:nvPr/>
          </p:nvCxnSpPr>
          <p:spPr bwMode="auto">
            <a:xfrm>
              <a:off x="4374611" y="3030015"/>
              <a:ext cx="2966570" cy="2613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36" name="ZoneTexte 135"/>
          <p:cNvSpPr txBox="1"/>
          <p:nvPr/>
        </p:nvSpPr>
        <p:spPr>
          <a:xfrm>
            <a:off x="1203658" y="2415803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Positionnement de proche en proche</a:t>
            </a:r>
            <a:endParaRPr lang="fr-FR" sz="1400" dirty="0"/>
          </a:p>
        </p:txBody>
      </p:sp>
      <p:sp>
        <p:nvSpPr>
          <p:cNvPr id="137" name="ZoneTexte 136"/>
          <p:cNvSpPr txBox="1"/>
          <p:nvPr/>
        </p:nvSpPr>
        <p:spPr>
          <a:xfrm>
            <a:off x="215959" y="3760108"/>
            <a:ext cx="3982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Positionnement par rapport référence commune</a:t>
            </a:r>
            <a:endParaRPr lang="fr-FR" sz="1400" dirty="0"/>
          </a:p>
        </p:txBody>
      </p:sp>
      <p:sp>
        <p:nvSpPr>
          <p:cNvPr id="138" name="ZoneTexte 137"/>
          <p:cNvSpPr txBox="1"/>
          <p:nvPr/>
        </p:nvSpPr>
        <p:spPr>
          <a:xfrm>
            <a:off x="1914113" y="588626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Positionnement théorique</a:t>
            </a:r>
            <a:endParaRPr lang="fr-FR" sz="1400" dirty="0"/>
          </a:p>
        </p:txBody>
      </p:sp>
      <p:sp>
        <p:nvSpPr>
          <p:cNvPr id="139" name="ZoneTexte 138"/>
          <p:cNvSpPr txBox="1"/>
          <p:nvPr/>
        </p:nvSpPr>
        <p:spPr>
          <a:xfrm>
            <a:off x="1506242" y="1465364"/>
            <a:ext cx="490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Mais les erreurs de positionnements sont inévitables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1445320" y="2630897"/>
            <a:ext cx="258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pièce 8 /pièce 1 =&gt; Erreur x8 </a:t>
            </a:r>
            <a:endParaRPr lang="fr-FR" sz="1400" i="1" dirty="0"/>
          </a:p>
        </p:txBody>
      </p:sp>
      <p:sp>
        <p:nvSpPr>
          <p:cNvPr id="157" name="ZoneTexte 156"/>
          <p:cNvSpPr txBox="1"/>
          <p:nvPr/>
        </p:nvSpPr>
        <p:spPr>
          <a:xfrm>
            <a:off x="1427535" y="4070373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pièce 8 /pièce 1 =&gt; Erreur x2 </a:t>
            </a:r>
            <a:endParaRPr lang="fr-FR" sz="1400" i="1" dirty="0"/>
          </a:p>
        </p:txBody>
      </p:sp>
      <p:grpSp>
        <p:nvGrpSpPr>
          <p:cNvPr id="179" name="Groupe 178"/>
          <p:cNvGrpSpPr/>
          <p:nvPr/>
        </p:nvGrpSpPr>
        <p:grpSpPr>
          <a:xfrm>
            <a:off x="3022024" y="5059954"/>
            <a:ext cx="2410686" cy="460224"/>
            <a:chOff x="3022024" y="5059954"/>
            <a:chExt cx="2410686" cy="460224"/>
          </a:xfrm>
        </p:grpSpPr>
        <p:grpSp>
          <p:nvGrpSpPr>
            <p:cNvPr id="161" name="Groupe 160"/>
            <p:cNvGrpSpPr/>
            <p:nvPr/>
          </p:nvGrpSpPr>
          <p:grpSpPr>
            <a:xfrm>
              <a:off x="3022024" y="5063952"/>
              <a:ext cx="481445" cy="456226"/>
              <a:chOff x="1295399" y="4097261"/>
              <a:chExt cx="481445" cy="456226"/>
            </a:xfrm>
          </p:grpSpPr>
          <p:sp>
            <p:nvSpPr>
              <p:cNvPr id="177" name="Rectangle 176"/>
              <p:cNvSpPr/>
              <p:nvPr/>
            </p:nvSpPr>
            <p:spPr bwMode="auto">
              <a:xfrm>
                <a:off x="1295399" y="4097261"/>
                <a:ext cx="481445" cy="4562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1336963" y="4134387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3" name="Groupe 162"/>
            <p:cNvGrpSpPr/>
            <p:nvPr/>
          </p:nvGrpSpPr>
          <p:grpSpPr>
            <a:xfrm>
              <a:off x="4951265" y="5062929"/>
              <a:ext cx="481445" cy="456226"/>
              <a:chOff x="1285008" y="4097261"/>
              <a:chExt cx="481445" cy="456226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1285008" y="4097261"/>
                <a:ext cx="481445" cy="4562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378527" y="4144778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4" name="Groupe 163"/>
            <p:cNvGrpSpPr/>
            <p:nvPr/>
          </p:nvGrpSpPr>
          <p:grpSpPr>
            <a:xfrm>
              <a:off x="3984917" y="5059954"/>
              <a:ext cx="481445" cy="456226"/>
              <a:chOff x="2445326" y="5838785"/>
              <a:chExt cx="481445" cy="456226"/>
            </a:xfrm>
          </p:grpSpPr>
          <p:sp>
            <p:nvSpPr>
              <p:cNvPr id="171" name="Rectangle 170"/>
              <p:cNvSpPr/>
              <p:nvPr/>
            </p:nvSpPr>
            <p:spPr bwMode="auto">
              <a:xfrm>
                <a:off x="2445326" y="5838785"/>
                <a:ext cx="481445" cy="4562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2466108" y="5907084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5" name="Groupe 164"/>
            <p:cNvGrpSpPr/>
            <p:nvPr/>
          </p:nvGrpSpPr>
          <p:grpSpPr>
            <a:xfrm>
              <a:off x="3503469" y="5063952"/>
              <a:ext cx="481445" cy="456226"/>
              <a:chOff x="2821920" y="5797708"/>
              <a:chExt cx="481445" cy="456226"/>
            </a:xfrm>
          </p:grpSpPr>
          <p:sp>
            <p:nvSpPr>
              <p:cNvPr id="169" name="Rectangle 168"/>
              <p:cNvSpPr/>
              <p:nvPr/>
            </p:nvSpPr>
            <p:spPr bwMode="auto">
              <a:xfrm>
                <a:off x="2821920" y="5797708"/>
                <a:ext cx="481445" cy="4562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2905048" y="5814052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6" name="Groupe 165"/>
            <p:cNvGrpSpPr/>
            <p:nvPr/>
          </p:nvGrpSpPr>
          <p:grpSpPr>
            <a:xfrm>
              <a:off x="4464626" y="5063908"/>
              <a:ext cx="481445" cy="456226"/>
              <a:chOff x="4547754" y="5822441"/>
              <a:chExt cx="481445" cy="456226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4547754" y="5822441"/>
                <a:ext cx="481445" cy="4562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4578927" y="5838785"/>
                <a:ext cx="374073" cy="37407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0" name="ZoneTexte 179"/>
          <p:cNvSpPr txBox="1"/>
          <p:nvPr/>
        </p:nvSpPr>
        <p:spPr>
          <a:xfrm>
            <a:off x="1760819" y="5605375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Chaque pièce a une zone présence / référence commune</a:t>
            </a:r>
            <a:br>
              <a:rPr lang="fr-FR" sz="1400" dirty="0" smtClean="0"/>
            </a:br>
            <a:r>
              <a:rPr lang="fr-FR" sz="1400" dirty="0" smtClean="0"/>
              <a:t>indépendamment les une des autres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0998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633A2-76C7-4CCF-9A80-4DF70D9E65C5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938843" y="607658"/>
            <a:ext cx="3754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/>
              <a:t>Un positionnement de proche en proche était</a:t>
            </a:r>
            <a:br>
              <a:rPr lang="fr-FR" sz="1400" dirty="0" smtClean="0"/>
            </a:br>
            <a:r>
              <a:rPr lang="fr-FR" sz="1400" dirty="0" smtClean="0"/>
              <a:t>approprié pour </a:t>
            </a:r>
            <a:r>
              <a:rPr lang="fr-FR" sz="1400" dirty="0"/>
              <a:t>les </a:t>
            </a:r>
            <a:r>
              <a:rPr lang="fr-FR" sz="1400" dirty="0" err="1"/>
              <a:t>slabs</a:t>
            </a:r>
            <a:r>
              <a:rPr lang="fr-FR" sz="1400" dirty="0"/>
              <a:t> court</a:t>
            </a:r>
          </a:p>
          <a:p>
            <a:endParaRPr lang="fr-FR" sz="1400" dirty="0"/>
          </a:p>
        </p:txBody>
      </p:sp>
      <p:grpSp>
        <p:nvGrpSpPr>
          <p:cNvPr id="152" name="Groupe 151"/>
          <p:cNvGrpSpPr/>
          <p:nvPr/>
        </p:nvGrpSpPr>
        <p:grpSpPr>
          <a:xfrm>
            <a:off x="5821609" y="539912"/>
            <a:ext cx="784514" cy="374074"/>
            <a:chOff x="1967348" y="4048895"/>
            <a:chExt cx="784514" cy="374074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1967348" y="4048896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377789" y="4048895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2" name="Connecteur droit avec flèche 141"/>
            <p:cNvCxnSpPr/>
            <p:nvPr/>
          </p:nvCxnSpPr>
          <p:spPr bwMode="auto">
            <a:xfrm>
              <a:off x="2175166" y="4247475"/>
              <a:ext cx="415634" cy="254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3" name="Groupe 152"/>
          <p:cNvGrpSpPr/>
          <p:nvPr/>
        </p:nvGrpSpPr>
        <p:grpSpPr>
          <a:xfrm>
            <a:off x="4182373" y="2065209"/>
            <a:ext cx="1234739" cy="785620"/>
            <a:chOff x="5678681" y="4742687"/>
            <a:chExt cx="1234739" cy="785620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6108128" y="5146105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539347" y="5154234"/>
              <a:ext cx="374073" cy="3740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5678681" y="4742687"/>
              <a:ext cx="54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Ref</a:t>
              </a:r>
              <a:endParaRPr lang="fr-FR" dirty="0"/>
            </a:p>
          </p:txBody>
        </p:sp>
        <p:cxnSp>
          <p:nvCxnSpPr>
            <p:cNvPr id="147" name="Connecteur droit avec flèche 146"/>
            <p:cNvCxnSpPr/>
            <p:nvPr/>
          </p:nvCxnSpPr>
          <p:spPr bwMode="auto">
            <a:xfrm>
              <a:off x="6095570" y="5063952"/>
              <a:ext cx="615224" cy="308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Connecteur droit avec flèche 147"/>
            <p:cNvCxnSpPr/>
            <p:nvPr/>
          </p:nvCxnSpPr>
          <p:spPr bwMode="auto">
            <a:xfrm>
              <a:off x="6066547" y="5063952"/>
              <a:ext cx="236840" cy="2691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4" name="ZoneTexte 153"/>
          <p:cNvSpPr txBox="1"/>
          <p:nvPr/>
        </p:nvSpPr>
        <p:spPr>
          <a:xfrm>
            <a:off x="4964683" y="913985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</a:t>
            </a:r>
            <a:r>
              <a:rPr lang="fr-FR" sz="1400" dirty="0" smtClean="0"/>
              <a:t>ièce 2 / Pièce 1 =&gt; Erreur x1 </a:t>
            </a:r>
            <a:endParaRPr lang="fr-FR" sz="1400" dirty="0"/>
          </a:p>
        </p:txBody>
      </p:sp>
      <p:sp>
        <p:nvSpPr>
          <p:cNvPr id="155" name="ZoneTexte 154"/>
          <p:cNvSpPr txBox="1"/>
          <p:nvPr/>
        </p:nvSpPr>
        <p:spPr>
          <a:xfrm>
            <a:off x="3676776" y="2896080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</a:t>
            </a:r>
            <a:r>
              <a:rPr lang="fr-FR" sz="1400" dirty="0" smtClean="0"/>
              <a:t>ièce 2 / Pièce 1 =&gt; Erreur x2 </a:t>
            </a:r>
            <a:endParaRPr lang="fr-FR" sz="1400" dirty="0"/>
          </a:p>
        </p:txBody>
      </p:sp>
      <p:sp>
        <p:nvSpPr>
          <p:cNvPr id="119" name="ZoneTexte 118"/>
          <p:cNvSpPr txBox="1"/>
          <p:nvPr/>
        </p:nvSpPr>
        <p:spPr>
          <a:xfrm>
            <a:off x="633327" y="1680685"/>
            <a:ext cx="6064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</a:t>
            </a:r>
            <a:r>
              <a:rPr lang="fr-FR" sz="1400" dirty="0" err="1" smtClean="0"/>
              <a:t>Slab</a:t>
            </a:r>
            <a:r>
              <a:rPr lang="fr-FR" sz="1400" dirty="0" smtClean="0"/>
              <a:t> long nécessites d’utiliser le positionnement / référence commune</a:t>
            </a:r>
            <a:endParaRPr lang="fr-FR" sz="1400" dirty="0"/>
          </a:p>
          <a:p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Mais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120" name="ZoneTexte 119"/>
          <p:cNvSpPr txBox="1"/>
          <p:nvPr/>
        </p:nvSpPr>
        <p:spPr>
          <a:xfrm>
            <a:off x="828089" y="3961933"/>
            <a:ext cx="6787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/>
              <a:t>Afin de conservé un tolérancement entre ASU suffisant pour l’interconnexion</a:t>
            </a:r>
            <a:br>
              <a:rPr lang="fr-FR" sz="1400" dirty="0" smtClean="0"/>
            </a:br>
            <a:r>
              <a:rPr lang="fr-FR" sz="1400" dirty="0" smtClean="0"/>
              <a:t>Le valeur </a:t>
            </a:r>
            <a:r>
              <a:rPr lang="fr-FR" sz="1400" dirty="0"/>
              <a:t>de tolérancement </a:t>
            </a:r>
            <a:r>
              <a:rPr lang="fr-FR" sz="1400" dirty="0" smtClean="0"/>
              <a:t>est divisée </a:t>
            </a:r>
            <a:r>
              <a:rPr lang="fr-FR" sz="1400" dirty="0"/>
              <a:t>par </a:t>
            </a:r>
            <a:r>
              <a:rPr lang="fr-FR" sz="1400" dirty="0" smtClean="0"/>
              <a:t>2 lorsqu’on </a:t>
            </a:r>
            <a:r>
              <a:rPr lang="fr-FR" sz="1400" dirty="0"/>
              <a:t>utilise une référence </a:t>
            </a:r>
            <a:r>
              <a:rPr lang="fr-FR" sz="1400" dirty="0" smtClean="0"/>
              <a:t>général</a:t>
            </a:r>
            <a:br>
              <a:rPr lang="fr-FR" sz="1400" dirty="0" smtClean="0"/>
            </a:br>
            <a:r>
              <a:rPr lang="fr-FR" sz="1400" dirty="0" smtClean="0"/>
              <a:t> (par rapport positionnement proche en proche des </a:t>
            </a:r>
            <a:r>
              <a:rPr lang="fr-FR" sz="1400" dirty="0" err="1" smtClean="0"/>
              <a:t>slab</a:t>
            </a:r>
            <a:r>
              <a:rPr lang="fr-FR" sz="1400" dirty="0"/>
              <a:t> </a:t>
            </a:r>
            <a:r>
              <a:rPr lang="fr-FR" sz="1400" dirty="0" smtClean="0"/>
              <a:t>courts).</a:t>
            </a: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0123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C8DE1-5EC3-4F1E-BC02-5FC6DF8D8EC4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138" name="ZoneTexte 137"/>
          <p:cNvSpPr txBox="1"/>
          <p:nvPr/>
        </p:nvSpPr>
        <p:spPr>
          <a:xfrm>
            <a:off x="1258876" y="636932"/>
            <a:ext cx="65021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/>
              <a:t>Il faut aussi tenir compte des erreurs dimensionnelles des pièces.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Le positionnement relatif entre deux pièces cumule donc de 4 erreurs :</a:t>
            </a:r>
            <a:br>
              <a:rPr lang="fr-FR" sz="1400" dirty="0" smtClean="0"/>
            </a:br>
            <a:r>
              <a:rPr lang="fr-FR" sz="1400" dirty="0" smtClean="0"/>
              <a:t>- Erreur de positionnement de la pièce 1 (que ce soit </a:t>
            </a:r>
            <a:r>
              <a:rPr lang="fr-FR" sz="1400" dirty="0" err="1" smtClean="0"/>
              <a:t>adapt</a:t>
            </a:r>
            <a:r>
              <a:rPr lang="fr-FR" sz="1400" dirty="0" smtClean="0"/>
              <a:t>, ASU ou structure).</a:t>
            </a:r>
            <a:br>
              <a:rPr lang="fr-FR" sz="1400" dirty="0" smtClean="0"/>
            </a:br>
            <a:r>
              <a:rPr lang="fr-FR" sz="1400" dirty="0" smtClean="0"/>
              <a:t>- Erreur de positionnement de la pièce 2.</a:t>
            </a:r>
            <a:br>
              <a:rPr lang="fr-FR" sz="1400" dirty="0" smtClean="0"/>
            </a:br>
            <a:r>
              <a:rPr lang="fr-FR" sz="1400" dirty="0" smtClean="0"/>
              <a:t>- Erreur dimensionnelle pièce 1.</a:t>
            </a:r>
            <a:br>
              <a:rPr lang="fr-FR" sz="1400" dirty="0" smtClean="0"/>
            </a:br>
            <a:r>
              <a:rPr lang="fr-FR" sz="1400" dirty="0" smtClean="0"/>
              <a:t>- Erreur dimensionnelle pièce 2.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Pour un jeu ou une tolérance entre 2 pièces de valeur X .</a:t>
            </a:r>
            <a:br>
              <a:rPr lang="fr-FR" sz="1400" dirty="0" smtClean="0"/>
            </a:br>
            <a:r>
              <a:rPr lang="fr-FR" sz="1400" dirty="0" smtClean="0"/>
              <a:t>Chaque type d’erreur doit être inférieur à ¼ de la valeur X.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Exemple, s’il y a un espace de 0,1mm de jeu entre deux pièce et que les pièces</a:t>
            </a:r>
          </a:p>
          <a:p>
            <a:pPr algn="l"/>
            <a:r>
              <a:rPr lang="fr-FR" sz="1400" dirty="0" smtClean="0"/>
              <a:t>ne doivent jamais pouvoir être en contact.</a:t>
            </a:r>
            <a:br>
              <a:rPr lang="fr-FR" sz="1400" dirty="0" smtClean="0"/>
            </a:br>
            <a:r>
              <a:rPr lang="fr-FR" sz="1400" dirty="0" smtClean="0"/>
              <a:t>Il faut que les erreurs sur les dimensions des pièces et les positionnements</a:t>
            </a:r>
            <a:br>
              <a:rPr lang="fr-FR" sz="1400" dirty="0" smtClean="0"/>
            </a:br>
            <a:r>
              <a:rPr lang="fr-FR" sz="1400" dirty="0" smtClean="0"/>
              <a:t>par rapport au repère globale restent inférieur à 0,0250mm.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7559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C91D3-D7B3-45E3-AD84-A53B237D5237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84957" y="504484"/>
            <a:ext cx="47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lab</a:t>
            </a:r>
            <a:r>
              <a:rPr lang="fr-FR" dirty="0" smtClean="0"/>
              <a:t> avec structure U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799285" y="1741897"/>
            <a:ext cx="7754112" cy="3587425"/>
            <a:chOff x="799285" y="1741897"/>
            <a:chExt cx="7754112" cy="3587425"/>
          </a:xfrm>
        </p:grpSpPr>
        <p:sp>
          <p:nvSpPr>
            <p:cNvPr id="2" name="Rectangle 1"/>
            <p:cNvSpPr/>
            <p:nvPr/>
          </p:nvSpPr>
          <p:spPr bwMode="auto">
            <a:xfrm>
              <a:off x="1329071" y="4788281"/>
              <a:ext cx="6145619" cy="899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82037" y="3750458"/>
              <a:ext cx="5839968" cy="12192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482037" y="3000650"/>
              <a:ext cx="5839968" cy="6096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52725" y="4073546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87365" y="4078117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orme libre 12"/>
            <p:cNvSpPr/>
            <p:nvPr/>
          </p:nvSpPr>
          <p:spPr bwMode="auto">
            <a:xfrm>
              <a:off x="799285" y="2049674"/>
              <a:ext cx="7327392" cy="3279648"/>
            </a:xfrm>
            <a:custGeom>
              <a:avLst/>
              <a:gdLst>
                <a:gd name="connsiteX0" fmla="*/ 3474720 w 7327392"/>
                <a:gd name="connsiteY0" fmla="*/ 280416 h 3279648"/>
                <a:gd name="connsiteX1" fmla="*/ 0 w 7327392"/>
                <a:gd name="connsiteY1" fmla="*/ 280416 h 3279648"/>
                <a:gd name="connsiteX2" fmla="*/ 24384 w 7327392"/>
                <a:gd name="connsiteY2" fmla="*/ 3279648 h 3279648"/>
                <a:gd name="connsiteX3" fmla="*/ 7303008 w 7327392"/>
                <a:gd name="connsiteY3" fmla="*/ 3279648 h 3279648"/>
                <a:gd name="connsiteX4" fmla="*/ 7327392 w 7327392"/>
                <a:gd name="connsiteY4" fmla="*/ 0 h 3279648"/>
                <a:gd name="connsiteX5" fmla="*/ 2950464 w 7327392"/>
                <a:gd name="connsiteY5" fmla="*/ 0 h 32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392" h="3279648">
                  <a:moveTo>
                    <a:pt x="3474720" y="280416"/>
                  </a:moveTo>
                  <a:lnTo>
                    <a:pt x="0" y="280416"/>
                  </a:lnTo>
                  <a:lnTo>
                    <a:pt x="24384" y="3279648"/>
                  </a:lnTo>
                  <a:lnTo>
                    <a:pt x="7303008" y="3279648"/>
                  </a:lnTo>
                  <a:lnTo>
                    <a:pt x="7327392" y="0"/>
                  </a:lnTo>
                  <a:lnTo>
                    <a:pt x="2950464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1482037" y="4361582"/>
              <a:ext cx="5839968" cy="1676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 bwMode="auto">
            <a:xfrm>
              <a:off x="17624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19148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20672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22196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23720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25244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26768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28292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29816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31340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32864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34388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35912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37436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38960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40484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4200853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4353253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45483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lipse 69"/>
            <p:cNvSpPr/>
            <p:nvPr/>
          </p:nvSpPr>
          <p:spPr bwMode="auto">
            <a:xfrm>
              <a:off x="47007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Ellipse 70"/>
            <p:cNvSpPr/>
            <p:nvPr/>
          </p:nvSpPr>
          <p:spPr bwMode="auto">
            <a:xfrm>
              <a:off x="48531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50055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/>
            <p:cNvSpPr/>
            <p:nvPr/>
          </p:nvSpPr>
          <p:spPr bwMode="auto">
            <a:xfrm>
              <a:off x="51579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Ellipse 73"/>
            <p:cNvSpPr/>
            <p:nvPr/>
          </p:nvSpPr>
          <p:spPr bwMode="auto">
            <a:xfrm>
              <a:off x="53103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54627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>
              <a:off x="56151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>
              <a:off x="57675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59199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60723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62247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63771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lipse 81"/>
            <p:cNvSpPr/>
            <p:nvPr/>
          </p:nvSpPr>
          <p:spPr bwMode="auto">
            <a:xfrm>
              <a:off x="65295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66819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68343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Ellipse 84"/>
            <p:cNvSpPr/>
            <p:nvPr/>
          </p:nvSpPr>
          <p:spPr bwMode="auto">
            <a:xfrm>
              <a:off x="6986725" y="3981343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7139125" y="3975247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980885" y="4843091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U Carbone</a:t>
              </a:r>
              <a:endParaRPr lang="fr-FR" sz="1400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5012259" y="4319453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Kapton</a:t>
              </a:r>
              <a:r>
                <a:rPr lang="fr-FR" sz="1400" dirty="0" smtClean="0"/>
                <a:t> HV</a:t>
              </a:r>
              <a:endParaRPr lang="fr-FR" sz="1400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560005" y="4029239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wafer</a:t>
              </a:r>
              <a:endParaRPr lang="fr-FR" sz="14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620965" y="3831954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E4110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590485" y="3461731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Board</a:t>
              </a:r>
              <a:endParaRPr lang="fr-FR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340549" y="2667754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Cu</a:t>
              </a:r>
              <a:endParaRPr lang="fr-FR" sz="14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5929069" y="1741897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Al 0,1mm</a:t>
              </a:r>
              <a:endParaRPr lang="fr-FR" sz="1400" dirty="0"/>
            </a:p>
          </p:txBody>
        </p:sp>
        <p:sp>
          <p:nvSpPr>
            <p:cNvPr id="60" name="Rectangle 59"/>
            <p:cNvSpPr/>
            <p:nvPr/>
          </p:nvSpPr>
          <p:spPr bwMode="auto">
            <a:xfrm flipH="1">
              <a:off x="1326200" y="4329575"/>
              <a:ext cx="45719" cy="5486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flipH="1">
              <a:off x="7432848" y="4333121"/>
              <a:ext cx="45719" cy="5486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1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11ACD-7860-4358-ADCE-2EC36478EE40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4078224" y="6329461"/>
            <a:ext cx="193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Cu</a:t>
            </a:r>
            <a:endParaRPr lang="fr-FR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1984957" y="504484"/>
            <a:ext cx="47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lab</a:t>
            </a:r>
            <a:r>
              <a:rPr lang="fr-FR" dirty="0" smtClean="0"/>
              <a:t> avec structure U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945760" y="1594728"/>
            <a:ext cx="6127402" cy="661638"/>
            <a:chOff x="1945760" y="1594728"/>
            <a:chExt cx="6127402" cy="661638"/>
          </a:xfrm>
        </p:grpSpPr>
        <p:sp>
          <p:nvSpPr>
            <p:cNvPr id="2" name="Rectangle 1"/>
            <p:cNvSpPr/>
            <p:nvPr/>
          </p:nvSpPr>
          <p:spPr bwMode="auto">
            <a:xfrm>
              <a:off x="2016856" y="2007890"/>
              <a:ext cx="6010373" cy="868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70301" y="1757954"/>
              <a:ext cx="5839968" cy="12192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70301" y="1690898"/>
              <a:ext cx="5839968" cy="6096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240989" y="1922546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75629" y="1927117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orme libre 12"/>
            <p:cNvSpPr/>
            <p:nvPr/>
          </p:nvSpPr>
          <p:spPr bwMode="auto">
            <a:xfrm>
              <a:off x="1945760" y="1594728"/>
              <a:ext cx="6127402" cy="661638"/>
            </a:xfrm>
            <a:custGeom>
              <a:avLst/>
              <a:gdLst>
                <a:gd name="connsiteX0" fmla="*/ 3474720 w 7327392"/>
                <a:gd name="connsiteY0" fmla="*/ 280416 h 3279648"/>
                <a:gd name="connsiteX1" fmla="*/ 0 w 7327392"/>
                <a:gd name="connsiteY1" fmla="*/ 280416 h 3279648"/>
                <a:gd name="connsiteX2" fmla="*/ 24384 w 7327392"/>
                <a:gd name="connsiteY2" fmla="*/ 3279648 h 3279648"/>
                <a:gd name="connsiteX3" fmla="*/ 7303008 w 7327392"/>
                <a:gd name="connsiteY3" fmla="*/ 3279648 h 3279648"/>
                <a:gd name="connsiteX4" fmla="*/ 7327392 w 7327392"/>
                <a:gd name="connsiteY4" fmla="*/ 0 h 3279648"/>
                <a:gd name="connsiteX5" fmla="*/ 2950464 w 7327392"/>
                <a:gd name="connsiteY5" fmla="*/ 0 h 32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392" h="3279648">
                  <a:moveTo>
                    <a:pt x="3474720" y="280416"/>
                  </a:moveTo>
                  <a:lnTo>
                    <a:pt x="0" y="280416"/>
                  </a:lnTo>
                  <a:lnTo>
                    <a:pt x="24384" y="3279648"/>
                  </a:lnTo>
                  <a:lnTo>
                    <a:pt x="7303008" y="3279648"/>
                  </a:lnTo>
                  <a:lnTo>
                    <a:pt x="7327392" y="0"/>
                  </a:lnTo>
                  <a:lnTo>
                    <a:pt x="2950464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2070301" y="1978934"/>
              <a:ext cx="5839968" cy="1676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 bwMode="auto">
            <a:xfrm>
              <a:off x="23507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25031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26555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28079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29603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31127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32651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34175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35699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37223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38747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40271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41795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43319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44843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46367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4789117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4941517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51365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lipse 69"/>
            <p:cNvSpPr/>
            <p:nvPr/>
          </p:nvSpPr>
          <p:spPr bwMode="auto">
            <a:xfrm>
              <a:off x="52889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Ellipse 70"/>
            <p:cNvSpPr/>
            <p:nvPr/>
          </p:nvSpPr>
          <p:spPr bwMode="auto">
            <a:xfrm>
              <a:off x="54413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55937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/>
            <p:cNvSpPr/>
            <p:nvPr/>
          </p:nvSpPr>
          <p:spPr bwMode="auto">
            <a:xfrm>
              <a:off x="57461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Ellipse 73"/>
            <p:cNvSpPr/>
            <p:nvPr/>
          </p:nvSpPr>
          <p:spPr bwMode="auto">
            <a:xfrm>
              <a:off x="58985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60509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>
              <a:off x="62033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>
              <a:off x="63557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65081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66605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68129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69653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lipse 81"/>
            <p:cNvSpPr/>
            <p:nvPr/>
          </p:nvSpPr>
          <p:spPr bwMode="auto">
            <a:xfrm>
              <a:off x="71177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72701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74225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Ellipse 84"/>
            <p:cNvSpPr/>
            <p:nvPr/>
          </p:nvSpPr>
          <p:spPr bwMode="auto">
            <a:xfrm>
              <a:off x="7574989" y="1879111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7727389" y="187301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000128" y="1690899"/>
              <a:ext cx="45719" cy="3932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979188" y="1694445"/>
              <a:ext cx="45719" cy="3932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30480" y="2926080"/>
            <a:ext cx="1455242" cy="1828799"/>
            <a:chOff x="-30480" y="2926080"/>
            <a:chExt cx="1455242" cy="182879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048" y="3998150"/>
              <a:ext cx="1251104" cy="6652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flipV="1">
              <a:off x="-24384" y="3459606"/>
              <a:ext cx="1103376" cy="32601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-24384" y="3035807"/>
              <a:ext cx="1103376" cy="423799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0" y="3900741"/>
              <a:ext cx="457200" cy="72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4" name="Connecteur droit 63"/>
            <p:cNvCxnSpPr/>
            <p:nvPr/>
          </p:nvCxnSpPr>
          <p:spPr bwMode="auto">
            <a:xfrm>
              <a:off x="-30480" y="3986910"/>
              <a:ext cx="890016" cy="146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Ellipse 103"/>
            <p:cNvSpPr/>
            <p:nvPr/>
          </p:nvSpPr>
          <p:spPr bwMode="auto">
            <a:xfrm>
              <a:off x="36576" y="3820668"/>
              <a:ext cx="60960" cy="627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Ellipse 127"/>
            <p:cNvSpPr/>
            <p:nvPr/>
          </p:nvSpPr>
          <p:spPr bwMode="auto">
            <a:xfrm>
              <a:off x="188976" y="3814572"/>
              <a:ext cx="67056" cy="8616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-12193" y="2926080"/>
              <a:ext cx="1436955" cy="182879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254152" y="3035807"/>
              <a:ext cx="106822" cy="1628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8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7BAC7-891F-407F-A71F-8BBE1766466D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99285" y="1741897"/>
            <a:ext cx="7754112" cy="3587425"/>
            <a:chOff x="1011936" y="338399"/>
            <a:chExt cx="7754112" cy="3587425"/>
          </a:xfrm>
        </p:grpSpPr>
        <p:sp>
          <p:nvSpPr>
            <p:cNvPr id="2" name="Rectangle 1"/>
            <p:cNvSpPr/>
            <p:nvPr/>
          </p:nvSpPr>
          <p:spPr bwMode="auto">
            <a:xfrm>
              <a:off x="1694688" y="3352800"/>
              <a:ext cx="5839968" cy="1219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94688" y="2346960"/>
              <a:ext cx="5839968" cy="12192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94688" y="1597152"/>
              <a:ext cx="5839968" cy="6096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65376" y="2670048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700016" y="2674619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orme libre 12"/>
            <p:cNvSpPr/>
            <p:nvPr/>
          </p:nvSpPr>
          <p:spPr bwMode="auto">
            <a:xfrm>
              <a:off x="1011936" y="646176"/>
              <a:ext cx="7327392" cy="3279648"/>
            </a:xfrm>
            <a:custGeom>
              <a:avLst/>
              <a:gdLst>
                <a:gd name="connsiteX0" fmla="*/ 3474720 w 7327392"/>
                <a:gd name="connsiteY0" fmla="*/ 280416 h 3279648"/>
                <a:gd name="connsiteX1" fmla="*/ 0 w 7327392"/>
                <a:gd name="connsiteY1" fmla="*/ 280416 h 3279648"/>
                <a:gd name="connsiteX2" fmla="*/ 24384 w 7327392"/>
                <a:gd name="connsiteY2" fmla="*/ 3279648 h 3279648"/>
                <a:gd name="connsiteX3" fmla="*/ 7303008 w 7327392"/>
                <a:gd name="connsiteY3" fmla="*/ 3279648 h 3279648"/>
                <a:gd name="connsiteX4" fmla="*/ 7327392 w 7327392"/>
                <a:gd name="connsiteY4" fmla="*/ 0 h 3279648"/>
                <a:gd name="connsiteX5" fmla="*/ 2950464 w 7327392"/>
                <a:gd name="connsiteY5" fmla="*/ 0 h 32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392" h="3279648">
                  <a:moveTo>
                    <a:pt x="3474720" y="280416"/>
                  </a:moveTo>
                  <a:lnTo>
                    <a:pt x="0" y="280416"/>
                  </a:lnTo>
                  <a:lnTo>
                    <a:pt x="24384" y="3279648"/>
                  </a:lnTo>
                  <a:lnTo>
                    <a:pt x="7303008" y="3279648"/>
                  </a:lnTo>
                  <a:lnTo>
                    <a:pt x="7327392" y="0"/>
                  </a:lnTo>
                  <a:lnTo>
                    <a:pt x="2950464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1694688" y="2958084"/>
              <a:ext cx="5839968" cy="1676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 bwMode="auto">
            <a:xfrm>
              <a:off x="19751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21275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22799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24323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25847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27371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28895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30419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31943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33467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34991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36515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38039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39563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41087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42611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44135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45659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47609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lipse 69"/>
            <p:cNvSpPr/>
            <p:nvPr/>
          </p:nvSpPr>
          <p:spPr bwMode="auto">
            <a:xfrm>
              <a:off x="49133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Ellipse 70"/>
            <p:cNvSpPr/>
            <p:nvPr/>
          </p:nvSpPr>
          <p:spPr bwMode="auto">
            <a:xfrm>
              <a:off x="50657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52181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/>
            <p:cNvSpPr/>
            <p:nvPr/>
          </p:nvSpPr>
          <p:spPr bwMode="auto">
            <a:xfrm>
              <a:off x="53705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Ellipse 73"/>
            <p:cNvSpPr/>
            <p:nvPr/>
          </p:nvSpPr>
          <p:spPr bwMode="auto">
            <a:xfrm>
              <a:off x="55229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56753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>
              <a:off x="58277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>
              <a:off x="59801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61325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62849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64373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65897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lipse 81"/>
            <p:cNvSpPr/>
            <p:nvPr/>
          </p:nvSpPr>
          <p:spPr bwMode="auto">
            <a:xfrm>
              <a:off x="67421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68945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70469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Ellipse 84"/>
            <p:cNvSpPr/>
            <p:nvPr/>
          </p:nvSpPr>
          <p:spPr bwMode="auto">
            <a:xfrm>
              <a:off x="71993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73517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193536" y="3439593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Plaque Carbone</a:t>
              </a:r>
              <a:endParaRPr lang="fr-FR" sz="1400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809232" y="2926077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Kapton</a:t>
              </a:r>
              <a:r>
                <a:rPr lang="fr-FR" sz="1400" dirty="0" smtClean="0"/>
                <a:t> HV</a:t>
              </a:r>
              <a:endParaRPr lang="fr-FR" sz="1400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772656" y="2625741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wafer</a:t>
              </a:r>
              <a:endParaRPr lang="fr-FR" sz="14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833616" y="2428456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E4110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803136" y="2058233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Board</a:t>
              </a:r>
              <a:endParaRPr lang="fr-FR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553200" y="1264256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Cu</a:t>
              </a:r>
              <a:endParaRPr lang="fr-FR" sz="14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6141720" y="338399"/>
              <a:ext cx="1932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Al 0,1mm</a:t>
              </a:r>
              <a:endParaRPr lang="fr-FR" sz="14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984957" y="504484"/>
            <a:ext cx="47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Proposition de </a:t>
            </a:r>
            <a:r>
              <a:rPr lang="fr-FR" dirty="0" err="1" smtClean="0"/>
              <a:t>slab</a:t>
            </a:r>
            <a:r>
              <a:rPr lang="fr-FR" dirty="0" smtClean="0"/>
              <a:t> avec structure plaque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 bwMode="auto">
          <a:xfrm flipH="1">
            <a:off x="1335733" y="2667754"/>
            <a:ext cx="883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/>
          <p:cNvCxnSpPr/>
          <p:nvPr/>
        </p:nvCxnSpPr>
        <p:spPr bwMode="auto">
          <a:xfrm>
            <a:off x="1335733" y="2667754"/>
            <a:ext cx="0" cy="2429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1335733" y="5097674"/>
            <a:ext cx="975360" cy="19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2093905" y="2530735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Kapton</a:t>
            </a:r>
            <a:r>
              <a:rPr lang="fr-FR" sz="1000" dirty="0" smtClean="0"/>
              <a:t> de protection des bords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023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86C9D-1E02-4CC4-ABAA-5BA89C60187A}" type="datetime1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C1D-CDF8-4B28-A77E-0978B7C0C86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286000" y="1884981"/>
            <a:ext cx="6035040" cy="661638"/>
            <a:chOff x="1609344" y="2293462"/>
            <a:chExt cx="6035040" cy="661638"/>
          </a:xfrm>
        </p:grpSpPr>
        <p:sp>
          <p:nvSpPr>
            <p:cNvPr id="2" name="Rectangle 1"/>
            <p:cNvSpPr/>
            <p:nvPr/>
          </p:nvSpPr>
          <p:spPr bwMode="auto">
            <a:xfrm>
              <a:off x="1694688" y="2706624"/>
              <a:ext cx="5839968" cy="1219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94688" y="2456688"/>
              <a:ext cx="5839968" cy="121920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94688" y="2389632"/>
              <a:ext cx="5839968" cy="6096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65376" y="2621280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700016" y="2625851"/>
              <a:ext cx="27492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orme libre 12"/>
            <p:cNvSpPr/>
            <p:nvPr/>
          </p:nvSpPr>
          <p:spPr bwMode="auto">
            <a:xfrm>
              <a:off x="1609344" y="2293462"/>
              <a:ext cx="6035040" cy="661638"/>
            </a:xfrm>
            <a:custGeom>
              <a:avLst/>
              <a:gdLst>
                <a:gd name="connsiteX0" fmla="*/ 3474720 w 7327392"/>
                <a:gd name="connsiteY0" fmla="*/ 280416 h 3279648"/>
                <a:gd name="connsiteX1" fmla="*/ 0 w 7327392"/>
                <a:gd name="connsiteY1" fmla="*/ 280416 h 3279648"/>
                <a:gd name="connsiteX2" fmla="*/ 24384 w 7327392"/>
                <a:gd name="connsiteY2" fmla="*/ 3279648 h 3279648"/>
                <a:gd name="connsiteX3" fmla="*/ 7303008 w 7327392"/>
                <a:gd name="connsiteY3" fmla="*/ 3279648 h 3279648"/>
                <a:gd name="connsiteX4" fmla="*/ 7327392 w 7327392"/>
                <a:gd name="connsiteY4" fmla="*/ 0 h 3279648"/>
                <a:gd name="connsiteX5" fmla="*/ 2950464 w 7327392"/>
                <a:gd name="connsiteY5" fmla="*/ 0 h 32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392" h="3279648">
                  <a:moveTo>
                    <a:pt x="3474720" y="280416"/>
                  </a:moveTo>
                  <a:lnTo>
                    <a:pt x="0" y="280416"/>
                  </a:lnTo>
                  <a:lnTo>
                    <a:pt x="24384" y="3279648"/>
                  </a:lnTo>
                  <a:lnTo>
                    <a:pt x="7303008" y="3279648"/>
                  </a:lnTo>
                  <a:lnTo>
                    <a:pt x="7327392" y="0"/>
                  </a:lnTo>
                  <a:lnTo>
                    <a:pt x="2950464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1694688" y="2677668"/>
              <a:ext cx="5839968" cy="1676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 bwMode="auto">
            <a:xfrm>
              <a:off x="19751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21275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22799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24323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25847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27371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28895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30419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31943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33467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34991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36515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38039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39563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41087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42611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4413504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4565904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47609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lipse 69"/>
            <p:cNvSpPr/>
            <p:nvPr/>
          </p:nvSpPr>
          <p:spPr bwMode="auto">
            <a:xfrm>
              <a:off x="49133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Ellipse 70"/>
            <p:cNvSpPr/>
            <p:nvPr/>
          </p:nvSpPr>
          <p:spPr bwMode="auto">
            <a:xfrm>
              <a:off x="50657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52181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/>
            <p:cNvSpPr/>
            <p:nvPr/>
          </p:nvSpPr>
          <p:spPr bwMode="auto">
            <a:xfrm>
              <a:off x="53705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Ellipse 73"/>
            <p:cNvSpPr/>
            <p:nvPr/>
          </p:nvSpPr>
          <p:spPr bwMode="auto">
            <a:xfrm>
              <a:off x="55229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56753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>
              <a:off x="58277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>
              <a:off x="59801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61325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62849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64373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65897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lipse 81"/>
            <p:cNvSpPr/>
            <p:nvPr/>
          </p:nvSpPr>
          <p:spPr bwMode="auto">
            <a:xfrm>
              <a:off x="67421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68945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70469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Ellipse 84"/>
            <p:cNvSpPr/>
            <p:nvPr/>
          </p:nvSpPr>
          <p:spPr bwMode="auto">
            <a:xfrm>
              <a:off x="7199376" y="2577845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7351776" y="2571749"/>
              <a:ext cx="60960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4078224" y="6329461"/>
            <a:ext cx="193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Cu</a:t>
            </a:r>
            <a:endParaRPr lang="fr-FR" sz="1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731008" y="3622611"/>
            <a:ext cx="5385816" cy="2119821"/>
            <a:chOff x="2731008" y="3622611"/>
            <a:chExt cx="5385816" cy="2119821"/>
          </a:xfrm>
        </p:grpSpPr>
        <p:sp>
          <p:nvSpPr>
            <p:cNvPr id="26" name="Forme libre 25"/>
            <p:cNvSpPr/>
            <p:nvPr/>
          </p:nvSpPr>
          <p:spPr bwMode="auto">
            <a:xfrm>
              <a:off x="2731008" y="4511040"/>
              <a:ext cx="5145024" cy="1231392"/>
            </a:xfrm>
            <a:custGeom>
              <a:avLst/>
              <a:gdLst>
                <a:gd name="connsiteX0" fmla="*/ 158496 w 5145024"/>
                <a:gd name="connsiteY0" fmla="*/ 0 h 1231392"/>
                <a:gd name="connsiteX1" fmla="*/ 1645920 w 5145024"/>
                <a:gd name="connsiteY1" fmla="*/ 0 h 1231392"/>
                <a:gd name="connsiteX2" fmla="*/ 1792224 w 5145024"/>
                <a:gd name="connsiteY2" fmla="*/ 182880 h 1231392"/>
                <a:gd name="connsiteX3" fmla="*/ 3572256 w 5145024"/>
                <a:gd name="connsiteY3" fmla="*/ 195072 h 1231392"/>
                <a:gd name="connsiteX4" fmla="*/ 3742944 w 5145024"/>
                <a:gd name="connsiteY4" fmla="*/ 48768 h 1231392"/>
                <a:gd name="connsiteX5" fmla="*/ 4986528 w 5145024"/>
                <a:gd name="connsiteY5" fmla="*/ 73152 h 1231392"/>
                <a:gd name="connsiteX6" fmla="*/ 5096256 w 5145024"/>
                <a:gd name="connsiteY6" fmla="*/ 377952 h 1231392"/>
                <a:gd name="connsiteX7" fmla="*/ 4937760 w 5145024"/>
                <a:gd name="connsiteY7" fmla="*/ 499872 h 1231392"/>
                <a:gd name="connsiteX8" fmla="*/ 5132832 w 5145024"/>
                <a:gd name="connsiteY8" fmla="*/ 792480 h 1231392"/>
                <a:gd name="connsiteX9" fmla="*/ 4998720 w 5145024"/>
                <a:gd name="connsiteY9" fmla="*/ 938784 h 1231392"/>
                <a:gd name="connsiteX10" fmla="*/ 5145024 w 5145024"/>
                <a:gd name="connsiteY10" fmla="*/ 1219200 h 1231392"/>
                <a:gd name="connsiteX11" fmla="*/ 12192 w 5145024"/>
                <a:gd name="connsiteY11" fmla="*/ 1231392 h 1231392"/>
                <a:gd name="connsiteX12" fmla="*/ 256032 w 5145024"/>
                <a:gd name="connsiteY12" fmla="*/ 938784 h 1231392"/>
                <a:gd name="connsiteX13" fmla="*/ 24384 w 5145024"/>
                <a:gd name="connsiteY13" fmla="*/ 804672 h 1231392"/>
                <a:gd name="connsiteX14" fmla="*/ 329184 w 5145024"/>
                <a:gd name="connsiteY14" fmla="*/ 585216 h 1231392"/>
                <a:gd name="connsiteX15" fmla="*/ 0 w 5145024"/>
                <a:gd name="connsiteY15" fmla="*/ 341376 h 1231392"/>
                <a:gd name="connsiteX16" fmla="*/ 158496 w 5145024"/>
                <a:gd name="connsiteY16" fmla="*/ 0 h 123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5024" h="1231392">
                  <a:moveTo>
                    <a:pt x="158496" y="0"/>
                  </a:moveTo>
                  <a:lnTo>
                    <a:pt x="1645920" y="0"/>
                  </a:lnTo>
                  <a:lnTo>
                    <a:pt x="1792224" y="182880"/>
                  </a:lnTo>
                  <a:lnTo>
                    <a:pt x="3572256" y="195072"/>
                  </a:lnTo>
                  <a:lnTo>
                    <a:pt x="3742944" y="48768"/>
                  </a:lnTo>
                  <a:lnTo>
                    <a:pt x="4986528" y="73152"/>
                  </a:lnTo>
                  <a:lnTo>
                    <a:pt x="5096256" y="377952"/>
                  </a:lnTo>
                  <a:lnTo>
                    <a:pt x="4937760" y="499872"/>
                  </a:lnTo>
                  <a:lnTo>
                    <a:pt x="5132832" y="792480"/>
                  </a:lnTo>
                  <a:lnTo>
                    <a:pt x="4998720" y="938784"/>
                  </a:lnTo>
                  <a:lnTo>
                    <a:pt x="5145024" y="1219200"/>
                  </a:lnTo>
                  <a:lnTo>
                    <a:pt x="12192" y="1231392"/>
                  </a:lnTo>
                  <a:lnTo>
                    <a:pt x="256032" y="938784"/>
                  </a:lnTo>
                  <a:lnTo>
                    <a:pt x="24384" y="804672"/>
                  </a:lnTo>
                  <a:lnTo>
                    <a:pt x="329184" y="585216"/>
                  </a:lnTo>
                  <a:lnTo>
                    <a:pt x="0" y="34137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e libre 28"/>
            <p:cNvSpPr/>
            <p:nvPr/>
          </p:nvSpPr>
          <p:spPr bwMode="auto">
            <a:xfrm>
              <a:off x="2743200" y="4279392"/>
              <a:ext cx="3291840" cy="195072"/>
            </a:xfrm>
            <a:custGeom>
              <a:avLst/>
              <a:gdLst>
                <a:gd name="connsiteX0" fmla="*/ 0 w 3291840"/>
                <a:gd name="connsiteY0" fmla="*/ 0 h 195072"/>
                <a:gd name="connsiteX1" fmla="*/ 1780032 w 3291840"/>
                <a:gd name="connsiteY1" fmla="*/ 12192 h 195072"/>
                <a:gd name="connsiteX2" fmla="*/ 1926336 w 3291840"/>
                <a:gd name="connsiteY2" fmla="*/ 182880 h 195072"/>
                <a:gd name="connsiteX3" fmla="*/ 3291840 w 3291840"/>
                <a:gd name="connsiteY3" fmla="*/ 195072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0" h="195072">
                  <a:moveTo>
                    <a:pt x="0" y="0"/>
                  </a:moveTo>
                  <a:lnTo>
                    <a:pt x="1780032" y="12192"/>
                  </a:lnTo>
                  <a:lnTo>
                    <a:pt x="1926336" y="182880"/>
                  </a:lnTo>
                  <a:lnTo>
                    <a:pt x="3291840" y="195072"/>
                  </a:ln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4928616" y="4279392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/>
            <p:cNvCxnSpPr/>
            <p:nvPr/>
          </p:nvCxnSpPr>
          <p:spPr bwMode="auto">
            <a:xfrm>
              <a:off x="4776216" y="4279392"/>
              <a:ext cx="334060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ZoneTexte 33"/>
            <p:cNvSpPr txBox="1"/>
            <p:nvPr/>
          </p:nvSpPr>
          <p:spPr>
            <a:xfrm>
              <a:off x="4841206" y="4942070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Cu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110970" y="3622611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 0,1mm</a:t>
              </a:r>
              <a:endParaRPr lang="fr-FR" dirty="0"/>
            </a:p>
          </p:txBody>
        </p:sp>
      </p:grpSp>
      <p:sp>
        <p:nvSpPr>
          <p:cNvPr id="66" name="ZoneTexte 65"/>
          <p:cNvSpPr txBox="1"/>
          <p:nvPr/>
        </p:nvSpPr>
        <p:spPr>
          <a:xfrm>
            <a:off x="1984957" y="504484"/>
            <a:ext cx="47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Proposition de </a:t>
            </a:r>
            <a:r>
              <a:rPr lang="fr-FR" dirty="0" err="1" smtClean="0"/>
              <a:t>slab</a:t>
            </a:r>
            <a:r>
              <a:rPr lang="fr-FR" dirty="0" smtClean="0"/>
              <a:t> avec structure plaque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-30480" y="2926080"/>
            <a:ext cx="1213104" cy="1828799"/>
            <a:chOff x="-30480" y="2926080"/>
            <a:chExt cx="1213104" cy="1828799"/>
          </a:xfrm>
        </p:grpSpPr>
        <p:grpSp>
          <p:nvGrpSpPr>
            <p:cNvPr id="10" name="Groupe 9"/>
            <p:cNvGrpSpPr/>
            <p:nvPr/>
          </p:nvGrpSpPr>
          <p:grpSpPr>
            <a:xfrm>
              <a:off x="-30480" y="2926080"/>
              <a:ext cx="1213104" cy="1828799"/>
              <a:chOff x="-30480" y="2926080"/>
              <a:chExt cx="1213104" cy="1828799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3048" y="3998150"/>
                <a:ext cx="1051560" cy="6652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 flipV="1">
                <a:off x="-24384" y="3459606"/>
                <a:ext cx="1103376" cy="326010"/>
              </a:xfrm>
              <a:prstGeom prst="rect">
                <a:avLst/>
              </a:prstGeom>
              <a:solidFill>
                <a:srgbClr val="3399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-24384" y="3035807"/>
                <a:ext cx="1103376" cy="423799"/>
              </a:xfrm>
              <a:prstGeom prst="rect">
                <a:avLst/>
              </a:prstGeom>
              <a:solidFill>
                <a:srgbClr val="FF99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0" y="3900741"/>
                <a:ext cx="457200" cy="72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Connecteur droit 63"/>
              <p:cNvCxnSpPr/>
              <p:nvPr/>
            </p:nvCxnSpPr>
            <p:spPr bwMode="auto">
              <a:xfrm>
                <a:off x="-30480" y="3986910"/>
                <a:ext cx="890016" cy="146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Ellipse 103"/>
              <p:cNvSpPr/>
              <p:nvPr/>
            </p:nvSpPr>
            <p:spPr bwMode="auto">
              <a:xfrm>
                <a:off x="36576" y="3820668"/>
                <a:ext cx="60960" cy="6273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Ellipse 127"/>
              <p:cNvSpPr/>
              <p:nvPr/>
            </p:nvSpPr>
            <p:spPr bwMode="auto">
              <a:xfrm>
                <a:off x="188976" y="3814572"/>
                <a:ext cx="67056" cy="8616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-12192" y="2926080"/>
                <a:ext cx="1194816" cy="182879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8" name="Connecteur droit 17"/>
            <p:cNvCxnSpPr/>
            <p:nvPr/>
          </p:nvCxnSpPr>
          <p:spPr bwMode="auto">
            <a:xfrm>
              <a:off x="382770" y="4713728"/>
              <a:ext cx="7254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Connecteur droit 86"/>
            <p:cNvCxnSpPr/>
            <p:nvPr/>
          </p:nvCxnSpPr>
          <p:spPr bwMode="auto">
            <a:xfrm>
              <a:off x="405881" y="2989878"/>
              <a:ext cx="7254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Connecteur droit 87"/>
            <p:cNvCxnSpPr/>
            <p:nvPr/>
          </p:nvCxnSpPr>
          <p:spPr bwMode="auto">
            <a:xfrm flipV="1">
              <a:off x="1105794" y="2989878"/>
              <a:ext cx="25511" cy="1723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78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12090</TotalTime>
  <Words>339</Words>
  <Application>Microsoft Office PowerPoint</Application>
  <PresentationFormat>On-screen Show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Cambria</vt:lpstr>
      <vt:lpstr>Modèle par défaut</vt:lpstr>
      <vt:lpstr>Assemblage slab 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drain and plans for module assembly</dc:title>
  <dc:creator>bonis</dc:creator>
  <cp:lastModifiedBy>Roman Poeschl</cp:lastModifiedBy>
  <cp:revision>919</cp:revision>
  <cp:lastPrinted>2016-02-18T14:24:40Z</cp:lastPrinted>
  <dcterms:created xsi:type="dcterms:W3CDTF">2009-06-03T09:20:32Z</dcterms:created>
  <dcterms:modified xsi:type="dcterms:W3CDTF">2017-05-23T09:56:48Z</dcterms:modified>
</cp:coreProperties>
</file>