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8" r:id="rId3"/>
    <p:sldId id="261" r:id="rId4"/>
    <p:sldId id="259" r:id="rId5"/>
    <p:sldId id="262" r:id="rId6"/>
    <p:sldId id="264" r:id="rId7"/>
    <p:sldId id="279" r:id="rId8"/>
    <p:sldId id="268" r:id="rId9"/>
    <p:sldId id="269" r:id="rId10"/>
    <p:sldId id="265" r:id="rId11"/>
    <p:sldId id="272" r:id="rId12"/>
    <p:sldId id="266" r:id="rId13"/>
    <p:sldId id="273" r:id="rId14"/>
    <p:sldId id="274" r:id="rId15"/>
    <p:sldId id="275" r:id="rId16"/>
    <p:sldId id="306" r:id="rId17"/>
    <p:sldId id="267" r:id="rId18"/>
    <p:sldId id="271" r:id="rId19"/>
    <p:sldId id="276" r:id="rId20"/>
    <p:sldId id="277" r:id="rId21"/>
    <p:sldId id="278" r:id="rId22"/>
    <p:sldId id="281" r:id="rId23"/>
    <p:sldId id="280" r:id="rId24"/>
    <p:sldId id="283" r:id="rId25"/>
    <p:sldId id="284" r:id="rId26"/>
    <p:sldId id="285" r:id="rId27"/>
    <p:sldId id="303" r:id="rId28"/>
    <p:sldId id="304" r:id="rId29"/>
    <p:sldId id="305" r:id="rId30"/>
    <p:sldId id="282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1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94660"/>
  </p:normalViewPr>
  <p:slideViewPr>
    <p:cSldViewPr snapToGrid="0">
      <p:cViewPr>
        <p:scale>
          <a:sx n="100" d="100"/>
          <a:sy n="100" d="100"/>
        </p:scale>
        <p:origin x="5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51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8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9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5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5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3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8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3.xml"/><Relationship Id="rId16" Type="http://schemas.openxmlformats.org/officeDocument/2006/relationships/image" Target="../media/image2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6.png"/><Relationship Id="rId5" Type="http://schemas.openxmlformats.org/officeDocument/2006/relationships/tags" Target="../tags/tag16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2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7.xml"/><Relationship Id="rId16" Type="http://schemas.openxmlformats.org/officeDocument/2006/relationships/image" Target="../media/image3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9.png"/><Relationship Id="rId5" Type="http://schemas.openxmlformats.org/officeDocument/2006/relationships/tags" Target="../tags/tag30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6.xml"/><Relationship Id="rId7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8.xml"/><Relationship Id="rId10" Type="http://schemas.openxmlformats.org/officeDocument/2006/relationships/image" Target="../media/image39.png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1.xml"/><Relationship Id="rId7" Type="http://schemas.openxmlformats.org/officeDocument/2006/relationships/image" Target="../media/image4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42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51.xml"/><Relationship Id="rId7" Type="http://schemas.openxmlformats.org/officeDocument/2006/relationships/image" Target="../media/image5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6.xml"/><Relationship Id="rId7" Type="http://schemas.openxmlformats.org/officeDocument/2006/relationships/image" Target="../media/image5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7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70.png"/><Relationship Id="rId5" Type="http://schemas.openxmlformats.org/officeDocument/2006/relationships/tags" Target="../tags/tag66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tags" Target="../tags/tag65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1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80.png"/><Relationship Id="rId5" Type="http://schemas.openxmlformats.org/officeDocument/2006/relationships/tags" Target="../tags/tag76.xml"/><Relationship Id="rId10" Type="http://schemas.openxmlformats.org/officeDocument/2006/relationships/image" Target="../media/image79.png"/><Relationship Id="rId4" Type="http://schemas.openxmlformats.org/officeDocument/2006/relationships/tags" Target="../tags/tag75.xml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81.xml"/><Relationship Id="rId7" Type="http://schemas.openxmlformats.org/officeDocument/2006/relationships/image" Target="../media/image83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tags" Target="../tags/tag83.xml"/><Relationship Id="rId10" Type="http://schemas.openxmlformats.org/officeDocument/2006/relationships/image" Target="../media/image86.png"/><Relationship Id="rId4" Type="http://schemas.openxmlformats.org/officeDocument/2006/relationships/tags" Target="../tags/tag82.xml"/><Relationship Id="rId9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86.xml"/><Relationship Id="rId7" Type="http://schemas.openxmlformats.org/officeDocument/2006/relationships/image" Target="../media/image8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tags" Target="../tags/tag88.xml"/><Relationship Id="rId10" Type="http://schemas.openxmlformats.org/officeDocument/2006/relationships/image" Target="../media/image91.png"/><Relationship Id="rId4" Type="http://schemas.openxmlformats.org/officeDocument/2006/relationships/tags" Target="../tags/tag87.xml"/><Relationship Id="rId9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97.xml"/><Relationship Id="rId7" Type="http://schemas.openxmlformats.org/officeDocument/2006/relationships/image" Target="../media/image104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8.xml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1" y="1447801"/>
            <a:ext cx="8498304" cy="3329581"/>
          </a:xfrm>
        </p:spPr>
        <p:txBody>
          <a:bodyPr/>
          <a:lstStyle/>
          <a:p>
            <a:r>
              <a:rPr lang="fr-FR" sz="5400" dirty="0" err="1" smtClean="0"/>
              <a:t>Probing</a:t>
            </a:r>
            <a:r>
              <a:rPr lang="fr-FR" sz="5400" dirty="0" smtClean="0"/>
              <a:t> new </a:t>
            </a:r>
            <a:r>
              <a:rPr lang="fr-FR" sz="5400" dirty="0" err="1" smtClean="0"/>
              <a:t>physics</a:t>
            </a:r>
            <a:r>
              <a:rPr lang="fr-FR" sz="5400" dirty="0" smtClean="0"/>
              <a:t> </a:t>
            </a:r>
            <a:r>
              <a:rPr lang="fr-FR" sz="5400" dirty="0" err="1" smtClean="0"/>
              <a:t>with</a:t>
            </a:r>
            <a:r>
              <a:rPr lang="fr-FR" sz="5400" dirty="0" smtClean="0"/>
              <a:t> </a:t>
            </a:r>
            <a:r>
              <a:rPr lang="fr-FR" sz="5400" dirty="0" err="1" smtClean="0"/>
              <a:t>atomic</a:t>
            </a:r>
            <a:r>
              <a:rPr lang="fr-FR" sz="5400" dirty="0" smtClean="0"/>
              <a:t> </a:t>
            </a:r>
            <a:r>
              <a:rPr lang="fr-FR" sz="5400" dirty="0" err="1" smtClean="0"/>
              <a:t>spectroscopy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26" y="4837545"/>
            <a:ext cx="7022084" cy="1198304"/>
          </a:xfrm>
        </p:spPr>
        <p:txBody>
          <a:bodyPr>
            <a:normAutofit/>
          </a:bodyPr>
          <a:lstStyle/>
          <a:p>
            <a:r>
              <a:rPr lang="fr-FR" dirty="0" smtClean="0"/>
              <a:t>Cédric Delaunay</a:t>
            </a:r>
          </a:p>
          <a:p>
            <a:r>
              <a:rPr lang="fr-FR" sz="1400" dirty="0" smtClean="0"/>
              <a:t>LAPTh-Annecy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001" y="393145"/>
            <a:ext cx="4889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CD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Frugiuele, Fuchs, Soreq, </a:t>
            </a:r>
            <a:r>
              <a:rPr lang="fr-FR" sz="1400" b="1" dirty="0" smtClean="0">
                <a:latin typeface="Century Gothic" panose="020B0502020202020204" pitchFamily="34" charset="0"/>
              </a:rPr>
              <a:t>1709.02817</a:t>
            </a:r>
            <a:endParaRPr lang="fr-F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Berengut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Budker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CD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Flambaum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Frugiuele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</a:p>
          <a:p>
            <a:pPr algn="just"/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Fuchs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Grojean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Harnik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Ozeri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Perez</a:t>
            </a:r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Soreq, </a:t>
            </a:r>
            <a:r>
              <a:rPr lang="fr-FR" sz="1400" b="1" dirty="0" smtClean="0"/>
              <a:t>1704.05068</a:t>
            </a:r>
          </a:p>
          <a:p>
            <a:pPr algn="just"/>
            <a:r>
              <a:rPr lang="fr-FR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CD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, Ozeri, Perez, Soreq, </a:t>
            </a:r>
            <a:r>
              <a:rPr lang="fr-FR" sz="1400" b="1" dirty="0"/>
              <a:t>1601.05087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" y="6035849"/>
            <a:ext cx="1365856" cy="5776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6" y="6035849"/>
            <a:ext cx="577602" cy="5776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51424" y="6096012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IPHC Strasbourg</a:t>
            </a:r>
          </a:p>
          <a:p>
            <a:pPr algn="r"/>
            <a:r>
              <a:rPr lang="fr-FR" dirty="0" smtClean="0"/>
              <a:t>22 </a:t>
            </a:r>
            <a:r>
              <a:rPr lang="fr-FR" dirty="0" err="1" smtClean="0"/>
              <a:t>September</a:t>
            </a:r>
            <a:r>
              <a:rPr lang="fr-FR" dirty="0" smtClean="0"/>
              <a:t>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4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Atomic forces in/</a:t>
            </a:r>
            <a:r>
              <a:rPr lang="fr-FR" dirty="0" err="1" smtClean="0"/>
              <a:t>beyond</a:t>
            </a:r>
            <a:r>
              <a:rPr lang="fr-FR" dirty="0" smtClean="0"/>
              <a:t> the Standard Model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Generic</a:t>
            </a:r>
            <a:r>
              <a:rPr lang="fr-FR" dirty="0" smtClean="0"/>
              <a:t> Spin-</a:t>
            </a:r>
            <a:r>
              <a:rPr lang="fr-FR" dirty="0" err="1" smtClean="0"/>
              <a:t>independent</a:t>
            </a:r>
            <a:r>
              <a:rPr lang="fr-FR" dirty="0" smtClean="0"/>
              <a:t> forces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HigGs</a:t>
            </a:r>
            <a:r>
              <a:rPr lang="fr-FR" dirty="0" smtClean="0"/>
              <a:t> force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3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Atomic </a:t>
            </a:r>
            <a:r>
              <a:rPr lang="fr-FR" dirty="0" err="1" smtClean="0"/>
              <a:t>potentials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27700" y="1723370"/>
            <a:ext cx="6711654" cy="4195481"/>
          </a:xfrm>
        </p:spPr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smtClean="0">
                <a:latin typeface="+mn-lt"/>
              </a:rPr>
              <a:t>new boson    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parity-even</a:t>
            </a:r>
            <a:r>
              <a:rPr lang="fr-FR" dirty="0" smtClean="0">
                <a:latin typeface="+mn-lt"/>
              </a:rPr>
              <a:t>  </a:t>
            </a:r>
            <a:r>
              <a:rPr lang="fr-FR" dirty="0" err="1" smtClean="0">
                <a:latin typeface="+mn-lt"/>
              </a:rPr>
              <a:t>couplings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electrons</a:t>
            </a:r>
            <a:r>
              <a:rPr lang="fr-FR" dirty="0" smtClean="0">
                <a:latin typeface="+mn-lt"/>
              </a:rPr>
              <a:t> and </a:t>
            </a:r>
            <a:r>
              <a:rPr lang="fr-FR" dirty="0" err="1" smtClean="0">
                <a:latin typeface="+mn-lt"/>
              </a:rPr>
              <a:t>nucleons</a:t>
            </a:r>
            <a:r>
              <a:rPr lang="fr-FR" dirty="0" smtClean="0">
                <a:latin typeface="+mn-lt"/>
              </a:rPr>
              <a:t>:      and </a:t>
            </a:r>
          </a:p>
          <a:p>
            <a:endParaRPr lang="fr-FR" sz="900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At </a:t>
            </a:r>
            <a:r>
              <a:rPr lang="fr-FR" dirty="0" err="1" smtClean="0">
                <a:latin typeface="+mn-lt"/>
              </a:rPr>
              <a:t>low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energies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gives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rise</a:t>
            </a:r>
            <a:r>
              <a:rPr lang="fr-FR" dirty="0" smtClean="0">
                <a:latin typeface="+mn-lt"/>
              </a:rPr>
              <a:t> to a short-range, spin-</a:t>
            </a:r>
            <a:r>
              <a:rPr lang="fr-FR" dirty="0" err="1" smtClean="0">
                <a:latin typeface="+mn-lt"/>
              </a:rPr>
              <a:t>independent</a:t>
            </a:r>
            <a:r>
              <a:rPr lang="fr-FR" dirty="0" smtClean="0">
                <a:latin typeface="+mn-lt"/>
              </a:rPr>
              <a:t> force </a:t>
            </a:r>
            <a:r>
              <a:rPr lang="fr-FR" dirty="0" err="1" smtClean="0">
                <a:latin typeface="+mn-lt"/>
              </a:rPr>
              <a:t>between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atomic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nuclei</a:t>
            </a:r>
            <a:r>
              <a:rPr lang="fr-FR" dirty="0" smtClean="0">
                <a:latin typeface="+mn-lt"/>
              </a:rPr>
              <a:t> and </a:t>
            </a:r>
            <a:r>
              <a:rPr lang="fr-FR" dirty="0" err="1" smtClean="0">
                <a:latin typeface="+mn-lt"/>
              </a:rPr>
              <a:t>their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bound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electrons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described</a:t>
            </a:r>
            <a:r>
              <a:rPr lang="fr-FR" dirty="0" smtClean="0">
                <a:latin typeface="+mn-lt"/>
              </a:rPr>
              <a:t> by:</a:t>
            </a:r>
            <a:endParaRPr lang="fr-FR" dirty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90" y="4634559"/>
            <a:ext cx="4908597" cy="58879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631919" y="4189621"/>
            <a:ext cx="495106" cy="392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28974" y="380898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mediator</a:t>
            </a:r>
            <a:r>
              <a:rPr lang="fr-FR" dirty="0" smtClean="0"/>
              <a:t> spin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12" y="1816402"/>
            <a:ext cx="160914" cy="270629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5857853" y="4037402"/>
            <a:ext cx="182603" cy="542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604411" y="363853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mediator</a:t>
            </a:r>
            <a:r>
              <a:rPr lang="fr-FR" dirty="0" smtClean="0"/>
              <a:t> mass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991008" y="5281955"/>
            <a:ext cx="467931" cy="475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862869" y="5795228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electronic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coupling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041525" y="5248731"/>
            <a:ext cx="229166" cy="478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32788" y="5749821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nuclear</a:t>
            </a:r>
            <a:endParaRPr lang="fr-FR" dirty="0" smtClean="0"/>
          </a:p>
          <a:p>
            <a:r>
              <a:rPr lang="fr-FR" dirty="0" err="1" smtClean="0"/>
              <a:t>coupling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0" y="6404496"/>
            <a:ext cx="2488572" cy="2641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00" y="2175903"/>
            <a:ext cx="226286" cy="179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77" y="2172954"/>
            <a:ext cx="437486" cy="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Atomic </a:t>
            </a:r>
            <a:r>
              <a:rPr lang="fr-FR" dirty="0" err="1" smtClean="0"/>
              <a:t>potentials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Inevitably</a:t>
            </a:r>
            <a:r>
              <a:rPr lang="fr-FR" dirty="0" smtClean="0"/>
              <a:t>, if the new boson couples to </a:t>
            </a:r>
            <a:r>
              <a:rPr lang="fr-FR" dirty="0" err="1" smtClean="0"/>
              <a:t>electrons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</a:t>
            </a:r>
            <a:r>
              <a:rPr lang="fr-FR" dirty="0" err="1" smtClean="0"/>
              <a:t>similar</a:t>
            </a:r>
            <a:r>
              <a:rPr lang="fr-FR" dirty="0" smtClean="0"/>
              <a:t> force acting on pairs of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-nucleus and </a:t>
            </a:r>
            <a:r>
              <a:rPr lang="fr-FR" dirty="0" err="1" smtClean="0"/>
              <a:t>electron-electron</a:t>
            </a:r>
            <a:r>
              <a:rPr lang="fr-FR" dirty="0" smtClean="0"/>
              <a:t> new interactions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correct the transition </a:t>
            </a:r>
            <a:r>
              <a:rPr lang="fr-FR" dirty="0" err="1" smtClean="0"/>
              <a:t>frequencies</a:t>
            </a:r>
            <a:r>
              <a:rPr lang="fr-FR" dirty="0" smtClean="0"/>
              <a:t> </a:t>
            </a:r>
            <a:r>
              <a:rPr lang="fr-FR" dirty="0" err="1" smtClean="0"/>
              <a:t>whose</a:t>
            </a:r>
            <a:r>
              <a:rPr lang="fr-FR" dirty="0" smtClean="0"/>
              <a:t> values are </a:t>
            </a:r>
            <a:r>
              <a:rPr lang="fr-FR" dirty="0" err="1" smtClean="0"/>
              <a:t>approximately</a:t>
            </a:r>
            <a:r>
              <a:rPr lang="fr-FR" dirty="0" smtClean="0"/>
              <a:t> set by the Coulomb </a:t>
            </a:r>
            <a:r>
              <a:rPr lang="fr-FR" dirty="0" err="1" smtClean="0"/>
              <a:t>potential</a:t>
            </a:r>
            <a:r>
              <a:rPr lang="fr-FR" dirty="0"/>
              <a:t>: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5" y="3196186"/>
            <a:ext cx="4959781" cy="6009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13" y="5894728"/>
            <a:ext cx="3361487" cy="495685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220278" y="3996776"/>
            <a:ext cx="4924001" cy="307777"/>
            <a:chOff x="419652" y="4033078"/>
            <a:chExt cx="4924001" cy="307777"/>
          </a:xfrm>
        </p:grpSpPr>
        <p:sp>
          <p:nvSpPr>
            <p:cNvPr id="10" name="ZoneTexte 9"/>
            <p:cNvSpPr txBox="1"/>
            <p:nvPr/>
          </p:nvSpPr>
          <p:spPr>
            <a:xfrm>
              <a:off x="1802299" y="4033078"/>
              <a:ext cx="3541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 </a:t>
              </a:r>
              <a:r>
                <a:rPr lang="fr-FR" sz="1400" dirty="0" err="1" smtClean="0"/>
                <a:t>is</a:t>
              </a:r>
              <a:r>
                <a:rPr lang="fr-FR" sz="1400" dirty="0" smtClean="0"/>
                <a:t> the distance </a:t>
              </a:r>
              <a:r>
                <a:rPr lang="fr-FR" sz="1400" dirty="0" err="1" smtClean="0"/>
                <a:t>between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two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electrons</a:t>
              </a:r>
              <a:endParaRPr lang="fr-FR" sz="1400" dirty="0"/>
            </a:p>
          </p:txBody>
        </p:sp>
        <p:pic>
          <p:nvPicPr>
            <p:cNvPr id="11" name="Imag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52" y="4073137"/>
              <a:ext cx="1382400" cy="227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3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shifts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623363"/>
          </a:xfrm>
        </p:spPr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smtClean="0">
                <a:solidFill>
                  <a:srgbClr val="FFC000"/>
                </a:solidFill>
              </a:rPr>
              <a:t>transition i </a:t>
            </a:r>
            <a:r>
              <a:rPr lang="fr-FR" dirty="0" err="1" smtClean="0">
                <a:solidFill>
                  <a:srgbClr val="FFC000"/>
                </a:solidFill>
              </a:rPr>
              <a:t>between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two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energy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levels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a,b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smtClean="0"/>
              <a:t>(              ) in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atom</a:t>
            </a:r>
            <a:endParaRPr lang="fr-FR" dirty="0" smtClean="0"/>
          </a:p>
          <a:p>
            <a:r>
              <a:rPr lang="fr-FR" dirty="0" err="1" smtClean="0"/>
              <a:t>Relaxing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b to a, the </a:t>
            </a:r>
            <a:r>
              <a:rPr lang="fr-FR" dirty="0" err="1" smtClean="0"/>
              <a:t>atom</a:t>
            </a:r>
            <a:r>
              <a:rPr lang="fr-FR" dirty="0" smtClean="0"/>
              <a:t> </a:t>
            </a:r>
            <a:r>
              <a:rPr lang="fr-FR" dirty="0" err="1" smtClean="0"/>
              <a:t>emits</a:t>
            </a:r>
            <a:r>
              <a:rPr lang="fr-FR" dirty="0" smtClean="0"/>
              <a:t> a photon of </a:t>
            </a:r>
            <a:r>
              <a:rPr lang="fr-FR" dirty="0" err="1" smtClean="0"/>
              <a:t>frequency</a:t>
            </a:r>
            <a:r>
              <a:rPr lang="fr-FR" dirty="0" smtClean="0"/>
              <a:t> (          ):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800" dirty="0" smtClean="0"/>
              <a:t> 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presence</a:t>
            </a:r>
            <a:r>
              <a:rPr lang="fr-FR" dirty="0" smtClean="0"/>
              <a:t> of the new force,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shifted</a:t>
            </a:r>
            <a:r>
              <a:rPr lang="fr-FR" dirty="0" smtClean="0"/>
              <a:t> in a state-</a:t>
            </a:r>
            <a:r>
              <a:rPr lang="fr-FR" dirty="0" err="1" smtClean="0"/>
              <a:t>dependent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: </a:t>
            </a:r>
          </a:p>
          <a:p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836572" y="3063472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840440" y="4589793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599849" y="2534327"/>
            <a:ext cx="0" cy="258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6200000">
            <a:off x="3941336" y="450237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Energy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36572" y="266752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36572" y="41938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634933" y="2947431"/>
            <a:ext cx="375973" cy="11604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24" y="4361308"/>
            <a:ext cx="1708409" cy="25475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13" y="3931680"/>
            <a:ext cx="576000" cy="178286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7" y="6226467"/>
            <a:ext cx="2333568" cy="320682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flipV="1">
            <a:off x="5655819" y="4279194"/>
            <a:ext cx="375974" cy="3105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010906" y="2947431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000849" y="4302404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2" y="5343541"/>
            <a:ext cx="821486" cy="19337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16" y="5343540"/>
            <a:ext cx="1356929" cy="225111"/>
          </a:xfrm>
          <a:prstGeom prst="rect">
            <a:avLst/>
          </a:prstGeom>
        </p:spPr>
      </p:pic>
      <p:cxnSp>
        <p:nvCxnSpPr>
          <p:cNvPr id="40" name="Connecteur droit avec flèche 39"/>
          <p:cNvCxnSpPr/>
          <p:nvPr/>
        </p:nvCxnSpPr>
        <p:spPr>
          <a:xfrm>
            <a:off x="5235752" y="3151662"/>
            <a:ext cx="0" cy="134607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3" y="3570143"/>
            <a:ext cx="158363" cy="137640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>
            <a:off x="6405058" y="3036854"/>
            <a:ext cx="0" cy="118483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5" y="3367885"/>
            <a:ext cx="1234205" cy="235496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9" y="2723834"/>
            <a:ext cx="816000" cy="1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shifts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Taking</a:t>
            </a:r>
            <a:r>
              <a:rPr lang="fr-FR" dirty="0" smtClean="0"/>
              <a:t>                    , the </a:t>
            </a:r>
            <a:r>
              <a:rPr lang="fr-FR" dirty="0" err="1" smtClean="0"/>
              <a:t>energy-level</a:t>
            </a:r>
            <a:r>
              <a:rPr lang="fr-FR" dirty="0" smtClean="0"/>
              <a:t> shift due to     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described</a:t>
            </a:r>
            <a:r>
              <a:rPr lang="fr-FR" dirty="0" smtClean="0"/>
              <a:t> in QM by (time-</a:t>
            </a:r>
            <a:r>
              <a:rPr lang="fr-FR" dirty="0" err="1" smtClean="0"/>
              <a:t>independent</a:t>
            </a:r>
            <a:r>
              <a:rPr lang="fr-FR" dirty="0" smtClean="0"/>
              <a:t>) perturbation </a:t>
            </a:r>
            <a:r>
              <a:rPr lang="fr-FR" dirty="0" err="1" smtClean="0"/>
              <a:t>theory</a:t>
            </a:r>
            <a:r>
              <a:rPr lang="fr-FR" dirty="0" smtClean="0"/>
              <a:t>.</a:t>
            </a:r>
            <a:endParaRPr lang="fr-FR" sz="900" dirty="0"/>
          </a:p>
          <a:p>
            <a:endParaRPr lang="fr-FR" sz="900" dirty="0" smtClean="0"/>
          </a:p>
          <a:p>
            <a:r>
              <a:rPr lang="fr-FR" dirty="0" err="1" smtClean="0"/>
              <a:t>Schematically</a:t>
            </a:r>
            <a:r>
              <a:rPr lang="fr-FR" dirty="0" smtClean="0"/>
              <a:t>: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36" y="2142436"/>
            <a:ext cx="299886" cy="29805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16" y="2098267"/>
            <a:ext cx="1284946" cy="32146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00" y="4199286"/>
            <a:ext cx="4728854" cy="350498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 flipV="1">
            <a:off x="1581150" y="4595821"/>
            <a:ext cx="295276" cy="471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52141" y="5113337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first-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</a:p>
          <a:p>
            <a:r>
              <a:rPr lang="fr-FR" dirty="0" smtClean="0"/>
              <a:t>correction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 flipV="1">
            <a:off x="5338763" y="4595822"/>
            <a:ext cx="271462" cy="661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43265" y="5303838"/>
            <a:ext cx="3348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wavefunction</a:t>
            </a:r>
            <a:r>
              <a:rPr lang="fr-FR" dirty="0" smtClean="0"/>
              <a:t> in the absence of new </a:t>
            </a:r>
            <a:r>
              <a:rPr lang="fr-FR" dirty="0" err="1" smtClean="0"/>
              <a:t>physics</a:t>
            </a:r>
            <a:endParaRPr lang="fr-FR" dirty="0" smtClean="0"/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ie</a:t>
            </a:r>
            <a:r>
              <a:rPr lang="fr-FR" sz="1400" dirty="0" smtClean="0"/>
              <a:t>. </a:t>
            </a:r>
            <a:r>
              <a:rPr lang="fr-FR" sz="1400" dirty="0" err="1" smtClean="0"/>
              <a:t>from</a:t>
            </a:r>
            <a:r>
              <a:rPr lang="fr-FR" sz="1400" dirty="0" smtClean="0"/>
              <a:t>                   </a:t>
            </a:r>
            <a:r>
              <a:rPr lang="fr-FR" sz="1400" dirty="0" err="1" smtClean="0"/>
              <a:t>only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5" y="5925911"/>
            <a:ext cx="730210" cy="1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shifts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4"/>
            <a:ext cx="7073288" cy="4685665"/>
          </a:xfrm>
        </p:spPr>
        <p:txBody>
          <a:bodyPr>
            <a:normAutofit/>
          </a:bodyPr>
          <a:lstStyle/>
          <a:p>
            <a:r>
              <a:rPr lang="fr-FR" dirty="0" smtClean="0"/>
              <a:t>In an </a:t>
            </a:r>
            <a:r>
              <a:rPr lang="fr-FR" dirty="0" err="1" smtClean="0"/>
              <a:t>atom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     </a:t>
            </a:r>
            <a:r>
              <a:rPr lang="fr-FR" dirty="0" err="1" smtClean="0"/>
              <a:t>electrons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err="1"/>
              <a:t>w</a:t>
            </a:r>
            <a:r>
              <a:rPr lang="fr-FR" dirty="0" err="1" smtClean="0"/>
              <a:t>here</a:t>
            </a:r>
            <a:r>
              <a:rPr lang="fr-FR" dirty="0" smtClean="0"/>
              <a:t> X,Y are </a:t>
            </a:r>
            <a:r>
              <a:rPr lang="fr-FR" dirty="0" err="1" smtClean="0"/>
              <a:t>overlap</a:t>
            </a:r>
            <a:r>
              <a:rPr lang="fr-FR" dirty="0" smtClean="0"/>
              <a:t> </a:t>
            </a:r>
            <a:r>
              <a:rPr lang="fr-FR" dirty="0" err="1" smtClean="0"/>
              <a:t>integrals</a:t>
            </a:r>
            <a:r>
              <a:rPr lang="fr-FR" dirty="0" smtClean="0"/>
              <a:t> of the </a:t>
            </a:r>
            <a:r>
              <a:rPr lang="fr-FR" dirty="0" err="1" smtClean="0"/>
              <a:t>Yukawa</a:t>
            </a:r>
            <a:r>
              <a:rPr lang="fr-FR" dirty="0" smtClean="0"/>
              <a:t> </a:t>
            </a:r>
            <a:r>
              <a:rPr lang="fr-FR" dirty="0" err="1" smtClean="0"/>
              <a:t>potentials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wavefunctions</a:t>
            </a:r>
            <a:endParaRPr lang="fr-FR" dirty="0" smtClean="0"/>
          </a:p>
          <a:p>
            <a:endParaRPr lang="fr-FR" sz="900" dirty="0"/>
          </a:p>
          <a:p>
            <a:r>
              <a:rPr lang="fr-FR" dirty="0" smtClean="0"/>
              <a:t>For </a:t>
            </a:r>
            <a:r>
              <a:rPr lang="fr-FR" dirty="0" err="1" smtClean="0"/>
              <a:t>hydrogen</a:t>
            </a:r>
            <a:r>
              <a:rPr lang="fr-FR" dirty="0" smtClean="0"/>
              <a:t> and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use </a:t>
            </a:r>
            <a:r>
              <a:rPr lang="fr-FR" dirty="0" err="1" smtClean="0"/>
              <a:t>known</a:t>
            </a:r>
            <a:r>
              <a:rPr lang="fr-FR" dirty="0" smtClean="0"/>
              <a:t> non-</a:t>
            </a:r>
            <a:r>
              <a:rPr lang="fr-FR" dirty="0" err="1" smtClean="0"/>
              <a:t>relativistic</a:t>
            </a:r>
            <a:r>
              <a:rPr lang="fr-FR" dirty="0" smtClean="0"/>
              <a:t> (</a:t>
            </a:r>
            <a:r>
              <a:rPr lang="fr-FR" dirty="0" err="1"/>
              <a:t>hydrogenoid</a:t>
            </a:r>
            <a:r>
              <a:rPr lang="fr-FR" dirty="0"/>
              <a:t> or </a:t>
            </a:r>
            <a:r>
              <a:rPr lang="fr-FR" dirty="0" err="1" smtClean="0"/>
              <a:t>Hylleraas</a:t>
            </a:r>
            <a:r>
              <a:rPr lang="fr-FR" dirty="0" smtClean="0"/>
              <a:t>) 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 smtClean="0"/>
          </a:p>
          <a:p>
            <a:endParaRPr lang="fr-FR" sz="900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simulate</a:t>
            </a:r>
            <a:r>
              <a:rPr lang="fr-FR" dirty="0" smtClean="0"/>
              <a:t> the </a:t>
            </a:r>
            <a:r>
              <a:rPr lang="fr-FR" dirty="0" err="1" smtClean="0"/>
              <a:t>atomic</a:t>
            </a:r>
            <a:r>
              <a:rPr lang="fr-FR" dirty="0" smtClean="0"/>
              <a:t> structure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relativistic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-body perturbation </a:t>
            </a:r>
            <a:r>
              <a:rPr lang="fr-FR" dirty="0" err="1" smtClean="0"/>
              <a:t>theory</a:t>
            </a: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01" y="2204193"/>
            <a:ext cx="281600" cy="1810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778129"/>
            <a:ext cx="3986997" cy="36812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508485" y="6430813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Berengut+ </a:t>
            </a:r>
            <a:r>
              <a:rPr lang="fr-FR" sz="1400" dirty="0">
                <a:solidFill>
                  <a:srgbClr val="92D050"/>
                </a:solidFill>
              </a:rPr>
              <a:t>PRA </a:t>
            </a:r>
            <a:r>
              <a:rPr lang="fr-FR" sz="1400" b="1" dirty="0">
                <a:solidFill>
                  <a:srgbClr val="92D050"/>
                </a:solidFill>
              </a:rPr>
              <a:t>73</a:t>
            </a:r>
            <a:r>
              <a:rPr lang="fr-FR" sz="1400" dirty="0">
                <a:solidFill>
                  <a:srgbClr val="92D050"/>
                </a:solidFill>
              </a:rPr>
              <a:t> (2006</a:t>
            </a:r>
            <a:r>
              <a:rPr lang="fr-FR" sz="1400" dirty="0" smtClean="0">
                <a:solidFill>
                  <a:srgbClr val="92D050"/>
                </a:solidFill>
              </a:rPr>
              <a:t>)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65795" y="5414035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Hylleraas</a:t>
            </a:r>
            <a:r>
              <a:rPr lang="fr-FR" sz="1400" dirty="0" smtClean="0">
                <a:solidFill>
                  <a:srgbClr val="92D050"/>
                </a:solidFill>
              </a:rPr>
              <a:t> (1928)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700" y="1541457"/>
            <a:ext cx="3587138" cy="5564193"/>
          </a:xfrm>
        </p:spPr>
        <p:txBody>
          <a:bodyPr>
            <a:normAutofit/>
          </a:bodyPr>
          <a:lstStyle/>
          <a:p>
            <a:r>
              <a:rPr lang="fr-FR" dirty="0" smtClean="0"/>
              <a:t>X,Y </a:t>
            </a:r>
            <a:r>
              <a:rPr lang="fr-FR" dirty="0" err="1" smtClean="0"/>
              <a:t>integrals</a:t>
            </a:r>
            <a:r>
              <a:rPr lang="fr-FR" dirty="0" smtClean="0"/>
              <a:t> are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guestimate</a:t>
            </a:r>
            <a:r>
              <a:rPr lang="fr-FR" dirty="0" smtClean="0"/>
              <a:t> but </a:t>
            </a:r>
            <a:r>
              <a:rPr lang="fr-FR" dirty="0" err="1" smtClean="0"/>
              <a:t>they</a:t>
            </a:r>
            <a:r>
              <a:rPr lang="fr-FR" dirty="0" smtClean="0"/>
              <a:t> admit simple </a:t>
            </a:r>
            <a:r>
              <a:rPr lang="fr-FR" dirty="0" err="1" smtClean="0"/>
              <a:t>limits</a:t>
            </a:r>
            <a:r>
              <a:rPr lang="fr-FR" dirty="0" smtClean="0"/>
              <a:t>:</a:t>
            </a:r>
          </a:p>
          <a:p>
            <a:endParaRPr lang="fr-FR" sz="900" dirty="0"/>
          </a:p>
          <a:p>
            <a:pPr lvl="1"/>
            <a:r>
              <a:rPr lang="fr-FR" dirty="0" smtClean="0"/>
              <a:t>For 	 			       the </a:t>
            </a:r>
            <a:r>
              <a:rPr lang="fr-FR" dirty="0" err="1" smtClean="0"/>
              <a:t>Yukawa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Coulomb-</a:t>
            </a:r>
            <a:r>
              <a:rPr lang="fr-FR" dirty="0" err="1" smtClean="0"/>
              <a:t>like</a:t>
            </a:r>
            <a:r>
              <a:rPr lang="fr-FR" dirty="0" smtClean="0"/>
              <a:t> (                   ) </a:t>
            </a:r>
            <a:r>
              <a:rPr lang="fr-FR" dirty="0" err="1" smtClean="0"/>
              <a:t>leading</a:t>
            </a:r>
            <a:r>
              <a:rPr lang="fr-FR" dirty="0" smtClean="0"/>
              <a:t> to constant </a:t>
            </a:r>
            <a:r>
              <a:rPr lang="fr-FR" dirty="0" err="1" smtClean="0"/>
              <a:t>bound</a:t>
            </a:r>
            <a:endParaRPr lang="fr-FR" dirty="0" smtClean="0"/>
          </a:p>
          <a:p>
            <a:pPr marL="457207" lvl="1" indent="0">
              <a:buNone/>
            </a:pPr>
            <a:endParaRPr lang="fr-FR" sz="900" dirty="0"/>
          </a:p>
          <a:p>
            <a:pPr lvl="1"/>
            <a:r>
              <a:rPr lang="fr-FR" dirty="0" smtClean="0"/>
              <a:t>For		   	    the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point-</a:t>
            </a:r>
            <a:r>
              <a:rPr lang="fr-FR" dirty="0" err="1" smtClean="0"/>
              <a:t>like</a:t>
            </a:r>
            <a:r>
              <a:rPr lang="fr-FR" dirty="0" smtClean="0"/>
              <a:t>	   (				) and the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weakens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	   (or </a:t>
            </a:r>
            <a:r>
              <a:rPr lang="fr-FR" dirty="0" err="1" smtClean="0"/>
              <a:t>faster</a:t>
            </a:r>
            <a:r>
              <a:rPr lang="fr-FR" dirty="0" smtClean="0"/>
              <a:t> if </a:t>
            </a:r>
            <a:r>
              <a:rPr lang="fr-FR" dirty="0" err="1" smtClean="0"/>
              <a:t>cancelations</a:t>
            </a:r>
            <a:r>
              <a:rPr lang="fr-FR" dirty="0" smtClean="0"/>
              <a:t>)</a:t>
            </a:r>
          </a:p>
          <a:p>
            <a:pPr lvl="1"/>
            <a:endParaRPr lang="fr-FR" sz="800" dirty="0"/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between</a:t>
            </a:r>
            <a:r>
              <a:rPr lang="fr-FR" dirty="0" smtClean="0"/>
              <a:t>, new </a:t>
            </a:r>
            <a:r>
              <a:rPr lang="fr-FR" dirty="0" err="1" smtClean="0"/>
              <a:t>physics</a:t>
            </a:r>
            <a:r>
              <a:rPr lang="fr-FR" dirty="0" smtClean="0"/>
              <a:t> contributions for the </a:t>
            </a:r>
            <a:r>
              <a:rPr lang="fr-FR" dirty="0" err="1" smtClean="0"/>
              <a:t>two</a:t>
            </a:r>
            <a:r>
              <a:rPr lang="fr-FR" dirty="0" smtClean="0"/>
              <a:t> states are comparable in size and </a:t>
            </a:r>
            <a:r>
              <a:rPr lang="fr-FR" dirty="0" err="1" smtClean="0"/>
              <a:t>may</a:t>
            </a:r>
            <a:r>
              <a:rPr lang="fr-FR" dirty="0" smtClean="0"/>
              <a:t> cancel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450911" y="5544958"/>
            <a:ext cx="28233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611566" y="2581040"/>
            <a:ext cx="0" cy="3125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702211" y="558477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mass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4818407" y="2982143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coupling</a:t>
            </a:r>
            <a:endParaRPr lang="fr-FR" sz="1600" dirty="0" smtClean="0"/>
          </a:p>
        </p:txBody>
      </p:sp>
      <p:cxnSp>
        <p:nvCxnSpPr>
          <p:cNvPr id="17" name="Connecteur droit 16"/>
          <p:cNvCxnSpPr/>
          <p:nvPr/>
        </p:nvCxnSpPr>
        <p:spPr>
          <a:xfrm>
            <a:off x="5769285" y="5184603"/>
            <a:ext cx="766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20" y="5667384"/>
            <a:ext cx="367238" cy="295619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6544723" y="5488652"/>
            <a:ext cx="0" cy="112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14" y="2764259"/>
            <a:ext cx="1835442" cy="303185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7257326" y="5490452"/>
            <a:ext cx="0" cy="112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55" y="5667384"/>
            <a:ext cx="555378" cy="296601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V="1">
            <a:off x="7299044" y="3164790"/>
            <a:ext cx="701638" cy="16523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13" y="2851334"/>
            <a:ext cx="677790" cy="14384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40" y="3319456"/>
            <a:ext cx="969143" cy="26361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12" y="4124166"/>
            <a:ext cx="1257385" cy="30469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16" y="4668064"/>
            <a:ext cx="1383619" cy="2849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21" y="4887275"/>
            <a:ext cx="332190" cy="318476"/>
          </a:xfrm>
          <a:prstGeom prst="rect">
            <a:avLst/>
          </a:prstGeom>
        </p:spPr>
      </p:pic>
      <p:sp>
        <p:nvSpPr>
          <p:cNvPr id="40" name="Forme libre 39"/>
          <p:cNvSpPr/>
          <p:nvPr/>
        </p:nvSpPr>
        <p:spPr>
          <a:xfrm>
            <a:off x="6557012" y="3636536"/>
            <a:ext cx="726399" cy="1548376"/>
          </a:xfrm>
          <a:custGeom>
            <a:avLst/>
            <a:gdLst>
              <a:gd name="connsiteX0" fmla="*/ 0 w 970731"/>
              <a:gd name="connsiteY0" fmla="*/ 1458559 h 1671070"/>
              <a:gd name="connsiteX1" fmla="*/ 433387 w 970731"/>
              <a:gd name="connsiteY1" fmla="*/ 739421 h 1671070"/>
              <a:gd name="connsiteX2" fmla="*/ 481012 w 970731"/>
              <a:gd name="connsiteY2" fmla="*/ 20284 h 1671070"/>
              <a:gd name="connsiteX3" fmla="*/ 485775 w 970731"/>
              <a:gd name="connsiteY3" fmla="*/ 1577621 h 1671070"/>
              <a:gd name="connsiteX4" fmla="*/ 928687 w 970731"/>
              <a:gd name="connsiteY4" fmla="*/ 1487134 h 1671070"/>
              <a:gd name="connsiteX5" fmla="*/ 952500 w 970731"/>
              <a:gd name="connsiteY5" fmla="*/ 1425221 h 1671070"/>
              <a:gd name="connsiteX0" fmla="*/ 0 w 970732"/>
              <a:gd name="connsiteY0" fmla="*/ 1458559 h 1681911"/>
              <a:gd name="connsiteX1" fmla="*/ 433387 w 970732"/>
              <a:gd name="connsiteY1" fmla="*/ 739421 h 1681911"/>
              <a:gd name="connsiteX2" fmla="*/ 481012 w 970732"/>
              <a:gd name="connsiteY2" fmla="*/ 20284 h 1681911"/>
              <a:gd name="connsiteX3" fmla="*/ 485775 w 970732"/>
              <a:gd name="connsiteY3" fmla="*/ 1577621 h 1681911"/>
              <a:gd name="connsiteX4" fmla="*/ 928687 w 970732"/>
              <a:gd name="connsiteY4" fmla="*/ 1487134 h 1681911"/>
              <a:gd name="connsiteX5" fmla="*/ 952500 w 970732"/>
              <a:gd name="connsiteY5" fmla="*/ 1072796 h 1681911"/>
              <a:gd name="connsiteX0" fmla="*/ 0 w 970732"/>
              <a:gd name="connsiteY0" fmla="*/ 1458559 h 1681911"/>
              <a:gd name="connsiteX1" fmla="*/ 433387 w 970732"/>
              <a:gd name="connsiteY1" fmla="*/ 739421 h 1681911"/>
              <a:gd name="connsiteX2" fmla="*/ 481012 w 970732"/>
              <a:gd name="connsiteY2" fmla="*/ 20284 h 1681911"/>
              <a:gd name="connsiteX3" fmla="*/ 485775 w 970732"/>
              <a:gd name="connsiteY3" fmla="*/ 1577621 h 1681911"/>
              <a:gd name="connsiteX4" fmla="*/ 928687 w 970732"/>
              <a:gd name="connsiteY4" fmla="*/ 1487134 h 1681911"/>
              <a:gd name="connsiteX5" fmla="*/ 952500 w 970732"/>
              <a:gd name="connsiteY5" fmla="*/ 1072796 h 1681911"/>
              <a:gd name="connsiteX0" fmla="*/ 0 w 970732"/>
              <a:gd name="connsiteY0" fmla="*/ 1458559 h 1681911"/>
              <a:gd name="connsiteX1" fmla="*/ 433387 w 970732"/>
              <a:gd name="connsiteY1" fmla="*/ 739421 h 1681911"/>
              <a:gd name="connsiteX2" fmla="*/ 481012 w 970732"/>
              <a:gd name="connsiteY2" fmla="*/ 20284 h 1681911"/>
              <a:gd name="connsiteX3" fmla="*/ 485775 w 970732"/>
              <a:gd name="connsiteY3" fmla="*/ 1577621 h 1681911"/>
              <a:gd name="connsiteX4" fmla="*/ 928687 w 970732"/>
              <a:gd name="connsiteY4" fmla="*/ 1487134 h 1681911"/>
              <a:gd name="connsiteX5" fmla="*/ 952500 w 970732"/>
              <a:gd name="connsiteY5" fmla="*/ 1072796 h 1681911"/>
              <a:gd name="connsiteX0" fmla="*/ 0 w 928687"/>
              <a:gd name="connsiteY0" fmla="*/ 1458559 h 1681911"/>
              <a:gd name="connsiteX1" fmla="*/ 433387 w 928687"/>
              <a:gd name="connsiteY1" fmla="*/ 739421 h 1681911"/>
              <a:gd name="connsiteX2" fmla="*/ 481012 w 928687"/>
              <a:gd name="connsiteY2" fmla="*/ 20284 h 1681911"/>
              <a:gd name="connsiteX3" fmla="*/ 485775 w 928687"/>
              <a:gd name="connsiteY3" fmla="*/ 1577621 h 1681911"/>
              <a:gd name="connsiteX4" fmla="*/ 928687 w 928687"/>
              <a:gd name="connsiteY4" fmla="*/ 1487134 h 1681911"/>
              <a:gd name="connsiteX0" fmla="*/ 0 w 928687"/>
              <a:gd name="connsiteY0" fmla="*/ 1451051 h 1549095"/>
              <a:gd name="connsiteX1" fmla="*/ 433387 w 928687"/>
              <a:gd name="connsiteY1" fmla="*/ 731913 h 1549095"/>
              <a:gd name="connsiteX2" fmla="*/ 481012 w 928687"/>
              <a:gd name="connsiteY2" fmla="*/ 12776 h 1549095"/>
              <a:gd name="connsiteX3" fmla="*/ 533400 w 928687"/>
              <a:gd name="connsiteY3" fmla="*/ 1370088 h 1549095"/>
              <a:gd name="connsiteX4" fmla="*/ 928687 w 928687"/>
              <a:gd name="connsiteY4" fmla="*/ 1479626 h 1549095"/>
              <a:gd name="connsiteX0" fmla="*/ 0 w 928687"/>
              <a:gd name="connsiteY0" fmla="*/ 1441852 h 1539896"/>
              <a:gd name="connsiteX1" fmla="*/ 409575 w 928687"/>
              <a:gd name="connsiteY1" fmla="*/ 979889 h 1539896"/>
              <a:gd name="connsiteX2" fmla="*/ 481012 w 928687"/>
              <a:gd name="connsiteY2" fmla="*/ 3577 h 1539896"/>
              <a:gd name="connsiteX3" fmla="*/ 533400 w 928687"/>
              <a:gd name="connsiteY3" fmla="*/ 1360889 h 1539896"/>
              <a:gd name="connsiteX4" fmla="*/ 928687 w 928687"/>
              <a:gd name="connsiteY4" fmla="*/ 1470427 h 1539896"/>
              <a:gd name="connsiteX0" fmla="*/ 0 w 928687"/>
              <a:gd name="connsiteY0" fmla="*/ 1332239 h 1539821"/>
              <a:gd name="connsiteX1" fmla="*/ 409575 w 928687"/>
              <a:gd name="connsiteY1" fmla="*/ 979814 h 1539821"/>
              <a:gd name="connsiteX2" fmla="*/ 481012 w 928687"/>
              <a:gd name="connsiteY2" fmla="*/ 3502 h 1539821"/>
              <a:gd name="connsiteX3" fmla="*/ 533400 w 928687"/>
              <a:gd name="connsiteY3" fmla="*/ 1360814 h 1539821"/>
              <a:gd name="connsiteX4" fmla="*/ 928687 w 928687"/>
              <a:gd name="connsiteY4" fmla="*/ 1470352 h 1539821"/>
              <a:gd name="connsiteX0" fmla="*/ 0 w 928687"/>
              <a:gd name="connsiteY0" fmla="*/ 1332239 h 1539821"/>
              <a:gd name="connsiteX1" fmla="*/ 409575 w 928687"/>
              <a:gd name="connsiteY1" fmla="*/ 979814 h 1539821"/>
              <a:gd name="connsiteX2" fmla="*/ 481012 w 928687"/>
              <a:gd name="connsiteY2" fmla="*/ 3502 h 1539821"/>
              <a:gd name="connsiteX3" fmla="*/ 533400 w 928687"/>
              <a:gd name="connsiteY3" fmla="*/ 1360814 h 1539821"/>
              <a:gd name="connsiteX4" fmla="*/ 928687 w 928687"/>
              <a:gd name="connsiteY4" fmla="*/ 1470352 h 1539821"/>
              <a:gd name="connsiteX0" fmla="*/ 0 w 928687"/>
              <a:gd name="connsiteY0" fmla="*/ 1328875 h 1483204"/>
              <a:gd name="connsiteX1" fmla="*/ 409575 w 928687"/>
              <a:gd name="connsiteY1" fmla="*/ 976450 h 1483204"/>
              <a:gd name="connsiteX2" fmla="*/ 481012 w 928687"/>
              <a:gd name="connsiteY2" fmla="*/ 138 h 1483204"/>
              <a:gd name="connsiteX3" fmla="*/ 533400 w 928687"/>
              <a:gd name="connsiteY3" fmla="*/ 1047887 h 1483204"/>
              <a:gd name="connsiteX4" fmla="*/ 928687 w 928687"/>
              <a:gd name="connsiteY4" fmla="*/ 1466988 h 1483204"/>
              <a:gd name="connsiteX0" fmla="*/ 0 w 995453"/>
              <a:gd name="connsiteY0" fmla="*/ 1328875 h 1328875"/>
              <a:gd name="connsiteX1" fmla="*/ 409575 w 995453"/>
              <a:gd name="connsiteY1" fmla="*/ 976450 h 1328875"/>
              <a:gd name="connsiteX2" fmla="*/ 481012 w 995453"/>
              <a:gd name="connsiteY2" fmla="*/ 138 h 1328875"/>
              <a:gd name="connsiteX3" fmla="*/ 533400 w 995453"/>
              <a:gd name="connsiteY3" fmla="*/ 1047887 h 1328875"/>
              <a:gd name="connsiteX4" fmla="*/ 995453 w 995453"/>
              <a:gd name="connsiteY4" fmla="*/ 966925 h 1328875"/>
              <a:gd name="connsiteX0" fmla="*/ 0 w 995453"/>
              <a:gd name="connsiteY0" fmla="*/ 1312546 h 1312546"/>
              <a:gd name="connsiteX1" fmla="*/ 409575 w 995453"/>
              <a:gd name="connsiteY1" fmla="*/ 976449 h 1312546"/>
              <a:gd name="connsiteX2" fmla="*/ 481012 w 995453"/>
              <a:gd name="connsiteY2" fmla="*/ 137 h 1312546"/>
              <a:gd name="connsiteX3" fmla="*/ 533400 w 995453"/>
              <a:gd name="connsiteY3" fmla="*/ 1047886 h 1312546"/>
              <a:gd name="connsiteX4" fmla="*/ 995453 w 995453"/>
              <a:gd name="connsiteY4" fmla="*/ 966924 h 1312546"/>
              <a:gd name="connsiteX0" fmla="*/ 0 w 1018343"/>
              <a:gd name="connsiteY0" fmla="*/ 1312546 h 1312546"/>
              <a:gd name="connsiteX1" fmla="*/ 409575 w 1018343"/>
              <a:gd name="connsiteY1" fmla="*/ 976449 h 1312546"/>
              <a:gd name="connsiteX2" fmla="*/ 481012 w 1018343"/>
              <a:gd name="connsiteY2" fmla="*/ 137 h 1312546"/>
              <a:gd name="connsiteX3" fmla="*/ 533400 w 1018343"/>
              <a:gd name="connsiteY3" fmla="*/ 1047886 h 1312546"/>
              <a:gd name="connsiteX4" fmla="*/ 1018343 w 1018343"/>
              <a:gd name="connsiteY4" fmla="*/ 968738 h 1312546"/>
              <a:gd name="connsiteX0" fmla="*/ 0 w 1018343"/>
              <a:gd name="connsiteY0" fmla="*/ 1548376 h 1548376"/>
              <a:gd name="connsiteX1" fmla="*/ 409575 w 1018343"/>
              <a:gd name="connsiteY1" fmla="*/ 1212279 h 1548376"/>
              <a:gd name="connsiteX2" fmla="*/ 481012 w 1018343"/>
              <a:gd name="connsiteY2" fmla="*/ 109 h 1548376"/>
              <a:gd name="connsiteX3" fmla="*/ 533400 w 1018343"/>
              <a:gd name="connsiteY3" fmla="*/ 1283716 h 1548376"/>
              <a:gd name="connsiteX4" fmla="*/ 1018343 w 1018343"/>
              <a:gd name="connsiteY4" fmla="*/ 1204568 h 15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343" h="1548376">
                <a:moveTo>
                  <a:pt x="0" y="1548376"/>
                </a:moveTo>
                <a:cubicBezTo>
                  <a:pt x="248046" y="1461063"/>
                  <a:pt x="329406" y="1470324"/>
                  <a:pt x="409575" y="1212279"/>
                </a:cubicBezTo>
                <a:cubicBezTo>
                  <a:pt x="489744" y="954234"/>
                  <a:pt x="460374" y="-11797"/>
                  <a:pt x="481012" y="109"/>
                </a:cubicBezTo>
                <a:cubicBezTo>
                  <a:pt x="501650" y="12015"/>
                  <a:pt x="443845" y="1082973"/>
                  <a:pt x="533400" y="1283716"/>
                </a:cubicBezTo>
                <a:cubicBezTo>
                  <a:pt x="622955" y="1484459"/>
                  <a:pt x="940555" y="1288706"/>
                  <a:pt x="1018343" y="120456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2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1858561"/>
            <a:ext cx="7092338" cy="4539942"/>
          </a:xfrm>
        </p:spPr>
        <p:txBody>
          <a:bodyPr>
            <a:normAutofit/>
          </a:bodyPr>
          <a:lstStyle/>
          <a:p>
            <a:r>
              <a:rPr lang="fr-FR" dirty="0" smtClean="0"/>
              <a:t>The exchange of the </a:t>
            </a:r>
            <a:r>
              <a:rPr lang="fr-FR" dirty="0" err="1" smtClean="0"/>
              <a:t>Higgs</a:t>
            </a:r>
            <a:r>
              <a:rPr lang="fr-FR" dirty="0" smtClean="0"/>
              <a:t> boson </a:t>
            </a:r>
            <a:r>
              <a:rPr lang="fr-FR" dirty="0" err="1" smtClean="0"/>
              <a:t>between</a:t>
            </a:r>
            <a:r>
              <a:rPr lang="fr-FR" dirty="0" smtClean="0"/>
              <a:t> a nucleus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to force of the type </a:t>
            </a:r>
            <a:r>
              <a:rPr lang="fr-FR" dirty="0" err="1" smtClean="0"/>
              <a:t>above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						 and</a:t>
            </a:r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 smtClean="0"/>
          </a:p>
          <a:p>
            <a:endParaRPr lang="fr-FR" sz="900" dirty="0"/>
          </a:p>
          <a:p>
            <a:r>
              <a:rPr lang="fr-FR" dirty="0" smtClean="0"/>
              <a:t>In the SM, the </a:t>
            </a:r>
            <a:r>
              <a:rPr lang="fr-FR" dirty="0" err="1" smtClean="0"/>
              <a:t>couplings</a:t>
            </a:r>
            <a:r>
              <a:rPr lang="fr-FR" dirty="0" smtClean="0"/>
              <a:t> of the </a:t>
            </a:r>
            <a:r>
              <a:rPr lang="fr-FR" dirty="0" err="1" smtClean="0"/>
              <a:t>Higgs</a:t>
            </a:r>
            <a:r>
              <a:rPr lang="fr-FR" dirty="0" smtClean="0"/>
              <a:t> boson are </a:t>
            </a:r>
            <a:r>
              <a:rPr lang="fr-FR" dirty="0" err="1" smtClean="0"/>
              <a:t>proportional</a:t>
            </a:r>
            <a:r>
              <a:rPr lang="fr-FR" dirty="0" smtClean="0"/>
              <a:t> to the fermion mass :				  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proportionality</a:t>
            </a:r>
            <a:r>
              <a:rPr lang="fr-FR" dirty="0" smtClean="0"/>
              <a:t> factor </a:t>
            </a:r>
            <a:r>
              <a:rPr lang="fr-FR" dirty="0" err="1" smtClean="0"/>
              <a:t>being</a:t>
            </a:r>
            <a:r>
              <a:rPr lang="fr-FR" dirty="0" smtClean="0"/>
              <a:t> the VEV of the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			</a:t>
            </a:r>
          </a:p>
          <a:p>
            <a:pPr algn="just"/>
            <a:endParaRPr lang="fr-FR" sz="900" dirty="0" smtClean="0"/>
          </a:p>
          <a:p>
            <a:pPr algn="just"/>
            <a:r>
              <a:rPr lang="fr-FR" dirty="0" smtClean="0"/>
              <a:t>As a </a:t>
            </a:r>
            <a:r>
              <a:rPr lang="fr-FR" dirty="0" err="1" smtClean="0"/>
              <a:t>result</a:t>
            </a:r>
            <a:r>
              <a:rPr lang="fr-FR" dirty="0" smtClean="0"/>
              <a:t>, the (SM) </a:t>
            </a:r>
            <a:r>
              <a:rPr lang="fr-FR" dirty="0" err="1" smtClean="0"/>
              <a:t>Higgs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/>
              <a:t>: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2559601"/>
            <a:ext cx="2526019" cy="2782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25" y="4576410"/>
            <a:ext cx="1508573" cy="3603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07" y="5228361"/>
            <a:ext cx="1520305" cy="20281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19" y="6262281"/>
            <a:ext cx="2450979" cy="3219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62451" y="6225575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1601.05087</a:t>
            </a:r>
            <a:endParaRPr lang="fr-FR" sz="1400" dirty="0">
              <a:solidFill>
                <a:srgbClr val="92D05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6" y="3013203"/>
            <a:ext cx="5184674" cy="78270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092770" y="3825351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Shifman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PLB </a:t>
            </a:r>
            <a:r>
              <a:rPr lang="fr-FR" sz="1400" dirty="0" smtClean="0">
                <a:solidFill>
                  <a:srgbClr val="92D050"/>
                </a:solidFill>
              </a:rPr>
              <a:t>78, 443 (1978)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couplings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1738594"/>
            <a:ext cx="3819396" cy="4978747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Yet</a:t>
            </a:r>
            <a:r>
              <a:rPr lang="fr-FR" dirty="0" smtClean="0"/>
              <a:t>,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experimentally</a:t>
            </a:r>
            <a:r>
              <a:rPr lang="fr-FR" dirty="0" smtClean="0"/>
              <a:t> about how the </a:t>
            </a:r>
            <a:r>
              <a:rPr lang="fr-FR" dirty="0" err="1" smtClean="0"/>
              <a:t>Higgs</a:t>
            </a:r>
            <a:r>
              <a:rPr lang="fr-FR" dirty="0" smtClean="0"/>
              <a:t> boson couples to fermions, </a:t>
            </a:r>
            <a:r>
              <a:rPr lang="fr-FR" dirty="0" err="1" smtClean="0"/>
              <a:t>especially</a:t>
            </a:r>
            <a:r>
              <a:rPr lang="fr-FR" dirty="0" smtClean="0"/>
              <a:t> the </a:t>
            </a:r>
            <a:r>
              <a:rPr lang="fr-FR" dirty="0" err="1" smtClean="0"/>
              <a:t>electron</a:t>
            </a:r>
            <a:r>
              <a:rPr lang="fr-FR" dirty="0" smtClean="0"/>
              <a:t> and the up and down quarks.</a:t>
            </a:r>
          </a:p>
          <a:p>
            <a:pPr marL="0" indent="0">
              <a:buNone/>
            </a:pPr>
            <a:endParaRPr lang="fr-FR" sz="900" dirty="0" smtClean="0"/>
          </a:p>
          <a:p>
            <a:r>
              <a:rPr lang="fr-FR" dirty="0" smtClean="0"/>
              <a:t>Model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LHC </a:t>
            </a:r>
            <a:r>
              <a:rPr lang="fr-FR" dirty="0" err="1" smtClean="0"/>
              <a:t>give</a:t>
            </a:r>
            <a:r>
              <a:rPr lang="fr-FR" dirty="0" smtClean="0"/>
              <a:t>: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Hence</a:t>
            </a:r>
            <a:r>
              <a:rPr lang="fr-FR" dirty="0" smtClean="0"/>
              <a:t>, the </a:t>
            </a:r>
            <a:r>
              <a:rPr lang="fr-FR" dirty="0" err="1" smtClean="0"/>
              <a:t>Higgs</a:t>
            </a:r>
            <a:r>
              <a:rPr lang="fr-FR" dirty="0" smtClean="0"/>
              <a:t> force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SM </a:t>
            </a:r>
            <a:r>
              <a:rPr lang="fr-FR" dirty="0" err="1" smtClean="0"/>
              <a:t>prediction</a:t>
            </a:r>
            <a:r>
              <a:rPr lang="fr-FR" dirty="0" smtClean="0"/>
              <a:t> by </a:t>
            </a:r>
            <a:r>
              <a:rPr lang="fr-FR" dirty="0" smtClean="0">
                <a:solidFill>
                  <a:srgbClr val="FFFF00"/>
                </a:solidFill>
              </a:rPr>
              <a:t>~6 </a:t>
            </a:r>
            <a:r>
              <a:rPr lang="fr-FR" dirty="0" err="1" smtClean="0">
                <a:solidFill>
                  <a:srgbClr val="FFFF00"/>
                </a:solidFill>
              </a:rPr>
              <a:t>orders</a:t>
            </a:r>
            <a:r>
              <a:rPr lang="fr-FR" dirty="0" smtClean="0">
                <a:solidFill>
                  <a:srgbClr val="FFFF00"/>
                </a:solidFill>
              </a:rPr>
              <a:t> of magnitude!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1619250"/>
            <a:ext cx="5856656" cy="4138611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314701" y="2486026"/>
            <a:ext cx="4805362" cy="4231315"/>
            <a:chOff x="3314701" y="2486026"/>
            <a:chExt cx="4805362" cy="4231315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3314701" y="2486026"/>
              <a:ext cx="4805362" cy="405765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3855378" y="6053419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down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675821" y="6194360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up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99964" y="640956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electron</a:t>
              </a:r>
              <a:endParaRPr lang="fr-FR" dirty="0"/>
            </a:p>
          </p:txBody>
        </p:sp>
        <p:sp>
          <p:nvSpPr>
            <p:cNvPr id="8" name="Losange 7"/>
            <p:cNvSpPr/>
            <p:nvPr/>
          </p:nvSpPr>
          <p:spPr>
            <a:xfrm>
              <a:off x="3744532" y="6059837"/>
              <a:ext cx="128587" cy="128586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Losange 8"/>
            <p:cNvSpPr/>
            <p:nvPr/>
          </p:nvSpPr>
          <p:spPr>
            <a:xfrm>
              <a:off x="3611528" y="6174582"/>
              <a:ext cx="128587" cy="128586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Losange 9"/>
            <p:cNvSpPr/>
            <p:nvPr/>
          </p:nvSpPr>
          <p:spPr>
            <a:xfrm>
              <a:off x="3342268" y="6394762"/>
              <a:ext cx="128587" cy="128586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973660" y="3537307"/>
            <a:ext cx="5923690" cy="2670000"/>
            <a:chOff x="973660" y="3537307"/>
            <a:chExt cx="5923690" cy="2670000"/>
          </a:xfrm>
        </p:grpSpPr>
        <p:cxnSp>
          <p:nvCxnSpPr>
            <p:cNvPr id="14" name="Connecteur droit 13"/>
            <p:cNvCxnSpPr/>
            <p:nvPr/>
          </p:nvCxnSpPr>
          <p:spPr>
            <a:xfrm flipH="1">
              <a:off x="3470855" y="3537307"/>
              <a:ext cx="3426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3808825" y="3569916"/>
              <a:ext cx="0" cy="24835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3674098" y="3572135"/>
              <a:ext cx="0" cy="26351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295" y="3836334"/>
              <a:ext cx="1481143" cy="217905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973660" y="4055527"/>
              <a:ext cx="2667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92D050"/>
                  </a:solidFill>
                </a:rPr>
                <a:t>Perez+ </a:t>
              </a:r>
              <a:r>
                <a:rPr lang="fr-FR" sz="1400" b="1" dirty="0" smtClean="0">
                  <a:solidFill>
                    <a:srgbClr val="92D050"/>
                  </a:solidFill>
                </a:rPr>
                <a:t>PRD </a:t>
              </a:r>
              <a:r>
                <a:rPr lang="fr-FR" sz="1400" dirty="0" smtClean="0">
                  <a:solidFill>
                    <a:srgbClr val="92D050"/>
                  </a:solidFill>
                </a:rPr>
                <a:t>93, 013001 (2015)</a:t>
              </a:r>
              <a:endParaRPr lang="fr-FR" sz="14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0108" y="4514851"/>
            <a:ext cx="5651775" cy="1944204"/>
            <a:chOff x="40108" y="4514851"/>
            <a:chExt cx="5651775" cy="1944204"/>
          </a:xfrm>
        </p:grpSpPr>
        <p:cxnSp>
          <p:nvCxnSpPr>
            <p:cNvPr id="15" name="Connecteur droit 14"/>
            <p:cNvCxnSpPr/>
            <p:nvPr/>
          </p:nvCxnSpPr>
          <p:spPr>
            <a:xfrm flipH="1">
              <a:off x="3233530" y="4514851"/>
              <a:ext cx="24583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06561" y="4554330"/>
              <a:ext cx="0" cy="190472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523" y="4780393"/>
              <a:ext cx="1069714" cy="20419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40108" y="4993741"/>
              <a:ext cx="3430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92D050"/>
                  </a:solidFill>
                </a:rPr>
                <a:t>Altmannshofer</a:t>
              </a:r>
              <a:r>
                <a:rPr lang="fr-FR" sz="1400" dirty="0" smtClean="0">
                  <a:solidFill>
                    <a:srgbClr val="92D050"/>
                  </a:solidFill>
                </a:rPr>
                <a:t>+ </a:t>
              </a:r>
              <a:r>
                <a:rPr lang="fr-FR" sz="1400" b="1" dirty="0" smtClean="0">
                  <a:solidFill>
                    <a:srgbClr val="92D050"/>
                  </a:solidFill>
                </a:rPr>
                <a:t>JHEP </a:t>
              </a:r>
              <a:r>
                <a:rPr lang="fr-FR" sz="1400" dirty="0" smtClean="0">
                  <a:solidFill>
                    <a:srgbClr val="92D050"/>
                  </a:solidFill>
                </a:rPr>
                <a:t>1505, 125 (2015)</a:t>
              </a:r>
              <a:endParaRPr lang="fr-FR" sz="1400" dirty="0">
                <a:solidFill>
                  <a:srgbClr val="92D050"/>
                </a:solidFill>
              </a:endParaRPr>
            </a:p>
          </p:txBody>
        </p:sp>
      </p:grpSp>
      <p:pic>
        <p:nvPicPr>
          <p:cNvPr id="29" name="Imag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2" y="4440812"/>
            <a:ext cx="1869481" cy="29245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45" y="4834201"/>
            <a:ext cx="9623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Frenquency</a:t>
            </a:r>
            <a:r>
              <a:rPr lang="fr-FR" dirty="0" smtClean="0"/>
              <a:t> shifts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Higgs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Since</a:t>
            </a:r>
            <a:r>
              <a:rPr lang="fr-FR" dirty="0" smtClean="0"/>
              <a:t> the </a:t>
            </a:r>
            <a:r>
              <a:rPr lang="fr-FR" dirty="0" err="1" smtClean="0"/>
              <a:t>Higgs</a:t>
            </a:r>
            <a:r>
              <a:rPr lang="fr-FR" dirty="0" smtClean="0"/>
              <a:t> mass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in the </a:t>
            </a:r>
            <a:r>
              <a:rPr lang="fr-FR" dirty="0" err="1" smtClean="0"/>
              <a:t>atom</a:t>
            </a:r>
            <a:r>
              <a:rPr lang="fr-FR" dirty="0" smtClean="0"/>
              <a:t>, the </a:t>
            </a:r>
            <a:r>
              <a:rPr lang="fr-FR" dirty="0" err="1" smtClean="0"/>
              <a:t>Higgs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described</a:t>
            </a:r>
            <a:r>
              <a:rPr lang="fr-FR" dirty="0" smtClean="0"/>
              <a:t> by a point-</a:t>
            </a:r>
            <a:r>
              <a:rPr lang="fr-FR" dirty="0" err="1" smtClean="0"/>
              <a:t>like</a:t>
            </a:r>
            <a:r>
              <a:rPr lang="fr-FR" dirty="0" smtClean="0"/>
              <a:t> interaction: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900" dirty="0"/>
          </a:p>
          <a:p>
            <a:r>
              <a:rPr lang="fr-FR" dirty="0" smtClean="0"/>
              <a:t>As a </a:t>
            </a:r>
            <a:r>
              <a:rPr lang="fr-FR" dirty="0" err="1" smtClean="0"/>
              <a:t>result</a:t>
            </a:r>
            <a:r>
              <a:rPr lang="fr-FR" dirty="0" smtClean="0"/>
              <a:t>, 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shifts are </a:t>
            </a:r>
            <a:r>
              <a:rPr lang="fr-FR" dirty="0" err="1" smtClean="0"/>
              <a:t>controlled</a:t>
            </a:r>
            <a:r>
              <a:rPr lang="fr-FR" dirty="0" smtClean="0"/>
              <a:t> by 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nucleus: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5" y="3310510"/>
            <a:ext cx="6175578" cy="6341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5159782"/>
            <a:ext cx="7108571" cy="49828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5290056" y="5658068"/>
            <a:ext cx="1685808" cy="490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55163" y="5641611"/>
            <a:ext cx="184405" cy="324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2269677" y="5978815"/>
            <a:ext cx="3020379" cy="584775"/>
            <a:chOff x="2300025" y="6148358"/>
            <a:chExt cx="3020379" cy="584775"/>
          </a:xfrm>
        </p:grpSpPr>
        <p:sp>
          <p:nvSpPr>
            <p:cNvPr id="17" name="ZoneTexte 16"/>
            <p:cNvSpPr txBox="1"/>
            <p:nvPr/>
          </p:nvSpPr>
          <p:spPr>
            <a:xfrm>
              <a:off x="2300025" y="6148358"/>
              <a:ext cx="3020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/>
                <a:t>e</a:t>
              </a:r>
              <a:r>
                <a:rPr lang="fr-FR" sz="1600" dirty="0" err="1" smtClean="0"/>
                <a:t>lectron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density</a:t>
              </a:r>
              <a:r>
                <a:rPr lang="fr-FR" sz="1600" dirty="0" smtClean="0"/>
                <a:t> at the </a:t>
              </a:r>
              <a:r>
                <a:rPr lang="fr-FR" sz="1600" dirty="0" err="1" smtClean="0"/>
                <a:t>origin</a:t>
              </a:r>
              <a:endParaRPr lang="fr-FR" sz="1600" dirty="0" smtClean="0"/>
            </a:p>
            <a:p>
              <a:r>
                <a:rPr lang="fr-FR" sz="1600" dirty="0" smtClean="0"/>
                <a:t>        (in </a:t>
              </a:r>
              <a:r>
                <a:rPr lang="fr-FR" sz="1600" dirty="0" err="1" smtClean="0"/>
                <a:t>units</a:t>
              </a:r>
              <a:r>
                <a:rPr lang="fr-FR" sz="1600" dirty="0" smtClean="0"/>
                <a:t> of        )  </a:t>
              </a:r>
              <a:endParaRPr lang="fr-FR" sz="1600" dirty="0"/>
            </a:p>
          </p:txBody>
        </p:sp>
        <p:pic>
          <p:nvPicPr>
            <p:cNvPr id="18" name="Imag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921" y="6415424"/>
              <a:ext cx="374857" cy="297143"/>
            </a:xfrm>
            <a:prstGeom prst="rect">
              <a:avLst/>
            </a:prstGeom>
          </p:spPr>
        </p:pic>
      </p:grpSp>
      <p:sp>
        <p:nvSpPr>
          <p:cNvPr id="20" name="ZoneTexte 19"/>
          <p:cNvSpPr txBox="1"/>
          <p:nvPr/>
        </p:nvSpPr>
        <p:spPr>
          <a:xfrm>
            <a:off x="6007164" y="6094517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1601.05087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99" y="2052925"/>
            <a:ext cx="7544775" cy="4385975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Motivations</a:t>
            </a:r>
            <a:r>
              <a:rPr lang="fr-FR" sz="2600" dirty="0" smtClean="0"/>
              <a:t> </a:t>
            </a:r>
            <a:r>
              <a:rPr lang="fr-FR" sz="1900" dirty="0" smtClean="0"/>
              <a:t>– BSM, </a:t>
            </a:r>
            <a:r>
              <a:rPr lang="fr-FR" sz="1900" dirty="0" err="1" smtClean="0"/>
              <a:t>precision</a:t>
            </a:r>
            <a:r>
              <a:rPr lang="fr-FR" sz="1900" dirty="0" smtClean="0"/>
              <a:t> </a:t>
            </a:r>
            <a:r>
              <a:rPr lang="fr-FR" sz="1900" dirty="0" err="1" smtClean="0"/>
              <a:t>frontier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Atomic forces in/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beyond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 SM</a:t>
            </a:r>
          </a:p>
          <a:p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Probes in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atoms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few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electrons</a:t>
            </a:r>
            <a:r>
              <a:rPr lang="fr-FR" sz="2600" dirty="0" smtClean="0"/>
              <a:t> </a:t>
            </a:r>
            <a:r>
              <a:rPr lang="fr-FR" sz="1900" dirty="0" smtClean="0"/>
              <a:t>– </a:t>
            </a:r>
            <a:r>
              <a:rPr lang="fr-FR" sz="1900" dirty="0" err="1"/>
              <a:t>h</a:t>
            </a:r>
            <a:r>
              <a:rPr lang="fr-FR" sz="1900" dirty="0" err="1" smtClean="0"/>
              <a:t>elium</a:t>
            </a:r>
            <a:r>
              <a:rPr lang="fr-FR" sz="1900" dirty="0" smtClean="0"/>
              <a:t>, </a:t>
            </a:r>
            <a:r>
              <a:rPr lang="fr-FR" sz="1900" dirty="0" err="1" smtClean="0"/>
              <a:t>hydrogen</a:t>
            </a:r>
            <a:r>
              <a:rPr lang="fr-FR" sz="1900" dirty="0" smtClean="0"/>
              <a:t>/</a:t>
            </a:r>
            <a:r>
              <a:rPr lang="fr-FR" sz="1900" dirty="0" err="1" smtClean="0"/>
              <a:t>deuterium</a:t>
            </a:r>
            <a:r>
              <a:rPr lang="fr-FR" sz="1900" dirty="0" smtClean="0"/>
              <a:t>, positronium</a:t>
            </a:r>
            <a:endParaRPr lang="fr-FR" sz="2600" dirty="0" smtClean="0"/>
          </a:p>
          <a:p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Isotope-shift probes in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heavy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atoms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900" dirty="0" smtClean="0"/>
              <a:t>– King </a:t>
            </a:r>
            <a:r>
              <a:rPr lang="fr-FR" sz="1900" dirty="0" err="1" smtClean="0"/>
              <a:t>linearity</a:t>
            </a:r>
            <a:endParaRPr lang="fr-FR" sz="2600" dirty="0" smtClean="0"/>
          </a:p>
          <a:p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Interpretation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known</a:t>
            </a:r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models</a:t>
            </a:r>
            <a:r>
              <a:rPr lang="fr-FR" sz="2600" dirty="0" smtClean="0"/>
              <a:t> </a:t>
            </a:r>
            <a:r>
              <a:rPr lang="fr-FR" sz="1900" dirty="0" smtClean="0"/>
              <a:t>– </a:t>
            </a:r>
            <a:r>
              <a:rPr lang="fr-FR" sz="1900" dirty="0" err="1" smtClean="0"/>
              <a:t>dark</a:t>
            </a:r>
            <a:r>
              <a:rPr lang="fr-FR" sz="1900" dirty="0" smtClean="0"/>
              <a:t> photon, B-L gauge boson</a:t>
            </a:r>
          </a:p>
          <a:p>
            <a:endParaRPr lang="fr-FR" sz="2600" dirty="0" smtClean="0"/>
          </a:p>
          <a:p>
            <a:r>
              <a:rPr lang="fr-FR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814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Frenquency</a:t>
            </a:r>
            <a:r>
              <a:rPr lang="fr-FR" dirty="0"/>
              <a:t> shifts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Higgs</a:t>
            </a:r>
            <a:r>
              <a:rPr lang="fr-FR" dirty="0"/>
              <a:t> force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99" y="2052925"/>
            <a:ext cx="6992383" cy="4195481"/>
          </a:xfrm>
        </p:spPr>
        <p:txBody>
          <a:bodyPr/>
          <a:lstStyle/>
          <a:p>
            <a:r>
              <a:rPr lang="fr-FR" dirty="0" smtClean="0"/>
              <a:t>For states </a:t>
            </a:r>
            <a:r>
              <a:rPr lang="fr-FR" dirty="0" err="1" smtClean="0"/>
              <a:t>with</a:t>
            </a:r>
            <a:r>
              <a:rPr lang="fr-FR" dirty="0" smtClean="0"/>
              <a:t>            (P,D,…-</a:t>
            </a:r>
            <a:r>
              <a:rPr lang="fr-FR" dirty="0" err="1" smtClean="0"/>
              <a:t>waves</a:t>
            </a:r>
            <a:r>
              <a:rPr lang="fr-FR" dirty="0" smtClean="0"/>
              <a:t>), the </a:t>
            </a:r>
            <a:r>
              <a:rPr lang="fr-FR" dirty="0" err="1" smtClean="0"/>
              <a:t>density</a:t>
            </a:r>
            <a:r>
              <a:rPr lang="fr-FR" dirty="0" smtClean="0"/>
              <a:t> at the nucleus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 due to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conservation </a:t>
            </a:r>
            <a:r>
              <a:rPr lang="fr-FR" sz="1800" dirty="0" smtClean="0"/>
              <a:t>(up to spin-</a:t>
            </a:r>
            <a:r>
              <a:rPr lang="fr-FR" sz="1800" dirty="0" err="1" smtClean="0"/>
              <a:t>orbit</a:t>
            </a:r>
            <a:r>
              <a:rPr lang="fr-FR" sz="1800" dirty="0" smtClean="0"/>
              <a:t> </a:t>
            </a:r>
            <a:r>
              <a:rPr lang="fr-FR" sz="1800" dirty="0" err="1" smtClean="0"/>
              <a:t>coupling</a:t>
            </a:r>
            <a:r>
              <a:rPr lang="fr-FR" sz="1800" dirty="0" smtClean="0"/>
              <a:t>)</a:t>
            </a:r>
            <a:r>
              <a:rPr lang="fr-FR" dirty="0" smtClean="0"/>
              <a:t>. </a:t>
            </a:r>
          </a:p>
          <a:p>
            <a:endParaRPr lang="fr-FR" sz="900" dirty="0"/>
          </a:p>
          <a:p>
            <a:r>
              <a:rPr lang="fr-FR" dirty="0" smtClean="0"/>
              <a:t>For             states (S-</a:t>
            </a:r>
            <a:r>
              <a:rPr lang="fr-FR" dirty="0" err="1" smtClean="0"/>
              <a:t>waves</a:t>
            </a:r>
            <a:r>
              <a:rPr lang="fr-FR" dirty="0" smtClean="0"/>
              <a:t>), the </a:t>
            </a:r>
            <a:r>
              <a:rPr lang="fr-FR" dirty="0" err="1" smtClean="0"/>
              <a:t>density</a:t>
            </a:r>
            <a:r>
              <a:rPr lang="fr-FR" dirty="0" smtClean="0"/>
              <a:t> at the nucleus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hyperfine </a:t>
            </a:r>
            <a:r>
              <a:rPr lang="fr-FR" dirty="0" err="1" smtClean="0"/>
              <a:t>splitting</a:t>
            </a:r>
            <a:r>
              <a:rPr lang="fr-FR" dirty="0" smtClean="0"/>
              <a:t> (HFS) </a:t>
            </a:r>
            <a:r>
              <a:rPr lang="fr-FR" dirty="0" err="1" smtClean="0"/>
              <a:t>measurements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 err="1" smtClean="0"/>
              <a:t>Moreover</a:t>
            </a:r>
            <a:r>
              <a:rPr lang="fr-FR" dirty="0" smtClean="0"/>
              <a:t>, for </a:t>
            </a:r>
            <a:r>
              <a:rPr lang="fr-FR" dirty="0" err="1" smtClean="0"/>
              <a:t>atoms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single valence </a:t>
            </a:r>
            <a:r>
              <a:rPr lang="fr-FR" dirty="0" err="1" smtClean="0"/>
              <a:t>electron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approximated</a:t>
            </a:r>
            <a:r>
              <a:rPr lang="fr-FR" dirty="0" smtClean="0"/>
              <a:t> by the formula: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89" y="2141705"/>
            <a:ext cx="616229" cy="2523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65" y="3445631"/>
            <a:ext cx="629028" cy="217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08" y="5507626"/>
            <a:ext cx="3844571" cy="62171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305292" y="5317475"/>
            <a:ext cx="419918" cy="231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36905" y="5043707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ionization</a:t>
            </a:r>
            <a:r>
              <a:rPr lang="fr-FR" sz="1400" dirty="0" smtClean="0"/>
              <a:t> #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581105" y="5333296"/>
            <a:ext cx="429980" cy="225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01718" y="5048360"/>
            <a:ext cx="1707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linear</a:t>
            </a:r>
            <a:r>
              <a:rPr lang="fr-FR" sz="1400" dirty="0" smtClean="0"/>
              <a:t> in the</a:t>
            </a:r>
          </a:p>
          <a:p>
            <a:r>
              <a:rPr lang="fr-FR" sz="1400" dirty="0" err="1" smtClean="0"/>
              <a:t>nuclear</a:t>
            </a:r>
            <a:r>
              <a:rPr lang="fr-FR" sz="1400" dirty="0" smtClean="0"/>
              <a:t> charge</a:t>
            </a:r>
          </a:p>
          <a:p>
            <a:r>
              <a:rPr lang="fr-FR" sz="1400" dirty="0" smtClean="0"/>
              <a:t>due to screening </a:t>
            </a:r>
          </a:p>
          <a:p>
            <a:r>
              <a:rPr lang="fr-FR" sz="1400" dirty="0" smtClean="0"/>
              <a:t>of </a:t>
            </a:r>
            <a:r>
              <a:rPr lang="fr-FR" sz="1400" dirty="0" err="1" smtClean="0"/>
              <a:t>core</a:t>
            </a:r>
            <a:r>
              <a:rPr lang="fr-FR" sz="1400" dirty="0" smtClean="0"/>
              <a:t> </a:t>
            </a:r>
            <a:r>
              <a:rPr lang="fr-FR" sz="1400" dirty="0" err="1" smtClean="0"/>
              <a:t>electrons</a:t>
            </a:r>
            <a:endParaRPr lang="fr-FR" sz="14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305292" y="6115052"/>
            <a:ext cx="190504" cy="277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338087" y="6392842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principal quantum #</a:t>
            </a:r>
            <a:endParaRPr lang="fr-FR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951255" y="6115053"/>
            <a:ext cx="91790" cy="204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010143" y="6306702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« quantum </a:t>
            </a:r>
            <a:r>
              <a:rPr lang="fr-FR" sz="1400" dirty="0" err="1" smtClean="0"/>
              <a:t>defect</a:t>
            </a:r>
            <a:r>
              <a:rPr lang="fr-FR" sz="1400" dirty="0" smtClean="0"/>
              <a:t> »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766736" y="4640080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Budker+ </a:t>
            </a:r>
            <a:r>
              <a:rPr lang="fr-FR" sz="1400" b="1" dirty="0" smtClean="0">
                <a:solidFill>
                  <a:srgbClr val="92D050"/>
                </a:solidFill>
              </a:rPr>
              <a:t>Atomic </a:t>
            </a:r>
            <a:r>
              <a:rPr lang="fr-FR" sz="1400" b="1" dirty="0" err="1" smtClean="0">
                <a:solidFill>
                  <a:srgbClr val="92D050"/>
                </a:solidFill>
              </a:rPr>
              <a:t>Physics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43045" y="6533342"/>
            <a:ext cx="4014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92D050"/>
                </a:solidFill>
              </a:rPr>
              <a:t>Sobelman</a:t>
            </a:r>
            <a:r>
              <a:rPr lang="fr-FR" sz="1200" dirty="0">
                <a:solidFill>
                  <a:srgbClr val="92D050"/>
                </a:solidFill>
              </a:rPr>
              <a:t> </a:t>
            </a:r>
            <a:r>
              <a:rPr lang="fr-FR" sz="1200" b="1" dirty="0">
                <a:solidFill>
                  <a:srgbClr val="92D050"/>
                </a:solidFill>
              </a:rPr>
              <a:t>Atomic </a:t>
            </a:r>
            <a:r>
              <a:rPr lang="fr-FR" sz="1200" b="1" dirty="0" err="1">
                <a:solidFill>
                  <a:srgbClr val="92D050"/>
                </a:solidFill>
              </a:rPr>
              <a:t>Spectra</a:t>
            </a:r>
            <a:r>
              <a:rPr lang="fr-FR" sz="1200" b="1" dirty="0">
                <a:solidFill>
                  <a:srgbClr val="92D050"/>
                </a:solidFill>
              </a:rPr>
              <a:t> and Radiative Transitions</a:t>
            </a:r>
            <a:endParaRPr lang="fr-FR" sz="1200" dirty="0">
              <a:solidFill>
                <a:srgbClr val="92D05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4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Frenquency</a:t>
            </a:r>
            <a:r>
              <a:rPr lang="fr-FR" dirty="0"/>
              <a:t> shifts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Higgs</a:t>
            </a:r>
            <a:r>
              <a:rPr lang="fr-FR" dirty="0"/>
              <a:t> force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7025664" cy="4424075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transitions in Ca, Sr and Yb ions,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involve</a:t>
            </a:r>
            <a:r>
              <a:rPr lang="fr-FR" dirty="0" smtClean="0"/>
              <a:t> a        </a:t>
            </a:r>
            <a:r>
              <a:rPr lang="fr-FR" dirty="0" err="1" smtClean="0"/>
              <a:t>ground</a:t>
            </a:r>
            <a:r>
              <a:rPr lang="fr-FR" dirty="0" smtClean="0"/>
              <a:t>-state:</a:t>
            </a:r>
          </a:p>
          <a:p>
            <a:endParaRPr lang="fr-FR" sz="900" dirty="0" smtClean="0"/>
          </a:p>
          <a:p>
            <a:r>
              <a:rPr lang="fr-FR" dirty="0" smtClean="0"/>
              <a:t>Assume </a:t>
            </a:r>
            <a:r>
              <a:rPr lang="fr-FR" dirty="0" err="1" smtClean="0"/>
              <a:t>saturated</a:t>
            </a:r>
            <a:r>
              <a:rPr lang="fr-FR" dirty="0" smtClean="0"/>
              <a:t> LHC </a:t>
            </a:r>
            <a:r>
              <a:rPr lang="fr-FR" dirty="0" err="1" smtClean="0"/>
              <a:t>bound</a:t>
            </a:r>
            <a:r>
              <a:rPr lang="fr-FR" dirty="0" smtClean="0"/>
              <a:t> on the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couplings</a:t>
            </a:r>
            <a:r>
              <a:rPr lang="fr-FR" dirty="0" smtClean="0"/>
              <a:t>: </a:t>
            </a:r>
          </a:p>
          <a:p>
            <a:endParaRPr lang="fr-FR" sz="900" dirty="0"/>
          </a:p>
          <a:p>
            <a:r>
              <a:rPr lang="fr-FR" dirty="0" err="1" smtClean="0"/>
              <a:t>Then</a:t>
            </a:r>
            <a:r>
              <a:rPr lang="fr-FR" dirty="0" smtClean="0"/>
              <a:t>, the </a:t>
            </a:r>
            <a:r>
              <a:rPr lang="fr-FR" dirty="0" err="1" smtClean="0"/>
              <a:t>frequency</a:t>
            </a:r>
            <a:r>
              <a:rPr lang="fr-FR" dirty="0" smtClean="0"/>
              <a:t> shift due to the </a:t>
            </a:r>
            <a:r>
              <a:rPr lang="fr-FR" dirty="0" err="1" smtClean="0"/>
              <a:t>Higgs</a:t>
            </a:r>
            <a:r>
              <a:rPr lang="fr-FR" dirty="0" smtClean="0"/>
              <a:t> force in </a:t>
            </a:r>
            <a:r>
              <a:rPr lang="fr-FR" dirty="0" err="1" smtClean="0"/>
              <a:t>these</a:t>
            </a:r>
            <a:r>
              <a:rPr lang="fr-FR" dirty="0" smtClean="0"/>
              <a:t> transitions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err="1"/>
              <a:t>S</a:t>
            </a:r>
            <a:r>
              <a:rPr lang="fr-FR" dirty="0" err="1" smtClean="0"/>
              <a:t>uch</a:t>
            </a:r>
            <a:r>
              <a:rPr lang="fr-FR" dirty="0" smtClean="0"/>
              <a:t> transitions are </a:t>
            </a:r>
            <a:r>
              <a:rPr lang="fr-FR" dirty="0" err="1" smtClean="0"/>
              <a:t>typically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Hz </a:t>
            </a:r>
            <a:r>
              <a:rPr lang="fr-FR" dirty="0" err="1" smtClean="0"/>
              <a:t>accuracy</a:t>
            </a:r>
            <a:r>
              <a:rPr lang="fr-FR" dirty="0" smtClean="0"/>
              <a:t>. </a:t>
            </a:r>
            <a:r>
              <a:rPr lang="fr-FR" dirty="0" err="1" smtClean="0"/>
              <a:t>Hence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observables are </a:t>
            </a:r>
            <a:r>
              <a:rPr lang="fr-FR" dirty="0" smtClean="0">
                <a:solidFill>
                  <a:srgbClr val="FFFF00"/>
                </a:solidFill>
              </a:rPr>
              <a:t>more sensitive </a:t>
            </a:r>
            <a:r>
              <a:rPr lang="fr-FR" dirty="0" err="1" smtClean="0">
                <a:solidFill>
                  <a:srgbClr val="FFFF00"/>
                </a:solidFill>
              </a:rPr>
              <a:t>than</a:t>
            </a:r>
            <a:r>
              <a:rPr lang="fr-FR" dirty="0" smtClean="0">
                <a:solidFill>
                  <a:srgbClr val="FFFF00"/>
                </a:solidFill>
              </a:rPr>
              <a:t> the LHC by a factor of ~1000</a:t>
            </a:r>
            <a:r>
              <a:rPr lang="fr-FR" dirty="0" smtClean="0"/>
              <a:t> </a:t>
            </a:r>
          </a:p>
          <a:p>
            <a:endParaRPr lang="fr-FR" sz="90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47" y="2416175"/>
            <a:ext cx="2001371" cy="3000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2451333"/>
            <a:ext cx="340267" cy="2011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3416301"/>
            <a:ext cx="3208700" cy="3023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07" y="4425942"/>
            <a:ext cx="2284648" cy="30339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24183" y="6285173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1601.05087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Probing</a:t>
            </a:r>
            <a:r>
              <a:rPr lang="fr-FR" dirty="0" smtClean="0"/>
              <a:t> BSM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700" y="2052925"/>
            <a:ext cx="7287600" cy="4686013"/>
          </a:xfrm>
        </p:spPr>
        <p:txBody>
          <a:bodyPr>
            <a:normAutofit/>
          </a:bodyPr>
          <a:lstStyle/>
          <a:p>
            <a:r>
              <a:rPr lang="fr-FR" dirty="0" smtClean="0"/>
              <a:t>As </a:t>
            </a:r>
            <a:r>
              <a:rPr lang="fr-FR" dirty="0" err="1" smtClean="0"/>
              <a:t>we</a:t>
            </a:r>
            <a:r>
              <a:rPr lang="fr-FR" dirty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xperimental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good</a:t>
            </a:r>
          </a:p>
          <a:p>
            <a:endParaRPr lang="fr-FR" sz="900" dirty="0" smtClean="0"/>
          </a:p>
          <a:p>
            <a:r>
              <a:rPr lang="fr-FR" dirty="0" smtClean="0"/>
              <a:t>But to </a:t>
            </a:r>
            <a:r>
              <a:rPr lang="fr-FR" dirty="0" err="1" smtClean="0"/>
              <a:t>make</a:t>
            </a:r>
            <a:r>
              <a:rPr lang="fr-FR" dirty="0" smtClean="0"/>
              <a:t> up probes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one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theoretical</a:t>
            </a:r>
            <a:r>
              <a:rPr lang="fr-FR" dirty="0" smtClean="0"/>
              <a:t> (QED) </a:t>
            </a:r>
            <a:r>
              <a:rPr lang="fr-FR" dirty="0" err="1" smtClean="0"/>
              <a:t>calculations</a:t>
            </a:r>
            <a:endParaRPr lang="fr-FR" dirty="0" smtClean="0"/>
          </a:p>
          <a:p>
            <a:pPr marL="457207" lvl="1" indent="0">
              <a:buNone/>
            </a:pPr>
            <a:r>
              <a:rPr lang="fr-FR" dirty="0" smtClean="0"/>
              <a:t>	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for </a:t>
            </a:r>
            <a:r>
              <a:rPr lang="fr-FR" sz="1600" dirty="0" err="1" smtClean="0"/>
              <a:t>atoms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few (1,2) </a:t>
            </a:r>
            <a:r>
              <a:rPr lang="fr-FR" sz="1600" dirty="0" err="1" smtClean="0"/>
              <a:t>electrons</a:t>
            </a:r>
            <a:endParaRPr lang="fr-FR" sz="1400" dirty="0" smtClean="0"/>
          </a:p>
          <a:p>
            <a:pPr marL="457207" lvl="1" indent="0">
              <a:buNone/>
            </a:pPr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dirty="0" err="1" smtClean="0"/>
              <a:t>eg</a:t>
            </a:r>
            <a:r>
              <a:rPr lang="fr-FR" sz="1400" dirty="0" smtClean="0"/>
              <a:t>. </a:t>
            </a:r>
            <a:r>
              <a:rPr lang="fr-FR" sz="1400" dirty="0" err="1" smtClean="0"/>
              <a:t>Helium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frequencies</a:t>
            </a:r>
            <a:r>
              <a:rPr lang="fr-FR" sz="1400" dirty="0" smtClean="0"/>
              <a:t> </a:t>
            </a:r>
            <a:r>
              <a:rPr lang="fr-FR" sz="1400" dirty="0" err="1" smtClean="0"/>
              <a:t>knwon</a:t>
            </a:r>
            <a:r>
              <a:rPr lang="fr-FR" sz="1400" dirty="0" smtClean="0"/>
              <a:t> to 	      </a:t>
            </a:r>
            <a:r>
              <a:rPr lang="fr-FR" sz="1400" dirty="0" err="1" smtClean="0"/>
              <a:t>surpassing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</a:t>
            </a:r>
            <a:r>
              <a:rPr lang="fr-FR" sz="1400" dirty="0" smtClean="0"/>
              <a:t> 	                </a:t>
            </a:r>
            <a:r>
              <a:rPr lang="fr-FR" sz="1400" dirty="0" err="1" smtClean="0"/>
              <a:t>accuracy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construct</a:t>
            </a:r>
            <a:r>
              <a:rPr lang="fr-FR" dirty="0" smtClean="0"/>
              <a:t> observables </a:t>
            </a:r>
            <a:r>
              <a:rPr lang="fr-FR" dirty="0" err="1" smtClean="0"/>
              <a:t>largely</a:t>
            </a:r>
            <a:r>
              <a:rPr lang="fr-FR" dirty="0" smtClean="0"/>
              <a:t> </a:t>
            </a:r>
            <a:r>
              <a:rPr lang="fr-FR" dirty="0" err="1" smtClean="0"/>
              <a:t>insensitive</a:t>
            </a:r>
            <a:r>
              <a:rPr lang="fr-FR" dirty="0" smtClean="0"/>
              <a:t> to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/>
          </a:p>
          <a:p>
            <a:pPr marL="457207" lvl="1" indent="0">
              <a:buNone/>
            </a:pPr>
            <a:r>
              <a:rPr lang="fr-FR" sz="1600" dirty="0" smtClean="0"/>
              <a:t>	King </a:t>
            </a:r>
            <a:r>
              <a:rPr lang="fr-FR" sz="1600" dirty="0" err="1" smtClean="0"/>
              <a:t>linearity</a:t>
            </a:r>
            <a:r>
              <a:rPr lang="fr-FR" sz="1600" dirty="0" smtClean="0"/>
              <a:t> of isotope shifts</a:t>
            </a:r>
            <a:endParaRPr lang="fr-FR" sz="1600" dirty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4778375"/>
            <a:ext cx="514438" cy="2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Probing</a:t>
            </a:r>
            <a:r>
              <a:rPr lang="fr-FR" dirty="0" smtClean="0"/>
              <a:t> BSM in </a:t>
            </a:r>
            <a:r>
              <a:rPr lang="fr-FR" dirty="0" err="1" smtClean="0"/>
              <a:t>atoms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few </a:t>
            </a:r>
            <a:r>
              <a:rPr lang="fr-FR" dirty="0" err="1" smtClean="0"/>
              <a:t>electrons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Hydrogen</a:t>
            </a:r>
            <a:r>
              <a:rPr lang="fr-FR" dirty="0" smtClean="0"/>
              <a:t>, </a:t>
            </a:r>
            <a:r>
              <a:rPr lang="fr-FR" dirty="0" err="1" smtClean="0"/>
              <a:t>Helium</a:t>
            </a:r>
            <a:r>
              <a:rPr lang="fr-FR" dirty="0" smtClean="0"/>
              <a:t>, Positronium</a:t>
            </a:r>
          </a:p>
          <a:p>
            <a:r>
              <a:rPr lang="fr-FR" dirty="0" smtClean="0"/>
              <a:t>Isotope shifts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2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Transition </a:t>
            </a:r>
            <a:r>
              <a:rPr lang="fr-FR" dirty="0" err="1" smtClean="0"/>
              <a:t>frequencies</a:t>
            </a:r>
            <a:r>
              <a:rPr lang="fr-FR" dirty="0"/>
              <a:t> </a:t>
            </a:r>
            <a:r>
              <a:rPr lang="fr-FR" dirty="0" smtClean="0"/>
              <a:t>– Theory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699" y="2052925"/>
            <a:ext cx="7620975" cy="4719350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for a transition i in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atom</a:t>
            </a:r>
            <a:r>
              <a:rPr lang="fr-FR" dirty="0" smtClean="0"/>
              <a:t> A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Higher-order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the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finite</a:t>
            </a:r>
            <a:r>
              <a:rPr lang="fr-FR" dirty="0" smtClean="0"/>
              <a:t> size are not </a:t>
            </a:r>
            <a:r>
              <a:rPr lang="fr-FR" dirty="0" err="1" smtClean="0"/>
              <a:t>resolvable</a:t>
            </a:r>
            <a:r>
              <a:rPr lang="fr-FR" dirty="0" smtClean="0"/>
              <a:t> by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39" y="2701914"/>
            <a:ext cx="4593372" cy="50956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2262188" y="3138478"/>
            <a:ext cx="928687" cy="709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/>
        </p:nvGrpSpPr>
        <p:grpSpPr>
          <a:xfrm>
            <a:off x="442914" y="3934508"/>
            <a:ext cx="2419349" cy="1569660"/>
            <a:chOff x="442914" y="4325044"/>
            <a:chExt cx="2419349" cy="1569660"/>
          </a:xfrm>
        </p:grpSpPr>
        <p:sp>
          <p:nvSpPr>
            <p:cNvPr id="11" name="ZoneTexte 10"/>
            <p:cNvSpPr txBox="1"/>
            <p:nvPr/>
          </p:nvSpPr>
          <p:spPr>
            <a:xfrm>
              <a:off x="442914" y="4325044"/>
              <a:ext cx="24193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d</a:t>
              </a:r>
              <a:r>
                <a:rPr lang="fr-FR" sz="1600" dirty="0" smtClean="0"/>
                <a:t>ominant contribution </a:t>
              </a:r>
            </a:p>
            <a:p>
              <a:r>
                <a:rPr lang="fr-FR" sz="1600" dirty="0" err="1" smtClean="0"/>
                <a:t>calculated</a:t>
              </a:r>
              <a:r>
                <a:rPr lang="fr-FR" sz="1600" dirty="0" smtClean="0"/>
                <a:t> in the point-nucleus </a:t>
              </a:r>
              <a:r>
                <a:rPr lang="fr-FR" sz="1600" dirty="0" err="1" smtClean="0"/>
                <a:t>limit</a:t>
              </a:r>
              <a:endParaRPr lang="fr-FR" sz="1600" dirty="0" smtClean="0"/>
            </a:p>
            <a:p>
              <a:r>
                <a:rPr lang="fr-FR" sz="1600" dirty="0"/>
                <a:t>to </a:t>
              </a:r>
              <a:r>
                <a:rPr lang="fr-FR" sz="1600" dirty="0" smtClean="0"/>
                <a:t>high-</a:t>
              </a:r>
              <a:r>
                <a:rPr lang="fr-FR" sz="1600" dirty="0" err="1" smtClean="0"/>
                <a:t>order</a:t>
              </a:r>
              <a:r>
                <a:rPr lang="fr-FR" sz="1600" dirty="0" smtClean="0"/>
                <a:t> in    </a:t>
              </a:r>
            </a:p>
            <a:p>
              <a:r>
                <a:rPr lang="fr-FR" sz="1600" dirty="0" smtClean="0"/>
                <a:t>(incl. </a:t>
              </a:r>
              <a:r>
                <a:rPr lang="fr-FR" sz="1600" dirty="0" err="1" smtClean="0"/>
                <a:t>nuclear</a:t>
              </a:r>
              <a:r>
                <a:rPr lang="fr-FR" sz="1600" dirty="0" smtClean="0"/>
                <a:t> spin and </a:t>
              </a:r>
              <a:r>
                <a:rPr lang="fr-FR" sz="1600" dirty="0" err="1" smtClean="0"/>
                <a:t>polarizability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effects</a:t>
              </a:r>
              <a:r>
                <a:rPr lang="fr-FR" sz="1600" dirty="0" smtClean="0"/>
                <a:t>)</a:t>
              </a:r>
              <a:endParaRPr lang="fr-FR" sz="1600" dirty="0"/>
            </a:p>
          </p:txBody>
        </p:sp>
        <p:pic>
          <p:nvPicPr>
            <p:cNvPr id="12" name="Imag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018" y="5197473"/>
              <a:ext cx="143238" cy="114286"/>
            </a:xfrm>
            <a:prstGeom prst="rect">
              <a:avLst/>
            </a:prstGeom>
          </p:spPr>
        </p:pic>
      </p:grpSp>
      <p:cxnSp>
        <p:nvCxnSpPr>
          <p:cNvPr id="13" name="Connecteur droit avec flèche 12"/>
          <p:cNvCxnSpPr/>
          <p:nvPr/>
        </p:nvCxnSpPr>
        <p:spPr>
          <a:xfrm flipV="1">
            <a:off x="4625363" y="3271202"/>
            <a:ext cx="1" cy="42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3490908" y="3760129"/>
            <a:ext cx="2652712" cy="1600438"/>
            <a:chOff x="3767138" y="4150665"/>
            <a:chExt cx="2652712" cy="1600438"/>
          </a:xfrm>
        </p:grpSpPr>
        <p:sp>
          <p:nvSpPr>
            <p:cNvPr id="16" name="ZoneTexte 15"/>
            <p:cNvSpPr txBox="1"/>
            <p:nvPr/>
          </p:nvSpPr>
          <p:spPr>
            <a:xfrm>
              <a:off x="3767138" y="4150665"/>
              <a:ext cx="265271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/>
                <a:t>L</a:t>
              </a:r>
              <a:r>
                <a:rPr lang="fr-FR" sz="1600" dirty="0" err="1" smtClean="0"/>
                <a:t>eading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finite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nuclear</a:t>
              </a:r>
              <a:r>
                <a:rPr lang="fr-FR" sz="1600" dirty="0" smtClean="0"/>
                <a:t> size contribution:</a:t>
              </a:r>
            </a:p>
            <a:p>
              <a:r>
                <a:rPr lang="fr-FR" sz="1600" dirty="0" smtClean="0"/>
                <a:t>           </a:t>
              </a:r>
              <a:r>
                <a:rPr lang="fr-FR" sz="1600" dirty="0" err="1" smtClean="0"/>
                <a:t>is</a:t>
              </a:r>
              <a:r>
                <a:rPr lang="fr-FR" sz="1600" dirty="0" smtClean="0"/>
                <a:t> the </a:t>
              </a:r>
              <a:r>
                <a:rPr lang="fr-FR" sz="1600" dirty="0" err="1" smtClean="0"/>
                <a:t>rms</a:t>
              </a:r>
              <a:r>
                <a:rPr lang="fr-FR" sz="1600" dirty="0" smtClean="0"/>
                <a:t> charge </a:t>
              </a:r>
            </a:p>
            <a:p>
              <a:r>
                <a:rPr lang="fr-FR" sz="1600" dirty="0" smtClean="0"/>
                <a:t>radius </a:t>
              </a:r>
              <a:r>
                <a:rPr lang="fr-FR" sz="1600" dirty="0" err="1" smtClean="0"/>
                <a:t>squared</a:t>
              </a:r>
              <a:r>
                <a:rPr lang="fr-FR" sz="1600" dirty="0" smtClean="0"/>
                <a:t>,</a:t>
              </a:r>
            </a:p>
            <a:p>
              <a:r>
                <a:rPr lang="fr-FR" sz="1600" dirty="0" smtClean="0"/>
                <a:t>      </a:t>
              </a:r>
              <a:r>
                <a:rPr lang="fr-FR" sz="1600" dirty="0" err="1" smtClean="0"/>
                <a:t>is</a:t>
              </a:r>
              <a:r>
                <a:rPr lang="fr-FR" sz="1600" dirty="0" smtClean="0"/>
                <a:t> a (calculable) </a:t>
              </a:r>
              <a:r>
                <a:rPr lang="fr-FR" sz="1600" dirty="0" err="1" smtClean="0"/>
                <a:t>electronic</a:t>
              </a:r>
              <a:r>
                <a:rPr lang="fr-FR" sz="1600" dirty="0" smtClean="0"/>
                <a:t> constant 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684" y="4690374"/>
              <a:ext cx="496399" cy="248668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213" y="5208933"/>
              <a:ext cx="216381" cy="211810"/>
            </a:xfrm>
            <a:prstGeom prst="rect">
              <a:avLst/>
            </a:prstGeom>
          </p:spPr>
        </p:pic>
      </p:grpSp>
      <p:cxnSp>
        <p:nvCxnSpPr>
          <p:cNvPr id="21" name="Connecteur droit avec flèche 20"/>
          <p:cNvCxnSpPr/>
          <p:nvPr/>
        </p:nvCxnSpPr>
        <p:spPr>
          <a:xfrm flipH="1" flipV="1">
            <a:off x="6656081" y="3262827"/>
            <a:ext cx="721032" cy="761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543396" y="4131784"/>
            <a:ext cx="22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possible new </a:t>
            </a:r>
            <a:r>
              <a:rPr lang="fr-FR" sz="1600" dirty="0" err="1" smtClean="0"/>
              <a:t>physics</a:t>
            </a:r>
            <a:r>
              <a:rPr lang="fr-FR" sz="1600" dirty="0" smtClean="0"/>
              <a:t> contribution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013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Nuclear</a:t>
            </a:r>
            <a:r>
              <a:rPr lang="fr-FR" dirty="0" smtClean="0"/>
              <a:t> charge radius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827699" y="2052925"/>
            <a:ext cx="7620975" cy="4719350"/>
          </a:xfrm>
        </p:spPr>
        <p:txBody>
          <a:bodyPr>
            <a:normAutofit/>
          </a:bodyPr>
          <a:lstStyle/>
          <a:p>
            <a:r>
              <a:rPr lang="fr-FR" dirty="0" err="1" smtClean="0"/>
              <a:t>While</a:t>
            </a:r>
            <a:r>
              <a:rPr lang="fr-FR" dirty="0" smtClean="0"/>
              <a:t>         and     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r>
              <a:rPr lang="fr-FR" dirty="0" smtClean="0"/>
              <a:t>, the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by a </a:t>
            </a:r>
            <a:r>
              <a:rPr lang="fr-FR" dirty="0" err="1" smtClean="0"/>
              <a:t>poorer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the </a:t>
            </a:r>
            <a:r>
              <a:rPr lang="fr-FR" dirty="0" err="1" smtClean="0"/>
              <a:t>nuclear</a:t>
            </a:r>
            <a:r>
              <a:rPr lang="fr-FR" dirty="0" smtClean="0"/>
              <a:t> charge radius.</a:t>
            </a:r>
          </a:p>
          <a:p>
            <a:endParaRPr lang="fr-FR" sz="900" dirty="0" smtClean="0"/>
          </a:p>
          <a:p>
            <a:r>
              <a:rPr lang="fr-FR" dirty="0" smtClean="0"/>
              <a:t>The charge radius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by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in:</a:t>
            </a:r>
          </a:p>
          <a:p>
            <a:pPr lvl="1"/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off of </a:t>
            </a:r>
            <a:r>
              <a:rPr lang="fr-FR" dirty="0" err="1" smtClean="0"/>
              <a:t>nuclei</a:t>
            </a:r>
            <a:r>
              <a:rPr lang="fr-FR" dirty="0" smtClean="0"/>
              <a:t> (~1%)</a:t>
            </a:r>
          </a:p>
          <a:p>
            <a:pPr lvl="1"/>
            <a:r>
              <a:rPr lang="fr-FR" dirty="0" err="1" smtClean="0"/>
              <a:t>muonic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(&lt;0.1%)</a:t>
            </a:r>
            <a:endParaRPr lang="fr-FR" dirty="0"/>
          </a:p>
          <a:p>
            <a:endParaRPr lang="fr-FR" sz="900" dirty="0" smtClean="0"/>
          </a:p>
          <a:p>
            <a:r>
              <a:rPr lang="fr-FR" dirty="0" smtClean="0"/>
              <a:t>The proton charge radius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puzzle:</a:t>
            </a:r>
          </a:p>
          <a:p>
            <a:pPr marL="457207" lvl="1" indent="0">
              <a:buNone/>
            </a:pPr>
            <a:r>
              <a:rPr lang="fr-FR" dirty="0" err="1" smtClean="0"/>
              <a:t>muonic</a:t>
            </a:r>
            <a:r>
              <a:rPr lang="fr-FR" dirty="0" smtClean="0"/>
              <a:t> </a:t>
            </a:r>
            <a:r>
              <a:rPr lang="fr-FR" dirty="0" err="1" smtClean="0"/>
              <a:t>hydrogen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</a:t>
            </a:r>
            <a:r>
              <a:rPr lang="fr-FR" dirty="0" err="1" smtClean="0"/>
              <a:t>disagrees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(CODATA) by ~7</a:t>
            </a:r>
            <a:r>
              <a:rPr lang="el-GR" dirty="0" smtClean="0"/>
              <a:t>σ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69" y="2083955"/>
            <a:ext cx="402286" cy="3821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04" y="2144383"/>
            <a:ext cx="259657" cy="2541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40934" y="6072851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Pohl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Nature </a:t>
            </a:r>
            <a:r>
              <a:rPr lang="fr-FR" sz="1400" dirty="0" smtClean="0">
                <a:solidFill>
                  <a:srgbClr val="92D050"/>
                </a:solidFill>
              </a:rPr>
              <a:t>466, 213 (2010)</a:t>
            </a:r>
          </a:p>
          <a:p>
            <a:r>
              <a:rPr lang="fr-FR" sz="1400" dirty="0" err="1" smtClean="0">
                <a:solidFill>
                  <a:srgbClr val="92D050"/>
                </a:solidFill>
              </a:rPr>
              <a:t>Antognini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Science</a:t>
            </a:r>
            <a:r>
              <a:rPr lang="fr-FR" sz="1400" dirty="0" smtClean="0">
                <a:solidFill>
                  <a:srgbClr val="92D050"/>
                </a:solidFill>
              </a:rPr>
              <a:t> 353, 669 (2013)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Precisely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transitions in </a:t>
            </a:r>
            <a:r>
              <a:rPr lang="fr-FR" dirty="0" err="1" smtClean="0"/>
              <a:t>Helium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758588" cy="454977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Transitions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singly</a:t>
            </a:r>
            <a:r>
              <a:rPr lang="fr-FR" dirty="0" smtClean="0"/>
              <a:t>- </a:t>
            </a:r>
            <a:r>
              <a:rPr lang="fr-FR" dirty="0" err="1" smtClean="0"/>
              <a:t>excited</a:t>
            </a:r>
            <a:r>
              <a:rPr lang="fr-FR" dirty="0" smtClean="0"/>
              <a:t> states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Helium</a:t>
            </a:r>
            <a:r>
              <a:rPr lang="fr-FR" dirty="0" smtClean="0"/>
              <a:t> 4 data </a:t>
            </a:r>
            <a:r>
              <a:rPr lang="fr-FR" dirty="0" err="1" smtClean="0"/>
              <a:t>agrees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up to ~few kHz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97" y="1943100"/>
            <a:ext cx="3040842" cy="47291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36271" y="1635323"/>
            <a:ext cx="2597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Pachucki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1704.06920</a:t>
            </a:r>
            <a:endParaRPr lang="fr-FR" sz="1400" dirty="0">
              <a:solidFill>
                <a:srgbClr val="92D050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52" y="3908283"/>
            <a:ext cx="1419418" cy="388537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1814626" y="4365483"/>
            <a:ext cx="234339" cy="408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196199" y="4821796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orbital # of </a:t>
            </a:r>
          </a:p>
          <a:p>
            <a:r>
              <a:rPr lang="fr-FR" sz="1600" dirty="0" err="1" smtClean="0"/>
              <a:t>excited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</a:t>
            </a:r>
            <a:endParaRPr lang="fr-FR" sz="16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048965" y="3544102"/>
            <a:ext cx="377024" cy="303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81838" y="3163809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total spin</a:t>
            </a:r>
          </a:p>
          <a:p>
            <a:r>
              <a:rPr lang="fr-FR" sz="1600" i="1" dirty="0" smtClean="0"/>
              <a:t>  S=0,1</a:t>
            </a:r>
            <a:endParaRPr lang="fr-FR" sz="1600" i="1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3428247" y="4299898"/>
            <a:ext cx="245123" cy="247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240077" y="4585901"/>
            <a:ext cx="1540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Total </a:t>
            </a:r>
            <a:r>
              <a:rPr lang="fr-FR" sz="1600" dirty="0" err="1" smtClean="0"/>
              <a:t>angular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momentum</a:t>
            </a:r>
            <a:endParaRPr lang="fr-FR" sz="1600" dirty="0" smtClean="0"/>
          </a:p>
          <a:p>
            <a:r>
              <a:rPr lang="fr-FR" sz="1600" i="1" dirty="0" smtClean="0"/>
              <a:t>J=L+S</a:t>
            </a:r>
            <a:endParaRPr lang="fr-FR" sz="1600" i="1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3162593" y="3502400"/>
            <a:ext cx="294277" cy="442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1847252" y="3292509"/>
            <a:ext cx="1419085" cy="1413295"/>
            <a:chOff x="3924835" y="2992256"/>
            <a:chExt cx="1419085" cy="141329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4353827" y="3406285"/>
              <a:ext cx="79836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357695" y="4189648"/>
              <a:ext cx="80841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4910788" y="299225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nL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889096" y="380229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baseline="30000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524707" y="4111227"/>
              <a:ext cx="156841" cy="1568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824744" y="3323497"/>
              <a:ext cx="156841" cy="1568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4202220" y="3021628"/>
              <a:ext cx="0" cy="1343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 rot="16200000">
              <a:off x="3716926" y="3920642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Energy</a:t>
              </a:r>
              <a:endParaRPr lang="fr-FR" dirty="0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2984162" y="2919426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orbital </a:t>
            </a:r>
          </a:p>
          <a:p>
            <a:r>
              <a:rPr lang="fr-FR" sz="1600" dirty="0" err="1" smtClean="0"/>
              <a:t>momentum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17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  <p:bldP spid="28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Bound</a:t>
            </a:r>
            <a:r>
              <a:rPr lang="fr-FR" dirty="0" smtClean="0"/>
              <a:t> on </a:t>
            </a:r>
            <a:r>
              <a:rPr lang="fr-FR" dirty="0" err="1" smtClean="0"/>
              <a:t>electro-philic</a:t>
            </a:r>
            <a:r>
              <a:rPr lang="fr-FR" dirty="0" smtClean="0"/>
              <a:t> forces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433494" cy="4195763"/>
          </a:xfrm>
        </p:spPr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new </a:t>
            </a:r>
            <a:r>
              <a:rPr lang="fr-FR" dirty="0" err="1" smtClean="0"/>
              <a:t>physics</a:t>
            </a:r>
            <a:r>
              <a:rPr lang="fr-FR" dirty="0" smtClean="0"/>
              <a:t> couples </a:t>
            </a:r>
            <a:r>
              <a:rPr lang="fr-FR" dirty="0" err="1" smtClean="0"/>
              <a:t>only</a:t>
            </a:r>
            <a:r>
              <a:rPr lang="fr-FR" dirty="0" smtClean="0"/>
              <a:t> to </a:t>
            </a:r>
            <a:r>
              <a:rPr lang="fr-FR" dirty="0" err="1" smtClean="0"/>
              <a:t>electrons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Bounds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/>
              <a:t>h</a:t>
            </a:r>
            <a:r>
              <a:rPr lang="fr-FR" dirty="0" err="1" smtClean="0"/>
              <a:t>elium</a:t>
            </a:r>
            <a:r>
              <a:rPr lang="fr-FR" dirty="0" smtClean="0"/>
              <a:t> </a:t>
            </a:r>
            <a:r>
              <a:rPr lang="fr-FR" dirty="0" err="1"/>
              <a:t>spectroscopy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roughly</a:t>
            </a:r>
            <a:r>
              <a:rPr lang="fr-FR" dirty="0" smtClean="0"/>
              <a:t> comparable to positronium and </a:t>
            </a:r>
            <a:r>
              <a:rPr lang="fr-FR" dirty="0" err="1" smtClean="0"/>
              <a:t>electron</a:t>
            </a:r>
            <a:r>
              <a:rPr lang="fr-FR" dirty="0" smtClean="0"/>
              <a:t> g-2 </a:t>
            </a:r>
            <a:r>
              <a:rPr lang="fr-FR" dirty="0" err="1" smtClean="0"/>
              <a:t>below</a:t>
            </a:r>
            <a:r>
              <a:rPr lang="fr-FR" dirty="0" smtClean="0"/>
              <a:t> 1keV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81" y="2005853"/>
            <a:ext cx="4552983" cy="43958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10801" y="6401673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1709.02817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</a:t>
            </a:r>
            <a:r>
              <a:rPr lang="fr-FR" dirty="0" err="1" smtClean="0"/>
              <a:t>elium</a:t>
            </a:r>
            <a:r>
              <a:rPr lang="fr-FR" dirty="0" smtClean="0"/>
              <a:t> Isotope shifts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13294" y="2060576"/>
            <a:ext cx="3744301" cy="4797424"/>
          </a:xfrm>
        </p:spPr>
        <p:txBody>
          <a:bodyPr/>
          <a:lstStyle/>
          <a:p>
            <a:r>
              <a:rPr lang="fr-FR" dirty="0" err="1" smtClean="0"/>
              <a:t>Frequency</a:t>
            </a:r>
            <a:r>
              <a:rPr lang="fr-FR" dirty="0" smtClean="0"/>
              <a:t> shifts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 3,4 isotopes are </a:t>
            </a:r>
            <a:r>
              <a:rPr lang="fr-FR" dirty="0" err="1" smtClean="0"/>
              <a:t>measured</a:t>
            </a:r>
            <a:r>
              <a:rPr lang="fr-FR" dirty="0" smtClean="0"/>
              <a:t> and </a:t>
            </a:r>
            <a:r>
              <a:rPr lang="fr-FR" dirty="0" err="1" smtClean="0"/>
              <a:t>predicted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 </a:t>
            </a:r>
            <a:r>
              <a:rPr lang="fr-FR" dirty="0" err="1" smtClean="0"/>
              <a:t>orders</a:t>
            </a:r>
            <a:r>
              <a:rPr lang="fr-FR" dirty="0" smtClean="0"/>
              <a:t> of magnitude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r>
              <a:rPr lang="fr-FR" dirty="0" smtClean="0"/>
              <a:t>   (</a:t>
            </a:r>
            <a:r>
              <a:rPr lang="fr-FR" dirty="0" err="1" smtClean="0"/>
              <a:t>systematics</a:t>
            </a:r>
            <a:r>
              <a:rPr lang="fr-FR" dirty="0" smtClean="0"/>
              <a:t> cancel out)</a:t>
            </a:r>
          </a:p>
          <a:p>
            <a:endParaRPr lang="fr-FR" sz="900" dirty="0"/>
          </a:p>
          <a:p>
            <a:r>
              <a:rPr lang="fr-FR" dirty="0" smtClean="0"/>
              <a:t>This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r>
              <a:rPr lang="fr-FR" dirty="0" smtClean="0"/>
              <a:t> on </a:t>
            </a:r>
            <a:r>
              <a:rPr lang="fr-FR" dirty="0" err="1" smtClean="0"/>
              <a:t>electron</a:t>
            </a:r>
            <a:r>
              <a:rPr lang="fr-FR" dirty="0" smtClean="0"/>
              <a:t>-neutron interactions</a:t>
            </a:r>
          </a:p>
          <a:p>
            <a:endParaRPr lang="fr-FR" sz="900" dirty="0"/>
          </a:p>
          <a:p>
            <a:r>
              <a:rPr lang="fr-FR" dirty="0" smtClean="0"/>
              <a:t>A factor ~100 </a:t>
            </a: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He charge </a:t>
            </a:r>
            <a:r>
              <a:rPr lang="fr-FR" dirty="0" err="1" smtClean="0"/>
              <a:t>radii</a:t>
            </a:r>
            <a:r>
              <a:rPr lang="fr-FR" dirty="0" smtClean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muonic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81" y="2068835"/>
            <a:ext cx="4552983" cy="42698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68526" y="6243870"/>
            <a:ext cx="338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Antognini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Can. J. Phys.</a:t>
            </a:r>
            <a:r>
              <a:rPr lang="fr-FR" sz="1400" dirty="0" smtClean="0">
                <a:solidFill>
                  <a:srgbClr val="92D050"/>
                </a:solidFill>
              </a:rPr>
              <a:t> 89, 47 (2011)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801" y="6401673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1709.02817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HD isotope shifts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4194" y="2068835"/>
            <a:ext cx="3852406" cy="4195763"/>
          </a:xfrm>
        </p:spPr>
        <p:txBody>
          <a:bodyPr/>
          <a:lstStyle/>
          <a:p>
            <a:r>
              <a:rPr lang="fr-FR" dirty="0" err="1" smtClean="0"/>
              <a:t>Despite</a:t>
            </a:r>
            <a:r>
              <a:rPr lang="fr-FR" dirty="0" smtClean="0"/>
              <a:t> the proton size puzzle, </a:t>
            </a:r>
            <a:r>
              <a:rPr lang="fr-FR" dirty="0" err="1" smtClean="0"/>
              <a:t>electronic</a:t>
            </a:r>
            <a:r>
              <a:rPr lang="fr-FR" dirty="0" smtClean="0"/>
              <a:t> and </a:t>
            </a:r>
            <a:r>
              <a:rPr lang="fr-FR" dirty="0" err="1" smtClean="0"/>
              <a:t>muonic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of the </a:t>
            </a:r>
            <a:r>
              <a:rPr lang="fr-FR" dirty="0" err="1" smtClean="0"/>
              <a:t>difference</a:t>
            </a:r>
            <a:r>
              <a:rPr lang="fr-FR" dirty="0" smtClean="0"/>
              <a:t> of </a:t>
            </a:r>
            <a:r>
              <a:rPr lang="fr-FR" dirty="0" err="1" smtClean="0"/>
              <a:t>hydrogen</a:t>
            </a:r>
            <a:r>
              <a:rPr lang="fr-FR" dirty="0" smtClean="0"/>
              <a:t> and </a:t>
            </a:r>
            <a:r>
              <a:rPr lang="fr-FR" dirty="0" err="1" smtClean="0"/>
              <a:t>deuterium</a:t>
            </a:r>
            <a:r>
              <a:rPr lang="fr-FR" dirty="0" smtClean="0"/>
              <a:t> charge </a:t>
            </a:r>
            <a:r>
              <a:rPr lang="fr-FR" dirty="0" err="1" smtClean="0"/>
              <a:t>radii</a:t>
            </a:r>
            <a:r>
              <a:rPr lang="fr-FR" dirty="0" smtClean="0"/>
              <a:t> are consistent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Strongest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1S-2S, 2S-12D transition</a:t>
            </a:r>
          </a:p>
          <a:p>
            <a:pPr lvl="1"/>
            <a:r>
              <a:rPr lang="fr-FR" dirty="0" smtClean="0"/>
              <a:t>Lamb shift corrections: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32" y="2068835"/>
            <a:ext cx="4353281" cy="4269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10801" y="6401673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1709.02817</a:t>
            </a:r>
            <a:endParaRPr lang="fr-FR" sz="1400" dirty="0">
              <a:solidFill>
                <a:srgbClr val="92D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8" y="5508420"/>
            <a:ext cx="3350857" cy="3550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80219" y="6049664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92D050"/>
                </a:solidFill>
              </a:rPr>
              <a:t>Weitz</a:t>
            </a:r>
            <a:r>
              <a:rPr lang="fr-FR" sz="1200" dirty="0" smtClean="0">
                <a:solidFill>
                  <a:srgbClr val="92D050"/>
                </a:solidFill>
              </a:rPr>
              <a:t>+ </a:t>
            </a:r>
            <a:r>
              <a:rPr lang="fr-FR" sz="1200" b="1" dirty="0" smtClean="0">
                <a:solidFill>
                  <a:srgbClr val="92D050"/>
                </a:solidFill>
              </a:rPr>
              <a:t>PRA</a:t>
            </a:r>
            <a:r>
              <a:rPr lang="fr-FR" sz="1200" dirty="0" smtClean="0">
                <a:solidFill>
                  <a:srgbClr val="92D050"/>
                </a:solidFill>
              </a:rPr>
              <a:t> 52, 2664 (1995)</a:t>
            </a:r>
            <a:endParaRPr lang="fr-FR" sz="12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1923" y="3751472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Pohl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 smtClean="0">
                <a:solidFill>
                  <a:srgbClr val="92D050"/>
                </a:solidFill>
              </a:rPr>
              <a:t>Science</a:t>
            </a:r>
            <a:r>
              <a:rPr lang="fr-FR" sz="1400" dirty="0" smtClean="0">
                <a:solidFill>
                  <a:srgbClr val="92D050"/>
                </a:solidFill>
              </a:rPr>
              <a:t> 353, 669 (2016)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Beyond the Standard Model?</a:t>
            </a:r>
          </a:p>
          <a:p>
            <a:r>
              <a:rPr lang="fr-FR" dirty="0" smtClean="0"/>
              <a:t>Importance of the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frontier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Probing</a:t>
            </a:r>
            <a:r>
              <a:rPr lang="fr-FR" dirty="0" smtClean="0"/>
              <a:t> BSM </a:t>
            </a:r>
            <a:r>
              <a:rPr lang="fr-FR" dirty="0" err="1" smtClean="0"/>
              <a:t>with</a:t>
            </a:r>
            <a:r>
              <a:rPr lang="fr-FR" dirty="0" smtClean="0"/>
              <a:t> « </a:t>
            </a:r>
            <a:r>
              <a:rPr lang="fr-FR" dirty="0" err="1" smtClean="0"/>
              <a:t>clock</a:t>
            </a:r>
            <a:r>
              <a:rPr lang="fr-FR" dirty="0" smtClean="0"/>
              <a:t> » transitions in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Isotope Shifts</a:t>
            </a:r>
          </a:p>
          <a:p>
            <a:r>
              <a:rPr lang="fr-FR" dirty="0" smtClean="0"/>
              <a:t>King </a:t>
            </a:r>
            <a:r>
              <a:rPr lang="fr-FR" dirty="0" err="1" smtClean="0"/>
              <a:t>Linearity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3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Optical </a:t>
            </a:r>
            <a:r>
              <a:rPr lang="fr-FR" dirty="0" err="1" smtClean="0"/>
              <a:t>clock</a:t>
            </a:r>
            <a:r>
              <a:rPr lang="fr-FR" dirty="0" smtClean="0"/>
              <a:t> transitions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700" y="2052925"/>
            <a:ext cx="6997088" cy="4646258"/>
          </a:xfrm>
        </p:spPr>
        <p:txBody>
          <a:bodyPr>
            <a:normAutofit/>
          </a:bodyPr>
          <a:lstStyle/>
          <a:p>
            <a:r>
              <a:rPr lang="fr-FR" dirty="0" smtClean="0"/>
              <a:t>Narrow </a:t>
            </a:r>
            <a:r>
              <a:rPr lang="fr-FR" dirty="0" err="1"/>
              <a:t>o</a:t>
            </a:r>
            <a:r>
              <a:rPr lang="fr-FR" dirty="0" err="1" smtClean="0"/>
              <a:t>ptical</a:t>
            </a:r>
            <a:r>
              <a:rPr lang="fr-FR" dirty="0" smtClean="0"/>
              <a:t> (« </a:t>
            </a:r>
            <a:r>
              <a:rPr lang="fr-FR" dirty="0" err="1" smtClean="0"/>
              <a:t>clock</a:t>
            </a:r>
            <a:r>
              <a:rPr lang="fr-FR" dirty="0" smtClean="0"/>
              <a:t> ») transitions in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are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(~1Hz) </a:t>
            </a:r>
            <a:r>
              <a:rPr lang="fr-FR" dirty="0" err="1" smtClean="0"/>
              <a:t>accuracy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err="1" smtClean="0"/>
              <a:t>Yet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have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greatly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 the </a:t>
            </a:r>
            <a:r>
              <a:rPr lang="fr-FR" dirty="0" err="1" smtClean="0"/>
              <a:t>precision</a:t>
            </a:r>
            <a:r>
              <a:rPr lang="fr-FR" dirty="0" smtClean="0"/>
              <a:t> of the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calculation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Many</a:t>
            </a:r>
            <a:r>
              <a:rPr lang="fr-FR" dirty="0" smtClean="0"/>
              <a:t>-body simulations </a:t>
            </a:r>
            <a:r>
              <a:rPr lang="fr-FR" dirty="0" err="1" smtClean="0"/>
              <a:t>predict</a:t>
            </a:r>
            <a:r>
              <a:rPr lang="fr-FR" dirty="0" smtClean="0"/>
              <a:t> the transition </a:t>
            </a:r>
            <a:r>
              <a:rPr lang="fr-FR" dirty="0" err="1" smtClean="0"/>
              <a:t>frequencies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~1% </a:t>
            </a:r>
            <a:r>
              <a:rPr lang="fr-FR" dirty="0" err="1" smtClean="0"/>
              <a:t>accuracy</a:t>
            </a:r>
            <a:r>
              <a:rPr lang="fr-FR" dirty="0" smtClean="0"/>
              <a:t> at best.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Direct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and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therefore</a:t>
            </a:r>
            <a:r>
              <a:rPr lang="fr-FR" dirty="0" smtClean="0"/>
              <a:t> not possible  </a:t>
            </a:r>
          </a:p>
        </p:txBody>
      </p:sp>
    </p:spTree>
    <p:extLst>
      <p:ext uri="{BB962C8B-B14F-4D97-AF65-F5344CB8AC3E}">
        <p14:creationId xmlns:p14="http://schemas.microsoft.com/office/powerpoint/2010/main" val="8210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idea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i="1" dirty="0" smtClean="0"/>
              <a:t>point-</a:t>
            </a:r>
            <a:r>
              <a:rPr lang="fr-FR" i="1" dirty="0" err="1" smtClean="0"/>
              <a:t>like</a:t>
            </a:r>
            <a:r>
              <a:rPr lang="fr-FR" dirty="0" smtClean="0"/>
              <a:t> (    	   ) and </a:t>
            </a:r>
            <a:r>
              <a:rPr lang="fr-FR" i="1" dirty="0" err="1" smtClean="0"/>
              <a:t>static</a:t>
            </a:r>
            <a:r>
              <a:rPr lang="fr-FR" dirty="0" smtClean="0"/>
              <a:t> (	              ) </a:t>
            </a:r>
            <a:r>
              <a:rPr lang="fr-FR" dirty="0" err="1" smtClean="0"/>
              <a:t>nuclei</a:t>
            </a:r>
            <a:r>
              <a:rPr lang="fr-FR" dirty="0" smtClean="0"/>
              <a:t>, </a:t>
            </a:r>
            <a:r>
              <a:rPr lang="fr-FR" dirty="0" err="1" smtClean="0"/>
              <a:t>two</a:t>
            </a:r>
            <a:r>
              <a:rPr lang="fr-FR" dirty="0" smtClean="0"/>
              <a:t> (</a:t>
            </a:r>
            <a:r>
              <a:rPr lang="fr-FR" dirty="0" err="1" smtClean="0"/>
              <a:t>zero</a:t>
            </a:r>
            <a:r>
              <a:rPr lang="fr-FR" dirty="0" smtClean="0"/>
              <a:t>-spin) isotopes A and A’ have the exact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QED: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sz="900" dirty="0"/>
          </a:p>
          <a:p>
            <a:r>
              <a:rPr lang="fr-FR" dirty="0" smtClean="0"/>
              <a:t>On the </a:t>
            </a:r>
            <a:r>
              <a:rPr lang="fr-FR" dirty="0" err="1" smtClean="0"/>
              <a:t>other</a:t>
            </a:r>
            <a:r>
              <a:rPr lang="fr-FR" dirty="0" smtClean="0"/>
              <a:t> hand, </a:t>
            </a:r>
            <a:r>
              <a:rPr lang="fr-FR" dirty="0" err="1" smtClean="0"/>
              <a:t>since</a:t>
            </a:r>
            <a:r>
              <a:rPr lang="fr-FR" dirty="0" smtClean="0"/>
              <a:t>		     the new </a:t>
            </a:r>
            <a:r>
              <a:rPr lang="fr-FR" dirty="0" err="1" smtClean="0"/>
              <a:t>physics</a:t>
            </a:r>
            <a:r>
              <a:rPr lang="fr-FR" dirty="0" smtClean="0"/>
              <a:t> contribution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mildly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 by  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physics</a:t>
            </a:r>
            <a:r>
              <a:rPr lang="fr-FR" dirty="0" smtClean="0"/>
              <a:t> leads to isotope shift: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30" y="3338897"/>
            <a:ext cx="3442286" cy="461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63" y="2159803"/>
            <a:ext cx="861562" cy="2262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44" y="2161141"/>
            <a:ext cx="980571" cy="226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47" y="4313431"/>
            <a:ext cx="883352" cy="2564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3" y="4623869"/>
            <a:ext cx="1810286" cy="2765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44" y="5702946"/>
            <a:ext cx="3812571" cy="4617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1" y="6266712"/>
            <a:ext cx="1829486" cy="3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Isotope shifts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7384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 the real world, </a:t>
            </a:r>
            <a:r>
              <a:rPr lang="fr-FR" dirty="0" err="1" smtClean="0"/>
              <a:t>nuclei</a:t>
            </a:r>
            <a:r>
              <a:rPr lang="fr-FR" dirty="0" smtClean="0"/>
              <a:t> have isotope-</a:t>
            </a:r>
            <a:r>
              <a:rPr lang="fr-FR" dirty="0" err="1" smtClean="0"/>
              <a:t>dependent</a:t>
            </a:r>
            <a:r>
              <a:rPr lang="fr-FR" dirty="0" smtClean="0"/>
              <a:t> </a:t>
            </a:r>
            <a:r>
              <a:rPr lang="fr-FR" dirty="0" err="1" smtClean="0"/>
              <a:t>finite</a:t>
            </a:r>
            <a:r>
              <a:rPr lang="fr-FR" dirty="0" smtClean="0"/>
              <a:t> mass and </a:t>
            </a:r>
            <a:r>
              <a:rPr lang="fr-FR" dirty="0" err="1" smtClean="0"/>
              <a:t>finite</a:t>
            </a:r>
            <a:r>
              <a:rPr lang="fr-FR" dirty="0" smtClean="0"/>
              <a:t> (charge) radius: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nature </a:t>
            </a:r>
            <a:r>
              <a:rPr lang="fr-FR" dirty="0" smtClean="0"/>
              <a:t>IS are </a:t>
            </a:r>
            <a:r>
              <a:rPr lang="fr-FR" dirty="0" err="1" smtClean="0"/>
              <a:t>small</a:t>
            </a:r>
            <a:r>
              <a:rPr lang="fr-FR" dirty="0" smtClean="0"/>
              <a:t>, </a:t>
            </a:r>
            <a:r>
              <a:rPr lang="fr-FR" dirty="0" err="1" smtClean="0"/>
              <a:t>typically</a:t>
            </a:r>
            <a:r>
              <a:rPr lang="fr-FR" dirty="0" smtClean="0"/>
              <a:t> GHz, </a:t>
            </a:r>
          </a:p>
          <a:p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hardly</a:t>
            </a:r>
            <a:r>
              <a:rPr lang="fr-FR" dirty="0" smtClean="0"/>
              <a:t> </a:t>
            </a:r>
            <a:r>
              <a:rPr lang="fr-FR" dirty="0" err="1" smtClean="0"/>
              <a:t>predictable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masses are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~10</a:t>
            </a:r>
            <a:r>
              <a:rPr lang="fr-FR" baseline="30000" dirty="0" smtClean="0"/>
              <a:t>-10</a:t>
            </a:r>
            <a:r>
              <a:rPr lang="fr-FR" dirty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, charge </a:t>
            </a:r>
            <a:r>
              <a:rPr lang="fr-FR" dirty="0" err="1" smtClean="0"/>
              <a:t>radii</a:t>
            </a:r>
            <a:r>
              <a:rPr lang="fr-FR" dirty="0" smtClean="0"/>
              <a:t> are </a:t>
            </a:r>
            <a:r>
              <a:rPr lang="fr-FR" dirty="0" err="1" smtClean="0"/>
              <a:t>determined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insufficient</a:t>
            </a:r>
            <a:r>
              <a:rPr lang="fr-FR" dirty="0" smtClean="0"/>
              <a:t> </a:t>
            </a:r>
            <a:r>
              <a:rPr lang="fr-FR" dirty="0"/>
              <a:t>(~0.1%) </a:t>
            </a:r>
            <a:r>
              <a:rPr lang="fr-FR" dirty="0" err="1" smtClean="0"/>
              <a:t>precision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36" y="2811660"/>
            <a:ext cx="4730112" cy="4636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6" y="4245722"/>
            <a:ext cx="2123181" cy="282794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390900" y="3410572"/>
            <a:ext cx="258633" cy="432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117269" y="3899522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ass shift (MS)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810477" y="3388657"/>
            <a:ext cx="229375" cy="665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07507" y="4124059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field</a:t>
            </a:r>
            <a:r>
              <a:rPr lang="fr-FR" dirty="0" smtClean="0"/>
              <a:t> shift (FS)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97" y="4983577"/>
            <a:ext cx="2408945" cy="3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King </a:t>
            </a:r>
            <a:r>
              <a:rPr lang="fr-FR" dirty="0" err="1" smtClean="0"/>
              <a:t>linearity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99" y="1681444"/>
            <a:ext cx="7173301" cy="4195481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an observable sensitive to new </a:t>
            </a:r>
            <a:r>
              <a:rPr lang="fr-FR" dirty="0" err="1" smtClean="0"/>
              <a:t>physics</a:t>
            </a:r>
            <a:r>
              <a:rPr lang="fr-FR" dirty="0" smtClean="0"/>
              <a:t> and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by the </a:t>
            </a:r>
            <a:r>
              <a:rPr lang="fr-FR" dirty="0" err="1" smtClean="0"/>
              <a:t>precision</a:t>
            </a:r>
            <a:r>
              <a:rPr lang="fr-FR" dirty="0" smtClean="0"/>
              <a:t> of IS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endParaRPr lang="fr-FR" sz="900" dirty="0"/>
          </a:p>
          <a:p>
            <a:r>
              <a:rPr lang="fr-FR" dirty="0" err="1" smtClean="0"/>
              <a:t>Such</a:t>
            </a:r>
            <a:r>
              <a:rPr lang="fr-FR" dirty="0" smtClean="0"/>
              <a:t> an observable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 long </a:t>
            </a:r>
            <a:r>
              <a:rPr lang="fr-FR" dirty="0" err="1" smtClean="0"/>
              <a:t>ago</a:t>
            </a:r>
            <a:r>
              <a:rPr lang="fr-FR" dirty="0" smtClean="0"/>
              <a:t>:        		</a:t>
            </a:r>
            <a:r>
              <a:rPr lang="fr-FR" dirty="0" smtClean="0">
                <a:solidFill>
                  <a:srgbClr val="FFFF00"/>
                </a:solidFill>
              </a:rPr>
              <a:t>King </a:t>
            </a:r>
            <a:r>
              <a:rPr lang="fr-FR" dirty="0" err="1" smtClean="0">
                <a:solidFill>
                  <a:srgbClr val="FFFF00"/>
                </a:solidFill>
              </a:rPr>
              <a:t>linearity</a:t>
            </a:r>
            <a:endParaRPr lang="fr-FR" dirty="0">
              <a:solidFill>
                <a:srgbClr val="FFFF00"/>
              </a:solidFill>
            </a:endParaRPr>
          </a:p>
          <a:p>
            <a:endParaRPr lang="fr-FR" sz="900" dirty="0"/>
          </a:p>
          <a:p>
            <a:r>
              <a:rPr lang="fr-FR" dirty="0" smtClean="0"/>
              <a:t>The </a:t>
            </a:r>
            <a:r>
              <a:rPr lang="fr-FR" dirty="0" err="1" smtClean="0"/>
              <a:t>idea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use IS </a:t>
            </a:r>
            <a:r>
              <a:rPr lang="fr-FR" dirty="0" err="1" smtClean="0"/>
              <a:t>measurements</a:t>
            </a:r>
            <a:r>
              <a:rPr lang="fr-FR" dirty="0" smtClean="0"/>
              <a:t> in </a:t>
            </a:r>
            <a:r>
              <a:rPr lang="fr-FR" dirty="0" err="1" smtClean="0"/>
              <a:t>another</a:t>
            </a:r>
            <a:r>
              <a:rPr lang="fr-FR" dirty="0" smtClean="0"/>
              <a:t> transition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isotopes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rid</a:t>
            </a:r>
            <a:r>
              <a:rPr lang="fr-FR" dirty="0" smtClean="0"/>
              <a:t> of </a:t>
            </a:r>
          </a:p>
          <a:p>
            <a:endParaRPr lang="fr-FR" sz="900" dirty="0"/>
          </a:p>
          <a:p>
            <a:r>
              <a:rPr lang="fr-FR" dirty="0" err="1" smtClean="0"/>
              <a:t>Provided</a:t>
            </a:r>
            <a:r>
              <a:rPr lang="fr-FR" dirty="0" smtClean="0"/>
              <a:t>								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, a </a:t>
            </a:r>
            <a:r>
              <a:rPr lang="fr-FR" dirty="0" err="1" smtClean="0"/>
              <a:t>linear</a:t>
            </a:r>
            <a:r>
              <a:rPr lang="fr-FR" dirty="0" smtClean="0"/>
              <a:t> relation </a:t>
            </a:r>
            <a:r>
              <a:rPr lang="fr-FR" dirty="0" err="1" smtClean="0"/>
              <a:t>between</a:t>
            </a:r>
            <a:r>
              <a:rPr lang="fr-FR" dirty="0" smtClean="0"/>
              <a:t> IS of the </a:t>
            </a:r>
            <a:r>
              <a:rPr lang="fr-FR" dirty="0" err="1" smtClean="0"/>
              <a:t>two</a:t>
            </a:r>
            <a:r>
              <a:rPr lang="fr-FR" dirty="0" smtClean="0"/>
              <a:t> transitions </a:t>
            </a:r>
            <a:r>
              <a:rPr lang="fr-FR" dirty="0" err="1" smtClean="0"/>
              <a:t>follows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31475" y="3033303"/>
            <a:ext cx="366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92D050"/>
                </a:solidFill>
              </a:rPr>
              <a:t>King J. </a:t>
            </a:r>
            <a:r>
              <a:rPr lang="fr-FR" sz="1600" dirty="0" err="1" smtClean="0">
                <a:solidFill>
                  <a:srgbClr val="92D050"/>
                </a:solidFill>
              </a:rPr>
              <a:t>Opt</a:t>
            </a:r>
            <a:r>
              <a:rPr lang="fr-FR" sz="1600" dirty="0" smtClean="0">
                <a:solidFill>
                  <a:srgbClr val="92D050"/>
                </a:solidFill>
              </a:rPr>
              <a:t>. Soc. Am. </a:t>
            </a:r>
            <a:r>
              <a:rPr lang="fr-FR" sz="1600" b="1" dirty="0" smtClean="0">
                <a:solidFill>
                  <a:srgbClr val="92D050"/>
                </a:solidFill>
              </a:rPr>
              <a:t>53</a:t>
            </a:r>
            <a:r>
              <a:rPr lang="fr-FR" sz="1600" dirty="0" smtClean="0">
                <a:solidFill>
                  <a:srgbClr val="92D050"/>
                </a:solidFill>
              </a:rPr>
              <a:t>, 638 (1963)</a:t>
            </a:r>
            <a:endParaRPr lang="fr-FR" sz="1600" dirty="0">
              <a:solidFill>
                <a:srgbClr val="92D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054471"/>
            <a:ext cx="988199" cy="3039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9" y="4714190"/>
            <a:ext cx="3466362" cy="3385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1" y="5634136"/>
            <a:ext cx="4442055" cy="4625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90" y="5964951"/>
            <a:ext cx="1219200" cy="2262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19" y="6358834"/>
            <a:ext cx="1863771" cy="1892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42" y="5617730"/>
            <a:ext cx="1251048" cy="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King </a:t>
            </a:r>
            <a:r>
              <a:rPr lang="fr-FR" dirty="0" err="1" smtClean="0"/>
              <a:t>linearity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66963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linearity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independent</a:t>
            </a:r>
            <a:r>
              <a:rPr lang="fr-FR" dirty="0" smtClean="0"/>
              <a:t> of the value of the F,K constants and the charge radius </a:t>
            </a:r>
            <a:r>
              <a:rPr lang="fr-FR" dirty="0" err="1" smtClean="0"/>
              <a:t>differences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mere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of the </a:t>
            </a:r>
            <a:r>
              <a:rPr lang="fr-FR" dirty="0" err="1" smtClean="0"/>
              <a:t>factorization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r>
              <a:rPr lang="fr-FR" dirty="0" smtClean="0"/>
              <a:t> and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Establising</a:t>
            </a:r>
            <a:r>
              <a:rPr lang="fr-FR" dirty="0" smtClean="0"/>
              <a:t> </a:t>
            </a:r>
            <a:r>
              <a:rPr lang="fr-FR" dirty="0" err="1" smtClean="0"/>
              <a:t>linearity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by the </a:t>
            </a:r>
            <a:r>
              <a:rPr lang="fr-FR" dirty="0" err="1" smtClean="0"/>
              <a:t>precision</a:t>
            </a:r>
            <a:r>
              <a:rPr lang="fr-FR" dirty="0" smtClean="0"/>
              <a:t> of IS an </a:t>
            </a:r>
            <a:r>
              <a:rPr lang="fr-FR" dirty="0" err="1" smtClean="0"/>
              <a:t>nuclear</a:t>
            </a:r>
            <a:r>
              <a:rPr lang="fr-FR" dirty="0" smtClean="0"/>
              <a:t> mass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23" y="4150665"/>
            <a:ext cx="4730112" cy="46364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3541925" y="4614309"/>
            <a:ext cx="360491" cy="425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868840" y="4631116"/>
            <a:ext cx="309790" cy="391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852862" y="5022542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independent</a:t>
            </a:r>
            <a:r>
              <a:rPr lang="fr-FR" dirty="0" smtClean="0"/>
              <a:t> of A,A’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6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King </a:t>
            </a:r>
            <a:r>
              <a:rPr lang="fr-FR" dirty="0" err="1" smtClean="0"/>
              <a:t>linearity</a:t>
            </a:r>
            <a:r>
              <a:rPr lang="fr-FR" dirty="0" smtClean="0"/>
              <a:t> violation </a:t>
            </a:r>
            <a:r>
              <a:rPr lang="fr-FR" dirty="0" err="1" smtClean="0"/>
              <a:t>from</a:t>
            </a:r>
            <a:r>
              <a:rPr lang="fr-FR" dirty="0" smtClean="0"/>
              <a:t> new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the </a:t>
            </a:r>
            <a:r>
              <a:rPr lang="fr-FR" dirty="0" err="1" smtClean="0"/>
              <a:t>presence</a:t>
            </a:r>
            <a:r>
              <a:rPr lang="fr-FR" dirty="0" smtClean="0"/>
              <a:t> of new </a:t>
            </a:r>
            <a:r>
              <a:rPr lang="fr-FR" dirty="0" err="1" smtClean="0"/>
              <a:t>physics</a:t>
            </a:r>
            <a:r>
              <a:rPr lang="fr-FR" dirty="0" smtClean="0"/>
              <a:t> forces, the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for IS </a:t>
            </a:r>
            <a:r>
              <a:rPr lang="fr-FR" dirty="0" err="1" smtClean="0"/>
              <a:t>becomes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sz="900" dirty="0" smtClean="0"/>
          </a:p>
          <a:p>
            <a:r>
              <a:rPr lang="fr-FR" dirty="0" smtClean="0"/>
              <a:t>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implies</a:t>
            </a:r>
            <a:r>
              <a:rPr lang="fr-FR" dirty="0" smtClean="0"/>
              <a:t> King </a:t>
            </a:r>
            <a:r>
              <a:rPr lang="fr-FR" dirty="0" err="1" smtClean="0"/>
              <a:t>linearity</a:t>
            </a:r>
            <a:r>
              <a:rPr lang="fr-FR" dirty="0" smtClean="0"/>
              <a:t> violation: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Vector</a:t>
            </a:r>
            <a:r>
              <a:rPr lang="fr-FR" dirty="0" smtClean="0"/>
              <a:t> notation: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6" y="2960039"/>
            <a:ext cx="7778483" cy="4680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1" y="4594584"/>
            <a:ext cx="7031102" cy="4632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74" y="5463852"/>
            <a:ext cx="1852800" cy="1892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03" y="5788976"/>
            <a:ext cx="2084571" cy="2701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16" y="6143308"/>
            <a:ext cx="4598145" cy="3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King </a:t>
            </a:r>
            <a:r>
              <a:rPr lang="fr-FR" dirty="0" err="1"/>
              <a:t>linearity</a:t>
            </a:r>
            <a:r>
              <a:rPr lang="fr-FR" dirty="0"/>
              <a:t> violation </a:t>
            </a:r>
            <a:r>
              <a:rPr lang="fr-FR" dirty="0" err="1"/>
              <a:t>from</a:t>
            </a:r>
            <a:r>
              <a:rPr lang="fr-FR" dirty="0"/>
              <a:t> new </a:t>
            </a:r>
            <a:r>
              <a:rPr lang="fr-FR" dirty="0" err="1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714588"/>
          </a:xfrm>
        </p:spPr>
        <p:txBody>
          <a:bodyPr/>
          <a:lstStyle/>
          <a:p>
            <a:r>
              <a:rPr lang="fr-FR" dirty="0" err="1" smtClean="0"/>
              <a:t>Caveat</a:t>
            </a:r>
            <a:r>
              <a:rPr lang="fr-FR" dirty="0" smtClean="0"/>
              <a:t> – 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ensitivity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 in </a:t>
            </a:r>
            <a:r>
              <a:rPr lang="fr-FR" dirty="0" err="1" smtClean="0"/>
              <a:t>either</a:t>
            </a:r>
            <a:r>
              <a:rPr lang="fr-FR" dirty="0" smtClean="0"/>
              <a:t> of the </a:t>
            </a:r>
            <a:r>
              <a:rPr lang="fr-FR" dirty="0" err="1" smtClean="0"/>
              <a:t>following</a:t>
            </a:r>
            <a:r>
              <a:rPr lang="fr-FR" dirty="0" smtClean="0"/>
              <a:t> cases: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 			    </a:t>
            </a:r>
            <a:r>
              <a:rPr lang="fr-FR" dirty="0" err="1" smtClean="0"/>
              <a:t>eg</a:t>
            </a:r>
            <a:r>
              <a:rPr lang="fr-FR" dirty="0" smtClean="0"/>
              <a:t>. for short-range forces 								    </a:t>
            </a:r>
            <a:r>
              <a:rPr lang="fr-FR" dirty="0" err="1" smtClean="0"/>
              <a:t>with</a:t>
            </a:r>
            <a:r>
              <a:rPr lang="fr-FR" dirty="0" smtClean="0"/>
              <a:t>												</a:t>
            </a:r>
            <a:r>
              <a:rPr lang="fr-FR" dirty="0"/>
              <a:t> </a:t>
            </a:r>
            <a:r>
              <a:rPr lang="fr-FR" dirty="0" smtClean="0"/>
              <a:t>   as </a:t>
            </a:r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case</a:t>
            </a:r>
            <a:endParaRPr lang="fr-FR" dirty="0" smtClean="0"/>
          </a:p>
          <a:p>
            <a:pPr marL="457207" lvl="1" indent="0">
              <a:buNone/>
            </a:pPr>
            <a:r>
              <a:rPr lang="fr-FR" dirty="0" smtClean="0"/>
              <a:t>			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		               or constant of AA’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6" y="3316216"/>
            <a:ext cx="1117842" cy="2530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63" y="3579740"/>
            <a:ext cx="1513143" cy="248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15" y="3828121"/>
            <a:ext cx="1938286" cy="2727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41" y="4957092"/>
            <a:ext cx="1887559" cy="374065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5033963" y="5331157"/>
            <a:ext cx="661987" cy="544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76" y="6188084"/>
            <a:ext cx="1051429" cy="26057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91406" y="5857881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only</a:t>
            </a:r>
            <a:r>
              <a:rPr lang="fr-FR" dirty="0" smtClean="0"/>
              <a:t> for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</a:p>
          <a:p>
            <a:r>
              <a:rPr lang="fr-FR" dirty="0" smtClean="0"/>
              <a:t>forces </a:t>
            </a:r>
            <a:r>
              <a:rPr lang="fr-FR" dirty="0" err="1" smtClean="0"/>
              <a:t>with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7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Bounding</a:t>
            </a:r>
            <a:r>
              <a:rPr lang="fr-FR" dirty="0" smtClean="0"/>
              <a:t> new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99" y="2052925"/>
            <a:ext cx="6911363" cy="4195481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test </a:t>
            </a:r>
            <a:r>
              <a:rPr lang="fr-FR" dirty="0" err="1" smtClean="0"/>
              <a:t>linearity</a:t>
            </a:r>
            <a:r>
              <a:rPr lang="fr-FR" dirty="0" smtClean="0"/>
              <a:t> 2 transitions and 4 isotopes </a:t>
            </a:r>
            <a:r>
              <a:rPr lang="fr-FR" dirty="0"/>
              <a:t>(at least) </a:t>
            </a:r>
            <a:r>
              <a:rPr lang="fr-FR" dirty="0" smtClean="0"/>
              <a:t>are </a:t>
            </a:r>
            <a:r>
              <a:rPr lang="fr-FR" dirty="0" err="1" smtClean="0"/>
              <a:t>needed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dirty="0" smtClean="0"/>
              <a:t>If data </a:t>
            </a:r>
            <a:r>
              <a:rPr lang="fr-FR" dirty="0" err="1" smtClean="0"/>
              <a:t>is</a:t>
            </a:r>
            <a:r>
              <a:rPr lang="fr-FR" dirty="0" smtClean="0"/>
              <a:t> consistent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linearity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, a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put on 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r>
              <a:rPr lang="fr-FR" dirty="0" smtClean="0"/>
              <a:t> vs. mass: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35" y="4845050"/>
            <a:ext cx="4529690" cy="757073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5291138" y="4198767"/>
            <a:ext cx="819150" cy="573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02956" y="3767832"/>
            <a:ext cx="2119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  <a:r>
              <a:rPr lang="fr-FR" sz="1600" dirty="0" smtClean="0"/>
              <a:t>rea of the triangle </a:t>
            </a:r>
            <a:r>
              <a:rPr lang="fr-FR" sz="1600" dirty="0" err="1" smtClean="0"/>
              <a:t>formed</a:t>
            </a:r>
            <a:r>
              <a:rPr lang="fr-FR" sz="1600" dirty="0" smtClean="0"/>
              <a:t> by the 3 points on the King plot</a:t>
            </a:r>
            <a:endParaRPr lang="fr-FR" sz="16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164317" y="5639760"/>
            <a:ext cx="238126" cy="3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362450" y="5602123"/>
            <a:ext cx="1278243" cy="46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23711" y="5981840"/>
            <a:ext cx="261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</a:t>
            </a:r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r>
              <a:rPr lang="fr-FR" sz="1600" dirty="0" err="1" smtClean="0"/>
              <a:t>theoretical</a:t>
            </a:r>
            <a:r>
              <a:rPr lang="fr-FR" sz="1600" dirty="0" smtClean="0"/>
              <a:t> inputs (</a:t>
            </a:r>
            <a:r>
              <a:rPr lang="fr-FR" sz="1600" dirty="0" err="1" smtClean="0"/>
              <a:t>depend</a:t>
            </a:r>
            <a:r>
              <a:rPr lang="fr-FR" sz="1600" dirty="0" smtClean="0"/>
              <a:t> on        )</a:t>
            </a:r>
            <a:endParaRPr lang="fr-FR" sz="1600" dirty="0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5" y="6359196"/>
            <a:ext cx="332190" cy="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78" y="2002180"/>
            <a:ext cx="4914259" cy="375442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King </a:t>
            </a:r>
            <a:r>
              <a:rPr lang="fr-FR" dirty="0" err="1" smtClean="0"/>
              <a:t>Linearity</a:t>
            </a:r>
            <a:r>
              <a:rPr lang="fr-FR" dirty="0" smtClean="0"/>
              <a:t> in Ca</a:t>
            </a:r>
            <a:r>
              <a:rPr lang="fr-FR" baseline="30000" dirty="0" smtClean="0"/>
              <a:t>+</a:t>
            </a:r>
            <a:r>
              <a:rPr lang="fr-FR" dirty="0" smtClean="0"/>
              <a:t> data</a:t>
            </a:r>
            <a:endParaRPr lang="fr-FR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6357756" y="5832323"/>
            <a:ext cx="2364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Gebert</a:t>
            </a:r>
            <a:r>
              <a:rPr lang="fr-FR" sz="1400" dirty="0" smtClean="0">
                <a:solidFill>
                  <a:srgbClr val="92D050"/>
                </a:solidFill>
              </a:rPr>
              <a:t>+</a:t>
            </a:r>
            <a:r>
              <a:rPr lang="fr-FR" sz="1400" dirty="0">
                <a:solidFill>
                  <a:srgbClr val="92D050"/>
                </a:solidFill>
              </a:rPr>
              <a:t> </a:t>
            </a:r>
            <a:r>
              <a:rPr lang="fr-FR" sz="1400" b="1" dirty="0" smtClean="0">
                <a:solidFill>
                  <a:srgbClr val="92D050"/>
                </a:solidFill>
              </a:rPr>
              <a:t>PRL</a:t>
            </a:r>
            <a:r>
              <a:rPr lang="fr-FR" sz="1400" dirty="0" smtClean="0">
                <a:solidFill>
                  <a:srgbClr val="92D050"/>
                </a:solidFill>
              </a:rPr>
              <a:t> </a:t>
            </a:r>
            <a:r>
              <a:rPr lang="fr-FR" sz="1400" dirty="0" smtClean="0">
                <a:solidFill>
                  <a:srgbClr val="92D050"/>
                </a:solidFill>
              </a:rPr>
              <a:t>115 (2015)</a:t>
            </a:r>
            <a:endParaRPr lang="fr-FR" sz="1400" dirty="0">
              <a:solidFill>
                <a:srgbClr val="92D05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40864" y="3063472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144732" y="4589793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45191" y="279284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4p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730808" y="43130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4s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1540044" y="3151662"/>
            <a:ext cx="0" cy="134607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35" y="3570143"/>
            <a:ext cx="178136" cy="136693"/>
          </a:xfrm>
          <a:prstGeom prst="rect">
            <a:avLst/>
          </a:prstGeom>
        </p:spPr>
      </p:pic>
      <p:cxnSp>
        <p:nvCxnSpPr>
          <p:cNvPr id="44" name="Connecteur droit 43"/>
          <p:cNvCxnSpPr/>
          <p:nvPr/>
        </p:nvCxnSpPr>
        <p:spPr>
          <a:xfrm>
            <a:off x="1144732" y="4918410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144732" y="5070810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144732" y="5699455"/>
            <a:ext cx="8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1562317" y="5146135"/>
            <a:ext cx="0" cy="4736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33482" y="2849160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45191" y="251844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4p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2036214" y="3568304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036213" y="3842483"/>
            <a:ext cx="798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812954" y="326756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3d</a:t>
            </a:r>
            <a:r>
              <a:rPr lang="fr-FR" baseline="-25000" dirty="0" smtClean="0"/>
              <a:t>5/2</a:t>
            </a:r>
            <a:endParaRPr lang="fr-FR" baseline="-25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2812954" y="351999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3d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1871663" y="3162172"/>
            <a:ext cx="443871" cy="6287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31" y="3162172"/>
            <a:ext cx="185071" cy="137612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705690" y="544460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1s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117871" y="5842601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core</a:t>
            </a:r>
            <a:r>
              <a:rPr lang="fr-FR" sz="1400" dirty="0" smtClean="0"/>
              <a:t> </a:t>
            </a:r>
            <a:r>
              <a:rPr lang="fr-FR" sz="1400" dirty="0" err="1" smtClean="0"/>
              <a:t>electrons</a:t>
            </a:r>
            <a:endParaRPr lang="fr-FR" sz="1400" dirty="0" smtClean="0"/>
          </a:p>
          <a:p>
            <a:r>
              <a:rPr lang="fr-FR" sz="1400" dirty="0" err="1" smtClean="0"/>
              <a:t>closed</a:t>
            </a:r>
            <a:r>
              <a:rPr lang="fr-FR" sz="1400" dirty="0" smtClean="0"/>
              <a:t> </a:t>
            </a:r>
            <a:r>
              <a:rPr lang="fr-FR" sz="1400" dirty="0" err="1" smtClean="0"/>
              <a:t>shells</a:t>
            </a:r>
            <a:endParaRPr lang="fr-FR" sz="1400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H="1" flipV="1">
            <a:off x="2086429" y="5013549"/>
            <a:ext cx="461510" cy="818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1866360" y="5154023"/>
            <a:ext cx="449175" cy="678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1819871" y="5830810"/>
            <a:ext cx="266558" cy="1539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4278350" y="5904156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A=40</a:t>
            </a:r>
          </a:p>
          <a:p>
            <a:r>
              <a:rPr lang="fr-FR" dirty="0" smtClean="0"/>
              <a:t>A’=42,44,48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5949995" y="6181155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~ 100kHz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Standard </a:t>
            </a:r>
            <a:r>
              <a:rPr lang="fr-FR" dirty="0"/>
              <a:t>M</a:t>
            </a:r>
            <a:r>
              <a:rPr lang="fr-FR" dirty="0" smtClean="0"/>
              <a:t>odel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700" y="2052925"/>
            <a:ext cx="7197114" cy="419548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The SM </a:t>
            </a:r>
            <a:r>
              <a:rPr lang="fr-FR" dirty="0" err="1" smtClean="0">
                <a:solidFill>
                  <a:srgbClr val="FFFF00"/>
                </a:solidFill>
              </a:rPr>
              <a:t>is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trementous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success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– It </a:t>
            </a:r>
            <a:r>
              <a:rPr lang="fr-FR" dirty="0" err="1" smtClean="0"/>
              <a:t>describes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  <a:r>
              <a:rPr lang="fr-FR" dirty="0" smtClean="0"/>
              <a:t> all (non-</a:t>
            </a:r>
            <a:r>
              <a:rPr lang="fr-FR" dirty="0" err="1" smtClean="0"/>
              <a:t>gravitational</a:t>
            </a:r>
            <a:r>
              <a:rPr lang="fr-FR" dirty="0" smtClean="0"/>
              <a:t>) </a:t>
            </a:r>
            <a:r>
              <a:rPr lang="fr-FR" dirty="0" err="1" smtClean="0"/>
              <a:t>phenomena</a:t>
            </a:r>
            <a:r>
              <a:rPr lang="fr-FR" dirty="0" smtClean="0"/>
              <a:t> up to ~1TeV </a:t>
            </a:r>
            <a:r>
              <a:rPr lang="fr-FR" dirty="0" err="1" smtClean="0"/>
              <a:t>energies</a:t>
            </a:r>
            <a:r>
              <a:rPr lang="fr-FR" dirty="0"/>
              <a:t>!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It </a:t>
            </a:r>
            <a:r>
              <a:rPr lang="fr-FR" dirty="0" err="1"/>
              <a:t>provides</a:t>
            </a:r>
            <a:r>
              <a:rPr lang="fr-FR" dirty="0"/>
              <a:t> a good </a:t>
            </a:r>
            <a:r>
              <a:rPr lang="fr-FR" i="1" dirty="0" err="1"/>
              <a:t>parameterization</a:t>
            </a:r>
            <a:r>
              <a:rPr lang="fr-FR" dirty="0"/>
              <a:t> of:</a:t>
            </a:r>
          </a:p>
          <a:p>
            <a:pPr lvl="1"/>
            <a:r>
              <a:rPr lang="fr-FR" dirty="0" err="1"/>
              <a:t>electroweak</a:t>
            </a:r>
            <a:r>
              <a:rPr lang="fr-FR" dirty="0"/>
              <a:t> </a:t>
            </a:r>
            <a:r>
              <a:rPr lang="fr-FR" dirty="0" err="1"/>
              <a:t>symmetry</a:t>
            </a:r>
            <a:r>
              <a:rPr lang="fr-FR" dirty="0"/>
              <a:t> </a:t>
            </a:r>
            <a:r>
              <a:rPr lang="fr-FR" dirty="0" err="1"/>
              <a:t>breaking</a:t>
            </a:r>
            <a:r>
              <a:rPr lang="fr-FR" dirty="0"/>
              <a:t>, close to the </a:t>
            </a:r>
            <a:r>
              <a:rPr lang="fr-FR" dirty="0" err="1"/>
              <a:t>Higgs</a:t>
            </a:r>
            <a:r>
              <a:rPr lang="fr-FR" dirty="0"/>
              <a:t> </a:t>
            </a:r>
            <a:r>
              <a:rPr lang="fr-FR" dirty="0" err="1" smtClean="0"/>
              <a:t>mechanism</a:t>
            </a:r>
            <a:r>
              <a:rPr lang="fr-FR" dirty="0" smtClean="0"/>
              <a:t> (</a:t>
            </a:r>
            <a:r>
              <a:rPr lang="az-Cyrl-AZ" dirty="0" smtClean="0"/>
              <a:t>Л</a:t>
            </a:r>
            <a:r>
              <a:rPr lang="fr-FR" dirty="0" smtClean="0"/>
              <a:t>&gt;few </a:t>
            </a:r>
            <a:r>
              <a:rPr lang="fr-FR" dirty="0" err="1" smtClean="0"/>
              <a:t>TeV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/>
              <a:t>flavor</a:t>
            </a:r>
            <a:r>
              <a:rPr lang="fr-FR" dirty="0"/>
              <a:t>- and </a:t>
            </a:r>
            <a:r>
              <a:rPr lang="fr-FR" dirty="0" smtClean="0"/>
              <a:t>CP-</a:t>
            </a:r>
            <a:r>
              <a:rPr lang="fr-FR" dirty="0" err="1" smtClean="0"/>
              <a:t>violating</a:t>
            </a:r>
            <a:r>
              <a:rPr lang="fr-FR" dirty="0" smtClean="0"/>
              <a:t>, </a:t>
            </a:r>
            <a:r>
              <a:rPr lang="fr-FR" dirty="0"/>
              <a:t>close to the CKM </a:t>
            </a:r>
            <a:r>
              <a:rPr lang="fr-FR" dirty="0" err="1" smtClean="0"/>
              <a:t>picture</a:t>
            </a:r>
            <a:r>
              <a:rPr lang="fr-FR" dirty="0" smtClean="0"/>
              <a:t> (</a:t>
            </a:r>
            <a:r>
              <a:rPr lang="az-Cyrl-AZ" dirty="0"/>
              <a:t>Л</a:t>
            </a:r>
            <a:r>
              <a:rPr lang="fr-FR" dirty="0" smtClean="0"/>
              <a:t>&gt;10</a:t>
            </a:r>
            <a:r>
              <a:rPr lang="fr-FR" baseline="30000" dirty="0" smtClean="0"/>
              <a:t>4-5 </a:t>
            </a:r>
            <a:r>
              <a:rPr lang="fr-FR" dirty="0" err="1" smtClean="0"/>
              <a:t>TeV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err="1" smtClean="0"/>
              <a:t>With</a:t>
            </a:r>
            <a:r>
              <a:rPr lang="fr-FR" dirty="0" smtClean="0"/>
              <a:t> a 125GeV </a:t>
            </a:r>
            <a:r>
              <a:rPr lang="fr-FR" dirty="0" err="1" smtClean="0"/>
              <a:t>Higgs</a:t>
            </a:r>
            <a:r>
              <a:rPr lang="fr-FR" dirty="0" smtClean="0"/>
              <a:t> boson, the SM </a:t>
            </a:r>
            <a:r>
              <a:rPr lang="fr-FR" dirty="0" err="1" smtClean="0"/>
              <a:t>is</a:t>
            </a:r>
            <a:r>
              <a:rPr lang="fr-FR" dirty="0" smtClean="0"/>
              <a:t> a consistent </a:t>
            </a:r>
            <a:r>
              <a:rPr lang="fr-FR" dirty="0" err="1" smtClean="0"/>
              <a:t>theory</a:t>
            </a:r>
            <a:r>
              <a:rPr lang="fr-FR" dirty="0" smtClean="0"/>
              <a:t>, </a:t>
            </a:r>
            <a:r>
              <a:rPr lang="fr-FR" dirty="0" err="1" smtClean="0"/>
              <a:t>potentially</a:t>
            </a:r>
            <a:r>
              <a:rPr lang="fr-FR" dirty="0" smtClean="0"/>
              <a:t> up to the Planck </a:t>
            </a:r>
            <a:r>
              <a:rPr lang="fr-FR" dirty="0" err="1" smtClean="0"/>
              <a:t>scale</a:t>
            </a:r>
            <a:r>
              <a:rPr lang="fr-FR" dirty="0"/>
              <a:t> </a:t>
            </a:r>
            <a:r>
              <a:rPr lang="fr-FR" dirty="0" smtClean="0"/>
              <a:t>~10</a:t>
            </a:r>
            <a:r>
              <a:rPr lang="fr-FR" baseline="30000" dirty="0" smtClean="0"/>
              <a:t>19</a:t>
            </a:r>
            <a:r>
              <a:rPr lang="fr-FR" dirty="0" smtClean="0"/>
              <a:t>GeV  </a:t>
            </a:r>
            <a:endParaRPr lang="fr-FR" dirty="0"/>
          </a:p>
          <a:p>
            <a:pPr marL="457207" lvl="1" indent="0">
              <a:buNone/>
            </a:pP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90563" y="6438900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r>
              <a:rPr lang="fr-FR" dirty="0" smtClean="0"/>
              <a:t> </a:t>
            </a:r>
            <a:r>
              <a:rPr lang="fr-F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modulo few </a:t>
            </a:r>
            <a:r>
              <a:rPr lang="fr-FR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persisting</a:t>
            </a:r>
            <a:r>
              <a:rPr lang="fr-F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anomalies: muon g-2, </a:t>
            </a:r>
            <a:r>
              <a:rPr lang="fr-FR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b→s</a:t>
            </a:r>
            <a:r>
              <a:rPr lang="el-G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μμ</a:t>
            </a:r>
            <a:r>
              <a:rPr lang="fr-F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…  </a:t>
            </a:r>
            <a:endParaRPr lang="fr-F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 smtClean="0"/>
              <a:t>bound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36112" y="1810760"/>
            <a:ext cx="4665785" cy="44860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89" y="1949173"/>
            <a:ext cx="4392247" cy="4221681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3200400" y="5062539"/>
            <a:ext cx="1728788" cy="683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490788" y="4510444"/>
            <a:ext cx="4829175" cy="173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2736770" y="2404694"/>
            <a:ext cx="2949655" cy="619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143074" y="6296791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Berengut+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1704.05068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648539" y="5527350"/>
            <a:ext cx="2176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Searches</a:t>
            </a:r>
            <a:r>
              <a:rPr lang="fr-FR" sz="1600" dirty="0" smtClean="0"/>
              <a:t> for </a:t>
            </a:r>
            <a:r>
              <a:rPr lang="fr-FR" sz="1600" dirty="0" err="1" smtClean="0"/>
              <a:t>gravity-like</a:t>
            </a:r>
            <a:r>
              <a:rPr lang="fr-FR" sz="1600" dirty="0" smtClean="0"/>
              <a:t> forces</a:t>
            </a:r>
          </a:p>
          <a:p>
            <a:r>
              <a:rPr lang="fr-FR" sz="1600" dirty="0" err="1"/>
              <a:t>w</a:t>
            </a:r>
            <a:r>
              <a:rPr lang="fr-FR" sz="1600" dirty="0" err="1" smtClean="0"/>
              <a:t>ith</a:t>
            </a:r>
            <a:r>
              <a:rPr lang="fr-FR" sz="1600" dirty="0" smtClean="0"/>
              <a:t> torque balance</a:t>
            </a:r>
            <a:endParaRPr lang="fr-FR" sz="1600" dirty="0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119438" y="3786188"/>
            <a:ext cx="2566987" cy="1276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41291" y="1696436"/>
            <a:ext cx="252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Combined</a:t>
            </a:r>
            <a:r>
              <a:rPr lang="fr-FR" sz="1600" dirty="0" smtClean="0"/>
              <a:t> </a:t>
            </a:r>
            <a:r>
              <a:rPr lang="fr-FR" sz="1600" dirty="0" err="1" smtClean="0"/>
              <a:t>bound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neutron </a:t>
            </a:r>
            <a:r>
              <a:rPr lang="fr-FR" sz="1600" dirty="0" err="1" smtClean="0"/>
              <a:t>scattering</a:t>
            </a:r>
            <a:r>
              <a:rPr lang="fr-FR" sz="1600" dirty="0" smtClean="0"/>
              <a:t> off of Pb </a:t>
            </a:r>
            <a:r>
              <a:rPr lang="fr-FR" sz="1600" dirty="0" err="1" smtClean="0"/>
              <a:t>nuclei</a:t>
            </a:r>
            <a:r>
              <a:rPr lang="fr-FR" sz="1600" dirty="0" smtClean="0"/>
              <a:t> and </a:t>
            </a:r>
            <a:r>
              <a:rPr lang="fr-FR" sz="1600" dirty="0" err="1" smtClean="0"/>
              <a:t>electron</a:t>
            </a:r>
            <a:r>
              <a:rPr lang="fr-FR" sz="1600" dirty="0" smtClean="0"/>
              <a:t> g-2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84652" y="4217727"/>
            <a:ext cx="2247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Combined</a:t>
            </a:r>
            <a:r>
              <a:rPr lang="fr-FR" sz="1600" dirty="0" smtClean="0"/>
              <a:t> </a:t>
            </a:r>
            <a:r>
              <a:rPr lang="fr-FR" sz="1600" dirty="0" err="1" smtClean="0"/>
              <a:t>bound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supernova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and </a:t>
            </a:r>
            <a:r>
              <a:rPr lang="fr-FR" sz="1600" dirty="0" err="1" smtClean="0"/>
              <a:t>electron</a:t>
            </a:r>
            <a:r>
              <a:rPr lang="fr-FR" sz="1600" dirty="0" smtClean="0"/>
              <a:t> g-2</a:t>
            </a:r>
            <a:endParaRPr lang="fr-FR" sz="1600" dirty="0"/>
          </a:p>
        </p:txBody>
      </p:sp>
      <p:sp>
        <p:nvSpPr>
          <p:cNvPr id="59" name="ZoneTexte 58"/>
          <p:cNvSpPr txBox="1"/>
          <p:nvPr/>
        </p:nvSpPr>
        <p:spPr>
          <a:xfrm>
            <a:off x="1178628" y="3183283"/>
            <a:ext cx="224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Astrophysical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bound</a:t>
            </a:r>
            <a:endParaRPr lang="fr-FR" sz="1600" dirty="0" smtClean="0"/>
          </a:p>
          <a:p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losses</a:t>
            </a:r>
            <a:endParaRPr lang="fr-FR" sz="1600" dirty="0" smtClean="0"/>
          </a:p>
          <a:p>
            <a:r>
              <a:rPr lang="fr-FR" sz="1600" dirty="0" err="1"/>
              <a:t>g</a:t>
            </a:r>
            <a:r>
              <a:rPr lang="fr-FR" sz="1600" dirty="0" err="1" smtClean="0"/>
              <a:t>alaxy</a:t>
            </a:r>
            <a:r>
              <a:rPr lang="fr-FR" sz="1600" dirty="0" smtClean="0"/>
              <a:t> cluster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921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4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Clock</a:t>
            </a:r>
            <a:r>
              <a:rPr lang="fr-FR" dirty="0" smtClean="0"/>
              <a:t> transitions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651018"/>
          </a:xfrm>
        </p:spPr>
        <p:txBody>
          <a:bodyPr>
            <a:normAutofit/>
          </a:bodyPr>
          <a:lstStyle/>
          <a:p>
            <a:r>
              <a:rPr lang="fr-FR" dirty="0" smtClean="0"/>
              <a:t>The Ca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dipole-allowed</a:t>
            </a:r>
            <a:r>
              <a:rPr lang="fr-FR" dirty="0"/>
              <a:t> </a:t>
            </a:r>
            <a:r>
              <a:rPr lang="fr-FR" dirty="0" smtClean="0"/>
              <a:t>transitions (S→P, D→P) </a:t>
            </a:r>
            <a:r>
              <a:rPr lang="fr-FR" dirty="0" err="1" smtClean="0"/>
              <a:t>with</a:t>
            </a:r>
            <a:r>
              <a:rPr lang="fr-FR" dirty="0" smtClean="0"/>
              <a:t> ~10MHz </a:t>
            </a:r>
            <a:r>
              <a:rPr lang="fr-FR" dirty="0" err="1" smtClean="0"/>
              <a:t>width</a:t>
            </a:r>
            <a:r>
              <a:rPr lang="fr-FR" dirty="0" smtClean="0"/>
              <a:t>,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limiting</a:t>
            </a:r>
            <a:r>
              <a:rPr lang="fr-FR" dirty="0" smtClean="0"/>
              <a:t> the </a:t>
            </a:r>
            <a:r>
              <a:rPr lang="fr-FR" dirty="0" err="1" smtClean="0"/>
              <a:t>precision</a:t>
            </a:r>
            <a:r>
              <a:rPr lang="fr-FR" dirty="0" smtClean="0"/>
              <a:t> to ~100kHz</a:t>
            </a:r>
          </a:p>
          <a:p>
            <a:endParaRPr lang="fr-FR" sz="900" dirty="0"/>
          </a:p>
          <a:p>
            <a:r>
              <a:rPr lang="fr-FR" dirty="0" smtClean="0"/>
              <a:t>IS </a:t>
            </a:r>
            <a:r>
              <a:rPr lang="fr-FR" dirty="0" err="1" smtClean="0"/>
              <a:t>measurements</a:t>
            </a:r>
            <a:r>
              <a:rPr lang="fr-FR" dirty="0" smtClean="0"/>
              <a:t> in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narrow</a:t>
            </a:r>
            <a:r>
              <a:rPr lang="fr-FR" dirty="0" smtClean="0"/>
              <a:t> transitions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-Hz </a:t>
            </a:r>
            <a:r>
              <a:rPr lang="fr-FR" dirty="0" err="1" smtClean="0"/>
              <a:t>width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FF00"/>
                </a:solidFill>
              </a:rPr>
              <a:t>improve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sensitivity</a:t>
            </a:r>
            <a:r>
              <a:rPr lang="fr-FR" dirty="0" smtClean="0">
                <a:solidFill>
                  <a:srgbClr val="FFFF00"/>
                </a:solidFill>
              </a:rPr>
              <a:t> by 5 </a:t>
            </a:r>
            <a:r>
              <a:rPr lang="fr-FR" dirty="0" err="1" smtClean="0">
                <a:solidFill>
                  <a:srgbClr val="FFFF00"/>
                </a:solidFill>
              </a:rPr>
              <a:t>orders</a:t>
            </a:r>
            <a:r>
              <a:rPr lang="fr-FR" dirty="0" smtClean="0">
                <a:solidFill>
                  <a:srgbClr val="FFFF00"/>
                </a:solidFill>
              </a:rPr>
              <a:t> of magnitude</a:t>
            </a:r>
          </a:p>
          <a:p>
            <a:endParaRPr lang="fr-FR" sz="900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unique candidate </a:t>
            </a:r>
            <a:r>
              <a:rPr lang="fr-FR" dirty="0" err="1" smtClean="0"/>
              <a:t>with</a:t>
            </a:r>
            <a:r>
              <a:rPr lang="fr-FR" dirty="0" smtClean="0"/>
              <a:t> 2 </a:t>
            </a:r>
            <a:r>
              <a:rPr lang="fr-FR" dirty="0" err="1" smtClean="0"/>
              <a:t>clock</a:t>
            </a:r>
            <a:r>
              <a:rPr lang="fr-FR" dirty="0" smtClean="0"/>
              <a:t> transitions and 4+ stable (spin-</a:t>
            </a:r>
            <a:r>
              <a:rPr lang="fr-FR" dirty="0" err="1" smtClean="0"/>
              <a:t>zero</a:t>
            </a:r>
            <a:r>
              <a:rPr lang="fr-FR" dirty="0" smtClean="0"/>
              <a:t>) isotopes: </a:t>
            </a:r>
            <a:r>
              <a:rPr lang="fr-FR" dirty="0" smtClean="0">
                <a:solidFill>
                  <a:srgbClr val="FFFF00"/>
                </a:solidFill>
              </a:rPr>
              <a:t>Yb</a:t>
            </a:r>
            <a:r>
              <a:rPr lang="fr-FR" baseline="30000" dirty="0" smtClean="0">
                <a:solidFill>
                  <a:srgbClr val="FFFF00"/>
                </a:solidFill>
              </a:rPr>
              <a:t>+</a:t>
            </a:r>
          </a:p>
          <a:p>
            <a:endParaRPr lang="fr-FR" sz="900" baseline="30000" dirty="0" smtClean="0">
              <a:solidFill>
                <a:srgbClr val="FFFF00"/>
              </a:solidFill>
            </a:endParaRPr>
          </a:p>
          <a:p>
            <a:r>
              <a:rPr lang="fr-FR" dirty="0" err="1" smtClean="0"/>
              <a:t>Also</a:t>
            </a:r>
            <a:r>
              <a:rPr lang="fr-FR" dirty="0" smtClean="0"/>
              <a:t>, </a:t>
            </a:r>
            <a:r>
              <a:rPr lang="fr-FR" dirty="0" err="1"/>
              <a:t>s</a:t>
            </a:r>
            <a:r>
              <a:rPr lang="fr-FR" dirty="0" err="1" smtClean="0"/>
              <a:t>everal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have a </a:t>
            </a:r>
            <a:r>
              <a:rPr lang="fr-FR" dirty="0" err="1" smtClean="0"/>
              <a:t>clock</a:t>
            </a:r>
            <a:r>
              <a:rPr lang="fr-FR" dirty="0" smtClean="0"/>
              <a:t> transition for the ion and the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atom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FF00"/>
                </a:solidFill>
              </a:rPr>
              <a:t>Ca, Sr, Ba, Yb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855248" cy="4195481"/>
          </a:xfrm>
        </p:spPr>
        <p:txBody>
          <a:bodyPr/>
          <a:lstStyle/>
          <a:p>
            <a:r>
              <a:rPr lang="fr-FR" dirty="0" smtClean="0"/>
              <a:t>Assume </a:t>
            </a:r>
            <a:r>
              <a:rPr lang="fr-FR" dirty="0" err="1" smtClean="0"/>
              <a:t>linearity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established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el-GR" dirty="0" smtClean="0"/>
              <a:t>Δ</a:t>
            </a:r>
            <a:endParaRPr lang="fr-FR" dirty="0" smtClean="0"/>
          </a:p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factorization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And a best-case </a:t>
            </a:r>
            <a:r>
              <a:rPr lang="fr-FR" dirty="0" err="1" smtClean="0"/>
              <a:t>estimate</a:t>
            </a:r>
            <a:r>
              <a:rPr lang="fr-FR" dirty="0" smtClean="0"/>
              <a:t> of the </a:t>
            </a:r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88" y="2947508"/>
            <a:ext cx="4167111" cy="600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59" y="4728304"/>
            <a:ext cx="6528221" cy="697831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2994900" y="5453604"/>
            <a:ext cx="446660" cy="403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03230" y="5715053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suppression factor</a:t>
            </a:r>
          </a:p>
          <a:p>
            <a:r>
              <a:rPr lang="fr-FR" dirty="0" smtClean="0"/>
              <a:t>for short-range forces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601767" y="5536866"/>
            <a:ext cx="314430" cy="42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893358" y="5992052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MS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350936" y="5011284"/>
            <a:ext cx="88028" cy="738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51884" y="5756045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calculated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MBPT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441560" y="6298844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Berengut+ </a:t>
            </a:r>
            <a:r>
              <a:rPr lang="fr-FR" sz="1400" dirty="0">
                <a:solidFill>
                  <a:srgbClr val="92D050"/>
                </a:solidFill>
              </a:rPr>
              <a:t>PRA </a:t>
            </a:r>
            <a:r>
              <a:rPr lang="fr-FR" sz="1400" b="1" dirty="0">
                <a:solidFill>
                  <a:srgbClr val="92D050"/>
                </a:solidFill>
              </a:rPr>
              <a:t>73</a:t>
            </a:r>
            <a:r>
              <a:rPr lang="fr-FR" sz="1400" dirty="0">
                <a:solidFill>
                  <a:srgbClr val="92D050"/>
                </a:solidFill>
              </a:rPr>
              <a:t> (2006</a:t>
            </a:r>
            <a:r>
              <a:rPr lang="fr-FR" sz="1400" dirty="0" smtClean="0">
                <a:solidFill>
                  <a:srgbClr val="92D050"/>
                </a:solidFill>
              </a:rPr>
              <a:t>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642514" y="2062221"/>
            <a:ext cx="3298113" cy="4195763"/>
          </a:xfrm>
        </p:spPr>
        <p:txBody>
          <a:bodyPr/>
          <a:lstStyle/>
          <a:p>
            <a:r>
              <a:rPr lang="fr-FR" dirty="0" smtClean="0"/>
              <a:t>Assume state-of-the-art </a:t>
            </a:r>
            <a:r>
              <a:rPr lang="fr-FR" dirty="0" err="1" smtClean="0"/>
              <a:t>accuracy</a:t>
            </a:r>
            <a:r>
              <a:rPr lang="fr-FR" dirty="0" smtClean="0"/>
              <a:t> of 1Hz in all IS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Assume </a:t>
            </a:r>
            <a:r>
              <a:rPr lang="fr-FR" dirty="0" err="1" smtClean="0"/>
              <a:t>linearity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established</a:t>
            </a:r>
            <a:r>
              <a:rPr lang="fr-FR" dirty="0" smtClean="0"/>
              <a:t> to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any</a:t>
            </a:r>
            <a:r>
              <a:rPr lang="fr-FR" dirty="0" smtClean="0"/>
              <a:t>-body </a:t>
            </a:r>
            <a:r>
              <a:rPr lang="fr-FR" dirty="0" err="1" smtClean="0"/>
              <a:t>estimates</a:t>
            </a:r>
            <a:r>
              <a:rPr lang="fr-FR" dirty="0" smtClean="0"/>
              <a:t>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realistic</a:t>
            </a:r>
            <a:r>
              <a:rPr lang="fr-FR" dirty="0" smtClean="0"/>
              <a:t> for Sr</a:t>
            </a:r>
            <a:r>
              <a:rPr lang="fr-FR" baseline="30000" dirty="0" smtClean="0"/>
              <a:t>+</a:t>
            </a:r>
            <a:endParaRPr lang="fr-FR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3940627" y="1714835"/>
            <a:ext cx="4665785" cy="44860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04" y="1853248"/>
            <a:ext cx="4392245" cy="42216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35853" y="6257984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Berengut+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1704.05068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91956" y="5451813"/>
            <a:ext cx="2715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Flambaum+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1709.00600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Interpretation</a:t>
            </a:r>
            <a:r>
              <a:rPr lang="fr-FR" dirty="0" smtClean="0"/>
              <a:t> in </a:t>
            </a:r>
            <a:r>
              <a:rPr lang="fr-FR" dirty="0" err="1" smtClean="0"/>
              <a:t>known</a:t>
            </a:r>
            <a:r>
              <a:rPr lang="fr-FR" dirty="0" smtClean="0"/>
              <a:t> BSM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Higgs</a:t>
            </a:r>
            <a:r>
              <a:rPr lang="fr-FR" dirty="0" smtClean="0"/>
              <a:t> and </a:t>
            </a:r>
            <a:r>
              <a:rPr lang="fr-FR" dirty="0" err="1" smtClean="0"/>
              <a:t>Higgs-like</a:t>
            </a:r>
            <a:r>
              <a:rPr lang="fr-FR" dirty="0" smtClean="0"/>
              <a:t> forces,</a:t>
            </a:r>
          </a:p>
          <a:p>
            <a:r>
              <a:rPr lang="fr-FR" dirty="0" err="1" smtClean="0"/>
              <a:t>Dark</a:t>
            </a:r>
            <a:r>
              <a:rPr lang="fr-FR" dirty="0" smtClean="0"/>
              <a:t> photon, U(1)</a:t>
            </a:r>
            <a:r>
              <a:rPr lang="fr-FR" baseline="-25000" dirty="0" smtClean="0"/>
              <a:t>B-L</a:t>
            </a:r>
            <a:r>
              <a:rPr lang="fr-FR" dirty="0" smtClean="0"/>
              <a:t> Z’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Dark</a:t>
            </a:r>
            <a:r>
              <a:rPr lang="fr-FR" dirty="0" smtClean="0"/>
              <a:t> photon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Consider</a:t>
            </a:r>
            <a:r>
              <a:rPr lang="fr-FR" dirty="0" smtClean="0"/>
              <a:t> a new massive U(1) gauge boson A’ </a:t>
            </a:r>
            <a:r>
              <a:rPr lang="fr-FR" dirty="0" err="1" smtClean="0"/>
              <a:t>kinetically</a:t>
            </a:r>
            <a:r>
              <a:rPr lang="fr-FR" dirty="0" smtClean="0"/>
              <a:t> mixed </a:t>
            </a:r>
            <a:r>
              <a:rPr lang="fr-FR" dirty="0" err="1" smtClean="0"/>
              <a:t>with</a:t>
            </a:r>
            <a:r>
              <a:rPr lang="fr-FR" dirty="0" smtClean="0"/>
              <a:t> the photon.</a:t>
            </a:r>
          </a:p>
          <a:p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couplings</a:t>
            </a:r>
            <a:r>
              <a:rPr lang="fr-FR" dirty="0" smtClean="0"/>
              <a:t> are </a:t>
            </a:r>
            <a:r>
              <a:rPr lang="fr-FR" dirty="0" err="1" smtClean="0"/>
              <a:t>rescaled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QED </a:t>
            </a:r>
            <a:r>
              <a:rPr lang="fr-FR" dirty="0" err="1" smtClean="0"/>
              <a:t>couplings</a:t>
            </a:r>
            <a:r>
              <a:rPr lang="fr-FR" dirty="0" smtClean="0"/>
              <a:t> by a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mixing</a:t>
            </a:r>
            <a:r>
              <a:rPr lang="fr-FR" dirty="0" smtClean="0"/>
              <a:t> angle   , </a:t>
            </a:r>
            <a:r>
              <a:rPr lang="fr-FR" dirty="0" err="1" smtClean="0"/>
              <a:t>thus</a:t>
            </a:r>
            <a:r>
              <a:rPr lang="fr-FR" dirty="0" smtClean="0"/>
              <a:t>				      ,</a:t>
            </a:r>
          </a:p>
          <a:p>
            <a:endParaRPr lang="fr-FR" dirty="0"/>
          </a:p>
          <a:p>
            <a:r>
              <a:rPr lang="fr-FR" dirty="0" err="1" smtClean="0"/>
              <a:t>Helium</a:t>
            </a:r>
            <a:r>
              <a:rPr lang="fr-FR" dirty="0" smtClean="0"/>
              <a:t> (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g-2) </a:t>
            </a:r>
            <a:r>
              <a:rPr lang="fr-FR" dirty="0" err="1" smtClean="0"/>
              <a:t>is</a:t>
            </a:r>
            <a:r>
              <a:rPr lang="fr-FR" dirty="0" smtClean="0"/>
              <a:t> the best indirect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100keV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64" y="4494061"/>
            <a:ext cx="1366485" cy="2402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05" y="4446069"/>
            <a:ext cx="855332" cy="2679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33" y="2190204"/>
            <a:ext cx="4076061" cy="39365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64" y="4033951"/>
            <a:ext cx="102400" cy="13531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62451" y="6225575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CD+ </a:t>
            </a:r>
            <a:r>
              <a:rPr lang="fr-FR" sz="1400" b="1" dirty="0" smtClean="0">
                <a:solidFill>
                  <a:srgbClr val="92D050"/>
                </a:solidFill>
              </a:rPr>
              <a:t>arXiv:</a:t>
            </a:r>
            <a:r>
              <a:rPr lang="fr-FR" sz="1400" dirty="0" smtClean="0">
                <a:solidFill>
                  <a:srgbClr val="92D050"/>
                </a:solidFill>
              </a:rPr>
              <a:t>1709.02817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B-L gauge boson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a new massive U(1) gauge boson Z’ </a:t>
            </a:r>
            <a:r>
              <a:rPr lang="fr-FR" dirty="0" err="1" smtClean="0"/>
              <a:t>coupled</a:t>
            </a:r>
            <a:r>
              <a:rPr lang="fr-FR" dirty="0" smtClean="0"/>
              <a:t> to B-L </a:t>
            </a:r>
            <a:r>
              <a:rPr lang="fr-FR" dirty="0" err="1" smtClean="0"/>
              <a:t>current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Projected</a:t>
            </a:r>
            <a:r>
              <a:rPr lang="fr-FR" dirty="0" smtClean="0"/>
              <a:t> IS </a:t>
            </a:r>
            <a:r>
              <a:rPr lang="fr-FR" dirty="0" err="1" smtClean="0"/>
              <a:t>sensitivity</a:t>
            </a:r>
            <a:r>
              <a:rPr lang="fr-FR" dirty="0" smtClean="0"/>
              <a:t> in Sr+ and Yb+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extend</a:t>
            </a:r>
            <a:r>
              <a:rPr lang="fr-FR" dirty="0" smtClean="0"/>
              <a:t> the </a:t>
            </a:r>
            <a:r>
              <a:rPr lang="fr-FR" dirty="0" err="1" smtClean="0"/>
              <a:t>reach</a:t>
            </a:r>
            <a:r>
              <a:rPr lang="fr-FR" dirty="0" smtClean="0"/>
              <a:t> of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in the mass range [300eV,1MeV]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86" y="2190204"/>
            <a:ext cx="3982355" cy="39365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24381" y="6225575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</a:rPr>
              <a:t>Frugiuele+ </a:t>
            </a:r>
            <a:r>
              <a:rPr lang="fr-FR" sz="1400" b="1" dirty="0" smtClean="0">
                <a:solidFill>
                  <a:srgbClr val="92D050"/>
                </a:solidFill>
              </a:rPr>
              <a:t>PRD </a:t>
            </a:r>
            <a:r>
              <a:rPr lang="fr-FR" sz="1400" dirty="0" smtClean="0">
                <a:solidFill>
                  <a:srgbClr val="92D050"/>
                </a:solidFill>
              </a:rPr>
              <a:t>96, 015011 (2017)</a:t>
            </a:r>
            <a:endParaRPr lang="fr-FR" sz="1400" dirty="0">
              <a:solidFill>
                <a:srgbClr val="92D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32" y="3042417"/>
            <a:ext cx="3008000" cy="2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8436" y="1595725"/>
            <a:ext cx="6711654" cy="5181888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frontier</a:t>
            </a:r>
            <a:r>
              <a:rPr lang="fr-FR" dirty="0" smtClean="0"/>
              <a:t> in </a:t>
            </a:r>
            <a:r>
              <a:rPr lang="fr-FR" dirty="0" err="1" smtClean="0"/>
              <a:t>atoms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/>
              <a:t> </a:t>
            </a:r>
            <a:r>
              <a:rPr lang="fr-FR" dirty="0" smtClean="0"/>
              <a:t>sensitive probes to 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 to high-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colliders</a:t>
            </a:r>
            <a:endParaRPr lang="fr-FR" dirty="0" smtClean="0"/>
          </a:p>
          <a:p>
            <a:endParaRPr lang="fr-FR" sz="900" dirty="0"/>
          </a:p>
          <a:p>
            <a:r>
              <a:rPr lang="fr-FR" dirty="0" smtClean="0"/>
              <a:t>Light bosons </a:t>
            </a:r>
            <a:r>
              <a:rPr lang="fr-FR" dirty="0" err="1" smtClean="0"/>
              <a:t>below</a:t>
            </a:r>
            <a:r>
              <a:rPr lang="fr-FR" dirty="0" smtClean="0"/>
              <a:t> the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efficiently</a:t>
            </a:r>
            <a:r>
              <a:rPr lang="fr-FR" dirty="0" smtClean="0"/>
              <a:t> </a:t>
            </a:r>
            <a:r>
              <a:rPr lang="fr-FR" dirty="0" err="1" smtClean="0"/>
              <a:t>probed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spectroscopic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in </a:t>
            </a:r>
            <a:r>
              <a:rPr lang="fr-FR" dirty="0" err="1" smtClean="0"/>
              <a:t>helium</a:t>
            </a:r>
            <a:r>
              <a:rPr lang="fr-FR" dirty="0" smtClean="0"/>
              <a:t>, positronium, </a:t>
            </a:r>
            <a:r>
              <a:rPr lang="fr-FR" dirty="0" err="1" smtClean="0"/>
              <a:t>hydrogen</a:t>
            </a:r>
            <a:r>
              <a:rPr lang="fr-FR" dirty="0" smtClean="0"/>
              <a:t>/</a:t>
            </a:r>
            <a:r>
              <a:rPr lang="fr-FR" dirty="0" err="1" smtClean="0"/>
              <a:t>deuterium</a:t>
            </a:r>
            <a:endParaRPr lang="fr-FR" dirty="0" smtClean="0"/>
          </a:p>
          <a:p>
            <a:endParaRPr lang="fr-FR" sz="900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r>
              <a:rPr lang="fr-FR" dirty="0" smtClean="0"/>
              <a:t>, </a:t>
            </a:r>
            <a:r>
              <a:rPr lang="fr-FR" dirty="0" err="1"/>
              <a:t>d</a:t>
            </a:r>
            <a:r>
              <a:rPr lang="fr-FR" dirty="0" err="1" smtClean="0"/>
              <a:t>espite</a:t>
            </a:r>
            <a:r>
              <a:rPr lang="fr-FR" dirty="0" smtClean="0"/>
              <a:t> the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accurate</a:t>
            </a:r>
            <a:r>
              <a:rPr lang="fr-FR" dirty="0" smtClean="0"/>
              <a:t>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r>
              <a:rPr lang="fr-FR" dirty="0" smtClean="0"/>
              <a:t>, isotope shift in </a:t>
            </a:r>
            <a:r>
              <a:rPr lang="fr-FR" dirty="0" err="1" smtClean="0"/>
              <a:t>precisely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/</a:t>
            </a:r>
            <a:r>
              <a:rPr lang="fr-FR" dirty="0" err="1" smtClean="0"/>
              <a:t>measurable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transition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King </a:t>
            </a:r>
            <a:r>
              <a:rPr lang="fr-FR" dirty="0" err="1" smtClean="0"/>
              <a:t>linearity</a:t>
            </a:r>
            <a:r>
              <a:rPr lang="fr-FR" dirty="0" smtClean="0"/>
              <a:t> violation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5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Standard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1386165"/>
            <a:ext cx="7554300" cy="4995582"/>
          </a:xfrm>
        </p:spPr>
        <p:txBody>
          <a:bodyPr>
            <a:normAutofit fontScale="85000" lnSpcReduction="20000"/>
          </a:bodyPr>
          <a:lstStyle/>
          <a:p>
            <a:r>
              <a:rPr lang="fr-FR" sz="2300" dirty="0" err="1" smtClean="0"/>
              <a:t>Yet</a:t>
            </a:r>
            <a:r>
              <a:rPr lang="fr-FR" sz="2300" dirty="0" smtClean="0"/>
              <a:t>, </a:t>
            </a:r>
            <a:r>
              <a:rPr lang="fr-FR" sz="2300" dirty="0" smtClean="0">
                <a:solidFill>
                  <a:srgbClr val="FFFF00"/>
                </a:solidFill>
              </a:rPr>
              <a:t>the Standard Model </a:t>
            </a:r>
            <a:r>
              <a:rPr lang="fr-FR" sz="2300" dirty="0" err="1" smtClean="0">
                <a:solidFill>
                  <a:srgbClr val="FFFF00"/>
                </a:solidFill>
              </a:rPr>
              <a:t>is</a:t>
            </a:r>
            <a:r>
              <a:rPr lang="fr-FR" sz="2300" dirty="0" smtClean="0">
                <a:solidFill>
                  <a:srgbClr val="FFFF00"/>
                </a:solidFill>
              </a:rPr>
              <a:t> an </a:t>
            </a:r>
            <a:r>
              <a:rPr lang="fr-FR" sz="2300" dirty="0" err="1" smtClean="0">
                <a:solidFill>
                  <a:srgbClr val="FFFF00"/>
                </a:solidFill>
              </a:rPr>
              <a:t>incomplete</a:t>
            </a:r>
            <a:r>
              <a:rPr lang="fr-FR" sz="2300" dirty="0" smtClean="0">
                <a:solidFill>
                  <a:srgbClr val="FFFF00"/>
                </a:solidFill>
              </a:rPr>
              <a:t> </a:t>
            </a:r>
            <a:r>
              <a:rPr lang="fr-FR" sz="2300" dirty="0" err="1" smtClean="0">
                <a:solidFill>
                  <a:srgbClr val="FFFF00"/>
                </a:solidFill>
              </a:rPr>
              <a:t>theory</a:t>
            </a:r>
            <a:r>
              <a:rPr lang="fr-FR" sz="2300" dirty="0" smtClean="0"/>
              <a:t>, </a:t>
            </a:r>
            <a:r>
              <a:rPr lang="fr-FR" sz="2300" dirty="0" err="1" smtClean="0"/>
              <a:t>which</a:t>
            </a:r>
            <a:r>
              <a:rPr lang="fr-FR" sz="2300" dirty="0" smtClean="0"/>
              <a:t> has </a:t>
            </a:r>
            <a:r>
              <a:rPr lang="fr-FR" sz="2300" dirty="0" err="1" smtClean="0"/>
              <a:t>several</a:t>
            </a:r>
            <a:r>
              <a:rPr lang="fr-FR" sz="2300" dirty="0" smtClean="0"/>
              <a:t> important </a:t>
            </a:r>
            <a:r>
              <a:rPr lang="fr-FR" sz="2300" dirty="0" err="1" smtClean="0"/>
              <a:t>shortcomings</a:t>
            </a:r>
            <a:r>
              <a:rPr lang="fr-FR" sz="2300" dirty="0" smtClean="0"/>
              <a:t>:</a:t>
            </a:r>
          </a:p>
          <a:p>
            <a:endParaRPr lang="fr-FR" sz="1200" dirty="0"/>
          </a:p>
          <a:p>
            <a:pPr lvl="1"/>
            <a:r>
              <a:rPr lang="fr-FR" dirty="0" smtClean="0"/>
              <a:t>No neutrino oscillations</a:t>
            </a:r>
          </a:p>
          <a:p>
            <a:pPr lvl="1"/>
            <a:r>
              <a:rPr lang="fr-FR" dirty="0" smtClean="0"/>
              <a:t>No (cold)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candidate</a:t>
            </a:r>
          </a:p>
          <a:p>
            <a:pPr lvl="1"/>
            <a:r>
              <a:rPr lang="fr-FR" dirty="0" err="1" smtClean="0"/>
              <a:t>Insufficient</a:t>
            </a:r>
            <a:r>
              <a:rPr lang="fr-FR" dirty="0" smtClean="0"/>
              <a:t> baryon </a:t>
            </a:r>
            <a:r>
              <a:rPr lang="fr-FR" dirty="0" err="1" smtClean="0"/>
              <a:t>asymmetry</a:t>
            </a:r>
            <a:endParaRPr lang="fr-FR" dirty="0" smtClean="0"/>
          </a:p>
          <a:p>
            <a:endParaRPr lang="fr-FR" sz="1100" dirty="0"/>
          </a:p>
          <a:p>
            <a:r>
              <a:rPr lang="fr-FR" sz="2300" dirty="0" err="1" smtClean="0"/>
              <a:t>Besides</a:t>
            </a:r>
            <a:r>
              <a:rPr lang="fr-FR" sz="2300" dirty="0" smtClean="0"/>
              <a:t> the SM </a:t>
            </a:r>
            <a:r>
              <a:rPr lang="fr-FR" sz="2300" dirty="0" err="1" smtClean="0"/>
              <a:t>suffers</a:t>
            </a:r>
            <a:r>
              <a:rPr lang="fr-FR" sz="2300" dirty="0" smtClean="0"/>
              <a:t> </a:t>
            </a:r>
            <a:r>
              <a:rPr lang="fr-FR" sz="2300" dirty="0" err="1" smtClean="0"/>
              <a:t>from</a:t>
            </a:r>
            <a:r>
              <a:rPr lang="fr-FR" sz="2300" dirty="0" smtClean="0"/>
              <a:t> </a:t>
            </a:r>
            <a:r>
              <a:rPr lang="fr-FR" sz="2300" dirty="0" err="1" smtClean="0"/>
              <a:t>several</a:t>
            </a:r>
            <a:r>
              <a:rPr lang="fr-FR" sz="2300" dirty="0" smtClean="0"/>
              <a:t> </a:t>
            </a:r>
            <a:r>
              <a:rPr lang="fr-FR" sz="2300" dirty="0" err="1" smtClean="0"/>
              <a:t>theoretical</a:t>
            </a:r>
            <a:r>
              <a:rPr lang="fr-FR" sz="2300" dirty="0" smtClean="0"/>
              <a:t> issues:</a:t>
            </a:r>
          </a:p>
          <a:p>
            <a:endParaRPr lang="fr-FR" sz="1200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Higgs</a:t>
            </a:r>
            <a:r>
              <a:rPr lang="fr-FR" dirty="0" smtClean="0"/>
              <a:t> mass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unstable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high-</a:t>
            </a:r>
            <a:r>
              <a:rPr lang="fr-FR" dirty="0" err="1" smtClean="0"/>
              <a:t>scale</a:t>
            </a:r>
            <a:r>
              <a:rPr lang="fr-FR" dirty="0" smtClean="0"/>
              <a:t> quantum corrections (</a:t>
            </a:r>
            <a:r>
              <a:rPr lang="fr-FR" dirty="0" err="1" smtClean="0"/>
              <a:t>naturalness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The neutron EDM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suppressed</a:t>
            </a:r>
            <a:r>
              <a:rPr lang="fr-FR" dirty="0" smtClean="0"/>
              <a:t> (</a:t>
            </a:r>
            <a:r>
              <a:rPr lang="fr-FR" dirty="0" err="1" smtClean="0"/>
              <a:t>strong</a:t>
            </a:r>
            <a:r>
              <a:rPr lang="fr-FR" dirty="0" smtClean="0"/>
              <a:t> CP </a:t>
            </a:r>
            <a:r>
              <a:rPr lang="fr-FR" dirty="0" err="1" smtClean="0"/>
              <a:t>problem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/>
              <a:t>f</a:t>
            </a:r>
            <a:r>
              <a:rPr lang="fr-FR" dirty="0" err="1" smtClean="0"/>
              <a:t>lavor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and </a:t>
            </a:r>
            <a:r>
              <a:rPr lang="fr-FR" dirty="0" err="1" smtClean="0"/>
              <a:t>hierarchical</a:t>
            </a:r>
            <a:r>
              <a:rPr lang="fr-FR" dirty="0" smtClean="0"/>
              <a:t> (</a:t>
            </a:r>
            <a:r>
              <a:rPr lang="fr-FR" dirty="0" err="1" smtClean="0"/>
              <a:t>flavor</a:t>
            </a:r>
            <a:r>
              <a:rPr lang="fr-FR" dirty="0" smtClean="0"/>
              <a:t> puzzle)</a:t>
            </a:r>
          </a:p>
          <a:p>
            <a:pPr lvl="1"/>
            <a:endParaRPr lang="fr-FR" sz="1200" dirty="0"/>
          </a:p>
          <a:p>
            <a:r>
              <a:rPr lang="fr-FR" sz="2300" dirty="0" err="1" smtClean="0"/>
              <a:t>Any</a:t>
            </a:r>
            <a:r>
              <a:rPr lang="fr-FR" sz="2300" dirty="0" smtClean="0"/>
              <a:t> of the </a:t>
            </a:r>
            <a:r>
              <a:rPr lang="fr-FR" sz="2300" dirty="0" err="1" smtClean="0"/>
              <a:t>above</a:t>
            </a:r>
            <a:r>
              <a:rPr lang="fr-FR" sz="2300" dirty="0" smtClean="0"/>
              <a:t> </a:t>
            </a:r>
            <a:r>
              <a:rPr lang="fr-FR" sz="2300" dirty="0" err="1" smtClean="0"/>
              <a:t>requires</a:t>
            </a:r>
            <a:r>
              <a:rPr lang="fr-FR" sz="2300" dirty="0" smtClean="0"/>
              <a:t> </a:t>
            </a:r>
            <a:r>
              <a:rPr lang="fr-FR" sz="2300" dirty="0" err="1" smtClean="0"/>
              <a:t>physics</a:t>
            </a:r>
            <a:r>
              <a:rPr lang="fr-FR" sz="2300" dirty="0" smtClean="0"/>
              <a:t> </a:t>
            </a:r>
            <a:r>
              <a:rPr lang="fr-FR" sz="2300" dirty="0" err="1" smtClean="0"/>
              <a:t>beyond</a:t>
            </a:r>
            <a:r>
              <a:rPr lang="fr-FR" sz="2300" dirty="0" smtClean="0"/>
              <a:t> the SM</a:t>
            </a:r>
          </a:p>
          <a:p>
            <a:r>
              <a:rPr lang="fr-FR" sz="2300" dirty="0" smtClean="0"/>
              <a:t>None of the </a:t>
            </a:r>
            <a:r>
              <a:rPr lang="fr-FR" sz="2300" dirty="0" err="1" smtClean="0"/>
              <a:t>above</a:t>
            </a:r>
            <a:r>
              <a:rPr lang="fr-FR" sz="2300" dirty="0" smtClean="0"/>
              <a:t> </a:t>
            </a:r>
            <a:r>
              <a:rPr lang="fr-FR" sz="2300" dirty="0" err="1" smtClean="0"/>
              <a:t>unquestionably</a:t>
            </a:r>
            <a:r>
              <a:rPr lang="fr-FR" sz="2300" dirty="0" smtClean="0">
                <a:solidFill>
                  <a:srgbClr val="FF0000"/>
                </a:solidFill>
              </a:rPr>
              <a:t>*</a:t>
            </a:r>
            <a:r>
              <a:rPr lang="fr-FR" sz="2300" dirty="0" smtClean="0"/>
              <a:t> points to a </a:t>
            </a:r>
            <a:r>
              <a:rPr lang="fr-FR" sz="2300" dirty="0" err="1" smtClean="0"/>
              <a:t>given</a:t>
            </a:r>
            <a:r>
              <a:rPr lang="fr-FR" sz="2300" dirty="0" smtClean="0"/>
              <a:t> </a:t>
            </a:r>
            <a:r>
              <a:rPr lang="fr-FR" sz="2300" dirty="0" err="1" smtClean="0"/>
              <a:t>scale</a:t>
            </a:r>
            <a:r>
              <a:rPr lang="fr-FR" sz="2300" dirty="0" smtClean="0"/>
              <a:t>: </a:t>
            </a:r>
            <a:r>
              <a:rPr lang="az-Cyrl-AZ" sz="2300" dirty="0" smtClean="0"/>
              <a:t>Л</a:t>
            </a:r>
            <a:r>
              <a:rPr lang="fr-FR" sz="2300" dirty="0" smtClean="0"/>
              <a:t>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0013" y="63293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naturalness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favors </a:t>
            </a: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Л~TeV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yet with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known exceptions (</a:t>
            </a:r>
            <a:r>
              <a:rPr lang="en-US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relaxion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and increasing pressure from the LHC </a:t>
            </a:r>
            <a:endParaRPr lang="fr-FR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New-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searches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5816" y="2116021"/>
            <a:ext cx="33762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frontier</a:t>
            </a:r>
            <a:endParaRPr lang="fr-FR" sz="2000" dirty="0" smtClean="0"/>
          </a:p>
          <a:p>
            <a:pPr algn="ctr"/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discover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new massive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particles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few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events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at high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energies</a:t>
            </a:r>
            <a:endParaRPr lang="fr-FR" sz="1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rgbClr val="FFC000"/>
                </a:solidFill>
              </a:rPr>
              <a:t>(</a:t>
            </a:r>
            <a:r>
              <a:rPr lang="fr-FR" sz="1600" dirty="0" err="1" smtClean="0">
                <a:solidFill>
                  <a:srgbClr val="FFC000"/>
                </a:solidFill>
              </a:rPr>
              <a:t>take</a:t>
            </a:r>
            <a:r>
              <a:rPr lang="fr-FR" sz="1600" dirty="0" smtClean="0">
                <a:solidFill>
                  <a:srgbClr val="FFC000"/>
                </a:solidFill>
              </a:rPr>
              <a:t> close-up </a:t>
            </a:r>
            <a:r>
              <a:rPr lang="fr-FR" sz="1600" dirty="0" err="1" smtClean="0">
                <a:solidFill>
                  <a:srgbClr val="FFC000"/>
                </a:solidFill>
              </a:rPr>
              <a:t>pictures</a:t>
            </a:r>
            <a:r>
              <a:rPr lang="fr-FR" sz="16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9899" y="4467436"/>
            <a:ext cx="3103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Intensity</a:t>
            </a:r>
            <a:r>
              <a:rPr lang="fr-FR" sz="2000" dirty="0" smtClean="0"/>
              <a:t> </a:t>
            </a:r>
            <a:r>
              <a:rPr lang="fr-FR" sz="2000" dirty="0" err="1" smtClean="0"/>
              <a:t>frontier</a:t>
            </a:r>
            <a:endParaRPr lang="fr-FR" sz="2000" dirty="0" smtClean="0"/>
          </a:p>
          <a:p>
            <a:pPr algn="ctr"/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find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deviations</a:t>
            </a:r>
            <a:endParaRPr lang="fr-FR" sz="1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low-energy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observables</a:t>
            </a:r>
          </a:p>
          <a:p>
            <a:pPr algn="ctr"/>
            <a:r>
              <a:rPr lang="fr-FR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large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statistics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fr-FR" sz="1600" dirty="0">
                <a:solidFill>
                  <a:srgbClr val="FFC000"/>
                </a:solidFill>
              </a:rPr>
              <a:t>(</a:t>
            </a:r>
            <a:r>
              <a:rPr lang="fr-FR" sz="1600" dirty="0" err="1" smtClean="0">
                <a:solidFill>
                  <a:srgbClr val="FFC000"/>
                </a:solidFill>
              </a:rPr>
              <a:t>increase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  <a:r>
              <a:rPr lang="fr-FR" sz="1600" dirty="0" err="1" smtClean="0">
                <a:solidFill>
                  <a:srgbClr val="FFC000"/>
                </a:solidFill>
              </a:rPr>
              <a:t>luminosity</a:t>
            </a:r>
            <a:r>
              <a:rPr lang="fr-FR" sz="1600" dirty="0" smtClean="0">
                <a:solidFill>
                  <a:srgbClr val="FFC000"/>
                </a:solidFill>
              </a:rPr>
              <a:t>/</a:t>
            </a:r>
            <a:r>
              <a:rPr lang="fr-FR" sz="1600" dirty="0" err="1" smtClean="0">
                <a:solidFill>
                  <a:srgbClr val="FFC000"/>
                </a:solidFill>
              </a:rPr>
              <a:t>contrast</a:t>
            </a:r>
            <a:r>
              <a:rPr lang="fr-FR" sz="16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28329" y="4831321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Precision</a:t>
            </a:r>
            <a:r>
              <a:rPr lang="fr-FR" sz="2000" dirty="0" smtClean="0"/>
              <a:t> </a:t>
            </a:r>
            <a:r>
              <a:rPr lang="fr-FR" sz="2000" dirty="0" err="1" smtClean="0"/>
              <a:t>frontier</a:t>
            </a:r>
            <a:endParaRPr lang="fr-FR" sz="2000" dirty="0" smtClean="0"/>
          </a:p>
          <a:p>
            <a:pPr algn="ctr"/>
            <a:r>
              <a:rPr lang="fr-FR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find</a:t>
            </a:r>
            <a:r>
              <a:rPr lang="fr-FR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deviations</a:t>
            </a:r>
            <a:endParaRPr lang="fr-FR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 </a:t>
            </a:r>
            <a:r>
              <a:rPr lang="fr-FR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low-energy</a:t>
            </a:r>
            <a:r>
              <a:rPr lang="fr-FR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observables</a:t>
            </a:r>
          </a:p>
          <a:p>
            <a:pPr algn="ctr"/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measured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high </a:t>
            </a:r>
            <a:r>
              <a:rPr lang="fr-FR" sz="1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precision</a:t>
            </a:r>
            <a:endParaRPr lang="fr-FR" sz="1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rgbClr val="FFC000"/>
                </a:solidFill>
              </a:rPr>
              <a:t>(</a:t>
            </a:r>
            <a:r>
              <a:rPr lang="fr-FR" sz="1600" dirty="0" err="1" smtClean="0">
                <a:solidFill>
                  <a:srgbClr val="FFC000"/>
                </a:solidFill>
              </a:rPr>
              <a:t>increase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  <a:r>
              <a:rPr lang="fr-FR" sz="1600" dirty="0" err="1" smtClean="0">
                <a:solidFill>
                  <a:srgbClr val="FFC000"/>
                </a:solidFill>
              </a:rPr>
              <a:t>sharpness</a:t>
            </a:r>
            <a:r>
              <a:rPr lang="fr-FR" sz="1600" dirty="0">
                <a:solidFill>
                  <a:srgbClr val="FFC000"/>
                </a:solidFill>
              </a:rPr>
              <a:t>)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91996" y="3946866"/>
            <a:ext cx="191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BSM </a:t>
            </a:r>
            <a:r>
              <a:rPr lang="fr-FR" sz="2400" dirty="0" err="1" smtClean="0"/>
              <a:t>Physics</a:t>
            </a:r>
            <a:endParaRPr lang="fr-FR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617698" y="3285572"/>
            <a:ext cx="68055" cy="553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015175" y="4353004"/>
            <a:ext cx="591506" cy="228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74744" y="4449299"/>
            <a:ext cx="437512" cy="300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frontier</a:t>
            </a:r>
            <a:r>
              <a:rPr lang="fr-FR" dirty="0" smtClean="0"/>
              <a:t> in </a:t>
            </a:r>
            <a:r>
              <a:rPr lang="fr-FR" dirty="0" err="1" smtClean="0"/>
              <a:t>atoms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590763"/>
          </a:xfrm>
        </p:spPr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advent</a:t>
            </a:r>
            <a:r>
              <a:rPr lang="fr-FR" dirty="0" smtClean="0"/>
              <a:t> of modern </a:t>
            </a:r>
            <a:r>
              <a:rPr lang="fr-FR" dirty="0" err="1" smtClean="0"/>
              <a:t>optics</a:t>
            </a:r>
            <a:r>
              <a:rPr lang="fr-FR" dirty="0" smtClean="0"/>
              <a:t> and </a:t>
            </a:r>
            <a:r>
              <a:rPr lang="fr-FR" dirty="0" err="1" smtClean="0"/>
              <a:t>cooling</a:t>
            </a:r>
            <a:r>
              <a:rPr lang="fr-FR" dirty="0" smtClean="0"/>
              <a:t> technologies the </a:t>
            </a:r>
            <a:r>
              <a:rPr lang="fr-FR" dirty="0" err="1" smtClean="0"/>
              <a:t>atom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a golden </a:t>
            </a:r>
            <a:r>
              <a:rPr lang="fr-FR" dirty="0" err="1" smtClean="0"/>
              <a:t>field</a:t>
            </a:r>
            <a:r>
              <a:rPr lang="fr-FR" dirty="0" smtClean="0"/>
              <a:t> for </a:t>
            </a:r>
            <a:r>
              <a:rPr lang="fr-FR" dirty="0" err="1" smtClean="0"/>
              <a:t>physics</a:t>
            </a:r>
            <a:r>
              <a:rPr lang="fr-FR" dirty="0" smtClean="0"/>
              <a:t> at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precision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P</a:t>
            </a:r>
            <a:r>
              <a:rPr lang="fr-FR" dirty="0" err="1"/>
              <a:t>recision</a:t>
            </a:r>
            <a:r>
              <a:rPr lang="fr-FR" dirty="0"/>
              <a:t>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offered</a:t>
            </a:r>
            <a:r>
              <a:rPr lang="fr-FR" dirty="0"/>
              <a:t> ultra sensitive  probes of </a:t>
            </a:r>
            <a:r>
              <a:rPr lang="fr-FR" dirty="0" err="1"/>
              <a:t>exotic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the SM </a:t>
            </a:r>
            <a:r>
              <a:rPr lang="fr-FR" dirty="0" err="1"/>
              <a:t>which</a:t>
            </a:r>
            <a:r>
              <a:rPr lang="fr-FR" dirty="0"/>
              <a:t> breaks QED </a:t>
            </a:r>
            <a:r>
              <a:rPr lang="fr-FR" dirty="0" err="1"/>
              <a:t>symmetries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Parity</a:t>
            </a:r>
            <a:r>
              <a:rPr lang="fr-FR" dirty="0"/>
              <a:t>-violation </a:t>
            </a:r>
            <a:r>
              <a:rPr lang="fr-FR" dirty="0" smtClean="0"/>
              <a:t>(</a:t>
            </a:r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 smtClean="0"/>
              <a:t>Cesium</a:t>
            </a:r>
            <a:r>
              <a:rPr lang="fr-FR" dirty="0" smtClean="0"/>
              <a:t>: </a:t>
            </a:r>
            <a:r>
              <a:rPr lang="az-Cyrl-AZ" dirty="0"/>
              <a:t>Л</a:t>
            </a:r>
            <a:r>
              <a:rPr lang="fr-FR" dirty="0"/>
              <a:t>&gt;few </a:t>
            </a:r>
            <a:r>
              <a:rPr lang="fr-FR" dirty="0" err="1" smtClean="0"/>
              <a:t>TeV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/>
              <a:t>CP </a:t>
            </a:r>
            <a:r>
              <a:rPr lang="fr-FR" dirty="0" smtClean="0"/>
              <a:t>violation (</a:t>
            </a:r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 smtClean="0"/>
              <a:t>Tallium</a:t>
            </a:r>
            <a:r>
              <a:rPr lang="fr-FR" dirty="0" smtClean="0"/>
              <a:t>: </a:t>
            </a:r>
            <a:r>
              <a:rPr lang="az-Cyrl-AZ" dirty="0"/>
              <a:t>Л</a:t>
            </a:r>
            <a:r>
              <a:rPr lang="fr-FR" dirty="0" smtClean="0"/>
              <a:t>&gt;few </a:t>
            </a:r>
            <a:r>
              <a:rPr lang="fr-FR" dirty="0" err="1" smtClean="0"/>
              <a:t>PeV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33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99" y="2052925"/>
            <a:ext cx="7487625" cy="471458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comb</a:t>
            </a:r>
            <a:r>
              <a:rPr lang="fr-FR" dirty="0" smtClean="0"/>
              <a:t> technique </a:t>
            </a:r>
            <a:r>
              <a:rPr lang="fr-FR" dirty="0" err="1" smtClean="0"/>
              <a:t>opened</a:t>
            </a:r>
            <a:r>
              <a:rPr lang="fr-FR" dirty="0" smtClean="0"/>
              <a:t>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of </a:t>
            </a:r>
            <a:r>
              <a:rPr lang="fr-FR" dirty="0" err="1" smtClean="0"/>
              <a:t>atomic</a:t>
            </a:r>
            <a:r>
              <a:rPr lang="fr-FR" dirty="0" smtClean="0"/>
              <a:t> transition </a:t>
            </a:r>
            <a:r>
              <a:rPr lang="fr-FR" dirty="0" err="1" smtClean="0"/>
              <a:t>frequencies</a:t>
            </a:r>
            <a:r>
              <a:rPr lang="fr-FR" dirty="0" smtClean="0"/>
              <a:t> in the </a:t>
            </a:r>
            <a:r>
              <a:rPr lang="fr-FR" dirty="0" err="1" smtClean="0"/>
              <a:t>optical</a:t>
            </a:r>
            <a:r>
              <a:rPr lang="fr-FR" dirty="0" smtClean="0"/>
              <a:t> range </a:t>
            </a:r>
            <a:r>
              <a:rPr lang="fr-FR" sz="1600" dirty="0" smtClean="0"/>
              <a:t>(Nobel in </a:t>
            </a:r>
            <a:r>
              <a:rPr lang="fr-FR" sz="1600" dirty="0" err="1" smtClean="0"/>
              <a:t>Physics</a:t>
            </a:r>
            <a:r>
              <a:rPr lang="fr-FR" sz="1600" dirty="0" smtClean="0"/>
              <a:t> 2005)</a:t>
            </a:r>
            <a:endParaRPr lang="fr-FR" dirty="0" smtClean="0"/>
          </a:p>
          <a:p>
            <a:endParaRPr lang="fr-FR" sz="900" dirty="0"/>
          </a:p>
          <a:p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,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transitions are </a:t>
            </a:r>
            <a:r>
              <a:rPr lang="fr-FR" dirty="0" err="1" smtClean="0"/>
              <a:t>now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accurately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endParaRPr lang="fr-FR" dirty="0" smtClean="0"/>
          </a:p>
          <a:p>
            <a:pPr lvl="1"/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dirty="0" smtClean="0"/>
              <a:t>. </a:t>
            </a:r>
            <a:r>
              <a:rPr lang="fr-FR" dirty="0" err="1" smtClean="0"/>
              <a:t>Octupole</a:t>
            </a:r>
            <a:r>
              <a:rPr lang="fr-FR" dirty="0" smtClean="0"/>
              <a:t> transition (E3) in Ytterbium ion</a:t>
            </a:r>
          </a:p>
          <a:p>
            <a:endParaRPr lang="fr-FR" dirty="0" smtClean="0"/>
          </a:p>
          <a:p>
            <a:endParaRPr lang="fr-FR" dirty="0"/>
          </a:p>
          <a:p>
            <a:endParaRPr lang="fr-FR" sz="900" dirty="0" smtClean="0"/>
          </a:p>
          <a:p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 smtClean="0"/>
              <a:t>uncertainty</a:t>
            </a:r>
            <a:r>
              <a:rPr lang="fr-FR" dirty="0" smtClean="0"/>
              <a:t> of E3 in Yb+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reaching</a:t>
            </a:r>
            <a:r>
              <a:rPr lang="fr-FR" dirty="0" smtClean="0"/>
              <a:t>   </a:t>
            </a:r>
            <a:endParaRPr lang="fr-FR" dirty="0"/>
          </a:p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9" y="4724273"/>
            <a:ext cx="4507273" cy="3597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74588" y="4677759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>
                <a:solidFill>
                  <a:srgbClr val="92D050"/>
                </a:solidFill>
              </a:rPr>
              <a:t>Godun</a:t>
            </a:r>
            <a:r>
              <a:rPr lang="fr-FR" sz="1400" dirty="0">
                <a:solidFill>
                  <a:srgbClr val="92D050"/>
                </a:solidFill>
              </a:rPr>
              <a:t>+ </a:t>
            </a:r>
            <a:r>
              <a:rPr lang="fr-FR" sz="1400" b="1" dirty="0">
                <a:solidFill>
                  <a:srgbClr val="92D050"/>
                </a:solidFill>
              </a:rPr>
              <a:t>PRL</a:t>
            </a:r>
            <a:r>
              <a:rPr lang="fr-FR" sz="1400" dirty="0">
                <a:solidFill>
                  <a:srgbClr val="92D050"/>
                </a:solidFill>
              </a:rPr>
              <a:t> 113, 210801 (2014)</a:t>
            </a:r>
          </a:p>
          <a:p>
            <a:pPr algn="r"/>
            <a:r>
              <a:rPr lang="fr-FR" sz="1400" dirty="0" err="1" smtClean="0">
                <a:solidFill>
                  <a:srgbClr val="92D050"/>
                </a:solidFill>
              </a:rPr>
              <a:t>Huntermann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>
                <a:solidFill>
                  <a:srgbClr val="92D050"/>
                </a:solidFill>
              </a:rPr>
              <a:t>PRL</a:t>
            </a:r>
            <a:r>
              <a:rPr lang="fr-FR" sz="1400" dirty="0">
                <a:solidFill>
                  <a:srgbClr val="92D050"/>
                </a:solidFill>
              </a:rPr>
              <a:t> 113, 210802 (2014</a:t>
            </a:r>
            <a:r>
              <a:rPr lang="fr-FR" sz="1400" dirty="0" smtClean="0">
                <a:solidFill>
                  <a:srgbClr val="92D050"/>
                </a:solidFill>
              </a:rPr>
              <a:t>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508771" y="5155528"/>
            <a:ext cx="2466028" cy="338554"/>
            <a:chOff x="2508771" y="5155528"/>
            <a:chExt cx="2466028" cy="338554"/>
          </a:xfrm>
        </p:grpSpPr>
        <p:pic>
          <p:nvPicPr>
            <p:cNvPr id="14" name="Imag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735" y="5227129"/>
              <a:ext cx="1342064" cy="19624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508771" y="5155528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accuracy</a:t>
              </a:r>
              <a:endParaRPr lang="fr-FR" sz="1600" dirty="0"/>
            </a:p>
          </p:txBody>
        </p:sp>
      </p:grpSp>
      <p:pic>
        <p:nvPicPr>
          <p:cNvPr id="20" name="Imag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24" y="6111863"/>
            <a:ext cx="1350843" cy="23911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674588" y="6459736"/>
            <a:ext cx="3332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</a:rPr>
              <a:t>Huntermann</a:t>
            </a:r>
            <a:r>
              <a:rPr lang="fr-FR" sz="1400" dirty="0" smtClean="0">
                <a:solidFill>
                  <a:srgbClr val="92D050"/>
                </a:solidFill>
              </a:rPr>
              <a:t>+ </a:t>
            </a:r>
            <a:r>
              <a:rPr lang="fr-FR" sz="1400" b="1" dirty="0">
                <a:solidFill>
                  <a:srgbClr val="92D050"/>
                </a:solidFill>
              </a:rPr>
              <a:t>PRL</a:t>
            </a:r>
            <a:r>
              <a:rPr lang="fr-FR" sz="1400" dirty="0">
                <a:solidFill>
                  <a:srgbClr val="92D050"/>
                </a:solidFill>
              </a:rPr>
              <a:t> 116, 063001 (2016</a:t>
            </a:r>
            <a:r>
              <a:rPr lang="fr-FR" sz="1400" dirty="0" smtClean="0">
                <a:solidFill>
                  <a:srgbClr val="92D050"/>
                </a:solidFill>
              </a:rPr>
              <a:t>)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272005"/>
            <a:ext cx="6711654" cy="4195481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length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correspond to </a:t>
            </a:r>
            <a:r>
              <a:rPr lang="fr-FR" dirty="0" err="1" smtClean="0"/>
              <a:t>measure</a:t>
            </a:r>
            <a:r>
              <a:rPr lang="fr-FR" dirty="0"/>
              <a:t> </a:t>
            </a:r>
            <a:r>
              <a:rPr lang="fr-FR" dirty="0" smtClean="0"/>
              <a:t>the distance to the </a:t>
            </a:r>
            <a:r>
              <a:rPr lang="fr-FR" dirty="0" err="1" smtClean="0"/>
              <a:t>nearest</a:t>
            </a:r>
            <a:r>
              <a:rPr lang="fr-FR" dirty="0" smtClean="0"/>
              <a:t> stars (~10 </a:t>
            </a:r>
            <a:r>
              <a:rPr lang="fr-FR" dirty="0" err="1" smtClean="0"/>
              <a:t>ly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meter-precision</a:t>
            </a:r>
            <a:r>
              <a:rPr lang="fr-FR" dirty="0" smtClean="0"/>
              <a:t>! </a:t>
            </a:r>
          </a:p>
          <a:p>
            <a:endParaRPr lang="fr-FR" dirty="0" smtClean="0"/>
          </a:p>
          <a:p>
            <a:r>
              <a:rPr lang="fr-FR" dirty="0"/>
              <a:t>In </a:t>
            </a:r>
            <a:r>
              <a:rPr lang="fr-FR" dirty="0" err="1"/>
              <a:t>principle</a:t>
            </a:r>
            <a:r>
              <a:rPr lang="fr-FR" dirty="0"/>
              <a:t>,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/>
              <a:t>sensitive to new forces </a:t>
            </a:r>
            <a:r>
              <a:rPr lang="fr-FR" dirty="0" err="1"/>
              <a:t>weaker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QED by </a:t>
            </a:r>
            <a:r>
              <a:rPr lang="fr-FR" dirty="0">
                <a:solidFill>
                  <a:srgbClr val="FFFF00"/>
                </a:solidFill>
              </a:rPr>
              <a:t>18 </a:t>
            </a:r>
            <a:r>
              <a:rPr lang="fr-FR" dirty="0" err="1">
                <a:solidFill>
                  <a:srgbClr val="FFFF00"/>
                </a:solidFill>
              </a:rPr>
              <a:t>orders</a:t>
            </a:r>
            <a:r>
              <a:rPr lang="fr-FR" dirty="0">
                <a:solidFill>
                  <a:srgbClr val="FFFF00"/>
                </a:solidFill>
              </a:rPr>
              <a:t> of magnitude!</a:t>
            </a:r>
          </a:p>
          <a:p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a </a:t>
            </a:r>
            <a:r>
              <a:rPr lang="fr-FR" dirty="0" err="1" smtClean="0"/>
              <a:t>sensational</a:t>
            </a:r>
            <a:r>
              <a:rPr lang="fr-FR" dirty="0" smtClean="0"/>
              <a:t> probe of BSM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 to the </a:t>
            </a:r>
            <a:r>
              <a:rPr lang="fr-FR" dirty="0" err="1" smtClean="0"/>
              <a:t>energy</a:t>
            </a:r>
            <a:r>
              <a:rPr lang="fr-FR" dirty="0" smtClean="0"/>
              <a:t>/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 err="1" smtClean="0"/>
              <a:t>frontiers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778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2015,748"/>
  <p:tag name="LATEXADDIN" val="\documentclass{article}&#10;\usepackage{amsmath,color}&#10;\pagestyle{empty}&#10;\begin{document}&#10;&#10;$&#10;{\color{white} \nu_{E3}^{{\rm Yb}^+} = 642\,121\,496\,772\,645.36{\color{yellow} (25)}\ {\rm Hz}}&#10;$&#10;&#10;&#10;\end{document}"/>
  <p:tag name="IGUANATEXSIZE" val="22"/>
  <p:tag name="IGUANATEXCURSOR" val="16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032,621"/>
  <p:tag name="LATEXADDIN" val="\documentclass{article}&#10;\usepackage{amsmath,color}&#10;\pagestyle{empty}&#10;\begin{document}&#10;&#10;$&#10;{\color{white} V_{\rm Coulomb}(r)= -\frac{Z\alpha}{r}}&#10;$&#10;&#10;&#10;\end{document}"/>
  <p:tag name="IGUANATEXSIZE" val="32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755,9055"/>
  <p:tag name="LATEXADDIN" val="\documentclass{article}&#10;\usepackage{amsmath,color}&#10;\pagestyle{empty}&#10;\begin{document}&#10;&#10;$&#10;{\color{white}  &#10;r_{12} = |\vec{r}_1-\vec{r}_2|&#10;}&#10;$&#10;&#10;&#10;\end{document}"/>
  <p:tag name="IGUANATEXSIZE" val="18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99,6625"/>
  <p:tag name="LATEXADDIN" val="\documentclass{article}&#10;\usepackage{amsmath,color}&#10;\pagestyle{empty}&#10;\begin{document}&#10;&#10;$&#10;{\color{white}  &#10;\nu_i = E_b-E_a &#10;}&#10;$&#10;&#10;&#10;\end{document}"/>
  <p:tag name="IGUANATEXSIZE" val="24"/>
  <p:tag name="IGUANATEXCURSOR" val="11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83,4646"/>
  <p:tag name="LATEXADDIN" val="\documentclass{article}&#10;\usepackage{amsmath,color}&#10;\pagestyle{empty}&#10;\begin{document}&#10;&#10;$&#10;{\color{white}  &#10;\hbar = 1&#10;}&#10;$&#10;&#10;&#10;\end{document}"/>
  <p:tag name="IGUANATEXSIZE" val="2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54,6306"/>
  <p:tag name="LATEXADDIN" val="\documentclass{article}&#10;\usepackage{amsmath,color}&#10;\pagestyle{empty}&#10;\begin{document}&#10;&#10;$&#10;{\color{white}  &#10;\nu_i' = E_b'-E_a' {\color{yellow}\,\neq \nu_i} &#10;}&#10;$&#10;&#10;&#10;\end{document}"/>
  <p:tag name="IGUANATEXSIZE" val="24"/>
  <p:tag name="IGUANATEXCURSOR" val="15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449,1938"/>
  <p:tag name="LATEXADDIN" val="\documentclass{article}&#10;\usepackage{amsmath,color}&#10;\pagestyle{empty}&#10;\begin{document}&#10;&#10;$&#10;{\color{white}  &#10;V_{\rm Coulomb}&#10;}&#10;$&#10;&#10;&#10;\end{document}"/>
  <p:tag name="IGUANATEXSIZE" val="1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741,6573"/>
  <p:tag name="LATEXADDIN" val="\documentclass{article}&#10;\usepackage{amsmath,color}&#10;\pagestyle{empty}&#10;\begin{document}&#10;&#10;$&#10;{\color{white}  &#10;V_{\rm Coulomb}+V_\phi&#10;}&#10;$&#10;&#10;&#10;\end{document}"/>
  <p:tag name="IGUANATEXSIZE" val="18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86,23921"/>
  <p:tag name="LATEXADDIN" val="\documentclass{article}&#10;\usepackage{amsmath,color}&#10;\pagestyle{empty}&#10;\begin{document}&#10;&#10;$&#10;{\color{white}  &#10;\nu_i&#10;}&#10;$&#10;&#10;&#10;\end{document}"/>
  <p:tag name="IGUANATEXSIZE" val="18"/>
  <p:tag name="IGUANATEXCURSOR" val="11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671,916"/>
  <p:tag name="LATEXADDIN" val="\documentclass{article}&#10;\usepackage{amsmath,color}&#10;\pagestyle{empty}&#10;\begin{document}&#10;&#10;$&#10;{\color{white}  &#10;\nu_i'=\nu_i+{\color{yellow}\delta\nu_i}&#10;}&#10;$&#10;&#10;&#10;\end{document}"/>
  <p:tag name="IGUANATEXSIZE" val="18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446,1942"/>
  <p:tag name="LATEXADDIN" val="\documentclass{article}&#10;\usepackage{amsmath,color}&#10;\pagestyle{empty}&#10;\begin{document}&#10;&#10;$&#10;{\color{white}  &#10;E_b&gt;E_a&#10;}&#10;$&#10;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603,6746"/>
  <p:tag name="LATEXADDIN" val="\documentclass{article}&#10;\usepackage{amsmath,color}&#10;\pagestyle{empty}&#10;\begin{document}&#10; $&#10;{\color{yellow}3.2\times 10^{-18}}&#10;$&#10;&#10;&#10;&#10;\end{document}"/>
  <p:tag name="IGUANATEXSIZE" val="22"/>
  <p:tag name="IGUANATEXCURSOR" val="10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122,9846"/>
  <p:tag name="LATEXADDIN" val="\documentclass{article}&#10;\usepackage{amsmath,color}&#10;\pagestyle{empty}&#10;\begin{document}&#10;&#10;$&#10;{\color{white}  &#10;V_\phi&#10;}&#10;$&#10;&#10;&#10;\end{document}"/>
  <p:tag name="IGUANATEXSIZE" val="24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524,9344"/>
  <p:tag name="LATEXADDIN" val="\documentclass{article}&#10;\usepackage{amsmath,color}&#10;\pagestyle{empty}&#10;\begin{document}&#10;&#10;$&#10;{\color{white}  &#10;y^2 \ll 4\pi\alpha&#10;}&#10;$&#10;&#10;&#10;\end{document}"/>
  <p:tag name="IGUANATEXSIZE" val="24"/>
  <p:tag name="IGUANATEXCURSOR" val="10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937,758"/>
  <p:tag name="LATEXADDIN" val="\documentclass{article}&#10;\usepackage{amsmath,color}&#10;\pagestyle{empty}&#10;\begin{document}&#10;&#10;$&#10;{\color{white}  &#10;\delta E = \langle \psi |V_\phi |\psi\rangle = \int d^3r \,|\psi(\vec{r}\,)|^2 V_\phi(r)&#10;}&#10;$&#10;&#10;&#10;\end{document}"/>
  <p:tag name="IGUANATEXSIZE" val="24"/>
  <p:tag name="IGUANATEXCURSOR" val="16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449,1938"/>
  <p:tag name="LATEXADDIN" val="\documentclass{article}&#10;\usepackage{amsmath,color}&#10;\pagestyle{empty}&#10;\begin{document}&#10;&#10;$&#10;{\color{white}  &#10;V_{\rm Coulomb}&#10;}&#10;$&#10;&#10;&#10;\end{document}"/>
  <p:tag name="IGUANATEXSIZE" val="1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15,4856"/>
  <p:tag name="LATEXADDIN" val="\documentclass{article}&#10;\usepackage{amsmath,color}&#10;\pagestyle{empty}&#10;\begin{document}&#10;&#10;$&#10;{\color{white}  &#10;n_e&#10;}&#10;$&#10;&#10;&#10;\end{document}"/>
  <p:tag name="IGUANATEXSIZE" val="24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634,796"/>
  <p:tag name="LATEXADDIN" val="\documentclass{article}&#10;\usepackage{amsmath,color}&#10;\pagestyle{empty}&#10;\begin{document}&#10;&#10;$&#10;{\color{white}  &#10;\delta\nu_i = -(-1)^s\left(y_ey_A X_i +y_e^2 Y_i\right)&#10;}&#10;$&#10;&#10;&#10;\end{document}"/>
  <p:tag name="IGUANATEXSIZE" val="24"/>
  <p:tag name="IGUANATEXCURSOR" val="13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80,7274"/>
  <p:tag name="LATEXADDIN" val="\documentclass{article}&#10;\usepackage{amsmath,color}&#10;\pagestyle{empty}&#10;\begin{document}&#10;&#10;$&#10;{\color{yellow}  &#10;a_0^{-1}&#10;}&#10;$&#10;&#10;&#10;\end{document}"/>
  <p:tag name="IGUANATEXSIZE" val="2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902,1373"/>
  <p:tag name="LATEXADDIN" val="\documentclass{article}&#10;\usepackage{amsmath,color}&#10;\pagestyle{empty}&#10;\begin{document}&#10;&#10;$&#10;{\color{yellow}  &#10;m_\phi &lt; a_0^{-1}{\color{white} =\alpha m_e}&#10;}&#10;$&#10;&#10;&#10;\end{document}"/>
  <p:tag name="IGUANATEXSIZE" val="20"/>
  <p:tag name="IGUANATEXCURSOR" val="15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272,216"/>
  <p:tag name="LATEXADDIN" val="\documentclass{article}&#10;\usepackage{amsmath,color}&#10;\pagestyle{empty}&#10;\begin{document}&#10;&#10;$&#10;{\color{yellow}  &#10;Za_0^{-1}&#10;}&#10;$&#10;&#10;&#10;\end{document}"/>
  <p:tag name="IGUANATEXSIZE" val="20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416,9479"/>
  <p:tag name="LATEXADDIN" val="\documentclass{article}&#10;\usepackage{amsmath,color}&#10;\pagestyle{empty}&#10;\begin{document}&#10;&#10;$&#10;{\color{white}  &#10;\approx 4\,{\rm keV}&#10;}&#10;$&#10;&#10;&#10;\end{document}"/>
  <p:tag name="IGUANATEXSIZE" val="16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732,6584"/>
  <p:tag name="LATEXADDIN" val="\documentclass{article}&#10;\usepackage{amsmath,color}&#10;\pagestyle{empty}&#10;\begin{document}&#10;$&#10;{\color{white}\approx 3.9\times 10^{-16}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476,9404"/>
  <p:tag name="LATEXADDIN" val="\documentclass{article}&#10;\usepackage{amsmath,color}&#10;\pagestyle{empty}&#10;\begin{document}&#10;&#10;$&#10;{\color{yellow}  &#10;V_\phi\propto 1/r&#10;}&#10;$&#10;&#10;&#10;\end{document}"/>
  <p:tag name="IGUANATEXSIZE" val="20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617,9227"/>
  <p:tag name="LATEXADDIN" val="\documentclass{article}&#10;\usepackage{amsmath,color}&#10;\pagestyle{empty}&#10;\begin{document}&#10;&#10;$&#10;{\color{yellow}  &#10;m_\phi &lt; Za_0^{-1}&#10;}&#10;$&#10;&#10;&#10;\end{document}"/>
  <p:tag name="IGUANATEXSIZE" val="20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680,9149"/>
  <p:tag name="LATEXADDIN" val="\documentclass{article}&#10;\usepackage{amsmath,color}&#10;\pagestyle{empty}&#10;\begin{document}&#10;&#10;$&#10;{\color{yellow}  &#10;V_\phi\propto \delta(r)/r^2&#10;}&#10;$&#10;&#10;&#10;\end{document}"/>
  <p:tag name="IGUANATEXSIZE" val="20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163,4795"/>
  <p:tag name="LATEXADDIN" val="\documentclass{article}&#10;\usepackage{amsmath,color}&#10;\pagestyle{empty}&#10;\begin{document}&#10;&#10;$&#10;{\color{yellow}  &#10;m_\phi^2&#10;}&#10;$&#10;&#10;&#10;\end{document}"/>
  <p:tag name="IGUANATEXSIZE" val="2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130,109"/>
  <p:tag name="LATEXADDIN" val="\documentclass{article}&#10;\usepackage{amsmath,color}&#10;\pagestyle{empty}&#10;\begin{document}&#10;&#10;$&#10;{\color{white}m_\phi \equiv m_h \approx 126\,{\rm GeV}}&#10;$&#10;&#10;\end{document}"/>
  <p:tag name="IGUANATEXSIZE" val="22"/>
  <p:tag name="IGUANATEXCURSOR" val="14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,73"/>
  <p:tag name="ORIGINALWIDTH" val="674,1658"/>
  <p:tag name="LATEXADDIN" val="\documentclass{article}&#10;\usepackage{amsmath,color}&#10;\pagestyle{empty}&#10;\begin{document}&#10;&#10;$&#10;{\color{yellow}y_f^{\rm SM} = m_f/v}&#10;$&#10;&#10;&#10;&#10;\end{document}"/>
  <p:tag name="IGUANATEXSIZE" val="22"/>
  <p:tag name="IGUANATEXCURSOR" val="10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80,165"/>
  <p:tag name="LATEXADDIN" val="\documentclass{article}&#10;\usepackage{amsmath,color}&#10;\pagestyle{empty}&#10;\begin{document}&#10;&#10;$&#10;{\color{white}  &#10;v\approx 246\,{\rm GeV}&#10;}&#10;$&#10;&#10;&#10;\end{document}"/>
  <p:tag name="IGUANATEXSIZE" val="22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095,613"/>
  <p:tag name="LATEXADDIN" val="\documentclass{article}&#10;\usepackage{amsmath,color}&#10;\pagestyle{empty}&#10;\begin{document}&#10;&#10;$&#10;{\color{yellow}  &#10;y_e^{\rm SM}y_A^{\rm SM} \sim 10^{-9}\times A&#10;}&#10;$&#10;&#10;&#10;\end{document}"/>
  <p:tag name="IGUANATEXSIZE" val="22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2317,96"/>
  <p:tag name="LATEXADDIN" val="\documentclass{article}&#10;\usepackage{amsmath,color}&#10;\pagestyle{empty}&#10;\begin{document}&#10;&#10;&#10;{\color{white}  &#10;\begin{align}&#10;y_n &amp;\approx {\color{yellow}7.7y_u+9.4y_d}+0.75y_s+2.6\times 10^{-4} c_g\nonumber \\&#10;y_p &amp;\approx {\color{yellow}11y_u+6.5y_d}+0.75y_s+2.6\times 10^{-4} c_g \nonumber&#10;\end{align}&#10;}&#10;&#10;&#10;&#10;\end{document}"/>
  <p:tag name="IGUANATEXSIZE" val="22"/>
  <p:tag name="IGUANATEXCURSOR" val="2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836,1455"/>
  <p:tag name="LATEXADDIN" val="\documentclass{article}&#10;\usepackage{amsmath,color}&#10;\pagestyle{empty}&#10;\begin{document}&#10;&#10;$&#10;{\color{white}  &#10;y_e \leq 1.3\times 10^{-3}&#10;}&#10;$&#10;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2276"/>
  <p:tag name="ORIGINALWIDTH" val="1508,811"/>
  <p:tag name="LATEXADDIN" val="\documentclass{article}&#10;\usepackage{amsmath,color}&#10;\pagestyle{empty}&#10;\begin{document}&#10;$&#10;{\color{white}V_\phi^{eN} (r) = -\frac{(-1)^s}{4\pi}y_ey_A \frac{e^{-m_\phi r}}{r}}&#10;$&#10;&#10;\end{document}"/>
  <p:tag name="IGUANATEXSIZE" val="32"/>
  <p:tag name="IGUANATEXCURSOR" val="14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,4852"/>
  <p:tag name="ORIGINALWIDTH" val="429,6963"/>
  <p:tag name="LATEXADDIN" val="\documentclass{article}&#10;\usepackage{amsmath,color}&#10;\pagestyle{empty}&#10;\begin{document}&#10;&#10;$&#10;{\color{white}  &#10;y_{p,n}\leq  3&#10;}&#10;$&#10;&#10;&#10;\end{document}"/>
  <p:tag name="IGUANATEXSIZE" val="22"/>
  <p:tag name="IGUANATEXCURSOR" val="10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526,4341"/>
  <p:tag name="LATEXADDIN" val="\documentclass{article}&#10;\usepackage{amsmath,color}&#10;\pagestyle{empty}&#10;\begin{document}&#10;&#10;$&#10;{\color{white}  &#10;h\to e^+e^-&#10;}&#10;$&#10;&#10;&#10;\end{document}"/>
  <p:tag name="IGUANATEXSIZE" val="20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728,9089"/>
  <p:tag name="LATEXADDIN" val="\documentclass{article}&#10;\usepackage{amsmath,color}&#10;\pagestyle{empty}&#10;\begin{document}&#10;&#10;$&#10;{\color{white}  &#10;\Gamma_h \leq 1.7\,{\rm GeV}&#10;}&#10;$&#10;&#10;&#10;\end{document}"/>
  <p:tag name="IGUANATEXSIZE" val="20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,9745"/>
  <p:tag name="ORIGINALWIDTH" val="2023,997"/>
  <p:tag name="LATEXADDIN" val="\documentclass{article}&#10;\usepackage{amsmath,color}&#10;\pagestyle{empty}&#10;\begin{document}&#10;&#10;$&#10;{\color{white}  &#10;V_{h}(r) = -y_ey_A\frac{e^{-m_hr}}{4\pi r} \simeq -y_ey_A\frac{\delta(r)}{4\pi m_h^2 r^2}&#10;}&#10;$&#10;&#10;&#10;\end{document}"/>
  <p:tag name="IGUANATEXSIZE" val="30"/>
  <p:tag name="IGUANATEXCURSOR" val="17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2332,208"/>
  <p:tag name="LATEXADDIN" val="\documentclass{article}&#10;\usepackage{amsmath,color}&#10;\pagestyle{empty}&#10;\begin{document}&#10;&#10;$&#10;{\color{white}  &#10;\delta \nu_i^{\rm Higgs}=64\,{\rm Hz}\times y_ey_A\left[|\psi_a(0)|^2-|\psi_b(0)|^2\right]&#10;}&#10;$&#10;&#10;&#10;\end{document}"/>
  <p:tag name="IGUANATEXSIZE" val="30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184,4769"/>
  <p:tag name="LATEXADDIN" val="\documentclass{article}&#10;\usepackage{amsmath,color}&#10;\pagestyle{empty}&#10;\begin{document}&#10;&#10;$&#10;{\color{white}  &#10;a_0^{-3}&#10;}&#10;$&#10;&#10;&#10;\end{document}"/>
  <p:tag name="IGUANATEXSIZE" val="20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52,7184"/>
  <p:tag name="LATEXADDIN" val="\documentclass{article}&#10;\usepackage{amsmath,color}&#10;\pagestyle{empty}&#10;\begin{document}&#10;&#10;$&#10;{\color{white}  &#10;l\geq1&#10;}&#10;$&#10;&#10;&#10;\end{document}"/>
  <p:tag name="IGUANATEXSIZE" val="24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57,9677"/>
  <p:tag name="LATEXADDIN" val="\documentclass{article}&#10;\usepackage{amsmath,color}&#10;\pagestyle{empty}&#10;\begin{document}&#10;&#10;$&#10;{\color{white}  &#10;l=0&#10;}&#10;$&#10;&#10;&#10;\end{document}"/>
  <p:tag name="IGUANATEXSIZE" val="24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,9745"/>
  <p:tag name="ORIGINALWIDTH" val="1261,342"/>
  <p:tag name="LATEXADDIN" val="\documentclass{article}&#10;\usepackage{amsmath,color}&#10;\pagestyle{empty}&#10;\begin{document}&#10;&#10;$&#10;{\color{white}  &#10;|\psi_{nS}(0)|^2 \simeq 4.2\frac{(1+n_e)^2Z}{(n-\delta_*)^3}&#10;}&#10;$&#10;&#10;&#10;\end{document}"/>
  <p:tag name="IGUANATEXSIZE" val="30"/>
  <p:tag name="IGUANATEXCURSOR" val="16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895,3881"/>
  <p:tag name="LATEXADDIN" val="\documentclass{article}&#10;\usepackage{amsmath,color}&#10;\pagestyle{empty}&#10;\begin{document}&#10;&#10;$&#10;{\color{white}  &#10;|\psi(0)|^2\sim\mathcal{O}(100)&#10;}&#10;$&#10;&#10;&#10;\end{document}"/>
  <p:tag name="IGUANATEXSIZE" val="22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5,99173"/>
  <p:tag name="LATEXADDIN" val="\documentclass{article}&#10;\usepackage{amsmath,color}&#10;\pagestyle{empty}&#10;\begin{document}&#10;&#10;$&#10;{\color{white} \phi}&#10;$&#10;&#10;&#10;\end{document}"/>
  <p:tag name="IGUANATEXSIZE" val="24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52,2309"/>
  <p:tag name="LATEXADDIN" val="\documentclass{article}&#10;\usepackage{amsmath,color}&#10;\pagestyle{empty}&#10;\begin{document}&#10;&#10;$&#10;{\color{white}  &#10;nS&#10;}&#10;$&#10;&#10;&#10;\end{document}"/>
  <p:tag name="IGUANATEXSIZE" val="22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435,321"/>
  <p:tag name="LATEXADDIN" val="\documentclass{article}&#10;\usepackage{amsmath,color}&#10;\pagestyle{empty}&#10;\begin{document}&#10;&#10;$&#10;{\color{white}  &#10;y_e y_A \approx 10^{-3}\times A\sim \mathcal{O}(0.1)&#10;}&#10;$&#10;&#10;&#10;\end{document}"/>
  <p:tag name="IGUANATEXSIZE" val="22"/>
  <p:tag name="IGUANATEXCURSOR" val="15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1022,122"/>
  <p:tag name="LATEXADDIN" val="\documentclass{article}&#10;\usepackage{amsmath,color}&#10;\pagestyle{empty}&#10;\begin{document}&#10;&#10;$&#10;{\color{white}  &#10;\delta\nu^{\rm Higgs} \sim \mathcal{O}(1\,{\rm kHz})&#10;}&#10;$&#10;&#10;&#10;\end{document}"/>
  <p:tag name="IGUANATEXSIZE" val="22"/>
  <p:tag name="IGUANATEXCURSOR" val="15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316,4605"/>
  <p:tag name="LATEXADDIN" val="\documentclass{article}&#10;\usepackage{amsmath,color}&#10;\pagestyle{empty}&#10;\begin{document}&#10;&#10;$&#10;{\color{white}  &#10;\mathcal{O}(\alpha^6)&#10;}&#10;$&#10;&#10;&#10;\end{document}"/>
  <p:tag name="IGUANATEXSIZE" val="16"/>
  <p:tag name="IGUANATEXCURSOR" val="12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1412,823"/>
  <p:tag name="LATEXADDIN" val="\documentclass{article}&#10;\usepackage{amsmath,color}&#10;\pagestyle{empty}&#10;\begin{document}&#10;&#10;$&#10;{\color{white}  &#10;\nu_i^A = \nu_{i,0}^A + F_i \langle r^2\rangle_A + \delta\nu_i^A&#10;}&#10;$&#10;&#10;&#10;\end{document}"/>
  <p:tag name="IGUANATEXSIZE" val="32"/>
  <p:tag name="IGUANATEXCURSOR" val="17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70,7162"/>
  <p:tag name="LATEXADDIN" val="\documentclass{article}&#10;\usepackage{amsmath,color}&#10;\pagestyle{empty}&#10;\begin{document}&#10;&#10;$&#10;{\color{yellow}  &#10;\langle r^2\rangle_A&#10;}&#10;$&#10;&#10;&#10;\end{document}"/>
  <p:tag name="IGUANATEXSIZE" val="18"/>
  <p:tag name="IGUANATEXCURSOR" val="10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06,4867"/>
  <p:tag name="LATEXADDIN" val="\documentclass{article}&#10;\usepackage{amsmath,color}&#10;\pagestyle{empty}&#10;\begin{document}&#10;&#10;$&#10;{\color{white}  &#10;F_i&#10;}&#10;$&#10;&#10;&#10;\end{document}"/>
  <p:tag name="IGUANATEXSIZE" val="20"/>
  <p:tag name="IGUANATEXCURSOR" val="10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color}&#10;\pagestyle{empty}&#10;\begin{document}&#10;&#10;$&#10;{\color{white}  &#10;\alpha&#10;}&#10;$&#10;&#10;&#10;\end{document}"/>
  <p:tag name="IGUANATEXSIZE" val="20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164,9794"/>
  <p:tag name="LATEXADDIN" val="\documentclass{article}&#10;\usepackage{amsmath,color}&#10;\pagestyle{empty}&#10;\begin{document}&#10;&#10;$&#10;{\color{white}  &#10;\nu_{i,0}^A&#10;}&#10;$&#10;&#10;&#10;\end{document}"/>
  <p:tag name="IGUANATEXSIZE" val="24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06,4867"/>
  <p:tag name="LATEXADDIN" val="\documentclass{article}&#10;\usepackage{amsmath,color}&#10;\pagestyle{empty}&#10;\begin{document}&#10;&#10;$&#10;{\color{white}  &#10;F_i&#10;}&#10;$&#10;&#10;&#10;\end{document}"/>
  <p:tag name="IGUANATEXSIZE" val="24"/>
  <p:tag name="IGUANATEXCURSOR" val="10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1224,597"/>
  <p:tag name="LATEXADDIN" val="\documentclass{article}&#10;\usepackage{amsmath,color}&#10;\pagestyle{empty}&#10;\begin{document}&#10;&#10;$&#10;{\color{yellow}y_A=Zy_p +(A-Z)y_n}&#10;$&#10;&#10;&#10;\end{document}"/>
  <p:tag name="IGUANATEXSIZE" val="20"/>
  <p:tag name="IGUANATEXCURSOR" val="10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64,9419"/>
  <p:tag name="LATEXADDIN" val="\documentclass{article}&#10;\usepackage{amsmath,color}&#10;\pagestyle{empty}&#10;\begin{document}&#10;&#10;$&#10;{\color{white}  &#10;n ^{2S+1}L_J&#10;}&#10;$&#10;&#10;&#10;\end{document}"/>
  <p:tag name="IGUANATEXSIZE" val="3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,7282"/>
  <p:tag name="ORIGINALWIDTH" val="1649,044"/>
  <p:tag name="LATEXADDIN" val="\documentclass{article}&#10;\usepackage{amsmath,color}&#10;\pagestyle{empty}&#10;\begin{document}&#10;&#10;$&#10;{\color{white}  &#10;\nu_{\rm LS}^{(S,D)} \equiv \nu_{2S-4(S,D)}-\frac{1}{4}\nu_{1S-2S}&#10;}&#10;$&#10;&#10;&#10;\end{document}"/>
  <p:tag name="IGUANATEXSIZE" val="20"/>
  <p:tag name="IGUANATEXCURSOR" val="17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129,359"/>
  <p:tag name="LATEXADDIN" val="\documentclass{article}&#10;\usepackage{amsmath,color}&#10;\pagestyle{empty}&#10;\begin{document}&#10;&#10;$&#10;{\color{white}  &#10;\nu_i^{AA'} \equiv \nu_i^A-\nu_i^{A'} = 0&#10;}&#10;$&#10;&#10;&#10;\end{document}"/>
  <p:tag name="IGUANATEXSIZE" val="30"/>
  <p:tag name="IGUANATEXCURSOR" val="14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385,4518"/>
  <p:tag name="LATEXADDIN" val="\documentclass{article}&#10;\usepackage{amsmath,color}&#10;\pagestyle{empty}&#10;\begin{document}&#10;&#10;$&#10;{\color{yellow}  &#10;r_A\to0&#10;}&#10;$&#10;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438,6952"/>
  <p:tag name="LATEXADDIN" val="\documentclass{article}&#10;\usepackage{amsmath,color}&#10;\pagestyle{empty}&#10;\begin{document}&#10;&#10;$&#10;{\color{cyan}  &#10;m_A\to 0&#10;}&#10;$&#10;&#10;&#10;\end{document}"/>
  <p:tag name="IGUANATEXSIZE" val="22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395,2006"/>
  <p:tag name="LATEXADDIN" val="\documentclass{article}&#10;\usepackage{amsmath,color}&#10;\pagestyle{empty}&#10;\begin{document}&#10;&#10;$&#10;{\color{white}  &#10;y_A\propto A&#10;}&#10;$&#10;&#10;&#10;\end{document}"/>
  <p:tag name="IGUANATEXSIZE" val="22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09,8987"/>
  <p:tag name="LATEXADDIN" val="\documentclass{article}&#10;\usepackage{amsmath,color}&#10;\pagestyle{empty}&#10;\begin{document}&#10;&#10;$&#10;{\color{white}  &#10;\mathcal{O}(\delta A/A)\sim0.1&#10;}&#10;$&#10;&#10;&#10;\end{document}"/>
  <p:tag name="IGUANATEXSIZE" val="22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250,844"/>
  <p:tag name="LATEXADDIN" val="\documentclass{article}&#10;\usepackage{amsmath,color}&#10;\pagestyle{empty}&#10;\begin{document}&#10;&#10;$&#10;{\color{white}  &#10;\nu_i^{AA'} \simeq \alpha_{\rm NP}(A-A')X_i&#10;}&#10;$&#10;&#10;&#10;\end{document}"/>
  <p:tag name="IGUANATEXSIZE" val="30"/>
  <p:tag name="IGUANATEXCURSOR" val="14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,2287"/>
  <p:tag name="ORIGINALWIDTH" val="1000,375"/>
  <p:tag name="LATEXADDIN" val="\documentclass{article}&#10;\usepackage{amsmath,color}&#10;\pagestyle{empty}&#10;\begin{document}&#10;&#10;$&#10;{\color{white}  &#10;\alpha_{\rm NP} \equiv -\frac{(-1)^s}{4\pi}y_ey_n&#10;}&#10;$&#10;&#10;&#10;\end{document}"/>
  <p:tag name="IGUANATEXSIZE" val="18"/>
  <p:tag name="IGUANATEXCURSOR" val="15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550,806"/>
  <p:tag name="LATEXADDIN" val="\documentclass{article}&#10;\usepackage{amsmath,color}&#10;\pagestyle{empty}&#10;\begin{document}&#10;&#10;$&#10;{\color{white}  &#10;\nu_i^{AA'} = K_i\mu_{AA'} + F_i \delta\langle r^2\rangle_{AA'}&#10;}&#10;$&#10;&#10;&#10;\end{document}"/>
  <p:tag name="IGUANATEXSIZE" val="30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101,2373"/>
  <p:tag name="LATEXADDIN" val="\documentclass{article}&#10;\usepackage{amsmath,color}&#10;\pagestyle{empty}&#10;\begin{document}&#10;&#10;$&#10;{\color{white}  &#10;y_e&#10;}&#10;$&#10;&#10;&#10;\end{document}"/>
  <p:tag name="IGUANATEXSIZE" val="22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1160,855"/>
  <p:tag name="LATEXADDIN" val="\documentclass{article}&#10;\usepackage{amsmath,color}&#10;\pagestyle{empty}&#10;\begin{document}&#10;&#10;$&#10;{\color{white}  &#10;\mu_{AA'}\equiv \left(m_A^{-1}-m_{A'}^{-1}\right)&#10;}&#10;$&#10;&#10;&#10;\end{document}"/>
  <p:tag name="IGUANATEXSIZE" val="18"/>
  <p:tag name="IGUANATEXCURSOR" val="14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076,865"/>
  <p:tag name="LATEXADDIN" val="\documentclass{article}&#10;\usepackage{amsmath,color}&#10;\pagestyle{empty}&#10;\begin{document}&#10;&#10;$&#10;{\color{white}  &#10;\nu_i^{AA'}/\nu_i^A\sim \mathcal{O}(10^{-6})&#10;}&#10;$&#10;&#10;&#10;\end{document}"/>
  <p:tag name="IGUANATEXSIZE" val="22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441,6948"/>
  <p:tag name="LATEXADDIN" val="\documentclass{article}&#10;\usepackage{amsmath,color}&#10;\pagestyle{empty}&#10;\begin{document}&#10;&#10;$&#10;{\color{white}  &#10;\delta \langle r^2\rangle_{AA'}&#10;}&#10;$&#10;&#10;&#10;\end{document}"/>
  <p:tag name="IGUANATEXSIZE" val="22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550,806"/>
  <p:tag name="LATEXADDIN" val="\documentclass{article}&#10;\usepackage{amsmath,color}&#10;\pagestyle{empty}&#10;\begin{document}&#10;&#10;$&#10;{\color{white}  &#10;\nu_i^{AA'} = K_i\mu_{AA'} + F_i \delta\langle r^2\rangle_{AA'}&#10;}&#10;$&#10;&#10;&#10;\end{document}"/>
  <p:tag name="IGUANATEXSIZE" val="22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454,818"/>
  <p:tag name="LATEXADDIN" val="\documentclass{article}&#10;\usepackage{amsmath,color}&#10;\pagestyle{empty}&#10;\begin{document}&#10;&#10;$&#10;{\color{white}  &#10;m\nu_2^{AA'} = F_{21}\, m\nu_1^{AA'} + K_{21}&#10;}&#10;$&#10;&#10;&#10;\end{document}"/>
  <p:tag name="IGUANATEXSIZE" val="30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66,6667"/>
  <p:tag name="LATEXADDIN" val="\documentclass{article}&#10;\usepackage{amsmath,color}&#10;\pagestyle{empty}&#10;\begin{document}&#10;&#10;$&#10;{\color{white}  &#10;F_{21}\equiv F_2/F_1&#10;}&#10;$&#10;&#10;&#10;\end{document}"/>
  <p:tag name="IGUANATEXSIZE" val="18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019,123"/>
  <p:tag name="LATEXADDIN" val="\documentclass{article}&#10;\usepackage{amsmath,color}&#10;\pagestyle{empty}&#10;\begin{document}&#10;&#10;$&#10;{\color{white}  &#10;K_{21}\equiv K_2-F_{21}K_1&#10;}&#10;$&#10;&#10;&#10;\end{document}"/>
  <p:tag name="IGUANATEXSIZE" val="18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615,6731"/>
  <p:tag name="LATEXADDIN" val="\documentclass{article}&#10;\usepackage{amsmath,color}&#10;\pagestyle{empty}&#10;\begin{document}&#10;&#10;$&#10;{\color{white}  &#10;m\nu\equiv \mu^{-1}\nu&#10;}&#10;$&#10;&#10;&#10;\end{document}"/>
  <p:tag name="IGUANATEXSIZE" val="20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550,806"/>
  <p:tag name="LATEXADDIN" val="\documentclass{article}&#10;\usepackage{amsmath,color}&#10;\pagestyle{empty}&#10;\begin{document}&#10;&#10;$&#10;{\color{white}  &#10;\nu_i^{AA'} = K_i\mu_{AA'} + F_i \delta\langle r^2\rangle_{AA'}&#10;}&#10;$&#10;&#10;&#10;\end{document}"/>
  <p:tag name="IGUANATEXSIZE" val="30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2547,431"/>
  <p:tag name="LATEXADDIN" val="\documentclass{article}&#10;\usepackage{amsmath,color}&#10;\pagestyle{empty}&#10;\begin{document}&#10;&#10;$&#10;{\color{white}  &#10;\nu_i^{AA'} = K_i\mu_{AA'} + F_i \delta\langle r^2\rangle_{AA'}+\alpha_{\rm NP}X_i(A-A')&#10;}&#10;$&#10;&#10;&#10;\end{document}"/>
  <p:tag name="IGUANATEXSIZE" val="30"/>
  <p:tag name="IGUANATEXCURSOR" val="18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95,7255"/>
  <p:tag name="LATEXADDIN" val="\documentclass{article}&#10;\usepackage{amsmath,color}&#10;\pagestyle{empty}&#10;\begin{document}&#10;&#10;$&#10;{\color{white}  &#10;y_{p,n}&#10;}&#10;$&#10;&#10;&#10;\end{document}"/>
  <p:tag name="IGUANATEXSIZE" val="22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301,462"/>
  <p:tag name="LATEXADDIN" val="\documentclass{article}&#10;\usepackage{amsmath,color}&#10;\pagestyle{empty}&#10;\begin{document}&#10;&#10;$&#10;{\color{white}  &#10;m\nu_2^{AA'} = F_{21}\, m\nu_1^{AA'} + K_{21} +\alpha_{\rm NP} X_{21} h_{AA'}&#10;}&#10;$&#10;&#10;&#10;\end{document}"/>
  <p:tag name="IGUANATEXSIZE" val="30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013,123"/>
  <p:tag name="LATEXADDIN" val="\documentclass{article}&#10;\usepackage{amsmath,color}&#10;\pagestyle{empty}&#10;\begin{document}&#10;&#10;$&#10;{\color{white}  &#10;X_{21}\equiv X_2-F_{21}X_1&#10;}&#10;$&#10;&#10;&#10;\end{document}"/>
  <p:tag name="IGUANATEXSIZE" val="18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1139,857"/>
  <p:tag name="LATEXADDIN" val="\documentclass{article}&#10;\usepackage{amsmath,color}&#10;\pagestyle{empty}&#10;\begin{document}&#10;&#10;$&#10;{\color{white}  &#10;h_{AA'} \equiv (A-A')\mu_{AA'}^{-1}&#10;}&#10;$&#10;&#10;&#10;\end{document}"/>
  <p:tag name="IGUANATEXSIZE" val="18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884,514"/>
  <p:tag name="LATEXADDIN" val="\documentclass{article}&#10;\usepackage{amsmath,color}&#10;\pagestyle{empty}&#10;\begin{document}&#10;&#10;$&#10;{\color{white}  &#10;\overrightarrow{m\nu_2} = F_{21}\overrightarrow{m\nu_1}+K_{21}\vec{1}+\alpha_{\rm NP} X_{21}\vec{h}&#10;}&#10;$&#10;&#10;&#10;\end{document}"/>
  <p:tag name="IGUANATEXSIZE" val="24"/>
  <p:tag name="IGUANATEXCURSOR" val="19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457,4428"/>
  <p:tag name="LATEXADDIN" val="\documentclass{article}&#10;\usepackage{amsmath,color}&#10;\pagestyle{empty}&#10;\begin{document}&#10;&#10;$&#10;{\color{white}  &#10;X_{21}\to 0&#10;}&#10;$&#10;&#10;&#10;\end{document}"/>
  <p:tag name="IGUANATEXSIZE" val="24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744,6569"/>
  <p:tag name="LATEXADDIN" val="\documentclass{article}&#10;\usepackage{amsmath,color}&#10;\pagestyle{empty}&#10;\begin{document}&#10;&#10;$&#10;{\color{white}  &#10;m_\phi&gt; 20\,{\rm MeV}&#10;}&#10;$&#10;&#10;&#10;\end{document}"/>
  <p:tag name="IGUANATEXSIZE" val="20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953,8808"/>
  <p:tag name="LATEXADDIN" val="\documentclass{article}&#10;\usepackage{amsmath,color}&#10;\pagestyle{empty}&#10;\begin{document}&#10;&#10;$&#10;{\color{white}  &#10;X_i\propto F_i \propto |\psi(0)|^2&#10;}&#10;$&#10;&#10;&#10;\end{document}"/>
  <p:tag name="IGUANATEXSIZE" val="20"/>
  <p:tag name="IGUANATEXCURSOR" val="14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772,4034"/>
  <p:tag name="LATEXADDIN" val="\documentclass{article}&#10;\usepackage{amsmath,color}&#10;\pagestyle{empty}&#10;\begin{document}&#10;&#10;$&#10;{\color{white}  &#10;h_{AA'} \propto m\nu_i^{AA'}&#10;}&#10;$&#10;&#10;&#10;\end{document}"/>
  <p:tag name="IGUANATEXSIZE" val="24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517,4354"/>
  <p:tag name="LATEXADDIN" val="\documentclass{article}&#10;\usepackage{amsmath,color}&#10;\pagestyle{empty}&#10;\begin{document}&#10;&#10;$&#10;{\color{white}  &#10;y_A\sim A^{-1}&#10;}&#10;$&#10;&#10;&#10;\end{document}"/>
  <p:tag name="IGUANATEXSIZE" val="20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,7191"/>
  <p:tag name="ORIGINALWIDTH" val="1485,564"/>
  <p:tag name="LATEXADDIN" val="\documentclass{article}&#10;\usepackage{amsmath,color}&#10;\pagestyle{empty}&#10;\begin{document}&#10;&#10;$&#10;{\color{white}  &#10;\alpha_{\rm NP} \leq \frac{\left(\overrightarrow{m\nu_1}\times\overrightarrow{m\nu_2}\right)\cdot \vec{1}}{(\vec{1}\times \vec{h})\cdot(X_1\overrightarrow{m\nu_2}-X_2\overrightarrow{m\nu_1})}&#10;}&#10;$&#10;&#10;&#10;\end{document}"/>
  <p:tag name="IGUANATEXSIZE" val="30"/>
  <p:tag name="IGUANATEXCURSOR" val="2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2272"/>
  <p:tag name="ORIGINALWIDTH" val="1523,809"/>
  <p:tag name="LATEXADDIN" val="\documentclass{article}&#10;\usepackage{amsmath,color}&#10;\pagestyle{empty}&#10;\begin{document}&#10;$&#10;{\color{white}V_\phi^{ee} (r_{12}) = -\frac{(-1)^s}{4\pi}y_e^2 \frac{e^{-m_\phi r_{12}}}{r_{12}}}&#10;$&#10;&#10;\end{document}"/>
  <p:tag name="IGUANATEXSIZE" val="32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163,4795"/>
  <p:tag name="LATEXADDIN" val="\documentclass{article}&#10;\usepackage{amsmath,color}&#10;\pagestyle{empty}&#10;\begin{document}&#10;&#10;$&#10;{\color{white}  &#10;m_\phi&#10;}&#10;$&#10;&#10;&#10;\end{document}"/>
  <p:tag name="IGUANATEXSIZE" val="20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96,73788"/>
  <p:tag name="LATEXADDIN" val="\documentclass{article}&#10;\usepackage{amsmath,color}&#10;\pagestyle{empty}&#10;\begin{document}&#10;&#10;$&#10;{\color{white}  &#10;\nu_1&#10;}&#10;$&#10;&#10;&#10;\end{document}"/>
  <p:tag name="IGUANATEXSIZE" val="18"/>
  <p:tag name="IGUANATEXCURSOR" val="11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99,73756"/>
  <p:tag name="LATEXADDIN" val="\documentclass{article}&#10;\usepackage{amsmath,color}&#10;\pagestyle{empty}&#10;\begin{document}&#10;&#10;$&#10;{\color{white}  &#10;\nu_2&#10;}&#10;$&#10;&#10;&#10;\end{document}"/>
  <p:tag name="IGUANATEXSIZE" val="18"/>
  <p:tag name="IGUANATEXCURSOR" val="11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,4754"/>
  <p:tag name="ORIGINALWIDTH" val="1366,329"/>
  <p:tag name="LATEXADDIN" val="\documentclass{article}&#10;\usepackage{amsmath,color}&#10;\pagestyle{empty}&#10;\begin{document}&#10;&#10;$&#10;{\color{white}  &#10;\overrightarrow{m\nu_i} = K_i\vec{1} + F_i \overrightarrow{\delta\langle r^2\rangle} {\color{yellow}+\overrightarrow{\Delta_i}}&#10;}&#10;$&#10;&#10;&#10;\end{document}"/>
  <p:tag name="IGUANATEXSIZE" val="30"/>
  <p:tag name="IGUANATEXCURSOR" val="2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,9715"/>
  <p:tag name="ORIGINALWIDTH" val="2140,982"/>
  <p:tag name="LATEXADDIN" val="\documentclass{article}&#10;\usepackage{amsmath,color}&#10;\pagestyle{empty}&#10;\begin{document}&#10;&#10;$&#10;{\color{white}  &#10;\alpha_{\rm NP}\leq \frac{\sqrt{\Delta_1^2+F_{21}\Delta_2^2}}{(X_2-F_{21}X_1)(A-A')_{\rm max}}\times \frac{A}{(A-A')_{\rm min}}&#10;}&#10;$&#10;&#10;&#10;\end{document}"/>
  <p:tag name="IGUANATEXSIZE" val="30"/>
  <p:tag name="IGUANATEXCURSOR" val="2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560,18"/>
  <p:tag name="LATEXADDIN" val="\documentclass{article}&#10;\usepackage{amsmath,color}&#10;\pagestyle{empty}&#10;\begin{document}&#10;&#10;$&#10;{\color{white}  &#10;y_{e,p}=\mp e\epsilon&#10;}&#10;$&#10;&#10;&#10;\end{document}"/>
  <p:tag name="IGUANATEXSIZE" val="24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349,4563"/>
  <p:tag name="LATEXADDIN" val="\documentclass{article}&#10;\usepackage{amsmath,color}&#10;\pagestyle{empty}&#10;\begin{document}&#10;&#10;$&#10;{\color{yellow}  &#10;y_n=0&#10;}&#10;$&#10;&#10;&#10;\end{document}"/>
  <p:tag name="IGUANATEXSIZE" val="24"/>
  <p:tag name="IGUANATEXCURSOR" val="10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41,99472"/>
  <p:tag name="LATEXADDIN" val="\documentclass{article}&#10;\usepackage{amsmath,color}&#10;\pagestyle{empty}&#10;\begin{document}&#10;&#10;$&#10;{\color{white}  &#10;\epsilon&#10;}&#10;$&#10;&#10;&#10;\end{document}"/>
  <p:tag name="IGUANATEXSIZE" val="2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233,596"/>
  <p:tag name="LATEXADDIN" val="\documentclass{article}&#10;\usepackage{amsmath,color}&#10;\pagestyle{empty}&#10;\begin{document}&#10;&#10;$&#10;{\color{white}  &#10;y_p=y_n=-y_e=g_{B-L}&#10;}&#10;$&#10;&#10;&#10;\end{document}"/>
  <p:tag name="IGUANATEXSIZE" val="24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5814</TotalTime>
  <Words>2381</Words>
  <Application>Microsoft Office PowerPoint</Application>
  <PresentationFormat>Affichage à l'écran (4:3)</PresentationFormat>
  <Paragraphs>447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Ion</vt:lpstr>
      <vt:lpstr>Probing new physics with atomic spectroscopy</vt:lpstr>
      <vt:lpstr>Outline</vt:lpstr>
      <vt:lpstr>Motivations</vt:lpstr>
      <vt:lpstr>The Standard Model </vt:lpstr>
      <vt:lpstr>The Standard Model</vt:lpstr>
      <vt:lpstr>New-physics searches</vt:lpstr>
      <vt:lpstr>Precision frontier in atoms</vt:lpstr>
      <vt:lpstr>Precision atomic spectroscopy</vt:lpstr>
      <vt:lpstr>Precision atomic spectroscopy</vt:lpstr>
      <vt:lpstr>Atomic forces in/beyond the Standard Model</vt:lpstr>
      <vt:lpstr>Atomic potentials</vt:lpstr>
      <vt:lpstr>Atomic potentials</vt:lpstr>
      <vt:lpstr>Energy level shifts</vt:lpstr>
      <vt:lpstr>Energy level shifts</vt:lpstr>
      <vt:lpstr>Energy level shifts</vt:lpstr>
      <vt:lpstr>Typical atomic bound</vt:lpstr>
      <vt:lpstr>The atomic Higgs force</vt:lpstr>
      <vt:lpstr>Higgs couplings from data</vt:lpstr>
      <vt:lpstr>Frenquency shifts from the Higgs force</vt:lpstr>
      <vt:lpstr>Frenquency shifts from the Higgs force</vt:lpstr>
      <vt:lpstr>Frenquency shifts from the Higgs force</vt:lpstr>
      <vt:lpstr>Probing BSM with atomic spectroscopy</vt:lpstr>
      <vt:lpstr>Probing BSM in atoms with few electrons</vt:lpstr>
      <vt:lpstr>Transition frequencies – Theory </vt:lpstr>
      <vt:lpstr>Nuclear charge radius</vt:lpstr>
      <vt:lpstr>Precisely measured transitions in Helium</vt:lpstr>
      <vt:lpstr>Bound on electro-philic forces</vt:lpstr>
      <vt:lpstr>Helium Isotope shifts</vt:lpstr>
      <vt:lpstr>HD isotope shifts</vt:lpstr>
      <vt:lpstr>Probing BSM with « clock » transitions in heavy atoms</vt:lpstr>
      <vt:lpstr>Optical clock transitions</vt:lpstr>
      <vt:lpstr>Basic idea</vt:lpstr>
      <vt:lpstr>Isotope shifts from nuclear physics</vt:lpstr>
      <vt:lpstr>King linearity</vt:lpstr>
      <vt:lpstr>King linearity</vt:lpstr>
      <vt:lpstr>King linearity violation from new physics</vt:lpstr>
      <vt:lpstr>King linearity violation from new physics</vt:lpstr>
      <vt:lpstr>Bounding new physics</vt:lpstr>
      <vt:lpstr>King Linearity in Ca+ data</vt:lpstr>
      <vt:lpstr>Ca+ bound</vt:lpstr>
      <vt:lpstr>Clock transitions</vt:lpstr>
      <vt:lpstr>Sensitivity estimates</vt:lpstr>
      <vt:lpstr>Projections</vt:lpstr>
      <vt:lpstr>Interpretation in known BSM models</vt:lpstr>
      <vt:lpstr>Dark photon</vt:lpstr>
      <vt:lpstr>B-L gauge boson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new physics with atomic spectroscopy</dc:title>
  <dc:creator>cedric delaunay</dc:creator>
  <cp:lastModifiedBy>cedric delaunay</cp:lastModifiedBy>
  <cp:revision>165</cp:revision>
  <dcterms:created xsi:type="dcterms:W3CDTF">2017-09-18T07:17:39Z</dcterms:created>
  <dcterms:modified xsi:type="dcterms:W3CDTF">2017-09-22T08:11:53Z</dcterms:modified>
</cp:coreProperties>
</file>