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22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76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55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17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36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61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33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1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6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C2F6B-B810-430D-B05F-EC927AAE1487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4EE48-093D-427F-A93C-50343726CA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6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Conditions de la réussite d’une refondation Vallée en physique des particules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Guy WORMSER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15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Veiller à préserver ou renforcer tous les liens présents et futurs avec les autres laboratoires</a:t>
            </a:r>
          </a:p>
          <a:p>
            <a:r>
              <a:rPr lang="fr-FR" dirty="0" smtClean="0"/>
              <a:t>Profiter de la création de l’Université Paris-Saclay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9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Physique des particules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Constat</a:t>
            </a:r>
          </a:p>
          <a:p>
            <a:pPr lvl="1"/>
            <a:r>
              <a:rPr lang="fr-FR" dirty="0" smtClean="0"/>
              <a:t>Liens très marginaux entre laboratoires de la vallée sur ce thème</a:t>
            </a:r>
          </a:p>
          <a:p>
            <a:pPr lvl="1"/>
            <a:r>
              <a:rPr lang="fr-FR" dirty="0" smtClean="0"/>
              <a:t>Bonne coopération entre physiciens de LAL et une partie du LPT</a:t>
            </a:r>
          </a:p>
          <a:p>
            <a:pPr lvl="1"/>
            <a:r>
              <a:rPr lang="fr-FR" dirty="0" smtClean="0"/>
              <a:t>Collaboration et recoupements infiniment plus forts avec des labos hors Vallée et </a:t>
            </a:r>
            <a:r>
              <a:rPr lang="fr-FR" dirty="0" err="1" smtClean="0"/>
              <a:t>PAris</a:t>
            </a:r>
            <a:r>
              <a:rPr lang="fr-FR" dirty="0" smtClean="0"/>
              <a:t>-Saclay</a:t>
            </a:r>
          </a:p>
          <a:p>
            <a:r>
              <a:rPr lang="fr-FR" dirty="0" smtClean="0"/>
              <a:t>Gain potentiel</a:t>
            </a:r>
          </a:p>
          <a:p>
            <a:pPr lvl="1"/>
            <a:r>
              <a:rPr lang="fr-FR" dirty="0" smtClean="0"/>
              <a:t>Ouverture du programme scientifique</a:t>
            </a:r>
          </a:p>
          <a:p>
            <a:pPr lvl="1"/>
            <a:r>
              <a:rPr lang="fr-FR" dirty="0" smtClean="0"/>
              <a:t>Renforcement du rôle du </a:t>
            </a:r>
            <a:r>
              <a:rPr lang="fr-FR" dirty="0" err="1" smtClean="0"/>
              <a:t>Vall_physpart</a:t>
            </a:r>
            <a:r>
              <a:rPr lang="fr-FR" dirty="0" smtClean="0"/>
              <a:t>  dans certaines expériences</a:t>
            </a:r>
          </a:p>
          <a:p>
            <a:pPr lvl="1"/>
            <a:r>
              <a:rPr lang="fr-FR" dirty="0" smtClean="0"/>
              <a:t>Renforcement du rôle du directeur du </a:t>
            </a:r>
            <a:r>
              <a:rPr lang="fr-FR" dirty="0" err="1" smtClean="0"/>
              <a:t>Vall_physpart</a:t>
            </a:r>
            <a:r>
              <a:rPr lang="fr-FR" dirty="0" smtClean="0"/>
              <a:t> dans le paysage national, européen et international</a:t>
            </a:r>
          </a:p>
          <a:p>
            <a:r>
              <a:rPr lang="fr-FR" dirty="0" smtClean="0"/>
              <a:t>Risques et menaces</a:t>
            </a:r>
          </a:p>
          <a:p>
            <a:pPr lvl="1"/>
            <a:r>
              <a:rPr lang="fr-FR" dirty="0" smtClean="0"/>
              <a:t>Programme scientifique distordu</a:t>
            </a:r>
          </a:p>
          <a:p>
            <a:pPr lvl="1"/>
            <a:r>
              <a:rPr lang="fr-FR" dirty="0" smtClean="0"/>
              <a:t>Affaiblissement</a:t>
            </a:r>
            <a:r>
              <a:rPr lang="fr-FR" dirty="0" smtClean="0"/>
              <a:t> du rôle du </a:t>
            </a:r>
            <a:r>
              <a:rPr lang="fr-FR" dirty="0" err="1" smtClean="0"/>
              <a:t>Vall_physpart</a:t>
            </a:r>
            <a:r>
              <a:rPr lang="fr-FR" dirty="0" smtClean="0"/>
              <a:t>  dans certaines expériences</a:t>
            </a:r>
          </a:p>
          <a:p>
            <a:pPr lvl="1"/>
            <a:r>
              <a:rPr lang="fr-FR" dirty="0" err="1" smtClean="0"/>
              <a:t>Affaiblissment</a:t>
            </a:r>
            <a:r>
              <a:rPr lang="fr-FR" dirty="0" smtClean="0"/>
              <a:t> du rôle du directeur du </a:t>
            </a:r>
            <a:r>
              <a:rPr lang="fr-FR" dirty="0" err="1" smtClean="0"/>
              <a:t>Vall_physpart</a:t>
            </a:r>
            <a:r>
              <a:rPr lang="fr-FR" dirty="0" smtClean="0"/>
              <a:t> dans le paysage national, européen et international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9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Ouverture du programme scientifique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Choix astucieux de nouvelles </a:t>
            </a:r>
            <a:r>
              <a:rPr lang="fr-FR" dirty="0" err="1" smtClean="0"/>
              <a:t>experiences</a:t>
            </a:r>
            <a:r>
              <a:rPr lang="fr-FR" dirty="0" smtClean="0"/>
              <a:t> , nécessairement de petite ou moyenne taille</a:t>
            </a:r>
          </a:p>
          <a:p>
            <a:r>
              <a:rPr lang="fr-FR" dirty="0" smtClean="0"/>
              <a:t>Doit vraiment se faire sur une nécessité/opportunité scientifique et non une nécessité sociologique</a:t>
            </a:r>
          </a:p>
          <a:p>
            <a:r>
              <a:rPr lang="fr-FR" dirty="0" smtClean="0"/>
              <a:t>Flexibilité/réactivité </a:t>
            </a:r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Recherche de neutrinos stériles</a:t>
            </a:r>
          </a:p>
          <a:p>
            <a:pPr lvl="1"/>
            <a:r>
              <a:rPr lang="fr-FR" dirty="0" smtClean="0"/>
              <a:t>Physique rare des kaons (K-&gt;</a:t>
            </a:r>
            <a:r>
              <a:rPr lang="fr-FR" dirty="0" err="1" smtClean="0"/>
              <a:t>pinunu</a:t>
            </a:r>
            <a:r>
              <a:rPr lang="fr-FR" dirty="0" smtClean="0"/>
              <a:t>, </a:t>
            </a:r>
            <a:r>
              <a:rPr lang="fr-FR" dirty="0" err="1" smtClean="0"/>
              <a:t>emu,muee</a:t>
            </a:r>
            <a:r>
              <a:rPr lang="fr-FR" dirty="0" smtClean="0"/>
              <a:t>…) muons recherche directe de lepton </a:t>
            </a:r>
            <a:r>
              <a:rPr lang="fr-FR" dirty="0" err="1" smtClean="0"/>
              <a:t>number</a:t>
            </a:r>
            <a:r>
              <a:rPr lang="fr-FR" dirty="0" smtClean="0"/>
              <a:t> violation</a:t>
            </a:r>
          </a:p>
          <a:p>
            <a:pPr lvl="1"/>
            <a:r>
              <a:rPr lang="fr-FR" dirty="0" smtClean="0"/>
              <a:t>Expérience mu-&gt;e gamma, mu-&gt;3 e, tau-&gt;mu gamma, tau-&gt;3mu, e gamma 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430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Regle</a:t>
            </a:r>
            <a:r>
              <a:rPr lang="fr-FR" dirty="0" smtClean="0"/>
              <a:t> </a:t>
            </a:r>
            <a:r>
              <a:rPr lang="fr-FR" dirty="0" err="1" smtClean="0"/>
              <a:t>numero</a:t>
            </a:r>
            <a:r>
              <a:rPr lang="fr-FR" dirty="0" smtClean="0"/>
              <a:t>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Encourager l’ouverture vers de nouvelles expériences de taille petite ou moyenne regroupant des physiciens de plusieurs labos </a:t>
            </a:r>
          </a:p>
          <a:p>
            <a:r>
              <a:rPr lang="fr-FR" dirty="0" smtClean="0"/>
              <a:t>Si et seulement si ces expériences ont une nécessité scientifique </a:t>
            </a:r>
            <a:r>
              <a:rPr lang="fr-FR" dirty="0" err="1" smtClean="0"/>
              <a:t>indiscustable</a:t>
            </a:r>
            <a:endParaRPr lang="fr-FR" dirty="0" smtClean="0"/>
          </a:p>
          <a:p>
            <a:r>
              <a:rPr lang="fr-FR" dirty="0" smtClean="0"/>
              <a:t>Etre en mesure d’éviter la croissance exponentielle des petites interfaces actuelles qui ne satisferaient le critère ci-dessus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6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Role</a:t>
            </a:r>
            <a:r>
              <a:rPr lang="fr-FR" dirty="0" smtClean="0"/>
              <a:t> dans les grandes </a:t>
            </a:r>
            <a:r>
              <a:rPr lang="fr-FR" dirty="0" err="1" smtClean="0"/>
              <a:t>experiences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Rêve : obtenir une force de frappe technique très supérieure à celle disponible dans le seul LAL</a:t>
            </a:r>
          </a:p>
          <a:p>
            <a:r>
              <a:rPr lang="fr-FR" dirty="0" smtClean="0"/>
              <a:t> Réalités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Un très grand laboratoire verra à terme sa puissance totale baisser fortement avec le temps sauf statut dérogatoire au sein de l’IN2P3 et du CNRS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 smtClean="0"/>
              <a:t>Très difficile  d’imaginer un support massif du grand laboratoire sans forte adhésion </a:t>
            </a:r>
            <a:r>
              <a:rPr lang="fr-FR" dirty="0"/>
              <a:t>d</a:t>
            </a:r>
            <a:r>
              <a:rPr lang="fr-FR" dirty="0" smtClean="0"/>
              <a:t>‘autres physiciens sauf miracle de calendrier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24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 </a:t>
            </a:r>
            <a:r>
              <a:rPr lang="fr-FR" dirty="0" err="1" smtClean="0"/>
              <a:t>numero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de grand laboratoire sans obtention d’un statut particulier (IN2P3, CNRS)  lui garantissant un budget consolidé annuel au moins stable</a:t>
            </a:r>
          </a:p>
          <a:p>
            <a:r>
              <a:rPr lang="fr-FR" dirty="0" smtClean="0"/>
              <a:t>Prévoir à temps l’implication dans le futur grand projet (ILC, FCC) d’autres physiciens en provenance d’autres groupes qui pourraient faire bénéficier de leur part « technique » l’impact du « </a:t>
            </a:r>
            <a:r>
              <a:rPr lang="fr-FR" dirty="0" err="1" smtClean="0"/>
              <a:t>Vall_phys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7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Représentation à l’extérieur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Constat</a:t>
            </a:r>
          </a:p>
          <a:p>
            <a:pPr lvl="1"/>
            <a:r>
              <a:rPr lang="fr-FR" dirty="0" smtClean="0"/>
              <a:t>Le directeur du LAL est une personnalité très importante dans le panorama national, international et européen</a:t>
            </a:r>
          </a:p>
          <a:p>
            <a:pPr lvl="2"/>
            <a:r>
              <a:rPr lang="fr-FR" dirty="0" smtClean="0"/>
              <a:t>Réunion des directeurs IN2P3</a:t>
            </a:r>
          </a:p>
          <a:p>
            <a:pPr lvl="2"/>
            <a:r>
              <a:rPr lang="fr-FR" dirty="0" smtClean="0"/>
              <a:t>Réunion préparatoire au conseil du CERN</a:t>
            </a:r>
          </a:p>
          <a:p>
            <a:pPr lvl="2"/>
            <a:r>
              <a:rPr lang="fr-FR" dirty="0" smtClean="0"/>
              <a:t>Membre permanent du groupe des grands laboratoires européens</a:t>
            </a:r>
          </a:p>
          <a:p>
            <a:pPr lvl="2"/>
            <a:r>
              <a:rPr lang="fr-FR" dirty="0" smtClean="0"/>
              <a:t>Membre invité ½ aux réunions ICFA</a:t>
            </a:r>
          </a:p>
          <a:p>
            <a:pPr lvl="2"/>
            <a:r>
              <a:rPr lang="fr-FR" dirty="0" smtClean="0"/>
              <a:t>Liens avec le DG du CERN</a:t>
            </a:r>
          </a:p>
          <a:p>
            <a:pPr lvl="1"/>
            <a:r>
              <a:rPr lang="fr-FR" dirty="0" smtClean="0"/>
              <a:t>Le directeur de l’IPN a un rôle analogue au sein de la communauté internationale…. de physique nucléaire</a:t>
            </a:r>
          </a:p>
          <a:p>
            <a:r>
              <a:rPr lang="fr-FR" dirty="0" smtClean="0"/>
              <a:t>Préambule : du fait de la disjonction entre ces 2 communautés, le poids du directeur d’un labo consolidé n’augmente pas systématiquement de ce fait</a:t>
            </a:r>
          </a:p>
          <a:p>
            <a:r>
              <a:rPr lang="fr-FR" dirty="0" smtClean="0"/>
              <a:t>Risque important : perte d’influence si la physique des particules n’est pas </a:t>
            </a:r>
            <a:r>
              <a:rPr lang="fr-FR" dirty="0" err="1" smtClean="0"/>
              <a:t>reprentée</a:t>
            </a:r>
            <a:r>
              <a:rPr lang="fr-FR" dirty="0" smtClean="0"/>
              <a:t> par un de ses membres ou par une personne perçue comme non décisionnaire</a:t>
            </a:r>
          </a:p>
          <a:p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75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est essentiel d’assurer toujours une représentation du </a:t>
            </a:r>
            <a:r>
              <a:rPr lang="fr-FR" dirty="0" err="1" smtClean="0"/>
              <a:t>Vall_phys</a:t>
            </a:r>
            <a:r>
              <a:rPr lang="fr-FR" dirty="0" smtClean="0"/>
              <a:t> à tous les niveaux par une personne COMPETENTE et PERCUE Comme DECISIONNAIRE</a:t>
            </a:r>
          </a:p>
          <a:p>
            <a:r>
              <a:rPr lang="fr-FR" dirty="0" smtClean="0"/>
              <a:t>Exemple</a:t>
            </a:r>
            <a:r>
              <a:rPr lang="fr-FR" dirty="0"/>
              <a:t> r</a:t>
            </a:r>
            <a:r>
              <a:rPr lang="fr-FR" dirty="0" smtClean="0"/>
              <a:t>éussi avec DESY , le directeur de la physique des particules, le directeur « </a:t>
            </a:r>
            <a:r>
              <a:rPr lang="fr-FR" dirty="0" err="1" smtClean="0"/>
              <a:t>primum</a:t>
            </a:r>
            <a:r>
              <a:rPr lang="fr-FR" dirty="0" smtClean="0"/>
              <a:t> inter pares »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1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autres collaborations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Constat </a:t>
            </a:r>
          </a:p>
          <a:p>
            <a:pPr lvl="1"/>
            <a:r>
              <a:rPr lang="fr-FR" dirty="0" smtClean="0"/>
              <a:t>Collaborations très importantes passées, présentes et futures avec les autres laboratoires de Paris Saclay (IRFU, LLR) et aussi LPNHE,…</a:t>
            </a:r>
          </a:p>
          <a:p>
            <a:r>
              <a:rPr lang="fr-FR" dirty="0" smtClean="0"/>
              <a:t>Réalité</a:t>
            </a:r>
          </a:p>
          <a:p>
            <a:pPr lvl="1"/>
            <a:r>
              <a:rPr lang="fr-FR" dirty="0" smtClean="0"/>
              <a:t>Comme vu précédemment, la création du très gros laboratoire ne modifie pas particulièrement le rapport des forces en physique des particules</a:t>
            </a:r>
          </a:p>
          <a:p>
            <a:r>
              <a:rPr lang="fr-FR" dirty="0" smtClean="0"/>
              <a:t>Risque : </a:t>
            </a:r>
          </a:p>
          <a:p>
            <a:pPr lvl="1"/>
            <a:r>
              <a:rPr lang="fr-FR" dirty="0" smtClean="0"/>
              <a:t>Effet de répulsion si les choses se passent mal maintenant ou dans le futur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57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556</Words>
  <Application>Microsoft Office PowerPoint</Application>
  <PresentationFormat>Grand écran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Conditions de la réussite d’une refondation Vallée en physique des particules</vt:lpstr>
      <vt:lpstr>Physique des particules </vt:lpstr>
      <vt:lpstr>Ouverture du programme scientifique</vt:lpstr>
      <vt:lpstr>Regle numero 1</vt:lpstr>
      <vt:lpstr>Role dans les grandes experiences</vt:lpstr>
      <vt:lpstr>Règle numero 2</vt:lpstr>
      <vt:lpstr>Représentation à l’extérieur</vt:lpstr>
      <vt:lpstr>Règle 3</vt:lpstr>
      <vt:lpstr>Les autres collaborations</vt:lpstr>
      <vt:lpstr>Règle 4</vt:lpstr>
    </vt:vector>
  </TitlesOfParts>
  <Company>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de la réussite d’une refondation Vallée en physique des particules</dc:title>
  <dc:creator>Guy Wormser</dc:creator>
  <cp:lastModifiedBy>Guy Wormser</cp:lastModifiedBy>
  <cp:revision>11</cp:revision>
  <dcterms:created xsi:type="dcterms:W3CDTF">2017-05-09T11:38:01Z</dcterms:created>
  <dcterms:modified xsi:type="dcterms:W3CDTF">2017-05-09T13:46:37Z</dcterms:modified>
</cp:coreProperties>
</file>