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0" r:id="rId3"/>
    <p:sldId id="262" r:id="rId4"/>
    <p:sldId id="263" r:id="rId5"/>
    <p:sldId id="281" r:id="rId6"/>
    <p:sldId id="265" r:id="rId7"/>
    <p:sldId id="282" r:id="rId8"/>
    <p:sldId id="264" r:id="rId9"/>
    <p:sldId id="28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59" d="100"/>
          <a:sy n="59" d="100"/>
        </p:scale>
        <p:origin x="-6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4282" y="5118117"/>
            <a:ext cx="4143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fr-FR" sz="2400" b="1" dirty="0" smtClean="0">
                <a:solidFill>
                  <a:srgbClr val="EFBC6F"/>
                </a:solidFill>
                <a:latin typeface="Century Gothic" pitchFamily="34" charset="0"/>
              </a:rPr>
              <a:t>Ghita Rahal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85786" y="6274378"/>
            <a:ext cx="3460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800" dirty="0" smtClean="0">
                <a:solidFill>
                  <a:schemeClr val="bg1"/>
                </a:solidFill>
                <a:latin typeface="Century Gothic" pitchFamily="34" charset="0"/>
              </a:rPr>
              <a:t>KEK,  Novembre</a:t>
            </a:r>
            <a:r>
              <a:rPr lang="fr-FR" sz="1800" baseline="0" dirty="0" smtClean="0">
                <a:solidFill>
                  <a:schemeClr val="bg1"/>
                </a:solidFill>
                <a:latin typeface="Century Gothic" pitchFamily="34" charset="0"/>
              </a:rPr>
              <a:t> 26th,</a:t>
            </a:r>
            <a:r>
              <a:rPr lang="fr-FR" sz="1800" dirty="0" smtClean="0">
                <a:solidFill>
                  <a:schemeClr val="bg1"/>
                </a:solidFill>
                <a:latin typeface="Century Gothic" pitchFamily="34" charset="0"/>
              </a:rPr>
              <a:t> 2008</a:t>
            </a:r>
            <a:endParaRPr lang="fr-F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3716338"/>
            <a:ext cx="8275638" cy="936625"/>
          </a:xfrm>
        </p:spPr>
        <p:txBody>
          <a:bodyPr/>
          <a:lstStyle>
            <a:lvl1pPr>
              <a:defRPr b="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DDB18-0145-5142-9113-2E61AEBDF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04025" y="144463"/>
            <a:ext cx="2232025" cy="60213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50" y="144463"/>
            <a:ext cx="6543675" cy="60213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DDB18-0145-5142-9113-2E61AEBDF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713788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79388" y="1484313"/>
            <a:ext cx="4316412" cy="47831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316413" cy="47831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-60325" y="6607175"/>
            <a:ext cx="1162050" cy="341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4351338" y="6618288"/>
            <a:ext cx="398462" cy="341312"/>
          </a:xfrm>
        </p:spPr>
        <p:txBody>
          <a:bodyPr/>
          <a:lstStyle>
            <a:lvl1pPr>
              <a:defRPr/>
            </a:lvl1pPr>
          </a:lstStyle>
          <a:p>
            <a:fld id="{AFFDDB18-0145-5142-9113-2E61AEBDF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A9393-DC62-0940-93EB-529AA36467C9}" type="datetimeFigureOut">
              <a:rPr lang="fr-FR" smtClean="0"/>
              <a:pPr/>
              <a:t>17/04/2009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DB18-0145-5142-9113-2E61AEBDF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DDB18-0145-5142-9113-2E61AEBDF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DDB18-0145-5142-9113-2E61AEBDF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50" y="1628775"/>
            <a:ext cx="438785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38785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DDB18-0145-5142-9113-2E61AEBDF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DDB18-0145-5142-9113-2E61AEBDF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DDB18-0145-5142-9113-2E61AEBDF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DDB18-0145-5142-9113-2E61AEBDF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DDB18-0145-5142-9113-2E61AEBDF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DDB18-0145-5142-9113-2E61AEBDF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44463"/>
            <a:ext cx="6408737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628775"/>
            <a:ext cx="89281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542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AFFDDB18-0145-5142-9113-2E61AEBDFF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6538913"/>
            <a:ext cx="266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dirty="0" err="1" smtClean="0">
                <a:solidFill>
                  <a:srgbClr val="E26630"/>
                </a:solidFill>
                <a:latin typeface="Century Gothic" pitchFamily="34" charset="0"/>
              </a:rPr>
              <a:t>G.Rahal</a:t>
            </a:r>
            <a:endParaRPr lang="fr-FR" sz="1200" dirty="0">
              <a:solidFill>
                <a:srgbClr val="E26630"/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26630"/>
        </a:buClr>
        <a:buChar char="•"/>
        <a:defRPr sz="32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DC0F3"/>
        </a:buClr>
        <a:buSzPct val="60000"/>
        <a:buFont typeface="Arial" charset="0"/>
        <a:buChar char="■"/>
        <a:defRPr sz="2800">
          <a:solidFill>
            <a:srgbClr val="E2663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i="1">
          <a:solidFill>
            <a:srgbClr val="858B8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26630"/>
        </a:buClr>
        <a:buSzPct val="75000"/>
        <a:buFont typeface="ZapfDingbats" pitchFamily="82" charset="2"/>
        <a:buChar char="o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C0F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C0F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C0F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C0F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C0F3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ashb-atlas-prodsys-test.cern.ch/dashboard/request.py/overvie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Bilan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reprocessing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données cosmiques Atlas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Catherine </a:t>
            </a:r>
            <a:r>
              <a:rPr lang="fr-FR" sz="2800" dirty="0" err="1" smtClean="0"/>
              <a:t>Biscarat</a:t>
            </a:r>
            <a:r>
              <a:rPr lang="fr-FR" sz="2800" dirty="0" smtClean="0"/>
              <a:t>, Ghita Rahal </a:t>
            </a:r>
            <a:endParaRPr lang="fr-F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6680359" cy="500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6037304" y="2756368"/>
            <a:ext cx="3106728" cy="145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lang="fr-FR" sz="3200" kern="0" dirty="0" smtClean="0">
                <a:solidFill>
                  <a:srgbClr val="808080"/>
                </a:solidFill>
              </a:rPr>
              <a:t>Un record en nombre de jobs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lang="fr-FR" sz="3200" kern="0" dirty="0" smtClean="0">
                <a:solidFill>
                  <a:srgbClr val="808080"/>
                </a:solidFill>
              </a:rPr>
              <a:t>Et en efficacité: 99.8%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60" y="6202940"/>
            <a:ext cx="707233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http://</a:t>
            </a:r>
            <a:r>
              <a:rPr lang="fr-FR" sz="1400" dirty="0" smtClean="0">
                <a:hlinkClick r:id="rId3"/>
              </a:rPr>
              <a:t>dashb-atlas-prodsys-test.cern.ch/dashboard/request.py/overview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99178"/>
            <a:ext cx="6154674" cy="403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Rayons</a:t>
            </a:r>
            <a:r>
              <a:rPr lang="en-US" dirty="0" smtClean="0"/>
              <a:t> </a:t>
            </a:r>
            <a:r>
              <a:rPr lang="en-US" dirty="0" err="1" smtClean="0"/>
              <a:t>Cosmiques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428737"/>
            <a:ext cx="8928100" cy="970441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Prise de données rayons cosmiques depuis le 10 septembre; Pourquoi?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07950" y="2399179"/>
            <a:ext cx="3106728" cy="231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Particules: muons, du type de celles prises </a:t>
            </a:r>
            <a:r>
              <a:rPr lang="fr-FR" sz="3200" kern="0" dirty="0" smtClean="0">
                <a:solidFill>
                  <a:srgbClr val="808080"/>
                </a:solidFill>
              </a:rPr>
              <a:t>lors des collisions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Compréhension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détecteurs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lang="fr-FR" sz="3200" kern="0" baseline="0" dirty="0" smtClean="0">
                <a:solidFill>
                  <a:srgbClr val="808080"/>
                </a:solidFill>
              </a:rPr>
              <a:t>Alignement</a:t>
            </a:r>
            <a:r>
              <a:rPr lang="fr-FR" sz="3200" kern="0" dirty="0" smtClean="0">
                <a:solidFill>
                  <a:srgbClr val="808080"/>
                </a:solidFill>
              </a:rPr>
              <a:t> des éléments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endParaRPr lang="fr-FR" sz="3200" kern="0" dirty="0" smtClean="0">
              <a:solidFill>
                <a:srgbClr val="80808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60350" y="4530261"/>
            <a:ext cx="8928100" cy="61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DC0F3"/>
              </a:buClr>
              <a:buSzPct val="60000"/>
              <a:buFont typeface="Arial" charset="0"/>
              <a:buChar char="■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26630"/>
                </a:solidFill>
                <a:effectLst/>
                <a:uLnTx/>
                <a:uFillTx/>
                <a:latin typeface="+mn-lt"/>
              </a:rPr>
              <a:t>Comment? 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107950" y="5143512"/>
            <a:ext cx="33210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Muon=ligne droite traversant le détecteur.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Après traitement, on doit retrouver une ligne droite. </a:t>
            </a:r>
            <a:endParaRPr lang="fr-FR" sz="3200" kern="0" dirty="0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Rayons</a:t>
            </a:r>
            <a:r>
              <a:rPr lang="en-US" dirty="0" smtClean="0"/>
              <a:t> </a:t>
            </a:r>
            <a:r>
              <a:rPr lang="en-US" dirty="0" err="1" smtClean="0"/>
              <a:t>Cosmiques</a:t>
            </a:r>
            <a:r>
              <a:rPr lang="en-US" dirty="0" smtClean="0"/>
              <a:t>: </a:t>
            </a:r>
            <a:r>
              <a:rPr lang="en-US" dirty="0" err="1" smtClean="0"/>
              <a:t>utilité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07950" y="1184732"/>
            <a:ext cx="4255492" cy="124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Alignement des cellules d’un détecteur entre elles.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lang="fr-FR" sz="3200" kern="0" dirty="0" smtClean="0">
                <a:solidFill>
                  <a:srgbClr val="808080"/>
                </a:solidFill>
              </a:rPr>
              <a:t>Alignement de différents détecteurs entre eux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endParaRPr lang="fr-FR" sz="3200" kern="0" dirty="0" smtClean="0">
              <a:solidFill>
                <a:srgbClr val="80808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60350" y="2428868"/>
            <a:ext cx="3740146" cy="61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DC0F3"/>
              </a:buClr>
              <a:buSzPct val="60000"/>
              <a:buFont typeface="Arial" charset="0"/>
              <a:buChar char="■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26630"/>
                </a:solidFill>
                <a:effectLst/>
                <a:uLnTx/>
                <a:uFillTx/>
                <a:latin typeface="+mn-lt"/>
              </a:rPr>
              <a:t>Comment? 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107950" y="3071810"/>
            <a:ext cx="4255492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Utilisation des signaux déposés dans chaque cellule (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hit: (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x,y,z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lang="fr-FR" sz="3200" kern="0" dirty="0" smtClean="0">
                <a:solidFill>
                  <a:srgbClr val="808080"/>
                </a:solidFill>
                <a:sym typeface="Wingdings" pitchFamily="2" charset="2"/>
              </a:rPr>
              <a:t>Assembler les hits entre eux le long d’une trajectoire droite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Minimiser la distance entre les hits et la trajectoire probable.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347808"/>
            <a:ext cx="48768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0" y="5143514"/>
            <a:ext cx="4363442" cy="125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DC0F3"/>
              </a:buClr>
              <a:buSzPct val="60000"/>
              <a:buFont typeface="Arial" charset="0"/>
              <a:buChar char="■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26630"/>
                </a:solidFill>
                <a:effectLst/>
                <a:uLnTx/>
                <a:uFillTx/>
                <a:latin typeface="+mn-lt"/>
              </a:rPr>
              <a:t>Processus statistique et itératif 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2663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 demande beaucoup d’événements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26630"/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  <p:sp>
        <p:nvSpPr>
          <p:cNvPr id="12" name="Multiplier 11"/>
          <p:cNvSpPr/>
          <p:nvPr/>
        </p:nvSpPr>
        <p:spPr bwMode="auto">
          <a:xfrm>
            <a:off x="6443682" y="1571612"/>
            <a:ext cx="200020" cy="14287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Multiplier 12"/>
          <p:cNvSpPr/>
          <p:nvPr/>
        </p:nvSpPr>
        <p:spPr bwMode="auto">
          <a:xfrm>
            <a:off x="6015054" y="1857364"/>
            <a:ext cx="200020" cy="14287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Multiplier 13"/>
          <p:cNvSpPr/>
          <p:nvPr/>
        </p:nvSpPr>
        <p:spPr bwMode="auto">
          <a:xfrm>
            <a:off x="5072066" y="4286256"/>
            <a:ext cx="200020" cy="14287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Multiplier 14"/>
          <p:cNvSpPr/>
          <p:nvPr/>
        </p:nvSpPr>
        <p:spPr bwMode="auto">
          <a:xfrm>
            <a:off x="5429256" y="4000504"/>
            <a:ext cx="200020" cy="14287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142984"/>
            <a:ext cx="8928100" cy="5286412"/>
          </a:xfrm>
        </p:spPr>
        <p:txBody>
          <a:bodyPr/>
          <a:lstStyle/>
          <a:p>
            <a:pPr lvl="1"/>
            <a:r>
              <a:rPr lang="fr-FR" dirty="0" smtClean="0"/>
              <a:t>Données acquises et </a:t>
            </a:r>
            <a:r>
              <a:rPr lang="fr-FR" dirty="0" err="1" smtClean="0"/>
              <a:t>processées</a:t>
            </a:r>
            <a:r>
              <a:rPr lang="fr-FR" dirty="0" smtClean="0"/>
              <a:t> une première fois. </a:t>
            </a:r>
          </a:p>
          <a:p>
            <a:pPr lvl="2"/>
            <a:r>
              <a:rPr lang="fr-FR" dirty="0" smtClean="0"/>
              <a:t>Intense utilisation: découverte de bugs dans le software, premier alignement grossier, ….</a:t>
            </a:r>
          </a:p>
          <a:p>
            <a:pPr lvl="1"/>
            <a:r>
              <a:rPr lang="fr-FR" dirty="0" smtClean="0"/>
              <a:t>Passes ultérieures dans les T1: </a:t>
            </a:r>
            <a:r>
              <a:rPr lang="fr-FR" dirty="0" err="1" smtClean="0"/>
              <a:t>Reprocessing</a:t>
            </a:r>
            <a:endParaRPr lang="fr-FR" dirty="0" smtClean="0"/>
          </a:p>
          <a:p>
            <a:pPr lvl="3"/>
            <a:r>
              <a:rPr lang="fr-FR" dirty="0" smtClean="0"/>
              <a:t>Un premier </a:t>
            </a:r>
            <a:r>
              <a:rPr lang="fr-FR" dirty="0" err="1" smtClean="0"/>
              <a:t>reprocessing</a:t>
            </a:r>
            <a:r>
              <a:rPr lang="fr-FR" dirty="0" smtClean="0"/>
              <a:t> en Décembre</a:t>
            </a:r>
          </a:p>
          <a:p>
            <a:pPr lvl="3"/>
            <a:r>
              <a:rPr lang="fr-FR" dirty="0" smtClean="0"/>
              <a:t>Le deuxième en Mars</a:t>
            </a:r>
          </a:p>
          <a:p>
            <a:pPr lvl="1"/>
            <a:r>
              <a:rPr lang="fr-FR" dirty="0" err="1" smtClean="0"/>
              <a:t>Reprocessing</a:t>
            </a:r>
            <a:r>
              <a:rPr lang="fr-FR" dirty="0" smtClean="0"/>
              <a:t>: </a:t>
            </a:r>
          </a:p>
          <a:p>
            <a:pPr lvl="3"/>
            <a:r>
              <a:rPr lang="fr-FR" dirty="0" smtClean="0"/>
              <a:t>RAW</a:t>
            </a:r>
            <a:r>
              <a:rPr lang="fr-FR" dirty="0" smtClean="0">
                <a:sym typeface="Wingdings" pitchFamily="2" charset="2"/>
              </a:rPr>
              <a:t>ESD, AOD, HIST</a:t>
            </a:r>
            <a:r>
              <a:rPr lang="fr-FR" smtClean="0">
                <a:sym typeface="Wingdings" pitchFamily="2" charset="2"/>
              </a:rPr>
              <a:t>, NTUP, TAG, LOG…….</a:t>
            </a:r>
            <a:endParaRPr lang="fr-FR" dirty="0" smtClean="0">
              <a:sym typeface="Wingdings" pitchFamily="2" charset="2"/>
            </a:endParaRPr>
          </a:p>
          <a:p>
            <a:pPr lvl="3"/>
            <a:r>
              <a:rPr lang="fr-FR" dirty="0" err="1" smtClean="0">
                <a:sym typeface="Wingdings" pitchFamily="2" charset="2"/>
              </a:rPr>
              <a:t>Merg</a:t>
            </a:r>
            <a:r>
              <a:rPr lang="fr-FR" dirty="0" smtClean="0">
                <a:sym typeface="Wingdings" pitchFamily="2" charset="2"/>
              </a:rPr>
              <a:t>……</a:t>
            </a:r>
            <a:endParaRPr lang="fr-FR" dirty="0" smtClean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786182" y="5142803"/>
            <a:ext cx="5072098" cy="1021556"/>
          </a:xfrm>
          <a:prstGeom prst="wedgeRoundRectCallout">
            <a:avLst>
              <a:gd name="adj1" fmla="val -18935"/>
              <a:gd name="adj2" fmla="val 50714"/>
              <a:gd name="adj3" fmla="val 16667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Ce </a:t>
            </a:r>
            <a:r>
              <a:rPr lang="fr-FR" sz="1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reprocessing</a:t>
            </a:r>
            <a:r>
              <a:rPr lang="fr-F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n’est pas un test mais un </a:t>
            </a:r>
            <a:r>
              <a:rPr lang="fr-FR" sz="1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reprocessing</a:t>
            </a:r>
            <a:r>
              <a:rPr lang="fr-F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officiel tel qu’il s’en produira avec les données réelles </a:t>
            </a:r>
            <a:endParaRPr lang="fr-F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de Mars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142984"/>
            <a:ext cx="8928100" cy="5286412"/>
          </a:xfrm>
        </p:spPr>
        <p:txBody>
          <a:bodyPr/>
          <a:lstStyle/>
          <a:p>
            <a:pPr lvl="1"/>
            <a:r>
              <a:rPr lang="fr-FR" dirty="0" smtClean="0"/>
              <a:t>Le </a:t>
            </a:r>
            <a:r>
              <a:rPr lang="fr-FR" dirty="0" err="1" smtClean="0"/>
              <a:t>reprocessing</a:t>
            </a:r>
            <a:r>
              <a:rPr lang="fr-FR" dirty="0" smtClean="0"/>
              <a:t> devait commencer initialement le 9 Mars 2009 </a:t>
            </a:r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err="1" smtClean="0">
                <a:sym typeface="Wingdings" pitchFamily="2" charset="2"/>
              </a:rPr>
              <a:t>Prestaging</a:t>
            </a:r>
            <a:r>
              <a:rPr lang="fr-FR" dirty="0" smtClean="0">
                <a:sym typeface="Wingdings" pitchFamily="2" charset="2"/>
              </a:rPr>
              <a:t> centralisé des d</a:t>
            </a:r>
            <a:r>
              <a:rPr lang="fr-FR" dirty="0" smtClean="0"/>
              <a:t>onnées (sur tape dans HPSS) </a:t>
            </a:r>
          </a:p>
          <a:p>
            <a:pPr lvl="3"/>
            <a:r>
              <a:rPr lang="fr-FR" dirty="0" smtClean="0"/>
              <a:t>L’état de HPSS ne permettant pas le </a:t>
            </a:r>
            <a:r>
              <a:rPr lang="fr-FR" dirty="0" err="1" smtClean="0"/>
              <a:t>prestaging</a:t>
            </a:r>
            <a:r>
              <a:rPr lang="fr-FR" dirty="0" smtClean="0"/>
              <a:t>, </a:t>
            </a:r>
            <a:r>
              <a:rPr lang="fr-FR" dirty="0" err="1" smtClean="0"/>
              <a:t>decision</a:t>
            </a:r>
            <a:r>
              <a:rPr lang="fr-FR" dirty="0" smtClean="0"/>
              <a:t> de faire le </a:t>
            </a:r>
            <a:r>
              <a:rPr lang="fr-FR" dirty="0" err="1" smtClean="0"/>
              <a:t>reprocessing</a:t>
            </a:r>
            <a:r>
              <a:rPr lang="fr-FR" dirty="0" smtClean="0"/>
              <a:t> à partir des données stockées sur </a:t>
            </a:r>
            <a:r>
              <a:rPr lang="fr-FR" dirty="0" err="1" smtClean="0"/>
              <a:t>disk</a:t>
            </a:r>
            <a:r>
              <a:rPr lang="fr-FR" dirty="0" smtClean="0"/>
              <a:t>.</a:t>
            </a:r>
          </a:p>
          <a:p>
            <a:pPr lvl="3"/>
            <a:r>
              <a:rPr lang="fr-FR" dirty="0" smtClean="0"/>
              <a:t>Une liste de fichiers à été fournie  aux </a:t>
            </a:r>
            <a:r>
              <a:rPr lang="fr-FR" dirty="0" err="1" smtClean="0"/>
              <a:t>dcache</a:t>
            </a:r>
            <a:r>
              <a:rPr lang="fr-FR" dirty="0" smtClean="0"/>
              <a:t> (JS) pour les mettre manuellement sur disque et les </a:t>
            </a:r>
            <a:r>
              <a:rPr lang="fr-FR" dirty="0" err="1" smtClean="0"/>
              <a:t>pinner</a:t>
            </a:r>
            <a:r>
              <a:rPr lang="fr-FR" dirty="0" smtClean="0"/>
              <a:t> pour les fixer.</a:t>
            </a:r>
          </a:p>
          <a:p>
            <a:pPr lvl="3"/>
            <a:r>
              <a:rPr lang="fr-FR" dirty="0" smtClean="0"/>
              <a:t>49303 fichiers </a:t>
            </a:r>
            <a:r>
              <a:rPr lang="fr-FR" dirty="0" smtClean="0">
                <a:sym typeface="Wingdings" pitchFamily="2" charset="2"/>
              </a:rPr>
              <a:t> 69 TB</a:t>
            </a:r>
            <a:r>
              <a:rPr lang="fr-FR" dirty="0" smtClean="0"/>
              <a:t> </a:t>
            </a:r>
          </a:p>
          <a:p>
            <a:pPr lvl="3"/>
            <a:r>
              <a:rPr lang="fr-FR" dirty="0" err="1" smtClean="0"/>
              <a:t>Pbs</a:t>
            </a:r>
            <a:r>
              <a:rPr lang="fr-FR" dirty="0" smtClean="0"/>
              <a:t> de HPSS: le </a:t>
            </a:r>
            <a:r>
              <a:rPr lang="fr-FR" dirty="0" err="1" smtClean="0"/>
              <a:t>prestaging</a:t>
            </a:r>
            <a:r>
              <a:rPr lang="fr-FR" dirty="0" smtClean="0"/>
              <a:t> s’est achevé le 27 mars.</a:t>
            </a:r>
          </a:p>
          <a:p>
            <a:pPr lvl="1"/>
            <a:r>
              <a:rPr lang="fr-FR" dirty="0" smtClean="0"/>
              <a:t>Retard dans le début du </a:t>
            </a:r>
            <a:r>
              <a:rPr lang="fr-FR" dirty="0" err="1" smtClean="0"/>
              <a:t>reprocessing</a:t>
            </a:r>
            <a:r>
              <a:rPr lang="fr-FR" dirty="0" smtClean="0"/>
              <a:t>: 1</a:t>
            </a:r>
            <a:r>
              <a:rPr lang="fr-FR" baseline="30000" dirty="0" smtClean="0"/>
              <a:t>er</a:t>
            </a:r>
            <a:r>
              <a:rPr lang="fr-FR" dirty="0" smtClean="0"/>
              <a:t> Avril. </a:t>
            </a:r>
          </a:p>
          <a:p>
            <a:pPr lvl="3"/>
            <a:r>
              <a:rPr lang="fr-FR" dirty="0" smtClean="0"/>
              <a:t> Débuté sans annonce.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en images</a:t>
            </a:r>
            <a:endParaRPr lang="en-US" dirty="0"/>
          </a:p>
        </p:txBody>
      </p:sp>
      <p:pic>
        <p:nvPicPr>
          <p:cNvPr id="4" name="Image 3" descr="semaine-reprocess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6" y="3429000"/>
            <a:ext cx="4903470" cy="309753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3024"/>
            <a:ext cx="4914900" cy="307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 bwMode="auto">
          <a:xfrm>
            <a:off x="3857620" y="1357298"/>
            <a:ext cx="1857388" cy="408623"/>
          </a:xfrm>
          <a:prstGeom prst="wedgeRoundRectCallout">
            <a:avLst>
              <a:gd name="adj1" fmla="val 37214"/>
              <a:gd name="adj2" fmla="val 483060"/>
              <a:gd name="adj3" fmla="val 16667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Début 1er Avril</a:t>
            </a:r>
            <a:endParaRPr lang="fr-F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2428860" y="4285547"/>
            <a:ext cx="2357454" cy="715089"/>
          </a:xfrm>
          <a:prstGeom prst="wedgeRoundRectCallout">
            <a:avLst>
              <a:gd name="adj1" fmla="val -80723"/>
              <a:gd name="adj2" fmla="val 163380"/>
              <a:gd name="adj3" fmla="val 16667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Derniers jobs reçus ~ jeudi 9 avril </a:t>
            </a:r>
            <a:endParaRPr lang="fr-F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Mes documents\Présentations\LCG-France-T1\180-fichiers-coincé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707" y="3214686"/>
            <a:ext cx="4886325" cy="3171825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5" y="1285860"/>
            <a:ext cx="4943475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en images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786182" y="1357298"/>
            <a:ext cx="3286148" cy="715089"/>
          </a:xfrm>
          <a:prstGeom prst="wedgeRoundRectCallout">
            <a:avLst>
              <a:gd name="adj1" fmla="val -48702"/>
              <a:gd name="adj2" fmla="val 245496"/>
              <a:gd name="adj3" fmla="val 16667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180 jobs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qui ne trouvent pas leur fichier d’input</a:t>
            </a:r>
            <a:endParaRPr lang="fr-F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142844" y="4399442"/>
            <a:ext cx="3857652" cy="188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lang="fr-FR" sz="3200" kern="0" dirty="0" smtClean="0">
                <a:solidFill>
                  <a:srgbClr val="808080"/>
                </a:solidFill>
              </a:rPr>
              <a:t>180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Jobs « 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assigned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»: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 fichiers qu’ils demandent sont en « NEARLINE » et donc non </a:t>
            </a:r>
            <a:r>
              <a:rPr lang="fr-FR" sz="3200" kern="0" dirty="0" smtClean="0">
                <a:solidFill>
                  <a:srgbClr val="808080"/>
                </a:solidFill>
              </a:rPr>
              <a:t>disponibles pour le job.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r>
              <a:rPr lang="fr-FR" sz="3200" kern="0" dirty="0" smtClean="0">
                <a:solidFill>
                  <a:srgbClr val="808080"/>
                </a:solidFill>
              </a:rPr>
              <a:t>Le </a:t>
            </a:r>
            <a:r>
              <a:rPr lang="fr-FR" sz="3200" kern="0" dirty="0" err="1" smtClean="0">
                <a:solidFill>
                  <a:srgbClr val="808080"/>
                </a:solidFill>
              </a:rPr>
              <a:t>reprocessing</a:t>
            </a:r>
            <a:r>
              <a:rPr lang="fr-FR" sz="3200" kern="0" dirty="0" smtClean="0">
                <a:solidFill>
                  <a:srgbClr val="808080"/>
                </a:solidFill>
              </a:rPr>
              <a:t> reprend dès que les fichiers sont recopiés sur le pool le 14 avril.</a:t>
            </a:r>
            <a:endParaRPr kumimoji="0" lang="fr-FR" sz="3200" b="0" i="0" u="none" strike="noStrike" kern="0" cap="none" spc="0" normalizeH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endParaRPr lang="fr-FR" sz="3200" kern="0" dirty="0" smtClean="0">
              <a:solidFill>
                <a:srgbClr val="80808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6630"/>
              </a:buClr>
              <a:buSzTx/>
              <a:buFontTx/>
              <a:buChar char="•"/>
              <a:tabLst/>
              <a:defRPr/>
            </a:pPr>
            <a:endParaRPr lang="fr-FR" sz="3200" kern="0" dirty="0" smtClean="0">
              <a:solidFill>
                <a:srgbClr val="80808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5286380" y="2285992"/>
            <a:ext cx="3286148" cy="715089"/>
          </a:xfrm>
          <a:prstGeom prst="wedgeRoundRectCallout">
            <a:avLst>
              <a:gd name="adj1" fmla="val 49336"/>
              <a:gd name="adj2" fmla="val 244009"/>
              <a:gd name="adj3" fmla="val 16667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Fichiers copiés dans le pool disque et jobs en running</a:t>
            </a:r>
            <a:endParaRPr lang="fr-F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Difficultés rencontrées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2984"/>
            <a:ext cx="9036050" cy="5000660"/>
          </a:xfrm>
        </p:spPr>
        <p:txBody>
          <a:bodyPr/>
          <a:lstStyle/>
          <a:p>
            <a:pPr lvl="1"/>
            <a:r>
              <a:rPr lang="fr-FR" dirty="0" smtClean="0"/>
              <a:t>Obtention des Fichiers </a:t>
            </a:r>
          </a:p>
          <a:p>
            <a:pPr lvl="3"/>
            <a:r>
              <a:rPr lang="fr-FR" dirty="0" smtClean="0"/>
              <a:t> Difficulté à obtenir la liste des fichiers  qui seraient </a:t>
            </a:r>
            <a:r>
              <a:rPr lang="fr-FR" dirty="0" err="1" smtClean="0"/>
              <a:t>processés</a:t>
            </a:r>
            <a:r>
              <a:rPr lang="fr-FR" dirty="0" smtClean="0"/>
              <a:t> au CC.</a:t>
            </a:r>
          </a:p>
          <a:p>
            <a:pPr lvl="4"/>
            <a:r>
              <a:rPr lang="fr-FR" dirty="0" err="1" smtClean="0"/>
              <a:t>Etablie</a:t>
            </a:r>
            <a:r>
              <a:rPr lang="fr-FR" dirty="0" smtClean="0"/>
              <a:t>  manuellement à partir de sources différentes. </a:t>
            </a:r>
          </a:p>
          <a:p>
            <a:pPr lvl="3"/>
            <a:r>
              <a:rPr lang="fr-FR" dirty="0" smtClean="0"/>
              <a:t>Nécessité d’un buffer important pour conserver les données sur </a:t>
            </a:r>
            <a:r>
              <a:rPr lang="fr-FR" dirty="0" err="1" smtClean="0"/>
              <a:t>disk</a:t>
            </a:r>
            <a:r>
              <a:rPr lang="fr-FR" dirty="0" smtClean="0"/>
              <a:t> pendant un temps indéterminé (</a:t>
            </a:r>
            <a:r>
              <a:rPr lang="fr-FR" dirty="0" err="1" smtClean="0"/>
              <a:t>pining</a:t>
            </a:r>
            <a:r>
              <a:rPr lang="fr-FR" dirty="0" smtClean="0"/>
              <a:t> sur 2+2 semaines)</a:t>
            </a:r>
          </a:p>
          <a:p>
            <a:pPr lvl="3"/>
            <a:r>
              <a:rPr lang="fr-FR" dirty="0" err="1" smtClean="0"/>
              <a:t>Reprocessing</a:t>
            </a:r>
            <a:r>
              <a:rPr lang="fr-FR" dirty="0" smtClean="0"/>
              <a:t> testé mais sans la partie </a:t>
            </a:r>
            <a:r>
              <a:rPr lang="fr-FR" dirty="0" err="1" smtClean="0"/>
              <a:t>prestaging</a:t>
            </a:r>
            <a:r>
              <a:rPr lang="fr-FR" dirty="0" smtClean="0"/>
              <a:t>: progrès du côté du </a:t>
            </a:r>
            <a:r>
              <a:rPr lang="fr-FR" dirty="0" err="1" smtClean="0"/>
              <a:t>prestaging</a:t>
            </a:r>
            <a:r>
              <a:rPr lang="fr-FR" dirty="0" smtClean="0"/>
              <a:t> standard</a:t>
            </a:r>
            <a:endParaRPr lang="fr-FR" sz="800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préliminaire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036050" cy="5000660"/>
          </a:xfrm>
        </p:spPr>
        <p:txBody>
          <a:bodyPr/>
          <a:lstStyle/>
          <a:p>
            <a:pPr lvl="2"/>
            <a:r>
              <a:rPr lang="fr-FR" dirty="0" smtClean="0">
                <a:sym typeface="Wingdings" pitchFamily="2" charset="2"/>
              </a:rPr>
              <a:t>Le centre a eu la capacité de faire son </a:t>
            </a:r>
            <a:r>
              <a:rPr lang="fr-FR" dirty="0" err="1" smtClean="0">
                <a:sym typeface="Wingdings" pitchFamily="2" charset="2"/>
              </a:rPr>
              <a:t>reprocessing</a:t>
            </a:r>
            <a:r>
              <a:rPr lang="fr-FR" dirty="0" smtClean="0">
                <a:sym typeface="Wingdings" pitchFamily="2" charset="2"/>
              </a:rPr>
              <a:t> en parallèle avec les autres tâches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Utilisation intensive du CPU par Atlas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214554"/>
            <a:ext cx="61341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57" y="3714752"/>
            <a:ext cx="62388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C-2008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06-06-26-CCIN2P3-Modele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006-06-26-CCIN2P3-Modele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-06-26-CCIN2P3-Modele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-06-26-CCIN2P3-Modele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-06-26-CCIN2P3-Modele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-06-26-CCIN2P3-Modele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-06-26-CCIN2P3-Modele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06-26-CCIN2P3-Modele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06-26-CCIN2P3-Modele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06-26-CCIN2P3-Modele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06-26-CCIN2P3-Modele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06-26-CCIN2P3-Modele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06-26-CCIN2P3-Modele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CC-2008-1</Template>
  <TotalTime>481</TotalTime>
  <Words>442</Words>
  <Application>Microsoft Macintosh PowerPoint</Application>
  <PresentationFormat>Affichage à l'écran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CC-2008-1</vt:lpstr>
      <vt:lpstr>Bilan reprocessing données cosmiques Atlas</vt:lpstr>
      <vt:lpstr>Rayons Cosmiques?</vt:lpstr>
      <vt:lpstr>Rayons Cosmiques: utilité?</vt:lpstr>
      <vt:lpstr>Reprocessing?</vt:lpstr>
      <vt:lpstr>Reprocessing de Mars</vt:lpstr>
      <vt:lpstr>Reprocessing en images</vt:lpstr>
      <vt:lpstr>Reprocessing en images</vt:lpstr>
      <vt:lpstr>Difficultés rencontrées</vt:lpstr>
      <vt:lpstr>Bilan préliminaire</vt:lpstr>
      <vt:lpstr>Bilan </vt:lpstr>
    </vt:vector>
  </TitlesOfParts>
  <Company>Centre de Calcul de l'IN2P3/CNRS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Plots pour Ghita</dc:title>
  <dc:creator>Fabio Hernandez (fh)</dc:creator>
  <cp:lastModifiedBy>Ghita Rahal</cp:lastModifiedBy>
  <cp:revision>24</cp:revision>
  <dcterms:created xsi:type="dcterms:W3CDTF">2008-11-24T14:53:17Z</dcterms:created>
  <dcterms:modified xsi:type="dcterms:W3CDTF">2009-04-17T13:32:36Z</dcterms:modified>
</cp:coreProperties>
</file>