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59" r:id="rId5"/>
    <p:sldId id="260" r:id="rId6"/>
    <p:sldId id="265" r:id="rId7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BA3F1"/>
    <a:srgbClr val="80008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37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102" y="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2CA25-12C0-834C-B6BD-765D91100468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3E8EB-648B-D945-869A-F555EB996C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89194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A11C8-34C5-0648-9D6E-D8C0357069E9}" type="datetimeFigureOut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2977E-AAB6-C143-BC5B-175C60AF46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866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C2977E-AAB6-C143-BC5B-175C60AF468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9994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4EB8-FCDD-4862-A040-74BE19ED8A6E}" type="datetime1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7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DBF68-1198-4A32-A1FB-DFF28691426F}" type="datetime1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10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E95BB-D36E-45C7-9E4E-ED09B73E5787}" type="datetime1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6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52B84-4CC1-4614-9E23-C677A4921E25}" type="datetime1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60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09CD8-46BE-4B3B-95A4-AECD07E930DF}" type="datetime1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80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83BEF-7AEC-4532-8494-40D2620AEB82}" type="datetime1">
              <a:rPr lang="fr-FR" smtClean="0"/>
              <a:t>01/03/2017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58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FC89-D92E-457E-A1CB-E9C33F181B03}" type="datetime1">
              <a:rPr lang="fr-FR" smtClean="0"/>
              <a:t>01/03/2017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18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74E0-0606-4505-9631-D8073D51E739}" type="datetime1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82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ECEE-E3AB-451B-85AD-F4C6135185AA}" type="datetime1">
              <a:rPr lang="fr-FR" smtClean="0"/>
              <a:t>01/03/2017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72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BE847-2973-4EE3-91BD-472F3374A8E3}" type="datetime1">
              <a:rPr lang="fr-FR" smtClean="0"/>
              <a:t>01/03/2017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967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F4ED-1E25-4CB9-84D1-6D1209D4F61B}" type="datetime1">
              <a:rPr lang="fr-FR" smtClean="0"/>
              <a:t>01/03/2017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099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2CFE0-2996-420A-AD52-DF7C0E9B3438}" type="datetime1">
              <a:rPr lang="fr-FR" smtClean="0"/>
              <a:t>01/03/2017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92C90-1A5D-9E4E-A930-2887EEAA36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1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408935" y="897671"/>
            <a:ext cx="5601213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dirty="0">
                <a:latin typeface="Comic Sans MS" panose="030F0702030302020204" pitchFamily="66" charset="0"/>
              </a:rPr>
              <a:t>LA METHODE : Une démarche en plusieurs phases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58580" y="1200835"/>
            <a:ext cx="8713033" cy="13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514350"/>
            <a:r>
              <a:rPr lang="fr-FR" sz="1125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Phase 0 (avant-projet)</a:t>
            </a:r>
          </a:p>
          <a:p>
            <a:pPr algn="just"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Etablir un constat en réfléchissant et travaillant  ensemble sur la refondation :  le pourquoi , les  piliers fondateurs et le comment bouger.  A la fin de la fin phase-0 nous devons avoir rédigé un avant projet qui contient également la proposition de la création des groupes de travail pour la phase suivante. </a:t>
            </a:r>
          </a:p>
          <a:p>
            <a:pPr algn="just" defTabSz="514350"/>
            <a:endParaRPr lang="fr-FR" sz="1013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Le CILO est au centre de cette phase. Durant cette phase le CILO se réunit avec le comité de pilotage à cadence hebdomadaire. Nous comptons avoir quelques assemblés générales de tous les laboratoires réunis et aussi des assemblés à géométrie variable dans les laboratoires (service/physiciens/CL/AG)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893131" y="2600570"/>
            <a:ext cx="2892371" cy="5078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defTabSz="514350"/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Réponse à la lettre des tutelles</a:t>
            </a:r>
          </a:p>
          <a:p>
            <a:pPr defTabSz="514350"/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avec l’avant projet</a:t>
            </a:r>
            <a:r>
              <a:rPr lang="fr-FR" sz="1350" b="1" dirty="0">
                <a:solidFill>
                  <a:prstClr val="black"/>
                </a:solidFill>
                <a:latin typeface="Comic Sans MS" panose="030F0702030302020204" pitchFamily="66" charset="0"/>
              </a:rPr>
              <a:t>. avril 2017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27527" y="2991627"/>
            <a:ext cx="6858000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fr-FR" sz="1125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Phase 1.   (pré-projet)</a:t>
            </a:r>
          </a:p>
          <a:p>
            <a:pPr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Phase de travail avec l’ensemble des groupes de travail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52150" y="3940547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14350"/>
            <a:endParaRPr lang="fr-FR" sz="1013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93132" y="3226798"/>
            <a:ext cx="2953053" cy="5078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defTabSz="514350"/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Rédaction du document pré-projet</a:t>
            </a:r>
          </a:p>
          <a:p>
            <a:pPr algn="ctr" defTabSz="514350"/>
            <a:r>
              <a:rPr lang="fr-FR" sz="1350" b="1" dirty="0">
                <a:solidFill>
                  <a:prstClr val="black"/>
                </a:solidFill>
                <a:latin typeface="Comic Sans MS" panose="030F0702030302020204" pitchFamily="66" charset="0"/>
              </a:rPr>
              <a:t>Automne 2017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43000" y="3591418"/>
            <a:ext cx="6858000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fr-FR" sz="1125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Phase 2. (pré-projet)</a:t>
            </a:r>
          </a:p>
          <a:p>
            <a:pPr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Restitution et Débat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143000" y="4004712"/>
            <a:ext cx="6858000" cy="577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fr-FR" sz="1125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Phase 3. (pré-projet)</a:t>
            </a:r>
          </a:p>
          <a:p>
            <a:pPr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Validation des  tutelles , Consultation des agents , décision </a:t>
            </a:r>
          </a:p>
          <a:p>
            <a:pPr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par les  tutelles;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127527" y="4981573"/>
            <a:ext cx="6858000" cy="42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14350"/>
            <a:r>
              <a:rPr lang="fr-FR" sz="1125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Phase 4 (projet)</a:t>
            </a:r>
          </a:p>
          <a:p>
            <a:pPr defTabSz="514350"/>
            <a:r>
              <a:rPr lang="fr-FR" sz="1013" dirty="0">
                <a:solidFill>
                  <a:prstClr val="black"/>
                </a:solidFill>
                <a:latin typeface="Comic Sans MS" panose="030F0702030302020204" pitchFamily="66" charset="0"/>
              </a:rPr>
              <a:t>Document  pour l’AERES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893132" y="4233081"/>
            <a:ext cx="2910893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defTabSz="514350"/>
            <a:r>
              <a:rPr lang="fr-FR" sz="1350" b="1" dirty="0">
                <a:solidFill>
                  <a:prstClr val="black"/>
                </a:solidFill>
                <a:latin typeface="Comic Sans MS" panose="030F0702030302020204" pitchFamily="66" charset="0"/>
              </a:rPr>
              <a:t>Fin  2017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891764" y="4890574"/>
            <a:ext cx="2892370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defTabSz="514350"/>
            <a:r>
              <a:rPr lang="fr-FR" sz="1350">
                <a:solidFill>
                  <a:prstClr val="black"/>
                </a:solidFill>
                <a:latin typeface="Comic Sans MS" panose="030F0702030302020204" pitchFamily="66" charset="0"/>
              </a:rPr>
              <a:t>DOCUMENT </a:t>
            </a:r>
            <a:r>
              <a:rPr lang="fr-FR" sz="1350" b="1">
                <a:solidFill>
                  <a:prstClr val="black"/>
                </a:solidFill>
                <a:latin typeface="Comic Sans MS" panose="030F0702030302020204" pitchFamily="66" charset="0"/>
              </a:rPr>
              <a:t>Été 2018</a:t>
            </a:r>
            <a:endParaRPr lang="fr-FR" sz="135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893132" y="3831166"/>
            <a:ext cx="2892371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defTabSz="514350"/>
            <a:r>
              <a:rPr lang="fr-FR" sz="1350" b="1" dirty="0">
                <a:solidFill>
                  <a:prstClr val="black"/>
                </a:solidFill>
                <a:latin typeface="Comic Sans MS" panose="030F0702030302020204" pitchFamily="66" charset="0"/>
              </a:rPr>
              <a:t>Automne 2017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143001" y="4684564"/>
            <a:ext cx="6737686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7827877" y="2530668"/>
            <a:ext cx="9065" cy="3192781"/>
          </a:xfrm>
          <a:prstGeom prst="straightConnector1">
            <a:avLst/>
          </a:prstGeom>
          <a:ln w="127000">
            <a:solidFill>
              <a:schemeClr val="accent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891764" y="5193759"/>
            <a:ext cx="2892370" cy="30008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defTabSz="514350"/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Présentation AERES </a:t>
            </a:r>
            <a:r>
              <a:rPr lang="fr-FR" sz="1350" b="1" dirty="0">
                <a:solidFill>
                  <a:prstClr val="black"/>
                </a:solidFill>
                <a:latin typeface="Comic Sans MS" panose="030F0702030302020204" pitchFamily="66" charset="0"/>
              </a:rPr>
              <a:t>Fin 2018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430307" y="314893"/>
            <a:ext cx="2512354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Slide présenté au CILO#1</a:t>
            </a:r>
            <a:endParaRPr lang="fr-FR" dirty="0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A70C4-6977-43F0-B583-B8B33047990F}" type="datetime1">
              <a:rPr lang="fr-FR" smtClean="0"/>
              <a:t>01/03/2017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35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3040" y="438912"/>
            <a:ext cx="8666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/>
              <a:t>Précision sur ce calendrier et sur les prochaines étapes. </a:t>
            </a:r>
          </a:p>
          <a:p>
            <a:pPr algn="ctr"/>
            <a:endParaRPr lang="fr-FR" b="1" u="sng" dirty="0" smtClean="0"/>
          </a:p>
          <a:p>
            <a:pPr algn="just"/>
            <a:r>
              <a:rPr lang="fr-FR" dirty="0" smtClean="0"/>
              <a:t>Méthodologie : </a:t>
            </a:r>
            <a:r>
              <a:rPr lang="fr-FR" dirty="0" err="1" smtClean="0"/>
              <a:t>retroplanning</a:t>
            </a:r>
            <a:r>
              <a:rPr lang="fr-FR" dirty="0" smtClean="0"/>
              <a:t> en partant de la fin… pour arriver à présenter un projet pour le prochain quinquennal.   </a:t>
            </a:r>
          </a:p>
          <a:p>
            <a:pPr algn="just"/>
            <a:r>
              <a:rPr lang="fr-FR" b="1" u="sng" dirty="0" smtClean="0"/>
              <a:t>En février 2018 (date fixée par l’HCERES) </a:t>
            </a:r>
            <a:r>
              <a:rPr lang="fr-FR" u="sng" dirty="0" smtClean="0"/>
              <a:t>il faut présenter/déposer le renouvellement de nos unités ou la proposition d’autres unités ou une seul unité</a:t>
            </a:r>
            <a:r>
              <a:rPr lang="fr-FR" dirty="0" smtClean="0"/>
              <a:t>… Il faut donc que le projet qui émergera soit </a:t>
            </a:r>
            <a:r>
              <a:rPr lang="fr-FR" dirty="0" err="1" smtClean="0"/>
              <a:t>périmetré</a:t>
            </a:r>
            <a:r>
              <a:rPr lang="fr-FR" dirty="0" smtClean="0"/>
              <a:t> </a:t>
            </a:r>
            <a:r>
              <a:rPr lang="fr-FR" dirty="0" smtClean="0"/>
              <a:t>en Février 2018. Le document écrit pour l’été 2018 et une présentation orale à la fin de 2018.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93040" y="3482926"/>
            <a:ext cx="866648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b="1" dirty="0" smtClean="0"/>
              <a:t>PHASE 1 groupes de travail. </a:t>
            </a:r>
            <a:r>
              <a:rPr lang="fr-FR" u="sng" dirty="0" smtClean="0"/>
              <a:t>Objectif définir </a:t>
            </a:r>
            <a:r>
              <a:rPr lang="fr-FR" b="1" u="sng" dirty="0" smtClean="0"/>
              <a:t>le projet </a:t>
            </a:r>
            <a:r>
              <a:rPr lang="fr-FR" u="sng" dirty="0" smtClean="0"/>
              <a:t>:  </a:t>
            </a:r>
            <a:r>
              <a:rPr lang="fr-FR" u="sng" dirty="0" err="1" smtClean="0"/>
              <a:t>science+structure</a:t>
            </a:r>
            <a:r>
              <a:rPr lang="fr-FR" u="sng" dirty="0" smtClean="0"/>
              <a:t> (</a:t>
            </a:r>
            <a:r>
              <a:rPr lang="fr-FR" b="1" u="sng" dirty="0" smtClean="0"/>
              <a:t>avant l’été</a:t>
            </a:r>
            <a:r>
              <a:rPr lang="fr-FR" u="sng" dirty="0" smtClean="0"/>
              <a:t>)</a:t>
            </a:r>
          </a:p>
          <a:p>
            <a:pPr algn="ctr"/>
            <a:r>
              <a:rPr lang="fr-FR" b="1" i="1" dirty="0" smtClean="0">
                <a:solidFill>
                  <a:srgbClr val="FF0000"/>
                </a:solidFill>
              </a:rPr>
              <a:t>Lancement lors d’une Assemblée Générale aux laboratoires réunis </a:t>
            </a:r>
            <a:r>
              <a:rPr lang="fr-FR" b="1" i="1" u="sng" dirty="0" smtClean="0">
                <a:solidFill>
                  <a:srgbClr val="FF0000"/>
                </a:solidFill>
              </a:rPr>
              <a:t>le 24 Mars</a:t>
            </a:r>
            <a:r>
              <a:rPr lang="fr-FR" b="1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b="1" dirty="0" smtClean="0"/>
              <a:t>PHASE 2 de travail sur le projet</a:t>
            </a:r>
            <a:r>
              <a:rPr lang="fr-FR" dirty="0" smtClean="0"/>
              <a:t>.(1 Sept </a:t>
            </a:r>
            <a:r>
              <a:rPr lang="fr-FR" dirty="0" smtClean="0">
                <a:sym typeface="Wingdings" panose="05000000000000000000" pitchFamily="2" charset="2"/>
              </a:rPr>
              <a:t> 1 </a:t>
            </a:r>
            <a:r>
              <a:rPr lang="fr-FR" dirty="0" err="1" smtClean="0">
                <a:sym typeface="Wingdings" panose="05000000000000000000" pitchFamily="2" charset="2"/>
              </a:rPr>
              <a:t>Dec</a:t>
            </a:r>
            <a:r>
              <a:rPr lang="fr-FR" dirty="0" smtClean="0">
                <a:sym typeface="Wingdings" panose="05000000000000000000" pitchFamily="2" charset="2"/>
              </a:rPr>
              <a:t>.</a:t>
            </a:r>
            <a:r>
              <a:rPr lang="fr-FR" dirty="0" smtClean="0"/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/>
              <a:t>PHASE Restitution / débat / Validation  (1 </a:t>
            </a:r>
            <a:r>
              <a:rPr lang="fr-FR" dirty="0" err="1"/>
              <a:t>D</a:t>
            </a:r>
            <a:r>
              <a:rPr lang="fr-FR" dirty="0" err="1" smtClean="0"/>
              <a:t>ec</a:t>
            </a:r>
            <a:r>
              <a:rPr lang="fr-FR" dirty="0" smtClean="0"/>
              <a:t>. </a:t>
            </a:r>
            <a:r>
              <a:rPr lang="fr-FR" dirty="0" smtClean="0">
                <a:sym typeface="Wingdings" panose="05000000000000000000" pitchFamily="2" charset="2"/>
              </a:rPr>
              <a:t> 1 </a:t>
            </a:r>
            <a:r>
              <a:rPr lang="fr-FR" dirty="0" err="1" smtClean="0">
                <a:sym typeface="Wingdings" panose="05000000000000000000" pitchFamily="2" charset="2"/>
              </a:rPr>
              <a:t>FeV</a:t>
            </a:r>
            <a:r>
              <a:rPr lang="fr-FR" dirty="0" smtClean="0">
                <a:sym typeface="Wingdings" panose="05000000000000000000" pitchFamily="2" charset="2"/>
              </a:rPr>
              <a:t>.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B7DB9-7D14-460A-84BB-8B062F86376F}" type="datetime1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280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90377" y="980312"/>
            <a:ext cx="4776899" cy="3485570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latin typeface="Comic Sans MS" panose="030F0702030302020204" pitchFamily="66" charset="0"/>
              </a:rPr>
              <a:t>POLE </a:t>
            </a:r>
            <a:r>
              <a:rPr lang="fr-FR" b="1" u="sng" dirty="0">
                <a:latin typeface="Comic Sans MS" panose="030F0702030302020204" pitchFamily="66" charset="0"/>
              </a:rPr>
              <a:t>« thématiques »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Nucléaire 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Particules sur accélérateurs </a:t>
            </a:r>
            <a:endParaRPr lang="fr-FR" sz="135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Neutrino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Hadronique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		</a:t>
            </a:r>
            <a:endParaRPr lang="fr-FR" sz="135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Astroparticules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, incluant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neutrino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Matière noire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(un groupe en 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étape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2 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?)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	</a:t>
            </a:r>
            <a:endParaRPr lang="fr-FR" sz="135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Cosmologie       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			</a:t>
            </a:r>
            <a:endParaRPr lang="fr-FR" sz="1350" i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Bio-Santé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(un groupe en étape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2 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?)</a:t>
            </a:r>
            <a:endParaRPr lang="fr-FR" sz="135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 Energie, inclus matériaux et Radiochimie   </a:t>
            </a:r>
            <a:endParaRPr lang="fr-FR" sz="135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Théorie  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(un groupe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en étape 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2 ?)</a:t>
            </a:r>
            <a:endParaRPr lang="fr-FR" sz="135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Accélérateur &amp; technos associées</a:t>
            </a:r>
          </a:p>
          <a:p>
            <a:pPr marL="257175" lvl="0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Instrumentation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(un groupe en étape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sz="1350" i="1" dirty="0">
                <a:solidFill>
                  <a:srgbClr val="FF0000"/>
                </a:solidFill>
                <a:latin typeface="Comic Sans MS" panose="030F0702030302020204" pitchFamily="66" charset="0"/>
              </a:rPr>
              <a:t>2 </a:t>
            </a:r>
            <a:r>
              <a:rPr lang="fr-FR" sz="135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?)</a:t>
            </a:r>
            <a:endParaRPr lang="fr-FR" sz="1050" i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Calcul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scientifique &amp; </a:t>
            </a:r>
            <a:r>
              <a:rPr lang="fr-FR" sz="1350" dirty="0" err="1">
                <a:solidFill>
                  <a:prstClr val="black"/>
                </a:solidFill>
                <a:latin typeface="Comic Sans MS" panose="030F0702030302020204" pitchFamily="66" charset="0"/>
              </a:rPr>
              <a:t>Big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 data &amp;info.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Tests physique fondamentale / QED, axions..    </a:t>
            </a:r>
            <a:endParaRPr lang="fr-FR" sz="135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		</a:t>
            </a:r>
            <a:endParaRPr lang="fr-FR" sz="1050" i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19675" y="1166563"/>
            <a:ext cx="3938746" cy="147732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latin typeface="Comic Sans MS" panose="030F0702030302020204" pitchFamily="66" charset="0"/>
              </a:rPr>
              <a:t>POLE «</a:t>
            </a:r>
            <a:r>
              <a:rPr lang="fr-FR" b="1" u="sng" dirty="0">
                <a:latin typeface="Comic Sans MS" panose="030F0702030302020204" pitchFamily="66" charset="0"/>
              </a:rPr>
              <a:t> missions </a:t>
            </a:r>
            <a:r>
              <a:rPr lang="fr-FR" b="1" u="sng" dirty="0" smtClean="0">
                <a:latin typeface="Comic Sans MS" panose="030F0702030302020204" pitchFamily="66" charset="0"/>
              </a:rPr>
              <a:t>»</a:t>
            </a:r>
          </a:p>
          <a:p>
            <a:pPr algn="ctr"/>
            <a:endParaRPr lang="fr-FR" b="1" u="sng" dirty="0"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Formation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Diffusion </a:t>
            </a:r>
            <a:r>
              <a:rPr lang="fr-F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- voir avec groupe BAPF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Valorisation</a:t>
            </a:r>
          </a:p>
          <a:p>
            <a:endParaRPr lang="fr-FR" sz="135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5923" y="2874710"/>
            <a:ext cx="3951925" cy="1454244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Comic Sans MS" panose="030F0702030302020204" pitchFamily="66" charset="0"/>
              </a:rPr>
              <a:t>POLE </a:t>
            </a:r>
            <a:r>
              <a:rPr lang="fr-FR" b="1" u="sng" dirty="0">
                <a:latin typeface="Comic Sans MS" panose="030F0702030302020204" pitchFamily="66" charset="0"/>
              </a:rPr>
              <a:t>« Infra/Installations </a:t>
            </a:r>
            <a:r>
              <a:rPr lang="fr-FR" b="1" u="sng" dirty="0" smtClean="0">
                <a:latin typeface="Comic Sans MS" panose="030F0702030302020204" pitchFamily="66" charset="0"/>
              </a:rPr>
              <a:t>»</a:t>
            </a:r>
          </a:p>
          <a:p>
            <a:endParaRPr lang="fr-FR" b="1" u="sng" dirty="0">
              <a:latin typeface="Comic Sans MS" panose="030F0702030302020204" pitchFamily="66" charset="0"/>
            </a:endParaRPr>
          </a:p>
          <a:p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	Plan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P2IO-Vallée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– Infra </a:t>
            </a:r>
          </a:p>
          <a:p>
            <a:r>
              <a:rPr lang="fr-FR" sz="1200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(peut-être une fois la cible définie  - PHASE II)</a:t>
            </a:r>
            <a:endParaRPr lang="fr-FR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Les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plateformes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locaux techniques / ateliers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90376" y="4545088"/>
            <a:ext cx="4776899" cy="19851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latin typeface="Comic Sans MS" panose="030F0702030302020204" pitchFamily="66" charset="0"/>
              </a:rPr>
              <a:t>POLE «</a:t>
            </a:r>
            <a:r>
              <a:rPr lang="fr-FR" b="1" u="sng" dirty="0">
                <a:latin typeface="Comic Sans MS" panose="030F0702030302020204" pitchFamily="66" charset="0"/>
              </a:rPr>
              <a:t> Services »</a:t>
            </a:r>
          </a:p>
          <a:p>
            <a:pPr algn="ctr"/>
            <a:endParaRPr lang="fr-FR" sz="1050" i="1" u="sng" dirty="0"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Mécanique « BAP-C »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Electronique « BAP-C »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Informatique « BAP-E »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Administration « BAP-J »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Information « BAP-F »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Infrastructure / Logistique / Hygiène..  « BAP-G 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»</a:t>
            </a:r>
          </a:p>
          <a:p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	</a:t>
            </a:r>
            <a:endParaRPr lang="fr-FR" sz="1050" i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04760" y="4652106"/>
            <a:ext cx="3953039" cy="1892826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latin typeface="Comic Sans MS" panose="030F0702030302020204" pitchFamily="66" charset="0"/>
              </a:rPr>
              <a:t>POLE </a:t>
            </a:r>
            <a:r>
              <a:rPr lang="fr-FR" b="1" u="sng" dirty="0">
                <a:latin typeface="Comic Sans MS" panose="030F0702030302020204" pitchFamily="66" charset="0"/>
              </a:rPr>
              <a:t>« structure/RH </a:t>
            </a:r>
            <a:r>
              <a:rPr lang="fr-FR" b="1" u="sng" dirty="0" smtClean="0">
                <a:latin typeface="Comic Sans MS" panose="030F0702030302020204" pitchFamily="66" charset="0"/>
              </a:rPr>
              <a:t>»</a:t>
            </a:r>
          </a:p>
          <a:p>
            <a:pPr algn="ctr"/>
            <a:endParaRPr lang="fr-FR" b="1" u="sng" dirty="0">
              <a:latin typeface="Comic Sans MS" panose="030F0702030302020204" pitchFamily="66" charset="0"/>
            </a:endParaRPr>
          </a:p>
          <a:p>
            <a:r>
              <a:rPr lang="fr-FR" sz="1350" dirty="0">
                <a:latin typeface="Comic Sans MS" panose="030F0702030302020204" pitchFamily="66" charset="0"/>
              </a:rPr>
              <a:t>Structure et organisation : </a:t>
            </a:r>
            <a:r>
              <a:rPr lang="fr-FR" sz="1350" dirty="0" err="1">
                <a:latin typeface="Comic Sans MS" panose="030F0702030302020204" pitchFamily="66" charset="0"/>
              </a:rPr>
              <a:t>benchmarking</a:t>
            </a:r>
            <a:r>
              <a:rPr lang="fr-FR" sz="1350" dirty="0" smtClean="0"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fr-FR" sz="135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(peut être étape 3 de synthèse)</a:t>
            </a:r>
          </a:p>
          <a:p>
            <a:endParaRPr lang="fr-FR" sz="135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latin typeface="Comic Sans MS" panose="030F0702030302020204" pitchFamily="66" charset="0"/>
              </a:rPr>
              <a:t>RH – bilan et évolution / y compris carrière</a:t>
            </a:r>
          </a:p>
          <a:p>
            <a:pPr marL="257175" indent="-257175">
              <a:buFont typeface="+mj-lt"/>
              <a:buAutoNum type="arabicPeriod"/>
            </a:pPr>
            <a:r>
              <a:rPr lang="fr-FR" sz="1350" dirty="0" smtClean="0">
                <a:latin typeface="Comic Sans MS" panose="030F0702030302020204" pitchFamily="66" charset="0"/>
              </a:rPr>
              <a:t>Finances laboratoires </a:t>
            </a:r>
            <a:endParaRPr lang="fr-FR" sz="1350" dirty="0">
              <a:latin typeface="Comic Sans MS" panose="030F0702030302020204" pitchFamily="66" charset="0"/>
            </a:endParaRPr>
          </a:p>
          <a:p>
            <a:pPr marL="257175" indent="-257175">
              <a:buFont typeface="+mj-lt"/>
              <a:buAutoNum type="arabicPeriod"/>
            </a:pPr>
            <a:endParaRPr lang="fr-FR" sz="1350" dirty="0" smtClean="0">
              <a:latin typeface="Comic Sans MS" panose="030F0702030302020204" pitchFamily="66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015067" y="571377"/>
            <a:ext cx="551179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LES POLES et LES GROUPES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E0A2-F510-4885-A394-1365B6E69466}" type="datetime1">
              <a:rPr lang="fr-FR" smtClean="0"/>
              <a:t>01/03/2017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3</a:t>
            </a:fld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0" y="86636"/>
            <a:ext cx="914400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omic Sans MS" panose="030F0702030302020204" pitchFamily="66" charset="0"/>
              </a:rPr>
              <a:t>Propositions</a:t>
            </a:r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9540" y="1260538"/>
            <a:ext cx="3722807" cy="369332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anose="030F0702030302020204" pitchFamily="66" charset="0"/>
              </a:rPr>
              <a:t>POLE « thématiques »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29540" y="3636009"/>
            <a:ext cx="3722807" cy="36933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anose="030F0702030302020204" pitchFamily="66" charset="0"/>
              </a:rPr>
              <a:t>POLE «</a:t>
            </a:r>
            <a:r>
              <a:rPr lang="fr-FR" b="1" dirty="0">
                <a:latin typeface="Comic Sans MS" panose="030F0702030302020204" pitchFamily="66" charset="0"/>
              </a:rPr>
              <a:t> missions </a:t>
            </a:r>
            <a:r>
              <a:rPr lang="fr-FR" b="1" dirty="0" smtClean="0">
                <a:latin typeface="Comic Sans MS" panose="030F0702030302020204" pitchFamily="66" charset="0"/>
              </a:rPr>
              <a:t>»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29540" y="4823745"/>
            <a:ext cx="3722807" cy="369332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anose="030F0702030302020204" pitchFamily="66" charset="0"/>
              </a:rPr>
              <a:t>POLE </a:t>
            </a:r>
            <a:r>
              <a:rPr lang="fr-FR" b="1" dirty="0">
                <a:latin typeface="Comic Sans MS" panose="030F0702030302020204" pitchFamily="66" charset="0"/>
              </a:rPr>
              <a:t>« Infra/Installations </a:t>
            </a:r>
            <a:r>
              <a:rPr lang="fr-FR" b="1" dirty="0" smtClean="0">
                <a:latin typeface="Comic Sans MS" panose="030F0702030302020204" pitchFamily="66" charset="0"/>
              </a:rPr>
              <a:t>»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29540" y="2448273"/>
            <a:ext cx="3722807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anose="030F0702030302020204" pitchFamily="66" charset="0"/>
              </a:rPr>
              <a:t>POLE </a:t>
            </a:r>
            <a:r>
              <a:rPr lang="fr-FR" b="1" dirty="0">
                <a:latin typeface="Comic Sans MS" panose="030F0702030302020204" pitchFamily="66" charset="0"/>
              </a:rPr>
              <a:t>« Services </a:t>
            </a:r>
            <a:r>
              <a:rPr lang="fr-FR" b="1" dirty="0" smtClean="0">
                <a:latin typeface="Comic Sans MS" panose="030F0702030302020204" pitchFamily="66" charset="0"/>
              </a:rPr>
              <a:t>»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9540" y="6011480"/>
            <a:ext cx="3722807" cy="369332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Comic Sans MS" panose="030F0702030302020204" pitchFamily="66" charset="0"/>
              </a:rPr>
              <a:t>POLE </a:t>
            </a:r>
            <a:r>
              <a:rPr lang="fr-FR" b="1" dirty="0">
                <a:latin typeface="Comic Sans MS" panose="030F0702030302020204" pitchFamily="66" charset="0"/>
              </a:rPr>
              <a:t>« structure/RH </a:t>
            </a:r>
            <a:r>
              <a:rPr lang="fr-FR" b="1" dirty="0" smtClean="0">
                <a:latin typeface="Comic Sans MS" panose="030F0702030302020204" pitchFamily="66" charset="0"/>
              </a:rPr>
              <a:t>»</a:t>
            </a:r>
            <a:endParaRPr lang="fr-FR" b="1" dirty="0">
              <a:latin typeface="Comic Sans MS" panose="030F0702030302020204" pitchFamily="66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3852347" y="1163768"/>
            <a:ext cx="615513" cy="286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3852347" y="1321440"/>
            <a:ext cx="615513" cy="1428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852347" y="1464328"/>
            <a:ext cx="615513" cy="14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3852347" y="1464328"/>
            <a:ext cx="615513" cy="157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3852346" y="1478676"/>
            <a:ext cx="615513" cy="2866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3852345" y="1464328"/>
            <a:ext cx="615513" cy="4443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3852344" y="976058"/>
            <a:ext cx="615514" cy="4739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3872667" y="2331161"/>
            <a:ext cx="615513" cy="2862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872667" y="2488833"/>
            <a:ext cx="615513" cy="1428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3872667" y="2631721"/>
            <a:ext cx="615513" cy="14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3872667" y="2631721"/>
            <a:ext cx="615513" cy="157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3872666" y="2646069"/>
            <a:ext cx="615513" cy="2866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3872665" y="2631721"/>
            <a:ext cx="615513" cy="4443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3872664" y="2143451"/>
            <a:ext cx="615514" cy="4739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3872661" y="1978933"/>
            <a:ext cx="615517" cy="6242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V="1">
            <a:off x="3872667" y="3632974"/>
            <a:ext cx="615513" cy="1428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3872667" y="3775862"/>
            <a:ext cx="615513" cy="14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3872667" y="3775862"/>
            <a:ext cx="615513" cy="157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3852341" y="4860614"/>
            <a:ext cx="615513" cy="1428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3852341" y="5003502"/>
            <a:ext cx="615513" cy="14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>
            <a:off x="3852341" y="5003502"/>
            <a:ext cx="615513" cy="157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/>
          <p:nvPr/>
        </p:nvCxnSpPr>
        <p:spPr>
          <a:xfrm flipV="1">
            <a:off x="3832015" y="6020494"/>
            <a:ext cx="615513" cy="1428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>
            <a:off x="3832015" y="6163382"/>
            <a:ext cx="615513" cy="147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3832015" y="6163382"/>
            <a:ext cx="615513" cy="157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3581056" y="155181"/>
            <a:ext cx="119872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1ère étape</a:t>
            </a:r>
            <a:endParaRPr lang="fr-FR" dirty="0"/>
          </a:p>
        </p:txBody>
      </p:sp>
      <p:sp>
        <p:nvSpPr>
          <p:cNvPr id="52" name="ZoneTexte 51"/>
          <p:cNvSpPr txBox="1"/>
          <p:nvPr/>
        </p:nvSpPr>
        <p:spPr>
          <a:xfrm>
            <a:off x="6207103" y="987536"/>
            <a:ext cx="130593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2ème étape</a:t>
            </a:r>
            <a:endParaRPr lang="fr-FR" dirty="0"/>
          </a:p>
        </p:txBody>
      </p:sp>
      <p:sp>
        <p:nvSpPr>
          <p:cNvPr id="54" name="Ellipse 53"/>
          <p:cNvSpPr/>
          <p:nvPr/>
        </p:nvSpPr>
        <p:spPr>
          <a:xfrm>
            <a:off x="6533685" y="4210964"/>
            <a:ext cx="812800" cy="254231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</a:t>
            </a:r>
          </a:p>
          <a:p>
            <a:pPr algn="ctr"/>
            <a:r>
              <a:rPr lang="fr-FR" dirty="0" smtClean="0"/>
              <a:t>Y</a:t>
            </a:r>
          </a:p>
          <a:p>
            <a:pPr algn="ctr"/>
            <a:r>
              <a:rPr lang="fr-FR" dirty="0" smtClean="0"/>
              <a:t>N</a:t>
            </a:r>
          </a:p>
          <a:p>
            <a:pPr algn="ctr"/>
            <a:r>
              <a:rPr lang="fr-FR" dirty="0" smtClean="0"/>
              <a:t>T</a:t>
            </a:r>
          </a:p>
          <a:p>
            <a:pPr algn="ctr"/>
            <a:r>
              <a:rPr lang="fr-FR" dirty="0" smtClean="0"/>
              <a:t>H</a:t>
            </a:r>
          </a:p>
          <a:p>
            <a:pPr algn="ctr"/>
            <a:r>
              <a:rPr lang="fr-FR" dirty="0" smtClean="0"/>
              <a:t>E</a:t>
            </a:r>
          </a:p>
          <a:p>
            <a:pPr algn="ctr"/>
            <a:r>
              <a:rPr lang="fr-FR" dirty="0" smtClean="0"/>
              <a:t>S</a:t>
            </a:r>
          </a:p>
          <a:p>
            <a:pPr algn="ctr"/>
            <a:r>
              <a:rPr lang="fr-FR" dirty="0"/>
              <a:t>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970896" y="827595"/>
            <a:ext cx="21185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Responsables des pôles / COPIL</a:t>
            </a:r>
            <a:endParaRPr lang="fr-FR" sz="12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983480" y="1430758"/>
            <a:ext cx="3985259" cy="203132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Groupes de travail </a:t>
            </a:r>
            <a:r>
              <a:rPr lang="fr-FR" dirty="0" err="1" smtClean="0"/>
              <a:t>réperimetrés</a:t>
            </a:r>
            <a:r>
              <a:rPr lang="fr-FR" dirty="0" smtClean="0"/>
              <a:t>/redéfinis </a:t>
            </a:r>
            <a:r>
              <a:rPr lang="fr-FR" dirty="0" smtClean="0"/>
              <a:t>/ nouveaux..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Sujets inter groupes de travail dans un même pole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Sujets/ thèmes nécessitant des inputs d’autres pôles</a:t>
            </a:r>
            <a:endParaRPr lang="fr-FR" dirty="0"/>
          </a:p>
        </p:txBody>
      </p:sp>
      <p:sp>
        <p:nvSpPr>
          <p:cNvPr id="41" name="ZoneTexte 40"/>
          <p:cNvSpPr txBox="1"/>
          <p:nvPr/>
        </p:nvSpPr>
        <p:spPr>
          <a:xfrm>
            <a:off x="3429768" y="642929"/>
            <a:ext cx="180100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200" i="1" dirty="0" smtClean="0"/>
              <a:t>Responsables des groupes</a:t>
            </a:r>
            <a:endParaRPr lang="fr-FR" sz="1200" i="1" dirty="0"/>
          </a:p>
        </p:txBody>
      </p:sp>
      <p:sp>
        <p:nvSpPr>
          <p:cNvPr id="10" name="Rectangle 9"/>
          <p:cNvSpPr/>
          <p:nvPr/>
        </p:nvSpPr>
        <p:spPr>
          <a:xfrm>
            <a:off x="6340722" y="3735083"/>
            <a:ext cx="1198726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fr-FR" dirty="0"/>
              <a:t>3ère </a:t>
            </a:r>
            <a:r>
              <a:rPr lang="fr-FR" dirty="0" smtClean="0"/>
              <a:t>étape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779782" y="71569"/>
            <a:ext cx="4320606" cy="523220"/>
          </a:xfrm>
          <a:prstGeom prst="rect">
            <a:avLst/>
          </a:prstGeom>
          <a:solidFill>
            <a:srgbClr val="FFFF00">
              <a:alpha val="37000"/>
            </a:srgbClr>
          </a:solidFill>
        </p:spPr>
        <p:txBody>
          <a:bodyPr wrap="none" rtlCol="0">
            <a:spAutoFit/>
          </a:bodyPr>
          <a:lstStyle/>
          <a:p>
            <a:r>
              <a:rPr lang="fr-FR" sz="1400" dirty="0" smtClean="0"/>
              <a:t>Il faut prévoir 3-4 réunions – durée environ 5-6 semaines</a:t>
            </a:r>
          </a:p>
          <a:p>
            <a:pPr algn="ctr"/>
            <a:r>
              <a:rPr lang="fr-FR" sz="1400" dirty="0" smtClean="0"/>
              <a:t>Les rendus environ avant la mi-mai</a:t>
            </a:r>
            <a:endParaRPr lang="fr-FR" sz="1400" dirty="0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3852341" y="811540"/>
            <a:ext cx="615517" cy="6242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E8D7-E3F5-4FDB-A8BF-DC5C8AA2A3F8}" type="datetime1">
              <a:rPr lang="fr-FR" smtClean="0"/>
              <a:t>01/03/2017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86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3" y="1647425"/>
            <a:ext cx="9143999" cy="9464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Lettre de cadrage pour les 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GROUPES </a:t>
            </a:r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 Travail « Services 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»</a:t>
            </a:r>
            <a:endParaRPr lang="fr-FR" sz="1350" dirty="0">
              <a:latin typeface="Comic Sans MS" panose="030F0702030302020204" pitchFamily="66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fr-FR" sz="1350" dirty="0">
                <a:latin typeface="Comic Sans MS" panose="030F0702030302020204" pitchFamily="66" charset="0"/>
              </a:rPr>
              <a:t>Expertise des forces existantes / par métier</a:t>
            </a: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fr-FR" sz="1350" dirty="0">
                <a:latin typeface="Comic Sans MS" panose="030F0702030302020204" pitchFamily="66" charset="0"/>
              </a:rPr>
              <a:t>Vision d’avenir de expertises. Quelles expertises acquérir/ renforcer ?  Et au cas ou « faire disparaitre » / externaliser</a:t>
            </a:r>
            <a:r>
              <a:rPr lang="fr-FR" sz="1350" dirty="0" smtClean="0">
                <a:latin typeface="Comic Sans MS" panose="030F0702030302020204" pitchFamily="66" charset="0"/>
              </a:rPr>
              <a:t>.</a:t>
            </a:r>
            <a:endParaRPr lang="fr-FR" sz="1350" dirty="0">
              <a:latin typeface="Comic Sans MS" panose="030F0702030302020204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4" y="436785"/>
            <a:ext cx="9144000" cy="1154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Lettre de cadrage pour les GROUPES de Travail « Thématiques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»</a:t>
            </a:r>
            <a:endParaRPr lang="fr-FR" sz="13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fr-FR" sz="1350" dirty="0">
                <a:latin typeface="Comic Sans MS" panose="030F0702030302020204" pitchFamily="66" charset="0"/>
              </a:rPr>
              <a:t>Constat sur la situation de la thématique </a:t>
            </a: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fr-FR" sz="1350" dirty="0">
                <a:latin typeface="Comic Sans MS" panose="030F0702030302020204" pitchFamily="66" charset="0"/>
              </a:rPr>
              <a:t>Objectifs à moyen et long terme. </a:t>
            </a:r>
            <a:r>
              <a:rPr lang="fr-FR" sz="1350" dirty="0" smtClean="0">
                <a:latin typeface="Comic Sans MS" panose="030F0702030302020204" pitchFamily="66" charset="0"/>
              </a:rPr>
              <a:t>Quelle ambition et quel impact </a:t>
            </a:r>
            <a:r>
              <a:rPr lang="fr-FR" sz="1350" dirty="0">
                <a:latin typeface="Comic Sans MS" panose="030F0702030302020204" pitchFamily="66" charset="0"/>
              </a:rPr>
              <a:t>veut on avoir dans la thématique (ex ; type de contribution , analyse vs construction)….</a:t>
            </a:r>
          </a:p>
          <a:p>
            <a:pPr marL="214313" indent="-214313" algn="just">
              <a:buFont typeface="Wingdings" panose="05000000000000000000" pitchFamily="2" charset="2"/>
              <a:buChar char="ü"/>
            </a:pPr>
            <a:r>
              <a:rPr lang="fr-FR" sz="1350" dirty="0">
                <a:latin typeface="Comic Sans MS" panose="030F0702030302020204" pitchFamily="66" charset="0"/>
              </a:rPr>
              <a:t>Conséquences, entre autres quel type </a:t>
            </a:r>
            <a:r>
              <a:rPr lang="fr-FR" sz="1350" dirty="0" smtClean="0">
                <a:latin typeface="Comic Sans MS" panose="030F0702030302020204" pitchFamily="66" charset="0"/>
              </a:rPr>
              <a:t>de besoins </a:t>
            </a:r>
            <a:r>
              <a:rPr lang="fr-FR" sz="1350" dirty="0">
                <a:latin typeface="Comic Sans MS" panose="030F0702030302020204" pitchFamily="66" charset="0"/>
              </a:rPr>
              <a:t>pour atteindre les objectifs </a:t>
            </a:r>
            <a:r>
              <a:rPr lang="fr-FR" sz="1350" dirty="0" smtClean="0">
                <a:latin typeface="Comic Sans MS" panose="030F0702030302020204" pitchFamily="66" charset="0"/>
              </a:rPr>
              <a:t>?</a:t>
            </a:r>
            <a:endParaRPr lang="fr-FR" sz="1350" dirty="0">
              <a:latin typeface="Comic Sans MS" panose="030F0702030302020204" pitchFamily="66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-2" y="2653218"/>
            <a:ext cx="9143999" cy="21929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Lettre de cadrage pour les 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GROUPES </a:t>
            </a:r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 Travail « Missions 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»</a:t>
            </a:r>
            <a:endParaRPr lang="fr-FR" sz="135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fr-FR" sz="1350" b="1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Formation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Panorama de l’existant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Quelles formations au niveau recherche / à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vocation professionnelle (cursus classique et en alternance, niveaux L3 et M2)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exploitant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pleinement notre potentiel technique et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scientifique. Formations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Professionnelle et Continue en rapport avec les besoins exprimés par nos partenaires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industriels</a:t>
            </a:r>
          </a:p>
          <a:p>
            <a:r>
              <a:rPr lang="fr-FR" sz="1350" b="1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Valorisation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Répertorier l’existant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Analyse sur </a:t>
            </a: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nos forces à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valoriser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Positionnement/vision stratégique ( en amont / jusqu’au prototype / jusqu’au produit…)</a:t>
            </a:r>
            <a:endParaRPr lang="fr-FR" sz="135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3" y="4904366"/>
            <a:ext cx="9144000" cy="11541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Lettre de cadrage pour les 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GROUPES </a:t>
            </a:r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 Travail « Infra/Installations 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»</a:t>
            </a:r>
          </a:p>
          <a:p>
            <a:r>
              <a:rPr lang="fr-FR" sz="135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Les </a:t>
            </a:r>
            <a:r>
              <a:rPr lang="fr-FR" sz="1350" b="1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plateformes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L’ existant , leur évolution, missions, </a:t>
            </a:r>
            <a:r>
              <a:rPr lang="fr-FR" sz="1350" dirty="0" err="1" smtClean="0">
                <a:solidFill>
                  <a:prstClr val="black"/>
                </a:solidFill>
                <a:latin typeface="Comic Sans MS" panose="030F0702030302020204" pitchFamily="66" charset="0"/>
              </a:rPr>
              <a:t>users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 en interne et en externe/industriels vs développement.</a:t>
            </a:r>
          </a:p>
          <a:p>
            <a:r>
              <a:rPr lang="fr-FR" sz="1350" b="1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Locaux </a:t>
            </a:r>
            <a:r>
              <a:rPr lang="fr-FR" sz="135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techniques / ateliers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350" dirty="0">
                <a:solidFill>
                  <a:prstClr val="black"/>
                </a:solidFill>
                <a:latin typeface="Comic Sans MS" panose="030F0702030302020204" pitchFamily="66" charset="0"/>
              </a:rPr>
              <a:t>L’ existant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…</a:t>
            </a:r>
            <a:endParaRPr lang="fr-FR" sz="1350" b="1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4" y="6116811"/>
            <a:ext cx="9144000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Lettre de cadrage pour les 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GROUPES </a:t>
            </a:r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de Travail « 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Structures RH</a:t>
            </a:r>
            <a:r>
              <a:rPr lang="fr-FR" sz="1500" b="1" dirty="0">
                <a:solidFill>
                  <a:srgbClr val="FF0000"/>
                </a:solidFill>
                <a:latin typeface="Comic Sans MS" panose="030F0702030302020204" pitchFamily="66" charset="0"/>
              </a:rPr>
              <a:t> </a:t>
            </a:r>
            <a:r>
              <a:rPr lang="fr-FR" sz="15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»</a:t>
            </a:r>
            <a:endParaRPr lang="fr-FR" sz="1350" dirty="0">
              <a:latin typeface="Comic Sans MS" panose="030F0702030302020204" pitchFamily="66" charset="0"/>
            </a:endParaRPr>
          </a:p>
          <a:p>
            <a:r>
              <a:rPr lang="fr-FR" sz="1350" b="1" u="sng" dirty="0">
                <a:latin typeface="Comic Sans MS" panose="030F0702030302020204" pitchFamily="66" charset="0"/>
              </a:rPr>
              <a:t>RH – bilan et évolution / y compris carrière + Finances laboratoires </a:t>
            </a:r>
          </a:p>
          <a:p>
            <a:pPr marL="214313" lvl="0" indent="-214313">
              <a:buFont typeface="Wingdings" panose="05000000000000000000" pitchFamily="2" charset="2"/>
              <a:buChar char="ü"/>
            </a:pP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Constat en partant des données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disponibles; </a:t>
            </a:r>
            <a:r>
              <a:rPr lang="fr-FR" sz="135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Postes/Promotions… grands labos vs petits labos…</a:t>
            </a:r>
            <a:endParaRPr lang="fr-FR" sz="135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638300" y="20954"/>
            <a:ext cx="622554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PHASE 1 étape 1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DA050-8380-479C-A329-95E6AD8A1B5B}" type="datetime1">
              <a:rPr lang="fr-FR" smtClean="0"/>
              <a:t>01/03/2017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CILO#6 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55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9AEFC-B2BE-4D16-993B-2CE2348F10D2}" type="datetime1">
              <a:rPr lang="fr-FR" smtClean="0">
                <a:latin typeface="Comic Sans MS" panose="030F0702030302020204" pitchFamily="66" charset="0"/>
              </a:rPr>
              <a:t>01/03/2017</a:t>
            </a:fld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latin typeface="Comic Sans MS" panose="030F0702030302020204" pitchFamily="66" charset="0"/>
              </a:rPr>
              <a:t>CILO#6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92C90-1A5D-9E4E-A930-2887EEAA36F5}" type="slidenum">
              <a:rPr lang="fr-FR" smtClean="0">
                <a:latin typeface="Comic Sans MS" panose="030F0702030302020204" pitchFamily="66" charset="0"/>
              </a:rPr>
              <a:t>6</a:t>
            </a:fld>
            <a:endParaRPr lang="fr-FR">
              <a:latin typeface="Comic Sans MS" panose="030F0702030302020204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8137" y="707572"/>
            <a:ext cx="85877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Prochaines actions avant l’Assemblée Générale.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(avant l’AG il y a encore deux slots avec le CILO le </a:t>
            </a:r>
            <a:r>
              <a:rPr lang="fr-FR" b="1" smtClean="0">
                <a:solidFill>
                  <a:srgbClr val="FF0000"/>
                </a:solidFill>
                <a:latin typeface="Comic Sans MS" panose="030F0702030302020204" pitchFamily="66" charset="0"/>
              </a:rPr>
              <a:t>10 mars et 17 </a:t>
            </a:r>
            <a:r>
              <a:rPr lang="fr-F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mars)</a:t>
            </a:r>
          </a:p>
          <a:p>
            <a:pPr algn="ctr"/>
            <a:endParaRPr lang="fr-FR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just"/>
            <a:endParaRPr lang="fr-F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Une discussion préliminaire –comme promis- avec le CILO sur le RH/promos.</a:t>
            </a:r>
          </a:p>
          <a:p>
            <a:pPr algn="just"/>
            <a:r>
              <a:rPr lang="fr-FR" i="1" dirty="0">
                <a:solidFill>
                  <a:prstClr val="black"/>
                </a:solidFill>
                <a:latin typeface="Comic Sans MS" panose="030F0702030302020204" pitchFamily="66" charset="0"/>
              </a:rPr>
              <a:t>Postes/Promotions… grands labos vs petits </a:t>
            </a:r>
            <a:r>
              <a:rPr lang="fr-FR" i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labos…</a:t>
            </a:r>
            <a:endParaRPr lang="fr-FR" i="1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fr-FR" dirty="0">
              <a:solidFill>
                <a:schemeClr val="tx1">
                  <a:lumMod val="95000"/>
                  <a:lumOff val="5000"/>
                </a:schemeClr>
              </a:solidFill>
              <a:latin typeface="Comic Sans MS" panose="030F0702030302020204" pitchFamily="66" charset="0"/>
            </a:endParaRPr>
          </a:p>
          <a:p>
            <a:pPr algn="just"/>
            <a:endParaRPr lang="fr-FR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Définition des Pôles et liste des Groupes de Travail à créer dans la première étape.  Discussion/Interaction avec le CILO.</a:t>
            </a:r>
          </a:p>
          <a:p>
            <a:pPr algn="just"/>
            <a:r>
              <a:rPr lang="fr-FR" i="1" dirty="0">
                <a:latin typeface="Comic Sans MS" panose="030F0702030302020204" pitchFamily="66" charset="0"/>
              </a:rPr>
              <a:t>I</a:t>
            </a:r>
            <a:r>
              <a:rPr lang="fr-FR" i="1" dirty="0" smtClean="0">
                <a:latin typeface="Comic Sans MS" panose="030F0702030302020204" pitchFamily="66" charset="0"/>
              </a:rPr>
              <a:t>l faut converger dans une dizaine de jours (on arrête cela au prochain CILO du 10 Mars ?)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latin typeface="Comic Sans MS" panose="030F0702030302020204" pitchFamily="66" charset="0"/>
              </a:rPr>
              <a:t>Recherche des coordinateurs. </a:t>
            </a:r>
          </a:p>
          <a:p>
            <a:pPr algn="just"/>
            <a:r>
              <a:rPr lang="fr-FR" i="1" dirty="0" smtClean="0">
                <a:latin typeface="Comic Sans MS" panose="030F0702030302020204" pitchFamily="66" charset="0"/>
              </a:rPr>
              <a:t>Gros travail (beaucoup de personnes avec lesquelles il faut aussi discuter individuellement) </a:t>
            </a:r>
          </a:p>
          <a:p>
            <a:endParaRPr lang="fr-F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0683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CILO</Template>
  <TotalTime>644</TotalTime>
  <Words>603</Words>
  <Application>Microsoft Office PowerPoint</Application>
  <PresentationFormat>Affichage à l'écran (4:3)</PresentationFormat>
  <Paragraphs>158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Comic Sans MS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Achille Stocchi</dc:creator>
  <cp:lastModifiedBy>Achille Stocchi</cp:lastModifiedBy>
  <cp:revision>36</cp:revision>
  <dcterms:created xsi:type="dcterms:W3CDTF">2017-02-27T13:26:14Z</dcterms:created>
  <dcterms:modified xsi:type="dcterms:W3CDTF">2017-03-01T12:03:08Z</dcterms:modified>
</cp:coreProperties>
</file>