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7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6" r:id="rId2"/>
    <p:sldId id="569" r:id="rId3"/>
    <p:sldId id="570" r:id="rId4"/>
    <p:sldId id="575" r:id="rId5"/>
    <p:sldId id="579" r:id="rId6"/>
    <p:sldId id="576" r:id="rId7"/>
    <p:sldId id="577" r:id="rId8"/>
    <p:sldId id="578" r:id="rId9"/>
    <p:sldId id="571" r:id="rId10"/>
    <p:sldId id="572" r:id="rId11"/>
    <p:sldId id="573" r:id="rId12"/>
    <p:sldId id="574" r:id="rId13"/>
    <p:sldId id="580" r:id="rId14"/>
    <p:sldId id="562" r:id="rId15"/>
    <p:sldId id="563" r:id="rId16"/>
    <p:sldId id="496" r:id="rId17"/>
    <p:sldId id="590" r:id="rId18"/>
    <p:sldId id="587" r:id="rId19"/>
    <p:sldId id="583" r:id="rId20"/>
    <p:sldId id="584" r:id="rId21"/>
    <p:sldId id="591" r:id="rId22"/>
    <p:sldId id="551" r:id="rId23"/>
    <p:sldId id="547" r:id="rId24"/>
    <p:sldId id="549" r:id="rId25"/>
    <p:sldId id="550" r:id="rId26"/>
    <p:sldId id="552" r:id="rId27"/>
    <p:sldId id="556" r:id="rId28"/>
    <p:sldId id="593" r:id="rId29"/>
    <p:sldId id="539" r:id="rId30"/>
    <p:sldId id="564" r:id="rId31"/>
    <p:sldId id="554" r:id="rId32"/>
    <p:sldId id="555" r:id="rId33"/>
    <p:sldId id="597" r:id="rId34"/>
    <p:sldId id="545" r:id="rId35"/>
    <p:sldId id="546" r:id="rId36"/>
    <p:sldId id="530" r:id="rId37"/>
    <p:sldId id="497" r:id="rId38"/>
    <p:sldId id="528" r:id="rId39"/>
    <p:sldId id="531" r:id="rId40"/>
    <p:sldId id="501" r:id="rId41"/>
    <p:sldId id="499" r:id="rId42"/>
    <p:sldId id="538" r:id="rId43"/>
    <p:sldId id="535" r:id="rId44"/>
    <p:sldId id="557" r:id="rId45"/>
    <p:sldId id="558" r:id="rId46"/>
    <p:sldId id="553" r:id="rId47"/>
    <p:sldId id="559" r:id="rId48"/>
    <p:sldId id="560" r:id="rId49"/>
    <p:sldId id="561" r:id="rId50"/>
    <p:sldId id="594" r:id="rId51"/>
    <p:sldId id="505" r:id="rId52"/>
    <p:sldId id="588" r:id="rId53"/>
    <p:sldId id="589" r:id="rId54"/>
    <p:sldId id="595" r:id="rId55"/>
    <p:sldId id="59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BE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55" autoAdjust="0"/>
  </p:normalViewPr>
  <p:slideViewPr>
    <p:cSldViewPr snapToGrid="0">
      <p:cViewPr varScale="1">
        <p:scale>
          <a:sx n="79" d="100"/>
          <a:sy n="79" d="100"/>
        </p:scale>
        <p:origin x="-1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275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F2820-4F04-EC42-B64D-1738DE915449}" type="datetimeFigureOut">
              <a:rPr lang="en-US" smtClean="0"/>
              <a:t>15/06/17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E27FD-235C-DE48-931A-F4703D4D5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479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F2074-D83A-2242-9013-EEDDD45FB19C}" type="datetimeFigureOut">
              <a:rPr lang="en-US" smtClean="0"/>
              <a:t>15/06/17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95DCE-9016-9745-8500-35C697D0E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86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Introduction</a:t>
            </a:r>
            <a:r>
              <a:rPr lang="en-US" baseline="0" dirty="0" smtClean="0"/>
              <a:t>. My project: SL decays at LHCb. Side project for master students. CP </a:t>
            </a:r>
            <a:r>
              <a:rPr lang="en-US" baseline="0" dirty="0" err="1" smtClean="0"/>
              <a:t>eigenmodes</a:t>
            </a:r>
            <a:r>
              <a:rPr lang="en-US" baseline="0" dirty="0" smtClean="0"/>
              <a:t>. Paper.</a:t>
            </a:r>
          </a:p>
          <a:p>
            <a:r>
              <a:rPr lang="en-US" dirty="0"/>
              <a:t>Admit</a:t>
            </a:r>
            <a:r>
              <a:rPr lang="en-US" baseline="0" dirty="0"/>
              <a:t> </a:t>
            </a:r>
            <a:r>
              <a:rPr lang="en-US" dirty="0"/>
              <a:t>LHCb</a:t>
            </a:r>
            <a:r>
              <a:rPr lang="en-US" baseline="0" dirty="0"/>
              <a:t> bias.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62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gen predicted</a:t>
            </a:r>
            <a:r>
              <a:rPr lang="en-US" baseline="0"/>
              <a:t> in 1972 by KM. Observed in 1977.</a:t>
            </a:r>
          </a:p>
          <a:p>
            <a:r>
              <a:rPr lang="en-US" baseline="0"/>
              <a:t>10 orders missing to explain BAU.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51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Complex parameter. </a:t>
            </a:r>
            <a:r>
              <a:rPr lang="en-US" dirty="0" err="1" smtClean="0"/>
              <a:t>Interferometic</a:t>
            </a:r>
            <a:r>
              <a:rPr lang="en-US" baseline="0" dirty="0" smtClean="0"/>
              <a:t> system sensitive to CPTV due to small </a:t>
            </a:r>
            <a:r>
              <a:rPr lang="en-US" baseline="0" dirty="0" err="1" smtClean="0"/>
              <a:t>Dm</a:t>
            </a:r>
            <a:r>
              <a:rPr lang="en-US" baseline="0" dirty="0" smtClean="0"/>
              <a:t> and DG.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7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an interacting local QFT.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CPTV terms also LIV. But there are LIV terms that are CPT even.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SME </a:t>
            </a:r>
            <a:r>
              <a:rPr lang="en-US" sz="1200" baseline="0" dirty="0" smtClean="0"/>
              <a:t>a</a:t>
            </a:r>
            <a:r>
              <a:rPr lang="en-US" sz="1200" dirty="0" smtClean="0"/>
              <a:t>dds all possible </a:t>
            </a:r>
            <a:r>
              <a:rPr lang="en-US" sz="1200" dirty="0"/>
              <a:t>Lorentz-violating (and </a:t>
            </a:r>
            <a:r>
              <a:rPr lang="en-US" sz="1200" i="1" dirty="0"/>
              <a:t>CPT</a:t>
            </a:r>
            <a:r>
              <a:rPr lang="en-US" sz="1200" dirty="0"/>
              <a:t>-violating) terms to SM Lagrangian.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Underlying theory could be CPT and Lorentz invariant. Possible in string theory. (Weakly) broken at low energies.</a:t>
            </a:r>
          </a:p>
          <a:p>
            <a:pPr marL="171450" indent="-171450">
              <a:buFontTx/>
              <a:buChar char="-"/>
            </a:pP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CPT violation depends on particle direction and boost.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In an interacting local QFT.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CPTV terms also LIV. But there are LIV terms that are CPT even.</a:t>
            </a:r>
          </a:p>
          <a:p>
            <a:pPr marL="171450" indent="-171450">
              <a:buFontTx/>
              <a:buChar char="-"/>
            </a:pP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Underlying theory could be CPT and Lorentz invariant. Possible in string theory. (Weakly) broken at low energies.</a:t>
            </a:r>
          </a:p>
          <a:p>
            <a:pPr marL="171450" indent="-171450">
              <a:buFontTx/>
              <a:buChar char="-"/>
            </a:pP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CPT violation depends on particle direction and boost.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/>
              <a:t>D&lt;=4</a:t>
            </a:r>
            <a:r>
              <a:rPr lang="en-US" baseline="0" dirty="0"/>
              <a:t> is mSME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7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Four</a:t>
            </a:r>
            <a:r>
              <a:rPr lang="en-US" baseline="0" dirty="0" smtClean="0"/>
              <a:t> velocity is absolute in space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 </a:t>
            </a:r>
            <a:r>
              <a:rPr lang="en-US" dirty="0" err="1" smtClean="0"/>
              <a:t>Damu</a:t>
            </a:r>
            <a:r>
              <a:rPr lang="en-US" dirty="0" smtClean="0"/>
              <a:t> is vacuum expectation value. Measure Re(z)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7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In an interacting local QFT.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Four</a:t>
            </a:r>
            <a:r>
              <a:rPr lang="en-US" baseline="0" dirty="0" smtClean="0"/>
              <a:t> velocity is absolute in space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Damu</a:t>
            </a:r>
            <a:r>
              <a:rPr lang="en-US" dirty="0" smtClean="0"/>
              <a:t> is vacuum expectation value. Measure Re(z)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For kaons Dm</a:t>
            </a:r>
            <a:r>
              <a:rPr lang="en-US" baseline="0" dirty="0" smtClean="0"/>
              <a:t> ~ 3e-15 GeV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7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 boost than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KTeV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(guess γ~40)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Bad lifetime acceptance (only about ~1 lifetime for downstream K</a:t>
            </a:r>
            <a:r>
              <a:rPr lang="en-US" sz="1200" u="none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Probably worse statistics…? Need to know origin from K</a:t>
            </a:r>
            <a:r>
              <a:rPr lang="en-US" sz="1200" u="none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D</a:t>
            </a:r>
            <a:r>
              <a:rPr lang="en-US" sz="1200" u="non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from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55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BaBar</a:t>
            </a:r>
            <a:r>
              <a:rPr lang="en-US" dirty="0" smtClean="0"/>
              <a:t> result measures KL and KS.</a:t>
            </a:r>
            <a:r>
              <a:rPr lang="en-US" baseline="0" dirty="0" smtClean="0"/>
              <a:t> And positive and “negative” decay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85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none" kern="1200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Sidereal dependence largest when experiment oriented East-West and/or when closer to the North Pole.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Sidereal dependence for LHCb close to maximal (sinX = 0.923)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8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A bit</a:t>
            </a:r>
            <a:r>
              <a:rPr lang="en-US" baseline="0"/>
              <a:t> more data taken during the night, compared to day time </a:t>
            </a:r>
            <a:r>
              <a:rPr lang="en-US" baseline="0">
                <a:sym typeface="Wingdings"/>
              </a:rPr>
              <a:t> at night the LHC experts are sleeping.</a:t>
            </a:r>
          </a:p>
          <a:p>
            <a:r>
              <a:rPr lang="en-US" baseline="0">
                <a:sym typeface="Wingdings"/>
              </a:rPr>
              <a:t>No real effect on sensitivity.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6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  <a:p>
            <a:r>
              <a:rPr lang="en-US" baseline="0" smtClean="0"/>
              <a:t>SM: successful. u,d, e form building blocks of all known matter. </a:t>
            </a:r>
          </a:p>
          <a:p>
            <a:r>
              <a:rPr lang="en-US" baseline="0" smtClean="0"/>
              <a:t>3 generations of quarks and leptons. This talk: mainly quarks.</a:t>
            </a:r>
          </a:p>
          <a:p>
            <a:r>
              <a:rPr lang="en-US" baseline="0" smtClean="0"/>
              <a:t>Gauge bosons: forces. Gravity missing.</a:t>
            </a:r>
          </a:p>
          <a:p>
            <a:r>
              <a:rPr lang="en-US" baseline="0" smtClean="0"/>
              <a:t>Higgs, discovered very recently (2012).</a:t>
            </a:r>
          </a:p>
          <a:p>
            <a:endParaRPr lang="en-US" baseline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8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sidereal variation.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5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sidereal variation.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5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sidereal variation.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5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sidereal variation.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5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Mass difference</a:t>
            </a:r>
            <a:r>
              <a:rPr lang="en-US" baseline="0"/>
              <a:t> below 1E-6 eV 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2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 sidereal dependence in CPT signal found: What if periodic behaviour is not sidereal?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8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2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In an interacting local QFT.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Four</a:t>
            </a:r>
            <a:r>
              <a:rPr lang="en-US" baseline="0" dirty="0" smtClean="0"/>
              <a:t> velocity is absolute in space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Damu</a:t>
            </a:r>
            <a:r>
              <a:rPr lang="en-US" dirty="0" smtClean="0"/>
              <a:t> is vacuum expectation value. Measure Re(z)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7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Since the marriage of relativity</a:t>
            </a:r>
            <a:r>
              <a:rPr lang="en-US" baseline="0"/>
              <a:t> and QM we know that antiparticles must exist.</a:t>
            </a:r>
            <a:endParaRPr lang="en-US"/>
          </a:p>
          <a:p>
            <a:r>
              <a:rPr lang="en-US"/>
              <a:t>Same mass, same</a:t>
            </a:r>
            <a:r>
              <a:rPr lang="en-US" baseline="0"/>
              <a:t> lifetime. Different charge. Denoted with bar.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9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Quarks always form bound state in (anti-)mesons or (anti-)baryons.</a:t>
            </a:r>
            <a:r>
              <a:rPr lang="en-US" baseline="0" dirty="0" smtClean="0"/>
              <a:t> Nowadays, we know that more exotic states exists as well (penta- and tetraquarks).</a:t>
            </a:r>
          </a:p>
          <a:p>
            <a:r>
              <a:rPr lang="en-US" baseline="0" dirty="0" smtClean="0"/>
              <a:t>But in this zoo, neutral mesons take a special place. Why they are special I can best show with the example of a </a:t>
            </a:r>
            <a:r>
              <a:rPr lang="en-US" baseline="0" dirty="0" err="1" smtClean="0"/>
              <a:t>Bs</a:t>
            </a:r>
            <a:r>
              <a:rPr lang="en-US" baseline="0" dirty="0" smtClean="0"/>
              <a:t> meson. Consists of a b and anti-s quark. I draw here the box diagram, then the b and s quark exchange a W boson twice and lo-and-behold, the </a:t>
            </a:r>
            <a:r>
              <a:rPr lang="en-US" baseline="0" dirty="0" err="1" smtClean="0"/>
              <a:t>Bs</a:t>
            </a:r>
            <a:r>
              <a:rPr lang="en-US" baseline="0" dirty="0" smtClean="0"/>
              <a:t> has become an anti-</a:t>
            </a:r>
            <a:r>
              <a:rPr lang="en-US" baseline="0" dirty="0" err="1" smtClean="0"/>
              <a:t>Bs</a:t>
            </a:r>
            <a:r>
              <a:rPr lang="en-US" baseline="0" dirty="0" smtClean="0"/>
              <a:t>: this particle can oscillate into its own anti-particle.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Two-state</a:t>
            </a:r>
            <a:r>
              <a:rPr lang="en-US" baseline="0"/>
              <a:t> QM system: </a:t>
            </a:r>
            <a:r>
              <a:rPr lang="en-US"/>
              <a:t>Neutral mesons</a:t>
            </a:r>
            <a:r>
              <a:rPr lang="en-US" baseline="0"/>
              <a:t> mix before they decay.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aseline="0"/>
              <a:t>Two-state QM system: two eigenstates.</a:t>
            </a:r>
            <a:endParaRPr lang="en-US"/>
          </a:p>
          <a:p>
            <a:r>
              <a:rPr lang="en-US"/>
              <a:t>Dm is the mass difference</a:t>
            </a:r>
            <a:r>
              <a:rPr lang="en-US" baseline="0"/>
              <a:t> between the two eigenstates of the 2-state system.</a:t>
            </a:r>
          </a:p>
          <a:p>
            <a:r>
              <a:rPr lang="en-US" baseline="0"/>
              <a:t>DG is the decay width difference between the two eigenstates.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0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r>
              <a:rPr lang="en-US" baseline="0"/>
              <a:t>Why does the universe has chosen to exist of matter (and not antimatter).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9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More matter than antimatter created:</a:t>
            </a:r>
            <a:r>
              <a:rPr lang="en-US" baseline="0"/>
              <a:t> CP violation.</a:t>
            </a:r>
          </a:p>
          <a:p>
            <a:r>
              <a:rPr lang="en-US" baseline="0"/>
              <a:t>1 of 3 conditions from Sacharov: non-equilibrium, CV + CPV, baryon number violation.</a:t>
            </a:r>
            <a:endParaRPr lang="en-US"/>
          </a:p>
          <a:p>
            <a:r>
              <a:rPr lang="en-US"/>
              <a:t>Matter</a:t>
            </a:r>
            <a:r>
              <a:rPr lang="en-US" baseline="0"/>
              <a:t> and antimatter annihilated.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14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Most important</a:t>
            </a:r>
            <a:r>
              <a:rPr lang="en-US" baseline="0"/>
              <a:t> concept in physics: symmetry.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8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Example:</a:t>
            </a:r>
            <a:r>
              <a:rPr lang="en-US" baseline="0"/>
              <a:t> tau decay to pion-neutrino.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5DCE-9016-9745-8500-35C697D0E6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31179" y="64886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16/06/2017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7061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Seminar Strasbourg        CPT and Lorentz violation in neutral mesons, Jeroen van Tilburg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5275" y="645644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hep-ph/0201258" TargetMode="External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ph/9703464" TargetMode="External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ph/9703464" TargetMode="External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dg.lbl.gov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0801.0287" TargetMode="Externa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Relationship Id="rId4" Type="http://schemas.openxmlformats.org/officeDocument/2006/relationships/hyperlink" Target="http://pdg.lbl.gov/2013/reviews/rpp2013-rev-cpt-invariance-tests.pdf" TargetMode="External"/><Relationship Id="rId5" Type="http://schemas.openxmlformats.org/officeDocument/2006/relationships/hyperlink" Target="http://arxiv.org/abs/1312.6818" TargetMode="External"/><Relationship Id="rId6" Type="http://schemas.openxmlformats.org/officeDocument/2006/relationships/hyperlink" Target="http://arxiv.org/abs/hep-ph/9809572" TargetMode="External"/><Relationship Id="rId7" Type="http://schemas.openxmlformats.org/officeDocument/2006/relationships/hyperlink" Target="http://arxiv.org/abs/1007.5312" TargetMode="External"/><Relationship Id="rId8" Type="http://schemas.openxmlformats.org/officeDocument/2006/relationships/hyperlink" Target="http://arxiv.org/abs/hep-ex/0112046" TargetMode="External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ex/0208034" TargetMode="Externa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1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hyperlink" Target="http://pdglive.lbl.gov" TargetMode="External"/><Relationship Id="rId5" Type="http://schemas.openxmlformats.org/officeDocument/2006/relationships/hyperlink" Target="http://arxiv.org/abs/1407.1269" TargetMode="External"/><Relationship Id="rId6" Type="http://schemas.openxmlformats.org/officeDocument/2006/relationships/hyperlink" Target="http://arxiv.org/abs/0711.2713" TargetMode="External"/><Relationship Id="rId7" Type="http://schemas.openxmlformats.org/officeDocument/2006/relationships/hyperlink" Target="https://arxiv.org/abs/1605.04545" TargetMode="External"/><Relationship Id="rId8" Type="http://schemas.openxmlformats.org/officeDocument/2006/relationships/hyperlink" Target="http://arxiv.org/abs/1207.5832" TargetMode="External"/><Relationship Id="rId9" Type="http://schemas.openxmlformats.org/officeDocument/2006/relationships/hyperlink" Target="https://arxiv.org/abs/1607.05882" TargetMode="External"/><Relationship Id="rId10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7.5312" TargetMode="External"/><Relationship Id="rId4" Type="http://schemas.openxmlformats.org/officeDocument/2006/relationships/hyperlink" Target="http://arxiv.org/abs/1506.04123" TargetMode="External"/><Relationship Id="rId5" Type="http://schemas.openxmlformats.org/officeDocument/2006/relationships/image" Target="../media/image15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.emf"/><Relationship Id="rId6" Type="http://schemas.openxmlformats.org/officeDocument/2006/relationships/image" Target="../media/image15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9.emf"/><Relationship Id="rId9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hyperlink" Target="http://arxiv.org/abs/1603.0480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322747" TargetMode="External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3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3.emf"/><Relationship Id="rId5" Type="http://schemas.openxmlformats.org/officeDocument/2006/relationships/image" Target="../media/image35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5.emf"/><Relationship Id="rId5" Type="http://schemas.openxmlformats.org/officeDocument/2006/relationships/hyperlink" Target="http://arxiv.org/abs/1603.04804" TargetMode="External"/><Relationship Id="rId6" Type="http://schemas.openxmlformats.org/officeDocument/2006/relationships/image" Target="../media/image53.emf"/><Relationship Id="rId7" Type="http://schemas.openxmlformats.org/officeDocument/2006/relationships/image" Target="../media/image35.emf"/><Relationship Id="rId8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hyperlink" Target="http://arxiv.org/abs/1603.0480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hyperlink" Target="http://arxiv.org/abs/1603.0480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0711.2713" TargetMode="External"/><Relationship Id="rId4" Type="http://schemas.openxmlformats.org/officeDocument/2006/relationships/hyperlink" Target="http://arxiv.org/abs/1511.09466" TargetMode="External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506.04123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407.1269" TargetMode="External"/><Relationship Id="rId3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407.1269" TargetMode="External"/><Relationship Id="rId3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407.1269" TargetMode="External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arxiv.org/abs/1603.04804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hep-ph/0201258" TargetMode="External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hyperlink" Target="http://arxiv.org/abs/hep-ph/9703464" TargetMode="External"/><Relationship Id="rId7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image" Target="../media/image15.png"/><Relationship Id="rId13" Type="http://schemas.openxmlformats.org/officeDocument/2006/relationships/oleObject" Target="../embeddings/oleObject3.bin"/><Relationship Id="rId14" Type="http://schemas.openxmlformats.org/officeDocument/2006/relationships/image" Target="../media/image9.emf"/><Relationship Id="rId15" Type="http://schemas.openxmlformats.org/officeDocument/2006/relationships/image" Target="../media/image16.png"/><Relationship Id="rId16" Type="http://schemas.openxmlformats.org/officeDocument/2006/relationships/oleObject" Target="../embeddings/oleObject4.bin"/><Relationship Id="rId17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7.emf"/><Relationship Id="rId8" Type="http://schemas.openxmlformats.org/officeDocument/2006/relationships/image" Target="../media/image13.emf"/><Relationship Id="rId9" Type="http://schemas.openxmlformats.org/officeDocument/2006/relationships/image" Target="../media/image14.png"/><Relationship Id="rId10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0" y="55297"/>
            <a:ext cx="8981457" cy="1724867"/>
          </a:xfrm>
        </p:spPr>
        <p:txBody>
          <a:bodyPr/>
          <a:lstStyle/>
          <a:p>
            <a:r>
              <a:rPr lang="en-US" sz="4000"/>
              <a:t>Violation of CPT and Lorentz symmetry in neutral mesons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508" y="2416923"/>
            <a:ext cx="6498159" cy="916641"/>
          </a:xfrm>
        </p:spPr>
        <p:txBody>
          <a:bodyPr/>
          <a:lstStyle/>
          <a:p>
            <a:r>
              <a:rPr lang="en-US" dirty="0" smtClean="0"/>
              <a:t>Jeroen van Tilburg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427" y="2437813"/>
            <a:ext cx="871708" cy="383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9117" y="1872418"/>
            <a:ext cx="3926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Séminaire de Physique des Hautes Energies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IPHC Strasbourg</a:t>
            </a:r>
          </a:p>
        </p:txBody>
      </p:sp>
      <p:pic>
        <p:nvPicPr>
          <p:cNvPr id="7" name="Picture 6" descr="Suggest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0" b="18521"/>
          <a:stretch/>
        </p:blipFill>
        <p:spPr>
          <a:xfrm>
            <a:off x="2431062" y="3194102"/>
            <a:ext cx="4187048" cy="2613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101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09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6"/>
          <a:stretch/>
        </p:blipFill>
        <p:spPr bwMode="auto">
          <a:xfrm>
            <a:off x="893873" y="1109374"/>
            <a:ext cx="7184824" cy="422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40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discrete symmetries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612" y="5286301"/>
            <a:ext cx="82479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/>
              <a:t>CPT</a:t>
            </a:r>
            <a:r>
              <a:rPr lang="en-US" u="sng" dirty="0"/>
              <a:t> t</a:t>
            </a:r>
            <a:r>
              <a:rPr lang="en-US" u="sng" dirty="0" smtClean="0"/>
              <a:t>heorem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All </a:t>
            </a:r>
            <a:r>
              <a:rPr lang="en-US" sz="1600" dirty="0"/>
              <a:t>interactions are invariant under combined </a:t>
            </a:r>
            <a:r>
              <a:rPr lang="en-US" sz="1600" i="1" dirty="0"/>
              <a:t>C</a:t>
            </a:r>
            <a:r>
              <a:rPr lang="en-US" sz="1600" dirty="0"/>
              <a:t>, </a:t>
            </a:r>
            <a:r>
              <a:rPr lang="en-US" sz="1600" i="1" dirty="0"/>
              <a:t>P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i="1" dirty="0" smtClean="0"/>
              <a:t>T</a:t>
            </a:r>
            <a:endParaRPr lang="en-US" sz="1600" i="1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Implies </a:t>
            </a:r>
            <a:r>
              <a:rPr lang="en-US" sz="1600" dirty="0" smtClean="0">
                <a:solidFill>
                  <a:srgbClr val="CC0000"/>
                </a:solidFill>
              </a:rPr>
              <a:t>particle and anti-particle have equal masses and lifetimes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One of the most important theorems in Lorentz-invariant </a:t>
            </a:r>
            <a:r>
              <a:rPr lang="en-US" sz="1600" dirty="0">
                <a:solidFill>
                  <a:schemeClr val="accent6"/>
                </a:solidFill>
              </a:rPr>
              <a:t>quantum field theories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9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/>
              <a:t>C</a:t>
            </a:r>
            <a:r>
              <a:rPr lang="en-US" sz="3600"/>
              <a:t>, </a:t>
            </a:r>
            <a:r>
              <a:rPr lang="en-US" sz="3600" i="1"/>
              <a:t>P</a:t>
            </a:r>
            <a:r>
              <a:rPr lang="en-US" sz="3600"/>
              <a:t> and </a:t>
            </a:r>
            <a:r>
              <a:rPr lang="en-US" sz="3600" i="1"/>
              <a:t>CP</a:t>
            </a:r>
            <a:r>
              <a:rPr lang="en-US" sz="3600"/>
              <a:t> in weak interactions</a:t>
            </a:r>
          </a:p>
        </p:txBody>
      </p:sp>
      <p:pic>
        <p:nvPicPr>
          <p:cNvPr id="8663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7" r="55624" b="23531"/>
          <a:stretch>
            <a:fillRect/>
          </a:stretch>
        </p:blipFill>
        <p:spPr bwMode="auto">
          <a:xfrm>
            <a:off x="0" y="3508122"/>
            <a:ext cx="405765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6313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49" b="57143"/>
          <a:stretch>
            <a:fillRect/>
          </a:stretch>
        </p:blipFill>
        <p:spPr bwMode="auto">
          <a:xfrm>
            <a:off x="0" y="1079247"/>
            <a:ext cx="5299075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6314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5" b="73628"/>
          <a:stretch>
            <a:fillRect/>
          </a:stretch>
        </p:blipFill>
        <p:spPr bwMode="auto">
          <a:xfrm>
            <a:off x="5224463" y="1079247"/>
            <a:ext cx="3919537" cy="15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631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1" t="26372" b="23531"/>
          <a:stretch>
            <a:fillRect/>
          </a:stretch>
        </p:blipFill>
        <p:spPr bwMode="auto">
          <a:xfrm>
            <a:off x="4227513" y="2573085"/>
            <a:ext cx="4921250" cy="28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66308" name="Text Box 4"/>
          <p:cNvSpPr txBox="1">
            <a:spLocks noChangeArrowheads="1"/>
          </p:cNvSpPr>
          <p:nvPr/>
        </p:nvSpPr>
        <p:spPr bwMode="auto">
          <a:xfrm>
            <a:off x="1116054" y="5060214"/>
            <a:ext cx="69760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Weak interaction violates </a:t>
            </a:r>
            <a:r>
              <a:rPr lang="en-US" sz="2000" i="1"/>
              <a:t>C</a:t>
            </a:r>
            <a:r>
              <a:rPr lang="en-US" sz="2000"/>
              <a:t> and </a:t>
            </a:r>
            <a:r>
              <a:rPr lang="en-US" sz="2000" i="1"/>
              <a:t>P</a:t>
            </a:r>
            <a:r>
              <a:rPr lang="en-US" sz="2000"/>
              <a:t> maximally.</a:t>
            </a:r>
          </a:p>
          <a:p>
            <a:r>
              <a:rPr lang="en-US" sz="2000"/>
              <a:t>But </a:t>
            </a:r>
            <a:r>
              <a:rPr lang="en-US" sz="2000" i="1"/>
              <a:t>CP</a:t>
            </a:r>
            <a:r>
              <a:rPr lang="en-US" sz="2000"/>
              <a:t> was thought to be a good symmetry, until 1964.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CP</a:t>
            </a:r>
            <a:r>
              <a:rPr lang="en-US"/>
              <a:t> violation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045268" cy="5009182"/>
          </a:xfrm>
        </p:spPr>
        <p:txBody>
          <a:bodyPr>
            <a:normAutofit/>
          </a:bodyPr>
          <a:lstStyle/>
          <a:p>
            <a:r>
              <a:rPr lang="en-US"/>
              <a:t>In 1964, also </a:t>
            </a:r>
            <a:r>
              <a:rPr lang="en-US" i="1"/>
              <a:t>CP</a:t>
            </a:r>
            <a:r>
              <a:rPr lang="en-US"/>
              <a:t> violation found in kaon decays</a:t>
            </a:r>
          </a:p>
          <a:p>
            <a:pPr lvl="1"/>
            <a:r>
              <a:rPr lang="en-US"/>
              <a:t>Nobel prize in 1980.</a:t>
            </a:r>
          </a:p>
          <a:p>
            <a:endParaRPr lang="en-US"/>
          </a:p>
          <a:p>
            <a:r>
              <a:rPr lang="en-US" i="1"/>
              <a:t>CP</a:t>
            </a:r>
            <a:r>
              <a:rPr lang="en-US"/>
              <a:t> violation requires 3</a:t>
            </a:r>
            <a:r>
              <a:rPr lang="en-US" baseline="30000"/>
              <a:t>rd</a:t>
            </a:r>
            <a:r>
              <a:rPr lang="en-US"/>
              <a:t> generation</a:t>
            </a:r>
          </a:p>
          <a:p>
            <a:pPr lvl="1"/>
            <a:r>
              <a:rPr lang="en-US"/>
              <a:t>Nobel prize in 2008</a:t>
            </a:r>
          </a:p>
          <a:p>
            <a:endParaRPr lang="en-US"/>
          </a:p>
          <a:p>
            <a:r>
              <a:rPr lang="en-US"/>
              <a:t>... but effect way too small to explain </a:t>
            </a:r>
            <a:br>
              <a:rPr lang="en-US"/>
            </a:br>
            <a:r>
              <a:rPr lang="en-US"/>
              <a:t>matter dominance in universe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33" descr="cronin-fitch-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r="50087"/>
          <a:stretch>
            <a:fillRect/>
          </a:stretch>
        </p:blipFill>
        <p:spPr bwMode="auto">
          <a:xfrm>
            <a:off x="6507904" y="1596971"/>
            <a:ext cx="11080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5" descr="cronin-fitch-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6"/>
          <a:stretch>
            <a:fillRect/>
          </a:stretch>
        </p:blipFill>
        <p:spPr bwMode="auto">
          <a:xfrm>
            <a:off x="7806479" y="1611258"/>
            <a:ext cx="1131888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669" y="3587399"/>
            <a:ext cx="1197890" cy="1614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312" y="3564780"/>
            <a:ext cx="1123120" cy="1625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4545" y="5171232"/>
            <a:ext cx="1050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Kobayashi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55692" y="5185935"/>
            <a:ext cx="966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Maskawa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0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physics?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Searches may reveal new sources of CP violation beyond the SM.</a:t>
            </a:r>
          </a:p>
          <a:p>
            <a:pPr lvl="1"/>
            <a:r>
              <a:rPr lang="en-US"/>
              <a:t>Window to SUSY.</a:t>
            </a:r>
          </a:p>
          <a:p>
            <a:pPr lvl="1"/>
            <a:r>
              <a:rPr lang="en-US"/>
              <a:t>Dedicated new experiments: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about CPT violation?</a:t>
            </a:r>
          </a:p>
          <a:p>
            <a:pPr lvl="1"/>
            <a:r>
              <a:rPr lang="en-US"/>
              <a:t>Window to quantum gravity?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lhc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98" y="3435105"/>
            <a:ext cx="1807151" cy="99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962" y="3328954"/>
            <a:ext cx="1859833" cy="1268406"/>
          </a:xfrm>
          <a:prstGeom prst="rect">
            <a:avLst/>
          </a:prstGeom>
        </p:spPr>
      </p:pic>
      <p:pic>
        <p:nvPicPr>
          <p:cNvPr id="11" name="Picture 10" descr="BelleIIsmall_rdax_1200x8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22" y="3216084"/>
            <a:ext cx="2288422" cy="15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0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CPT</a:t>
            </a:r>
            <a:r>
              <a:rPr lang="en-US" dirty="0" smtClean="0"/>
              <a:t> violation in mixing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1"/>
            <a:ext cx="8340271" cy="4343400"/>
          </a:xfrm>
        </p:spPr>
        <p:txBody>
          <a:bodyPr>
            <a:normAutofit/>
          </a:bodyPr>
          <a:lstStyle/>
          <a:p>
            <a:r>
              <a:rPr lang="en-US" sz="1800" i="1" dirty="0" smtClean="0"/>
              <a:t>CPT</a:t>
            </a:r>
            <a:r>
              <a:rPr lang="en-US" sz="1800" dirty="0" smtClean="0"/>
              <a:t> symmetry implies equal mass &amp; lifetime of meson and antimeson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700" dirty="0" smtClean="0"/>
          </a:p>
          <a:p>
            <a:r>
              <a:rPr lang="en-US" sz="1800" dirty="0" smtClean="0"/>
              <a:t>Mass </a:t>
            </a:r>
            <a:r>
              <a:rPr lang="en-US" sz="1800" dirty="0" err="1" smtClean="0"/>
              <a:t>eigenstates</a:t>
            </a:r>
            <a:r>
              <a:rPr lang="en-US" sz="1800" dirty="0" smtClean="0"/>
              <a:t>:</a:t>
            </a:r>
          </a:p>
          <a:p>
            <a:endParaRPr lang="en-US" sz="1800" dirty="0"/>
          </a:p>
          <a:p>
            <a:endParaRPr lang="en-US" sz="18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i="1" dirty="0" smtClean="0"/>
              <a:t>CP</a:t>
            </a:r>
            <a:r>
              <a:rPr lang="en-US" sz="1600" dirty="0" smtClean="0"/>
              <a:t> violation </a:t>
            </a:r>
            <a:r>
              <a:rPr lang="en-US" sz="1100" dirty="0" smtClean="0"/>
              <a:t>(assuming CPT symmetry)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 </a:t>
            </a:r>
            <a:r>
              <a:rPr lang="en-US" sz="1600" dirty="0" smtClean="0"/>
              <a:t>|</a:t>
            </a:r>
            <a:r>
              <a:rPr lang="en-US" sz="1600" i="1" dirty="0" smtClean="0"/>
              <a:t>q/p|</a:t>
            </a:r>
            <a:r>
              <a:rPr lang="en-US" sz="1600" dirty="0" smtClean="0"/>
              <a:t>≠1</a:t>
            </a:r>
          </a:p>
          <a:p>
            <a:pPr lvl="1"/>
            <a:r>
              <a:rPr lang="en-US" sz="1600" i="1" dirty="0" smtClean="0"/>
              <a:t>CPT</a:t>
            </a:r>
            <a:r>
              <a:rPr lang="en-US" sz="1600" dirty="0" smtClean="0"/>
              <a:t> violation </a:t>
            </a:r>
            <a:r>
              <a:rPr lang="en-US" sz="1100" dirty="0" smtClean="0"/>
              <a:t>(and </a:t>
            </a:r>
            <a:r>
              <a:rPr lang="en-US" sz="1100" i="1" dirty="0" smtClean="0"/>
              <a:t>CP</a:t>
            </a:r>
            <a:r>
              <a:rPr lang="en-US" sz="1100" dirty="0" smtClean="0"/>
              <a:t> violation)</a:t>
            </a:r>
            <a:r>
              <a:rPr lang="en-US" sz="1600" dirty="0"/>
              <a:t>	</a:t>
            </a:r>
            <a:r>
              <a:rPr lang="en-US" sz="1600" dirty="0" smtClean="0"/>
              <a:t>  </a:t>
            </a:r>
            <a:r>
              <a:rPr lang="en-US" sz="1600" dirty="0" smtClean="0">
                <a:sym typeface="Wingdings"/>
              </a:rPr>
              <a:t>      </a:t>
            </a:r>
            <a:r>
              <a:rPr lang="en-US" sz="1600" dirty="0" smtClean="0"/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z</a:t>
            </a:r>
            <a:r>
              <a:rPr lang="en-US" sz="1600" dirty="0" smtClean="0"/>
              <a:t> ≠ 0</a:t>
            </a:r>
          </a:p>
          <a:p>
            <a:r>
              <a:rPr lang="en-US" sz="1800" dirty="0"/>
              <a:t>Non-zero </a:t>
            </a:r>
            <a:r>
              <a:rPr lang="en-US" sz="1800" i="1" dirty="0">
                <a:solidFill>
                  <a:srgbClr val="0000FF"/>
                </a:solidFill>
              </a:rPr>
              <a:t>z</a:t>
            </a:r>
            <a:r>
              <a:rPr lang="en-US" sz="1800" dirty="0"/>
              <a:t> modifies the decay rates.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29" y="3529394"/>
            <a:ext cx="4785720" cy="870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238" y="2131855"/>
            <a:ext cx="2479732" cy="775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183" y="2136146"/>
            <a:ext cx="1599171" cy="6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1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3012185"/>
          </a:xfrm>
        </p:spPr>
        <p:txBody>
          <a:bodyPr>
            <a:noAutofit/>
          </a:bodyPr>
          <a:lstStyle/>
          <a:p>
            <a:r>
              <a:rPr lang="en-US" sz="1800" dirty="0"/>
              <a:t>Since discovery of </a:t>
            </a:r>
            <a:r>
              <a:rPr lang="en-US" sz="1800" i="1" dirty="0"/>
              <a:t>P</a:t>
            </a:r>
            <a:r>
              <a:rPr lang="en-US" sz="1800" dirty="0"/>
              <a:t> and </a:t>
            </a:r>
            <a:r>
              <a:rPr lang="en-US" sz="1800" i="1" dirty="0"/>
              <a:t>CP</a:t>
            </a:r>
            <a:r>
              <a:rPr lang="en-US" sz="1800" dirty="0"/>
              <a:t> violation, </a:t>
            </a:r>
            <a:r>
              <a:rPr lang="en-US" sz="1800" i="1" dirty="0"/>
              <a:t>CPT</a:t>
            </a:r>
            <a:r>
              <a:rPr lang="en-US" sz="1800" dirty="0"/>
              <a:t> also questioned.</a:t>
            </a:r>
          </a:p>
          <a:p>
            <a:pPr lvl="1"/>
            <a:r>
              <a:rPr lang="en-US" sz="1600" dirty="0"/>
              <a:t>Neutral mesons ideal test system (interference).</a:t>
            </a:r>
            <a:endParaRPr lang="en-US" sz="1800" dirty="0"/>
          </a:p>
          <a:p>
            <a:r>
              <a:rPr lang="en-US" sz="1800" dirty="0"/>
              <a:t>Many experimental searches for </a:t>
            </a:r>
            <a:r>
              <a:rPr lang="en-US" sz="1800" i="1" dirty="0"/>
              <a:t>CPT</a:t>
            </a:r>
            <a:r>
              <a:rPr lang="en-US" sz="1800" dirty="0"/>
              <a:t> </a:t>
            </a:r>
            <a:r>
              <a:rPr lang="en-US" sz="1800" dirty="0" smtClean="0"/>
              <a:t>violation in mesons</a:t>
            </a:r>
            <a:endParaRPr lang="en-US" sz="1800" dirty="0"/>
          </a:p>
          <a:p>
            <a:pPr lvl="1"/>
            <a:r>
              <a:rPr lang="en-US" sz="1400" dirty="0">
                <a:solidFill>
                  <a:schemeClr val="accent1"/>
                </a:solidFill>
              </a:rPr>
              <a:t>KLOE, </a:t>
            </a:r>
            <a:r>
              <a:rPr lang="en-US" sz="1400" dirty="0" err="1">
                <a:solidFill>
                  <a:schemeClr val="accent1"/>
                </a:solidFill>
              </a:rPr>
              <a:t>KTeV</a:t>
            </a:r>
            <a:r>
              <a:rPr lang="en-US" sz="1400" dirty="0">
                <a:solidFill>
                  <a:schemeClr val="accent1"/>
                </a:solidFill>
              </a:rPr>
              <a:t>, CPLEAR, NA48, E773, FOCUS, </a:t>
            </a:r>
            <a:r>
              <a:rPr lang="en-US" sz="1400" dirty="0" err="1">
                <a:solidFill>
                  <a:schemeClr val="accent1"/>
                </a:solidFill>
              </a:rPr>
              <a:t>BaBar</a:t>
            </a:r>
            <a:r>
              <a:rPr lang="en-US" sz="1400" dirty="0">
                <a:solidFill>
                  <a:schemeClr val="accent1"/>
                </a:solidFill>
              </a:rPr>
              <a:t>, Belle</a:t>
            </a:r>
          </a:p>
          <a:p>
            <a:pPr lvl="1"/>
            <a:r>
              <a:rPr lang="en-US" sz="1600" dirty="0" smtClean="0"/>
              <a:t>Mostly in neutral </a:t>
            </a:r>
            <a:r>
              <a:rPr lang="en-US" sz="1600" dirty="0" err="1" smtClean="0"/>
              <a:t>kaon</a:t>
            </a:r>
            <a:r>
              <a:rPr lang="en-US" sz="1600" dirty="0" smtClean="0"/>
              <a:t> system</a:t>
            </a:r>
            <a:endParaRPr lang="en-US" sz="1600" dirty="0"/>
          </a:p>
          <a:p>
            <a:r>
              <a:rPr lang="en-US" sz="1800" dirty="0" smtClean="0"/>
              <a:t>Most </a:t>
            </a:r>
            <a:r>
              <a:rPr lang="en-US" sz="1800" dirty="0"/>
              <a:t>searches assume </a:t>
            </a:r>
            <a:r>
              <a:rPr lang="en-US" sz="1800" i="1" dirty="0">
                <a:solidFill>
                  <a:srgbClr val="0000FF"/>
                </a:solidFill>
              </a:rPr>
              <a:t>z</a:t>
            </a:r>
            <a:r>
              <a:rPr lang="en-US" sz="1800" dirty="0"/>
              <a:t> to be constant of nature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b="1" dirty="0"/>
              <a:t>classical</a:t>
            </a:r>
            <a:r>
              <a:rPr lang="en-US" sz="1800" dirty="0"/>
              <a:t> approach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But</a:t>
            </a:r>
            <a:r>
              <a:rPr lang="en-US" sz="1800" dirty="0" smtClean="0"/>
              <a:t>…</a:t>
            </a:r>
            <a:endParaRPr lang="en-US" sz="1800" dirty="0"/>
          </a:p>
          <a:p>
            <a:pPr marL="349250" lvl="1" indent="0">
              <a:buNone/>
            </a:pPr>
            <a:r>
              <a:rPr lang="is-IS" sz="1600" dirty="0" smtClean="0">
                <a:sym typeface="Wingdings"/>
              </a:rPr>
              <a:t>	…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i="1" dirty="0" smtClean="0">
                <a:sym typeface="Wingdings"/>
              </a:rPr>
              <a:t>CPT</a:t>
            </a:r>
            <a:r>
              <a:rPr lang="en-US" sz="1600" dirty="0" smtClean="0">
                <a:sym typeface="Wingdings"/>
              </a:rPr>
              <a:t> violation implies Lorentz-</a:t>
            </a:r>
            <a:br>
              <a:rPr lang="en-US" sz="1600" dirty="0" smtClean="0">
                <a:sym typeface="Wingdings"/>
              </a:rPr>
            </a:br>
            <a:r>
              <a:rPr lang="en-US" sz="1600" dirty="0" smtClean="0">
                <a:sym typeface="Wingdings"/>
              </a:rPr>
              <a:t>	invariance breaking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8808" y="5337933"/>
            <a:ext cx="2070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[Greenberg, PRL 89 (2002)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049" y="3231543"/>
            <a:ext cx="2191482" cy="3116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6127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 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194" y="5619703"/>
            <a:ext cx="4602362" cy="53274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Low-energy relics from Planck-scale physics</a:t>
            </a:r>
            <a:br>
              <a:rPr lang="en-US" sz="1400" dirty="0"/>
            </a:br>
            <a:r>
              <a:rPr lang="en-US" sz="1100" dirty="0" smtClean="0"/>
              <a:t>E.g. spontaneous symmetry breaking of string theory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76634" y="860632"/>
            <a:ext cx="23343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hlinkClick r:id="rId3"/>
              </a:rPr>
              <a:t>[Kostelecky, PRD55 (1997) 6760]</a:t>
            </a:r>
            <a:endParaRPr lang="en-US" sz="1050" dirty="0"/>
          </a:p>
        </p:txBody>
      </p:sp>
      <p:pic>
        <p:nvPicPr>
          <p:cNvPr id="7" name="Picture 6" descr="CCcpt1_10_1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7" y="1321585"/>
            <a:ext cx="6358332" cy="447808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916037" y="974326"/>
            <a:ext cx="2770740" cy="450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000" dirty="0"/>
              <a:t>Effective field theory</a:t>
            </a:r>
            <a:endParaRPr lang="en-US" sz="1600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27222" y="5291666"/>
            <a:ext cx="155222" cy="268112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 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70" y="1287592"/>
            <a:ext cx="8594725" cy="531942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Many terms. Example of SME term (quark sector, d=3)</a:t>
            </a:r>
          </a:p>
          <a:p>
            <a:endParaRPr lang="en-US" sz="1800" dirty="0" smtClean="0"/>
          </a:p>
          <a:p>
            <a:r>
              <a:rPr lang="en-US" sz="2000"/>
              <a:t>Expected to be suppressed by m</a:t>
            </a:r>
            <a:r>
              <a:rPr lang="en-US" sz="2000" baseline="30000"/>
              <a:t>2</a:t>
            </a:r>
            <a:r>
              <a:rPr lang="en-US" sz="2000"/>
              <a:t>/M</a:t>
            </a:r>
            <a:r>
              <a:rPr lang="en-US" sz="2000" baseline="-25000"/>
              <a:t>Planck</a:t>
            </a:r>
            <a:endParaRPr lang="en-US" sz="2000"/>
          </a:p>
          <a:p>
            <a:pPr lvl="1"/>
            <a:r>
              <a:rPr lang="en-US" sz="1600"/>
              <a:t>M</a:t>
            </a:r>
            <a:r>
              <a:rPr lang="en-US" sz="1600" baseline="-25000"/>
              <a:t>Planck</a:t>
            </a:r>
            <a:r>
              <a:rPr lang="en-US" sz="1600"/>
              <a:t>=2x10</a:t>
            </a:r>
            <a:r>
              <a:rPr lang="en-US" sz="1600" baseline="30000"/>
              <a:t>19 </a:t>
            </a:r>
            <a:r>
              <a:rPr lang="en-US" sz="1600"/>
              <a:t>GeV</a:t>
            </a:r>
            <a:endParaRPr lang="en-US" sz="1800" dirty="0"/>
          </a:p>
          <a:p>
            <a:r>
              <a:rPr lang="en-US" sz="1800" dirty="0"/>
              <a:t>Many tests for LIV: </a:t>
            </a:r>
          </a:p>
          <a:p>
            <a:pPr lvl="1"/>
            <a:r>
              <a:rPr lang="en-US" sz="1600" dirty="0"/>
              <a:t>Clock comparisons, Penning traps, spin-torsion balance, βdecay, neutrinos, cosmic rays, GW, etc.</a:t>
            </a:r>
          </a:p>
          <a:p>
            <a:r>
              <a:rPr lang="en-US" sz="1800"/>
              <a:t>Interferometry in neutral meson mixing sensitive to a</a:t>
            </a:r>
            <a:r>
              <a:rPr lang="en-US" sz="1800" baseline="-25000"/>
              <a:t>μ</a:t>
            </a:r>
            <a:r>
              <a:rPr lang="en-US" sz="180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76634" y="860632"/>
            <a:ext cx="23343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hlinkClick r:id="rId3"/>
              </a:rPr>
              <a:t>[Kostelecky, PRD55 (1997) 6760]</a:t>
            </a:r>
            <a:endParaRPr lang="en-US" sz="105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2074" y="1771968"/>
            <a:ext cx="1239161" cy="4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1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of </a:t>
            </a:r>
            <a:r>
              <a:rPr lang="en-US" i="1" dirty="0"/>
              <a:t>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70" y="1287593"/>
            <a:ext cx="8594725" cy="4932074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In the SME, mass difference is not anymore constant: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/>
              <a:t>Therefore </a:t>
            </a:r>
            <a:r>
              <a:rPr lang="en-US" sz="1800" i="1" dirty="0">
                <a:solidFill>
                  <a:srgbClr val="0000FF"/>
                </a:solidFill>
              </a:rPr>
              <a:t>z</a:t>
            </a:r>
            <a:r>
              <a:rPr lang="en-US" sz="1800" dirty="0"/>
              <a:t> is not constant:</a:t>
            </a:r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Experimental opportunity: measure SME coefficients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21170" y="1938324"/>
            <a:ext cx="2303682" cy="16619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SME parameter</a:t>
            </a:r>
          </a:p>
          <a:p>
            <a:pPr marL="182563" indent="-182563">
              <a:buFont typeface="Arial"/>
              <a:buChar char="•"/>
            </a:pPr>
            <a:r>
              <a:rPr lang="en-US" sz="1400" dirty="0" smtClean="0"/>
              <a:t>Real 4-vector vacuum expectation value.</a:t>
            </a:r>
          </a:p>
          <a:p>
            <a:pPr marL="182563" indent="-182563">
              <a:buFont typeface="Arial"/>
              <a:buChar char="•"/>
            </a:pPr>
            <a:r>
              <a:rPr lang="en-US" sz="1400" dirty="0"/>
              <a:t>Valence quarks have opposite 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sz="16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endParaRPr lang="en-US" sz="1400" dirty="0" smtClean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224208" y="2121235"/>
            <a:ext cx="1165299" cy="6547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796" y="4769234"/>
            <a:ext cx="2725158" cy="832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96" y="3196476"/>
            <a:ext cx="1689031" cy="2757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6523" y="2815218"/>
            <a:ext cx="2644833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/>
              <a:t>Four-velocity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400" i="1">
                <a:solidFill>
                  <a:srgbClr val="0000FF"/>
                </a:solidFill>
              </a:rPr>
              <a:t>z</a:t>
            </a:r>
            <a:r>
              <a:rPr lang="en-US" sz="1400"/>
              <a:t> depends on momentum and direction in space!</a:t>
            </a:r>
          </a:p>
          <a:p>
            <a:endParaRPr lang="en-US" sz="1400"/>
          </a:p>
          <a:p>
            <a:endParaRPr lang="en-US" sz="1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35" y="3585978"/>
            <a:ext cx="1348493" cy="3160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336" y="2009236"/>
            <a:ext cx="2338631" cy="42625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3495899" y="2422395"/>
            <a:ext cx="465567" cy="366634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2844" y="4543630"/>
            <a:ext cx="1553022" cy="4856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16841" y="4176997"/>
            <a:ext cx="1308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Remember:</a:t>
            </a:r>
          </a:p>
        </p:txBody>
      </p:sp>
    </p:spTree>
    <p:extLst>
      <p:ext uri="{BB962C8B-B14F-4D97-AF65-F5344CB8AC3E}">
        <p14:creationId xmlns:p14="http://schemas.microsoft.com/office/powerpoint/2010/main" val="362129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SME coefficient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70" y="1287592"/>
            <a:ext cx="8594725" cy="5319427"/>
          </a:xfrm>
        </p:spPr>
        <p:txBody>
          <a:bodyPr>
            <a:normAutofit/>
          </a:bodyPr>
          <a:lstStyle/>
          <a:p>
            <a:r>
              <a:rPr lang="el-GR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sz="18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sz="18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1800" dirty="0" smtClean="0"/>
              <a:t> </a:t>
            </a:r>
            <a:r>
              <a:rPr lang="en-US" sz="1800" dirty="0"/>
              <a:t>is the SME coefficient for neutral mesons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/>
              <a:t>Real-valued mass term and includes possible effects from quark binding.</a:t>
            </a:r>
          </a:p>
          <a:p>
            <a:r>
              <a:rPr lang="en-US" sz="1800" dirty="0"/>
              <a:t>A priori, </a:t>
            </a:r>
            <a:r>
              <a:rPr lang="el-GR" sz="1800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sz="18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1800" dirty="0"/>
              <a:t> can be different for each neutral meson (</a:t>
            </a:r>
            <a:r>
              <a:rPr lang="en-US" sz="1800" i="1" dirty="0"/>
              <a:t>K</a:t>
            </a:r>
            <a:r>
              <a:rPr lang="en-US" sz="1800" i="1" baseline="30000" dirty="0"/>
              <a:t>0</a:t>
            </a:r>
            <a:r>
              <a:rPr lang="en-US" sz="1800" dirty="0"/>
              <a:t>,</a:t>
            </a:r>
            <a:r>
              <a:rPr lang="en-US" sz="1800" i="1" dirty="0"/>
              <a:t>D</a:t>
            </a:r>
            <a:r>
              <a:rPr lang="en-US" sz="1800" i="1" baseline="30000" dirty="0"/>
              <a:t>0</a:t>
            </a:r>
            <a:r>
              <a:rPr lang="en-US" sz="1800" dirty="0"/>
              <a:t>,</a:t>
            </a:r>
            <a:r>
              <a:rPr lang="en-US" sz="1800" i="1" dirty="0"/>
              <a:t>B</a:t>
            </a:r>
            <a:r>
              <a:rPr lang="en-US" sz="1800" i="1" baseline="-25000" dirty="0"/>
              <a:t>d</a:t>
            </a:r>
            <a:r>
              <a:rPr lang="en-US" sz="1800" dirty="0"/>
              <a:t>,</a:t>
            </a:r>
            <a:r>
              <a:rPr lang="en-US" sz="1800" i="1" dirty="0"/>
              <a:t>B</a:t>
            </a:r>
            <a:r>
              <a:rPr lang="en-US" sz="1800" i="1" baseline="-25000" dirty="0"/>
              <a:t>s</a:t>
            </a:r>
            <a:r>
              <a:rPr lang="en-US" sz="1800" dirty="0"/>
              <a:t>).</a:t>
            </a:r>
          </a:p>
          <a:p>
            <a:r>
              <a:rPr lang="en-US" sz="1800" dirty="0"/>
              <a:t>High sensitivity due to interferometry (small </a:t>
            </a:r>
            <a:r>
              <a:rPr lang="en-US" sz="2000" dirty="0">
                <a:latin typeface="Times New Roman"/>
                <a:cs typeface="Times New Roman"/>
              </a:rPr>
              <a:t>Δm</a:t>
            </a:r>
            <a:r>
              <a:rPr lang="en-US" sz="1800" dirty="0"/>
              <a:t> and </a:t>
            </a:r>
            <a:r>
              <a:rPr lang="en-US" sz="2000" dirty="0">
                <a:latin typeface="Times New Roman"/>
                <a:cs typeface="Times New Roman"/>
              </a:rPr>
              <a:t>ΔΓ</a:t>
            </a:r>
            <a:r>
              <a:rPr lang="en-US" sz="1800" dirty="0"/>
              <a:t>).</a:t>
            </a:r>
          </a:p>
          <a:p>
            <a:endParaRPr lang="en-US" sz="18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E.g. in </a:t>
            </a:r>
            <a:r>
              <a:rPr lang="en-US" sz="1600" i="1" dirty="0" smtClean="0"/>
              <a:t>B</a:t>
            </a:r>
            <a:r>
              <a:rPr lang="en-US" sz="1600" i="1" baseline="-25000" dirty="0" smtClean="0"/>
              <a:t>s</a:t>
            </a:r>
            <a:r>
              <a:rPr lang="en-US" sz="1600" dirty="0" smtClean="0"/>
              <a:t> system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19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745" y="3276514"/>
            <a:ext cx="2262129" cy="690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590" y="4313000"/>
            <a:ext cx="2278433" cy="1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8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pic>
        <p:nvPicPr>
          <p:cNvPr id="7" name="Picture 6" descr="Untitled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22045" y="1416745"/>
            <a:ext cx="4651912" cy="40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9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field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S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7" y="1940240"/>
            <a:ext cx="7129533" cy="2619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5642" y="3139060"/>
            <a:ext cx="715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sz="28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080877" y="4865240"/>
            <a:ext cx="4687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If lab is fixed </a:t>
            </a:r>
            <a:r>
              <a:rPr lang="en-US" sz="2000">
                <a:solidFill>
                  <a:schemeClr val="tx2"/>
                </a:solidFill>
                <a:sym typeface="Wingdings"/>
              </a:rPr>
              <a:t> sidereal dependence</a:t>
            </a:r>
          </a:p>
        </p:txBody>
      </p:sp>
    </p:spTree>
    <p:extLst>
      <p:ext uri="{BB962C8B-B14F-4D97-AF65-F5344CB8AC3E}">
        <p14:creationId xmlns:p14="http://schemas.microsoft.com/office/powerpoint/2010/main" val="237672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Sensitivity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/>
              <a:t>CPT</a:t>
            </a:r>
            <a:r>
              <a:rPr lang="en-US"/>
              <a:t> reach depends on </a:t>
            </a:r>
            <a:r>
              <a:rPr lang="en-US" b="1"/>
              <a:t>orientation</a:t>
            </a:r>
            <a:r>
              <a:rPr lang="en-US"/>
              <a:t> and </a:t>
            </a:r>
            <a:r>
              <a:rPr lang="en-US" b="1"/>
              <a:t>boost</a:t>
            </a:r>
            <a:r>
              <a:rPr lang="en-US"/>
              <a:t> of mesons.</a:t>
            </a:r>
          </a:p>
          <a:p>
            <a:r>
              <a:rPr lang="en-US" dirty="0"/>
              <a:t>High boost increases sensitivity</a:t>
            </a:r>
          </a:p>
          <a:p>
            <a:pPr lvl="1"/>
            <a:r>
              <a:rPr lang="en-US" sz="2000"/>
              <a:t>BaBar: </a:t>
            </a:r>
            <a:r>
              <a:rPr lang="en-US" sz="2000">
                <a:latin typeface="Times New Roman"/>
                <a:cs typeface="Times New Roman"/>
              </a:rPr>
              <a:t>βγ = 0.55</a:t>
            </a:r>
          </a:p>
          <a:p>
            <a:pPr lvl="1"/>
            <a:r>
              <a:rPr lang="en-US" sz="2000"/>
              <a:t>LHCb: </a:t>
            </a:r>
            <a:r>
              <a:rPr lang="en-US" sz="2000">
                <a:latin typeface="Times New Roman"/>
                <a:cs typeface="Times New Roman"/>
              </a:rPr>
              <a:t>&lt;βγ&gt; ≈ 20</a:t>
            </a:r>
            <a:r>
              <a:rPr lang="en-US" sz="2000"/>
              <a:t>.  </a:t>
            </a:r>
            <a:r>
              <a:rPr lang="en-US" sz="2000">
                <a:sym typeface="Wingdings"/>
              </a:rPr>
              <a:t> </a:t>
            </a:r>
            <a:r>
              <a:rPr lang="en-US" sz="2000"/>
              <a:t>LHCb 40x more sensitive.</a:t>
            </a:r>
            <a:endParaRPr lang="en-US" sz="2000" dirty="0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404" y="3950984"/>
            <a:ext cx="2160387" cy="14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2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tables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77758" y="1136380"/>
            <a:ext cx="397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Kostelecky</a:t>
            </a:r>
            <a:r>
              <a:rPr lang="en-US" sz="1600" dirty="0" smtClean="0"/>
              <a:t>, </a:t>
            </a:r>
            <a:r>
              <a:rPr lang="en-US" sz="1600" dirty="0" err="1" smtClean="0"/>
              <a:t>Russel</a:t>
            </a:r>
            <a:r>
              <a:rPr lang="en-US" sz="1600" dirty="0" smtClean="0"/>
              <a:t> </a:t>
            </a:r>
            <a:r>
              <a:rPr lang="is-IS" sz="1100" dirty="0" smtClean="0">
                <a:hlinkClick r:id="rId2"/>
              </a:rPr>
              <a:t>[Rev.Mod.Phys.83 (2011) 11]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68106" y="1162219"/>
            <a:ext cx="327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PDG, </a:t>
            </a:r>
            <a:r>
              <a:rPr lang="en-US" sz="1200" dirty="0" smtClean="0">
                <a:hlinkClick r:id="rId3"/>
              </a:rPr>
              <a:t>[</a:t>
            </a:r>
            <a:r>
              <a:rPr lang="pt-BR" sz="1200" dirty="0" smtClean="0">
                <a:hlinkClick r:id="rId3"/>
              </a:rPr>
              <a:t>Chin</a:t>
            </a:r>
            <a:r>
              <a:rPr lang="pt-BR" sz="1200" dirty="0">
                <a:hlinkClick r:id="rId3"/>
              </a:rPr>
              <a:t>. </a:t>
            </a:r>
            <a:r>
              <a:rPr lang="pt-BR" sz="1200" dirty="0" err="1">
                <a:hlinkClick r:id="rId3"/>
              </a:rPr>
              <a:t>Phys</a:t>
            </a:r>
            <a:r>
              <a:rPr lang="pt-BR" sz="1200" dirty="0">
                <a:hlinkClick r:id="rId3"/>
              </a:rPr>
              <a:t>. </a:t>
            </a:r>
            <a:r>
              <a:rPr lang="pt-BR" sz="1200" dirty="0" smtClean="0">
                <a:hlinkClick r:id="rId3"/>
              </a:rPr>
              <a:t>C40 (2016) 100001]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12" y="1569211"/>
            <a:ext cx="3603007" cy="495161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05" y="1597927"/>
            <a:ext cx="2995557" cy="140060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03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</a:t>
            </a:r>
            <a:r>
              <a:rPr lang="en-US" dirty="0" err="1" smtClean="0"/>
              <a:t>kaons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30" y="1257745"/>
            <a:ext cx="8042276" cy="4800320"/>
          </a:xfrm>
        </p:spPr>
        <p:txBody>
          <a:bodyPr>
            <a:noAutofit/>
          </a:bodyPr>
          <a:lstStyle/>
          <a:p>
            <a:r>
              <a:rPr lang="en-US" sz="1800" dirty="0">
                <a:hlinkClick r:id="rId4"/>
              </a:rPr>
              <a:t>PDG review</a:t>
            </a:r>
            <a:r>
              <a:rPr lang="en-US" sz="1800" dirty="0"/>
              <a:t> </a:t>
            </a:r>
            <a:r>
              <a:rPr lang="en-US" sz="1100" dirty="0" smtClean="0"/>
              <a:t>(KLOE</a:t>
            </a:r>
            <a:r>
              <a:rPr lang="en-US" sz="1100" dirty="0"/>
              <a:t>, </a:t>
            </a:r>
            <a:r>
              <a:rPr lang="en-US" sz="1100" dirty="0" err="1"/>
              <a:t>KTeV</a:t>
            </a:r>
            <a:r>
              <a:rPr lang="en-US" sz="1100" dirty="0"/>
              <a:t>, CPLEAR, </a:t>
            </a:r>
            <a:r>
              <a:rPr lang="en-US" sz="1100" dirty="0" smtClean="0"/>
              <a:t>NA48 data)</a:t>
            </a:r>
            <a:endParaRPr lang="en-US" sz="1800" dirty="0"/>
          </a:p>
          <a:p>
            <a:pPr lvl="1"/>
            <a:r>
              <a:rPr lang="en-US" sz="1400" dirty="0" smtClean="0">
                <a:cs typeface="Times New Roman"/>
              </a:rPr>
              <a:t>Re</a:t>
            </a:r>
            <a:r>
              <a:rPr lang="en-US" sz="1400" dirty="0">
                <a:cs typeface="Times New Roman"/>
              </a:rPr>
              <a:t>(</a:t>
            </a:r>
            <a:r>
              <a:rPr lang="en-US" sz="1400" i="1" dirty="0">
                <a:cs typeface="Times New Roman"/>
              </a:rPr>
              <a:t>z</a:t>
            </a:r>
            <a:r>
              <a:rPr lang="en-US" sz="1400" dirty="0">
                <a:cs typeface="Times New Roman"/>
              </a:rPr>
              <a:t>)=(2.4±2.3)</a:t>
            </a:r>
            <a:r>
              <a:rPr lang="en-US" sz="1400" dirty="0" smtClean="0">
                <a:cs typeface="Times New Roman"/>
              </a:rPr>
              <a:t>x10</a:t>
            </a:r>
            <a:r>
              <a:rPr lang="en-US" sz="1400" baseline="30000" dirty="0" smtClean="0">
                <a:cs typeface="Times New Roman"/>
              </a:rPr>
              <a:t>–4</a:t>
            </a:r>
            <a:r>
              <a:rPr lang="en-US" sz="1400" dirty="0">
                <a:cs typeface="Times New Roman"/>
              </a:rPr>
              <a:t>, </a:t>
            </a:r>
            <a:r>
              <a:rPr lang="en-US" sz="1400" dirty="0" smtClean="0">
                <a:cs typeface="Times New Roman"/>
              </a:rPr>
              <a:t> </a:t>
            </a:r>
            <a:r>
              <a:rPr lang="en-US" sz="1400" dirty="0" err="1" smtClean="0">
                <a:cs typeface="Times New Roman"/>
              </a:rPr>
              <a:t>Im</a:t>
            </a:r>
            <a:r>
              <a:rPr lang="en-US" sz="1400" dirty="0">
                <a:cs typeface="Times New Roman"/>
              </a:rPr>
              <a:t>(</a:t>
            </a:r>
            <a:r>
              <a:rPr lang="en-US" sz="1400" i="1" dirty="0">
                <a:cs typeface="Times New Roman"/>
              </a:rPr>
              <a:t>z</a:t>
            </a:r>
            <a:r>
              <a:rPr lang="en-US" sz="1400" dirty="0">
                <a:cs typeface="Times New Roman"/>
              </a:rPr>
              <a:t>)=</a:t>
            </a:r>
            <a:r>
              <a:rPr lang="en-US" sz="1400" dirty="0" smtClean="0">
                <a:cs typeface="Times New Roman"/>
              </a:rPr>
              <a:t>(–0.7</a:t>
            </a:r>
            <a:r>
              <a:rPr lang="en-US" sz="1400" dirty="0">
                <a:cs typeface="Times New Roman"/>
              </a:rPr>
              <a:t>±1.4)</a:t>
            </a:r>
            <a:r>
              <a:rPr lang="en-US" sz="1400" dirty="0" smtClean="0">
                <a:cs typeface="Times New Roman"/>
              </a:rPr>
              <a:t>x10</a:t>
            </a:r>
            <a:r>
              <a:rPr lang="en-US" sz="1400" baseline="30000" dirty="0" smtClean="0">
                <a:cs typeface="Times New Roman"/>
              </a:rPr>
              <a:t>–5</a:t>
            </a:r>
            <a:endParaRPr lang="en-US" sz="1400" dirty="0"/>
          </a:p>
          <a:p>
            <a:r>
              <a:rPr lang="en-US" sz="1800" dirty="0" smtClean="0"/>
              <a:t>KLOE, </a:t>
            </a:r>
            <a:r>
              <a:rPr lang="en-US" sz="1100" dirty="0">
                <a:hlinkClick r:id="rId5"/>
              </a:rPr>
              <a:t>[</a:t>
            </a:r>
            <a:r>
              <a:rPr lang="en-US" sz="1100" dirty="0" smtClean="0">
                <a:hlinkClick r:id="rId5"/>
              </a:rPr>
              <a:t>PLB </a:t>
            </a:r>
            <a:r>
              <a:rPr lang="en-US" sz="1100" dirty="0">
                <a:hlinkClick r:id="rId5"/>
              </a:rPr>
              <a:t>730 (2014) </a:t>
            </a:r>
            <a:r>
              <a:rPr lang="en-US" sz="1100" dirty="0" smtClean="0">
                <a:hlinkClick r:id="rId5"/>
              </a:rPr>
              <a:t>89</a:t>
            </a:r>
            <a:r>
              <a:rPr lang="en-US" sz="1100" dirty="0">
                <a:hlinkClick r:id="rId5"/>
              </a:rPr>
              <a:t>]</a:t>
            </a:r>
            <a:endParaRPr lang="en-US" sz="1100" dirty="0"/>
          </a:p>
          <a:p>
            <a:pPr lvl="1"/>
            <a:r>
              <a:rPr lang="en-US" sz="1400" dirty="0" smtClean="0"/>
              <a:t>Low boost (</a:t>
            </a:r>
            <a:r>
              <a:rPr lang="en-US" sz="1400" dirty="0" err="1"/>
              <a:t>γ</a:t>
            </a:r>
            <a:r>
              <a:rPr lang="en-US" sz="1400" dirty="0" smtClean="0"/>
              <a:t>=0.015)</a:t>
            </a:r>
          </a:p>
          <a:p>
            <a:pPr lvl="1"/>
            <a:r>
              <a:rPr lang="en-US" sz="1400" dirty="0" smtClean="0"/>
              <a:t>Uncertainty on </a:t>
            </a:r>
            <a:r>
              <a:rPr lang="en-US" sz="1400" dirty="0"/>
              <a:t>Δa</a:t>
            </a:r>
            <a:r>
              <a:rPr lang="en-US" sz="1400" baseline="-25000" dirty="0"/>
              <a:t>μ</a:t>
            </a:r>
            <a:r>
              <a:rPr lang="en-US" sz="1400" dirty="0" smtClean="0"/>
              <a:t>~2x10</a:t>
            </a:r>
            <a:r>
              <a:rPr lang="en-US" sz="1400" baseline="30000" dirty="0" smtClean="0"/>
              <a:t>–18</a:t>
            </a:r>
            <a:r>
              <a:rPr lang="en-US" sz="1400" dirty="0" smtClean="0"/>
              <a:t> </a:t>
            </a:r>
            <a:r>
              <a:rPr lang="en-US" sz="1400" dirty="0" err="1" smtClean="0"/>
              <a:t>GeV</a:t>
            </a:r>
            <a:endParaRPr lang="en-US" sz="1400" dirty="0"/>
          </a:p>
          <a:p>
            <a:r>
              <a:rPr lang="en-US" sz="1800" dirty="0"/>
              <a:t>E773, </a:t>
            </a:r>
            <a:r>
              <a:rPr lang="en-US" sz="1100" dirty="0" err="1"/>
              <a:t>Kostelecky</a:t>
            </a:r>
            <a:r>
              <a:rPr lang="en-US" sz="1100" dirty="0"/>
              <a:t>, </a:t>
            </a:r>
            <a:r>
              <a:rPr lang="en-US" sz="1100" dirty="0">
                <a:hlinkClick r:id="rId6"/>
              </a:rPr>
              <a:t>[</a:t>
            </a:r>
            <a:r>
              <a:rPr lang="en-US" sz="1100" dirty="0" smtClean="0">
                <a:hlinkClick r:id="rId6"/>
              </a:rPr>
              <a:t>PRL 80 </a:t>
            </a:r>
            <a:r>
              <a:rPr lang="en-US" sz="1100" dirty="0">
                <a:hlinkClick r:id="rId6"/>
              </a:rPr>
              <a:t>(1998) 1818]</a:t>
            </a:r>
            <a:r>
              <a:rPr lang="en-US" sz="1100" dirty="0"/>
              <a:t> and </a:t>
            </a:r>
            <a:r>
              <a:rPr lang="en-US" sz="1100" dirty="0">
                <a:hlinkClick r:id="rId7"/>
              </a:rPr>
              <a:t>[</a:t>
            </a:r>
            <a:r>
              <a:rPr lang="en-US" sz="1100" dirty="0" smtClean="0">
                <a:hlinkClick r:id="rId7"/>
              </a:rPr>
              <a:t>PRD 82 </a:t>
            </a:r>
            <a:r>
              <a:rPr lang="en-US" sz="1100" dirty="0">
                <a:hlinkClick r:id="rId7"/>
              </a:rPr>
              <a:t>(2010) 101702(R)]</a:t>
            </a:r>
            <a:endParaRPr lang="en-US" sz="1800" dirty="0"/>
          </a:p>
          <a:p>
            <a:pPr lvl="1"/>
            <a:r>
              <a:rPr lang="en-US" sz="1400" dirty="0"/>
              <a:t>High boost γ≈</a:t>
            </a:r>
            <a:r>
              <a:rPr lang="en-US" sz="1400" dirty="0" smtClean="0"/>
              <a:t>100</a:t>
            </a:r>
            <a:endParaRPr lang="en-US" sz="1400" dirty="0"/>
          </a:p>
          <a:p>
            <a:pPr lvl="1"/>
            <a:r>
              <a:rPr lang="en-US" sz="1400" dirty="0"/>
              <a:t>Time-independent part |</a:t>
            </a:r>
            <a:r>
              <a:rPr lang="en-US" sz="1400" dirty="0" err="1"/>
              <a:t>Δa</a:t>
            </a:r>
            <a:r>
              <a:rPr lang="en-US" sz="1400" baseline="-25000" dirty="0" err="1"/>
              <a:t>T</a:t>
            </a:r>
            <a:r>
              <a:rPr lang="en-US" sz="1400" dirty="0"/>
              <a:t>–0.6Δa</a:t>
            </a:r>
            <a:r>
              <a:rPr lang="en-US" sz="1400" baseline="-25000" dirty="0"/>
              <a:t>Z</a:t>
            </a:r>
            <a:r>
              <a:rPr lang="en-US" sz="1400" dirty="0"/>
              <a:t>| ≤ 5x10</a:t>
            </a:r>
            <a:r>
              <a:rPr lang="en-US" sz="1400" baseline="30000" dirty="0"/>
              <a:t>–</a:t>
            </a:r>
            <a:r>
              <a:rPr lang="en-US" sz="1400" baseline="30000" dirty="0" smtClean="0"/>
              <a:t>21</a:t>
            </a:r>
            <a:r>
              <a:rPr lang="en-US" sz="1400" dirty="0" smtClean="0"/>
              <a:t>GeV</a:t>
            </a:r>
            <a:endParaRPr lang="en-US" sz="1400" dirty="0"/>
          </a:p>
          <a:p>
            <a:r>
              <a:rPr lang="en-US" sz="1800" dirty="0" err="1" smtClean="0"/>
              <a:t>KTeV</a:t>
            </a:r>
            <a:r>
              <a:rPr lang="en-US" sz="1800" dirty="0" smtClean="0"/>
              <a:t>, </a:t>
            </a:r>
            <a:r>
              <a:rPr lang="en-US" sz="1100" dirty="0"/>
              <a:t>H. Nguyen, </a:t>
            </a:r>
            <a:r>
              <a:rPr lang="en-US" sz="1100" dirty="0" smtClean="0">
                <a:hlinkClick r:id="rId8"/>
              </a:rPr>
              <a:t>[CPT’01 proceedings]</a:t>
            </a:r>
            <a:endParaRPr lang="en-US" sz="1800" dirty="0"/>
          </a:p>
          <a:p>
            <a:pPr lvl="1"/>
            <a:r>
              <a:rPr lang="en-US" sz="1400" dirty="0" smtClean="0"/>
              <a:t>High </a:t>
            </a:r>
            <a:r>
              <a:rPr lang="en-US" sz="1400" dirty="0"/>
              <a:t>boost </a:t>
            </a:r>
            <a:r>
              <a:rPr lang="en-US" sz="1400" dirty="0" err="1"/>
              <a:t>γ</a:t>
            </a:r>
            <a:r>
              <a:rPr lang="en-US" sz="1400" dirty="0"/>
              <a:t>=</a:t>
            </a:r>
            <a:r>
              <a:rPr lang="en-US" sz="1400" dirty="0" smtClean="0"/>
              <a:t>100</a:t>
            </a:r>
          </a:p>
          <a:p>
            <a:pPr lvl="1"/>
            <a:r>
              <a:rPr lang="en-US" sz="1400" dirty="0" err="1" smtClean="0"/>
              <a:t>Δa</a:t>
            </a:r>
            <a:r>
              <a:rPr lang="en-US" sz="1400" baseline="-25000" dirty="0" err="1" smtClean="0"/>
              <a:t>x</a:t>
            </a:r>
            <a:r>
              <a:rPr lang="en-US" sz="1400" baseline="-25000" dirty="0" err="1"/>
              <a:t>,y</a:t>
            </a:r>
            <a:r>
              <a:rPr lang="en-US" sz="1400" dirty="0"/>
              <a:t>&lt;</a:t>
            </a:r>
            <a:r>
              <a:rPr lang="en-US" sz="1400" dirty="0" smtClean="0"/>
              <a:t>9.2x10</a:t>
            </a:r>
            <a:r>
              <a:rPr lang="en-US" sz="1400" baseline="30000" dirty="0" smtClean="0"/>
              <a:t>–22</a:t>
            </a:r>
            <a:r>
              <a:rPr lang="en-US" sz="1400" dirty="0" smtClean="0"/>
              <a:t> </a:t>
            </a:r>
            <a:r>
              <a:rPr lang="en-US" sz="1400" dirty="0" err="1"/>
              <a:t>GeV</a:t>
            </a:r>
            <a:r>
              <a:rPr lang="en-US" sz="1400" dirty="0"/>
              <a:t> </a:t>
            </a:r>
            <a:r>
              <a:rPr lang="en-US" sz="1100" dirty="0"/>
              <a:t>@ 90% CL (stat error)</a:t>
            </a:r>
            <a:endParaRPr lang="en-US" sz="1400" dirty="0"/>
          </a:p>
          <a:p>
            <a:r>
              <a:rPr lang="en-US" sz="1800" dirty="0" smtClean="0"/>
              <a:t>Difficult to compete for LHCb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3" descr="K0_lon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/>
          <a:stretch/>
        </p:blipFill>
        <p:spPr bwMode="auto">
          <a:xfrm>
            <a:off x="6672546" y="1227127"/>
            <a:ext cx="2313191" cy="21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967654" y="1183818"/>
            <a:ext cx="2038498" cy="1924527"/>
            <a:chOff x="321" y="2672"/>
            <a:chExt cx="1586" cy="1452"/>
          </a:xfrm>
        </p:grpSpPr>
        <p:pic>
          <p:nvPicPr>
            <p:cNvPr id="10" name="Picture 9" descr="K0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0"/>
            <a:stretch/>
          </p:blipFill>
          <p:spPr bwMode="auto">
            <a:xfrm>
              <a:off x="985" y="2672"/>
              <a:ext cx="922" cy="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417" y="3451"/>
              <a:ext cx="1413" cy="662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321" y="3440"/>
              <a:ext cx="720" cy="684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050351" y="1246777"/>
            <a:ext cx="13375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</a:rPr>
              <a:t>K</a:t>
            </a:r>
            <a:r>
              <a:rPr lang="en-US" sz="1200" baseline="30000" dirty="0">
                <a:solidFill>
                  <a:schemeClr val="tx1"/>
                </a:solidFill>
                <a:latin typeface="Tahoma" charset="0"/>
              </a:rPr>
              <a:t>0</a:t>
            </a:r>
            <a:r>
              <a:rPr lang="en-US" sz="1200" dirty="0">
                <a:solidFill>
                  <a:schemeClr val="tx1"/>
                </a:solidFill>
                <a:latin typeface="Tahoma" charset="0"/>
              </a:rPr>
              <a:t> meson</a:t>
            </a:r>
            <a:endParaRPr lang="en-GB" sz="1200" dirty="0">
              <a:solidFill>
                <a:schemeClr val="tx1"/>
              </a:solidFill>
              <a:latin typeface="Tahoma" charset="0"/>
            </a:endParaRPr>
          </a:p>
        </p:txBody>
      </p:sp>
      <p:graphicFrame>
        <p:nvGraphicFramePr>
          <p:cNvPr id="1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027421"/>
              </p:ext>
            </p:extLst>
          </p:nvPr>
        </p:nvGraphicFramePr>
        <p:xfrm>
          <a:off x="8253973" y="1158152"/>
          <a:ext cx="599369" cy="599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" name="Equation" r:id="rId11" imgW="419100" imgH="419100" progId="Equation.3">
                  <p:embed/>
                </p:oleObj>
              </mc:Choice>
              <mc:Fallback>
                <p:oleObj name="Equation" r:id="rId11" imgW="419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3973" y="1158152"/>
                        <a:ext cx="599369" cy="599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4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charm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14939"/>
            <a:ext cx="8042276" cy="2711376"/>
          </a:xfrm>
        </p:spPr>
        <p:txBody>
          <a:bodyPr>
            <a:noAutofit/>
          </a:bodyPr>
          <a:lstStyle/>
          <a:p>
            <a:r>
              <a:rPr lang="en-US" sz="1800" dirty="0" smtClean="0"/>
              <a:t>FOCUS,</a:t>
            </a:r>
            <a:r>
              <a:rPr lang="en-US" sz="1600" dirty="0" smtClean="0"/>
              <a:t> </a:t>
            </a:r>
            <a:r>
              <a:rPr lang="en-US" sz="900" dirty="0" smtClean="0">
                <a:hlinkClick r:id="rId3"/>
              </a:rPr>
              <a:t>[PLB 556 (2003) 7]</a:t>
            </a:r>
            <a:endParaRPr lang="en-US" sz="900" dirty="0">
              <a:hlinkClick r:id="rId3"/>
            </a:endParaRPr>
          </a:p>
          <a:p>
            <a:pPr lvl="1"/>
            <a:r>
              <a:rPr lang="en-US" sz="1400" dirty="0"/>
              <a:t>Uses </a:t>
            </a:r>
            <a:r>
              <a:rPr lang="en-US" sz="1400" dirty="0" smtClean="0"/>
              <a:t>D</a:t>
            </a:r>
            <a:r>
              <a:rPr lang="en-US" sz="1400" baseline="30000" dirty="0" smtClean="0"/>
              <a:t>0</a:t>
            </a:r>
            <a:r>
              <a:rPr lang="en-US" sz="1400" dirty="0" smtClean="0"/>
              <a:t>→</a:t>
            </a:r>
            <a:r>
              <a:rPr lang="en-US" sz="1400" dirty="0"/>
              <a:t>Kπ (35k events</a:t>
            </a:r>
            <a:r>
              <a:rPr lang="en-US" sz="1400" dirty="0" smtClean="0"/>
              <a:t>)</a:t>
            </a:r>
            <a:endParaRPr lang="en-US" sz="1400" dirty="0"/>
          </a:p>
          <a:p>
            <a:pPr lvl="1"/>
            <a:r>
              <a:rPr lang="en-US" sz="1400" dirty="0" smtClean="0"/>
              <a:t>Re</a:t>
            </a:r>
            <a:r>
              <a:rPr lang="en-US" sz="1400" dirty="0"/>
              <a:t>(</a:t>
            </a:r>
            <a:r>
              <a:rPr lang="en-US" sz="1400" i="1" dirty="0"/>
              <a:t>z</a:t>
            </a:r>
            <a:r>
              <a:rPr lang="en-US" sz="1400" dirty="0"/>
              <a:t>)</a:t>
            </a:r>
            <a:r>
              <a:rPr lang="en-US" sz="1400" dirty="0" smtClean="0"/>
              <a:t>y – </a:t>
            </a:r>
            <a:r>
              <a:rPr lang="en-US" sz="1400" dirty="0" err="1" smtClean="0"/>
              <a:t>Im</a:t>
            </a:r>
            <a:r>
              <a:rPr lang="en-US" sz="1400" dirty="0"/>
              <a:t>(</a:t>
            </a:r>
            <a:r>
              <a:rPr lang="en-US" sz="1400" i="1" dirty="0"/>
              <a:t>z</a:t>
            </a:r>
            <a:r>
              <a:rPr lang="en-US" sz="1400" dirty="0"/>
              <a:t>)</a:t>
            </a:r>
            <a:r>
              <a:rPr lang="en-US" sz="1400" dirty="0" smtClean="0"/>
              <a:t>x = (</a:t>
            </a:r>
            <a:r>
              <a:rPr lang="en-US" sz="1400" dirty="0"/>
              <a:t>0.83±0.77)%</a:t>
            </a:r>
          </a:p>
          <a:p>
            <a:pPr lvl="1"/>
            <a:r>
              <a:rPr lang="en-US" sz="1400" dirty="0" smtClean="0"/>
              <a:t>SME analysis</a:t>
            </a:r>
            <a:r>
              <a:rPr lang="en-US" sz="1400" dirty="0"/>
              <a:t>. </a:t>
            </a:r>
            <a:r>
              <a:rPr lang="en-US" sz="1400" dirty="0" smtClean="0"/>
              <a:t>High boost </a:t>
            </a:r>
            <a:r>
              <a:rPr lang="en-US" sz="1400" dirty="0"/>
              <a:t>γ≈</a:t>
            </a:r>
            <a:r>
              <a:rPr lang="en-US" sz="1400" dirty="0" smtClean="0"/>
              <a:t>39</a:t>
            </a:r>
            <a:endParaRPr lang="en-US" sz="1400" dirty="0"/>
          </a:p>
          <a:p>
            <a:pPr marL="349250" lvl="1" indent="0">
              <a:buNone/>
            </a:pPr>
            <a:r>
              <a:rPr lang="en-US" sz="1400" dirty="0" smtClean="0"/>
              <a:t>	Uncertainty </a:t>
            </a:r>
            <a:r>
              <a:rPr lang="en-US" sz="1400" dirty="0"/>
              <a:t>Δa</a:t>
            </a:r>
            <a:r>
              <a:rPr lang="en-US" sz="1400" baseline="-25000" dirty="0"/>
              <a:t>μ</a:t>
            </a:r>
            <a:r>
              <a:rPr lang="en-US" sz="1400" dirty="0"/>
              <a:t>~</a:t>
            </a:r>
            <a:r>
              <a:rPr lang="en-US" sz="1400" dirty="0" smtClean="0"/>
              <a:t>3x10</a:t>
            </a:r>
            <a:r>
              <a:rPr lang="en-US" sz="1400" baseline="30000" dirty="0"/>
              <a:t>–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 </a:t>
            </a:r>
            <a:r>
              <a:rPr lang="en-US" sz="1400" dirty="0" err="1" smtClean="0"/>
              <a:t>GeV</a:t>
            </a:r>
            <a:endParaRPr lang="en-US" sz="1400" dirty="0" smtClean="0"/>
          </a:p>
          <a:p>
            <a:r>
              <a:rPr lang="en-US" sz="1800" dirty="0" smtClean="0"/>
              <a:t>Prospects for LHCb:</a:t>
            </a:r>
          </a:p>
          <a:p>
            <a:pPr lvl="1"/>
            <a:r>
              <a:rPr lang="en-US" sz="1400" dirty="0" smtClean="0"/>
              <a:t>Similar </a:t>
            </a:r>
            <a:r>
              <a:rPr lang="en-US" sz="1400" dirty="0"/>
              <a:t>boost (γ≈30</a:t>
            </a:r>
            <a:r>
              <a:rPr lang="en-US" sz="1400" dirty="0" smtClean="0"/>
              <a:t>), </a:t>
            </a:r>
            <a:r>
              <a:rPr lang="en-US" sz="1400" dirty="0"/>
              <a:t>higher stats (50M events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smtClean="0"/>
              <a:t>Should </a:t>
            </a:r>
            <a:r>
              <a:rPr lang="en-US" sz="1400" dirty="0"/>
              <a:t>be able to improve bounds by factor </a:t>
            </a:r>
            <a:r>
              <a:rPr lang="en-US" sz="1400" dirty="0" smtClean="0"/>
              <a:t>~40</a:t>
            </a:r>
            <a:endParaRPr lang="en-US" sz="1400" dirty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 descr="D0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/>
          <a:stretch/>
        </p:blipFill>
        <p:spPr bwMode="auto">
          <a:xfrm>
            <a:off x="6702408" y="1198588"/>
            <a:ext cx="2257793" cy="207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171054" y="1400091"/>
            <a:ext cx="8981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</a:rPr>
              <a:t>D</a:t>
            </a:r>
            <a:r>
              <a:rPr lang="en-US" sz="1200" baseline="30000" dirty="0">
                <a:solidFill>
                  <a:schemeClr val="tx1"/>
                </a:solidFill>
                <a:latin typeface="Tahoma" charset="0"/>
              </a:rPr>
              <a:t>0</a:t>
            </a:r>
            <a:r>
              <a:rPr lang="en-US" sz="1200" dirty="0">
                <a:solidFill>
                  <a:schemeClr val="tx1"/>
                </a:solidFill>
                <a:latin typeface="Tahoma" charset="0"/>
              </a:rPr>
              <a:t> meson</a:t>
            </a:r>
            <a:endParaRPr lang="en-GB" sz="1200" dirty="0">
              <a:solidFill>
                <a:schemeClr val="tx1"/>
              </a:solidFill>
              <a:latin typeface="Tahoma" charset="0"/>
            </a:endParaRPr>
          </a:p>
        </p:txBody>
      </p:sp>
      <p:graphicFrame>
        <p:nvGraphicFramePr>
          <p:cNvPr id="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64625"/>
              </p:ext>
            </p:extLst>
          </p:nvPr>
        </p:nvGraphicFramePr>
        <p:xfrm>
          <a:off x="7692949" y="1720268"/>
          <a:ext cx="799974" cy="55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" name="Equation" r:id="rId5" imgW="622300" imgH="431800" progId="Equation.3">
                  <p:embed/>
                </p:oleObj>
              </mc:Choice>
              <mc:Fallback>
                <p:oleObj name="Equation" r:id="rId5" imgW="622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2949" y="1720268"/>
                        <a:ext cx="799974" cy="555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178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</a:t>
            </a:r>
            <a:r>
              <a:rPr lang="en-US" i="1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 mesons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57628"/>
            <a:ext cx="8042276" cy="4343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hlinkClick r:id="rId4"/>
              </a:rPr>
              <a:t>PDG </a:t>
            </a:r>
            <a:r>
              <a:rPr lang="en-US" sz="1800" dirty="0" smtClean="0"/>
              <a:t>review and </a:t>
            </a:r>
            <a:r>
              <a:rPr lang="en-US" sz="1800" dirty="0" err="1" smtClean="0"/>
              <a:t>JvT</a:t>
            </a:r>
            <a:r>
              <a:rPr lang="en-US" sz="1800" dirty="0"/>
              <a:t> </a:t>
            </a:r>
            <a:r>
              <a:rPr lang="en-US" sz="1800" dirty="0" smtClean="0"/>
              <a:t>&amp; </a:t>
            </a:r>
            <a:r>
              <a:rPr lang="en-US" sz="1800" dirty="0" err="1" smtClean="0"/>
              <a:t>v.Veghel</a:t>
            </a:r>
            <a:r>
              <a:rPr lang="en-US" sz="1800" dirty="0" smtClean="0"/>
              <a:t> </a:t>
            </a:r>
            <a:r>
              <a:rPr lang="en-US" sz="900" dirty="0" smtClean="0">
                <a:hlinkClick r:id="rId5"/>
              </a:rPr>
              <a:t>[PLB </a:t>
            </a:r>
            <a:r>
              <a:rPr lang="is-IS" sz="900" dirty="0" smtClean="0">
                <a:hlinkClick r:id="rId5"/>
              </a:rPr>
              <a:t>742 </a:t>
            </a:r>
            <a:r>
              <a:rPr lang="is-IS" sz="900" dirty="0">
                <a:hlinkClick r:id="rId5"/>
              </a:rPr>
              <a:t>(2015) 236</a:t>
            </a:r>
            <a:r>
              <a:rPr lang="en-US" sz="900" dirty="0" smtClean="0">
                <a:hlinkClick r:id="rId5"/>
              </a:rPr>
              <a:t>]</a:t>
            </a:r>
            <a:endParaRPr lang="en-US" sz="1800" dirty="0" smtClean="0"/>
          </a:p>
          <a:p>
            <a:pPr lvl="1"/>
            <a:r>
              <a:rPr lang="en-US" sz="1400" dirty="0" smtClean="0"/>
              <a:t>Based </a:t>
            </a:r>
            <a:r>
              <a:rPr lang="en-US" sz="1400" dirty="0"/>
              <a:t>on </a:t>
            </a:r>
            <a:r>
              <a:rPr lang="en-US" sz="1400" dirty="0" err="1"/>
              <a:t>BaBar</a:t>
            </a:r>
            <a:r>
              <a:rPr lang="en-US" sz="1400" dirty="0"/>
              <a:t>, Belle data</a:t>
            </a:r>
          </a:p>
          <a:p>
            <a:pPr lvl="1"/>
            <a:r>
              <a:rPr lang="en-US" sz="1400" dirty="0" smtClean="0"/>
              <a:t>Ignoring direct CPV and CPTV for Re(z)</a:t>
            </a:r>
          </a:p>
          <a:p>
            <a:pPr lvl="1"/>
            <a:r>
              <a:rPr lang="en-US" sz="1400" dirty="0"/>
              <a:t>Re(z)=(0.7±2.4)%, </a:t>
            </a:r>
            <a:r>
              <a:rPr lang="en-US" sz="1400" dirty="0" err="1"/>
              <a:t>Im</a:t>
            </a:r>
            <a:r>
              <a:rPr lang="en-US" sz="1400" dirty="0"/>
              <a:t>(z)=(–0.8±0.4)</a:t>
            </a:r>
            <a:r>
              <a:rPr lang="en-US" sz="1400" dirty="0" smtClean="0"/>
              <a:t>%</a:t>
            </a:r>
          </a:p>
          <a:p>
            <a:r>
              <a:rPr lang="en-US" sz="1800" dirty="0" err="1" smtClean="0"/>
              <a:t>BaBar</a:t>
            </a:r>
            <a:r>
              <a:rPr lang="en-US" sz="1800" dirty="0" smtClean="0"/>
              <a:t>, </a:t>
            </a:r>
            <a:r>
              <a:rPr lang="en-US" sz="1050" dirty="0">
                <a:hlinkClick r:id="rId6"/>
              </a:rPr>
              <a:t>[PRL 100 (2008) 131802</a:t>
            </a:r>
            <a:r>
              <a:rPr lang="en-US" sz="1050" dirty="0" smtClean="0">
                <a:hlinkClick r:id="rId6"/>
              </a:rPr>
              <a:t>]</a:t>
            </a:r>
            <a:r>
              <a:rPr lang="en-US" sz="1050" dirty="0" smtClean="0"/>
              <a:t> </a:t>
            </a:r>
          </a:p>
          <a:p>
            <a:pPr lvl="1"/>
            <a:r>
              <a:rPr lang="en-US" sz="1400" dirty="0" smtClean="0"/>
              <a:t>SME analysis on </a:t>
            </a:r>
            <a:r>
              <a:rPr lang="en-US" sz="1400" dirty="0" err="1" smtClean="0"/>
              <a:t>dilepton</a:t>
            </a:r>
            <a:r>
              <a:rPr lang="en-US" sz="1400" dirty="0" smtClean="0"/>
              <a:t> events</a:t>
            </a:r>
          </a:p>
          <a:p>
            <a:pPr lvl="1"/>
            <a:r>
              <a:rPr lang="en-US" sz="1400" dirty="0" smtClean="0"/>
              <a:t>Uncertainty on </a:t>
            </a:r>
            <a:r>
              <a:rPr lang="en-US" sz="1400" dirty="0" err="1" smtClean="0"/>
              <a:t>Δa</a:t>
            </a:r>
            <a:r>
              <a:rPr lang="en-US" sz="1400" baseline="-25000" dirty="0" err="1" smtClean="0"/>
              <a:t>μ</a:t>
            </a:r>
            <a:r>
              <a:rPr lang="en-US" sz="1400" dirty="0" smtClean="0"/>
              <a:t>~(3–13)x10</a:t>
            </a:r>
            <a:r>
              <a:rPr lang="en-US" sz="1400" baseline="30000" dirty="0" smtClean="0"/>
              <a:t>–13 </a:t>
            </a:r>
            <a:r>
              <a:rPr lang="en-US" sz="1400" dirty="0" err="1" smtClean="0"/>
              <a:t>GeV</a:t>
            </a:r>
            <a:r>
              <a:rPr lang="en-US" sz="1400" dirty="0" smtClean="0"/>
              <a:t>   </a:t>
            </a:r>
            <a:r>
              <a:rPr lang="en-US" sz="1000" dirty="0" smtClean="0"/>
              <a:t>(</a:t>
            </a:r>
            <a:r>
              <a:rPr lang="en-US" sz="1000" dirty="0"/>
              <a:t>SM value for </a:t>
            </a:r>
            <a:r>
              <a:rPr lang="el-GR" sz="1000" dirty="0">
                <a:latin typeface="Times New Roman"/>
                <a:cs typeface="Times New Roman"/>
              </a:rPr>
              <a:t>ΔΓ/</a:t>
            </a:r>
            <a:r>
              <a:rPr lang="el-GR" sz="1000" dirty="0" smtClean="0">
                <a:latin typeface="Times New Roman"/>
                <a:cs typeface="Times New Roman"/>
              </a:rPr>
              <a:t>Δ</a:t>
            </a:r>
            <a:r>
              <a:rPr lang="en-US" sz="1000" dirty="0" smtClean="0">
                <a:latin typeface="Times New Roman"/>
                <a:cs typeface="Times New Roman"/>
              </a:rPr>
              <a:t>m</a:t>
            </a:r>
            <a:r>
              <a:rPr lang="en-US" sz="1000" dirty="0" smtClean="0"/>
              <a:t>)</a:t>
            </a:r>
            <a:endParaRPr lang="en-US" sz="1600" dirty="0"/>
          </a:p>
          <a:p>
            <a:r>
              <a:rPr lang="en-US" sz="1800" dirty="0" err="1" smtClean="0"/>
              <a:t>BaBar</a:t>
            </a:r>
            <a:r>
              <a:rPr lang="en-US" sz="1800" dirty="0"/>
              <a:t>,</a:t>
            </a:r>
            <a:r>
              <a:rPr lang="en-US" sz="1800" dirty="0" smtClean="0"/>
              <a:t> </a:t>
            </a:r>
            <a:r>
              <a:rPr lang="pt-BR" sz="1050" dirty="0" smtClean="0">
                <a:hlinkClick r:id="rId7"/>
              </a:rPr>
              <a:t>[PRD94 (2016) 011101]</a:t>
            </a:r>
            <a:r>
              <a:rPr lang="en-US" sz="1800" dirty="0" smtClean="0"/>
              <a:t> </a:t>
            </a:r>
            <a:r>
              <a:rPr lang="en-US" sz="900" dirty="0" smtClean="0"/>
              <a:t>based on data </a:t>
            </a:r>
            <a:r>
              <a:rPr lang="en-US" sz="900" dirty="0" smtClean="0">
                <a:hlinkClick r:id="rId8"/>
              </a:rPr>
              <a:t>[PRL 109 (2012) 211801]</a:t>
            </a:r>
            <a:endParaRPr lang="en-US" sz="900" dirty="0" smtClean="0"/>
          </a:p>
          <a:p>
            <a:pPr lvl="1"/>
            <a:r>
              <a:rPr lang="en-US" sz="1400" dirty="0"/>
              <a:t>D</a:t>
            </a:r>
            <a:r>
              <a:rPr lang="en-US" sz="1400" dirty="0" smtClean="0"/>
              <a:t>irect CPTV included in fit</a:t>
            </a:r>
          </a:p>
          <a:p>
            <a:pPr lvl="1"/>
            <a:r>
              <a:rPr lang="en-US" sz="1400" dirty="0"/>
              <a:t>Re(z)=</a:t>
            </a:r>
            <a:r>
              <a:rPr lang="en-US" sz="1400" dirty="0" smtClean="0"/>
              <a:t>(–6.5±3.1)</a:t>
            </a:r>
            <a:r>
              <a:rPr lang="en-US" sz="1400" dirty="0"/>
              <a:t>%, </a:t>
            </a:r>
            <a:r>
              <a:rPr lang="en-US" sz="1400" dirty="0" err="1"/>
              <a:t>Im</a:t>
            </a:r>
            <a:r>
              <a:rPr lang="en-US" sz="1400" dirty="0"/>
              <a:t>(z)=</a:t>
            </a:r>
            <a:r>
              <a:rPr lang="en-US" sz="1400" dirty="0" smtClean="0"/>
              <a:t>(1.0±3.3)%</a:t>
            </a:r>
          </a:p>
          <a:p>
            <a:pPr lvl="1"/>
            <a:r>
              <a:rPr lang="en-US" sz="1400" dirty="0"/>
              <a:t>Uncertainty on </a:t>
            </a:r>
            <a:r>
              <a:rPr lang="en-US" sz="1400" dirty="0" err="1"/>
              <a:t>Δa</a:t>
            </a:r>
            <a:r>
              <a:rPr lang="en-US" sz="1400" baseline="-25000" dirty="0" err="1"/>
              <a:t>μ</a:t>
            </a:r>
            <a:r>
              <a:rPr lang="en-US" sz="1400" dirty="0"/>
              <a:t>~1x10</a:t>
            </a:r>
            <a:r>
              <a:rPr lang="en-US" sz="1400" baseline="30000" dirty="0"/>
              <a:t>–14 </a:t>
            </a:r>
            <a:r>
              <a:rPr lang="en-US" sz="1400" dirty="0" err="1"/>
              <a:t>GeV</a:t>
            </a:r>
            <a:r>
              <a:rPr lang="en-US" sz="1400" dirty="0"/>
              <a:t>   </a:t>
            </a:r>
            <a:r>
              <a:rPr lang="en-US" sz="1000" dirty="0"/>
              <a:t>(from </a:t>
            </a:r>
            <a:r>
              <a:rPr lang="en-US" sz="1000" dirty="0">
                <a:hlinkClick r:id="rId9"/>
              </a:rPr>
              <a:t>CPT’16 proceedings</a:t>
            </a:r>
            <a:r>
              <a:rPr lang="en-US" sz="10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5" descr="B0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5"/>
          <a:stretch/>
        </p:blipFill>
        <p:spPr bwMode="auto">
          <a:xfrm>
            <a:off x="6680741" y="1198589"/>
            <a:ext cx="2296169" cy="209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35124" y="1362084"/>
            <a:ext cx="9968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</a:rPr>
              <a:t>B</a:t>
            </a:r>
            <a:r>
              <a:rPr lang="en-US" sz="1200" baseline="30000" dirty="0">
                <a:solidFill>
                  <a:schemeClr val="tx1"/>
                </a:solidFill>
                <a:latin typeface="Tahoma" charset="0"/>
              </a:rPr>
              <a:t>0</a:t>
            </a:r>
            <a:r>
              <a:rPr lang="en-US" sz="1200" dirty="0">
                <a:solidFill>
                  <a:schemeClr val="tx1"/>
                </a:solidFill>
                <a:latin typeface="Tahoma" charset="0"/>
              </a:rPr>
              <a:t> meson</a:t>
            </a:r>
            <a:endParaRPr lang="en-GB" sz="1200" dirty="0">
              <a:solidFill>
                <a:schemeClr val="tx1"/>
              </a:solidFill>
              <a:latin typeface="Tahoma" charset="0"/>
            </a:endParaRPr>
          </a:p>
        </p:txBody>
      </p:sp>
      <p:graphicFrame>
        <p:nvGraphicFramePr>
          <p:cNvPr id="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04298"/>
              </p:ext>
            </p:extLst>
          </p:nvPr>
        </p:nvGraphicFramePr>
        <p:xfrm>
          <a:off x="7688421" y="1841925"/>
          <a:ext cx="731527" cy="561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7" name="Equation" r:id="rId11" imgW="546100" imgH="419100" progId="Equation.3">
                  <p:embed/>
                </p:oleObj>
              </mc:Choice>
              <mc:Fallback>
                <p:oleObj name="Equation" r:id="rId11" imgW="546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421" y="1841925"/>
                        <a:ext cx="731527" cy="561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75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</a:t>
            </a:r>
            <a:r>
              <a:rPr lang="en-US" i="1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  <a:r>
              <a:rPr lang="en-US" dirty="0"/>
              <a:t>mesons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43359"/>
            <a:ext cx="8042276" cy="139116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D0 collaboration</a:t>
            </a:r>
          </a:p>
          <a:p>
            <a:pPr lvl="1"/>
            <a:r>
              <a:rPr lang="en-US" sz="1400" dirty="0" err="1"/>
              <a:t>D</a:t>
            </a:r>
            <a:r>
              <a:rPr lang="en-US" sz="1400" dirty="0" err="1" smtClean="0"/>
              <a:t>imuons</a:t>
            </a:r>
            <a:r>
              <a:rPr lang="en-US" sz="1400" dirty="0" smtClean="0"/>
              <a:t>, </a:t>
            </a:r>
            <a:r>
              <a:rPr lang="en-US" sz="800" dirty="0" err="1" smtClean="0"/>
              <a:t>Kostelecky</a:t>
            </a:r>
            <a:r>
              <a:rPr lang="en-US" sz="800" dirty="0" smtClean="0"/>
              <a:t>, </a:t>
            </a:r>
            <a:r>
              <a:rPr lang="en-US" sz="800" dirty="0" err="1" smtClean="0"/>
              <a:t>v.Kooten</a:t>
            </a:r>
            <a:r>
              <a:rPr lang="en-US" sz="800" dirty="0" smtClean="0"/>
              <a:t> </a:t>
            </a:r>
            <a:r>
              <a:rPr lang="en-US" sz="800" dirty="0" smtClean="0">
                <a:hlinkClick r:id="rId3"/>
              </a:rPr>
              <a:t>[PRD 82 (2010) 101702(R)]</a:t>
            </a:r>
            <a:endParaRPr lang="en-US" sz="800" dirty="0" smtClean="0"/>
          </a:p>
          <a:p>
            <a:pPr lvl="1"/>
            <a:r>
              <a:rPr lang="en-US" sz="1400" dirty="0" smtClean="0"/>
              <a:t>Semileptonic 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i="1" baseline="-25000" dirty="0" smtClean="0">
                <a:latin typeface="Times New Roman"/>
                <a:cs typeface="Times New Roman"/>
              </a:rPr>
              <a:t>s </a:t>
            </a:r>
            <a:r>
              <a:rPr lang="el-GR" sz="1400" i="1" dirty="0" smtClean="0">
                <a:latin typeface="Times New Roman"/>
                <a:cs typeface="Times New Roman"/>
              </a:rPr>
              <a:t>μ</a:t>
            </a:r>
            <a:r>
              <a:rPr lang="en-US" sz="1400" dirty="0" smtClean="0"/>
              <a:t>,   </a:t>
            </a:r>
            <a:r>
              <a:rPr lang="en-US" sz="800" dirty="0" smtClean="0"/>
              <a:t>D0 </a:t>
            </a:r>
            <a:r>
              <a:rPr lang="en-US" sz="800" dirty="0" smtClean="0">
                <a:hlinkClick r:id="rId4"/>
              </a:rPr>
              <a:t>[PRL 115 (2015) 161601]</a:t>
            </a:r>
            <a:endParaRPr lang="en-US" sz="1400" dirty="0" smtClean="0"/>
          </a:p>
          <a:p>
            <a:pPr lvl="1"/>
            <a:r>
              <a:rPr lang="en-US" sz="1400" dirty="0" smtClean="0"/>
              <a:t>Uncertainties on </a:t>
            </a:r>
            <a:r>
              <a:rPr lang="en-US" sz="1400" dirty="0" err="1"/>
              <a:t>Δa</a:t>
            </a:r>
            <a:r>
              <a:rPr lang="en-US" sz="1400" baseline="-25000" dirty="0" err="1"/>
              <a:t>μ</a:t>
            </a:r>
            <a:r>
              <a:rPr lang="en-US" sz="1400" dirty="0" smtClean="0"/>
              <a:t>~O(10</a:t>
            </a:r>
            <a:r>
              <a:rPr lang="en-US" sz="1400" baseline="30000" dirty="0" smtClean="0"/>
              <a:t>–13</a:t>
            </a:r>
            <a:r>
              <a:rPr lang="en-US" sz="1400" dirty="0"/>
              <a:t>)</a:t>
            </a:r>
            <a:r>
              <a:rPr lang="en-US" sz="1400" dirty="0" smtClean="0"/>
              <a:t> </a:t>
            </a:r>
            <a:r>
              <a:rPr lang="en-US" sz="1400" dirty="0" err="1" smtClean="0"/>
              <a:t>GeV</a:t>
            </a: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Bs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/>
          <a:stretch/>
        </p:blipFill>
        <p:spPr bwMode="auto">
          <a:xfrm>
            <a:off x="6642533" y="1184319"/>
            <a:ext cx="2333255" cy="21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144594" y="1473544"/>
            <a:ext cx="9942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Tahoma" charset="0"/>
              </a:rPr>
              <a:t>B</a:t>
            </a:r>
            <a:r>
              <a:rPr lang="en-US" sz="1200" baseline="-25000" dirty="0" err="1">
                <a:solidFill>
                  <a:schemeClr val="tx1"/>
                </a:solidFill>
                <a:latin typeface="Tahoma" charset="0"/>
              </a:rPr>
              <a:t>s</a:t>
            </a:r>
            <a:r>
              <a:rPr lang="en-US" sz="1200" dirty="0">
                <a:solidFill>
                  <a:schemeClr val="tx1"/>
                </a:solidFill>
                <a:latin typeface="Tahoma" charset="0"/>
              </a:rPr>
              <a:t> meson</a:t>
            </a:r>
            <a:endParaRPr lang="en-GB" sz="1200" dirty="0">
              <a:solidFill>
                <a:schemeClr val="tx1"/>
              </a:solidFill>
              <a:latin typeface="Tahoma" charset="0"/>
            </a:endParaRPr>
          </a:p>
        </p:txBody>
      </p:sp>
      <p:graphicFrame>
        <p:nvGraphicFramePr>
          <p:cNvPr id="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000152"/>
              </p:ext>
            </p:extLst>
          </p:nvPr>
        </p:nvGraphicFramePr>
        <p:xfrm>
          <a:off x="7748267" y="1988531"/>
          <a:ext cx="731336" cy="57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1" name="Equation" r:id="rId6" imgW="546100" imgH="431800" progId="Equation.3">
                  <p:embed/>
                </p:oleObj>
              </mc:Choice>
              <mc:Fallback>
                <p:oleObj name="Equation" r:id="rId6" imgW="546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8267" y="1988531"/>
                        <a:ext cx="731336" cy="578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79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limits on </a:t>
            </a:r>
            <a:r>
              <a:rPr lang="en-US" sz="4800" dirty="0" err="1"/>
              <a:t>Δa</a:t>
            </a:r>
            <a:r>
              <a:rPr lang="en-US" sz="4800" baseline="-25000" dirty="0" err="1"/>
              <a:t>μ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27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55703" y="1853458"/>
            <a:ext cx="8065933" cy="2074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54404" y="1469693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−13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3279" y="14651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−14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1741" y="1474845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−15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4970" y="1470287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−16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2906" y="1465729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−17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4185" y="1475440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−18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2101" y="1470882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−19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875" y="1466324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−20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80" y="1461266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−21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40664" y="1465135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−12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313715" y="18455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18365" y="18455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230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276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323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369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416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462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5091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55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23480" y="1460577"/>
            <a:ext cx="62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GeV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44" name="Left Arrow 43"/>
          <p:cNvSpPr/>
          <p:nvPr/>
        </p:nvSpPr>
        <p:spPr>
          <a:xfrm>
            <a:off x="156979" y="2297291"/>
            <a:ext cx="8162884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8504631" y="2340691"/>
            <a:ext cx="514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K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46" name="Left Arrow 45"/>
          <p:cNvSpPr/>
          <p:nvPr/>
        </p:nvSpPr>
        <p:spPr>
          <a:xfrm>
            <a:off x="7677677" y="3091793"/>
            <a:ext cx="637605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Arrow 47"/>
          <p:cNvSpPr/>
          <p:nvPr/>
        </p:nvSpPr>
        <p:spPr>
          <a:xfrm>
            <a:off x="7691948" y="3886294"/>
            <a:ext cx="618757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Arrow 49"/>
          <p:cNvSpPr/>
          <p:nvPr/>
        </p:nvSpPr>
        <p:spPr>
          <a:xfrm>
            <a:off x="7520699" y="4685354"/>
            <a:ext cx="775735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548849" y="3163731"/>
            <a:ext cx="53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D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44272" y="3958233"/>
            <a:ext cx="49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25423" y="4781273"/>
            <a:ext cx="5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s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54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LHCb paper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3" y="1707445"/>
            <a:ext cx="7220002" cy="3541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95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Flavour specific </a:t>
            </a:r>
            <a:r>
              <a:rPr lang="en-US" sz="3200" i="1" dirty="0" err="1" smtClean="0"/>
              <a:t>vs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i="1" dirty="0" smtClean="0"/>
              <a:t>CP</a:t>
            </a:r>
            <a:r>
              <a:rPr lang="en-US" dirty="0" smtClean="0"/>
              <a:t> </a:t>
            </a:r>
            <a:r>
              <a:rPr lang="en-US" dirty="0" err="1" smtClean="0"/>
              <a:t>eigenmodes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9275" y="1667048"/>
            <a:ext cx="8042276" cy="4616493"/>
          </a:xfrm>
        </p:spPr>
        <p:txBody>
          <a:bodyPr>
            <a:normAutofit/>
          </a:bodyPr>
          <a:lstStyle/>
          <a:p>
            <a:r>
              <a:rPr lang="en-US" sz="1800" i="1" dirty="0" smtClean="0">
                <a:cs typeface="Times New Roman"/>
              </a:rPr>
              <a:t>CPT</a:t>
            </a:r>
            <a:r>
              <a:rPr lang="en-US" sz="1800" dirty="0" smtClean="0">
                <a:cs typeface="Times New Roman"/>
              </a:rPr>
              <a:t>-violating parameter:</a:t>
            </a:r>
          </a:p>
          <a:p>
            <a:pPr marL="0" indent="0">
              <a:buNone/>
            </a:pPr>
            <a:endParaRPr lang="en-US" sz="1800" dirty="0" smtClean="0">
              <a:cs typeface="Times New Roman"/>
            </a:endParaRPr>
          </a:p>
          <a:p>
            <a:r>
              <a:rPr lang="en-US" sz="1800" dirty="0" smtClean="0">
                <a:cs typeface="Times New Roman"/>
              </a:rPr>
              <a:t>SME constraint: </a:t>
            </a:r>
            <a:r>
              <a:rPr lang="el-GR" sz="1800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sz="18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1800" dirty="0"/>
              <a:t> </a:t>
            </a:r>
            <a:r>
              <a:rPr lang="en-US" sz="1800" dirty="0" smtClean="0"/>
              <a:t>is real</a:t>
            </a:r>
            <a:r>
              <a:rPr lang="en-US" sz="1800" dirty="0" smtClean="0">
                <a:cs typeface="Times New Roman"/>
                <a:sym typeface="Wingdings"/>
              </a:rPr>
              <a:t> </a:t>
            </a:r>
            <a:endParaRPr lang="en-US" sz="1800" dirty="0">
              <a:cs typeface="Times New Roman"/>
            </a:endParaRPr>
          </a:p>
          <a:p>
            <a:pPr lvl="1"/>
            <a:r>
              <a:rPr lang="el-GR" sz="1600" dirty="0" smtClean="0">
                <a:latin typeface="Times New Roman"/>
                <a:cs typeface="Times New Roman"/>
              </a:rPr>
              <a:t>ΔΓ</a:t>
            </a:r>
            <a:r>
              <a:rPr lang="en-US" sz="1400" dirty="0" smtClean="0">
                <a:cs typeface="Times New Roman"/>
              </a:rPr>
              <a:t> small for </a:t>
            </a:r>
            <a:r>
              <a:rPr lang="en-US" sz="1400" i="1" dirty="0">
                <a:cs typeface="Times New Roman"/>
              </a:rPr>
              <a:t>B</a:t>
            </a:r>
            <a:r>
              <a:rPr lang="en-US" sz="1400" dirty="0">
                <a:cs typeface="Times New Roman"/>
              </a:rPr>
              <a:t> mesons: </a:t>
            </a:r>
            <a:r>
              <a:rPr lang="en-US" sz="1400" dirty="0"/>
              <a:t>Re(z) </a:t>
            </a:r>
            <a:r>
              <a:rPr lang="en-US" sz="1400" dirty="0" smtClean="0"/>
              <a:t>~</a:t>
            </a:r>
            <a:r>
              <a:rPr lang="en-US" sz="1400" dirty="0"/>
              <a:t>400 larger than </a:t>
            </a:r>
            <a:r>
              <a:rPr lang="en-US" sz="1400" dirty="0" err="1"/>
              <a:t>Im</a:t>
            </a:r>
            <a:r>
              <a:rPr lang="en-US" sz="1400" dirty="0"/>
              <a:t>(z)</a:t>
            </a:r>
            <a:endParaRPr lang="en-US" sz="1400" dirty="0">
              <a:cs typeface="Times New Roman"/>
            </a:endParaRPr>
          </a:p>
          <a:p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94" y="2043698"/>
            <a:ext cx="1701711" cy="5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9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Antiparticles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ntiparticle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76" y="1151235"/>
            <a:ext cx="6153059" cy="5060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45027">
            <a:off x="2106451" y="1706418"/>
            <a:ext cx="1378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Hebrew Light"/>
              </a:rPr>
              <a:t>Quarks</a:t>
            </a:r>
            <a:endParaRPr lang="en-US" sz="2800" dirty="0">
              <a:latin typeface="Arial Hebrew Light"/>
            </a:endParaRPr>
          </a:p>
        </p:txBody>
      </p:sp>
      <p:sp>
        <p:nvSpPr>
          <p:cNvPr id="9" name="TextBox 8"/>
          <p:cNvSpPr txBox="1"/>
          <p:nvPr/>
        </p:nvSpPr>
        <p:spPr>
          <a:xfrm rot="20987651">
            <a:off x="2393027" y="5230888"/>
            <a:ext cx="1429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Hebrew Light"/>
              </a:rPr>
              <a:t>Leptons</a:t>
            </a:r>
            <a:endParaRPr lang="en-US" sz="1600" dirty="0" smtClean="0">
              <a:latin typeface="Arial Hebrew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Flavour specific </a:t>
            </a:r>
            <a:r>
              <a:rPr lang="en-US" sz="3200" i="1" dirty="0" err="1" smtClean="0"/>
              <a:t>vs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i="1" dirty="0" smtClean="0"/>
              <a:t>CP</a:t>
            </a:r>
            <a:r>
              <a:rPr lang="en-US" dirty="0" smtClean="0"/>
              <a:t> </a:t>
            </a:r>
            <a:r>
              <a:rPr lang="en-US" dirty="0" err="1" smtClean="0"/>
              <a:t>eigenmodes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9275" y="1667048"/>
            <a:ext cx="8042276" cy="4616493"/>
          </a:xfrm>
        </p:spPr>
        <p:txBody>
          <a:bodyPr>
            <a:normAutofit/>
          </a:bodyPr>
          <a:lstStyle/>
          <a:p>
            <a:r>
              <a:rPr lang="en-US" sz="1800" i="1" dirty="0" smtClean="0">
                <a:cs typeface="Times New Roman"/>
              </a:rPr>
              <a:t>CPT</a:t>
            </a:r>
            <a:r>
              <a:rPr lang="en-US" sz="1800" dirty="0" smtClean="0">
                <a:cs typeface="Times New Roman"/>
              </a:rPr>
              <a:t>-violating parameter:</a:t>
            </a:r>
          </a:p>
          <a:p>
            <a:pPr marL="0" indent="0">
              <a:buNone/>
            </a:pPr>
            <a:endParaRPr lang="en-US" sz="1800" dirty="0" smtClean="0">
              <a:cs typeface="Times New Roman"/>
            </a:endParaRPr>
          </a:p>
          <a:p>
            <a:r>
              <a:rPr lang="en-US" sz="1800" dirty="0" smtClean="0">
                <a:cs typeface="Times New Roman"/>
              </a:rPr>
              <a:t>SME constraint: </a:t>
            </a:r>
            <a:r>
              <a:rPr lang="el-GR" sz="1800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sz="18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1800" dirty="0"/>
              <a:t> </a:t>
            </a:r>
            <a:r>
              <a:rPr lang="en-US" sz="1800" dirty="0" smtClean="0"/>
              <a:t>is real</a:t>
            </a:r>
            <a:r>
              <a:rPr lang="en-US" sz="1800" dirty="0" smtClean="0">
                <a:cs typeface="Times New Roman"/>
                <a:sym typeface="Wingdings"/>
              </a:rPr>
              <a:t> </a:t>
            </a:r>
            <a:endParaRPr lang="en-US" sz="1800" dirty="0">
              <a:cs typeface="Times New Roman"/>
            </a:endParaRPr>
          </a:p>
          <a:p>
            <a:pPr lvl="1"/>
            <a:r>
              <a:rPr lang="el-GR" sz="1600" dirty="0" smtClean="0">
                <a:latin typeface="Times New Roman"/>
                <a:cs typeface="Times New Roman"/>
              </a:rPr>
              <a:t>ΔΓ</a:t>
            </a:r>
            <a:r>
              <a:rPr lang="en-US" sz="1400" dirty="0" smtClean="0">
                <a:cs typeface="Times New Roman"/>
              </a:rPr>
              <a:t> small for </a:t>
            </a:r>
            <a:r>
              <a:rPr lang="en-US" sz="1400" i="1" dirty="0">
                <a:cs typeface="Times New Roman"/>
              </a:rPr>
              <a:t>B</a:t>
            </a:r>
            <a:r>
              <a:rPr lang="en-US" sz="1400" dirty="0">
                <a:cs typeface="Times New Roman"/>
              </a:rPr>
              <a:t> mesons: </a:t>
            </a:r>
            <a:r>
              <a:rPr lang="en-US" sz="1400" dirty="0"/>
              <a:t>Re(z) </a:t>
            </a:r>
            <a:r>
              <a:rPr lang="en-US" sz="1400" dirty="0" smtClean="0"/>
              <a:t>~</a:t>
            </a:r>
            <a:r>
              <a:rPr lang="en-US" sz="1400" dirty="0"/>
              <a:t>400 larger than </a:t>
            </a:r>
            <a:r>
              <a:rPr lang="en-US" sz="1400" dirty="0" err="1"/>
              <a:t>Im</a:t>
            </a:r>
            <a:r>
              <a:rPr lang="en-US" sz="1400" dirty="0"/>
              <a:t>(z)</a:t>
            </a:r>
            <a:endParaRPr lang="en-US" sz="1400" dirty="0">
              <a:cs typeface="Times New Roman"/>
            </a:endParaRPr>
          </a:p>
          <a:p>
            <a:r>
              <a:rPr lang="en-US" sz="1800" i="1" dirty="0" smtClean="0"/>
              <a:t>B</a:t>
            </a:r>
            <a:r>
              <a:rPr lang="en-US" sz="1800" dirty="0" smtClean="0"/>
              <a:t>-meson decays to flavour-specific states </a:t>
            </a:r>
          </a:p>
          <a:p>
            <a:pPr lvl="1"/>
            <a:r>
              <a:rPr lang="en-US" sz="1600" dirty="0" smtClean="0"/>
              <a:t>Sensitive to </a:t>
            </a:r>
            <a:r>
              <a:rPr lang="en-US" sz="1600" dirty="0" err="1" smtClean="0">
                <a:solidFill>
                  <a:srgbClr val="0000FF"/>
                </a:solidFill>
              </a:rPr>
              <a:t>Im</a:t>
            </a:r>
            <a:r>
              <a:rPr lang="en-US" sz="1600" dirty="0" smtClean="0">
                <a:solidFill>
                  <a:srgbClr val="0000FF"/>
                </a:solidFill>
              </a:rPr>
              <a:t>(</a:t>
            </a:r>
            <a:r>
              <a:rPr lang="en-US" sz="1600" i="1" dirty="0" smtClean="0">
                <a:solidFill>
                  <a:srgbClr val="0000FF"/>
                </a:solidFill>
              </a:rPr>
              <a:t>z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600" dirty="0" smtClean="0"/>
              <a:t>E.g., semileptonic </a:t>
            </a:r>
            <a:r>
              <a:rPr lang="en-US" sz="1600" dirty="0"/>
              <a:t>decays </a:t>
            </a:r>
            <a:r>
              <a:rPr lang="en-US" sz="1600" i="1" dirty="0" err="1">
                <a:latin typeface="Times New Roman"/>
                <a:cs typeface="Times New Roman"/>
              </a:rPr>
              <a:t>B</a:t>
            </a:r>
            <a:r>
              <a:rPr lang="en-US" sz="1600" i="1" baseline="-25000" dirty="0" err="1">
                <a:latin typeface="Times New Roman"/>
                <a:cs typeface="Times New Roman"/>
              </a:rPr>
              <a:t>d</a:t>
            </a:r>
            <a:r>
              <a:rPr lang="en-US" sz="1600" dirty="0" err="1" smtClean="0">
                <a:latin typeface="Times New Roman"/>
                <a:cs typeface="Times New Roman"/>
              </a:rPr>
              <a:t>→</a:t>
            </a:r>
            <a:r>
              <a:rPr lang="en-US" sz="1600" i="1" dirty="0" err="1" smtClean="0">
                <a:latin typeface="Times New Roman"/>
                <a:cs typeface="Times New Roman"/>
              </a:rPr>
              <a:t>D</a:t>
            </a:r>
            <a:r>
              <a:rPr lang="en-US" sz="1600" baseline="30000" dirty="0" smtClean="0">
                <a:latin typeface="Times New Roman"/>
                <a:cs typeface="Times New Roman"/>
              </a:rPr>
              <a:t>−</a:t>
            </a:r>
            <a:r>
              <a:rPr lang="el-GR" sz="1600" i="1" dirty="0" smtClean="0">
                <a:latin typeface="Times New Roman"/>
                <a:cs typeface="Times New Roman"/>
              </a:rPr>
              <a:t>μ</a:t>
            </a:r>
            <a:r>
              <a:rPr lang="el-GR" sz="1600" baseline="30000" dirty="0" smtClean="0">
                <a:latin typeface="Times New Roman"/>
                <a:cs typeface="Times New Roman"/>
              </a:rPr>
              <a:t>+</a:t>
            </a:r>
            <a:r>
              <a:rPr lang="el-GR" sz="1600" i="1" dirty="0" smtClean="0">
                <a:latin typeface="Times New Roman"/>
                <a:cs typeface="Times New Roman"/>
              </a:rPr>
              <a:t>ν</a:t>
            </a:r>
            <a:endParaRPr lang="en-US" sz="1600" i="1" dirty="0" smtClean="0"/>
          </a:p>
          <a:p>
            <a:r>
              <a:rPr lang="en-US" sz="1800" i="1" dirty="0" smtClean="0"/>
              <a:t>B</a:t>
            </a:r>
            <a:r>
              <a:rPr lang="en-US" sz="1800" dirty="0" smtClean="0"/>
              <a:t>-meson decays to </a:t>
            </a:r>
            <a:r>
              <a:rPr lang="en-US" sz="1800" i="1" dirty="0" smtClean="0"/>
              <a:t>CP</a:t>
            </a:r>
            <a:r>
              <a:rPr lang="en-US" sz="1800" dirty="0" smtClean="0"/>
              <a:t> </a:t>
            </a:r>
            <a:r>
              <a:rPr lang="en-US" sz="1800" dirty="0" err="1" smtClean="0"/>
              <a:t>eigenstates</a:t>
            </a:r>
            <a:endParaRPr lang="en-US" sz="1800" dirty="0" smtClean="0"/>
          </a:p>
          <a:p>
            <a:pPr lvl="1"/>
            <a:r>
              <a:rPr lang="en-US" sz="1600" dirty="0" smtClean="0"/>
              <a:t>More sensitive to </a:t>
            </a:r>
            <a:r>
              <a:rPr lang="en-US" sz="1600" dirty="0" smtClean="0">
                <a:solidFill>
                  <a:srgbClr val="0000FF"/>
                </a:solidFill>
              </a:rPr>
              <a:t>Re(</a:t>
            </a:r>
            <a:r>
              <a:rPr lang="en-US" sz="1600" i="1" dirty="0" smtClean="0">
                <a:solidFill>
                  <a:srgbClr val="0000FF"/>
                </a:solidFill>
              </a:rPr>
              <a:t>z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i="1" dirty="0" err="1" smtClean="0">
                <a:latin typeface="Times New Roman"/>
                <a:cs typeface="Times New Roman"/>
              </a:rPr>
              <a:t>B</a:t>
            </a:r>
            <a:r>
              <a:rPr lang="en-US" sz="1600" i="1" baseline="-25000" dirty="0" err="1" smtClean="0">
                <a:latin typeface="Times New Roman"/>
                <a:cs typeface="Times New Roman"/>
              </a:rPr>
              <a:t>d</a:t>
            </a:r>
            <a:r>
              <a:rPr lang="en-US" sz="1600" dirty="0" err="1" smtClean="0">
                <a:latin typeface="Times New Roman"/>
                <a:cs typeface="Times New Roman"/>
              </a:rPr>
              <a:t>→</a:t>
            </a:r>
            <a:r>
              <a:rPr lang="en-US" sz="1600" i="1" dirty="0" err="1">
                <a:latin typeface="Times New Roman"/>
                <a:cs typeface="Times New Roman"/>
              </a:rPr>
              <a:t>J</a:t>
            </a:r>
            <a:r>
              <a:rPr lang="el-GR" sz="1600" dirty="0">
                <a:latin typeface="Times New Roman"/>
                <a:cs typeface="Times New Roman"/>
              </a:rPr>
              <a:t>/</a:t>
            </a:r>
            <a:r>
              <a:rPr lang="el-GR" sz="1600" i="1" dirty="0">
                <a:latin typeface="Times New Roman"/>
                <a:cs typeface="Times New Roman"/>
              </a:rPr>
              <a:t>ψ</a:t>
            </a:r>
            <a:r>
              <a:rPr lang="el-GR" sz="1600" dirty="0">
                <a:latin typeface="Times New Roman"/>
                <a:cs typeface="Times New Roman"/>
              </a:rPr>
              <a:t> </a:t>
            </a:r>
            <a:r>
              <a:rPr lang="en-US" sz="1600" i="1" dirty="0" smtClean="0">
                <a:latin typeface="Times New Roman"/>
                <a:cs typeface="Times New Roman"/>
              </a:rPr>
              <a:t>K</a:t>
            </a:r>
            <a:r>
              <a:rPr lang="en-US" sz="1600" i="1" baseline="-25000" dirty="0" smtClean="0">
                <a:latin typeface="Times New Roman"/>
                <a:cs typeface="Times New Roman"/>
              </a:rPr>
              <a:t>S</a:t>
            </a:r>
            <a:r>
              <a:rPr lang="en-US" sz="1600" dirty="0" smtClean="0"/>
              <a:t>, </a:t>
            </a:r>
            <a:r>
              <a:rPr lang="en-US" sz="1600" i="1" dirty="0" err="1">
                <a:latin typeface="Times New Roman"/>
                <a:cs typeface="Times New Roman"/>
              </a:rPr>
              <a:t>B</a:t>
            </a:r>
            <a:r>
              <a:rPr lang="en-US" sz="1600" i="1" baseline="-25000" dirty="0" err="1">
                <a:latin typeface="Times New Roman"/>
                <a:cs typeface="Times New Roman"/>
              </a:rPr>
              <a:t>s</a:t>
            </a:r>
            <a:r>
              <a:rPr lang="en-US" sz="1600" dirty="0" err="1">
                <a:latin typeface="Times New Roman"/>
                <a:cs typeface="Times New Roman"/>
              </a:rPr>
              <a:t>→</a:t>
            </a:r>
            <a:r>
              <a:rPr lang="en-US" sz="1600" i="1" dirty="0" err="1">
                <a:latin typeface="Times New Roman"/>
                <a:cs typeface="Times New Roman"/>
              </a:rPr>
              <a:t>J</a:t>
            </a:r>
            <a:r>
              <a:rPr lang="el-GR" sz="1600" dirty="0">
                <a:latin typeface="Times New Roman"/>
                <a:cs typeface="Times New Roman"/>
              </a:rPr>
              <a:t>/</a:t>
            </a:r>
            <a:r>
              <a:rPr lang="el-GR" sz="1600" i="1" dirty="0">
                <a:latin typeface="Times New Roman"/>
                <a:cs typeface="Times New Roman"/>
              </a:rPr>
              <a:t>ψ</a:t>
            </a:r>
            <a:r>
              <a:rPr lang="el-GR" sz="1600" dirty="0">
                <a:latin typeface="Times New Roman"/>
                <a:cs typeface="Times New Roman"/>
              </a:rPr>
              <a:t> </a:t>
            </a:r>
            <a:r>
              <a:rPr lang="el-GR" sz="1600" i="1" dirty="0" smtClean="0">
                <a:latin typeface="Times New Roman"/>
                <a:cs typeface="Times New Roman"/>
              </a:rPr>
              <a:t>φ</a:t>
            </a:r>
            <a:endParaRPr lang="en-US" sz="1100" dirty="0"/>
          </a:p>
          <a:p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94" y="2043698"/>
            <a:ext cx="1701711" cy="5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3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i="1" dirty="0" err="1" smtClean="0"/>
              <a:t>B</a:t>
            </a:r>
            <a:r>
              <a:rPr lang="en-US" sz="1800" i="1" baseline="-25000" dirty="0" err="1" smtClean="0"/>
              <a:t>d</a:t>
            </a:r>
            <a:r>
              <a:rPr lang="en-US" sz="1800" dirty="0" smtClean="0"/>
              <a:t> system: </a:t>
            </a:r>
            <a:r>
              <a:rPr lang="en-US" sz="1800" i="1" dirty="0" err="1" smtClean="0">
                <a:latin typeface="Times New Roman"/>
                <a:cs typeface="Times New Roman"/>
              </a:rPr>
              <a:t>B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d</a:t>
            </a:r>
            <a:r>
              <a:rPr lang="en-US" sz="1800" dirty="0" err="1" smtClean="0">
                <a:latin typeface="Times New Roman"/>
                <a:cs typeface="Times New Roman"/>
              </a:rPr>
              <a:t>→</a:t>
            </a:r>
            <a:r>
              <a:rPr lang="en-US" sz="1800" i="1" dirty="0" err="1">
                <a:latin typeface="Times New Roman"/>
                <a:cs typeface="Times New Roman"/>
              </a:rPr>
              <a:t>J</a:t>
            </a:r>
            <a:r>
              <a:rPr lang="el-GR" sz="1800" dirty="0">
                <a:latin typeface="Times New Roman"/>
                <a:cs typeface="Times New Roman"/>
              </a:rPr>
              <a:t>/</a:t>
            </a:r>
            <a:r>
              <a:rPr lang="el-GR" sz="1800" i="1" dirty="0" smtClean="0">
                <a:latin typeface="Times New Roman"/>
                <a:cs typeface="Times New Roman"/>
              </a:rPr>
              <a:t>ψ</a:t>
            </a:r>
            <a:r>
              <a:rPr lang="en-US" sz="1800" i="1" dirty="0" smtClean="0">
                <a:latin typeface="Times New Roman"/>
                <a:cs typeface="Times New Roman"/>
              </a:rPr>
              <a:t> K</a:t>
            </a:r>
            <a:r>
              <a:rPr lang="en-US" sz="1800" i="1" baseline="-25000" dirty="0" smtClean="0">
                <a:latin typeface="Times New Roman"/>
                <a:cs typeface="Times New Roman"/>
              </a:rPr>
              <a:t>S</a:t>
            </a:r>
            <a:r>
              <a:rPr lang="el-GR" sz="1800" dirty="0" smtClean="0">
                <a:latin typeface="Times New Roman"/>
                <a:cs typeface="Times New Roman"/>
              </a:rPr>
              <a:t> </a:t>
            </a:r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endParaRPr lang="en-US" sz="1800" i="1" dirty="0" smtClean="0"/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1800" i="1" dirty="0" err="1" smtClean="0"/>
              <a:t>B</a:t>
            </a:r>
            <a:r>
              <a:rPr lang="en-US" sz="1800" i="1" baseline="-25000" dirty="0" err="1" smtClean="0"/>
              <a:t>s</a:t>
            </a:r>
            <a:r>
              <a:rPr lang="en-US" sz="1800" dirty="0" smtClean="0"/>
              <a:t> system: </a:t>
            </a:r>
            <a:r>
              <a:rPr lang="en-US" sz="1800" i="1" dirty="0" err="1" smtClean="0">
                <a:latin typeface="Times New Roman"/>
                <a:cs typeface="Times New Roman"/>
              </a:rPr>
              <a:t>B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1800" dirty="0" err="1">
                <a:latin typeface="Times New Roman"/>
                <a:cs typeface="Times New Roman"/>
              </a:rPr>
              <a:t>→</a:t>
            </a:r>
            <a:r>
              <a:rPr lang="en-US" sz="1800" i="1" dirty="0" err="1">
                <a:latin typeface="Times New Roman"/>
                <a:cs typeface="Times New Roman"/>
              </a:rPr>
              <a:t>J</a:t>
            </a:r>
            <a:r>
              <a:rPr lang="el-GR" sz="1800" dirty="0">
                <a:latin typeface="Times New Roman"/>
                <a:cs typeface="Times New Roman"/>
              </a:rPr>
              <a:t>/</a:t>
            </a:r>
            <a:r>
              <a:rPr lang="el-GR" sz="1800" i="1" dirty="0">
                <a:latin typeface="Times New Roman"/>
                <a:cs typeface="Times New Roman"/>
              </a:rPr>
              <a:t>ψ</a:t>
            </a:r>
            <a:r>
              <a:rPr lang="el-GR" sz="1800" dirty="0">
                <a:latin typeface="Times New Roman"/>
                <a:cs typeface="Times New Roman"/>
              </a:rPr>
              <a:t> </a:t>
            </a:r>
            <a:r>
              <a:rPr lang="el-GR" sz="1800" i="1" dirty="0" smtClean="0">
                <a:latin typeface="Times New Roman"/>
                <a:cs typeface="Times New Roman"/>
              </a:rPr>
              <a:t>φ</a:t>
            </a:r>
            <a:endParaRPr lang="en-US" sz="1800" dirty="0" smtClean="0"/>
          </a:p>
          <a:p>
            <a:pPr lvl="1"/>
            <a:r>
              <a:rPr lang="en-US" sz="1800" dirty="0"/>
              <a:t>M</a:t>
            </a:r>
            <a:r>
              <a:rPr lang="en-US" sz="1800" dirty="0" smtClean="0"/>
              <a:t>ore complicated </a:t>
            </a:r>
            <a:br>
              <a:rPr lang="en-US" sz="1800" dirty="0" smtClean="0"/>
            </a:br>
            <a:r>
              <a:rPr lang="en-US" sz="1800" dirty="0" smtClean="0"/>
              <a:t>See next slide</a:t>
            </a:r>
            <a:r>
              <a:rPr lang="is-IS" sz="1800" dirty="0" smtClean="0"/>
              <a:t>…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5" descr="B0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/>
          <a:stretch/>
        </p:blipFill>
        <p:spPr bwMode="auto">
          <a:xfrm>
            <a:off x="7078305" y="1655195"/>
            <a:ext cx="2065695" cy="19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759088" y="1818690"/>
            <a:ext cx="9968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</a:rPr>
              <a:t>B</a:t>
            </a:r>
            <a:r>
              <a:rPr lang="en-US" sz="1200" baseline="30000" dirty="0">
                <a:solidFill>
                  <a:schemeClr val="tx1"/>
                </a:solidFill>
                <a:latin typeface="Tahoma" charset="0"/>
              </a:rPr>
              <a:t>0</a:t>
            </a:r>
            <a:r>
              <a:rPr lang="en-US" sz="1200" dirty="0">
                <a:solidFill>
                  <a:schemeClr val="tx1"/>
                </a:solidFill>
                <a:latin typeface="Tahoma" charset="0"/>
              </a:rPr>
              <a:t> meson</a:t>
            </a:r>
            <a:endParaRPr lang="en-GB" sz="1200" dirty="0">
              <a:solidFill>
                <a:schemeClr val="tx1"/>
              </a:solidFill>
              <a:latin typeface="Tahoma" charset="0"/>
            </a:endParaRPr>
          </a:p>
        </p:txBody>
      </p:sp>
      <p:graphicFrame>
        <p:nvGraphicFramePr>
          <p:cNvPr id="1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908407"/>
              </p:ext>
            </p:extLst>
          </p:nvPr>
        </p:nvGraphicFramePr>
        <p:xfrm>
          <a:off x="8115832" y="2127304"/>
          <a:ext cx="856518" cy="657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" name="Equation" r:id="rId4" imgW="546100" imgH="419100" progId="Equation.3">
                  <p:embed/>
                </p:oleObj>
              </mc:Choice>
              <mc:Fallback>
                <p:oleObj name="Equation" r:id="rId4" imgW="546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5832" y="2127304"/>
                        <a:ext cx="856518" cy="657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/>
          <a:stretch/>
        </p:blipFill>
        <p:spPr bwMode="auto">
          <a:xfrm>
            <a:off x="6964139" y="4494710"/>
            <a:ext cx="2137048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826023" y="5004201"/>
            <a:ext cx="9469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Tahoma" charset="0"/>
              </a:rPr>
              <a:t>B</a:t>
            </a:r>
            <a:r>
              <a:rPr lang="en-US" sz="1200" baseline="-25000" dirty="0" err="1">
                <a:solidFill>
                  <a:schemeClr val="tx1"/>
                </a:solidFill>
                <a:latin typeface="Tahoma" charset="0"/>
              </a:rPr>
              <a:t>s</a:t>
            </a:r>
            <a:r>
              <a:rPr lang="en-US" sz="1200" dirty="0">
                <a:solidFill>
                  <a:schemeClr val="tx1"/>
                </a:solidFill>
                <a:latin typeface="Tahoma" charset="0"/>
              </a:rPr>
              <a:t> meson</a:t>
            </a:r>
            <a:endParaRPr lang="en-GB" sz="1200" dirty="0">
              <a:solidFill>
                <a:schemeClr val="tx1"/>
              </a:solidFill>
              <a:latin typeface="Tahoma" charset="0"/>
            </a:endParaRPr>
          </a:p>
        </p:txBody>
      </p:sp>
      <p:graphicFrame>
        <p:nvGraphicFramePr>
          <p:cNvPr id="1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975746"/>
              </p:ext>
            </p:extLst>
          </p:nvPr>
        </p:nvGraphicFramePr>
        <p:xfrm>
          <a:off x="8053648" y="5418919"/>
          <a:ext cx="669836" cy="529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" name="Equation" r:id="rId7" imgW="546100" imgH="431800" progId="Equation.3">
                  <p:embed/>
                </p:oleObj>
              </mc:Choice>
              <mc:Fallback>
                <p:oleObj name="Equation" r:id="rId7" imgW="546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3648" y="5418919"/>
                        <a:ext cx="669836" cy="529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8222" y="2150560"/>
            <a:ext cx="4707315" cy="17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7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</a:t>
            </a:r>
            <a:r>
              <a:rPr lang="en-US" i="1" baseline="-25000" dirty="0" err="1" smtClean="0"/>
              <a:t>s</a:t>
            </a:r>
            <a:r>
              <a:rPr lang="en-US" dirty="0" smtClean="0"/>
              <a:t> decay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57862"/>
            <a:ext cx="8042276" cy="4343400"/>
          </a:xfrm>
        </p:spPr>
        <p:txBody>
          <a:bodyPr>
            <a:normAutofit/>
          </a:bodyPr>
          <a:lstStyle/>
          <a:p>
            <a:r>
              <a:rPr lang="en-US" sz="1800" i="1" dirty="0" smtClean="0"/>
              <a:t>CP</a:t>
            </a:r>
            <a:r>
              <a:rPr lang="en-US" sz="1800" dirty="0" smtClean="0"/>
              <a:t> eigenvalue of final state </a:t>
            </a:r>
            <a:br>
              <a:rPr lang="en-US" sz="1800" dirty="0" smtClean="0"/>
            </a:br>
            <a:r>
              <a:rPr lang="en-US" sz="1800" dirty="0" smtClean="0"/>
              <a:t>depends on decay angles.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Four “</a:t>
            </a:r>
            <a:r>
              <a:rPr lang="en-US" sz="1800" dirty="0" err="1" smtClean="0"/>
              <a:t>helicity</a:t>
            </a:r>
            <a:r>
              <a:rPr lang="en-US" sz="1800" dirty="0" smtClean="0"/>
              <a:t>” states </a:t>
            </a:r>
            <a:r>
              <a:rPr lang="en-US" sz="1800" dirty="0" smtClean="0">
                <a:sym typeface="Wingdings"/>
              </a:rPr>
              <a:t> ten terms (including interferences)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17"/>
          <a:stretch/>
        </p:blipFill>
        <p:spPr>
          <a:xfrm>
            <a:off x="617390" y="4780087"/>
            <a:ext cx="4091693" cy="1384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96"/>
          <a:stretch/>
        </p:blipFill>
        <p:spPr>
          <a:xfrm>
            <a:off x="1139527" y="3888810"/>
            <a:ext cx="2884832" cy="80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33"/>
          <a:stretch/>
        </p:blipFill>
        <p:spPr>
          <a:xfrm>
            <a:off x="4638224" y="4154995"/>
            <a:ext cx="4031162" cy="1581111"/>
          </a:xfrm>
          <a:prstGeom prst="rect">
            <a:avLst/>
          </a:prstGeom>
        </p:spPr>
      </p:pic>
      <p:pic>
        <p:nvPicPr>
          <p:cNvPr id="12" name="Picture 11" descr="helicity-frame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83" y="1298470"/>
            <a:ext cx="4369411" cy="2240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84882" y="5689780"/>
            <a:ext cx="27346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Coefficients </a:t>
            </a:r>
            <a:r>
              <a:rPr lang="en-US" sz="1400" i="1" dirty="0" err="1" smtClean="0"/>
              <a:t>a</a:t>
            </a:r>
            <a:r>
              <a:rPr lang="en-US" sz="1400" i="1" baseline="-25000" dirty="0" err="1" smtClean="0"/>
              <a:t>k</a:t>
            </a:r>
            <a:r>
              <a:rPr lang="en-US" sz="1400" dirty="0" err="1" smtClean="0"/>
              <a:t>,</a:t>
            </a:r>
            <a:r>
              <a:rPr lang="en-US" sz="1400" i="1" dirty="0" err="1" smtClean="0"/>
              <a:t>b</a:t>
            </a:r>
            <a:r>
              <a:rPr lang="en-US" sz="1400" i="1" baseline="-25000" dirty="0" err="1" smtClean="0"/>
              <a:t>k</a:t>
            </a:r>
            <a:r>
              <a:rPr lang="en-US" sz="1400" dirty="0" err="1" smtClean="0"/>
              <a:t>,</a:t>
            </a:r>
            <a:r>
              <a:rPr lang="en-US" sz="1400" i="1" dirty="0" err="1" smtClean="0"/>
              <a:t>c</a:t>
            </a:r>
            <a:r>
              <a:rPr lang="en-US" sz="1400" i="1" baseline="-25000" dirty="0" err="1"/>
              <a:t>k</a:t>
            </a:r>
            <a:r>
              <a:rPr lang="en-US" sz="1400" dirty="0" err="1" smtClean="0"/>
              <a:t>,</a:t>
            </a:r>
            <a:r>
              <a:rPr lang="en-US" sz="1400" i="1" dirty="0" err="1" smtClean="0"/>
              <a:t>d</a:t>
            </a:r>
            <a:r>
              <a:rPr lang="en-US" sz="1400" i="1" baseline="-25000" dirty="0" err="1"/>
              <a:t>k</a:t>
            </a:r>
            <a:r>
              <a:rPr lang="en-US" sz="1400" dirty="0" smtClean="0"/>
              <a:t> given in </a:t>
            </a:r>
          </a:p>
          <a:p>
            <a:r>
              <a:rPr lang="en-US" sz="1200" dirty="0" smtClean="0"/>
              <a:t>[</a:t>
            </a:r>
            <a:r>
              <a:rPr lang="is-IS" sz="1200" dirty="0" smtClean="0">
                <a:hlinkClick r:id="rId6"/>
              </a:rPr>
              <a:t>PRL 116 (2016) 241601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207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Sun-centred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164" y="1261534"/>
            <a:ext cx="8042276" cy="1447799"/>
          </a:xfrm>
        </p:spPr>
        <p:txBody>
          <a:bodyPr>
            <a:normAutofit/>
          </a:bodyPr>
          <a:lstStyle/>
          <a:p>
            <a:pPr lvl="1"/>
            <a:r>
              <a:rPr lang="en-US" sz="1600"/>
              <a:t>Need to know flight direction of mesons in reference frame.</a:t>
            </a:r>
          </a:p>
          <a:p>
            <a:pPr lvl="1"/>
            <a:r>
              <a:rPr lang="en-US" sz="1600"/>
              <a:t>Z-axis directed North, following rotation axis of Earth.</a:t>
            </a:r>
          </a:p>
          <a:p>
            <a:pPr lvl="1"/>
            <a:r>
              <a:rPr lang="en-US" sz="1600"/>
              <a:t>X-axis points away from Sun towards vernal equinox.</a:t>
            </a:r>
          </a:p>
          <a:p>
            <a:pPr lvl="1"/>
            <a:r>
              <a:rPr lang="en-US" sz="1600"/>
              <a:t>Y-axis complement RHS.</a:t>
            </a:r>
          </a:p>
          <a:p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4414" y="2782111"/>
            <a:ext cx="4267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5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CERN </a:t>
            </a:r>
            <a:r>
              <a:rPr lang="en-US" sz="1800" dirty="0">
                <a:hlinkClick r:id="rId3"/>
              </a:rPr>
              <a:t>survey </a:t>
            </a:r>
            <a:r>
              <a:rPr lang="en-US" sz="1800" dirty="0" smtClean="0"/>
              <a:t>used e.g. by Google maps</a:t>
            </a:r>
            <a:endParaRPr lang="en-US" sz="1800" dirty="0"/>
          </a:p>
          <a:p>
            <a:pPr lvl="1"/>
            <a:r>
              <a:rPr lang="en-US" sz="1600" dirty="0"/>
              <a:t>LHCb located at </a:t>
            </a:r>
            <a:r>
              <a:rPr lang="en-US" sz="1600" dirty="0" smtClean="0"/>
              <a:t>IP8</a:t>
            </a:r>
            <a:r>
              <a:rPr lang="en-US" sz="1600" dirty="0"/>
              <a:t>.</a:t>
            </a:r>
          </a:p>
          <a:p>
            <a:pPr lvl="1"/>
            <a:r>
              <a:rPr lang="en-US" sz="1600" dirty="0" smtClean="0"/>
              <a:t>Uses </a:t>
            </a:r>
            <a:r>
              <a:rPr lang="en-US" sz="1600" dirty="0"/>
              <a:t>WGS84 reference frame</a:t>
            </a:r>
          </a:p>
          <a:p>
            <a:r>
              <a:rPr lang="en-US" sz="1800" dirty="0" smtClean="0">
                <a:solidFill>
                  <a:srgbClr val="595959"/>
                </a:solidFill>
              </a:rPr>
              <a:t>GPS coordinates</a:t>
            </a:r>
            <a:endParaRPr lang="en-US" sz="1800" dirty="0">
              <a:solidFill>
                <a:srgbClr val="595959"/>
              </a:solidFill>
            </a:endParaRPr>
          </a:p>
          <a:p>
            <a:pPr lvl="1"/>
            <a:r>
              <a:rPr lang="it-IT" sz="1600" dirty="0" err="1"/>
              <a:t>Latitude</a:t>
            </a:r>
            <a:r>
              <a:rPr lang="it-IT" sz="1600" dirty="0"/>
              <a:t> (</a:t>
            </a:r>
            <a:r>
              <a:rPr lang="it-IT" sz="1600" dirty="0" err="1"/>
              <a:t>λ</a:t>
            </a:r>
            <a:r>
              <a:rPr lang="it-IT" sz="1600" dirty="0"/>
              <a:t>): </a:t>
            </a:r>
            <a:r>
              <a:rPr lang="it-IT" sz="1600" dirty="0">
                <a:latin typeface="Times New Roman"/>
                <a:cs typeface="Times New Roman"/>
              </a:rPr>
              <a:t>46’14’’29’’’</a:t>
            </a:r>
          </a:p>
          <a:p>
            <a:pPr lvl="1"/>
            <a:r>
              <a:rPr lang="it-IT" sz="1600" dirty="0" err="1"/>
              <a:t>Longitude</a:t>
            </a:r>
            <a:r>
              <a:rPr lang="it-IT" sz="1600" dirty="0"/>
              <a:t>: </a:t>
            </a:r>
            <a:r>
              <a:rPr lang="it-IT" sz="1600" dirty="0">
                <a:latin typeface="Times New Roman"/>
                <a:cs typeface="Times New Roman"/>
              </a:rPr>
              <a:t>6’5’’47’’’</a:t>
            </a:r>
          </a:p>
          <a:p>
            <a:pPr lvl="2"/>
            <a:r>
              <a:rPr lang="it-IT" sz="1400" dirty="0" err="1"/>
              <a:t>Uncertainty</a:t>
            </a:r>
            <a:r>
              <a:rPr lang="it-IT" sz="1400" dirty="0"/>
              <a:t> ~1.5 m </a:t>
            </a:r>
            <a:r>
              <a:rPr lang="it-IT" sz="900" dirty="0"/>
              <a:t>(from </a:t>
            </a:r>
            <a:r>
              <a:rPr lang="it-IT" sz="900" dirty="0" err="1"/>
              <a:t>ref</a:t>
            </a:r>
            <a:r>
              <a:rPr lang="it-IT" sz="900" dirty="0"/>
              <a:t> frame)</a:t>
            </a:r>
            <a:endParaRPr lang="it-IT" sz="1400" dirty="0"/>
          </a:p>
          <a:p>
            <a:r>
              <a:rPr lang="it-IT" sz="1800" dirty="0" err="1"/>
              <a:t>D</a:t>
            </a:r>
            <a:r>
              <a:rPr lang="it-IT" sz="1800" dirty="0" err="1" smtClean="0"/>
              <a:t>irection</a:t>
            </a:r>
            <a:r>
              <a:rPr lang="it-IT" sz="1800" dirty="0" smtClean="0"/>
              <a:t> </a:t>
            </a:r>
            <a:r>
              <a:rPr lang="it-IT" sz="1800" dirty="0"/>
              <a:t>of </a:t>
            </a:r>
            <a:r>
              <a:rPr lang="it-IT" sz="1800" dirty="0" err="1" smtClean="0"/>
              <a:t>beam</a:t>
            </a:r>
            <a:endParaRPr lang="it-IT" sz="1800" dirty="0"/>
          </a:p>
          <a:p>
            <a:pPr lvl="1"/>
            <a:r>
              <a:rPr lang="it-IT" sz="1600" dirty="0" err="1" smtClean="0"/>
              <a:t>Azimuth</a:t>
            </a:r>
            <a:r>
              <a:rPr lang="it-IT" sz="1600" dirty="0" smtClean="0"/>
              <a:t> </a:t>
            </a:r>
            <a:r>
              <a:rPr lang="it-IT" sz="1600" dirty="0" err="1" smtClean="0"/>
              <a:t>θ</a:t>
            </a:r>
            <a:r>
              <a:rPr lang="it-IT" sz="1600" dirty="0" smtClean="0"/>
              <a:t> = </a:t>
            </a:r>
            <a:r>
              <a:rPr lang="it-IT" sz="1600" dirty="0" smtClean="0">
                <a:latin typeface="Times New Roman"/>
                <a:cs typeface="Times New Roman"/>
              </a:rPr>
              <a:t>236’17</a:t>
            </a:r>
            <a:r>
              <a:rPr lang="it-IT" sz="1600" dirty="0">
                <a:latin typeface="Times New Roman"/>
                <a:cs typeface="Times New Roman"/>
              </a:rPr>
              <a:t>’’44’’’</a:t>
            </a:r>
          </a:p>
          <a:p>
            <a:pPr lvl="1"/>
            <a:r>
              <a:rPr lang="it-IT" sz="1600" dirty="0" err="1" smtClean="0"/>
              <a:t>Beam</a:t>
            </a:r>
            <a:r>
              <a:rPr lang="it-IT" sz="1600" dirty="0" smtClean="0"/>
              <a:t> </a:t>
            </a:r>
            <a:r>
              <a:rPr lang="it-IT" sz="1600" dirty="0" err="1"/>
              <a:t>points</a:t>
            </a:r>
            <a:r>
              <a:rPr lang="it-IT" sz="1600" dirty="0"/>
              <a:t> </a:t>
            </a:r>
            <a:r>
              <a:rPr lang="it-IT" sz="1600" dirty="0" err="1"/>
              <a:t>upwards</a:t>
            </a:r>
            <a:r>
              <a:rPr lang="it-IT" sz="1600" dirty="0"/>
              <a:t> by 3.6 </a:t>
            </a:r>
            <a:r>
              <a:rPr lang="it-IT" sz="1600" dirty="0" err="1" smtClean="0"/>
              <a:t>mrad</a:t>
            </a:r>
            <a:endParaRPr lang="it-IT" sz="1600" dirty="0" smtClean="0"/>
          </a:p>
          <a:p>
            <a:r>
              <a:rPr lang="en-US" sz="1800" dirty="0"/>
              <a:t>Angle </a:t>
            </a:r>
            <a:r>
              <a:rPr lang="en-US" sz="1800" dirty="0" smtClean="0"/>
              <a:t>beam w/ </a:t>
            </a:r>
            <a:r>
              <a:rPr lang="en-US" sz="1800" dirty="0"/>
              <a:t>Earth rotational </a:t>
            </a:r>
            <a:r>
              <a:rPr lang="en-US" sz="1800" dirty="0" smtClean="0"/>
              <a:t>axis</a:t>
            </a:r>
            <a:r>
              <a:rPr lang="en-US" sz="1800" dirty="0"/>
              <a:t>:</a:t>
            </a:r>
            <a:endParaRPr lang="en-US" sz="1800" dirty="0" smtClean="0"/>
          </a:p>
          <a:p>
            <a:pPr lvl="1"/>
            <a:r>
              <a:rPr lang="en-US" sz="1600" dirty="0" err="1" smtClean="0"/>
              <a:t>cos</a:t>
            </a:r>
            <a:r>
              <a:rPr lang="el-GR" sz="1600" dirty="0" smtClean="0"/>
              <a:t>χ</a:t>
            </a:r>
            <a:r>
              <a:rPr lang="en-US" sz="1600" dirty="0" smtClean="0"/>
              <a:t>≈ −</a:t>
            </a:r>
            <a:r>
              <a:rPr lang="en-US" sz="1600" dirty="0"/>
              <a:t>0.38</a:t>
            </a:r>
            <a:endParaRPr lang="it-IT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047" y="2015213"/>
            <a:ext cx="3392305" cy="329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255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taking periods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030" y="750056"/>
            <a:ext cx="7445673" cy="48476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053960" y="1374210"/>
            <a:ext cx="1113372" cy="50445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84585" y="2779054"/>
            <a:ext cx="1113372" cy="504456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56963" y="5618604"/>
            <a:ext cx="408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595959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rgbClr val="595959"/>
                </a:solidFill>
              </a:rPr>
              <a:t>Data well spread over 2 years</a:t>
            </a:r>
            <a:endParaRPr lang="en-US"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5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Sidereal dependence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36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841157" y="1564323"/>
            <a:ext cx="7004646" cy="592337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62054" y="10133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  <a:sym typeface="Wingdings"/>
              </a:rPr>
              <a:t>→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13" y="1662258"/>
            <a:ext cx="6767389" cy="409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57" y="993704"/>
            <a:ext cx="1625193" cy="4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2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Sidereal dependence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37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841157" y="1564323"/>
            <a:ext cx="7004646" cy="592337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294406" y="1972835"/>
            <a:ext cx="83545" cy="4345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144025" y="2424047"/>
            <a:ext cx="1538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Sidereal frequency</a:t>
            </a:r>
            <a:endParaRPr lang="en-US" sz="1200" dirty="0"/>
          </a:p>
        </p:txBody>
      </p:sp>
      <p:cxnSp>
        <p:nvCxnSpPr>
          <p:cNvPr id="35" name="Straight Arrow Connector 34"/>
          <p:cNvCxnSpPr>
            <a:endCxn id="36" idx="0"/>
          </p:cNvCxnSpPr>
          <p:nvPr/>
        </p:nvCxnSpPr>
        <p:spPr>
          <a:xfrm flipH="1">
            <a:off x="1620415" y="2097119"/>
            <a:ext cx="264608" cy="2955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8351" y="2392619"/>
            <a:ext cx="24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 sensitivity from </a:t>
            </a:r>
            <a:r>
              <a:rPr lang="en-US" sz="1200" dirty="0"/>
              <a:t>small </a:t>
            </a:r>
            <a:r>
              <a:rPr lang="el-GR" sz="1200" dirty="0" smtClean="0"/>
              <a:t>Δ</a:t>
            </a:r>
            <a:r>
              <a:rPr lang="en-US" sz="1200" i="1" dirty="0" smtClean="0"/>
              <a:t>m </a:t>
            </a:r>
            <a:r>
              <a:rPr lang="en-US" sz="1200" dirty="0" smtClean="0"/>
              <a:t>and </a:t>
            </a:r>
            <a:r>
              <a:rPr lang="en-US" sz="1200" i="1" dirty="0" smtClean="0"/>
              <a:t>B</a:t>
            </a:r>
            <a:r>
              <a:rPr lang="en-US" sz="1200" dirty="0" smtClean="0"/>
              <a:t> meson boost:</a:t>
            </a:r>
            <a:endParaRPr lang="en-US" sz="12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419937" y="2008255"/>
            <a:ext cx="76746" cy="357472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34765" y="2355097"/>
            <a:ext cx="258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Angle of </a:t>
            </a:r>
            <a:r>
              <a:rPr lang="en-US" sz="1200" i="1" dirty="0" smtClean="0"/>
              <a:t>B</a:t>
            </a:r>
            <a:r>
              <a:rPr lang="en-US" sz="1200" dirty="0" smtClean="0"/>
              <a:t> meson with Earth rotational axis. </a:t>
            </a:r>
            <a:r>
              <a:rPr lang="en-US" sz="1200" i="1" dirty="0" smtClean="0"/>
              <a:t>B</a:t>
            </a:r>
            <a:r>
              <a:rPr lang="en-US" sz="1200" dirty="0" smtClean="0"/>
              <a:t> </a:t>
            </a:r>
            <a:r>
              <a:rPr lang="en-US" sz="1200" dirty="0"/>
              <a:t>mesons </a:t>
            </a:r>
            <a:r>
              <a:rPr lang="en-US" sz="1200" dirty="0" smtClean="0"/>
              <a:t>mostly along beam: </a:t>
            </a:r>
            <a:br>
              <a:rPr lang="en-US" sz="1200" dirty="0" smtClean="0"/>
            </a:br>
            <a:r>
              <a:rPr lang="en-US" sz="1200" dirty="0" err="1" smtClean="0"/>
              <a:t>cos</a:t>
            </a:r>
            <a:r>
              <a:rPr lang="en-US" sz="1200" dirty="0"/>
              <a:t>(</a:t>
            </a:r>
            <a:r>
              <a:rPr lang="el-GR" sz="1200" dirty="0"/>
              <a:t>χ</a:t>
            </a:r>
            <a:r>
              <a:rPr lang="en-US" sz="1200" dirty="0"/>
              <a:t>) </a:t>
            </a:r>
            <a:r>
              <a:rPr lang="en-US" sz="1200" dirty="0" smtClean="0"/>
              <a:t>≈ −0.38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2562054" y="10133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  <a:sym typeface="Wingdings"/>
              </a:rPr>
              <a:t>→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18" y="2827966"/>
            <a:ext cx="818735" cy="2292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13" y="1662258"/>
            <a:ext cx="6767389" cy="4099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57" y="993704"/>
            <a:ext cx="1625193" cy="4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Sidereal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471" y="3401125"/>
            <a:ext cx="2508472" cy="689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Main decay modes to </a:t>
            </a:r>
            <a:r>
              <a:rPr lang="en-US" sz="1800" i="1" dirty="0" smtClean="0"/>
              <a:t>CP</a:t>
            </a:r>
            <a:r>
              <a:rPr lang="en-US" sz="1800" dirty="0" smtClean="0"/>
              <a:t> </a:t>
            </a:r>
            <a:r>
              <a:rPr lang="en-US" sz="1800" dirty="0" err="1" smtClean="0"/>
              <a:t>eigenstates</a:t>
            </a:r>
            <a:r>
              <a:rPr lang="en-US" sz="1800" dirty="0" smtClean="0"/>
              <a:t>: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38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841157" y="1564323"/>
            <a:ext cx="7004646" cy="592337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69" y="4177920"/>
            <a:ext cx="2564697" cy="915963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7294406" y="1972835"/>
            <a:ext cx="83545" cy="4345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144025" y="2424047"/>
            <a:ext cx="1538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Sidereal frequency</a:t>
            </a:r>
            <a:endParaRPr lang="en-US" sz="1200" dirty="0"/>
          </a:p>
        </p:txBody>
      </p:sp>
      <p:cxnSp>
        <p:nvCxnSpPr>
          <p:cNvPr id="35" name="Straight Arrow Connector 34"/>
          <p:cNvCxnSpPr>
            <a:endCxn id="36" idx="0"/>
          </p:cNvCxnSpPr>
          <p:nvPr/>
        </p:nvCxnSpPr>
        <p:spPr>
          <a:xfrm flipH="1">
            <a:off x="1620415" y="2097119"/>
            <a:ext cx="264608" cy="2955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8351" y="2392619"/>
            <a:ext cx="24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 sensitivity from </a:t>
            </a:r>
            <a:r>
              <a:rPr lang="en-US" sz="1200" dirty="0"/>
              <a:t>small </a:t>
            </a:r>
            <a:r>
              <a:rPr lang="el-GR" sz="1200" dirty="0" smtClean="0"/>
              <a:t>Δ</a:t>
            </a:r>
            <a:r>
              <a:rPr lang="en-US" sz="1200" i="1" dirty="0" smtClean="0"/>
              <a:t>m </a:t>
            </a:r>
            <a:r>
              <a:rPr lang="en-US" sz="1200" dirty="0" smtClean="0"/>
              <a:t>and </a:t>
            </a:r>
            <a:r>
              <a:rPr lang="en-US" sz="1200" i="1" dirty="0" smtClean="0"/>
              <a:t>B</a:t>
            </a:r>
            <a:r>
              <a:rPr lang="en-US" sz="1200" dirty="0" smtClean="0"/>
              <a:t> meson boost.</a:t>
            </a:r>
            <a:endParaRPr lang="en-US" sz="12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419937" y="2008255"/>
            <a:ext cx="76746" cy="357472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62054" y="10133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  <a:sym typeface="Wingdings"/>
              </a:rPr>
              <a:t>→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13" y="1662258"/>
            <a:ext cx="6767389" cy="409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57" y="993704"/>
            <a:ext cx="1625193" cy="496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4953" y="5564945"/>
            <a:ext cx="224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Full angular analysis!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57493" y="5130444"/>
            <a:ext cx="284053" cy="43450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34765" y="2355097"/>
            <a:ext cx="258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Angle of </a:t>
            </a:r>
            <a:r>
              <a:rPr lang="en-US" sz="1200" i="1" dirty="0" smtClean="0"/>
              <a:t>B</a:t>
            </a:r>
            <a:r>
              <a:rPr lang="en-US" sz="1200" dirty="0" smtClean="0"/>
              <a:t> meson with Earth rotational axis. </a:t>
            </a:r>
            <a:r>
              <a:rPr lang="en-US" sz="1200" i="1" dirty="0" smtClean="0"/>
              <a:t>B</a:t>
            </a:r>
            <a:r>
              <a:rPr lang="en-US" sz="1200" dirty="0" smtClean="0"/>
              <a:t> </a:t>
            </a:r>
            <a:r>
              <a:rPr lang="en-US" sz="1200" dirty="0"/>
              <a:t>mesons </a:t>
            </a:r>
            <a:r>
              <a:rPr lang="en-US" sz="1200" dirty="0" smtClean="0"/>
              <a:t>mostly along beam: </a:t>
            </a:r>
            <a:br>
              <a:rPr lang="en-US" sz="1200" dirty="0" smtClean="0"/>
            </a:br>
            <a:r>
              <a:rPr lang="en-US" sz="1200" dirty="0" err="1" smtClean="0"/>
              <a:t>cos</a:t>
            </a:r>
            <a:r>
              <a:rPr lang="en-US" sz="1200" dirty="0"/>
              <a:t>(</a:t>
            </a:r>
            <a:r>
              <a:rPr lang="el-GR" sz="1200" dirty="0"/>
              <a:t>χ</a:t>
            </a:r>
            <a:r>
              <a:rPr lang="en-US" sz="1200" dirty="0"/>
              <a:t>) </a:t>
            </a:r>
            <a:r>
              <a:rPr lang="en-US" sz="1200" dirty="0" smtClean="0"/>
              <a:t>≈ −0.38</a:t>
            </a:r>
            <a:endParaRPr lang="en-US" sz="1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18" y="2827966"/>
            <a:ext cx="818735" cy="2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Sidereal dependence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39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841157" y="1564323"/>
            <a:ext cx="7004646" cy="592337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8" name="Picture 17" descr="rezplo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8" y="3331037"/>
            <a:ext cx="4555132" cy="32732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969" y="4177920"/>
            <a:ext cx="2564697" cy="9159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13186" y="3125133"/>
            <a:ext cx="399396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Re(</a:t>
            </a:r>
            <a:r>
              <a:rPr lang="en-US" i="1" dirty="0" smtClean="0"/>
              <a:t>z</a:t>
            </a:r>
            <a:r>
              <a:rPr lang="en-US" dirty="0" smtClean="0"/>
              <a:t>) as function of sidereal phase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734714" y="4164436"/>
            <a:ext cx="1077478" cy="246340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006879" y="4909677"/>
            <a:ext cx="905567" cy="324299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294406" y="1972835"/>
            <a:ext cx="83545" cy="4345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144025" y="2424047"/>
            <a:ext cx="1538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Sidereal frequency</a:t>
            </a:r>
            <a:endParaRPr lang="en-US" sz="1200" dirty="0"/>
          </a:p>
        </p:txBody>
      </p:sp>
      <p:cxnSp>
        <p:nvCxnSpPr>
          <p:cNvPr id="35" name="Straight Arrow Connector 34"/>
          <p:cNvCxnSpPr>
            <a:endCxn id="36" idx="0"/>
          </p:cNvCxnSpPr>
          <p:nvPr/>
        </p:nvCxnSpPr>
        <p:spPr>
          <a:xfrm flipH="1">
            <a:off x="1620415" y="2097119"/>
            <a:ext cx="264608" cy="2955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8351" y="2392619"/>
            <a:ext cx="24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 sensitivity from </a:t>
            </a:r>
            <a:r>
              <a:rPr lang="en-US" sz="1200" dirty="0"/>
              <a:t>small </a:t>
            </a:r>
            <a:r>
              <a:rPr lang="el-GR" sz="1200" dirty="0" smtClean="0"/>
              <a:t>Δ</a:t>
            </a:r>
            <a:r>
              <a:rPr lang="en-US" sz="1200" i="1" dirty="0" smtClean="0"/>
              <a:t>m </a:t>
            </a:r>
            <a:r>
              <a:rPr lang="en-US" sz="1200" dirty="0" smtClean="0"/>
              <a:t>and </a:t>
            </a:r>
            <a:r>
              <a:rPr lang="en-US" sz="1200" i="1" dirty="0" smtClean="0"/>
              <a:t>B</a:t>
            </a:r>
            <a:r>
              <a:rPr lang="en-US" sz="1200" dirty="0" smtClean="0"/>
              <a:t> meson boost.</a:t>
            </a:r>
            <a:endParaRPr lang="en-US" sz="12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419937" y="2008255"/>
            <a:ext cx="76746" cy="357472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600000">
            <a:off x="7196852" y="952497"/>
            <a:ext cx="1940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</a:t>
            </a:r>
            <a:r>
              <a:rPr lang="is-IS" sz="1100" dirty="0" smtClean="0">
                <a:hlinkClick r:id="rId5"/>
              </a:rPr>
              <a:t>PRL 116 (2016) 241601</a:t>
            </a:r>
            <a:r>
              <a:rPr lang="en-US" sz="1100" dirty="0" smtClean="0"/>
              <a:t>]</a:t>
            </a:r>
            <a:endParaRPr lang="en-US" sz="1100" dirty="0"/>
          </a:p>
        </p:txBody>
      </p:sp>
      <p:sp>
        <p:nvSpPr>
          <p:cNvPr id="17" name="Rectangle 16"/>
          <p:cNvSpPr/>
          <p:nvPr/>
        </p:nvSpPr>
        <p:spPr>
          <a:xfrm>
            <a:off x="2562054" y="10133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  <a:sym typeface="Wingdings"/>
              </a:rPr>
              <a:t>→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13" y="1662258"/>
            <a:ext cx="6767389" cy="409959"/>
          </a:xfrm>
          <a:prstGeom prst="rect">
            <a:avLst/>
          </a:prstGeom>
        </p:spPr>
      </p:pic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1284471" y="3401125"/>
            <a:ext cx="2508472" cy="689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Main decay modes to </a:t>
            </a:r>
            <a:r>
              <a:rPr lang="en-US" sz="1800" i="1" dirty="0" smtClean="0"/>
              <a:t>CP</a:t>
            </a:r>
            <a:r>
              <a:rPr lang="en-US" sz="1800" dirty="0" smtClean="0"/>
              <a:t> </a:t>
            </a:r>
            <a:r>
              <a:rPr lang="en-US" sz="1800" dirty="0" err="1" smtClean="0"/>
              <a:t>eigenstates</a:t>
            </a:r>
            <a:r>
              <a:rPr lang="en-US" sz="1800" dirty="0" smtClean="0"/>
              <a:t>: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57" y="993704"/>
            <a:ext cx="1625193" cy="49642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54953" y="5564945"/>
            <a:ext cx="2247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Full angular analysis!</a:t>
            </a:r>
            <a:endParaRPr lang="en-US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957493" y="5130444"/>
            <a:ext cx="284053" cy="43450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4765" y="2355097"/>
            <a:ext cx="258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Angle of </a:t>
            </a:r>
            <a:r>
              <a:rPr lang="en-US" sz="1200" i="1" dirty="0" smtClean="0"/>
              <a:t>B</a:t>
            </a:r>
            <a:r>
              <a:rPr lang="en-US" sz="1200" dirty="0" smtClean="0"/>
              <a:t> meson with Earth rotational axis. </a:t>
            </a:r>
            <a:r>
              <a:rPr lang="en-US" sz="1200" i="1" dirty="0" smtClean="0"/>
              <a:t>B</a:t>
            </a:r>
            <a:r>
              <a:rPr lang="en-US" sz="1200" dirty="0" smtClean="0"/>
              <a:t> </a:t>
            </a:r>
            <a:r>
              <a:rPr lang="en-US" sz="1200" dirty="0"/>
              <a:t>mesons </a:t>
            </a:r>
            <a:r>
              <a:rPr lang="en-US" sz="1200" dirty="0" smtClean="0"/>
              <a:t>mostly along beam: </a:t>
            </a:r>
            <a:br>
              <a:rPr lang="en-US" sz="1200" dirty="0" smtClean="0"/>
            </a:br>
            <a:r>
              <a:rPr lang="en-US" sz="1200" dirty="0" err="1" smtClean="0"/>
              <a:t>cos</a:t>
            </a:r>
            <a:r>
              <a:rPr lang="en-US" sz="1200" dirty="0"/>
              <a:t>(</a:t>
            </a:r>
            <a:r>
              <a:rPr lang="el-GR" sz="1200" dirty="0"/>
              <a:t>χ</a:t>
            </a:r>
            <a:r>
              <a:rPr lang="en-US" sz="1200" dirty="0"/>
              <a:t>) </a:t>
            </a:r>
            <a:r>
              <a:rPr lang="en-US" sz="1200" dirty="0" smtClean="0"/>
              <a:t>≈ −0.38</a:t>
            </a:r>
            <a:endParaRPr lang="en-US" sz="12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18" y="2827966"/>
            <a:ext cx="818735" cy="2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Strong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Quarks form baryons (qqq) or mesons (qq)</a:t>
            </a:r>
          </a:p>
          <a:p>
            <a:r>
              <a:rPr lang="en-US"/>
              <a:t>The quantum play-ground: </a:t>
            </a:r>
            <a:r>
              <a:rPr lang="en-US">
                <a:solidFill>
                  <a:schemeClr val="accent6"/>
                </a:solidFill>
              </a:rPr>
              <a:t>Neutral mesons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72525" y="141501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_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pic>
        <p:nvPicPr>
          <p:cNvPr id="18" name="Picture 17" descr="Untitl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49" y="3133539"/>
            <a:ext cx="4708137" cy="1647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6000" y="5547895"/>
            <a:ext cx="669411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/>
              <a:t>Neutral meson can oscillate into its own anti-particle!</a:t>
            </a:r>
          </a:p>
        </p:txBody>
      </p:sp>
    </p:spTree>
    <p:extLst>
      <p:ext uri="{BB962C8B-B14F-4D97-AF65-F5344CB8AC3E}">
        <p14:creationId xmlns:p14="http://schemas.microsoft.com/office/powerpoint/2010/main" val="402454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003" y="927937"/>
            <a:ext cx="8042276" cy="4343400"/>
          </a:xfrm>
        </p:spPr>
        <p:txBody>
          <a:bodyPr/>
          <a:lstStyle/>
          <a:p>
            <a:r>
              <a:rPr lang="en-US" i="1" dirty="0" err="1" smtClean="0"/>
              <a:t>B</a:t>
            </a:r>
            <a:r>
              <a:rPr lang="en-US" i="1" baseline="-25000" dirty="0" err="1"/>
              <a:t>d</a:t>
            </a:r>
            <a:r>
              <a:rPr lang="en-US" dirty="0" smtClean="0"/>
              <a:t> system (SME):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err="1" smtClean="0"/>
              <a:t>B</a:t>
            </a:r>
            <a:r>
              <a:rPr lang="en-US" i="1" baseline="-25000" dirty="0" err="1" smtClean="0"/>
              <a:t>s</a:t>
            </a:r>
            <a:r>
              <a:rPr lang="en-US" dirty="0" smtClean="0"/>
              <a:t> system (SME):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err="1"/>
              <a:t>B</a:t>
            </a:r>
            <a:r>
              <a:rPr lang="en-US" i="1" baseline="-25000" dirty="0" err="1"/>
              <a:t>s</a:t>
            </a:r>
            <a:r>
              <a:rPr lang="en-US" dirty="0"/>
              <a:t> </a:t>
            </a:r>
            <a:r>
              <a:rPr lang="en-US" dirty="0" smtClean="0"/>
              <a:t>system: </a:t>
            </a:r>
            <a:r>
              <a:rPr lang="en-US" sz="1200" dirty="0" smtClean="0"/>
              <a:t>(no assumption on Lorentz breaking)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8013" y="5919635"/>
            <a:ext cx="652053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Consistent with </a:t>
            </a:r>
            <a:r>
              <a:rPr lang="en-US" sz="2400" i="1" dirty="0" smtClean="0"/>
              <a:t>CPT</a:t>
            </a:r>
            <a:r>
              <a:rPr lang="en-US" sz="2400" dirty="0" smtClean="0"/>
              <a:t> and Lorentz symmetry</a:t>
            </a:r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1483188" y="3329016"/>
            <a:ext cx="5258491" cy="1245884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418371" y="1459319"/>
            <a:ext cx="5258491" cy="1245884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1810866" y="5082307"/>
            <a:ext cx="3966225" cy="716599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6041" y="5105297"/>
            <a:ext cx="20612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measurement of </a:t>
            </a:r>
            <a:r>
              <a:rPr lang="en-US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z</a:t>
            </a:r>
            <a:r>
              <a:rPr lang="en-US" sz="1600" dirty="0" smtClean="0"/>
              <a:t> in </a:t>
            </a:r>
            <a:r>
              <a:rPr lang="en-US" sz="1600" i="1" dirty="0" err="1" smtClean="0"/>
              <a:t>B</a:t>
            </a:r>
            <a:r>
              <a:rPr lang="en-US" sz="1600" i="1" baseline="-25000" dirty="0" err="1" smtClean="0"/>
              <a:t>s</a:t>
            </a:r>
            <a:r>
              <a:rPr lang="en-US" sz="1600" dirty="0" smtClean="0"/>
              <a:t> system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86" y="1499893"/>
            <a:ext cx="4645102" cy="1205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13" y="3359998"/>
            <a:ext cx="4682695" cy="1215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019" y="5164369"/>
            <a:ext cx="3211348" cy="57413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600000">
            <a:off x="7196852" y="952497"/>
            <a:ext cx="1940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</a:t>
            </a:r>
            <a:r>
              <a:rPr lang="is-IS" sz="1100" dirty="0" smtClean="0">
                <a:hlinkClick r:id="rId6"/>
              </a:rPr>
              <a:t>PRL 116 (2016) 241601</a:t>
            </a:r>
            <a:r>
              <a:rPr lang="en-US" sz="1100" dirty="0" smtClean="0"/>
              <a:t>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3470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Periodogram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77287" y="1373538"/>
            <a:ext cx="5841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Scan large frequency range (not only sidereal</a:t>
            </a:r>
            <a:r>
              <a:rPr lang="en-US" sz="2000" dirty="0" smtClean="0">
                <a:solidFill>
                  <a:schemeClr val="tx2"/>
                </a:solidFill>
              </a:rPr>
              <a:t>):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410" y="5565386"/>
            <a:ext cx="7304629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No significant peaks found at </a:t>
            </a:r>
            <a:r>
              <a:rPr lang="en-US" sz="2000" i="1" dirty="0" smtClean="0"/>
              <a:t>p</a:t>
            </a:r>
            <a:r>
              <a:rPr lang="en-US" sz="2000" dirty="0" smtClean="0"/>
              <a:t>-values of 0.57 and 0.06</a:t>
            </a:r>
            <a:endParaRPr lang="en-US" sz="2000" dirty="0"/>
          </a:p>
        </p:txBody>
      </p:sp>
      <p:pic>
        <p:nvPicPr>
          <p:cNvPr id="14" name="Picture 13" descr="periodogram_pr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09" y="1706612"/>
            <a:ext cx="5432400" cy="39036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600000">
            <a:off x="7196852" y="952497"/>
            <a:ext cx="1940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</a:t>
            </a:r>
            <a:r>
              <a:rPr lang="is-IS" sz="1100" dirty="0" smtClean="0">
                <a:hlinkClick r:id="rId4"/>
              </a:rPr>
              <a:t>PRL 116 (2016) 241601</a:t>
            </a:r>
            <a:r>
              <a:rPr lang="en-US" sz="1100" dirty="0" smtClean="0"/>
              <a:t>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927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mpareBaBar0Z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352"/>
            <a:ext cx="4555092" cy="3282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180" y="5734620"/>
            <a:ext cx="6635595" cy="522168"/>
          </a:xfrm>
        </p:spPr>
        <p:txBody>
          <a:bodyPr>
            <a:noAutofit/>
          </a:bodyPr>
          <a:lstStyle/>
          <a:p>
            <a:pPr>
              <a:buFont typeface="Wingdings" charset="0"/>
              <a:buChar char="à"/>
            </a:pPr>
            <a:r>
              <a:rPr lang="en-US" sz="2000" dirty="0" smtClean="0"/>
              <a:t>LHCb O</a:t>
            </a:r>
            <a:r>
              <a:rPr lang="en-US" sz="2000" dirty="0"/>
              <a:t>(10</a:t>
            </a:r>
            <a:r>
              <a:rPr lang="en-US" sz="2000" baseline="30000" dirty="0"/>
              <a:t>3</a:t>
            </a:r>
            <a:r>
              <a:rPr lang="en-US" sz="2000" dirty="0" smtClean="0"/>
              <a:t>) times </a:t>
            </a:r>
            <a:r>
              <a:rPr lang="en-US" sz="2000" dirty="0"/>
              <a:t>more </a:t>
            </a:r>
            <a:r>
              <a:rPr lang="en-US" sz="2000" dirty="0" smtClean="0"/>
              <a:t>precise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Seminar Strasbourg        CPT and Lorentz violation in neutral mesons, Jeroen van Tilburg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94866" y="839864"/>
            <a:ext cx="17812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[PRL 100 (2008) 131802]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704318" y="4468677"/>
            <a:ext cx="63017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Boost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BaBar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βγ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= 0.5 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Cf. LHCb: 20)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BaBar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used inclusive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dilepton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decays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Used </a:t>
            </a:r>
            <a:r>
              <a:rPr lang="el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ΔΓ</a:t>
            </a:r>
            <a:r>
              <a:rPr lang="en-US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= 0.00261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(SM prediction)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[</a:t>
            </a:r>
            <a:r>
              <a:rPr lang="de-DE" sz="7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arXiv:1511.09466</a:t>
            </a:r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]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Corresponds to Re(z) of O(2); |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z|</a:t>
            </a:r>
            <a:r>
              <a:rPr lang="en-US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terms cannot be ignored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 descr="compareBaBarXY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31" y="1182723"/>
            <a:ext cx="4540469" cy="32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5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D0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43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18397" y="5548975"/>
            <a:ext cx="6635595" cy="521899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à"/>
            </a:pPr>
            <a:r>
              <a:rPr lang="en-US" sz="2000" dirty="0" smtClean="0"/>
              <a:t>LHCb O</a:t>
            </a:r>
            <a:r>
              <a:rPr lang="en-US" sz="2000" dirty="0"/>
              <a:t>(</a:t>
            </a:r>
            <a:r>
              <a:rPr lang="en-US" sz="2000" dirty="0" smtClean="0"/>
              <a:t>10) times </a:t>
            </a:r>
            <a:r>
              <a:rPr lang="en-US" sz="2000" dirty="0"/>
              <a:t>more </a:t>
            </a:r>
            <a:r>
              <a:rPr lang="en-US" sz="2000" dirty="0" smtClean="0"/>
              <a:t>precise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362718" y="1048096"/>
            <a:ext cx="17812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2"/>
              </a:rPr>
              <a:t>[</a:t>
            </a:r>
            <a:r>
              <a:rPr lang="it-IT" sz="1000" dirty="0">
                <a:hlinkClick r:id="rId2"/>
              </a:rPr>
              <a:t>PRL 115 (2015) 161601]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64226" y="4640411"/>
            <a:ext cx="39549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Boost at D0: </a:t>
            </a:r>
            <a:r>
              <a:rPr lang="el-G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βγ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=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4.7  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Cf. LHCb: 20)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D0 used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semileptonic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decays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compareD00Z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098"/>
            <a:ext cx="4585984" cy="3304437"/>
          </a:xfrm>
          <a:prstGeom prst="rect">
            <a:avLst/>
          </a:prstGeom>
        </p:spPr>
      </p:pic>
      <p:pic>
        <p:nvPicPr>
          <p:cNvPr id="15" name="Picture 14" descr="compareD0XY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68" y="1185115"/>
            <a:ext cx="4589351" cy="330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55703" y="1853458"/>
            <a:ext cx="8065933" cy="2074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54404" y="1469693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−13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3279" y="14651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−14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1741" y="1474845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−15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4970" y="1470287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−16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2906" y="1465729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−17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4185" y="1475440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−18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2101" y="1470882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−19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875" y="1466324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−20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80" y="1461266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−21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40664" y="1465135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−12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313715" y="18455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18365" y="18455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230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276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323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369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416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462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5091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55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23480" y="1460577"/>
            <a:ext cx="62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GeV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44" name="Left Arrow 43"/>
          <p:cNvSpPr/>
          <p:nvPr/>
        </p:nvSpPr>
        <p:spPr>
          <a:xfrm>
            <a:off x="156979" y="2297291"/>
            <a:ext cx="8162884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8504631" y="2340691"/>
            <a:ext cx="514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K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46" name="Left Arrow 45"/>
          <p:cNvSpPr/>
          <p:nvPr/>
        </p:nvSpPr>
        <p:spPr>
          <a:xfrm>
            <a:off x="7677677" y="3091793"/>
            <a:ext cx="637605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Arrow 47"/>
          <p:cNvSpPr/>
          <p:nvPr/>
        </p:nvSpPr>
        <p:spPr>
          <a:xfrm>
            <a:off x="7691948" y="3886294"/>
            <a:ext cx="618757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Arrow 49"/>
          <p:cNvSpPr/>
          <p:nvPr/>
        </p:nvSpPr>
        <p:spPr>
          <a:xfrm>
            <a:off x="7520699" y="4685354"/>
            <a:ext cx="775735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548849" y="3163731"/>
            <a:ext cx="53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D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44272" y="3958233"/>
            <a:ext cx="49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25423" y="4781273"/>
            <a:ext cx="5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s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4244" y="713446"/>
            <a:ext cx="89204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2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45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55703" y="1853458"/>
            <a:ext cx="8065933" cy="2074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54404" y="1469693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−13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3279" y="14651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−14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1741" y="1474845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−15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4970" y="1470287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−16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2906" y="1465729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−17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4185" y="1475440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−18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2101" y="1470882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−19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875" y="1466324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−20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80" y="1461266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−21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40664" y="1465135"/>
            <a:ext cx="656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10</a:t>
            </a:r>
            <a:r>
              <a:rPr lang="en-US" baseline="30000" dirty="0" smtClean="0">
                <a:latin typeface="Times New Roman"/>
                <a:cs typeface="Times New Roman"/>
              </a:rPr>
              <a:t>−12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313715" y="18455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18365" y="18455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230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276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323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369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41615" y="185823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462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5091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5565" y="1851888"/>
            <a:ext cx="0" cy="15695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23480" y="1460577"/>
            <a:ext cx="62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GeV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44" name="Left Arrow 43"/>
          <p:cNvSpPr/>
          <p:nvPr/>
        </p:nvSpPr>
        <p:spPr>
          <a:xfrm>
            <a:off x="156979" y="2297291"/>
            <a:ext cx="8162884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8504631" y="2340691"/>
            <a:ext cx="514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K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46" name="Left Arrow 45"/>
          <p:cNvSpPr/>
          <p:nvPr/>
        </p:nvSpPr>
        <p:spPr>
          <a:xfrm>
            <a:off x="7677677" y="3091793"/>
            <a:ext cx="637605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Arrow 47"/>
          <p:cNvSpPr/>
          <p:nvPr/>
        </p:nvSpPr>
        <p:spPr>
          <a:xfrm>
            <a:off x="5622686" y="3886294"/>
            <a:ext cx="2688019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Arrow 49"/>
          <p:cNvSpPr/>
          <p:nvPr/>
        </p:nvSpPr>
        <p:spPr>
          <a:xfrm>
            <a:off x="6564557" y="4685354"/>
            <a:ext cx="1731877" cy="6135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548849" y="3163731"/>
            <a:ext cx="53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D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44272" y="3958233"/>
            <a:ext cx="49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25423" y="4781273"/>
            <a:ext cx="5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s</a:t>
            </a:r>
            <a:r>
              <a:rPr lang="en-US" sz="2400" baseline="30000" dirty="0" smtClean="0">
                <a:latin typeface="Times New Roman"/>
                <a:cs typeface="Times New Roman"/>
              </a:rPr>
              <a:t>0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64243" y="713446"/>
            <a:ext cx="182665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After LHCb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2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 smtClean="0"/>
              <a:t>Table from </a:t>
            </a:r>
            <a:r>
              <a:rPr lang="en-US" sz="22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JvT</a:t>
            </a:r>
            <a:r>
              <a:rPr 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&amp; </a:t>
            </a:r>
            <a:r>
              <a:rPr lang="en-US" sz="2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v.Veghel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[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PLB </a:t>
            </a:r>
            <a:r>
              <a:rPr lang="is-IS" sz="11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742 </a:t>
            </a:r>
            <a:r>
              <a:rPr lang="is-I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(2015) 236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]</a:t>
            </a: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744"/>
          <a:stretch/>
        </p:blipFill>
        <p:spPr>
          <a:xfrm>
            <a:off x="558002" y="2896591"/>
            <a:ext cx="6600775" cy="22979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2080" y="2468523"/>
            <a:ext cx="63966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Expected statistical sensitivities for LHCb Run 1 </a:t>
            </a:r>
            <a:r>
              <a:rPr lang="en-US" sz="1600" dirty="0" smtClean="0"/>
              <a:t>(3 fb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5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 smtClean="0"/>
              <a:t>Table from </a:t>
            </a:r>
            <a:r>
              <a:rPr lang="en-US" sz="22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JvT</a:t>
            </a:r>
            <a:r>
              <a:rPr 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&amp; </a:t>
            </a:r>
            <a:r>
              <a:rPr lang="en-US" sz="2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v.Veghel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[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PLB </a:t>
            </a:r>
            <a:r>
              <a:rPr lang="is-IS" sz="11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742 </a:t>
            </a:r>
            <a:r>
              <a:rPr lang="is-I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(2015) 236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]</a:t>
            </a: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744"/>
          <a:stretch/>
        </p:blipFill>
        <p:spPr>
          <a:xfrm>
            <a:off x="558002" y="2896591"/>
            <a:ext cx="6600775" cy="22979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666" y="4554416"/>
            <a:ext cx="6382838" cy="417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7685" y="4086493"/>
            <a:ext cx="6382838" cy="269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56830" y="5139320"/>
            <a:ext cx="343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Covered by this measurement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45213" y="4370589"/>
            <a:ext cx="334180" cy="70188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30523" y="4756957"/>
            <a:ext cx="181780" cy="24867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2080" y="2468523"/>
            <a:ext cx="63966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Expected statistical sensitivities for LHCb Run 1 </a:t>
            </a:r>
            <a:r>
              <a:rPr lang="en-US" sz="1600" dirty="0" smtClean="0"/>
              <a:t>(3 fb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77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 smtClean="0"/>
              <a:t>Table from </a:t>
            </a:r>
            <a:r>
              <a:rPr lang="en-US" sz="22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JvT</a:t>
            </a:r>
            <a:r>
              <a:rPr 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&amp; </a:t>
            </a:r>
            <a:r>
              <a:rPr lang="en-US" sz="2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v.Veghel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[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PLB </a:t>
            </a:r>
            <a:r>
              <a:rPr lang="is-IS" sz="11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742 </a:t>
            </a:r>
            <a:r>
              <a:rPr lang="is-I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(2015) 236</a:t>
            </a:r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]</a:t>
            </a: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744"/>
          <a:stretch/>
        </p:blipFill>
        <p:spPr>
          <a:xfrm>
            <a:off x="558002" y="2896591"/>
            <a:ext cx="6600775" cy="22979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666" y="4554416"/>
            <a:ext cx="6382838" cy="417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7685" y="4086493"/>
            <a:ext cx="6382838" cy="269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56830" y="5139320"/>
            <a:ext cx="343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Covered by this measurement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45213" y="4370589"/>
            <a:ext cx="334180" cy="70188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30523" y="4756957"/>
            <a:ext cx="181780" cy="24867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61668" y="3367897"/>
            <a:ext cx="501270" cy="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063687" y="3587145"/>
            <a:ext cx="501270" cy="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63687" y="3804401"/>
            <a:ext cx="501270" cy="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65706" y="4458161"/>
            <a:ext cx="501270" cy="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58504" y="2939894"/>
            <a:ext cx="13395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 smtClean="0">
                <a:solidFill>
                  <a:schemeClr val="accent2"/>
                </a:solidFill>
              </a:rPr>
              <a:t>uture measure-</a:t>
            </a:r>
            <a:r>
              <a:rPr lang="en-US" dirty="0" err="1" smtClean="0">
                <a:solidFill>
                  <a:schemeClr val="accent2"/>
                </a:solidFill>
              </a:rPr>
              <a:t>ments possible for LHCb &amp; Belle II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080" y="2468523"/>
            <a:ext cx="63966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Expected statistical sensitivities for LHCb Run 1 </a:t>
            </a:r>
            <a:r>
              <a:rPr lang="en-US" sz="1600" dirty="0" smtClean="0"/>
              <a:t>(3 fb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058971" y="4009177"/>
            <a:ext cx="501270" cy="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77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Run 2 has just started</a:t>
            </a:r>
          </a:p>
          <a:p>
            <a:pPr lvl="1"/>
            <a:r>
              <a:rPr lang="en-US" sz="1600" dirty="0" smtClean="0"/>
              <a:t>Increase data sample by factor ~4</a:t>
            </a:r>
          </a:p>
          <a:p>
            <a:r>
              <a:rPr lang="en-US" sz="1800" dirty="0" smtClean="0"/>
              <a:t>Higher collision energy in Run 2 </a:t>
            </a:r>
            <a:br>
              <a:rPr lang="en-US" sz="1800" dirty="0" smtClean="0"/>
            </a:br>
            <a:r>
              <a:rPr lang="en-US" sz="1800" dirty="0" smtClean="0"/>
              <a:t>(8 </a:t>
            </a:r>
            <a:r>
              <a:rPr lang="en-US" sz="1800" dirty="0" smtClean="0">
                <a:sym typeface="Wingdings"/>
              </a:rPr>
              <a:t> 13 </a:t>
            </a:r>
            <a:r>
              <a:rPr lang="en-US" sz="1800" dirty="0" err="1" smtClean="0">
                <a:sym typeface="Wingdings"/>
              </a:rPr>
              <a:t>TeV</a:t>
            </a:r>
            <a:r>
              <a:rPr lang="en-US" sz="1800" dirty="0" smtClean="0">
                <a:sym typeface="Wingdings"/>
              </a:rPr>
              <a:t>)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dirty="0" smtClean="0">
                <a:sym typeface="Wingdings"/>
              </a:rPr>
              <a:t> Larger </a:t>
            </a:r>
            <a:r>
              <a:rPr lang="en-US" sz="1600" dirty="0" smtClean="0"/>
              <a:t>cross sections</a:t>
            </a:r>
            <a:br>
              <a:rPr lang="en-US" sz="1600" dirty="0" smtClean="0"/>
            </a:br>
            <a:r>
              <a:rPr lang="en-US" sz="1600" dirty="0" smtClean="0">
                <a:sym typeface="Wingdings"/>
              </a:rPr>
              <a:t> </a:t>
            </a:r>
            <a:r>
              <a:rPr lang="en-US" sz="1600" dirty="0" smtClean="0"/>
              <a:t>Larger boost (+30%)</a:t>
            </a:r>
          </a:p>
          <a:p>
            <a:r>
              <a:rPr lang="en-US" sz="1800" dirty="0" smtClean="0"/>
              <a:t>Upgrade (&gt; 2019)</a:t>
            </a:r>
          </a:p>
          <a:p>
            <a:pPr lvl="1"/>
            <a:r>
              <a:rPr lang="en-US" sz="1600" dirty="0" smtClean="0"/>
              <a:t>Increase statistics by another factor 10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49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81965" y="1797884"/>
            <a:ext cx="1669681" cy="171227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tegratedLumiLHCbTime_Year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38" y="1665111"/>
            <a:ext cx="3769162" cy="23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3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Neutral meson systems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223059" y="2074699"/>
            <a:ext cx="1564870" cy="850517"/>
            <a:chOff x="1146279" y="3062604"/>
            <a:chExt cx="1564870" cy="850517"/>
          </a:xfrm>
        </p:grpSpPr>
        <p:sp>
          <p:nvSpPr>
            <p:cNvPr id="37" name="Oval 36"/>
            <p:cNvSpPr/>
            <p:nvPr/>
          </p:nvSpPr>
          <p:spPr>
            <a:xfrm>
              <a:off x="1146279" y="3062604"/>
              <a:ext cx="1564870" cy="850517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CDD4D7"/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293692" y="3176006"/>
              <a:ext cx="578322" cy="601032"/>
            </a:xfrm>
            <a:prstGeom prst="ellipse">
              <a:avLst/>
            </a:prstGeom>
            <a:gradFill rotWithShape="1">
              <a:gsLst>
                <a:gs pos="0">
                  <a:srgbClr val="55992B">
                    <a:lumMod val="50000"/>
                  </a:srgbClr>
                </a:gs>
                <a:gs pos="50000">
                  <a:srgbClr val="55992B">
                    <a:lumMod val="60000"/>
                    <a:lumOff val="40000"/>
                  </a:srgbClr>
                </a:gs>
                <a:gs pos="100000">
                  <a:srgbClr val="55992B">
                    <a:lumMod val="20000"/>
                    <a:lumOff val="80000"/>
                  </a:srgbClr>
                </a:gs>
              </a:gsLst>
              <a:lin ang="16200000" scaled="0"/>
            </a:gradFill>
            <a:ln w="6350" cap="flat" cmpd="sng" algn="ctr">
              <a:solidFill>
                <a:srgbClr val="55992B">
                  <a:lumMod val="50000"/>
                </a:srgbClr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189880" y="2092587"/>
            <a:ext cx="740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</a:t>
            </a:r>
            <a:r>
              <a:rPr kumimoji="0" lang="en-US" sz="36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8054" y="2086174"/>
            <a:ext cx="745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</a:t>
            </a:r>
            <a:r>
              <a:rPr kumimoji="0" lang="en-US" sz="36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351235" y="2086174"/>
            <a:ext cx="1564870" cy="850517"/>
            <a:chOff x="1146279" y="4185472"/>
            <a:chExt cx="1564870" cy="850517"/>
          </a:xfrm>
        </p:grpSpPr>
        <p:sp>
          <p:nvSpPr>
            <p:cNvPr id="44" name="Oval 43"/>
            <p:cNvSpPr/>
            <p:nvPr/>
          </p:nvSpPr>
          <p:spPr>
            <a:xfrm>
              <a:off x="1146279" y="4185472"/>
              <a:ext cx="1564870" cy="850517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CDD4D7"/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928714" y="4298874"/>
              <a:ext cx="578322" cy="601032"/>
            </a:xfrm>
            <a:prstGeom prst="ellipse">
              <a:avLst/>
            </a:prstGeom>
            <a:gradFill rotWithShape="1">
              <a:gsLst>
                <a:gs pos="0">
                  <a:srgbClr val="1D86CD">
                    <a:shade val="20000"/>
                    <a:satMod val="130000"/>
                  </a:srgbClr>
                </a:gs>
                <a:gs pos="50000">
                  <a:srgbClr val="1D86CD">
                    <a:shade val="90000"/>
                    <a:satMod val="130000"/>
                  </a:srgbClr>
                </a:gs>
                <a:gs pos="100000">
                  <a:srgbClr val="1D86CD">
                    <a:shade val="100000"/>
                    <a:satMod val="200000"/>
                    <a:lumMod val="120000"/>
                  </a:srgbClr>
                </a:gs>
              </a:gsLst>
              <a:lin ang="16200000" scaled="0"/>
            </a:gradFill>
            <a:ln w="6350" cap="flat" cmpd="sng" algn="ctr">
              <a:solidFill>
                <a:srgbClr val="1D86CD">
                  <a:shade val="95000"/>
                  <a:satMod val="105000"/>
                </a:srgbClr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1293692" y="4298874"/>
              <a:ext cx="578322" cy="601032"/>
            </a:xfrm>
            <a:prstGeom prst="ellipse">
              <a:avLst/>
            </a:prstGeom>
            <a:gradFill rotWithShape="1">
              <a:gsLst>
                <a:gs pos="0">
                  <a:srgbClr val="B50B1B">
                    <a:lumMod val="50000"/>
                  </a:srgbClr>
                </a:gs>
                <a:gs pos="50000">
                  <a:srgbClr val="B50B1B">
                    <a:lumMod val="60000"/>
                    <a:lumOff val="40000"/>
                  </a:srgbClr>
                </a:gs>
                <a:gs pos="100000">
                  <a:srgbClr val="B50B1B">
                    <a:lumMod val="20000"/>
                    <a:lumOff val="80000"/>
                  </a:srgbClr>
                </a:gs>
              </a:gsLst>
              <a:lin ang="16200000" scaled="0"/>
            </a:gradFill>
            <a:ln w="6350" cap="flat" cmpd="sng" algn="ctr">
              <a:solidFill>
                <a:srgbClr val="B50B1B">
                  <a:lumMod val="50000"/>
                </a:srgbClr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110146" y="4491657"/>
              <a:ext cx="216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3217540" y="4294964"/>
            <a:ext cx="740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r>
              <a:rPr kumimoji="0" lang="en-US" sz="36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223059" y="4277266"/>
            <a:ext cx="1564870" cy="850517"/>
            <a:chOff x="1146277" y="5318094"/>
            <a:chExt cx="1564870" cy="850517"/>
          </a:xfrm>
        </p:grpSpPr>
        <p:sp>
          <p:nvSpPr>
            <p:cNvPr id="50" name="Oval 49"/>
            <p:cNvSpPr/>
            <p:nvPr/>
          </p:nvSpPr>
          <p:spPr>
            <a:xfrm>
              <a:off x="1146277" y="5318094"/>
              <a:ext cx="1564870" cy="850517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CDD4D7"/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293692" y="5431496"/>
              <a:ext cx="578322" cy="601032"/>
            </a:xfrm>
            <a:prstGeom prst="ellipse">
              <a:avLst/>
            </a:prstGeom>
            <a:gradFill rotWithShape="1">
              <a:gsLst>
                <a:gs pos="0">
                  <a:srgbClr val="732E9A">
                    <a:lumMod val="50000"/>
                  </a:srgbClr>
                </a:gs>
                <a:gs pos="50000">
                  <a:srgbClr val="732E9A">
                    <a:lumMod val="60000"/>
                    <a:lumOff val="40000"/>
                  </a:srgbClr>
                </a:gs>
                <a:gs pos="100000">
                  <a:srgbClr val="732E9A">
                    <a:lumMod val="20000"/>
                    <a:lumOff val="80000"/>
                  </a:srgbClr>
                </a:gs>
              </a:gsLst>
              <a:lin ang="16200000" scaled="0"/>
            </a:gradFill>
            <a:ln w="6350" cap="flat" cmpd="sng" algn="ctr">
              <a:solidFill>
                <a:srgbClr val="732E9A"/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1928714" y="5431496"/>
              <a:ext cx="578322" cy="601032"/>
            </a:xfrm>
            <a:prstGeom prst="ellipse">
              <a:avLst/>
            </a:prstGeom>
            <a:gradFill rotWithShape="1">
              <a:gsLst>
                <a:gs pos="0">
                  <a:srgbClr val="E8950E">
                    <a:lumMod val="50000"/>
                  </a:srgbClr>
                </a:gs>
                <a:gs pos="50000">
                  <a:srgbClr val="E8950E">
                    <a:lumMod val="60000"/>
                    <a:lumOff val="40000"/>
                  </a:srgbClr>
                </a:gs>
                <a:gs pos="100000">
                  <a:srgbClr val="E8950E">
                    <a:lumMod val="20000"/>
                    <a:lumOff val="80000"/>
                  </a:srgbClr>
                </a:gs>
              </a:gsLst>
              <a:lin ang="16200000" scaled="0"/>
            </a:gradFill>
            <a:ln w="6350" cap="flat" cmpd="sng" algn="ctr">
              <a:solidFill>
                <a:srgbClr val="E8950E"/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110144" y="5578919"/>
              <a:ext cx="216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cxnSp>
        <p:nvCxnSpPr>
          <p:cNvPr id="54" name="Straight Connector 53"/>
          <p:cNvCxnSpPr/>
          <p:nvPr/>
        </p:nvCxnSpPr>
        <p:spPr>
          <a:xfrm>
            <a:off x="3319003" y="4390668"/>
            <a:ext cx="274043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55" name="Oval 54"/>
          <p:cNvSpPr/>
          <p:nvPr/>
        </p:nvSpPr>
        <p:spPr>
          <a:xfrm>
            <a:off x="2003418" y="2184378"/>
            <a:ext cx="578322" cy="601032"/>
          </a:xfrm>
          <a:prstGeom prst="ellipse">
            <a:avLst/>
          </a:prstGeom>
          <a:gradFill rotWithShape="1">
            <a:gsLst>
              <a:gs pos="0">
                <a:srgbClr val="E8950E">
                  <a:lumMod val="50000"/>
                </a:srgbClr>
              </a:gs>
              <a:gs pos="50000">
                <a:srgbClr val="E8950E">
                  <a:lumMod val="60000"/>
                  <a:lumOff val="40000"/>
                </a:srgbClr>
              </a:gs>
              <a:gs pos="100000">
                <a:srgbClr val="E8950E">
                  <a:lumMod val="20000"/>
                  <a:lumOff val="80000"/>
                </a:srgbClr>
              </a:gs>
            </a:gsLst>
            <a:lin ang="16200000" scaled="0"/>
          </a:gradFill>
          <a:ln w="6350" cap="flat" cmpd="sng" algn="ctr">
            <a:solidFill>
              <a:srgbClr val="E8950E"/>
            </a:solidFill>
            <a:prstDash val="solid"/>
          </a:ln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184848" y="2331801"/>
            <a:ext cx="216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>
            <a:off x="3334089" y="2193451"/>
            <a:ext cx="274043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7334770" y="4292914"/>
            <a:ext cx="740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</a:t>
            </a:r>
            <a:r>
              <a:rPr kumimoji="0" lang="en-US" sz="36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340289" y="4275216"/>
            <a:ext cx="1564870" cy="850517"/>
            <a:chOff x="1146277" y="5318094"/>
            <a:chExt cx="1564870" cy="850517"/>
          </a:xfrm>
        </p:grpSpPr>
        <p:sp>
          <p:nvSpPr>
            <p:cNvPr id="62" name="Oval 61"/>
            <p:cNvSpPr/>
            <p:nvPr/>
          </p:nvSpPr>
          <p:spPr>
            <a:xfrm>
              <a:off x="1146277" y="5318094"/>
              <a:ext cx="1564870" cy="850517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CDD4D7"/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293692" y="5431496"/>
              <a:ext cx="578322" cy="601032"/>
            </a:xfrm>
            <a:prstGeom prst="ellipse">
              <a:avLst/>
            </a:prstGeom>
            <a:gradFill rotWithShape="1">
              <a:gsLst>
                <a:gs pos="0">
                  <a:srgbClr val="732E9A">
                    <a:lumMod val="50000"/>
                  </a:srgbClr>
                </a:gs>
                <a:gs pos="50000">
                  <a:srgbClr val="732E9A">
                    <a:lumMod val="60000"/>
                    <a:lumOff val="40000"/>
                  </a:srgbClr>
                </a:gs>
                <a:gs pos="100000">
                  <a:srgbClr val="732E9A">
                    <a:lumMod val="20000"/>
                    <a:lumOff val="80000"/>
                  </a:srgbClr>
                </a:gs>
              </a:gsLst>
              <a:lin ang="16200000" scaled="0"/>
            </a:gradFill>
            <a:ln w="6350" cap="flat" cmpd="sng" algn="ctr">
              <a:solidFill>
                <a:srgbClr val="732E9A"/>
              </a:solidFill>
              <a:prstDash val="solid"/>
            </a:ln>
            <a:effectLst>
              <a:outerShdw blurRad="88900" dist="50800" dir="2100000" sx="104000" sy="104000" algn="br" rotWithShape="0">
                <a:srgbClr val="000000">
                  <a:alpha val="5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66" name="Straight Connector 65"/>
          <p:cNvCxnSpPr/>
          <p:nvPr/>
        </p:nvCxnSpPr>
        <p:spPr>
          <a:xfrm>
            <a:off x="7436233" y="4388618"/>
            <a:ext cx="274043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68" name="Oval 67"/>
          <p:cNvSpPr/>
          <p:nvPr/>
        </p:nvSpPr>
        <p:spPr>
          <a:xfrm>
            <a:off x="6139927" y="4399833"/>
            <a:ext cx="578322" cy="601032"/>
          </a:xfrm>
          <a:prstGeom prst="ellipse">
            <a:avLst/>
          </a:prstGeom>
          <a:gradFill rotWithShape="1">
            <a:gsLst>
              <a:gs pos="0">
                <a:srgbClr val="55992B">
                  <a:lumMod val="50000"/>
                </a:srgbClr>
              </a:gs>
              <a:gs pos="50000">
                <a:srgbClr val="55992B">
                  <a:lumMod val="60000"/>
                  <a:lumOff val="40000"/>
                </a:srgbClr>
              </a:gs>
              <a:gs pos="100000">
                <a:srgbClr val="55992B">
                  <a:lumMod val="20000"/>
                  <a:lumOff val="80000"/>
                </a:srgbClr>
              </a:gs>
            </a:gsLst>
            <a:lin ang="16200000" scaled="0"/>
          </a:gradFill>
          <a:ln w="6350" cap="flat" cmpd="sng" algn="ctr">
            <a:solidFill>
              <a:srgbClr val="55992B">
                <a:lumMod val="50000"/>
              </a:srgbClr>
            </a:solidFill>
            <a:prstDash val="solid"/>
          </a:ln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6319241" y="4568310"/>
            <a:ext cx="216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0" name="Rectangle 69"/>
          <p:cNvSpPr/>
          <p:nvPr/>
        </p:nvSpPr>
        <p:spPr>
          <a:xfrm>
            <a:off x="7709857" y="4457455"/>
            <a:ext cx="341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baseline="-25000">
                <a:solidFill>
                  <a:sysClr val="windowText" lastClr="000000"/>
                </a:solidFill>
              </a:rPr>
              <a:t>s</a:t>
            </a:r>
            <a:endParaRPr lang="en-US" baseline="-25000"/>
          </a:p>
        </p:txBody>
      </p:sp>
      <p:sp>
        <p:nvSpPr>
          <p:cNvPr id="71" name="TextBox 70"/>
          <p:cNvSpPr txBox="1"/>
          <p:nvPr/>
        </p:nvSpPr>
        <p:spPr>
          <a:xfrm>
            <a:off x="2780538" y="5508711"/>
            <a:ext cx="35286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And their anti-partners</a:t>
            </a:r>
          </a:p>
        </p:txBody>
      </p:sp>
    </p:spTree>
    <p:extLst>
      <p:ext uri="{BB962C8B-B14F-4D97-AF65-F5344CB8AC3E}">
        <p14:creationId xmlns:p14="http://schemas.microsoft.com/office/powerpoint/2010/main" val="305527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exotics that I did not talk about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11866"/>
            <a:ext cx="8042276" cy="4343400"/>
          </a:xfrm>
        </p:spPr>
        <p:txBody>
          <a:bodyPr/>
          <a:lstStyle/>
          <a:p>
            <a:r>
              <a:rPr lang="en-US"/>
              <a:t>Quantum decoherence at φ and Ψ(4S) resonances</a:t>
            </a:r>
          </a:p>
          <a:p>
            <a:r>
              <a:rPr lang="en-US"/>
              <a:t>Quantum decoherence for 1-particle states</a:t>
            </a:r>
          </a:p>
          <a:p>
            <a:r>
              <a:rPr lang="en-US"/>
              <a:t>Lorentz invariance in production of quarks (e.g. tt)</a:t>
            </a:r>
          </a:p>
          <a:p>
            <a:r>
              <a:rPr lang="en-US"/>
              <a:t>SME limits for beta decay.</a:t>
            </a:r>
          </a:p>
          <a:p>
            <a:r>
              <a:rPr lang="en-US"/>
              <a:t>And a lot more...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86889" y="285044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7987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93446"/>
            <a:ext cx="8042276" cy="46143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Interferometry with neutral mesons sensitive to </a:t>
            </a:r>
            <a:r>
              <a:rPr lang="en-US" sz="2000" i="1" dirty="0" smtClean="0"/>
              <a:t>CPT</a:t>
            </a:r>
            <a:r>
              <a:rPr lang="en-US" sz="2000" dirty="0" smtClean="0"/>
              <a:t> violation</a:t>
            </a:r>
          </a:p>
          <a:p>
            <a:pPr lvl="1"/>
            <a:r>
              <a:rPr lang="en-US" sz="2000" dirty="0" smtClean="0">
                <a:solidFill>
                  <a:schemeClr val="accent1"/>
                </a:solidFill>
              </a:rPr>
              <a:t>Strongest bounds in </a:t>
            </a:r>
            <a:r>
              <a:rPr lang="en-US" sz="2000" i="1" dirty="0" smtClean="0">
                <a:solidFill>
                  <a:schemeClr val="accent1"/>
                </a:solidFill>
              </a:rPr>
              <a:t>K</a:t>
            </a:r>
            <a:r>
              <a:rPr lang="en-US" sz="2000" baseline="30000" dirty="0" smtClean="0">
                <a:solidFill>
                  <a:schemeClr val="accent1"/>
                </a:solidFill>
              </a:rPr>
              <a:t>0</a:t>
            </a:r>
            <a:r>
              <a:rPr lang="en-US" sz="2000" dirty="0" smtClean="0">
                <a:solidFill>
                  <a:schemeClr val="accent1"/>
                </a:solidFill>
              </a:rPr>
              <a:t> system</a:t>
            </a:r>
            <a:r>
              <a:rPr lang="is-IS" sz="2000" dirty="0" smtClean="0">
                <a:solidFill>
                  <a:schemeClr val="accent1"/>
                </a:solidFill>
              </a:rPr>
              <a:t>…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lvl="1"/>
            <a:r>
              <a:rPr lang="is-IS" sz="2000" dirty="0" smtClean="0">
                <a:solidFill>
                  <a:schemeClr val="accent1"/>
                </a:solidFill>
              </a:rPr>
              <a:t>… </a:t>
            </a:r>
            <a:r>
              <a:rPr lang="en-US" sz="2000" dirty="0">
                <a:solidFill>
                  <a:schemeClr val="accent1"/>
                </a:solidFill>
              </a:rPr>
              <a:t>b</a:t>
            </a:r>
            <a:r>
              <a:rPr lang="is-IS" sz="2000" dirty="0" smtClean="0">
                <a:solidFill>
                  <a:schemeClr val="accent1"/>
                </a:solidFill>
              </a:rPr>
              <a:t>ut effects may be enhanced in heavier systems</a:t>
            </a:r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000" dirty="0" smtClean="0"/>
              <a:t>First LHCb results on </a:t>
            </a:r>
            <a:r>
              <a:rPr lang="en-US" sz="2000" i="1" dirty="0" smtClean="0"/>
              <a:t>CPT</a:t>
            </a:r>
            <a:r>
              <a:rPr lang="en-US" sz="2000" dirty="0" smtClean="0"/>
              <a:t> &amp; Lorentz violation</a:t>
            </a:r>
          </a:p>
          <a:p>
            <a:pPr lvl="1"/>
            <a:r>
              <a:rPr lang="en-US" sz="2000" dirty="0" smtClean="0">
                <a:solidFill>
                  <a:srgbClr val="2C7C9F"/>
                </a:solidFill>
              </a:rPr>
              <a:t>Improved limits SME parameters in </a:t>
            </a:r>
            <a:r>
              <a:rPr lang="en-US" sz="2000" i="1" dirty="0" err="1" smtClean="0">
                <a:solidFill>
                  <a:srgbClr val="2C7C9F"/>
                </a:solidFill>
              </a:rPr>
              <a:t>B</a:t>
            </a:r>
            <a:r>
              <a:rPr lang="en-US" sz="2000" i="1" baseline="-25000" dirty="0" err="1" smtClean="0">
                <a:solidFill>
                  <a:srgbClr val="2C7C9F"/>
                </a:solidFill>
              </a:rPr>
              <a:t>d</a:t>
            </a:r>
            <a:r>
              <a:rPr lang="en-US" sz="2000" i="1" dirty="0" smtClean="0">
                <a:solidFill>
                  <a:srgbClr val="2C7C9F"/>
                </a:solidFill>
              </a:rPr>
              <a:t> </a:t>
            </a:r>
            <a:r>
              <a:rPr lang="en-US" sz="2000" dirty="0" smtClean="0">
                <a:solidFill>
                  <a:srgbClr val="2C7C9F"/>
                </a:solidFill>
              </a:rPr>
              <a:t>and </a:t>
            </a:r>
            <a:r>
              <a:rPr lang="en-US" sz="2000" i="1" dirty="0" err="1" smtClean="0">
                <a:solidFill>
                  <a:srgbClr val="2C7C9F"/>
                </a:solidFill>
              </a:rPr>
              <a:t>B</a:t>
            </a:r>
            <a:r>
              <a:rPr lang="en-US" sz="2000" i="1" baseline="-25000" dirty="0" err="1">
                <a:solidFill>
                  <a:srgbClr val="2C7C9F"/>
                </a:solidFill>
              </a:rPr>
              <a:t>s</a:t>
            </a:r>
            <a:r>
              <a:rPr lang="en-US" sz="2000" dirty="0" smtClean="0">
                <a:solidFill>
                  <a:srgbClr val="2C7C9F"/>
                </a:solidFill>
              </a:rPr>
              <a:t> systems</a:t>
            </a:r>
          </a:p>
          <a:p>
            <a:pPr lvl="1"/>
            <a:r>
              <a:rPr lang="en-US" sz="2000" dirty="0" smtClean="0">
                <a:solidFill>
                  <a:srgbClr val="2C7C9F"/>
                </a:solidFill>
              </a:rPr>
              <a:t>First measurements of </a:t>
            </a:r>
            <a:r>
              <a:rPr lang="en-US" sz="2000" i="1" dirty="0" smtClean="0">
                <a:solidFill>
                  <a:srgbClr val="2C7C9F"/>
                </a:solidFill>
              </a:rPr>
              <a:t>z</a:t>
            </a:r>
            <a:r>
              <a:rPr lang="en-US" sz="2000" dirty="0" smtClean="0">
                <a:solidFill>
                  <a:srgbClr val="2C7C9F"/>
                </a:solidFill>
              </a:rPr>
              <a:t> in </a:t>
            </a:r>
            <a:r>
              <a:rPr lang="en-US" sz="2000" i="1" dirty="0" err="1" smtClean="0">
                <a:solidFill>
                  <a:srgbClr val="2C7C9F"/>
                </a:solidFill>
              </a:rPr>
              <a:t>B</a:t>
            </a:r>
            <a:r>
              <a:rPr lang="en-US" sz="2000" i="1" baseline="-25000" dirty="0" err="1" smtClean="0">
                <a:solidFill>
                  <a:srgbClr val="2C7C9F"/>
                </a:solidFill>
              </a:rPr>
              <a:t>s</a:t>
            </a:r>
            <a:r>
              <a:rPr lang="en-US" sz="2000" dirty="0" smtClean="0">
                <a:solidFill>
                  <a:srgbClr val="2C7C9F"/>
                </a:solidFill>
              </a:rPr>
              <a:t> system</a:t>
            </a:r>
          </a:p>
          <a:p>
            <a:r>
              <a:rPr lang="en-US" sz="2000" dirty="0" smtClean="0"/>
              <a:t>Future improvements</a:t>
            </a:r>
            <a:endParaRPr lang="en-US" sz="2000" dirty="0"/>
          </a:p>
          <a:p>
            <a:pPr lvl="1"/>
            <a:r>
              <a:rPr lang="en-US" sz="2000" dirty="0" smtClean="0">
                <a:solidFill>
                  <a:srgbClr val="2C7C9F"/>
                </a:solidFill>
              </a:rPr>
              <a:t>Classical and SME analysis in </a:t>
            </a:r>
            <a:r>
              <a:rPr lang="en-US" sz="2000" i="1" dirty="0" smtClean="0">
                <a:solidFill>
                  <a:srgbClr val="2C7C9F"/>
                </a:solidFill>
              </a:rPr>
              <a:t>D</a:t>
            </a:r>
            <a:r>
              <a:rPr lang="en-US" sz="2000" baseline="30000" dirty="0" smtClean="0">
                <a:solidFill>
                  <a:srgbClr val="2C7C9F"/>
                </a:solidFill>
              </a:rPr>
              <a:t>0</a:t>
            </a:r>
            <a:r>
              <a:rPr lang="en-US" sz="2000" dirty="0" smtClean="0">
                <a:solidFill>
                  <a:srgbClr val="2C7C9F"/>
                </a:solidFill>
              </a:rPr>
              <a:t> system</a:t>
            </a:r>
          </a:p>
          <a:p>
            <a:pPr lvl="1"/>
            <a:r>
              <a:rPr lang="en-US" sz="2000" dirty="0" err="1" smtClean="0">
                <a:solidFill>
                  <a:srgbClr val="2C7C9F"/>
                </a:solidFill>
              </a:rPr>
              <a:t>Im</a:t>
            </a:r>
            <a:r>
              <a:rPr lang="en-US" sz="2000" dirty="0" smtClean="0">
                <a:solidFill>
                  <a:srgbClr val="2C7C9F"/>
                </a:solidFill>
              </a:rPr>
              <a:t>(</a:t>
            </a:r>
            <a:r>
              <a:rPr lang="en-US" sz="2000" i="1" dirty="0" smtClean="0">
                <a:solidFill>
                  <a:srgbClr val="2C7C9F"/>
                </a:solidFill>
              </a:rPr>
              <a:t>z</a:t>
            </a:r>
            <a:r>
              <a:rPr lang="en-US" sz="2000" dirty="0" smtClean="0">
                <a:solidFill>
                  <a:srgbClr val="2C7C9F"/>
                </a:solidFill>
              </a:rPr>
              <a:t>) in </a:t>
            </a:r>
            <a:r>
              <a:rPr lang="en-US" sz="2000" i="1" dirty="0" err="1" smtClean="0">
                <a:solidFill>
                  <a:srgbClr val="2C7C9F"/>
                </a:solidFill>
              </a:rPr>
              <a:t>B</a:t>
            </a:r>
            <a:r>
              <a:rPr lang="en-US" sz="2000" i="1" baseline="-25000" dirty="0" err="1" smtClean="0">
                <a:solidFill>
                  <a:srgbClr val="2C7C9F"/>
                </a:solidFill>
              </a:rPr>
              <a:t>d</a:t>
            </a:r>
            <a:r>
              <a:rPr lang="en-US" sz="2000" dirty="0" smtClean="0">
                <a:solidFill>
                  <a:srgbClr val="2C7C9F"/>
                </a:solidFill>
              </a:rPr>
              <a:t> and </a:t>
            </a:r>
            <a:r>
              <a:rPr lang="en-US" sz="2000" i="1" dirty="0" err="1" smtClean="0">
                <a:solidFill>
                  <a:srgbClr val="2C7C9F"/>
                </a:solidFill>
              </a:rPr>
              <a:t>B</a:t>
            </a:r>
            <a:r>
              <a:rPr lang="en-US" sz="2000" i="1" baseline="-25000" dirty="0" err="1" smtClean="0">
                <a:solidFill>
                  <a:srgbClr val="2C7C9F"/>
                </a:solidFill>
              </a:rPr>
              <a:t>s</a:t>
            </a:r>
            <a:r>
              <a:rPr lang="en-US" sz="2000" dirty="0" smtClean="0">
                <a:solidFill>
                  <a:srgbClr val="2C7C9F"/>
                </a:solidFill>
              </a:rPr>
              <a:t> systems</a:t>
            </a:r>
          </a:p>
          <a:p>
            <a:pPr lvl="1"/>
            <a:r>
              <a:rPr lang="en-US" sz="2000" dirty="0" smtClean="0">
                <a:solidFill>
                  <a:srgbClr val="2C7C9F"/>
                </a:solidFill>
              </a:rPr>
              <a:t>More data from LHCb and Belle II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84848" y="2907987"/>
            <a:ext cx="1781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3"/>
              </a:rPr>
              <a:t>[PRL 116 (2016) 241601]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2630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281" y="2089346"/>
            <a:ext cx="2987719" cy="23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9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CPT</a:t>
            </a:r>
            <a:r>
              <a:rPr lang="en-US" dirty="0" smtClean="0"/>
              <a:t> and Lorentz 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70" y="1287592"/>
            <a:ext cx="8594725" cy="5319427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CPT</a:t>
            </a:r>
            <a:r>
              <a:rPr lang="en-US" sz="2000" dirty="0" smtClean="0"/>
              <a:t> violation implies Lorentz invariance breaking.</a:t>
            </a:r>
          </a:p>
          <a:p>
            <a:r>
              <a:rPr lang="en-US" sz="2000" dirty="0" smtClean="0"/>
              <a:t>SME: EFT framework with </a:t>
            </a:r>
            <a:r>
              <a:rPr lang="en-US" sz="2000" i="1" dirty="0" smtClean="0"/>
              <a:t>CPT</a:t>
            </a:r>
            <a:r>
              <a:rPr lang="en-US" sz="2000" dirty="0" smtClean="0"/>
              <a:t>- &amp; Lorentz-violating terms.</a:t>
            </a:r>
          </a:p>
          <a:p>
            <a:r>
              <a:rPr lang="en-US" sz="2000" dirty="0" smtClean="0"/>
              <a:t>Experimental opportunity: measure SME parameters.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2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z</a:t>
            </a:r>
            <a:r>
              <a:rPr lang="en-US" sz="2000" dirty="0" smtClean="0"/>
              <a:t> depends on four-velocity</a:t>
            </a:r>
          </a:p>
          <a:p>
            <a:pPr lvl="1"/>
            <a:r>
              <a:rPr lang="en-US" sz="1800" dirty="0" smtClean="0"/>
              <a:t>i.e. on momentum and</a:t>
            </a:r>
            <a:br>
              <a:rPr lang="en-US" sz="1800" dirty="0" smtClean="0"/>
            </a:br>
            <a:r>
              <a:rPr lang="en-US" sz="1800" dirty="0" smtClean="0"/>
              <a:t>on direction in space</a:t>
            </a:r>
          </a:p>
          <a:p>
            <a:r>
              <a:rPr lang="el-GR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sz="20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r>
              <a:rPr lang="en-US" sz="2000" dirty="0"/>
              <a:t> </a:t>
            </a:r>
            <a:r>
              <a:rPr lang="en-US" sz="2000" dirty="0" smtClean="0"/>
              <a:t>is real 4-vector vacuum </a:t>
            </a:r>
            <a:br>
              <a:rPr lang="en-US" sz="2000" dirty="0" smtClean="0"/>
            </a:br>
            <a:r>
              <a:rPr lang="en-US" sz="2000" dirty="0" smtClean="0"/>
              <a:t>expectation value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</a:t>
            </a:r>
            <a:r>
              <a:rPr lang="en-US" sz="2200" i="1" dirty="0">
                <a:solidFill>
                  <a:srgbClr val="0000FF"/>
                </a:solidFill>
                <a:latin typeface="Times New Roman"/>
                <a:cs typeface="Times New Roman"/>
              </a:rPr>
              <a:t>z</a:t>
            </a:r>
            <a:r>
              <a:rPr lang="en-US" sz="2000" dirty="0"/>
              <a:t> </a:t>
            </a:r>
            <a:r>
              <a:rPr lang="en-US" sz="2000" dirty="0" smtClean="0"/>
              <a:t>mostly real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26686" y="1536605"/>
            <a:ext cx="2070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[Greenberg, PRL 89 (2002)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0146" y="3063308"/>
            <a:ext cx="201695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SME coefficient for neutral mesons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57" y="3061114"/>
            <a:ext cx="2198273" cy="6714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149" y="4104970"/>
            <a:ext cx="1513224" cy="358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6634" y="2137442"/>
            <a:ext cx="2530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hlinkClick r:id="rId6"/>
              </a:rPr>
              <a:t>[Kostelecky, PRD55 (1997) 6760]</a:t>
            </a:r>
            <a:endParaRPr lang="en-US" sz="1100" dirty="0"/>
          </a:p>
        </p:txBody>
      </p:sp>
      <p:pic>
        <p:nvPicPr>
          <p:cNvPr id="17" name="Picture 16" descr="SM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92" y="4367774"/>
            <a:ext cx="4647508" cy="170724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28153" y="4840315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l-GR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140973" y="3157639"/>
            <a:ext cx="703714" cy="5148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9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field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 descr="earth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15" y="1287157"/>
            <a:ext cx="4658552" cy="44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5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55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SME</a:t>
            </a:r>
          </a:p>
        </p:txBody>
      </p:sp>
      <p:pic>
        <p:nvPicPr>
          <p:cNvPr id="8" name="Picture 7" descr="S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10" y="1413858"/>
            <a:ext cx="5775136" cy="37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2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Time evolution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3" descr="K0_lo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"/>
          <a:stretch/>
        </p:blipFill>
        <p:spPr bwMode="auto">
          <a:xfrm>
            <a:off x="1801391" y="1318729"/>
            <a:ext cx="2695776" cy="25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2036810" y="1174661"/>
            <a:ext cx="2517781" cy="2401891"/>
            <a:chOff x="321" y="2611"/>
            <a:chExt cx="1586" cy="1513"/>
          </a:xfrm>
        </p:grpSpPr>
        <p:pic>
          <p:nvPicPr>
            <p:cNvPr id="13" name="Picture 9" descr="K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" y="2611"/>
              <a:ext cx="922" cy="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417" y="3451"/>
              <a:ext cx="1413" cy="662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321" y="3440"/>
              <a:ext cx="720" cy="684"/>
            </a:xfrm>
            <a:prstGeom prst="lin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020800" y="1454564"/>
            <a:ext cx="404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K</a:t>
            </a:r>
            <a:r>
              <a:rPr lang="en-US" baseline="30000" dirty="0">
                <a:solidFill>
                  <a:srgbClr val="0000FF"/>
                </a:solidFill>
                <a:latin typeface="Tahoma" charset="0"/>
              </a:rPr>
              <a:t>0</a:t>
            </a:r>
            <a:endParaRPr lang="en-GB" dirty="0">
              <a:solidFill>
                <a:srgbClr val="0000FF"/>
              </a:solidFill>
              <a:latin typeface="Tahoma" charset="0"/>
            </a:endParaRPr>
          </a:p>
        </p:txBody>
      </p:sp>
      <p:graphicFrame>
        <p:nvGraphicFramePr>
          <p:cNvPr id="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129008"/>
              </p:ext>
            </p:extLst>
          </p:nvPr>
        </p:nvGraphicFramePr>
        <p:xfrm>
          <a:off x="3532099" y="1318578"/>
          <a:ext cx="698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" name="Equation" r:id="rId6" imgW="419100" imgH="419100" progId="Equation.3">
                  <p:embed/>
                </p:oleObj>
              </mc:Choice>
              <mc:Fallback>
                <p:oleObj name="Equation" r:id="rId6" imgW="419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099" y="1318578"/>
                        <a:ext cx="6985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396" y="2926684"/>
            <a:ext cx="935489" cy="1229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8230" y="845412"/>
            <a:ext cx="3475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of </a:t>
            </a:r>
            <a:r>
              <a:rPr lang="en-US" sz="1400" dirty="0" smtClean="0">
                <a:solidFill>
                  <a:srgbClr val="0000FF"/>
                </a:solidFill>
              </a:rPr>
              <a:t>P</a:t>
            </a:r>
            <a:r>
              <a:rPr lang="en-US" sz="1400" baseline="30000" dirty="0" smtClean="0">
                <a:solidFill>
                  <a:srgbClr val="0000FF"/>
                </a:solidFill>
              </a:rPr>
              <a:t>0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FF0000"/>
                </a:solidFill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</a:rPr>
              <a:t>0</a:t>
            </a:r>
            <a:r>
              <a:rPr lang="en-US" sz="1400" dirty="0" smtClean="0"/>
              <a:t> state (produced </a:t>
            </a:r>
            <a:r>
              <a:rPr lang="en-US" sz="1400" dirty="0"/>
              <a:t>a</a:t>
            </a:r>
            <a:r>
              <a:rPr lang="en-US" sz="1400" dirty="0" smtClean="0"/>
              <a:t>s </a:t>
            </a:r>
            <a:r>
              <a:rPr lang="en-US" sz="1400" dirty="0" smtClean="0">
                <a:solidFill>
                  <a:srgbClr val="0000FF"/>
                </a:solidFill>
              </a:rPr>
              <a:t>P</a:t>
            </a:r>
            <a:r>
              <a:rPr lang="en-US" sz="1400" baseline="30000" dirty="0" smtClean="0">
                <a:solidFill>
                  <a:srgbClr val="0000FF"/>
                </a:solidFill>
              </a:rPr>
              <a:t>0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079362" y="908603"/>
            <a:ext cx="132897" cy="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1309177" y="1801243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Probability</a:t>
            </a:r>
            <a:endParaRPr lang="en-US" sz="12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5023880" y="1275923"/>
            <a:ext cx="2905216" cy="2546750"/>
            <a:chOff x="5023880" y="1275923"/>
            <a:chExt cx="2905216" cy="2546750"/>
          </a:xfrm>
        </p:grpSpPr>
        <p:pic>
          <p:nvPicPr>
            <p:cNvPr id="7" name="Picture 2" descr="D0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"/>
            <a:stretch/>
          </p:blipFill>
          <p:spPr bwMode="auto">
            <a:xfrm>
              <a:off x="5169135" y="1275923"/>
              <a:ext cx="2759961" cy="254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056880" y="1438248"/>
              <a:ext cx="45195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ahoma" charset="0"/>
                </a:rPr>
                <a:t>D</a:t>
              </a:r>
              <a:r>
                <a:rPr lang="en-US" sz="2000" baseline="30000" dirty="0">
                  <a:solidFill>
                    <a:srgbClr val="0000FF"/>
                  </a:solidFill>
                  <a:latin typeface="Tahoma" charset="0"/>
                </a:rPr>
                <a:t>0</a:t>
              </a:r>
              <a:endParaRPr lang="en-GB" sz="2000" dirty="0">
                <a:solidFill>
                  <a:srgbClr val="0000FF"/>
                </a:solidFill>
                <a:latin typeface="Tahoma" charset="0"/>
              </a:endParaRPr>
            </a:p>
          </p:txBody>
        </p:sp>
        <p:graphicFrame>
          <p:nvGraphicFramePr>
            <p:cNvPr id="22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9060038"/>
                </p:ext>
              </p:extLst>
            </p:nvPr>
          </p:nvGraphicFramePr>
          <p:xfrm>
            <a:off x="6483918" y="2141511"/>
            <a:ext cx="977900" cy="679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89" name="Equation" r:id="rId10" imgW="622300" imgH="431800" progId="Equation.3">
                    <p:embed/>
                  </p:oleObj>
                </mc:Choice>
                <mc:Fallback>
                  <p:oleObj name="Equation" r:id="rId10" imgW="6223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3918" y="2141511"/>
                          <a:ext cx="977900" cy="679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 rot="16200000">
              <a:off x="4672502" y="1753877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Probability</a:t>
              </a:r>
              <a:endParaRPr lang="en-US" sz="1200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477976" y="1477692"/>
              <a:ext cx="415498" cy="338554"/>
              <a:chOff x="6238089" y="1477692"/>
              <a:chExt cx="415498" cy="33855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238089" y="1477692"/>
                <a:ext cx="4154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F"/>
                    </a:solidFill>
                  </a:rPr>
                  <a:t>cu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>
                <a:off x="6445838" y="1583269"/>
                <a:ext cx="90426" cy="248"/>
              </a:xfrm>
              <a:prstGeom prst="line">
                <a:avLst/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/>
          <p:cNvGrpSpPr/>
          <p:nvPr/>
        </p:nvGrpSpPr>
        <p:grpSpPr>
          <a:xfrm>
            <a:off x="2380182" y="1487124"/>
            <a:ext cx="415498" cy="338554"/>
            <a:chOff x="2140295" y="1487124"/>
            <a:chExt cx="415498" cy="338554"/>
          </a:xfrm>
        </p:grpSpPr>
        <p:sp>
          <p:nvSpPr>
            <p:cNvPr id="30" name="TextBox 29"/>
            <p:cNvSpPr txBox="1"/>
            <p:nvPr/>
          </p:nvSpPr>
          <p:spPr>
            <a:xfrm>
              <a:off x="2140295" y="1487124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FF"/>
                  </a:solidFill>
                </a:rPr>
                <a:t>sd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>
              <a:off x="2240755" y="1597380"/>
              <a:ext cx="90426" cy="248"/>
            </a:xfrm>
            <a:prstGeom prst="line">
              <a:avLst/>
            </a:prstGeom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19301" y="3894916"/>
            <a:ext cx="2909782" cy="2526767"/>
            <a:chOff x="5019301" y="3894916"/>
            <a:chExt cx="2909782" cy="2526767"/>
          </a:xfrm>
        </p:grpSpPr>
        <p:pic>
          <p:nvPicPr>
            <p:cNvPr id="10" name="Picture 6" descr="Bs"/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3"/>
            <a:stretch/>
          </p:blipFill>
          <p:spPr bwMode="auto">
            <a:xfrm>
              <a:off x="5169122" y="3894916"/>
              <a:ext cx="2759961" cy="2526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5868215" y="4149334"/>
              <a:ext cx="41213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rgbClr val="0000FF"/>
                  </a:solidFill>
                  <a:latin typeface="Tahoma" charset="0"/>
                </a:rPr>
                <a:t>B</a:t>
              </a:r>
              <a:r>
                <a:rPr lang="en-US" sz="2000" baseline="-25000" dirty="0" err="1">
                  <a:solidFill>
                    <a:srgbClr val="0000FF"/>
                  </a:solidFill>
                  <a:latin typeface="Tahoma" charset="0"/>
                </a:rPr>
                <a:t>s</a:t>
              </a:r>
              <a:endParaRPr lang="en-GB" sz="2000" dirty="0">
                <a:solidFill>
                  <a:srgbClr val="0000FF"/>
                </a:solidFill>
                <a:latin typeface="Tahoma" charset="0"/>
              </a:endParaRPr>
            </a:p>
          </p:txBody>
        </p:sp>
        <p:graphicFrame>
          <p:nvGraphicFramePr>
            <p:cNvPr id="21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717378"/>
                </p:ext>
              </p:extLst>
            </p:nvPr>
          </p:nvGraphicFramePr>
          <p:xfrm>
            <a:off x="6574060" y="4664321"/>
            <a:ext cx="858837" cy="679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90" name="Equation" r:id="rId13" imgW="546100" imgH="431800" progId="Equation.3">
                    <p:embed/>
                  </p:oleObj>
                </mc:Choice>
                <mc:Fallback>
                  <p:oleObj name="Equation" r:id="rId13" imgW="5461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4060" y="4664321"/>
                          <a:ext cx="858837" cy="679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 rot="16200000">
              <a:off x="4667923" y="4374800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Probability</a:t>
              </a:r>
              <a:endParaRPr lang="en-US" sz="1200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249002" y="4190209"/>
              <a:ext cx="415498" cy="338554"/>
              <a:chOff x="5656340" y="4571206"/>
              <a:chExt cx="415498" cy="338554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5656340" y="4571206"/>
                <a:ext cx="4154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0000FF"/>
                    </a:solidFill>
                  </a:rPr>
                  <a:t>b</a:t>
                </a:r>
                <a:r>
                  <a:rPr lang="en-US" sz="1600" dirty="0" err="1">
                    <a:solidFill>
                      <a:srgbClr val="0000FF"/>
                    </a:solidFill>
                  </a:rPr>
                  <a:t>s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H="1">
                <a:off x="5762157" y="4650317"/>
                <a:ext cx="90426" cy="248"/>
              </a:xfrm>
              <a:prstGeom prst="line">
                <a:avLst/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1661090" y="3937723"/>
            <a:ext cx="2836064" cy="2485548"/>
            <a:chOff x="1661090" y="3937723"/>
            <a:chExt cx="2836064" cy="2485548"/>
          </a:xfrm>
        </p:grpSpPr>
        <p:pic>
          <p:nvPicPr>
            <p:cNvPr id="9" name="Picture 5" descr="B0"/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6"/>
            <a:stretch/>
          </p:blipFill>
          <p:spPr bwMode="auto">
            <a:xfrm>
              <a:off x="1801378" y="3937723"/>
              <a:ext cx="2695776" cy="248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475302" y="4149334"/>
              <a:ext cx="42916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ahoma" charset="0"/>
                </a:rPr>
                <a:t>B</a:t>
              </a:r>
              <a:r>
                <a:rPr lang="en-US" sz="2000" baseline="30000" dirty="0">
                  <a:solidFill>
                    <a:srgbClr val="0000FF"/>
                  </a:solidFill>
                  <a:latin typeface="Tahoma" charset="0"/>
                </a:rPr>
                <a:t>0</a:t>
              </a:r>
              <a:endParaRPr lang="en-GB" sz="2000" dirty="0">
                <a:solidFill>
                  <a:srgbClr val="0000FF"/>
                </a:solidFill>
                <a:latin typeface="Tahoma" charset="0"/>
              </a:endParaRPr>
            </a:p>
          </p:txBody>
        </p:sp>
        <p:graphicFrame>
          <p:nvGraphicFramePr>
            <p:cNvPr id="20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4329022"/>
                </p:ext>
              </p:extLst>
            </p:nvPr>
          </p:nvGraphicFramePr>
          <p:xfrm>
            <a:off x="3187266" y="4772271"/>
            <a:ext cx="858837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91" name="Equation" r:id="rId16" imgW="546100" imgH="419100" progId="Equation.3">
                    <p:embed/>
                  </p:oleObj>
                </mc:Choice>
                <mc:Fallback>
                  <p:oleObj name="Equation" r:id="rId16" imgW="5461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7266" y="4772271"/>
                          <a:ext cx="858837" cy="65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 rot="16200000">
              <a:off x="1309712" y="4498662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Probability</a:t>
              </a:r>
              <a:endParaRPr lang="en-US" sz="1200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899629" y="4207930"/>
              <a:ext cx="437139" cy="338554"/>
              <a:chOff x="2490410" y="4490150"/>
              <a:chExt cx="437139" cy="338554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490410" y="4490150"/>
                <a:ext cx="43713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solidFill>
                      <a:srgbClr val="0000FF"/>
                    </a:solidFill>
                  </a:rPr>
                  <a:t>b</a:t>
                </a:r>
                <a:r>
                  <a:rPr lang="en-US" sz="1600" dirty="0" err="1" smtClean="0">
                    <a:solidFill>
                      <a:srgbClr val="0000FF"/>
                    </a:solidFill>
                  </a:rPr>
                  <a:t>d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H="1">
                <a:off x="2595622" y="4567767"/>
                <a:ext cx="90426" cy="248"/>
              </a:xfrm>
              <a:prstGeom prst="line">
                <a:avLst/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4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 of B</a:t>
            </a:r>
            <a:r>
              <a:rPr lang="en-US" baseline="-25000"/>
              <a:t>s</a:t>
            </a:r>
            <a:r>
              <a:rPr lang="en-US"/>
              <a:t> oscillations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77" b="3377"/>
          <a:stretch>
            <a:fillRect/>
          </a:stretch>
        </p:blipFill>
        <p:spPr>
          <a:xfrm>
            <a:off x="549275" y="1823294"/>
            <a:ext cx="8042276" cy="4343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Antiparticles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ntiparticle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76" y="1151235"/>
            <a:ext cx="6153059" cy="5060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45027">
            <a:off x="2106451" y="1706418"/>
            <a:ext cx="1378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Hebrew Light"/>
              </a:rPr>
              <a:t>Quarks</a:t>
            </a:r>
            <a:endParaRPr lang="en-US" sz="2800" dirty="0">
              <a:latin typeface="Arial Hebrew Light"/>
            </a:endParaRPr>
          </a:p>
        </p:txBody>
      </p:sp>
      <p:sp>
        <p:nvSpPr>
          <p:cNvPr id="9" name="TextBox 8"/>
          <p:cNvSpPr txBox="1"/>
          <p:nvPr/>
        </p:nvSpPr>
        <p:spPr>
          <a:xfrm rot="20987651">
            <a:off x="2393027" y="5230888"/>
            <a:ext cx="1429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Hebrew Light"/>
              </a:rPr>
              <a:t>Leptons</a:t>
            </a:r>
            <a:endParaRPr lang="en-US" sz="1600" dirty="0" smtClean="0">
              <a:latin typeface="Arial Hebrew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9942" y="2983401"/>
            <a:ext cx="1684057" cy="198501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7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2"/>
            <a:ext cx="9144000" cy="6362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Big Bang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16/06/2017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336928" y="3442387"/>
            <a:ext cx="1131926" cy="89852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927871" y="3396489"/>
            <a:ext cx="1117429" cy="98330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Hebrew Light"/>
              </a:rPr>
              <a:t>Quarks</a:t>
            </a:r>
            <a:endParaRPr lang="en-US" sz="1600" dirty="0">
              <a:solidFill>
                <a:schemeClr val="bg1"/>
              </a:solidFill>
              <a:latin typeface="Arial Hebrew Light"/>
            </a:endParaRPr>
          </a:p>
        </p:txBody>
      </p:sp>
      <p:sp>
        <p:nvSpPr>
          <p:cNvPr id="11" name="TextBox 10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Hebrew Light"/>
              </a:rPr>
              <a:t>Leptons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8" y="6323484"/>
            <a:ext cx="1736373" cy="338554"/>
          </a:xfrm>
          <a:prstGeom prst="rect">
            <a:avLst/>
          </a:prstGeom>
          <a:solidFill>
            <a:srgbClr val="244A58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50.00000001%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6875" y="6333349"/>
            <a:ext cx="17363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49.99999999%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12" descr="CP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48" y="2597728"/>
            <a:ext cx="856831" cy="86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Seminar Strasbourg        CPT and Lorentz violation in neutral mesons, Jeroen van Tilburg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0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71148</TotalTime>
  <Words>3923</Words>
  <Application>Microsoft Macintosh PowerPoint</Application>
  <PresentationFormat>On-screen Show (4:3)</PresentationFormat>
  <Paragraphs>673</Paragraphs>
  <Slides>55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Breeze</vt:lpstr>
      <vt:lpstr>Equation</vt:lpstr>
      <vt:lpstr>Violation of CPT and Lorentz symmetry in neutral mesons</vt:lpstr>
      <vt:lpstr>Standard Model</vt:lpstr>
      <vt:lpstr>Antiparticles</vt:lpstr>
      <vt:lpstr>Strong interaction</vt:lpstr>
      <vt:lpstr>Neutral meson systems</vt:lpstr>
      <vt:lpstr>Time evolution</vt:lpstr>
      <vt:lpstr>Measurement of Bs oscillations</vt:lpstr>
      <vt:lpstr>Antiparticles</vt:lpstr>
      <vt:lpstr>Big Bang</vt:lpstr>
      <vt:lpstr>Three discrete symmetries</vt:lpstr>
      <vt:lpstr>C, P and CP in weak interactions</vt:lpstr>
      <vt:lpstr>CP violation</vt:lpstr>
      <vt:lpstr>New physics?</vt:lpstr>
      <vt:lpstr>CPT violation in mixing</vt:lpstr>
      <vt:lpstr>Historical context</vt:lpstr>
      <vt:lpstr>Standard Model Extension</vt:lpstr>
      <vt:lpstr>Standard Model Extension</vt:lpstr>
      <vt:lpstr>Variation of z</vt:lpstr>
      <vt:lpstr>SME coefficient</vt:lpstr>
      <vt:lpstr>Background field</vt:lpstr>
      <vt:lpstr>Sensitivity</vt:lpstr>
      <vt:lpstr>Data tables</vt:lpstr>
      <vt:lpstr>Neutral kaons</vt:lpstr>
      <vt:lpstr>Neutral charm</vt:lpstr>
      <vt:lpstr>Neutral B0 mesons</vt:lpstr>
      <vt:lpstr>Neutral Bs mesons</vt:lpstr>
      <vt:lpstr>Overview limits on Δaμ </vt:lpstr>
      <vt:lpstr>Recent LHCb paper</vt:lpstr>
      <vt:lpstr>Flavour specific vs  CP eigenmodes</vt:lpstr>
      <vt:lpstr>Flavour specific vs  CP eigenmodes</vt:lpstr>
      <vt:lpstr>Decay rates</vt:lpstr>
      <vt:lpstr>Bs decay rates</vt:lpstr>
      <vt:lpstr>Sun-centred frame</vt:lpstr>
      <vt:lpstr>Location of LHCb</vt:lpstr>
      <vt:lpstr>Data taking periods</vt:lpstr>
      <vt:lpstr>Sidereal dependence</vt:lpstr>
      <vt:lpstr>Sidereal dependence</vt:lpstr>
      <vt:lpstr>Sidereal dependence</vt:lpstr>
      <vt:lpstr>Sidereal dependence</vt:lpstr>
      <vt:lpstr>Numerical results</vt:lpstr>
      <vt:lpstr>Periodogram test</vt:lpstr>
      <vt:lpstr>Comparison with BaBar</vt:lpstr>
      <vt:lpstr>Comparison with D0</vt:lpstr>
      <vt:lpstr>Overview</vt:lpstr>
      <vt:lpstr>Overview</vt:lpstr>
      <vt:lpstr>Outlook</vt:lpstr>
      <vt:lpstr>Outlook</vt:lpstr>
      <vt:lpstr>Outlook</vt:lpstr>
      <vt:lpstr>Outlook</vt:lpstr>
      <vt:lpstr>Other exotics that I did not talk about</vt:lpstr>
      <vt:lpstr>Conclusions</vt:lpstr>
      <vt:lpstr>Backup slides</vt:lpstr>
      <vt:lpstr>CPT and Lorentz symmetry</vt:lpstr>
      <vt:lpstr>Background field</vt:lpstr>
      <vt:lpstr>SME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High-precision measurements with flavour transitions</dc:title>
  <dc:creator>Jeroen van Tilburg</dc:creator>
  <cp:lastModifiedBy>Jeroen van Tilburg</cp:lastModifiedBy>
  <cp:revision>1051</cp:revision>
  <dcterms:created xsi:type="dcterms:W3CDTF">2015-03-10T10:47:16Z</dcterms:created>
  <dcterms:modified xsi:type="dcterms:W3CDTF">2017-06-16T12:39:41Z</dcterms:modified>
</cp:coreProperties>
</file>